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gif" ContentType="image/gif"/>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ink/ink1.xml" ContentType="application/inkml+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5" r:id="rId4"/>
    <p:sldMasterId id="2147483688" r:id="rId5"/>
    <p:sldMasterId id="2147483701" r:id="rId6"/>
    <p:sldMasterId id="2147483714" r:id="rId7"/>
    <p:sldMasterId id="2147483727" r:id="rId8"/>
    <p:sldMasterId id="2147483740" r:id="rId9"/>
    <p:sldMasterId id="2147483753" r:id="rId10"/>
    <p:sldMasterId id="2147483766" r:id="rId11"/>
    <p:sldMasterId id="2147483779" r:id="rId12"/>
    <p:sldMasterId id="2147483792" r:id="rId13"/>
    <p:sldMasterId id="2147483806" r:id="rId14"/>
    <p:sldMasterId id="2147483820" r:id="rId15"/>
    <p:sldMasterId id="2147483834" r:id="rId16"/>
    <p:sldMasterId id="2147483848" r:id="rId17"/>
    <p:sldMasterId id="2147483862" r:id="rId18"/>
    <p:sldMasterId id="2147483876" r:id="rId19"/>
    <p:sldMasterId id="2147483890" r:id="rId20"/>
    <p:sldMasterId id="2147483904" r:id="rId21"/>
    <p:sldMasterId id="2147483918" r:id="rId22"/>
  </p:sldMasterIdLst>
  <p:notesMasterIdLst>
    <p:notesMasterId r:id="rId46"/>
  </p:notesMasterIdLst>
  <p:sldIdLst>
    <p:sldId id="256" r:id="rId23"/>
    <p:sldId id="257" r:id="rId24"/>
    <p:sldId id="329" r:id="rId25"/>
    <p:sldId id="275" r:id="rId26"/>
    <p:sldId id="276" r:id="rId27"/>
    <p:sldId id="278" r:id="rId28"/>
    <p:sldId id="284" r:id="rId29"/>
    <p:sldId id="285" r:id="rId30"/>
    <p:sldId id="286" r:id="rId31"/>
    <p:sldId id="287" r:id="rId32"/>
    <p:sldId id="288" r:id="rId33"/>
    <p:sldId id="258" r:id="rId34"/>
    <p:sldId id="259" r:id="rId35"/>
    <p:sldId id="330" r:id="rId36"/>
    <p:sldId id="264" r:id="rId37"/>
    <p:sldId id="266" r:id="rId38"/>
    <p:sldId id="550" r:id="rId39"/>
    <p:sldId id="1070" r:id="rId40"/>
    <p:sldId id="547" r:id="rId41"/>
    <p:sldId id="548" r:id="rId42"/>
    <p:sldId id="559" r:id="rId43"/>
    <p:sldId id="549" r:id="rId44"/>
    <p:sldId id="551" r:id="rId45"/>
    <p:sldId id="552" r:id="rId47"/>
    <p:sldId id="553" r:id="rId48"/>
    <p:sldId id="558" r:id="rId49"/>
    <p:sldId id="554" r:id="rId50"/>
    <p:sldId id="555" r:id="rId51"/>
    <p:sldId id="267" r:id="rId52"/>
    <p:sldId id="1272" r:id="rId53"/>
    <p:sldId id="1273" r:id="rId54"/>
    <p:sldId id="1275" r:id="rId55"/>
    <p:sldId id="1274" r:id="rId56"/>
    <p:sldId id="268" r:id="rId57"/>
    <p:sldId id="425" r:id="rId58"/>
    <p:sldId id="696" r:id="rId59"/>
    <p:sldId id="697" r:id="rId60"/>
    <p:sldId id="698" r:id="rId61"/>
    <p:sldId id="699" r:id="rId62"/>
    <p:sldId id="700" r:id="rId63"/>
    <p:sldId id="701" r:id="rId64"/>
    <p:sldId id="702" r:id="rId65"/>
    <p:sldId id="424" r:id="rId66"/>
    <p:sldId id="695" r:id="rId67"/>
    <p:sldId id="426" r:id="rId68"/>
    <p:sldId id="429" r:id="rId69"/>
    <p:sldId id="430" r:id="rId70"/>
    <p:sldId id="432" r:id="rId71"/>
    <p:sldId id="431" r:id="rId72"/>
    <p:sldId id="434" r:id="rId73"/>
    <p:sldId id="435" r:id="rId74"/>
    <p:sldId id="436" r:id="rId75"/>
    <p:sldId id="437" r:id="rId76"/>
    <p:sldId id="334" r:id="rId77"/>
    <p:sldId id="335" r:id="rId78"/>
    <p:sldId id="438" r:id="rId79"/>
    <p:sldId id="439" r:id="rId80"/>
    <p:sldId id="269" r:id="rId81"/>
    <p:sldId id="441" r:id="rId82"/>
    <p:sldId id="442" r:id="rId83"/>
    <p:sldId id="443" r:id="rId84"/>
    <p:sldId id="445" r:id="rId85"/>
    <p:sldId id="336" r:id="rId86"/>
    <p:sldId id="446" r:id="rId87"/>
    <p:sldId id="447" r:id="rId88"/>
    <p:sldId id="448" r:id="rId89"/>
    <p:sldId id="449" r:id="rId90"/>
    <p:sldId id="703" r:id="rId91"/>
    <p:sldId id="451" r:id="rId92"/>
    <p:sldId id="452" r:id="rId93"/>
    <p:sldId id="704" r:id="rId94"/>
    <p:sldId id="705" r:id="rId95"/>
    <p:sldId id="454" r:id="rId96"/>
    <p:sldId id="337" r:id="rId97"/>
    <p:sldId id="338" r:id="rId98"/>
    <p:sldId id="455" r:id="rId99"/>
    <p:sldId id="458" r:id="rId100"/>
    <p:sldId id="459" r:id="rId101"/>
    <p:sldId id="460" r:id="rId102"/>
    <p:sldId id="461" r:id="rId103"/>
    <p:sldId id="341" r:id="rId104"/>
    <p:sldId id="270" r:id="rId105"/>
    <p:sldId id="271" r:id="rId106"/>
    <p:sldId id="272" r:id="rId107"/>
    <p:sldId id="342" r:id="rId108"/>
    <p:sldId id="464" r:id="rId109"/>
    <p:sldId id="462" r:id="rId110"/>
    <p:sldId id="463" r:id="rId111"/>
    <p:sldId id="343" r:id="rId112"/>
    <p:sldId id="707" r:id="rId113"/>
    <p:sldId id="709" r:id="rId114"/>
    <p:sldId id="708" r:id="rId115"/>
    <p:sldId id="465" r:id="rId116"/>
    <p:sldId id="466" r:id="rId117"/>
    <p:sldId id="344" r:id="rId118"/>
    <p:sldId id="467" r:id="rId119"/>
    <p:sldId id="468" r:id="rId120"/>
    <p:sldId id="346" r:id="rId121"/>
    <p:sldId id="347" r:id="rId122"/>
    <p:sldId id="348" r:id="rId123"/>
    <p:sldId id="349" r:id="rId124"/>
    <p:sldId id="351" r:id="rId125"/>
    <p:sldId id="352" r:id="rId126"/>
    <p:sldId id="274" r:id="rId127"/>
    <p:sldId id="470" r:id="rId128"/>
    <p:sldId id="471" r:id="rId129"/>
    <p:sldId id="472" r:id="rId130"/>
    <p:sldId id="473" r:id="rId131"/>
    <p:sldId id="289" r:id="rId132"/>
    <p:sldId id="821" r:id="rId133"/>
    <p:sldId id="290" r:id="rId134"/>
    <p:sldId id="823" r:id="rId135"/>
    <p:sldId id="291" r:id="rId136"/>
    <p:sldId id="824" r:id="rId137"/>
    <p:sldId id="831" r:id="rId138"/>
    <p:sldId id="832" r:id="rId139"/>
    <p:sldId id="825" r:id="rId140"/>
    <p:sldId id="826" r:id="rId141"/>
    <p:sldId id="828" r:id="rId142"/>
    <p:sldId id="829" r:id="rId143"/>
    <p:sldId id="830" r:id="rId144"/>
    <p:sldId id="891" r:id="rId145"/>
    <p:sldId id="893" r:id="rId146"/>
    <p:sldId id="296" r:id="rId147"/>
    <p:sldId id="355" r:id="rId148"/>
    <p:sldId id="834" r:id="rId149"/>
    <p:sldId id="833" r:id="rId150"/>
    <p:sldId id="836" r:id="rId151"/>
    <p:sldId id="837" r:id="rId152"/>
    <p:sldId id="839" r:id="rId153"/>
    <p:sldId id="835" r:id="rId154"/>
    <p:sldId id="840" r:id="rId155"/>
    <p:sldId id="841" r:id="rId156"/>
    <p:sldId id="843" r:id="rId157"/>
    <p:sldId id="895" r:id="rId158"/>
    <p:sldId id="896" r:id="rId159"/>
    <p:sldId id="897" r:id="rId160"/>
    <p:sldId id="898" r:id="rId161"/>
    <p:sldId id="899" r:id="rId162"/>
    <p:sldId id="900" r:id="rId163"/>
    <p:sldId id="901" r:id="rId164"/>
    <p:sldId id="902" r:id="rId165"/>
    <p:sldId id="903" r:id="rId166"/>
    <p:sldId id="357" r:id="rId167"/>
    <p:sldId id="358" r:id="rId168"/>
    <p:sldId id="360" r:id="rId169"/>
    <p:sldId id="359" r:id="rId170"/>
    <p:sldId id="361" r:id="rId171"/>
    <p:sldId id="368" r:id="rId172"/>
    <p:sldId id="904" r:id="rId173"/>
    <p:sldId id="908" r:id="rId174"/>
    <p:sldId id="906" r:id="rId175"/>
    <p:sldId id="905" r:id="rId176"/>
    <p:sldId id="907" r:id="rId177"/>
    <p:sldId id="909" r:id="rId178"/>
    <p:sldId id="910" r:id="rId179"/>
    <p:sldId id="911" r:id="rId180"/>
    <p:sldId id="371" r:id="rId181"/>
    <p:sldId id="372" r:id="rId182"/>
    <p:sldId id="373" r:id="rId183"/>
    <p:sldId id="933" r:id="rId184"/>
    <p:sldId id="999" r:id="rId185"/>
    <p:sldId id="1006" r:id="rId186"/>
    <p:sldId id="1007" r:id="rId187"/>
    <p:sldId id="1009" r:id="rId188"/>
    <p:sldId id="1001" r:id="rId189"/>
    <p:sldId id="1002" r:id="rId190"/>
    <p:sldId id="916" r:id="rId191"/>
    <p:sldId id="917" r:id="rId192"/>
    <p:sldId id="920" r:id="rId193"/>
    <p:sldId id="921" r:id="rId194"/>
    <p:sldId id="922" r:id="rId195"/>
    <p:sldId id="924" r:id="rId196"/>
    <p:sldId id="925" r:id="rId197"/>
    <p:sldId id="926" r:id="rId198"/>
    <p:sldId id="1008" r:id="rId199"/>
    <p:sldId id="913" r:id="rId200"/>
    <p:sldId id="929" r:id="rId201"/>
    <p:sldId id="930" r:id="rId202"/>
    <p:sldId id="379" r:id="rId203"/>
    <p:sldId id="934" r:id="rId204"/>
    <p:sldId id="935" r:id="rId205"/>
    <p:sldId id="936" r:id="rId206"/>
    <p:sldId id="1010" r:id="rId207"/>
    <p:sldId id="1011" r:id="rId208"/>
    <p:sldId id="940" r:id="rId209"/>
    <p:sldId id="938" r:id="rId210"/>
    <p:sldId id="942" r:id="rId211"/>
    <p:sldId id="943" r:id="rId212"/>
    <p:sldId id="987" r:id="rId213"/>
    <p:sldId id="988" r:id="rId214"/>
    <p:sldId id="381" r:id="rId215"/>
    <p:sldId id="989" r:id="rId216"/>
    <p:sldId id="944" r:id="rId217"/>
    <p:sldId id="991" r:id="rId218"/>
    <p:sldId id="992" r:id="rId219"/>
    <p:sldId id="1060" r:id="rId220"/>
    <p:sldId id="382" r:id="rId221"/>
    <p:sldId id="993" r:id="rId222"/>
    <p:sldId id="994" r:id="rId223"/>
    <p:sldId id="995" r:id="rId224"/>
    <p:sldId id="996" r:id="rId225"/>
    <p:sldId id="997" r:id="rId226"/>
    <p:sldId id="383" r:id="rId227"/>
    <p:sldId id="384" r:id="rId228"/>
    <p:sldId id="385" r:id="rId229"/>
    <p:sldId id="387" r:id="rId230"/>
    <p:sldId id="1061" r:id="rId231"/>
    <p:sldId id="389" r:id="rId232"/>
    <p:sldId id="390" r:id="rId233"/>
    <p:sldId id="391" r:id="rId234"/>
    <p:sldId id="392" r:id="rId235"/>
    <p:sldId id="393" r:id="rId236"/>
    <p:sldId id="394" r:id="rId237"/>
    <p:sldId id="395" r:id="rId238"/>
    <p:sldId id="1063" r:id="rId239"/>
    <p:sldId id="1064" r:id="rId240"/>
    <p:sldId id="1062" r:id="rId241"/>
    <p:sldId id="1065" r:id="rId242"/>
    <p:sldId id="1066" r:id="rId243"/>
    <p:sldId id="1068" r:id="rId244"/>
    <p:sldId id="1069" r:id="rId245"/>
  </p:sldIdLst>
  <p:sldSz cx="12192000" cy="6858000"/>
  <p:notesSz cx="6858000" cy="9144000"/>
  <p:custDataLst>
    <p:tags r:id="rId250"/>
  </p:custDataLst>
  <p:defaultTextStyle>
    <a:defPPr>
      <a:defRPr lang="zh-CN"/>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4" userDrawn="1">
          <p15:clr>
            <a:srgbClr val="A4A3A4"/>
          </p15:clr>
        </p15:guide>
        <p15:guide id="2" pos="36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倩倩" initials="王" lastIdx="1" clrIdx="0"/>
  <p:cmAuthor id="2" name="Yanlimingzjhw (GTC)" initials="Y(" lastIdx="2" clrIdx="2"/>
  <p:cmAuthor id="3" name="25143" initials="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446F41"/>
    <a:srgbClr val="00CC66"/>
    <a:srgbClr val="FF0066"/>
    <a:srgbClr val="FF00FF"/>
    <a:srgbClr val="FF3399"/>
    <a:srgbClr val="000066"/>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4" d="100"/>
          <a:sy n="74" d="100"/>
        </p:scale>
        <p:origin x="336" y="72"/>
      </p:cViewPr>
      <p:guideLst>
        <p:guide orient="horz" pos="2194"/>
        <p:guide pos="3681"/>
      </p:guideLst>
    </p:cSldViewPr>
  </p:slideViewPr>
  <p:notesTextViewPr>
    <p:cViewPr>
      <p:scale>
        <a:sx n="100" d="100"/>
        <a:sy n="100" d="100"/>
      </p:scale>
      <p:origin x="0" y="0"/>
    </p:cViewPr>
  </p:notesTextViewPr>
  <p:sorterViewPr showFormatting="0">
    <p:cViewPr>
      <p:scale>
        <a:sx n="66" d="100"/>
        <a:sy n="66" d="100"/>
      </p:scale>
      <p:origin x="0" y="5136"/>
    </p:cViewPr>
  </p:sorterViewPr>
  <p:gridSpacing cx="76198" cy="76198"/>
</p:viewPr>
</file>

<file path=ppt/_rels/presentation.xml.rels><?xml version="1.0" encoding="UTF-8" standalone="yes"?>
<Relationships xmlns="http://schemas.openxmlformats.org/package/2006/relationships"><Relationship Id="rId99" Type="http://schemas.openxmlformats.org/officeDocument/2006/relationships/slide" Target="slides/slide76.xml"/><Relationship Id="rId98" Type="http://schemas.openxmlformats.org/officeDocument/2006/relationships/slide" Target="slides/slide75.xml"/><Relationship Id="rId97" Type="http://schemas.openxmlformats.org/officeDocument/2006/relationships/slide" Target="slides/slide74.xml"/><Relationship Id="rId96" Type="http://schemas.openxmlformats.org/officeDocument/2006/relationships/slide" Target="slides/slide73.xml"/><Relationship Id="rId95" Type="http://schemas.openxmlformats.org/officeDocument/2006/relationships/slide" Target="slides/slide72.xml"/><Relationship Id="rId94" Type="http://schemas.openxmlformats.org/officeDocument/2006/relationships/slide" Target="slides/slide71.xml"/><Relationship Id="rId93" Type="http://schemas.openxmlformats.org/officeDocument/2006/relationships/slide" Target="slides/slide70.xml"/><Relationship Id="rId92" Type="http://schemas.openxmlformats.org/officeDocument/2006/relationships/slide" Target="slides/slide69.xml"/><Relationship Id="rId91" Type="http://schemas.openxmlformats.org/officeDocument/2006/relationships/slide" Target="slides/slide68.xml"/><Relationship Id="rId90" Type="http://schemas.openxmlformats.org/officeDocument/2006/relationships/slide" Target="slides/slide67.xml"/><Relationship Id="rId9" Type="http://schemas.openxmlformats.org/officeDocument/2006/relationships/slideMaster" Target="slideMasters/slideMaster8.xml"/><Relationship Id="rId89" Type="http://schemas.openxmlformats.org/officeDocument/2006/relationships/slide" Target="slides/slide66.xml"/><Relationship Id="rId88" Type="http://schemas.openxmlformats.org/officeDocument/2006/relationships/slide" Target="slides/slide65.xml"/><Relationship Id="rId87" Type="http://schemas.openxmlformats.org/officeDocument/2006/relationships/slide" Target="slides/slide64.xml"/><Relationship Id="rId86" Type="http://schemas.openxmlformats.org/officeDocument/2006/relationships/slide" Target="slides/slide63.xml"/><Relationship Id="rId85" Type="http://schemas.openxmlformats.org/officeDocument/2006/relationships/slide" Target="slides/slide62.xml"/><Relationship Id="rId84" Type="http://schemas.openxmlformats.org/officeDocument/2006/relationships/slide" Target="slides/slide61.xml"/><Relationship Id="rId83" Type="http://schemas.openxmlformats.org/officeDocument/2006/relationships/slide" Target="slides/slide60.xml"/><Relationship Id="rId82" Type="http://schemas.openxmlformats.org/officeDocument/2006/relationships/slide" Target="slides/slide59.xml"/><Relationship Id="rId81" Type="http://schemas.openxmlformats.org/officeDocument/2006/relationships/slide" Target="slides/slide58.xml"/><Relationship Id="rId80" Type="http://schemas.openxmlformats.org/officeDocument/2006/relationships/slide" Target="slides/slide57.xml"/><Relationship Id="rId8" Type="http://schemas.openxmlformats.org/officeDocument/2006/relationships/slideMaster" Target="slideMasters/slideMaster7.xml"/><Relationship Id="rId79" Type="http://schemas.openxmlformats.org/officeDocument/2006/relationships/slide" Target="slides/slide56.xml"/><Relationship Id="rId78" Type="http://schemas.openxmlformats.org/officeDocument/2006/relationships/slide" Target="slides/slide55.xml"/><Relationship Id="rId77" Type="http://schemas.openxmlformats.org/officeDocument/2006/relationships/slide" Target="slides/slide54.xml"/><Relationship Id="rId76" Type="http://schemas.openxmlformats.org/officeDocument/2006/relationships/slide" Target="slides/slide53.xml"/><Relationship Id="rId75" Type="http://schemas.openxmlformats.org/officeDocument/2006/relationships/slide" Target="slides/slide52.xml"/><Relationship Id="rId74" Type="http://schemas.openxmlformats.org/officeDocument/2006/relationships/slide" Target="slides/slide51.xml"/><Relationship Id="rId73" Type="http://schemas.openxmlformats.org/officeDocument/2006/relationships/slide" Target="slides/slide50.xml"/><Relationship Id="rId72" Type="http://schemas.openxmlformats.org/officeDocument/2006/relationships/slide" Target="slides/slide49.xml"/><Relationship Id="rId71" Type="http://schemas.openxmlformats.org/officeDocument/2006/relationships/slide" Target="slides/slide48.xml"/><Relationship Id="rId70" Type="http://schemas.openxmlformats.org/officeDocument/2006/relationships/slide" Target="slides/slide47.xml"/><Relationship Id="rId7" Type="http://schemas.openxmlformats.org/officeDocument/2006/relationships/slideMaster" Target="slideMasters/slideMaster6.xml"/><Relationship Id="rId69" Type="http://schemas.openxmlformats.org/officeDocument/2006/relationships/slide" Target="slides/slide46.xml"/><Relationship Id="rId68" Type="http://schemas.openxmlformats.org/officeDocument/2006/relationships/slide" Target="slides/slide45.xml"/><Relationship Id="rId67" Type="http://schemas.openxmlformats.org/officeDocument/2006/relationships/slide" Target="slides/slide44.xml"/><Relationship Id="rId66" Type="http://schemas.openxmlformats.org/officeDocument/2006/relationships/slide" Target="slides/slide43.xml"/><Relationship Id="rId65" Type="http://schemas.openxmlformats.org/officeDocument/2006/relationships/slide" Target="slides/slide42.xml"/><Relationship Id="rId64" Type="http://schemas.openxmlformats.org/officeDocument/2006/relationships/slide" Target="slides/slide41.xml"/><Relationship Id="rId63" Type="http://schemas.openxmlformats.org/officeDocument/2006/relationships/slide" Target="slides/slide40.xml"/><Relationship Id="rId62" Type="http://schemas.openxmlformats.org/officeDocument/2006/relationships/slide" Target="slides/slide39.xml"/><Relationship Id="rId61" Type="http://schemas.openxmlformats.org/officeDocument/2006/relationships/slide" Target="slides/slide38.xml"/><Relationship Id="rId60" Type="http://schemas.openxmlformats.org/officeDocument/2006/relationships/slide" Target="slides/slide37.xml"/><Relationship Id="rId6" Type="http://schemas.openxmlformats.org/officeDocument/2006/relationships/slideMaster" Target="slideMasters/slideMaster5.xml"/><Relationship Id="rId59" Type="http://schemas.openxmlformats.org/officeDocument/2006/relationships/slide" Target="slides/slide36.xml"/><Relationship Id="rId58" Type="http://schemas.openxmlformats.org/officeDocument/2006/relationships/slide" Target="slides/slide35.xml"/><Relationship Id="rId57" Type="http://schemas.openxmlformats.org/officeDocument/2006/relationships/slide" Target="slides/slide34.xml"/><Relationship Id="rId56" Type="http://schemas.openxmlformats.org/officeDocument/2006/relationships/slide" Target="slides/slide33.xml"/><Relationship Id="rId55" Type="http://schemas.openxmlformats.org/officeDocument/2006/relationships/slide" Target="slides/slide32.xml"/><Relationship Id="rId54" Type="http://schemas.openxmlformats.org/officeDocument/2006/relationships/slide" Target="slides/slide31.xml"/><Relationship Id="rId53" Type="http://schemas.openxmlformats.org/officeDocument/2006/relationships/slide" Target="slides/slide30.xml"/><Relationship Id="rId52" Type="http://schemas.openxmlformats.org/officeDocument/2006/relationships/slide" Target="slides/slide29.xml"/><Relationship Id="rId51" Type="http://schemas.openxmlformats.org/officeDocument/2006/relationships/slide" Target="slides/slide28.xml"/><Relationship Id="rId50" Type="http://schemas.openxmlformats.org/officeDocument/2006/relationships/slide" Target="slides/slide27.xml"/><Relationship Id="rId5" Type="http://schemas.openxmlformats.org/officeDocument/2006/relationships/slideMaster" Target="slideMasters/slideMaster4.xml"/><Relationship Id="rId49" Type="http://schemas.openxmlformats.org/officeDocument/2006/relationships/slide" Target="slides/slide26.xml"/><Relationship Id="rId48" Type="http://schemas.openxmlformats.org/officeDocument/2006/relationships/slide" Target="slides/slide25.xml"/><Relationship Id="rId47" Type="http://schemas.openxmlformats.org/officeDocument/2006/relationships/slide" Target="slides/slide24.xml"/><Relationship Id="rId46" Type="http://schemas.openxmlformats.org/officeDocument/2006/relationships/notesMaster" Target="notesMasters/notesMaster1.xml"/><Relationship Id="rId45" Type="http://schemas.openxmlformats.org/officeDocument/2006/relationships/slide" Target="slides/slide23.xml"/><Relationship Id="rId44" Type="http://schemas.openxmlformats.org/officeDocument/2006/relationships/slide" Target="slides/slide22.xml"/><Relationship Id="rId43" Type="http://schemas.openxmlformats.org/officeDocument/2006/relationships/slide" Target="slides/slide21.xml"/><Relationship Id="rId42" Type="http://schemas.openxmlformats.org/officeDocument/2006/relationships/slide" Target="slides/slide20.xml"/><Relationship Id="rId41" Type="http://schemas.openxmlformats.org/officeDocument/2006/relationships/slide" Target="slides/slide19.xml"/><Relationship Id="rId40" Type="http://schemas.openxmlformats.org/officeDocument/2006/relationships/slide" Target="slides/slide18.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slide" Target="slides/slide7.xml"/><Relationship Id="rId28" Type="http://schemas.openxmlformats.org/officeDocument/2006/relationships/slide" Target="slides/slide6.xml"/><Relationship Id="rId27" Type="http://schemas.openxmlformats.org/officeDocument/2006/relationships/slide" Target="slides/slide5.xml"/><Relationship Id="rId26" Type="http://schemas.openxmlformats.org/officeDocument/2006/relationships/slide" Target="slides/slide4.xml"/><Relationship Id="rId250" Type="http://schemas.openxmlformats.org/officeDocument/2006/relationships/tags" Target="tags/tag513.xml"/><Relationship Id="rId25" Type="http://schemas.openxmlformats.org/officeDocument/2006/relationships/slide" Target="slides/slide3.xml"/><Relationship Id="rId249" Type="http://schemas.openxmlformats.org/officeDocument/2006/relationships/commentAuthors" Target="commentAuthors.xml"/><Relationship Id="rId248" Type="http://schemas.openxmlformats.org/officeDocument/2006/relationships/tableStyles" Target="tableStyles.xml"/><Relationship Id="rId247" Type="http://schemas.openxmlformats.org/officeDocument/2006/relationships/viewProps" Target="viewProps.xml"/><Relationship Id="rId246" Type="http://schemas.openxmlformats.org/officeDocument/2006/relationships/presProps" Target="presProps.xml"/><Relationship Id="rId245" Type="http://schemas.openxmlformats.org/officeDocument/2006/relationships/slide" Target="slides/slide222.xml"/><Relationship Id="rId244" Type="http://schemas.openxmlformats.org/officeDocument/2006/relationships/slide" Target="slides/slide221.xml"/><Relationship Id="rId243" Type="http://schemas.openxmlformats.org/officeDocument/2006/relationships/slide" Target="slides/slide220.xml"/><Relationship Id="rId242" Type="http://schemas.openxmlformats.org/officeDocument/2006/relationships/slide" Target="slides/slide219.xml"/><Relationship Id="rId241" Type="http://schemas.openxmlformats.org/officeDocument/2006/relationships/slide" Target="slides/slide218.xml"/><Relationship Id="rId240" Type="http://schemas.openxmlformats.org/officeDocument/2006/relationships/slide" Target="slides/slide217.xml"/><Relationship Id="rId24" Type="http://schemas.openxmlformats.org/officeDocument/2006/relationships/slide" Target="slides/slide2.xml"/><Relationship Id="rId239" Type="http://schemas.openxmlformats.org/officeDocument/2006/relationships/slide" Target="slides/slide216.xml"/><Relationship Id="rId238" Type="http://schemas.openxmlformats.org/officeDocument/2006/relationships/slide" Target="slides/slide215.xml"/><Relationship Id="rId237" Type="http://schemas.openxmlformats.org/officeDocument/2006/relationships/slide" Target="slides/slide214.xml"/><Relationship Id="rId236" Type="http://schemas.openxmlformats.org/officeDocument/2006/relationships/slide" Target="slides/slide213.xml"/><Relationship Id="rId235" Type="http://schemas.openxmlformats.org/officeDocument/2006/relationships/slide" Target="slides/slide212.xml"/><Relationship Id="rId234" Type="http://schemas.openxmlformats.org/officeDocument/2006/relationships/slide" Target="slides/slide211.xml"/><Relationship Id="rId233" Type="http://schemas.openxmlformats.org/officeDocument/2006/relationships/slide" Target="slides/slide210.xml"/><Relationship Id="rId232" Type="http://schemas.openxmlformats.org/officeDocument/2006/relationships/slide" Target="slides/slide209.xml"/><Relationship Id="rId231" Type="http://schemas.openxmlformats.org/officeDocument/2006/relationships/slide" Target="slides/slide208.xml"/><Relationship Id="rId230" Type="http://schemas.openxmlformats.org/officeDocument/2006/relationships/slide" Target="slides/slide207.xml"/><Relationship Id="rId23" Type="http://schemas.openxmlformats.org/officeDocument/2006/relationships/slide" Target="slides/slide1.xml"/><Relationship Id="rId229" Type="http://schemas.openxmlformats.org/officeDocument/2006/relationships/slide" Target="slides/slide206.xml"/><Relationship Id="rId228" Type="http://schemas.openxmlformats.org/officeDocument/2006/relationships/slide" Target="slides/slide205.xml"/><Relationship Id="rId227" Type="http://schemas.openxmlformats.org/officeDocument/2006/relationships/slide" Target="slides/slide204.xml"/><Relationship Id="rId226" Type="http://schemas.openxmlformats.org/officeDocument/2006/relationships/slide" Target="slides/slide203.xml"/><Relationship Id="rId225" Type="http://schemas.openxmlformats.org/officeDocument/2006/relationships/slide" Target="slides/slide202.xml"/><Relationship Id="rId224" Type="http://schemas.openxmlformats.org/officeDocument/2006/relationships/slide" Target="slides/slide201.xml"/><Relationship Id="rId223" Type="http://schemas.openxmlformats.org/officeDocument/2006/relationships/slide" Target="slides/slide200.xml"/><Relationship Id="rId222" Type="http://schemas.openxmlformats.org/officeDocument/2006/relationships/slide" Target="slides/slide199.xml"/><Relationship Id="rId221" Type="http://schemas.openxmlformats.org/officeDocument/2006/relationships/slide" Target="slides/slide198.xml"/><Relationship Id="rId220" Type="http://schemas.openxmlformats.org/officeDocument/2006/relationships/slide" Target="slides/slide197.xml"/><Relationship Id="rId22" Type="http://schemas.openxmlformats.org/officeDocument/2006/relationships/slideMaster" Target="slideMasters/slideMaster21.xml"/><Relationship Id="rId219" Type="http://schemas.openxmlformats.org/officeDocument/2006/relationships/slide" Target="slides/slide196.xml"/><Relationship Id="rId218" Type="http://schemas.openxmlformats.org/officeDocument/2006/relationships/slide" Target="slides/slide195.xml"/><Relationship Id="rId217" Type="http://schemas.openxmlformats.org/officeDocument/2006/relationships/slide" Target="slides/slide194.xml"/><Relationship Id="rId216" Type="http://schemas.openxmlformats.org/officeDocument/2006/relationships/slide" Target="slides/slide193.xml"/><Relationship Id="rId215" Type="http://schemas.openxmlformats.org/officeDocument/2006/relationships/slide" Target="slides/slide192.xml"/><Relationship Id="rId214" Type="http://schemas.openxmlformats.org/officeDocument/2006/relationships/slide" Target="slides/slide191.xml"/><Relationship Id="rId213" Type="http://schemas.openxmlformats.org/officeDocument/2006/relationships/slide" Target="slides/slide190.xml"/><Relationship Id="rId212" Type="http://schemas.openxmlformats.org/officeDocument/2006/relationships/slide" Target="slides/slide189.xml"/><Relationship Id="rId211" Type="http://schemas.openxmlformats.org/officeDocument/2006/relationships/slide" Target="slides/slide188.xml"/><Relationship Id="rId210" Type="http://schemas.openxmlformats.org/officeDocument/2006/relationships/slide" Target="slides/slide187.xml"/><Relationship Id="rId21" Type="http://schemas.openxmlformats.org/officeDocument/2006/relationships/slideMaster" Target="slideMasters/slideMaster20.xml"/><Relationship Id="rId209" Type="http://schemas.openxmlformats.org/officeDocument/2006/relationships/slide" Target="slides/slide186.xml"/><Relationship Id="rId208" Type="http://schemas.openxmlformats.org/officeDocument/2006/relationships/slide" Target="slides/slide185.xml"/><Relationship Id="rId207" Type="http://schemas.openxmlformats.org/officeDocument/2006/relationships/slide" Target="slides/slide184.xml"/><Relationship Id="rId206" Type="http://schemas.openxmlformats.org/officeDocument/2006/relationships/slide" Target="slides/slide183.xml"/><Relationship Id="rId205" Type="http://schemas.openxmlformats.org/officeDocument/2006/relationships/slide" Target="slides/slide182.xml"/><Relationship Id="rId204" Type="http://schemas.openxmlformats.org/officeDocument/2006/relationships/slide" Target="slides/slide181.xml"/><Relationship Id="rId203" Type="http://schemas.openxmlformats.org/officeDocument/2006/relationships/slide" Target="slides/slide180.xml"/><Relationship Id="rId202" Type="http://schemas.openxmlformats.org/officeDocument/2006/relationships/slide" Target="slides/slide179.xml"/><Relationship Id="rId201" Type="http://schemas.openxmlformats.org/officeDocument/2006/relationships/slide" Target="slides/slide178.xml"/><Relationship Id="rId200" Type="http://schemas.openxmlformats.org/officeDocument/2006/relationships/slide" Target="slides/slide177.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76.xml"/><Relationship Id="rId198" Type="http://schemas.openxmlformats.org/officeDocument/2006/relationships/slide" Target="slides/slide175.xml"/><Relationship Id="rId197" Type="http://schemas.openxmlformats.org/officeDocument/2006/relationships/slide" Target="slides/slide174.xml"/><Relationship Id="rId196" Type="http://schemas.openxmlformats.org/officeDocument/2006/relationships/slide" Target="slides/slide173.xml"/><Relationship Id="rId195" Type="http://schemas.openxmlformats.org/officeDocument/2006/relationships/slide" Target="slides/slide172.xml"/><Relationship Id="rId194" Type="http://schemas.openxmlformats.org/officeDocument/2006/relationships/slide" Target="slides/slide171.xml"/><Relationship Id="rId193" Type="http://schemas.openxmlformats.org/officeDocument/2006/relationships/slide" Target="slides/slide170.xml"/><Relationship Id="rId192" Type="http://schemas.openxmlformats.org/officeDocument/2006/relationships/slide" Target="slides/slide169.xml"/><Relationship Id="rId191" Type="http://schemas.openxmlformats.org/officeDocument/2006/relationships/slide" Target="slides/slide168.xml"/><Relationship Id="rId190" Type="http://schemas.openxmlformats.org/officeDocument/2006/relationships/slide" Target="slides/slide167.xml"/><Relationship Id="rId19" Type="http://schemas.openxmlformats.org/officeDocument/2006/relationships/slideMaster" Target="slideMasters/slideMaster18.xml"/><Relationship Id="rId189" Type="http://schemas.openxmlformats.org/officeDocument/2006/relationships/slide" Target="slides/slide166.xml"/><Relationship Id="rId188" Type="http://schemas.openxmlformats.org/officeDocument/2006/relationships/slide" Target="slides/slide165.xml"/><Relationship Id="rId187" Type="http://schemas.openxmlformats.org/officeDocument/2006/relationships/slide" Target="slides/slide164.xml"/><Relationship Id="rId186" Type="http://schemas.openxmlformats.org/officeDocument/2006/relationships/slide" Target="slides/slide163.xml"/><Relationship Id="rId185" Type="http://schemas.openxmlformats.org/officeDocument/2006/relationships/slide" Target="slides/slide162.xml"/><Relationship Id="rId184" Type="http://schemas.openxmlformats.org/officeDocument/2006/relationships/slide" Target="slides/slide161.xml"/><Relationship Id="rId183" Type="http://schemas.openxmlformats.org/officeDocument/2006/relationships/slide" Target="slides/slide160.xml"/><Relationship Id="rId182" Type="http://schemas.openxmlformats.org/officeDocument/2006/relationships/slide" Target="slides/slide159.xml"/><Relationship Id="rId181" Type="http://schemas.openxmlformats.org/officeDocument/2006/relationships/slide" Target="slides/slide158.xml"/><Relationship Id="rId180" Type="http://schemas.openxmlformats.org/officeDocument/2006/relationships/slide" Target="slides/slide157.xml"/><Relationship Id="rId18" Type="http://schemas.openxmlformats.org/officeDocument/2006/relationships/slideMaster" Target="slideMasters/slideMaster17.xml"/><Relationship Id="rId179" Type="http://schemas.openxmlformats.org/officeDocument/2006/relationships/slide" Target="slides/slide156.xml"/><Relationship Id="rId178" Type="http://schemas.openxmlformats.org/officeDocument/2006/relationships/slide" Target="slides/slide155.xml"/><Relationship Id="rId177" Type="http://schemas.openxmlformats.org/officeDocument/2006/relationships/slide" Target="slides/slide154.xml"/><Relationship Id="rId176" Type="http://schemas.openxmlformats.org/officeDocument/2006/relationships/slide" Target="slides/slide153.xml"/><Relationship Id="rId175" Type="http://schemas.openxmlformats.org/officeDocument/2006/relationships/slide" Target="slides/slide152.xml"/><Relationship Id="rId174" Type="http://schemas.openxmlformats.org/officeDocument/2006/relationships/slide" Target="slides/slide151.xml"/><Relationship Id="rId173" Type="http://schemas.openxmlformats.org/officeDocument/2006/relationships/slide" Target="slides/slide150.xml"/><Relationship Id="rId172" Type="http://schemas.openxmlformats.org/officeDocument/2006/relationships/slide" Target="slides/slide149.xml"/><Relationship Id="rId171" Type="http://schemas.openxmlformats.org/officeDocument/2006/relationships/slide" Target="slides/slide148.xml"/><Relationship Id="rId170" Type="http://schemas.openxmlformats.org/officeDocument/2006/relationships/slide" Target="slides/slide147.xml"/><Relationship Id="rId17" Type="http://schemas.openxmlformats.org/officeDocument/2006/relationships/slideMaster" Target="slideMasters/slideMaster16.xml"/><Relationship Id="rId169" Type="http://schemas.openxmlformats.org/officeDocument/2006/relationships/slide" Target="slides/slide146.xml"/><Relationship Id="rId168" Type="http://schemas.openxmlformats.org/officeDocument/2006/relationships/slide" Target="slides/slide145.xml"/><Relationship Id="rId167" Type="http://schemas.openxmlformats.org/officeDocument/2006/relationships/slide" Target="slides/slide144.xml"/><Relationship Id="rId166" Type="http://schemas.openxmlformats.org/officeDocument/2006/relationships/slide" Target="slides/slide143.xml"/><Relationship Id="rId165" Type="http://schemas.openxmlformats.org/officeDocument/2006/relationships/slide" Target="slides/slide142.xml"/><Relationship Id="rId164" Type="http://schemas.openxmlformats.org/officeDocument/2006/relationships/slide" Target="slides/slide141.xml"/><Relationship Id="rId163" Type="http://schemas.openxmlformats.org/officeDocument/2006/relationships/slide" Target="slides/slide140.xml"/><Relationship Id="rId162" Type="http://schemas.openxmlformats.org/officeDocument/2006/relationships/slide" Target="slides/slide139.xml"/><Relationship Id="rId161" Type="http://schemas.openxmlformats.org/officeDocument/2006/relationships/slide" Target="slides/slide138.xml"/><Relationship Id="rId160" Type="http://schemas.openxmlformats.org/officeDocument/2006/relationships/slide" Target="slides/slide137.xml"/><Relationship Id="rId16" Type="http://schemas.openxmlformats.org/officeDocument/2006/relationships/slideMaster" Target="slideMasters/slideMaster15.xml"/><Relationship Id="rId159" Type="http://schemas.openxmlformats.org/officeDocument/2006/relationships/slide" Target="slides/slide136.xml"/><Relationship Id="rId158" Type="http://schemas.openxmlformats.org/officeDocument/2006/relationships/slide" Target="slides/slide135.xml"/><Relationship Id="rId157" Type="http://schemas.openxmlformats.org/officeDocument/2006/relationships/slide" Target="slides/slide134.xml"/><Relationship Id="rId156" Type="http://schemas.openxmlformats.org/officeDocument/2006/relationships/slide" Target="slides/slide133.xml"/><Relationship Id="rId155" Type="http://schemas.openxmlformats.org/officeDocument/2006/relationships/slide" Target="slides/slide132.xml"/><Relationship Id="rId154" Type="http://schemas.openxmlformats.org/officeDocument/2006/relationships/slide" Target="slides/slide131.xml"/><Relationship Id="rId153" Type="http://schemas.openxmlformats.org/officeDocument/2006/relationships/slide" Target="slides/slide130.xml"/><Relationship Id="rId152" Type="http://schemas.openxmlformats.org/officeDocument/2006/relationships/slide" Target="slides/slide129.xml"/><Relationship Id="rId151" Type="http://schemas.openxmlformats.org/officeDocument/2006/relationships/slide" Target="slides/slide128.xml"/><Relationship Id="rId150" Type="http://schemas.openxmlformats.org/officeDocument/2006/relationships/slide" Target="slides/slide127.xml"/><Relationship Id="rId15" Type="http://schemas.openxmlformats.org/officeDocument/2006/relationships/slideMaster" Target="slideMasters/slideMaster14.xml"/><Relationship Id="rId149" Type="http://schemas.openxmlformats.org/officeDocument/2006/relationships/slide" Target="slides/slide126.xml"/><Relationship Id="rId148" Type="http://schemas.openxmlformats.org/officeDocument/2006/relationships/slide" Target="slides/slide125.xml"/><Relationship Id="rId147" Type="http://schemas.openxmlformats.org/officeDocument/2006/relationships/slide" Target="slides/slide124.xml"/><Relationship Id="rId146" Type="http://schemas.openxmlformats.org/officeDocument/2006/relationships/slide" Target="slides/slide123.xml"/><Relationship Id="rId145" Type="http://schemas.openxmlformats.org/officeDocument/2006/relationships/slide" Target="slides/slide122.xml"/><Relationship Id="rId144" Type="http://schemas.openxmlformats.org/officeDocument/2006/relationships/slide" Target="slides/slide121.xml"/><Relationship Id="rId143" Type="http://schemas.openxmlformats.org/officeDocument/2006/relationships/slide" Target="slides/slide120.xml"/><Relationship Id="rId142" Type="http://schemas.openxmlformats.org/officeDocument/2006/relationships/slide" Target="slides/slide119.xml"/><Relationship Id="rId141" Type="http://schemas.openxmlformats.org/officeDocument/2006/relationships/slide" Target="slides/slide118.xml"/><Relationship Id="rId140" Type="http://schemas.openxmlformats.org/officeDocument/2006/relationships/slide" Target="slides/slide117.xml"/><Relationship Id="rId14" Type="http://schemas.openxmlformats.org/officeDocument/2006/relationships/slideMaster" Target="slideMasters/slideMaster13.xml"/><Relationship Id="rId139" Type="http://schemas.openxmlformats.org/officeDocument/2006/relationships/slide" Target="slides/slide116.xml"/><Relationship Id="rId138" Type="http://schemas.openxmlformats.org/officeDocument/2006/relationships/slide" Target="slides/slide115.xml"/><Relationship Id="rId137" Type="http://schemas.openxmlformats.org/officeDocument/2006/relationships/slide" Target="slides/slide114.xml"/><Relationship Id="rId136" Type="http://schemas.openxmlformats.org/officeDocument/2006/relationships/slide" Target="slides/slide113.xml"/><Relationship Id="rId135" Type="http://schemas.openxmlformats.org/officeDocument/2006/relationships/slide" Target="slides/slide112.xml"/><Relationship Id="rId134" Type="http://schemas.openxmlformats.org/officeDocument/2006/relationships/slide" Target="slides/slide111.xml"/><Relationship Id="rId133" Type="http://schemas.openxmlformats.org/officeDocument/2006/relationships/slide" Target="slides/slide110.xml"/><Relationship Id="rId132" Type="http://schemas.openxmlformats.org/officeDocument/2006/relationships/slide" Target="slides/slide109.xml"/><Relationship Id="rId131" Type="http://schemas.openxmlformats.org/officeDocument/2006/relationships/slide" Target="slides/slide108.xml"/><Relationship Id="rId130" Type="http://schemas.openxmlformats.org/officeDocument/2006/relationships/slide" Target="slides/slide107.xml"/><Relationship Id="rId13" Type="http://schemas.openxmlformats.org/officeDocument/2006/relationships/slideMaster" Target="slideMasters/slideMaster12.xml"/><Relationship Id="rId129" Type="http://schemas.openxmlformats.org/officeDocument/2006/relationships/slide" Target="slides/slide106.xml"/><Relationship Id="rId128" Type="http://schemas.openxmlformats.org/officeDocument/2006/relationships/slide" Target="slides/slide105.xml"/><Relationship Id="rId127" Type="http://schemas.openxmlformats.org/officeDocument/2006/relationships/slide" Target="slides/slide104.xml"/><Relationship Id="rId126" Type="http://schemas.openxmlformats.org/officeDocument/2006/relationships/slide" Target="slides/slide103.xml"/><Relationship Id="rId125" Type="http://schemas.openxmlformats.org/officeDocument/2006/relationships/slide" Target="slides/slide102.xml"/><Relationship Id="rId124" Type="http://schemas.openxmlformats.org/officeDocument/2006/relationships/slide" Target="slides/slide101.xml"/><Relationship Id="rId123" Type="http://schemas.openxmlformats.org/officeDocument/2006/relationships/slide" Target="slides/slide100.xml"/><Relationship Id="rId122" Type="http://schemas.openxmlformats.org/officeDocument/2006/relationships/slide" Target="slides/slide99.xml"/><Relationship Id="rId121" Type="http://schemas.openxmlformats.org/officeDocument/2006/relationships/slide" Target="slides/slide98.xml"/><Relationship Id="rId120" Type="http://schemas.openxmlformats.org/officeDocument/2006/relationships/slide" Target="slides/slide97.xml"/><Relationship Id="rId12" Type="http://schemas.openxmlformats.org/officeDocument/2006/relationships/slideMaster" Target="slideMasters/slideMaster11.xml"/><Relationship Id="rId119" Type="http://schemas.openxmlformats.org/officeDocument/2006/relationships/slide" Target="slides/slide96.xml"/><Relationship Id="rId118" Type="http://schemas.openxmlformats.org/officeDocument/2006/relationships/slide" Target="slides/slide95.xml"/><Relationship Id="rId117" Type="http://schemas.openxmlformats.org/officeDocument/2006/relationships/slide" Target="slides/slide94.xml"/><Relationship Id="rId116" Type="http://schemas.openxmlformats.org/officeDocument/2006/relationships/slide" Target="slides/slide93.xml"/><Relationship Id="rId115" Type="http://schemas.openxmlformats.org/officeDocument/2006/relationships/slide" Target="slides/slide92.xml"/><Relationship Id="rId114" Type="http://schemas.openxmlformats.org/officeDocument/2006/relationships/slide" Target="slides/slide91.xml"/><Relationship Id="rId113" Type="http://schemas.openxmlformats.org/officeDocument/2006/relationships/slide" Target="slides/slide90.xml"/><Relationship Id="rId112" Type="http://schemas.openxmlformats.org/officeDocument/2006/relationships/slide" Target="slides/slide89.xml"/><Relationship Id="rId111" Type="http://schemas.openxmlformats.org/officeDocument/2006/relationships/slide" Target="slides/slide88.xml"/><Relationship Id="rId110" Type="http://schemas.openxmlformats.org/officeDocument/2006/relationships/slide" Target="slides/slide87.xml"/><Relationship Id="rId11" Type="http://schemas.openxmlformats.org/officeDocument/2006/relationships/slideMaster" Target="slideMasters/slideMaster10.xml"/><Relationship Id="rId109" Type="http://schemas.openxmlformats.org/officeDocument/2006/relationships/slide" Target="slides/slide86.xml"/><Relationship Id="rId108" Type="http://schemas.openxmlformats.org/officeDocument/2006/relationships/slide" Target="slides/slide85.xml"/><Relationship Id="rId107" Type="http://schemas.openxmlformats.org/officeDocument/2006/relationships/slide" Target="slides/slide84.xml"/><Relationship Id="rId106" Type="http://schemas.openxmlformats.org/officeDocument/2006/relationships/slide" Target="slides/slide83.xml"/><Relationship Id="rId105" Type="http://schemas.openxmlformats.org/officeDocument/2006/relationships/slide" Target="slides/slide82.xml"/><Relationship Id="rId104" Type="http://schemas.openxmlformats.org/officeDocument/2006/relationships/slide" Target="slides/slide81.xml"/><Relationship Id="rId103" Type="http://schemas.openxmlformats.org/officeDocument/2006/relationships/slide" Target="slides/slide80.xml"/><Relationship Id="rId102" Type="http://schemas.openxmlformats.org/officeDocument/2006/relationships/slide" Target="slides/slide79.xml"/><Relationship Id="rId101" Type="http://schemas.openxmlformats.org/officeDocument/2006/relationships/slide" Target="slides/slide78.xml"/><Relationship Id="rId100" Type="http://schemas.openxmlformats.org/officeDocument/2006/relationships/slide" Target="slides/slide77.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5-03-26T16:24:52.827" idx="1">
    <p:pos x="10" y="10"/>
    <p:text/>
  </p:cm>
</p:cmLst>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2">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1">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93F4B4D-0295-4520-A6B1-78849726BB2A}" type="doc">
      <dgm:prSet loTypeId="urn:microsoft.com/office/officeart/2005/8/layout/vList2#1" loCatId="list" qsTypeId="urn:microsoft.com/office/officeart/2005/8/quickstyle/simple4#1" qsCatId="simple" csTypeId="urn:microsoft.com/office/officeart/2005/8/colors/colorful3#1" csCatId="colorful" phldr="1"/>
      <dgm:spPr/>
      <dgm:t>
        <a:bodyPr/>
        <a:lstStyle/>
        <a:p>
          <a:endParaRPr lang="zh-CN" altLang="en-US"/>
        </a:p>
      </dgm:t>
    </dgm:pt>
    <dgm:pt modelId="{DFFB5AC6-9B2B-4420-A6B6-9F4C20D41C9D}">
      <dgm:prSet phldrT="[文本]" phldr="0" custT="0"/>
      <dgm:spPr/>
      <dgm:t>
        <a:bodyPr vert="horz" wrap="square"/>
        <a:lstStyle/>
        <a:p>
          <a:pPr>
            <a:lnSpc>
              <a:spcPct val="100000"/>
            </a:lnSpc>
            <a:spcBef>
              <a:spcPct val="0"/>
            </a:spcBef>
            <a:spcAft>
              <a:spcPct val="35000"/>
            </a:spcAft>
          </a:pPr>
          <a:r>
            <a:rPr lang="en-US" altLang="zh-CN" dirty="0">
              <a:solidFill>
                <a:srgbClr val="0000FF"/>
              </a:solidFill>
            </a:rPr>
            <a:t>UE</a:t>
          </a:r>
        </a:p>
      </dgm:t>
    </dgm:pt>
    <dgm:pt modelId="{F4AFFEE8-80EF-491D-B626-F33FCEFC4D46}" cxnId="{9E8C310F-4F18-4342-9FAB-0026D5E79B67}" type="parTrans">
      <dgm:prSet/>
      <dgm:spPr/>
      <dgm:t>
        <a:bodyPr/>
        <a:lstStyle/>
        <a:p>
          <a:endParaRPr lang="zh-CN" altLang="en-US"/>
        </a:p>
      </dgm:t>
    </dgm:pt>
    <dgm:pt modelId="{6901487C-720F-44C9-915D-16C7018180B5}" cxnId="{9E8C310F-4F18-4342-9FAB-0026D5E79B67}" type="sibTrans">
      <dgm:prSet/>
      <dgm:spPr/>
      <dgm:t>
        <a:bodyPr/>
        <a:lstStyle/>
        <a:p>
          <a:endParaRPr lang="zh-CN" altLang="en-US"/>
        </a:p>
      </dgm:t>
    </dgm:pt>
    <dgm:pt modelId="{0AACED2E-172B-4BA0-9E19-B75CA55EA66E}">
      <dgm:prSet phldrT="[文本]"/>
      <dgm:spPr/>
      <dgm:t>
        <a:bodyPr/>
        <a:lstStyle/>
        <a:p>
          <a:r>
            <a:rPr lang="zh-CN" altLang="en-US" dirty="0"/>
            <a:t>用户设备</a:t>
          </a:r>
        </a:p>
      </dgm:t>
    </dgm:pt>
    <dgm:pt modelId="{B8E32EC9-B58C-4DB3-93C1-4F1420623443}" cxnId="{630BF582-B1F5-455E-BCF4-4472D429E862}" type="parTrans">
      <dgm:prSet/>
      <dgm:spPr/>
      <dgm:t>
        <a:bodyPr/>
        <a:lstStyle/>
        <a:p>
          <a:endParaRPr lang="zh-CN" altLang="en-US"/>
        </a:p>
      </dgm:t>
    </dgm:pt>
    <dgm:pt modelId="{9790C429-2B8A-4611-8AA8-B92AF407C37F}" cxnId="{630BF582-B1F5-455E-BCF4-4472D429E862}" type="sibTrans">
      <dgm:prSet/>
      <dgm:spPr/>
      <dgm:t>
        <a:bodyPr/>
        <a:lstStyle/>
        <a:p>
          <a:endParaRPr lang="zh-CN" altLang="en-US"/>
        </a:p>
      </dgm:t>
    </dgm:pt>
    <dgm:pt modelId="{023A3D7A-7D6E-4F30-BBA5-ED3D913CEB5B}">
      <dgm:prSet phldrT="[文本]"/>
      <dgm:spPr/>
      <dgm:t>
        <a:bodyPr/>
        <a:lstStyle/>
        <a:p>
          <a:r>
            <a:rPr lang="zh-CN" altLang="en-US" dirty="0"/>
            <a:t>功能</a:t>
          </a:r>
        </a:p>
      </dgm:t>
    </dgm:pt>
    <dgm:pt modelId="{5D5FE60F-94C5-4651-A9DD-7BA5D617DCA6}" cxnId="{B72561FE-8C17-4455-A256-14173A466AB0}" type="parTrans">
      <dgm:prSet/>
      <dgm:spPr/>
      <dgm:t>
        <a:bodyPr/>
        <a:lstStyle/>
        <a:p>
          <a:endParaRPr lang="zh-CN" altLang="en-US"/>
        </a:p>
      </dgm:t>
    </dgm:pt>
    <dgm:pt modelId="{D19DFE39-FE59-4637-B523-6382037CD553}" cxnId="{B72561FE-8C17-4455-A256-14173A466AB0}" type="sibTrans">
      <dgm:prSet/>
      <dgm:spPr/>
      <dgm:t>
        <a:bodyPr/>
        <a:lstStyle/>
        <a:p>
          <a:endParaRPr lang="zh-CN" altLang="en-US"/>
        </a:p>
      </dgm:t>
    </dgm:pt>
    <dgm:pt modelId="{E60C1C97-D8A8-4152-AFCF-EE50F28C1F0E}">
      <dgm:prSet phldrT="[文本]" phldr="0" custT="1"/>
      <dgm:spPr/>
      <dgm:t>
        <a:bodyPr vert="horz" wrap="square"/>
        <a:lstStyle/>
        <a:p>
          <a:pPr>
            <a:lnSpc>
              <a:spcPct val="100000"/>
            </a:lnSpc>
            <a:spcBef>
              <a:spcPct val="0"/>
            </a:spcBef>
            <a:spcAft>
              <a:spcPct val="20000"/>
            </a:spcAft>
          </a:pPr>
          <a:r>
            <a:rPr lang="zh-CN" altLang="en-US" sz="2400" b="1" dirty="0"/>
            <a:t>通信终端、</a:t>
          </a:r>
          <a:r>
            <a:rPr lang="en-US" altLang="zh-CN" sz="2400" b="1" dirty="0"/>
            <a:t>USIM</a:t>
          </a:r>
          <a:r>
            <a:rPr lang="zh-CN" altLang="en-US" sz="2400" b="1" dirty="0"/>
            <a:t>卡</a:t>
          </a:r>
        </a:p>
      </dgm:t>
    </dgm:pt>
    <dgm:pt modelId="{8D59008B-CE2F-44D6-AF17-499E3A5E6FA6}" cxnId="{BF627DE1-0EC6-48AB-9970-EE038B94B5E7}" type="parTrans">
      <dgm:prSet/>
      <dgm:spPr/>
      <dgm:t>
        <a:bodyPr/>
        <a:lstStyle/>
        <a:p>
          <a:endParaRPr lang="zh-CN" altLang="en-US"/>
        </a:p>
      </dgm:t>
    </dgm:pt>
    <dgm:pt modelId="{36B26380-DCEA-45E0-A2B6-1511B6EE7C38}" cxnId="{BF627DE1-0EC6-48AB-9970-EE038B94B5E7}" type="sibTrans">
      <dgm:prSet/>
      <dgm:spPr/>
      <dgm:t>
        <a:bodyPr/>
        <a:lstStyle/>
        <a:p>
          <a:endParaRPr lang="zh-CN" altLang="en-US"/>
        </a:p>
      </dgm:t>
    </dgm:pt>
    <dgm:pt modelId="{9FC3DAC5-08C2-40EB-B7EE-90B35BAFD6D3}" type="pres">
      <dgm:prSet presAssocID="{B93F4B4D-0295-4520-A6B1-78849726BB2A}" presName="linear" presStyleCnt="0">
        <dgm:presLayoutVars>
          <dgm:animLvl val="lvl"/>
          <dgm:resizeHandles val="exact"/>
        </dgm:presLayoutVars>
      </dgm:prSet>
      <dgm:spPr/>
      <dgm:t>
        <a:bodyPr/>
        <a:lstStyle/>
        <a:p>
          <a:endParaRPr lang="zh-CN" altLang="en-US"/>
        </a:p>
      </dgm:t>
    </dgm:pt>
    <dgm:pt modelId="{2F4AC9B2-E1FE-456D-9AC4-0C3B694B2123}" type="pres">
      <dgm:prSet presAssocID="{DFFB5AC6-9B2B-4420-A6B6-9F4C20D41C9D}" presName="parentText" presStyleLbl="node1" presStyleIdx="0" presStyleCnt="2">
        <dgm:presLayoutVars>
          <dgm:chMax val="0"/>
          <dgm:bulletEnabled val="1"/>
        </dgm:presLayoutVars>
      </dgm:prSet>
      <dgm:spPr/>
      <dgm:t>
        <a:bodyPr/>
        <a:lstStyle/>
        <a:p>
          <a:endParaRPr lang="zh-CN" altLang="en-US"/>
        </a:p>
      </dgm:t>
    </dgm:pt>
    <dgm:pt modelId="{02FD1223-1970-4043-A295-38FC912E10C2}" type="pres">
      <dgm:prSet presAssocID="{DFFB5AC6-9B2B-4420-A6B6-9F4C20D41C9D}" presName="childText" presStyleLbl="revTx" presStyleIdx="0" presStyleCnt="2">
        <dgm:presLayoutVars>
          <dgm:bulletEnabled val="1"/>
        </dgm:presLayoutVars>
      </dgm:prSet>
      <dgm:spPr/>
      <dgm:t>
        <a:bodyPr/>
        <a:lstStyle/>
        <a:p>
          <a:endParaRPr lang="zh-CN" altLang="en-US"/>
        </a:p>
      </dgm:t>
    </dgm:pt>
    <dgm:pt modelId="{8FE862EA-7359-427E-A5FA-61B8FDD7D97F}" type="pres">
      <dgm:prSet presAssocID="{023A3D7A-7D6E-4F30-BBA5-ED3D913CEB5B}" presName="parentText" presStyleLbl="node1" presStyleIdx="1" presStyleCnt="2">
        <dgm:presLayoutVars>
          <dgm:chMax val="0"/>
          <dgm:bulletEnabled val="1"/>
        </dgm:presLayoutVars>
      </dgm:prSet>
      <dgm:spPr/>
      <dgm:t>
        <a:bodyPr/>
        <a:lstStyle/>
        <a:p>
          <a:endParaRPr lang="zh-CN" altLang="en-US"/>
        </a:p>
      </dgm:t>
    </dgm:pt>
    <dgm:pt modelId="{42DBC443-4190-4EE0-BF0E-57B56FE731DC}" type="pres">
      <dgm:prSet presAssocID="{023A3D7A-7D6E-4F30-BBA5-ED3D913CEB5B}" presName="childText" presStyleLbl="revTx" presStyleIdx="1" presStyleCnt="2">
        <dgm:presLayoutVars>
          <dgm:bulletEnabled val="1"/>
        </dgm:presLayoutVars>
      </dgm:prSet>
      <dgm:spPr/>
      <dgm:t>
        <a:bodyPr/>
        <a:lstStyle/>
        <a:p>
          <a:endParaRPr lang="zh-CN" altLang="en-US"/>
        </a:p>
      </dgm:t>
    </dgm:pt>
  </dgm:ptLst>
  <dgm:cxnLst>
    <dgm:cxn modelId="{630BF582-B1F5-455E-BCF4-4472D429E862}" srcId="{DFFB5AC6-9B2B-4420-A6B6-9F4C20D41C9D}" destId="{0AACED2E-172B-4BA0-9E19-B75CA55EA66E}" srcOrd="0" destOrd="0" parTransId="{B8E32EC9-B58C-4DB3-93C1-4F1420623443}" sibTransId="{9790C429-2B8A-4611-8AA8-B92AF407C37F}"/>
    <dgm:cxn modelId="{90C8D67B-FEF4-40D7-9C9B-98288FB617C9}" type="presOf" srcId="{E60C1C97-D8A8-4152-AFCF-EE50F28C1F0E}" destId="{42DBC443-4190-4EE0-BF0E-57B56FE731DC}" srcOrd="0" destOrd="0" presId="urn:microsoft.com/office/officeart/2005/8/layout/vList2#1"/>
    <dgm:cxn modelId="{B72561FE-8C17-4455-A256-14173A466AB0}" srcId="{B93F4B4D-0295-4520-A6B1-78849726BB2A}" destId="{023A3D7A-7D6E-4F30-BBA5-ED3D913CEB5B}" srcOrd="1" destOrd="0" parTransId="{5D5FE60F-94C5-4651-A9DD-7BA5D617DCA6}" sibTransId="{D19DFE39-FE59-4637-B523-6382037CD553}"/>
    <dgm:cxn modelId="{FCFD5762-E148-48FC-B4F1-BDBB7D0641D4}" type="presOf" srcId="{B93F4B4D-0295-4520-A6B1-78849726BB2A}" destId="{9FC3DAC5-08C2-40EB-B7EE-90B35BAFD6D3}" srcOrd="0" destOrd="0" presId="urn:microsoft.com/office/officeart/2005/8/layout/vList2#1"/>
    <dgm:cxn modelId="{91A4F10D-9981-49B1-99E9-2199947002E8}" type="presOf" srcId="{0AACED2E-172B-4BA0-9E19-B75CA55EA66E}" destId="{02FD1223-1970-4043-A295-38FC912E10C2}" srcOrd="0" destOrd="0" presId="urn:microsoft.com/office/officeart/2005/8/layout/vList2#1"/>
    <dgm:cxn modelId="{BA0004E2-9B7E-4A2F-A881-AE406532C253}" type="presOf" srcId="{023A3D7A-7D6E-4F30-BBA5-ED3D913CEB5B}" destId="{8FE862EA-7359-427E-A5FA-61B8FDD7D97F}" srcOrd="0" destOrd="0" presId="urn:microsoft.com/office/officeart/2005/8/layout/vList2#1"/>
    <dgm:cxn modelId="{BF627DE1-0EC6-48AB-9970-EE038B94B5E7}" srcId="{023A3D7A-7D6E-4F30-BBA5-ED3D913CEB5B}" destId="{E60C1C97-D8A8-4152-AFCF-EE50F28C1F0E}" srcOrd="0" destOrd="0" parTransId="{8D59008B-CE2F-44D6-AF17-499E3A5E6FA6}" sibTransId="{36B26380-DCEA-45E0-A2B6-1511B6EE7C38}"/>
    <dgm:cxn modelId="{9E8C310F-4F18-4342-9FAB-0026D5E79B67}" srcId="{B93F4B4D-0295-4520-A6B1-78849726BB2A}" destId="{DFFB5AC6-9B2B-4420-A6B6-9F4C20D41C9D}" srcOrd="0" destOrd="0" parTransId="{F4AFFEE8-80EF-491D-B626-F33FCEFC4D46}" sibTransId="{6901487C-720F-44C9-915D-16C7018180B5}"/>
    <dgm:cxn modelId="{26A3E4BE-1F5E-477F-A215-54C8F6684434}" type="presOf" srcId="{DFFB5AC6-9B2B-4420-A6B6-9F4C20D41C9D}" destId="{2F4AC9B2-E1FE-456D-9AC4-0C3B694B2123}" srcOrd="0" destOrd="0" presId="urn:microsoft.com/office/officeart/2005/8/layout/vList2#1"/>
    <dgm:cxn modelId="{3282A371-993F-449E-98B5-59D3F2A3C2D1}" type="presParOf" srcId="{9FC3DAC5-08C2-40EB-B7EE-90B35BAFD6D3}" destId="{2F4AC9B2-E1FE-456D-9AC4-0C3B694B2123}" srcOrd="0" destOrd="0" presId="urn:microsoft.com/office/officeart/2005/8/layout/vList2#1"/>
    <dgm:cxn modelId="{7CFF45A1-9E19-4B3A-80F2-016738414C44}" type="presParOf" srcId="{9FC3DAC5-08C2-40EB-B7EE-90B35BAFD6D3}" destId="{02FD1223-1970-4043-A295-38FC912E10C2}" srcOrd="1" destOrd="0" presId="urn:microsoft.com/office/officeart/2005/8/layout/vList2#1"/>
    <dgm:cxn modelId="{8CA7E782-9D5F-4A5B-A7BB-46ADE75E1DAA}" type="presParOf" srcId="{9FC3DAC5-08C2-40EB-B7EE-90B35BAFD6D3}" destId="{8FE862EA-7359-427E-A5FA-61B8FDD7D97F}" srcOrd="2" destOrd="0" presId="urn:microsoft.com/office/officeart/2005/8/layout/vList2#1"/>
    <dgm:cxn modelId="{427A804D-768C-4DF0-813E-C099AFCB228D}" type="presParOf" srcId="{9FC3DAC5-08C2-40EB-B7EE-90B35BAFD6D3}" destId="{42DBC443-4190-4EE0-BF0E-57B56FE731DC}" srcOrd="3" destOrd="0" presId="urn:microsoft.com/office/officeart/2005/8/layout/vList2#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20DF66-34AD-462B-8FCA-E4D8D02FF7F8}" type="doc">
      <dgm:prSet loTypeId="urn:microsoft.com/office/officeart/2005/8/layout/vList2#2" loCatId="list" qsTypeId="urn:microsoft.com/office/officeart/2005/8/quickstyle/simple4#2" qsCatId="simple" csTypeId="urn:microsoft.com/office/officeart/2005/8/colors/colorful3#2" csCatId="colorful" phldr="1"/>
      <dgm:spPr/>
      <dgm:t>
        <a:bodyPr/>
        <a:lstStyle/>
        <a:p>
          <a:endParaRPr lang="zh-CN" altLang="en-US"/>
        </a:p>
      </dgm:t>
    </dgm:pt>
    <dgm:pt modelId="{37C633C4-3F09-4FB2-B5BA-396B54B6DB92}">
      <dgm:prSet phldrT="[文本]" phldr="0" custT="0"/>
      <dgm:spPr/>
      <dgm:t>
        <a:bodyPr vert="horz" wrap="square"/>
        <a:lstStyle/>
        <a:p>
          <a:pPr>
            <a:lnSpc>
              <a:spcPct val="100000"/>
            </a:lnSpc>
            <a:spcBef>
              <a:spcPct val="0"/>
            </a:spcBef>
            <a:spcAft>
              <a:spcPct val="35000"/>
            </a:spcAft>
          </a:pPr>
          <a:r>
            <a:rPr lang="en-US" altLang="zh-CN" dirty="0">
              <a:solidFill>
                <a:srgbClr val="0000FF"/>
              </a:solidFill>
            </a:rPr>
            <a:t>ENB</a:t>
          </a:r>
        </a:p>
      </dgm:t>
    </dgm:pt>
    <dgm:pt modelId="{90AE2FC7-F02B-4BB6-A5A5-3785A25AAD3C}" cxnId="{CC8BA290-552A-40C3-82C9-BF8D75729B65}" type="parTrans">
      <dgm:prSet/>
      <dgm:spPr/>
      <dgm:t>
        <a:bodyPr/>
        <a:lstStyle/>
        <a:p>
          <a:endParaRPr lang="zh-CN" altLang="en-US"/>
        </a:p>
      </dgm:t>
    </dgm:pt>
    <dgm:pt modelId="{BC26DEE8-D171-4031-856A-41D913336CC4}" cxnId="{CC8BA290-552A-40C3-82C9-BF8D75729B65}" type="sibTrans">
      <dgm:prSet/>
      <dgm:spPr/>
      <dgm:t>
        <a:bodyPr/>
        <a:lstStyle/>
        <a:p>
          <a:endParaRPr lang="zh-CN" altLang="en-US"/>
        </a:p>
      </dgm:t>
    </dgm:pt>
    <dgm:pt modelId="{41CAE37B-DABE-46B8-96E1-070892938D9C}">
      <dgm:prSet phldrT="[文本]" phldr="0" custT="0"/>
      <dgm:spPr/>
      <dgm:t>
        <a:bodyPr vert="horz" wrap="square"/>
        <a:lstStyle/>
        <a:p>
          <a:pPr>
            <a:lnSpc>
              <a:spcPct val="100000"/>
            </a:lnSpc>
            <a:spcBef>
              <a:spcPct val="0"/>
            </a:spcBef>
            <a:spcAft>
              <a:spcPct val="20000"/>
            </a:spcAft>
          </a:pPr>
          <a:r>
            <a:rPr lang="zh-CN" altLang="en-US" b="1" dirty="0"/>
            <a:t>增强的网络节点</a:t>
          </a:r>
          <a:endParaRPr b="1"/>
        </a:p>
      </dgm:t>
    </dgm:pt>
    <dgm:pt modelId="{A3BA4D48-D265-43D7-A233-9D7813FA6546}" cxnId="{E86DB08E-3B44-4D6F-AFA2-346344CE2AD8}" type="parTrans">
      <dgm:prSet/>
      <dgm:spPr/>
      <dgm:t>
        <a:bodyPr/>
        <a:lstStyle/>
        <a:p>
          <a:endParaRPr lang="zh-CN" altLang="en-US"/>
        </a:p>
      </dgm:t>
    </dgm:pt>
    <dgm:pt modelId="{380B7A67-ED00-41A9-A4EB-4E3E1C2F097B}" cxnId="{E86DB08E-3B44-4D6F-AFA2-346344CE2AD8}" type="sibTrans">
      <dgm:prSet/>
      <dgm:spPr/>
      <dgm:t>
        <a:bodyPr/>
        <a:lstStyle/>
        <a:p>
          <a:endParaRPr lang="zh-CN" altLang="en-US"/>
        </a:p>
      </dgm:t>
    </dgm:pt>
    <dgm:pt modelId="{AECC9353-F033-4648-8A3B-79B79D7C21AA}">
      <dgm:prSet phldrT="[文本]"/>
      <dgm:spPr/>
      <dgm:t>
        <a:bodyPr/>
        <a:lstStyle/>
        <a:p>
          <a:r>
            <a:rPr lang="zh-CN" altLang="en-US" dirty="0"/>
            <a:t>功能</a:t>
          </a:r>
        </a:p>
      </dgm:t>
    </dgm:pt>
    <dgm:pt modelId="{D09489CF-F46A-4D00-B12C-A559813935E3}" cxnId="{786C3E21-CECE-449F-8393-59C070AF80FD}" type="parTrans">
      <dgm:prSet/>
      <dgm:spPr/>
      <dgm:t>
        <a:bodyPr/>
        <a:lstStyle/>
        <a:p>
          <a:endParaRPr lang="zh-CN" altLang="en-US"/>
        </a:p>
      </dgm:t>
    </dgm:pt>
    <dgm:pt modelId="{FDFAB39B-43CA-4E19-BC40-68800637A837}" cxnId="{786C3E21-CECE-449F-8393-59C070AF80FD}" type="sibTrans">
      <dgm:prSet/>
      <dgm:spPr/>
      <dgm:t>
        <a:bodyPr/>
        <a:lstStyle/>
        <a:p>
          <a:endParaRPr lang="zh-CN" altLang="en-US"/>
        </a:p>
      </dgm:t>
    </dgm:pt>
    <dgm:pt modelId="{917CF73C-F508-4FED-8458-77C72F396B2C}">
      <dgm:prSet phldrT="[文本]" phldr="0" custT="0"/>
      <dgm:spPr/>
      <dgm:t>
        <a:bodyPr vert="horz" wrap="square"/>
        <a:lstStyle/>
        <a:p>
          <a:pPr>
            <a:lnSpc>
              <a:spcPct val="100000"/>
            </a:lnSpc>
            <a:spcBef>
              <a:spcPct val="0"/>
            </a:spcBef>
            <a:spcAft>
              <a:spcPct val="20000"/>
            </a:spcAft>
          </a:pPr>
          <a:r>
            <a:rPr lang="zh-CN" altLang="en-US" b="1" dirty="0"/>
            <a:t>无线资源的控制和管理</a:t>
          </a:r>
          <a:endParaRPr b="1"/>
        </a:p>
      </dgm:t>
    </dgm:pt>
    <dgm:pt modelId="{90467A7B-FBD0-41E7-9BF7-CC5762ED4E06}" cxnId="{F6D0DBC0-4D10-45BB-813F-F5B1AA4119BA}" type="parTrans">
      <dgm:prSet/>
      <dgm:spPr/>
      <dgm:t>
        <a:bodyPr/>
        <a:lstStyle/>
        <a:p>
          <a:endParaRPr lang="zh-CN" altLang="en-US"/>
        </a:p>
      </dgm:t>
    </dgm:pt>
    <dgm:pt modelId="{31FAC968-EDBE-4769-8D5A-C96FA3C60752}" cxnId="{F6D0DBC0-4D10-45BB-813F-F5B1AA4119BA}" type="sibTrans">
      <dgm:prSet/>
      <dgm:spPr/>
      <dgm:t>
        <a:bodyPr/>
        <a:lstStyle/>
        <a:p>
          <a:endParaRPr lang="zh-CN" altLang="en-US"/>
        </a:p>
      </dgm:t>
    </dgm:pt>
    <dgm:pt modelId="{8D51196E-20F7-4921-A44D-99C303A459F3}" type="pres">
      <dgm:prSet presAssocID="{B020DF66-34AD-462B-8FCA-E4D8D02FF7F8}" presName="linear" presStyleCnt="0">
        <dgm:presLayoutVars>
          <dgm:animLvl val="lvl"/>
          <dgm:resizeHandles val="exact"/>
        </dgm:presLayoutVars>
      </dgm:prSet>
      <dgm:spPr/>
      <dgm:t>
        <a:bodyPr/>
        <a:lstStyle/>
        <a:p>
          <a:endParaRPr lang="zh-CN" altLang="en-US"/>
        </a:p>
      </dgm:t>
    </dgm:pt>
    <dgm:pt modelId="{B53772CD-4BAD-4374-BF96-66AADE80B73F}" type="pres">
      <dgm:prSet presAssocID="{37C633C4-3F09-4FB2-B5BA-396B54B6DB92}" presName="parentText" presStyleLbl="node1" presStyleIdx="0" presStyleCnt="2" custLinFactNeighborX="22069" custLinFactNeighborY="-60371">
        <dgm:presLayoutVars>
          <dgm:chMax val="0"/>
          <dgm:bulletEnabled val="1"/>
        </dgm:presLayoutVars>
      </dgm:prSet>
      <dgm:spPr/>
      <dgm:t>
        <a:bodyPr/>
        <a:lstStyle/>
        <a:p>
          <a:endParaRPr lang="zh-CN" altLang="en-US"/>
        </a:p>
      </dgm:t>
    </dgm:pt>
    <dgm:pt modelId="{7AB4EEA0-F5D3-4E58-BBF8-4AA699518842}" type="pres">
      <dgm:prSet presAssocID="{37C633C4-3F09-4FB2-B5BA-396B54B6DB92}" presName="childText" presStyleLbl="revTx" presStyleIdx="0" presStyleCnt="2">
        <dgm:presLayoutVars>
          <dgm:bulletEnabled val="1"/>
        </dgm:presLayoutVars>
      </dgm:prSet>
      <dgm:spPr/>
      <dgm:t>
        <a:bodyPr/>
        <a:lstStyle/>
        <a:p>
          <a:endParaRPr lang="zh-CN" altLang="en-US"/>
        </a:p>
      </dgm:t>
    </dgm:pt>
    <dgm:pt modelId="{5AF3661E-5332-4599-B41C-989B2556A206}" type="pres">
      <dgm:prSet presAssocID="{AECC9353-F033-4648-8A3B-79B79D7C21AA}" presName="parentText" presStyleLbl="node1" presStyleIdx="1" presStyleCnt="2">
        <dgm:presLayoutVars>
          <dgm:chMax val="0"/>
          <dgm:bulletEnabled val="1"/>
        </dgm:presLayoutVars>
      </dgm:prSet>
      <dgm:spPr/>
      <dgm:t>
        <a:bodyPr/>
        <a:lstStyle/>
        <a:p>
          <a:endParaRPr lang="zh-CN" altLang="en-US"/>
        </a:p>
      </dgm:t>
    </dgm:pt>
    <dgm:pt modelId="{74326B58-73E6-4721-952D-A04BAACB71F7}" type="pres">
      <dgm:prSet presAssocID="{AECC9353-F033-4648-8A3B-79B79D7C21AA}" presName="childText" presStyleLbl="revTx" presStyleIdx="1" presStyleCnt="2">
        <dgm:presLayoutVars>
          <dgm:bulletEnabled val="1"/>
        </dgm:presLayoutVars>
      </dgm:prSet>
      <dgm:spPr/>
      <dgm:t>
        <a:bodyPr/>
        <a:lstStyle/>
        <a:p>
          <a:endParaRPr lang="zh-CN" altLang="en-US"/>
        </a:p>
      </dgm:t>
    </dgm:pt>
  </dgm:ptLst>
  <dgm:cxnLst>
    <dgm:cxn modelId="{39341F9B-3194-4591-9693-EBF4113E65E3}" type="presOf" srcId="{AECC9353-F033-4648-8A3B-79B79D7C21AA}" destId="{5AF3661E-5332-4599-B41C-989B2556A206}" srcOrd="0" destOrd="0" presId="urn:microsoft.com/office/officeart/2005/8/layout/vList2#2"/>
    <dgm:cxn modelId="{72C1E1CC-276E-4FFC-B29B-3BEA76DAAB9F}" type="presOf" srcId="{917CF73C-F508-4FED-8458-77C72F396B2C}" destId="{74326B58-73E6-4721-952D-A04BAACB71F7}" srcOrd="0" destOrd="0" presId="urn:microsoft.com/office/officeart/2005/8/layout/vList2#2"/>
    <dgm:cxn modelId="{786C3E21-CECE-449F-8393-59C070AF80FD}" srcId="{B020DF66-34AD-462B-8FCA-E4D8D02FF7F8}" destId="{AECC9353-F033-4648-8A3B-79B79D7C21AA}" srcOrd="1" destOrd="0" parTransId="{D09489CF-F46A-4D00-B12C-A559813935E3}" sibTransId="{FDFAB39B-43CA-4E19-BC40-68800637A837}"/>
    <dgm:cxn modelId="{A7421FDD-9CF3-419F-B613-64027E305A50}" type="presOf" srcId="{37C633C4-3F09-4FB2-B5BA-396B54B6DB92}" destId="{B53772CD-4BAD-4374-BF96-66AADE80B73F}" srcOrd="0" destOrd="0" presId="urn:microsoft.com/office/officeart/2005/8/layout/vList2#2"/>
    <dgm:cxn modelId="{E86DB08E-3B44-4D6F-AFA2-346344CE2AD8}" srcId="{37C633C4-3F09-4FB2-B5BA-396B54B6DB92}" destId="{41CAE37B-DABE-46B8-96E1-070892938D9C}" srcOrd="0" destOrd="0" parTransId="{A3BA4D48-D265-43D7-A233-9D7813FA6546}" sibTransId="{380B7A67-ED00-41A9-A4EB-4E3E1C2F097B}"/>
    <dgm:cxn modelId="{CC8BA290-552A-40C3-82C9-BF8D75729B65}" srcId="{B020DF66-34AD-462B-8FCA-E4D8D02FF7F8}" destId="{37C633C4-3F09-4FB2-B5BA-396B54B6DB92}" srcOrd="0" destOrd="0" parTransId="{90AE2FC7-F02B-4BB6-A5A5-3785A25AAD3C}" sibTransId="{BC26DEE8-D171-4031-856A-41D913336CC4}"/>
    <dgm:cxn modelId="{2466AAD3-25A5-4AFA-ACE7-751FF146FCE7}" type="presOf" srcId="{B020DF66-34AD-462B-8FCA-E4D8D02FF7F8}" destId="{8D51196E-20F7-4921-A44D-99C303A459F3}" srcOrd="0" destOrd="0" presId="urn:microsoft.com/office/officeart/2005/8/layout/vList2#2"/>
    <dgm:cxn modelId="{C0227337-68F7-4135-AB2F-24D5ACFC47BB}" type="presOf" srcId="{41CAE37B-DABE-46B8-96E1-070892938D9C}" destId="{7AB4EEA0-F5D3-4E58-BBF8-4AA699518842}" srcOrd="0" destOrd="0" presId="urn:microsoft.com/office/officeart/2005/8/layout/vList2#2"/>
    <dgm:cxn modelId="{F6D0DBC0-4D10-45BB-813F-F5B1AA4119BA}" srcId="{AECC9353-F033-4648-8A3B-79B79D7C21AA}" destId="{917CF73C-F508-4FED-8458-77C72F396B2C}" srcOrd="0" destOrd="0" parTransId="{90467A7B-FBD0-41E7-9BF7-CC5762ED4E06}" sibTransId="{31FAC968-EDBE-4769-8D5A-C96FA3C60752}"/>
    <dgm:cxn modelId="{E356C821-401F-4400-8B99-0BE363A0868C}" type="presParOf" srcId="{8D51196E-20F7-4921-A44D-99C303A459F3}" destId="{B53772CD-4BAD-4374-BF96-66AADE80B73F}" srcOrd="0" destOrd="0" presId="urn:microsoft.com/office/officeart/2005/8/layout/vList2#2"/>
    <dgm:cxn modelId="{663A9208-9837-4E87-89B1-2B13500EF7B0}" type="presParOf" srcId="{8D51196E-20F7-4921-A44D-99C303A459F3}" destId="{7AB4EEA0-F5D3-4E58-BBF8-4AA699518842}" srcOrd="1" destOrd="0" presId="urn:microsoft.com/office/officeart/2005/8/layout/vList2#2"/>
    <dgm:cxn modelId="{A5BDE7FE-A180-4C41-84C0-7FF6893D1905}" type="presParOf" srcId="{8D51196E-20F7-4921-A44D-99C303A459F3}" destId="{5AF3661E-5332-4599-B41C-989B2556A206}" srcOrd="2" destOrd="0" presId="urn:microsoft.com/office/officeart/2005/8/layout/vList2#2"/>
    <dgm:cxn modelId="{986506FF-7493-47E3-B4EC-3010E6A934D5}" type="presParOf" srcId="{8D51196E-20F7-4921-A44D-99C303A459F3}" destId="{74326B58-73E6-4721-952D-A04BAACB71F7}" srcOrd="3" destOrd="0" presId="urn:microsoft.com/office/officeart/2005/8/layout/vList2#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782BF-FF33-4AD4-9910-76ECE413F1AA}" type="doc">
      <dgm:prSet loTypeId="urn:microsoft.com/office/officeart/2005/8/layout/vProcess5" loCatId="process" qsTypeId="urn:microsoft.com/office/officeart/2005/8/quickstyle/simple2#1" qsCatId="simple" csTypeId="urn:microsoft.com/office/officeart/2005/8/colors/accent0_2#1" csCatId="mainScheme" phldr="1"/>
      <dgm:spPr/>
      <dgm:t>
        <a:bodyPr/>
        <a:lstStyle/>
        <a:p>
          <a:endParaRPr lang="zh-CN" altLang="en-US"/>
        </a:p>
      </dgm:t>
    </dgm:pt>
    <dgm:pt modelId="{14F63CCE-FB24-4289-AA1E-C29357B16CBB}">
      <dgm:prSet phldrT="[文本]" phldr="0" custT="1"/>
      <dgm:spPr/>
      <dgm:t>
        <a:bodyPr vert="horz" wrap="square"/>
        <a:lstStyle/>
        <a:p>
          <a:pPr>
            <a:lnSpc>
              <a:spcPct val="100000"/>
            </a:lnSpc>
            <a:spcBef>
              <a:spcPct val="0"/>
            </a:spcBef>
            <a:spcAft>
              <a:spcPct val="35000"/>
            </a:spcAft>
          </a:pPr>
          <a:r>
            <a:rPr lang="en-US" sz="2400" b="1" dirty="0" smtClean="0">
              <a:solidFill>
                <a:schemeClr val="tx1"/>
              </a:solidFill>
              <a:latin typeface="+mn-lt"/>
              <a:ea typeface="+mn-ea"/>
              <a:cs typeface="+mn-cs"/>
            </a:rPr>
            <a:t>MIMO</a:t>
          </a:r>
          <a:r>
            <a:rPr lang="zh-CN" sz="2400" b="1" dirty="0" smtClean="0">
              <a:solidFill>
                <a:schemeClr val="tx1"/>
              </a:solidFill>
              <a:latin typeface="+mn-lt"/>
              <a:ea typeface="+mn-ea"/>
              <a:cs typeface="+mn-cs"/>
            </a:rPr>
            <a:t>为无线资源增加了</a:t>
          </a:r>
          <a:r>
            <a:rPr lang="zh-CN" sz="2400" b="1" dirty="0" smtClean="0">
              <a:solidFill>
                <a:srgbClr val="FF0000"/>
              </a:solidFill>
              <a:latin typeface="+mn-lt"/>
              <a:ea typeface="+mn-ea"/>
              <a:cs typeface="+mn-cs"/>
            </a:rPr>
            <a:t>空间维</a:t>
          </a:r>
          <a:r>
            <a:rPr lang="zh-CN" sz="2400" b="1" dirty="0" smtClean="0">
              <a:solidFill>
                <a:schemeClr val="tx1"/>
              </a:solidFill>
              <a:latin typeface="+mn-lt"/>
              <a:ea typeface="+mn-ea"/>
              <a:cs typeface="+mn-cs"/>
            </a:rPr>
            <a:t>的自由度。</a:t>
          </a:r>
          <a:endParaRPr lang="zh-CN" altLang="en-US" sz="2400" b="1" dirty="0" smtClean="0">
            <a:solidFill>
              <a:schemeClr val="tx1"/>
            </a:solidFill>
            <a:latin typeface="+mn-lt"/>
            <a:ea typeface="+mn-ea"/>
            <a:cs typeface="+mn-cs"/>
          </a:endParaRPr>
        </a:p>
      </dgm:t>
    </dgm:pt>
    <dgm:pt modelId="{A48D698F-5AFD-424A-969A-9FDA6DD11EF1}" cxnId="{4F8674CF-1185-4BAB-99FB-E698D60ABC16}" type="parTrans">
      <dgm:prSet/>
      <dgm:spPr/>
      <dgm:t>
        <a:bodyPr/>
        <a:lstStyle/>
        <a:p>
          <a:endParaRPr lang="zh-CN" altLang="en-US" sz="1800">
            <a:solidFill>
              <a:schemeClr val="tx1"/>
            </a:solidFill>
          </a:endParaRPr>
        </a:p>
      </dgm:t>
    </dgm:pt>
    <dgm:pt modelId="{14080C42-6650-41BE-9912-EC3E94F421C5}" cxnId="{4F8674CF-1185-4BAB-99FB-E698D60ABC16}" type="sibTrans">
      <dgm:prSet custT="1"/>
      <dgm:spPr/>
      <dgm:t>
        <a:bodyPr/>
        <a:lstStyle/>
        <a:p>
          <a:endParaRPr lang="zh-CN" altLang="en-US" sz="1800">
            <a:solidFill>
              <a:schemeClr val="tx1"/>
            </a:solidFill>
          </a:endParaRPr>
        </a:p>
      </dgm:t>
    </dgm:pt>
    <dgm:pt modelId="{DABCC187-1B67-40F0-8ADB-982251E0C3FD}">
      <dgm:prSet phldrT="[文本]" phldr="0" custT="1"/>
      <dgm:spPr/>
      <dgm:t>
        <a:bodyPr vert="horz" wrap="square"/>
        <a:lstStyle/>
        <a:p>
          <a:pPr>
            <a:lnSpc>
              <a:spcPct val="100000"/>
            </a:lnSpc>
            <a:spcBef>
              <a:spcPct val="0"/>
            </a:spcBef>
            <a:spcAft>
              <a:spcPct val="35000"/>
            </a:spcAft>
          </a:pPr>
          <a:r>
            <a:rPr lang="en-US" altLang="zh-CN" sz="2400" b="1" dirty="0" smtClean="0">
              <a:solidFill>
                <a:schemeClr val="tx1"/>
              </a:solidFill>
            </a:rPr>
            <a:t>MIMO</a:t>
          </a:r>
          <a:r>
            <a:rPr lang="zh-CN" altLang="en-US" sz="2400" b="1" dirty="0" smtClean="0">
              <a:solidFill>
                <a:schemeClr val="tx1"/>
              </a:solidFill>
            </a:rPr>
            <a:t>通过空时处理技术，充分利用空间资源，</a:t>
          </a:r>
          <a:r>
            <a:rPr kumimoji="1" lang="zh-CN" altLang="en-US" sz="2400" b="1" dirty="0" smtClean="0">
              <a:solidFill>
                <a:schemeClr val="tx1"/>
              </a:solidFill>
            </a:rPr>
            <a:t>在无需增加频谱资源和发射功率的情况下，成倍地提升通信系统的容量与可靠性，</a:t>
          </a:r>
          <a:r>
            <a:rPr lang="zh-CN" altLang="en-US" sz="2400" b="1" dirty="0" smtClean="0">
              <a:solidFill>
                <a:schemeClr val="tx1"/>
              </a:solidFill>
            </a:rPr>
            <a:t>提高频谱利用率。</a:t>
          </a:r>
        </a:p>
      </dgm:t>
    </dgm:pt>
    <dgm:pt modelId="{F4D766BB-2CED-4A19-87BE-AA09F4C3F33D}" cxnId="{34841B02-F810-4FB0-A042-64CADF82715A}" type="parTrans">
      <dgm:prSet/>
      <dgm:spPr/>
      <dgm:t>
        <a:bodyPr/>
        <a:lstStyle/>
        <a:p>
          <a:endParaRPr lang="zh-CN" altLang="en-US" sz="1800">
            <a:solidFill>
              <a:schemeClr val="tx1"/>
            </a:solidFill>
          </a:endParaRPr>
        </a:p>
      </dgm:t>
    </dgm:pt>
    <dgm:pt modelId="{AB3F74C5-E7D4-4C16-9906-003B02EAF15A}" cxnId="{34841B02-F810-4FB0-A042-64CADF82715A}" type="sibTrans">
      <dgm:prSet custT="1"/>
      <dgm:spPr/>
      <dgm:t>
        <a:bodyPr/>
        <a:lstStyle/>
        <a:p>
          <a:endParaRPr lang="zh-CN" altLang="en-US" sz="1800">
            <a:solidFill>
              <a:schemeClr val="tx1"/>
            </a:solidFill>
          </a:endParaRPr>
        </a:p>
      </dgm:t>
    </dgm:pt>
    <dgm:pt modelId="{AA179848-C745-45D9-8A7B-456860CD3A97}">
      <dgm:prSet phldrT="[文本]" phldr="0" custT="1"/>
      <dgm:spPr/>
      <dgm:t>
        <a:bodyPr vert="horz" wrap="square"/>
        <a:lstStyle/>
        <a:p>
          <a:pPr>
            <a:lnSpc>
              <a:spcPct val="100000"/>
            </a:lnSpc>
            <a:spcBef>
              <a:spcPct val="0"/>
            </a:spcBef>
            <a:spcAft>
              <a:spcPct val="35000"/>
            </a:spcAft>
          </a:pPr>
          <a:r>
            <a:rPr lang="en-US" sz="2400" b="1" dirty="0" smtClean="0">
              <a:solidFill>
                <a:schemeClr val="tx1"/>
              </a:solidFill>
              <a:latin typeface="+mn-lt"/>
              <a:ea typeface="+mn-ea"/>
              <a:cs typeface="+mn-cs"/>
            </a:rPr>
            <a:t>MIMO</a:t>
          </a:r>
          <a:r>
            <a:rPr lang="zh-CN" altLang="en-US" sz="2400" b="1" dirty="0" smtClean="0">
              <a:solidFill>
                <a:schemeClr val="tx1"/>
              </a:solidFill>
              <a:latin typeface="+mn-lt"/>
              <a:ea typeface="+mn-ea"/>
              <a:cs typeface="+mn-cs"/>
            </a:rPr>
            <a:t>能够</a:t>
          </a:r>
          <a:r>
            <a:rPr lang="zh-CN" sz="2400" b="1" dirty="0" smtClean="0">
              <a:solidFill>
                <a:schemeClr val="tx1"/>
              </a:solidFill>
              <a:latin typeface="+mn-lt"/>
              <a:ea typeface="+mn-ea"/>
              <a:cs typeface="+mn-cs"/>
            </a:rPr>
            <a:t>获得比单入单出（</a:t>
          </a:r>
          <a:r>
            <a:rPr lang="en-US" sz="2400" b="1" dirty="0" smtClean="0">
              <a:solidFill>
                <a:schemeClr val="tx1"/>
              </a:solidFill>
              <a:latin typeface="+mn-lt"/>
              <a:ea typeface="+mn-ea"/>
              <a:cs typeface="+mn-cs"/>
            </a:rPr>
            <a:t>SISO</a:t>
          </a:r>
          <a:r>
            <a:rPr lang="zh-CN" sz="2400" b="1" dirty="0" smtClean="0">
              <a:solidFill>
                <a:schemeClr val="tx1"/>
              </a:solidFill>
              <a:latin typeface="+mn-lt"/>
              <a:ea typeface="+mn-ea"/>
              <a:cs typeface="+mn-cs"/>
            </a:rPr>
            <a:t>），单入多出（</a:t>
          </a:r>
          <a:r>
            <a:rPr lang="en-US" sz="2400" b="1" dirty="0" smtClean="0">
              <a:solidFill>
                <a:schemeClr val="tx1"/>
              </a:solidFill>
              <a:latin typeface="+mn-lt"/>
              <a:ea typeface="+mn-ea"/>
              <a:cs typeface="+mn-cs"/>
            </a:rPr>
            <a:t>SIMO</a:t>
          </a:r>
          <a:r>
            <a:rPr lang="zh-CN" sz="2400" b="1" dirty="0" smtClean="0">
              <a:solidFill>
                <a:schemeClr val="tx1"/>
              </a:solidFill>
              <a:latin typeface="+mn-lt"/>
              <a:ea typeface="+mn-ea"/>
              <a:cs typeface="+mn-cs"/>
            </a:rPr>
            <a:t>）和多入单出（</a:t>
          </a:r>
          <a:r>
            <a:rPr lang="en-US" sz="2400" b="1" dirty="0" smtClean="0">
              <a:solidFill>
                <a:schemeClr val="tx1"/>
              </a:solidFill>
              <a:latin typeface="+mn-lt"/>
              <a:ea typeface="+mn-ea"/>
              <a:cs typeface="+mn-cs"/>
            </a:rPr>
            <a:t>MISO</a:t>
          </a:r>
          <a:r>
            <a:rPr lang="zh-CN" sz="2400" b="1" dirty="0" smtClean="0">
              <a:solidFill>
                <a:schemeClr val="tx1"/>
              </a:solidFill>
              <a:latin typeface="+mn-lt"/>
              <a:ea typeface="+mn-ea"/>
              <a:cs typeface="+mn-cs"/>
            </a:rPr>
            <a:t>）</a:t>
          </a:r>
          <a:r>
            <a:rPr lang="zh-CN" altLang="en-US" sz="2400" b="1" dirty="0" smtClean="0">
              <a:solidFill>
                <a:schemeClr val="tx1"/>
              </a:solidFill>
              <a:latin typeface="+mn-lt"/>
              <a:ea typeface="+mn-ea"/>
              <a:cs typeface="+mn-cs"/>
            </a:rPr>
            <a:t>更</a:t>
          </a:r>
          <a:r>
            <a:rPr lang="zh-CN" sz="2400" b="1" dirty="0" smtClean="0">
              <a:solidFill>
                <a:schemeClr val="tx1"/>
              </a:solidFill>
              <a:latin typeface="+mn-lt"/>
              <a:ea typeface="+mn-ea"/>
              <a:cs typeface="+mn-cs"/>
            </a:rPr>
            <a:t>高的信道容量</a:t>
          </a:r>
          <a:r>
            <a:rPr lang="zh-CN" altLang="en-US" sz="2400" b="1" dirty="0" smtClean="0">
              <a:solidFill>
                <a:schemeClr val="tx1"/>
              </a:solidFill>
              <a:latin typeface="+mn-lt"/>
              <a:ea typeface="+mn-ea"/>
              <a:cs typeface="+mn-cs"/>
            </a:rPr>
            <a:t>。</a:t>
          </a:r>
        </a:p>
      </dgm:t>
    </dgm:pt>
    <dgm:pt modelId="{EA39DC94-D5EE-4E5E-BCC1-B5908843081C}" cxnId="{CED64C68-74C6-4C26-9927-4B8D9D42D265}" type="parTrans">
      <dgm:prSet/>
      <dgm:spPr/>
      <dgm:t>
        <a:bodyPr/>
        <a:lstStyle/>
        <a:p>
          <a:endParaRPr lang="zh-CN" altLang="en-US" sz="1800">
            <a:solidFill>
              <a:schemeClr val="tx1"/>
            </a:solidFill>
          </a:endParaRPr>
        </a:p>
      </dgm:t>
    </dgm:pt>
    <dgm:pt modelId="{F3BB6204-83F4-4755-9106-C1B1F607528D}" cxnId="{CED64C68-74C6-4C26-9927-4B8D9D42D265}" type="sibTrans">
      <dgm:prSet/>
      <dgm:spPr/>
      <dgm:t>
        <a:bodyPr/>
        <a:lstStyle/>
        <a:p>
          <a:endParaRPr lang="zh-CN" altLang="en-US" sz="1800">
            <a:solidFill>
              <a:schemeClr val="tx1"/>
            </a:solidFill>
          </a:endParaRPr>
        </a:p>
      </dgm:t>
    </dgm:pt>
    <dgm:pt modelId="{E7292F63-3441-4F8E-AB0F-8AFD54038A87}" type="pres">
      <dgm:prSet presAssocID="{291782BF-FF33-4AD4-9910-76ECE413F1AA}" presName="outerComposite" presStyleCnt="0">
        <dgm:presLayoutVars>
          <dgm:chMax val="5"/>
          <dgm:dir/>
          <dgm:resizeHandles val="exact"/>
        </dgm:presLayoutVars>
      </dgm:prSet>
      <dgm:spPr/>
      <dgm:t>
        <a:bodyPr/>
        <a:lstStyle/>
        <a:p>
          <a:endParaRPr lang="zh-CN" altLang="en-US"/>
        </a:p>
      </dgm:t>
    </dgm:pt>
    <dgm:pt modelId="{116A6BFA-A1DD-4FA5-8CFB-68047F2D485D}" type="pres">
      <dgm:prSet presAssocID="{291782BF-FF33-4AD4-9910-76ECE413F1AA}" presName="dummyMaxCanvas" presStyleCnt="0">
        <dgm:presLayoutVars/>
      </dgm:prSet>
      <dgm:spPr/>
    </dgm:pt>
    <dgm:pt modelId="{4A149CC4-A1CA-4B99-A411-297CA17571F5}" type="pres">
      <dgm:prSet presAssocID="{291782BF-FF33-4AD4-9910-76ECE413F1AA}" presName="ThreeNodes_1" presStyleLbl="node1" presStyleIdx="0" presStyleCnt="3">
        <dgm:presLayoutVars>
          <dgm:bulletEnabled val="1"/>
        </dgm:presLayoutVars>
      </dgm:prSet>
      <dgm:spPr/>
      <dgm:t>
        <a:bodyPr/>
        <a:lstStyle/>
        <a:p>
          <a:endParaRPr lang="zh-CN" altLang="en-US"/>
        </a:p>
      </dgm:t>
    </dgm:pt>
    <dgm:pt modelId="{EC6A4AF8-870B-483E-8696-4539E7CBD882}" type="pres">
      <dgm:prSet presAssocID="{291782BF-FF33-4AD4-9910-76ECE413F1AA}" presName="ThreeNodes_2" presStyleLbl="node1" presStyleIdx="1" presStyleCnt="3">
        <dgm:presLayoutVars>
          <dgm:bulletEnabled val="1"/>
        </dgm:presLayoutVars>
      </dgm:prSet>
      <dgm:spPr/>
      <dgm:t>
        <a:bodyPr/>
        <a:lstStyle/>
        <a:p>
          <a:endParaRPr lang="zh-CN" altLang="en-US"/>
        </a:p>
      </dgm:t>
    </dgm:pt>
    <dgm:pt modelId="{218534DB-261D-473D-8794-5E4DD703E2BC}" type="pres">
      <dgm:prSet presAssocID="{291782BF-FF33-4AD4-9910-76ECE413F1AA}" presName="ThreeNodes_3" presStyleLbl="node1" presStyleIdx="2" presStyleCnt="3" custLinFactNeighborY="4167">
        <dgm:presLayoutVars>
          <dgm:bulletEnabled val="1"/>
        </dgm:presLayoutVars>
      </dgm:prSet>
      <dgm:spPr/>
      <dgm:t>
        <a:bodyPr/>
        <a:lstStyle/>
        <a:p>
          <a:endParaRPr lang="zh-CN" altLang="en-US"/>
        </a:p>
      </dgm:t>
    </dgm:pt>
    <dgm:pt modelId="{8A8127AC-8D4D-467D-A011-BEF3F67503FE}" type="pres">
      <dgm:prSet presAssocID="{291782BF-FF33-4AD4-9910-76ECE413F1AA}" presName="ThreeConn_1-2" presStyleLbl="fgAccFollowNode1" presStyleIdx="0" presStyleCnt="2">
        <dgm:presLayoutVars>
          <dgm:bulletEnabled val="1"/>
        </dgm:presLayoutVars>
      </dgm:prSet>
      <dgm:spPr/>
      <dgm:t>
        <a:bodyPr/>
        <a:lstStyle/>
        <a:p>
          <a:endParaRPr lang="zh-CN" altLang="en-US"/>
        </a:p>
      </dgm:t>
    </dgm:pt>
    <dgm:pt modelId="{482283A7-496B-4A53-88ED-170690D56680}" type="pres">
      <dgm:prSet presAssocID="{291782BF-FF33-4AD4-9910-76ECE413F1AA}" presName="ThreeConn_2-3" presStyleLbl="fgAccFollowNode1" presStyleIdx="1" presStyleCnt="2">
        <dgm:presLayoutVars>
          <dgm:bulletEnabled val="1"/>
        </dgm:presLayoutVars>
      </dgm:prSet>
      <dgm:spPr/>
      <dgm:t>
        <a:bodyPr/>
        <a:lstStyle/>
        <a:p>
          <a:endParaRPr lang="zh-CN" altLang="en-US"/>
        </a:p>
      </dgm:t>
    </dgm:pt>
    <dgm:pt modelId="{70A9A50F-E308-42B7-B43B-A534F7413741}" type="pres">
      <dgm:prSet presAssocID="{291782BF-FF33-4AD4-9910-76ECE413F1AA}" presName="ThreeNodes_1_text" presStyleLbl="node1" presStyleIdx="2" presStyleCnt="3">
        <dgm:presLayoutVars>
          <dgm:bulletEnabled val="1"/>
        </dgm:presLayoutVars>
      </dgm:prSet>
      <dgm:spPr/>
      <dgm:t>
        <a:bodyPr/>
        <a:lstStyle/>
        <a:p>
          <a:endParaRPr lang="zh-CN" altLang="en-US"/>
        </a:p>
      </dgm:t>
    </dgm:pt>
    <dgm:pt modelId="{31041446-D34C-4DE3-9686-D36B5F211F64}" type="pres">
      <dgm:prSet presAssocID="{291782BF-FF33-4AD4-9910-76ECE413F1AA}" presName="ThreeNodes_2_text" presStyleLbl="node1" presStyleIdx="2" presStyleCnt="3">
        <dgm:presLayoutVars>
          <dgm:bulletEnabled val="1"/>
        </dgm:presLayoutVars>
      </dgm:prSet>
      <dgm:spPr/>
      <dgm:t>
        <a:bodyPr/>
        <a:lstStyle/>
        <a:p>
          <a:endParaRPr lang="zh-CN" altLang="en-US"/>
        </a:p>
      </dgm:t>
    </dgm:pt>
    <dgm:pt modelId="{19F23531-93B1-4C26-89E7-5B72D6D27F2F}" type="pres">
      <dgm:prSet presAssocID="{291782BF-FF33-4AD4-9910-76ECE413F1AA}" presName="ThreeNodes_3_text" presStyleLbl="node1" presStyleIdx="2" presStyleCnt="3">
        <dgm:presLayoutVars>
          <dgm:bulletEnabled val="1"/>
        </dgm:presLayoutVars>
      </dgm:prSet>
      <dgm:spPr/>
      <dgm:t>
        <a:bodyPr/>
        <a:lstStyle/>
        <a:p>
          <a:endParaRPr lang="zh-CN" altLang="en-US"/>
        </a:p>
      </dgm:t>
    </dgm:pt>
  </dgm:ptLst>
  <dgm:cxnLst>
    <dgm:cxn modelId="{FA995334-5D41-40F3-A5B3-90DADD028CB2}" type="presOf" srcId="{14080C42-6650-41BE-9912-EC3E94F421C5}" destId="{8A8127AC-8D4D-467D-A011-BEF3F67503FE}" srcOrd="0" destOrd="0" presId="urn:microsoft.com/office/officeart/2005/8/layout/vProcess5"/>
    <dgm:cxn modelId="{A27B281D-AF11-48DA-AFAD-E0A0EFC22925}" type="presOf" srcId="{AB3F74C5-E7D4-4C16-9906-003B02EAF15A}" destId="{482283A7-496B-4A53-88ED-170690D56680}" srcOrd="0" destOrd="0" presId="urn:microsoft.com/office/officeart/2005/8/layout/vProcess5"/>
    <dgm:cxn modelId="{B6F6C48C-C056-45B2-B32E-6E2CE14D0E69}" type="presOf" srcId="{AA179848-C745-45D9-8A7B-456860CD3A97}" destId="{19F23531-93B1-4C26-89E7-5B72D6D27F2F}" srcOrd="1" destOrd="0" presId="urn:microsoft.com/office/officeart/2005/8/layout/vProcess5"/>
    <dgm:cxn modelId="{4F8674CF-1185-4BAB-99FB-E698D60ABC16}" srcId="{291782BF-FF33-4AD4-9910-76ECE413F1AA}" destId="{14F63CCE-FB24-4289-AA1E-C29357B16CBB}" srcOrd="0" destOrd="0" parTransId="{A48D698F-5AFD-424A-969A-9FDA6DD11EF1}" sibTransId="{14080C42-6650-41BE-9912-EC3E94F421C5}"/>
    <dgm:cxn modelId="{9373ACFD-5C17-4CC4-BD5F-17C134F444AD}" type="presOf" srcId="{DABCC187-1B67-40F0-8ADB-982251E0C3FD}" destId="{EC6A4AF8-870B-483E-8696-4539E7CBD882}" srcOrd="0" destOrd="0" presId="urn:microsoft.com/office/officeart/2005/8/layout/vProcess5"/>
    <dgm:cxn modelId="{34841B02-F810-4FB0-A042-64CADF82715A}" srcId="{291782BF-FF33-4AD4-9910-76ECE413F1AA}" destId="{DABCC187-1B67-40F0-8ADB-982251E0C3FD}" srcOrd="1" destOrd="0" parTransId="{F4D766BB-2CED-4A19-87BE-AA09F4C3F33D}" sibTransId="{AB3F74C5-E7D4-4C16-9906-003B02EAF15A}"/>
    <dgm:cxn modelId="{15234F4B-5A86-4951-8021-E6AB83B52754}" type="presOf" srcId="{14F63CCE-FB24-4289-AA1E-C29357B16CBB}" destId="{4A149CC4-A1CA-4B99-A411-297CA17571F5}" srcOrd="0" destOrd="0" presId="urn:microsoft.com/office/officeart/2005/8/layout/vProcess5"/>
    <dgm:cxn modelId="{CED64C68-74C6-4C26-9927-4B8D9D42D265}" srcId="{291782BF-FF33-4AD4-9910-76ECE413F1AA}" destId="{AA179848-C745-45D9-8A7B-456860CD3A97}" srcOrd="2" destOrd="0" parTransId="{EA39DC94-D5EE-4E5E-BCC1-B5908843081C}" sibTransId="{F3BB6204-83F4-4755-9106-C1B1F607528D}"/>
    <dgm:cxn modelId="{3ED2A53A-16B6-4636-AC0A-FE1F40F9B467}" type="presOf" srcId="{DABCC187-1B67-40F0-8ADB-982251E0C3FD}" destId="{31041446-D34C-4DE3-9686-D36B5F211F64}" srcOrd="1" destOrd="0" presId="urn:microsoft.com/office/officeart/2005/8/layout/vProcess5"/>
    <dgm:cxn modelId="{045871EF-278D-4F10-9659-56261B72C720}" type="presOf" srcId="{291782BF-FF33-4AD4-9910-76ECE413F1AA}" destId="{E7292F63-3441-4F8E-AB0F-8AFD54038A87}" srcOrd="0" destOrd="0" presId="urn:microsoft.com/office/officeart/2005/8/layout/vProcess5"/>
    <dgm:cxn modelId="{544F9B0B-AE24-446F-8A97-FD85E8268368}" type="presOf" srcId="{14F63CCE-FB24-4289-AA1E-C29357B16CBB}" destId="{70A9A50F-E308-42B7-B43B-A534F7413741}" srcOrd="1" destOrd="0" presId="urn:microsoft.com/office/officeart/2005/8/layout/vProcess5"/>
    <dgm:cxn modelId="{74400578-66F1-4BDC-BDE9-4C6FFDC7180B}" type="presOf" srcId="{AA179848-C745-45D9-8A7B-456860CD3A97}" destId="{218534DB-261D-473D-8794-5E4DD703E2BC}" srcOrd="0" destOrd="0" presId="urn:microsoft.com/office/officeart/2005/8/layout/vProcess5"/>
    <dgm:cxn modelId="{7679B465-14EF-43D3-9B4B-FE6869EA6A5A}" type="presParOf" srcId="{E7292F63-3441-4F8E-AB0F-8AFD54038A87}" destId="{116A6BFA-A1DD-4FA5-8CFB-68047F2D485D}" srcOrd="0" destOrd="0" presId="urn:microsoft.com/office/officeart/2005/8/layout/vProcess5"/>
    <dgm:cxn modelId="{203E654D-681E-47F7-887D-C8E202299B3E}" type="presParOf" srcId="{E7292F63-3441-4F8E-AB0F-8AFD54038A87}" destId="{4A149CC4-A1CA-4B99-A411-297CA17571F5}" srcOrd="1" destOrd="0" presId="urn:microsoft.com/office/officeart/2005/8/layout/vProcess5"/>
    <dgm:cxn modelId="{7F709537-80F3-49C2-9131-C3B4DFA147F1}" type="presParOf" srcId="{E7292F63-3441-4F8E-AB0F-8AFD54038A87}" destId="{EC6A4AF8-870B-483E-8696-4539E7CBD882}" srcOrd="2" destOrd="0" presId="urn:microsoft.com/office/officeart/2005/8/layout/vProcess5"/>
    <dgm:cxn modelId="{2A4BD7D3-ABBE-4191-9AA7-1CA54D6259B7}" type="presParOf" srcId="{E7292F63-3441-4F8E-AB0F-8AFD54038A87}" destId="{218534DB-261D-473D-8794-5E4DD703E2BC}" srcOrd="3" destOrd="0" presId="urn:microsoft.com/office/officeart/2005/8/layout/vProcess5"/>
    <dgm:cxn modelId="{98608340-1E45-4A38-9D57-CA08A4417253}" type="presParOf" srcId="{E7292F63-3441-4F8E-AB0F-8AFD54038A87}" destId="{8A8127AC-8D4D-467D-A011-BEF3F67503FE}" srcOrd="4" destOrd="0" presId="urn:microsoft.com/office/officeart/2005/8/layout/vProcess5"/>
    <dgm:cxn modelId="{62EEAE53-9BCC-4181-84FA-2088F2EFF9A3}" type="presParOf" srcId="{E7292F63-3441-4F8E-AB0F-8AFD54038A87}" destId="{482283A7-496B-4A53-88ED-170690D56680}" srcOrd="5" destOrd="0" presId="urn:microsoft.com/office/officeart/2005/8/layout/vProcess5"/>
    <dgm:cxn modelId="{034B860E-355C-4FEE-B4D1-CB32162331AF}" type="presParOf" srcId="{E7292F63-3441-4F8E-AB0F-8AFD54038A87}" destId="{70A9A50F-E308-42B7-B43B-A534F7413741}" srcOrd="6" destOrd="0" presId="urn:microsoft.com/office/officeart/2005/8/layout/vProcess5"/>
    <dgm:cxn modelId="{49FB9F1B-E835-4A0F-A0BE-4E1BAD65A96C}" type="presParOf" srcId="{E7292F63-3441-4F8E-AB0F-8AFD54038A87}" destId="{31041446-D34C-4DE3-9686-D36B5F211F64}" srcOrd="7" destOrd="0" presId="urn:microsoft.com/office/officeart/2005/8/layout/vProcess5"/>
    <dgm:cxn modelId="{C8EF3C1F-C505-4471-AC68-E62A7C292135}" type="presParOf" srcId="{E7292F63-3441-4F8E-AB0F-8AFD54038A87}" destId="{19F23531-93B1-4C26-89E7-5B72D6D27F2F}" srcOrd="8"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8FD57A-5F93-447E-AD85-2EA6F8E5841E}" type="doc">
      <dgm:prSet loTypeId="urn:microsoft.com/office/officeart/2005/8/layout/vList6" loCatId="list" qsTypeId="urn:microsoft.com/office/officeart/2005/8/quickstyle/simple1#1" qsCatId="simple" csTypeId="urn:microsoft.com/office/officeart/2005/8/colors/accent1_2#1" csCatId="accent1" phldr="1"/>
      <dgm:spPr/>
      <dgm:t>
        <a:bodyPr/>
        <a:lstStyle/>
        <a:p>
          <a:endParaRPr lang="zh-CN" altLang="en-US"/>
        </a:p>
      </dgm:t>
    </dgm:pt>
    <dgm:pt modelId="{0445CBEE-10B7-4134-9881-29428D2AC5E6}">
      <dgm:prSet/>
      <dgm:spPr/>
      <dgm:t>
        <a:bodyPr/>
        <a:lstStyle/>
        <a:p>
          <a:pPr rtl="0"/>
          <a:r>
            <a:rPr lang="zh-CN" dirty="0" smtClean="0"/>
            <a:t>复用增益</a:t>
          </a:r>
          <a:endParaRPr lang="en-US" dirty="0"/>
        </a:p>
      </dgm:t>
    </dgm:pt>
    <dgm:pt modelId="{50354A5F-F205-4A00-B072-8590A2AD8DF5}" cxnId="{D10FA85C-163B-4C92-8CB5-82D4C51ED022}" type="parTrans">
      <dgm:prSet/>
      <dgm:spPr/>
      <dgm:t>
        <a:bodyPr/>
        <a:lstStyle/>
        <a:p>
          <a:endParaRPr lang="zh-CN" altLang="en-US"/>
        </a:p>
      </dgm:t>
    </dgm:pt>
    <dgm:pt modelId="{28E46B65-38AA-4EE4-A626-3E30E0680B46}" cxnId="{D10FA85C-163B-4C92-8CB5-82D4C51ED022}" type="sibTrans">
      <dgm:prSet/>
      <dgm:spPr/>
      <dgm:t>
        <a:bodyPr/>
        <a:lstStyle/>
        <a:p>
          <a:endParaRPr lang="zh-CN" altLang="en-US"/>
        </a:p>
      </dgm:t>
    </dgm:pt>
    <dgm:pt modelId="{51A3BE21-CF2D-4DDE-9E1A-126CFA89A3B8}">
      <dgm:prSet phldr="0" custT="1"/>
      <dgm:spPr/>
      <dgm:t>
        <a:bodyPr vert="horz" wrap="square" anchor="ctr"/>
        <a:lstStyle/>
        <a:p>
          <a:pPr algn="l" rtl="0">
            <a:lnSpc>
              <a:spcPct val="100000"/>
            </a:lnSpc>
            <a:spcBef>
              <a:spcPct val="0"/>
            </a:spcBef>
            <a:spcAft>
              <a:spcPct val="15000"/>
            </a:spcAft>
          </a:pPr>
          <a:r>
            <a:rPr lang="zh-CN" altLang="en-US" sz="2400" dirty="0" smtClean="0"/>
            <a:t>通过增加空间信道的维数获得的吞吐量增益。</a:t>
          </a:r>
        </a:p>
      </dgm:t>
    </dgm:pt>
    <dgm:pt modelId="{ABAB8C69-C789-4DD6-8B82-580982B43FF6}" cxnId="{D1A2F437-B2FE-4D7E-839E-39883CA18A02}" type="parTrans">
      <dgm:prSet/>
      <dgm:spPr/>
      <dgm:t>
        <a:bodyPr/>
        <a:lstStyle/>
        <a:p>
          <a:endParaRPr lang="zh-CN" altLang="en-US"/>
        </a:p>
      </dgm:t>
    </dgm:pt>
    <dgm:pt modelId="{294A812B-F9AA-4CFB-B845-3FDEA4CEC67F}" cxnId="{D1A2F437-B2FE-4D7E-839E-39883CA18A02}" type="sibTrans">
      <dgm:prSet/>
      <dgm:spPr/>
      <dgm:t>
        <a:bodyPr/>
        <a:lstStyle/>
        <a:p>
          <a:endParaRPr lang="zh-CN" altLang="en-US"/>
        </a:p>
      </dgm:t>
    </dgm:pt>
    <dgm:pt modelId="{624CC106-8111-4A51-82F5-4D70661E2FA8}">
      <dgm:prSet/>
      <dgm:spPr/>
      <dgm:t>
        <a:bodyPr/>
        <a:lstStyle/>
        <a:p>
          <a:pPr rtl="0"/>
          <a:r>
            <a:rPr lang="zh-CN" dirty="0" smtClean="0"/>
            <a:t>分集增益</a:t>
          </a:r>
          <a:endParaRPr lang="zh-CN" dirty="0"/>
        </a:p>
      </dgm:t>
    </dgm:pt>
    <dgm:pt modelId="{068EB364-2A48-4C62-B50F-EDBF6EDAC28E}" cxnId="{A819C35B-91FB-4922-9512-805C282C8463}" type="parTrans">
      <dgm:prSet/>
      <dgm:spPr/>
      <dgm:t>
        <a:bodyPr/>
        <a:lstStyle/>
        <a:p>
          <a:endParaRPr lang="zh-CN" altLang="en-US"/>
        </a:p>
      </dgm:t>
    </dgm:pt>
    <dgm:pt modelId="{8F26D472-58DC-4965-BAF6-73DD9921CB30}" cxnId="{A819C35B-91FB-4922-9512-805C282C8463}" type="sibTrans">
      <dgm:prSet/>
      <dgm:spPr/>
      <dgm:t>
        <a:bodyPr/>
        <a:lstStyle/>
        <a:p>
          <a:endParaRPr lang="zh-CN" altLang="en-US"/>
        </a:p>
      </dgm:t>
    </dgm:pt>
    <dgm:pt modelId="{EFE59E54-C244-474A-9B60-CDE86A818FFD}">
      <dgm:prSet phldr="0" custT="1"/>
      <dgm:spPr/>
      <dgm:t>
        <a:bodyPr vert="horz" wrap="square" anchor="ctr"/>
        <a:lstStyle/>
        <a:p>
          <a:pPr algn="l" rtl="0">
            <a:lnSpc>
              <a:spcPct val="100000"/>
            </a:lnSpc>
            <a:spcBef>
              <a:spcPct val="0"/>
            </a:spcBef>
            <a:spcAft>
              <a:spcPct val="15000"/>
            </a:spcAft>
          </a:pPr>
          <a:r>
            <a:rPr lang="zh-CN" altLang="en-US" sz="2400" dirty="0" smtClean="0"/>
            <a:t>通过减小合并后信号的衰落幅度而获得的性能增益。</a:t>
          </a:r>
        </a:p>
      </dgm:t>
    </dgm:pt>
    <dgm:pt modelId="{BEB56FA2-0264-4EB5-B534-7B928D2FAE70}" cxnId="{864279C7-F781-45A8-9EA1-DA78655A8B97}" type="parTrans">
      <dgm:prSet/>
      <dgm:spPr/>
      <dgm:t>
        <a:bodyPr/>
        <a:lstStyle/>
        <a:p>
          <a:endParaRPr lang="zh-CN" altLang="en-US"/>
        </a:p>
      </dgm:t>
    </dgm:pt>
    <dgm:pt modelId="{E5E82331-71A6-4FC4-B7FC-CA36BD8E6366}" cxnId="{864279C7-F781-45A8-9EA1-DA78655A8B97}" type="sibTrans">
      <dgm:prSet/>
      <dgm:spPr/>
      <dgm:t>
        <a:bodyPr/>
        <a:lstStyle/>
        <a:p>
          <a:endParaRPr lang="zh-CN" altLang="en-US"/>
        </a:p>
      </dgm:t>
    </dgm:pt>
    <dgm:pt modelId="{F2398599-3604-4E15-B819-A9CDE957264D}">
      <dgm:prSet/>
      <dgm:spPr/>
      <dgm:t>
        <a:bodyPr/>
        <a:lstStyle/>
        <a:p>
          <a:pPr rtl="0"/>
          <a:r>
            <a:rPr lang="zh-CN" dirty="0" smtClean="0"/>
            <a:t>阵列增益</a:t>
          </a:r>
          <a:endParaRPr lang="zh-CN" dirty="0"/>
        </a:p>
      </dgm:t>
    </dgm:pt>
    <dgm:pt modelId="{A8EA0C2A-45ED-4C77-A5B1-10A5037FA073}" cxnId="{1B4B7F30-70DB-4574-A76F-1D2A1D843D5C}" type="parTrans">
      <dgm:prSet/>
      <dgm:spPr/>
      <dgm:t>
        <a:bodyPr/>
        <a:lstStyle/>
        <a:p>
          <a:endParaRPr lang="zh-CN" altLang="en-US"/>
        </a:p>
      </dgm:t>
    </dgm:pt>
    <dgm:pt modelId="{F4FB7BA1-1291-4E51-9174-878A812098A4}" cxnId="{1B4B7F30-70DB-4574-A76F-1D2A1D843D5C}" type="sibTrans">
      <dgm:prSet/>
      <dgm:spPr/>
      <dgm:t>
        <a:bodyPr/>
        <a:lstStyle/>
        <a:p>
          <a:endParaRPr lang="zh-CN" altLang="en-US"/>
        </a:p>
      </dgm:t>
    </dgm:pt>
    <dgm:pt modelId="{2A58797F-070D-4D92-B236-F08FE72A030B}">
      <dgm:prSet phldr="0" custT="1"/>
      <dgm:spPr/>
      <dgm:t>
        <a:bodyPr vert="horz" wrap="square" anchor="ctr"/>
        <a:lstStyle/>
        <a:p>
          <a:pPr rtl="0">
            <a:lnSpc>
              <a:spcPct val="100000"/>
            </a:lnSpc>
            <a:spcBef>
              <a:spcPct val="0"/>
            </a:spcBef>
            <a:spcAft>
              <a:spcPct val="15000"/>
            </a:spcAft>
          </a:pPr>
          <a:r>
            <a:rPr lang="en-US" sz="2400" dirty="0" smtClean="0"/>
            <a:t>MIMO</a:t>
          </a:r>
          <a:r>
            <a:rPr lang="zh-CN" sz="2400" dirty="0" smtClean="0"/>
            <a:t>系统利用各天线上信号的相关性和噪声的非相关性，提高合并后信号的平均</a:t>
          </a:r>
          <a:r>
            <a:rPr lang="en-US" sz="2400" dirty="0" smtClean="0"/>
            <a:t>SINR</a:t>
          </a:r>
          <a:r>
            <a:rPr lang="zh-CN" sz="2400" dirty="0" smtClean="0"/>
            <a:t>而获得的性能增益。</a:t>
          </a:r>
        </a:p>
      </dgm:t>
    </dgm:pt>
    <dgm:pt modelId="{AF0E6DBE-9B68-4774-B8C5-DFA0F694B703}" cxnId="{50ACAFBB-1EA3-4F0D-B133-D06A63D1C165}" type="parTrans">
      <dgm:prSet/>
      <dgm:spPr/>
      <dgm:t>
        <a:bodyPr/>
        <a:lstStyle/>
        <a:p>
          <a:endParaRPr lang="zh-CN" altLang="en-US"/>
        </a:p>
      </dgm:t>
    </dgm:pt>
    <dgm:pt modelId="{4D06DFDE-AAB7-4FAA-86D0-A39998B7818D}" cxnId="{50ACAFBB-1EA3-4F0D-B133-D06A63D1C165}" type="sibTrans">
      <dgm:prSet/>
      <dgm:spPr/>
      <dgm:t>
        <a:bodyPr/>
        <a:lstStyle/>
        <a:p>
          <a:endParaRPr lang="zh-CN" altLang="en-US"/>
        </a:p>
      </dgm:t>
    </dgm:pt>
    <dgm:pt modelId="{BE26BC4C-1E94-46BB-9B5C-5F03F64DAA0F}">
      <dgm:prSet/>
      <dgm:spPr/>
      <dgm:t>
        <a:bodyPr/>
        <a:lstStyle/>
        <a:p>
          <a:pPr rtl="0"/>
          <a:r>
            <a:rPr lang="zh-CN" dirty="0" smtClean="0"/>
            <a:t>干扰抵消增益</a:t>
          </a:r>
          <a:endParaRPr lang="zh-CN" dirty="0"/>
        </a:p>
      </dgm:t>
    </dgm:pt>
    <dgm:pt modelId="{009CA3D3-0A01-4403-AB15-749DC97BA48A}" cxnId="{55A2D584-D4CF-4F9E-B338-6E38ADA059DB}" type="parTrans">
      <dgm:prSet/>
      <dgm:spPr/>
      <dgm:t>
        <a:bodyPr/>
        <a:lstStyle/>
        <a:p>
          <a:endParaRPr lang="zh-CN" altLang="en-US"/>
        </a:p>
      </dgm:t>
    </dgm:pt>
    <dgm:pt modelId="{FBD86165-BA6C-478E-9AA7-4D29F4E0B8C1}" cxnId="{55A2D584-D4CF-4F9E-B338-6E38ADA059DB}" type="sibTrans">
      <dgm:prSet/>
      <dgm:spPr/>
      <dgm:t>
        <a:bodyPr/>
        <a:lstStyle/>
        <a:p>
          <a:endParaRPr lang="zh-CN" altLang="en-US"/>
        </a:p>
      </dgm:t>
    </dgm:pt>
    <dgm:pt modelId="{0BC7FD3B-26E1-4D25-B065-33AF25703BE6}">
      <dgm:prSet phldr="0" custT="1"/>
      <dgm:spPr/>
      <dgm:t>
        <a:bodyPr vert="horz" wrap="square" anchor="ctr"/>
        <a:lstStyle/>
        <a:p>
          <a:pPr rtl="0">
            <a:lnSpc>
              <a:spcPct val="100000"/>
            </a:lnSpc>
            <a:spcBef>
              <a:spcPct val="0"/>
            </a:spcBef>
            <a:spcAft>
              <a:spcPct val="15000"/>
            </a:spcAft>
          </a:pPr>
          <a:r>
            <a:rPr lang="zh-CN" altLang="zh-CN" sz="2400" dirty="0" smtClean="0">
              <a:sym typeface="+mn-ea"/>
            </a:rPr>
            <a:t>在最小化干扰增益和最大化信号增益之间取得最优的平衡点，从而使合并信号的</a:t>
          </a:r>
          <a:r>
            <a:rPr lang="en-US" altLang="zh-CN" sz="2400" dirty="0" smtClean="0">
              <a:sym typeface="+mn-ea"/>
            </a:rPr>
            <a:t>SINR</a:t>
          </a:r>
          <a:r>
            <a:rPr lang="zh-CN" altLang="zh-CN" sz="2400" dirty="0" smtClean="0">
              <a:sym typeface="+mn-ea"/>
            </a:rPr>
            <a:t>最大。</a:t>
          </a:r>
          <a:endParaRPr lang="zh-CN" altLang="en-US" sz="2400" dirty="0" smtClean="0"/>
        </a:p>
      </dgm:t>
    </dgm:pt>
    <dgm:pt modelId="{A0D20368-4F77-4C4F-BB6C-9D20444FB8FD}" cxnId="{6E4697C0-1D54-4D76-973C-CF5AA3164E19}" type="parTrans">
      <dgm:prSet/>
      <dgm:spPr/>
      <dgm:t>
        <a:bodyPr/>
        <a:lstStyle/>
        <a:p>
          <a:endParaRPr lang="zh-CN" altLang="en-US"/>
        </a:p>
      </dgm:t>
    </dgm:pt>
    <dgm:pt modelId="{854BB1D7-A930-4BA8-8D36-AD4254299FA5}" cxnId="{6E4697C0-1D54-4D76-973C-CF5AA3164E19}" type="sibTrans">
      <dgm:prSet/>
      <dgm:spPr/>
      <dgm:t>
        <a:bodyPr/>
        <a:lstStyle/>
        <a:p>
          <a:endParaRPr lang="zh-CN" altLang="en-US"/>
        </a:p>
      </dgm:t>
    </dgm:pt>
    <dgm:pt modelId="{AAD02B24-587E-4510-B852-19784C797E05}" type="pres">
      <dgm:prSet presAssocID="{A18FD57A-5F93-447E-AD85-2EA6F8E5841E}" presName="Name0" presStyleCnt="0">
        <dgm:presLayoutVars>
          <dgm:dir/>
          <dgm:animLvl val="lvl"/>
          <dgm:resizeHandles/>
        </dgm:presLayoutVars>
      </dgm:prSet>
      <dgm:spPr/>
      <dgm:t>
        <a:bodyPr/>
        <a:lstStyle/>
        <a:p>
          <a:endParaRPr lang="zh-CN" altLang="en-US"/>
        </a:p>
      </dgm:t>
    </dgm:pt>
    <dgm:pt modelId="{1AAEA96C-7C85-42DE-AB29-9642FB817600}" type="pres">
      <dgm:prSet presAssocID="{0445CBEE-10B7-4134-9881-29428D2AC5E6}" presName="linNode" presStyleCnt="0"/>
      <dgm:spPr/>
    </dgm:pt>
    <dgm:pt modelId="{3F1F763D-BFEE-4654-B846-18CB8425CE24}" type="pres">
      <dgm:prSet presAssocID="{0445CBEE-10B7-4134-9881-29428D2AC5E6}" presName="parentShp" presStyleLbl="node1" presStyleIdx="0" presStyleCnt="4" custScaleX="74490">
        <dgm:presLayoutVars>
          <dgm:bulletEnabled val="1"/>
        </dgm:presLayoutVars>
      </dgm:prSet>
      <dgm:spPr/>
      <dgm:t>
        <a:bodyPr/>
        <a:lstStyle/>
        <a:p>
          <a:endParaRPr lang="zh-CN" altLang="en-US"/>
        </a:p>
      </dgm:t>
    </dgm:pt>
    <dgm:pt modelId="{03DA73B7-043C-40F0-A091-6A74C17D00D0}" type="pres">
      <dgm:prSet presAssocID="{0445CBEE-10B7-4134-9881-29428D2AC5E6}" presName="childShp" presStyleLbl="bgAccFollowNode1" presStyleIdx="0" presStyleCnt="4" custScaleX="110945" custLinFactNeighborX="-47" custLinFactNeighborY="14233">
        <dgm:presLayoutVars>
          <dgm:bulletEnabled val="1"/>
        </dgm:presLayoutVars>
      </dgm:prSet>
      <dgm:spPr/>
      <dgm:t>
        <a:bodyPr/>
        <a:lstStyle/>
        <a:p>
          <a:endParaRPr lang="zh-CN" altLang="en-US"/>
        </a:p>
      </dgm:t>
    </dgm:pt>
    <dgm:pt modelId="{CB44870A-142E-4572-909C-846BC5EA0F02}" type="pres">
      <dgm:prSet presAssocID="{28E46B65-38AA-4EE4-A626-3E30E0680B46}" presName="spacing" presStyleCnt="0"/>
      <dgm:spPr/>
    </dgm:pt>
    <dgm:pt modelId="{FC781FE8-1B11-432B-AE55-FA340D726EBF}" type="pres">
      <dgm:prSet presAssocID="{624CC106-8111-4A51-82F5-4D70661E2FA8}" presName="linNode" presStyleCnt="0"/>
      <dgm:spPr/>
    </dgm:pt>
    <dgm:pt modelId="{20DE7136-BCB1-47E5-B705-8CA4F1CE6920}" type="pres">
      <dgm:prSet presAssocID="{624CC106-8111-4A51-82F5-4D70661E2FA8}" presName="parentShp" presStyleLbl="node1" presStyleIdx="1" presStyleCnt="4" custScaleX="74490">
        <dgm:presLayoutVars>
          <dgm:bulletEnabled val="1"/>
        </dgm:presLayoutVars>
      </dgm:prSet>
      <dgm:spPr/>
      <dgm:t>
        <a:bodyPr/>
        <a:lstStyle/>
        <a:p>
          <a:endParaRPr lang="zh-CN" altLang="en-US"/>
        </a:p>
      </dgm:t>
    </dgm:pt>
    <dgm:pt modelId="{B5B88B6C-AB02-49CC-8CC0-5DD0864C4C74}" type="pres">
      <dgm:prSet presAssocID="{624CC106-8111-4A51-82F5-4D70661E2FA8}" presName="childShp" presStyleLbl="bgAccFollowNode1" presStyleIdx="1" presStyleCnt="4" custScaleX="110945">
        <dgm:presLayoutVars>
          <dgm:bulletEnabled val="1"/>
        </dgm:presLayoutVars>
      </dgm:prSet>
      <dgm:spPr/>
      <dgm:t>
        <a:bodyPr/>
        <a:lstStyle/>
        <a:p>
          <a:endParaRPr lang="zh-CN" altLang="en-US"/>
        </a:p>
      </dgm:t>
    </dgm:pt>
    <dgm:pt modelId="{3FC261C9-FAF9-4752-8A9E-028D7F34EB83}" type="pres">
      <dgm:prSet presAssocID="{8F26D472-58DC-4965-BAF6-73DD9921CB30}" presName="spacing" presStyleCnt="0"/>
      <dgm:spPr/>
    </dgm:pt>
    <dgm:pt modelId="{723ECA88-E380-4220-B47A-8A632ABA5DF4}" type="pres">
      <dgm:prSet presAssocID="{F2398599-3604-4E15-B819-A9CDE957264D}" presName="linNode" presStyleCnt="0"/>
      <dgm:spPr/>
    </dgm:pt>
    <dgm:pt modelId="{44EE449A-E92D-4108-A531-12AD65C82A2A}" type="pres">
      <dgm:prSet presAssocID="{F2398599-3604-4E15-B819-A9CDE957264D}" presName="parentShp" presStyleLbl="node1" presStyleIdx="2" presStyleCnt="4" custScaleX="74490" custLinFactNeighborX="1328" custLinFactNeighborY="1055">
        <dgm:presLayoutVars>
          <dgm:bulletEnabled val="1"/>
        </dgm:presLayoutVars>
      </dgm:prSet>
      <dgm:spPr/>
      <dgm:t>
        <a:bodyPr/>
        <a:lstStyle/>
        <a:p>
          <a:endParaRPr lang="zh-CN" altLang="en-US"/>
        </a:p>
      </dgm:t>
    </dgm:pt>
    <dgm:pt modelId="{297F6F09-B136-4E3C-B05B-A63F86CB5E20}" type="pres">
      <dgm:prSet presAssocID="{F2398599-3604-4E15-B819-A9CDE957264D}" presName="childShp" presStyleLbl="bgAccFollowNode1" presStyleIdx="2" presStyleCnt="4" custScaleX="131190" custLinFactNeighborX="7224" custLinFactNeighborY="1056">
        <dgm:presLayoutVars>
          <dgm:bulletEnabled val="1"/>
        </dgm:presLayoutVars>
      </dgm:prSet>
      <dgm:spPr/>
      <dgm:t>
        <a:bodyPr/>
        <a:lstStyle/>
        <a:p>
          <a:endParaRPr lang="zh-CN" altLang="en-US"/>
        </a:p>
      </dgm:t>
    </dgm:pt>
    <dgm:pt modelId="{ACCA7E5D-B64F-44B2-94E3-749AFD8845C4}" type="pres">
      <dgm:prSet presAssocID="{F4FB7BA1-1291-4E51-9174-878A812098A4}" presName="spacing" presStyleCnt="0"/>
      <dgm:spPr/>
    </dgm:pt>
    <dgm:pt modelId="{E7726B44-F9BF-4473-8C93-4BB5FCD9D356}" type="pres">
      <dgm:prSet presAssocID="{BE26BC4C-1E94-46BB-9B5C-5F03F64DAA0F}" presName="linNode" presStyleCnt="0"/>
      <dgm:spPr/>
    </dgm:pt>
    <dgm:pt modelId="{49F8D23A-6B99-4572-AC38-F3877FFFC713}" type="pres">
      <dgm:prSet presAssocID="{BE26BC4C-1E94-46BB-9B5C-5F03F64DAA0F}" presName="parentShp" presStyleLbl="node1" presStyleIdx="3" presStyleCnt="4" custScaleX="74490">
        <dgm:presLayoutVars>
          <dgm:bulletEnabled val="1"/>
        </dgm:presLayoutVars>
      </dgm:prSet>
      <dgm:spPr/>
      <dgm:t>
        <a:bodyPr/>
        <a:lstStyle/>
        <a:p>
          <a:endParaRPr lang="zh-CN" altLang="en-US"/>
        </a:p>
      </dgm:t>
    </dgm:pt>
    <dgm:pt modelId="{B4B9A2D3-53F8-419B-BAED-D446B0446BD7}" type="pres">
      <dgm:prSet presAssocID="{BE26BC4C-1E94-46BB-9B5C-5F03F64DAA0F}" presName="childShp" presStyleLbl="bgAccFollowNode1" presStyleIdx="3" presStyleCnt="4" custScaleX="110945" custLinFactNeighborX="-46" custLinFactNeighborY="11175">
        <dgm:presLayoutVars>
          <dgm:bulletEnabled val="1"/>
        </dgm:presLayoutVars>
      </dgm:prSet>
      <dgm:spPr/>
      <dgm:t>
        <a:bodyPr/>
        <a:lstStyle/>
        <a:p>
          <a:endParaRPr lang="zh-CN" altLang="en-US"/>
        </a:p>
      </dgm:t>
    </dgm:pt>
  </dgm:ptLst>
  <dgm:cxnLst>
    <dgm:cxn modelId="{A819C35B-91FB-4922-9512-805C282C8463}" srcId="{A18FD57A-5F93-447E-AD85-2EA6F8E5841E}" destId="{624CC106-8111-4A51-82F5-4D70661E2FA8}" srcOrd="1" destOrd="0" parTransId="{068EB364-2A48-4C62-B50F-EDBF6EDAC28E}" sibTransId="{8F26D472-58DC-4965-BAF6-73DD9921CB30}"/>
    <dgm:cxn modelId="{AC407355-2C4C-4861-B89E-F5C4E58C4E8D}" type="presOf" srcId="{51A3BE21-CF2D-4DDE-9E1A-126CFA89A3B8}" destId="{03DA73B7-043C-40F0-A091-6A74C17D00D0}" srcOrd="0" destOrd="0" presId="urn:microsoft.com/office/officeart/2005/8/layout/vList6"/>
    <dgm:cxn modelId="{3DC7E606-AC32-4D3A-A414-C85802340A4A}" type="presOf" srcId="{A18FD57A-5F93-447E-AD85-2EA6F8E5841E}" destId="{AAD02B24-587E-4510-B852-19784C797E05}" srcOrd="0" destOrd="0" presId="urn:microsoft.com/office/officeart/2005/8/layout/vList6"/>
    <dgm:cxn modelId="{CFBB1438-5E54-4C99-9AD4-438E770B9B04}" type="presOf" srcId="{EFE59E54-C244-474A-9B60-CDE86A818FFD}" destId="{B5B88B6C-AB02-49CC-8CC0-5DD0864C4C74}" srcOrd="0" destOrd="0" presId="urn:microsoft.com/office/officeart/2005/8/layout/vList6"/>
    <dgm:cxn modelId="{C8603B86-F1ED-441F-A300-E6DFA4C4A458}" type="presOf" srcId="{0BC7FD3B-26E1-4D25-B065-33AF25703BE6}" destId="{B4B9A2D3-53F8-419B-BAED-D446B0446BD7}" srcOrd="0" destOrd="0" presId="urn:microsoft.com/office/officeart/2005/8/layout/vList6"/>
    <dgm:cxn modelId="{50ACAFBB-1EA3-4F0D-B133-D06A63D1C165}" srcId="{F2398599-3604-4E15-B819-A9CDE957264D}" destId="{2A58797F-070D-4D92-B236-F08FE72A030B}" srcOrd="0" destOrd="0" parTransId="{AF0E6DBE-9B68-4774-B8C5-DFA0F694B703}" sibTransId="{4D06DFDE-AAB7-4FAA-86D0-A39998B7818D}"/>
    <dgm:cxn modelId="{D10FA85C-163B-4C92-8CB5-82D4C51ED022}" srcId="{A18FD57A-5F93-447E-AD85-2EA6F8E5841E}" destId="{0445CBEE-10B7-4134-9881-29428D2AC5E6}" srcOrd="0" destOrd="0" parTransId="{50354A5F-F205-4A00-B072-8590A2AD8DF5}" sibTransId="{28E46B65-38AA-4EE4-A626-3E30E0680B46}"/>
    <dgm:cxn modelId="{D1A2F437-B2FE-4D7E-839E-39883CA18A02}" srcId="{0445CBEE-10B7-4134-9881-29428D2AC5E6}" destId="{51A3BE21-CF2D-4DDE-9E1A-126CFA89A3B8}" srcOrd="0" destOrd="0" parTransId="{ABAB8C69-C789-4DD6-8B82-580982B43FF6}" sibTransId="{294A812B-F9AA-4CFB-B845-3FDEA4CEC67F}"/>
    <dgm:cxn modelId="{427E84E0-2A42-47EB-8360-721283C9A3BF}" type="presOf" srcId="{624CC106-8111-4A51-82F5-4D70661E2FA8}" destId="{20DE7136-BCB1-47E5-B705-8CA4F1CE6920}" srcOrd="0" destOrd="0" presId="urn:microsoft.com/office/officeart/2005/8/layout/vList6"/>
    <dgm:cxn modelId="{1B4B7F30-70DB-4574-A76F-1D2A1D843D5C}" srcId="{A18FD57A-5F93-447E-AD85-2EA6F8E5841E}" destId="{F2398599-3604-4E15-B819-A9CDE957264D}" srcOrd="2" destOrd="0" parTransId="{A8EA0C2A-45ED-4C77-A5B1-10A5037FA073}" sibTransId="{F4FB7BA1-1291-4E51-9174-878A812098A4}"/>
    <dgm:cxn modelId="{5C2242B3-873A-45A4-B31F-0ED6657D2FB3}" type="presOf" srcId="{BE26BC4C-1E94-46BB-9B5C-5F03F64DAA0F}" destId="{49F8D23A-6B99-4572-AC38-F3877FFFC713}" srcOrd="0" destOrd="0" presId="urn:microsoft.com/office/officeart/2005/8/layout/vList6"/>
    <dgm:cxn modelId="{55A2D584-D4CF-4F9E-B338-6E38ADA059DB}" srcId="{A18FD57A-5F93-447E-AD85-2EA6F8E5841E}" destId="{BE26BC4C-1E94-46BB-9B5C-5F03F64DAA0F}" srcOrd="3" destOrd="0" parTransId="{009CA3D3-0A01-4403-AB15-749DC97BA48A}" sibTransId="{FBD86165-BA6C-478E-9AA7-4D29F4E0B8C1}"/>
    <dgm:cxn modelId="{2EB0DE0E-E54D-41AA-A4CE-FCE161753AE6}" type="presOf" srcId="{F2398599-3604-4E15-B819-A9CDE957264D}" destId="{44EE449A-E92D-4108-A531-12AD65C82A2A}" srcOrd="0" destOrd="0" presId="urn:microsoft.com/office/officeart/2005/8/layout/vList6"/>
    <dgm:cxn modelId="{794DF719-737D-4601-9982-221FE610A775}" type="presOf" srcId="{0445CBEE-10B7-4134-9881-29428D2AC5E6}" destId="{3F1F763D-BFEE-4654-B846-18CB8425CE24}" srcOrd="0" destOrd="0" presId="urn:microsoft.com/office/officeart/2005/8/layout/vList6"/>
    <dgm:cxn modelId="{D36B8012-18D4-4CDD-AEB2-FC9A017DCDE0}" type="presOf" srcId="{2A58797F-070D-4D92-B236-F08FE72A030B}" destId="{297F6F09-B136-4E3C-B05B-A63F86CB5E20}" srcOrd="0" destOrd="0" presId="urn:microsoft.com/office/officeart/2005/8/layout/vList6"/>
    <dgm:cxn modelId="{864279C7-F781-45A8-9EA1-DA78655A8B97}" srcId="{624CC106-8111-4A51-82F5-4D70661E2FA8}" destId="{EFE59E54-C244-474A-9B60-CDE86A818FFD}" srcOrd="0" destOrd="0" parTransId="{BEB56FA2-0264-4EB5-B534-7B928D2FAE70}" sibTransId="{E5E82331-71A6-4FC4-B7FC-CA36BD8E6366}"/>
    <dgm:cxn modelId="{6E4697C0-1D54-4D76-973C-CF5AA3164E19}" srcId="{BE26BC4C-1E94-46BB-9B5C-5F03F64DAA0F}" destId="{0BC7FD3B-26E1-4D25-B065-33AF25703BE6}" srcOrd="0" destOrd="0" parTransId="{A0D20368-4F77-4C4F-BB6C-9D20444FB8FD}" sibTransId="{854BB1D7-A930-4BA8-8D36-AD4254299FA5}"/>
    <dgm:cxn modelId="{8EFB1BDE-05F0-4212-B1F1-44DEDBDCC36F}" type="presParOf" srcId="{AAD02B24-587E-4510-B852-19784C797E05}" destId="{1AAEA96C-7C85-42DE-AB29-9642FB817600}" srcOrd="0" destOrd="0" presId="urn:microsoft.com/office/officeart/2005/8/layout/vList6"/>
    <dgm:cxn modelId="{4F4CA9CD-1305-4760-8993-5B60B714973D}" type="presParOf" srcId="{1AAEA96C-7C85-42DE-AB29-9642FB817600}" destId="{3F1F763D-BFEE-4654-B846-18CB8425CE24}" srcOrd="0" destOrd="0" presId="urn:microsoft.com/office/officeart/2005/8/layout/vList6"/>
    <dgm:cxn modelId="{DE2798D0-08CC-45DB-A7FF-6AD4DE1744A1}" type="presParOf" srcId="{1AAEA96C-7C85-42DE-AB29-9642FB817600}" destId="{03DA73B7-043C-40F0-A091-6A74C17D00D0}" srcOrd="1" destOrd="0" presId="urn:microsoft.com/office/officeart/2005/8/layout/vList6"/>
    <dgm:cxn modelId="{48FF86D7-70B8-4E3A-80CE-0309DAAE9F60}" type="presParOf" srcId="{AAD02B24-587E-4510-B852-19784C797E05}" destId="{CB44870A-142E-4572-909C-846BC5EA0F02}" srcOrd="1" destOrd="0" presId="urn:microsoft.com/office/officeart/2005/8/layout/vList6"/>
    <dgm:cxn modelId="{FC37C62D-997D-490D-842F-0BF82A985356}" type="presParOf" srcId="{AAD02B24-587E-4510-B852-19784C797E05}" destId="{FC781FE8-1B11-432B-AE55-FA340D726EBF}" srcOrd="2" destOrd="0" presId="urn:microsoft.com/office/officeart/2005/8/layout/vList6"/>
    <dgm:cxn modelId="{14711CA0-874A-4D61-B8B1-ACDD4737ECE2}" type="presParOf" srcId="{FC781FE8-1B11-432B-AE55-FA340D726EBF}" destId="{20DE7136-BCB1-47E5-B705-8CA4F1CE6920}" srcOrd="0" destOrd="0" presId="urn:microsoft.com/office/officeart/2005/8/layout/vList6"/>
    <dgm:cxn modelId="{DDEFDC40-7A02-4010-BBC9-F5DF845D13AC}" type="presParOf" srcId="{FC781FE8-1B11-432B-AE55-FA340D726EBF}" destId="{B5B88B6C-AB02-49CC-8CC0-5DD0864C4C74}" srcOrd="1" destOrd="0" presId="urn:microsoft.com/office/officeart/2005/8/layout/vList6"/>
    <dgm:cxn modelId="{DDBF50F3-5131-4E08-85FB-60F2FD82B511}" type="presParOf" srcId="{AAD02B24-587E-4510-B852-19784C797E05}" destId="{3FC261C9-FAF9-4752-8A9E-028D7F34EB83}" srcOrd="3" destOrd="0" presId="urn:microsoft.com/office/officeart/2005/8/layout/vList6"/>
    <dgm:cxn modelId="{1892598C-5A60-45F0-891E-C2D939F15C3F}" type="presParOf" srcId="{AAD02B24-587E-4510-B852-19784C797E05}" destId="{723ECA88-E380-4220-B47A-8A632ABA5DF4}" srcOrd="4" destOrd="0" presId="urn:microsoft.com/office/officeart/2005/8/layout/vList6"/>
    <dgm:cxn modelId="{74205BE4-8490-4A41-9E1D-183FB9BE0137}" type="presParOf" srcId="{723ECA88-E380-4220-B47A-8A632ABA5DF4}" destId="{44EE449A-E92D-4108-A531-12AD65C82A2A}" srcOrd="0" destOrd="0" presId="urn:microsoft.com/office/officeart/2005/8/layout/vList6"/>
    <dgm:cxn modelId="{7DDE3025-6CF2-4676-9BBD-BC7DB5190DA8}" type="presParOf" srcId="{723ECA88-E380-4220-B47A-8A632ABA5DF4}" destId="{297F6F09-B136-4E3C-B05B-A63F86CB5E20}" srcOrd="1" destOrd="0" presId="urn:microsoft.com/office/officeart/2005/8/layout/vList6"/>
    <dgm:cxn modelId="{85C211C0-C482-4DD2-8B96-1BADFD2693A9}" type="presParOf" srcId="{AAD02B24-587E-4510-B852-19784C797E05}" destId="{ACCA7E5D-B64F-44B2-94E3-749AFD8845C4}" srcOrd="5" destOrd="0" presId="urn:microsoft.com/office/officeart/2005/8/layout/vList6"/>
    <dgm:cxn modelId="{7320DAAE-2C27-485F-9AB4-8AADF6327103}" type="presParOf" srcId="{AAD02B24-587E-4510-B852-19784C797E05}" destId="{E7726B44-F9BF-4473-8C93-4BB5FCD9D356}" srcOrd="6" destOrd="0" presId="urn:microsoft.com/office/officeart/2005/8/layout/vList6"/>
    <dgm:cxn modelId="{B028C9AE-C38F-43DC-8B64-C20D2DA06DED}" type="presParOf" srcId="{E7726B44-F9BF-4473-8C93-4BB5FCD9D356}" destId="{49F8D23A-6B99-4572-AC38-F3877FFFC713}" srcOrd="0" destOrd="0" presId="urn:microsoft.com/office/officeart/2005/8/layout/vList6"/>
    <dgm:cxn modelId="{02B405A1-8C5E-48BB-A91C-07744EB6E2E9}" type="presParOf" srcId="{E7726B44-F9BF-4473-8C93-4BB5FCD9D356}" destId="{B4B9A2D3-53F8-419B-BAED-D446B0446BD7}"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C86071-51B6-4795-9AFD-19F70F282691}" type="doc">
      <dgm:prSet loTypeId="urn:microsoft.com/office/officeart/2005/8/layout/hList1" loCatId="list" qsTypeId="urn:microsoft.com/office/officeart/2005/8/quickstyle/simple2#2" qsCatId="simple" csTypeId="urn:microsoft.com/office/officeart/2005/8/colors/accent0_3#1" csCatId="mainScheme" phldr="1"/>
      <dgm:spPr/>
      <dgm:t>
        <a:bodyPr/>
        <a:lstStyle/>
        <a:p>
          <a:endParaRPr lang="zh-CN" altLang="en-US"/>
        </a:p>
      </dgm:t>
    </dgm:pt>
    <dgm:pt modelId="{A2AD8A26-AAD4-4177-8B9B-0A3C7B5B972E}">
      <dgm:prSet phldrT="[文本]" phldr="0" custT="1"/>
      <dgm:spPr/>
      <dgm:t>
        <a:bodyPr vert="horz" wrap="square"/>
        <a:lstStyle/>
        <a:p>
          <a:pPr>
            <a:lnSpc>
              <a:spcPct val="100000"/>
            </a:lnSpc>
            <a:spcBef>
              <a:spcPct val="0"/>
            </a:spcBef>
            <a:spcAft>
              <a:spcPct val="35000"/>
            </a:spcAft>
          </a:pPr>
          <a:r>
            <a:rPr lang="zh-CN" altLang="en-US" sz="2400" dirty="0" smtClean="0"/>
            <a:t>按照信号的</a:t>
          </a:r>
          <a:endParaRPr lang="en-US" altLang="zh-CN" sz="2400" dirty="0" smtClean="0"/>
        </a:p>
        <a:p>
          <a:pPr>
            <a:lnSpc>
              <a:spcPct val="100000"/>
            </a:lnSpc>
            <a:spcBef>
              <a:spcPct val="0"/>
            </a:spcBef>
            <a:spcAft>
              <a:spcPct val="35000"/>
            </a:spcAft>
          </a:pPr>
          <a:r>
            <a:rPr lang="zh-CN" altLang="en-US" sz="2400" dirty="0" smtClean="0"/>
            <a:t>发射方式</a:t>
          </a:r>
          <a:endParaRPr lang="zh-CN" altLang="en-US" sz="2400" dirty="0"/>
        </a:p>
      </dgm:t>
    </dgm:pt>
    <dgm:pt modelId="{0200CDE1-8816-49A6-8285-20633FCD5918}" cxnId="{FE36C163-6A32-4A1B-BC79-31F1382526CB}" type="parTrans">
      <dgm:prSet/>
      <dgm:spPr/>
      <dgm:t>
        <a:bodyPr/>
        <a:lstStyle/>
        <a:p>
          <a:endParaRPr lang="zh-CN" altLang="en-US"/>
        </a:p>
      </dgm:t>
    </dgm:pt>
    <dgm:pt modelId="{C714FCD0-BCCD-46D2-819B-E5D1B2698DA9}" cxnId="{FE36C163-6A32-4A1B-BC79-31F1382526CB}" type="sibTrans">
      <dgm:prSet/>
      <dgm:spPr/>
      <dgm:t>
        <a:bodyPr/>
        <a:lstStyle/>
        <a:p>
          <a:endParaRPr lang="zh-CN" altLang="en-US"/>
        </a:p>
      </dgm:t>
    </dgm:pt>
    <dgm:pt modelId="{EF82B6D5-ED0E-4AC1-BA26-F27339EEF136}">
      <dgm:prSet phldrT="[文本]" phldr="0" custT="1"/>
      <dgm:spPr/>
      <dgm:t>
        <a:bodyPr vert="horz" wrap="square"/>
        <a:lstStyle/>
        <a:p>
          <a:pPr>
            <a:lnSpc>
              <a:spcPct val="100000"/>
            </a:lnSpc>
            <a:spcBef>
              <a:spcPct val="0"/>
            </a:spcBef>
            <a:spcAft>
              <a:spcPct val="15000"/>
            </a:spcAft>
          </a:pPr>
          <a:r>
            <a:rPr lang="zh-CN" altLang="en-US" sz="2400" dirty="0" smtClean="0"/>
            <a:t>传统波束形成：当信道特征值只有一个或只有一个接收天线时，沿特征向量发射所有的功率实现波束形成；</a:t>
          </a:r>
          <a:endParaRPr lang="zh-CN" altLang="en-US" sz="2400" dirty="0"/>
        </a:p>
      </dgm:t>
    </dgm:pt>
    <dgm:pt modelId="{2FCFCDCB-33EF-48CC-B494-F32761A8B6DF}" cxnId="{64A759A1-70B4-4E15-B6F3-EB9037821864}" type="parTrans">
      <dgm:prSet/>
      <dgm:spPr/>
      <dgm:t>
        <a:bodyPr/>
        <a:lstStyle/>
        <a:p>
          <a:endParaRPr lang="zh-CN" altLang="en-US"/>
        </a:p>
      </dgm:t>
    </dgm:pt>
    <dgm:pt modelId="{C49693C5-1A27-42D8-B249-F9EC0ADBEFE0}" cxnId="{64A759A1-70B4-4E15-B6F3-EB9037821864}" type="sibTrans">
      <dgm:prSet/>
      <dgm:spPr/>
      <dgm:t>
        <a:bodyPr/>
        <a:lstStyle/>
        <a:p>
          <a:endParaRPr lang="zh-CN" altLang="en-US"/>
        </a:p>
      </dgm:t>
    </dgm:pt>
    <dgm:pt modelId="{85E966FC-73D0-49EC-AC21-D0E238A95DF6}">
      <dgm:prSet phldr="0" custT="1"/>
      <dgm:spPr/>
      <dgm:t>
        <a:bodyPr vert="horz" wrap="square"/>
        <a:lstStyle/>
        <a:p>
          <a:pPr>
            <a:lnSpc>
              <a:spcPct val="100000"/>
            </a:lnSpc>
            <a:spcBef>
              <a:spcPct val="0"/>
            </a:spcBef>
            <a:spcAft>
              <a:spcPct val="15000"/>
            </a:spcAft>
          </a:pPr>
          <a:r>
            <a:rPr lang="zh-CN" altLang="en-US" sz="2400" dirty="0" smtClean="0"/>
            <a:t>特征波束形成：对信道矩阵进行特征值分解，信道将转化为多个并行的信道，在每个信道上独立传输数据。</a:t>
          </a:r>
          <a:endParaRPr lang="zh-CN" altLang="en-US" sz="2400" dirty="0"/>
        </a:p>
      </dgm:t>
    </dgm:pt>
    <dgm:pt modelId="{713682D9-79BB-4422-A7A0-31FD4CB3F3B1}" cxnId="{9B31FBF0-57F2-48F5-ABF1-D3B927720803}" type="parTrans">
      <dgm:prSet/>
      <dgm:spPr/>
    </dgm:pt>
    <dgm:pt modelId="{9B6005F4-59AA-4837-9CFA-1D07B3EE3B53}" cxnId="{9B31FBF0-57F2-48F5-ABF1-D3B927720803}" type="sibTrans">
      <dgm:prSet/>
      <dgm:spPr/>
    </dgm:pt>
    <dgm:pt modelId="{3F003A50-4347-47F7-9797-B7B2497B2508}">
      <dgm:prSet phldrT="[文本]" phldr="0" custT="1"/>
      <dgm:spPr/>
      <dgm:t>
        <a:bodyPr vert="horz" wrap="square"/>
        <a:lstStyle/>
        <a:p>
          <a:pPr>
            <a:lnSpc>
              <a:spcPct val="100000"/>
            </a:lnSpc>
            <a:spcBef>
              <a:spcPct val="0"/>
            </a:spcBef>
            <a:spcAft>
              <a:spcPct val="35000"/>
            </a:spcAft>
          </a:pPr>
          <a:r>
            <a:rPr lang="zh-CN" altLang="en-US" sz="2400" dirty="0" smtClean="0"/>
            <a:t>按反馈的</a:t>
          </a:r>
          <a:endParaRPr lang="en-US" altLang="zh-CN" sz="2400" dirty="0" smtClean="0"/>
        </a:p>
        <a:p>
          <a:pPr>
            <a:lnSpc>
              <a:spcPct val="100000"/>
            </a:lnSpc>
            <a:spcBef>
              <a:spcPct val="0"/>
            </a:spcBef>
            <a:spcAft>
              <a:spcPct val="35000"/>
            </a:spcAft>
          </a:pPr>
          <a:r>
            <a:rPr lang="zh-CN" altLang="en-US" sz="2400" dirty="0" smtClean="0"/>
            <a:t>信道信息</a:t>
          </a:r>
          <a:endParaRPr lang="zh-CN" altLang="en-US" sz="2400" dirty="0"/>
        </a:p>
      </dgm:t>
    </dgm:pt>
    <dgm:pt modelId="{47516760-1303-43CB-801B-009562FE2E8F}" cxnId="{8B234A92-37B7-4265-8B04-40C140C5061B}" type="parTrans">
      <dgm:prSet/>
      <dgm:spPr/>
      <dgm:t>
        <a:bodyPr/>
        <a:lstStyle/>
        <a:p>
          <a:endParaRPr lang="zh-CN" altLang="en-US"/>
        </a:p>
      </dgm:t>
    </dgm:pt>
    <dgm:pt modelId="{899C6613-CCD9-43E6-9190-539D88C8539A}" cxnId="{8B234A92-37B7-4265-8B04-40C140C5061B}" type="sibTrans">
      <dgm:prSet/>
      <dgm:spPr/>
      <dgm:t>
        <a:bodyPr/>
        <a:lstStyle/>
        <a:p>
          <a:endParaRPr lang="zh-CN" altLang="en-US"/>
        </a:p>
      </dgm:t>
    </dgm:pt>
    <dgm:pt modelId="{194036EB-6F82-4EAD-B37F-22CB886582BA}">
      <dgm:prSet phldrT="[文本]" phldr="0" custT="1"/>
      <dgm:spPr/>
      <dgm:t>
        <a:bodyPr vert="horz" wrap="square"/>
        <a:lstStyle/>
        <a:p>
          <a:pPr>
            <a:lnSpc>
              <a:spcPct val="100000"/>
            </a:lnSpc>
            <a:spcBef>
              <a:spcPct val="0"/>
            </a:spcBef>
            <a:spcAft>
              <a:spcPct val="15000"/>
            </a:spcAft>
          </a:pPr>
          <a:r>
            <a:rPr lang="zh-CN" altLang="en-US" sz="2400" dirty="0" smtClean="0"/>
            <a:t>瞬时信道信息反馈</a:t>
          </a:r>
          <a:endParaRPr lang="zh-CN" altLang="en-US" sz="2400" dirty="0"/>
        </a:p>
      </dgm:t>
    </dgm:pt>
    <dgm:pt modelId="{B4386FE5-CD28-4964-829B-3EB61CD82C6A}" cxnId="{A2D0B9F7-B4F3-4ECC-A2F9-A11A858326C6}" type="parTrans">
      <dgm:prSet/>
      <dgm:spPr/>
      <dgm:t>
        <a:bodyPr/>
        <a:lstStyle/>
        <a:p>
          <a:endParaRPr lang="zh-CN" altLang="en-US"/>
        </a:p>
      </dgm:t>
    </dgm:pt>
    <dgm:pt modelId="{43D21E9F-3C16-411E-9743-8DE19CFDC442}" cxnId="{A2D0B9F7-B4F3-4ECC-A2F9-A11A858326C6}" type="sibTrans">
      <dgm:prSet/>
      <dgm:spPr/>
      <dgm:t>
        <a:bodyPr/>
        <a:lstStyle/>
        <a:p>
          <a:endParaRPr lang="zh-CN" altLang="en-US"/>
        </a:p>
      </dgm:t>
    </dgm:pt>
    <dgm:pt modelId="{ACE49006-6902-4734-8273-64C03466E3A9}">
      <dgm:prSet phldr="0" custT="1"/>
      <dgm:spPr/>
      <dgm:t>
        <a:bodyPr vert="horz" wrap="square"/>
        <a:lstStyle/>
        <a:p>
          <a:pPr>
            <a:lnSpc>
              <a:spcPct val="100000"/>
            </a:lnSpc>
            <a:spcBef>
              <a:spcPct val="0"/>
            </a:spcBef>
            <a:spcAft>
              <a:spcPct val="15000"/>
            </a:spcAft>
          </a:pPr>
          <a:r>
            <a:rPr lang="zh-CN" altLang="en-US" sz="2400" dirty="0" smtClean="0"/>
            <a:t>信道均值信息反馈</a:t>
          </a:r>
          <a:endParaRPr lang="zh-CN" altLang="en-US" sz="2400" dirty="0"/>
        </a:p>
      </dgm:t>
    </dgm:pt>
    <dgm:pt modelId="{59B03744-7813-4DFB-A806-EA30F4236D1B}" cxnId="{646B555C-9567-44DD-A87B-D2334CF65435}" type="parTrans">
      <dgm:prSet/>
      <dgm:spPr/>
    </dgm:pt>
    <dgm:pt modelId="{F1AD2159-4EE8-4D4C-B024-10D56E50A712}" cxnId="{646B555C-9567-44DD-A87B-D2334CF65435}" type="sibTrans">
      <dgm:prSet/>
      <dgm:spPr/>
    </dgm:pt>
    <dgm:pt modelId="{B05914D9-5A78-4CC3-B6F8-6245FA1073E2}">
      <dgm:prSet phldr="0" custT="1"/>
      <dgm:spPr/>
      <dgm:t>
        <a:bodyPr vert="horz" wrap="square"/>
        <a:lstStyle/>
        <a:p>
          <a:pPr>
            <a:lnSpc>
              <a:spcPct val="100000"/>
            </a:lnSpc>
            <a:spcBef>
              <a:spcPct val="0"/>
            </a:spcBef>
            <a:spcAft>
              <a:spcPct val="15000"/>
            </a:spcAft>
          </a:pPr>
          <a:r>
            <a:rPr lang="zh-CN" altLang="en-US" sz="2400" dirty="0" smtClean="0"/>
            <a:t>信道协方差矩阵反馈</a:t>
          </a:r>
          <a:endParaRPr lang="zh-CN" altLang="en-US" sz="2400" dirty="0"/>
        </a:p>
      </dgm:t>
    </dgm:pt>
    <dgm:pt modelId="{DF4077E4-C5FD-4C8C-8B89-10CFA9AA70F1}" cxnId="{8642C3CD-11EA-471D-B296-93F98AEAC3BE}" type="parTrans">
      <dgm:prSet/>
      <dgm:spPr/>
    </dgm:pt>
    <dgm:pt modelId="{6F6F8C0B-8BA0-4968-A173-37BCD6C50574}" cxnId="{8642C3CD-11EA-471D-B296-93F98AEAC3BE}" type="sibTrans">
      <dgm:prSet/>
      <dgm:spPr/>
    </dgm:pt>
    <dgm:pt modelId="{3C9BF737-6215-4ACA-8318-4DAFC2040359}" type="pres">
      <dgm:prSet presAssocID="{C9C86071-51B6-4795-9AFD-19F70F282691}" presName="Name0" presStyleCnt="0">
        <dgm:presLayoutVars>
          <dgm:dir/>
          <dgm:animLvl val="lvl"/>
          <dgm:resizeHandles val="exact"/>
        </dgm:presLayoutVars>
      </dgm:prSet>
      <dgm:spPr/>
      <dgm:t>
        <a:bodyPr/>
        <a:lstStyle/>
        <a:p>
          <a:endParaRPr lang="zh-CN" altLang="en-US"/>
        </a:p>
      </dgm:t>
    </dgm:pt>
    <dgm:pt modelId="{2753B68F-3A23-4D3A-B1EA-12BD635384AF}" type="pres">
      <dgm:prSet presAssocID="{A2AD8A26-AAD4-4177-8B9B-0A3C7B5B972E}" presName="composite" presStyleCnt="0"/>
      <dgm:spPr/>
      <dgm:t>
        <a:bodyPr/>
        <a:lstStyle/>
        <a:p>
          <a:endParaRPr lang="zh-CN" altLang="en-US"/>
        </a:p>
      </dgm:t>
    </dgm:pt>
    <dgm:pt modelId="{91365B2B-7F2A-47C4-95FE-2FE01DA1BA1F}" type="pres">
      <dgm:prSet presAssocID="{A2AD8A26-AAD4-4177-8B9B-0A3C7B5B972E}" presName="parTx" presStyleLbl="alignNode1" presStyleIdx="0" presStyleCnt="2">
        <dgm:presLayoutVars>
          <dgm:chMax val="0"/>
          <dgm:chPref val="0"/>
          <dgm:bulletEnabled val="1"/>
        </dgm:presLayoutVars>
      </dgm:prSet>
      <dgm:spPr/>
      <dgm:t>
        <a:bodyPr/>
        <a:lstStyle/>
        <a:p>
          <a:endParaRPr lang="zh-CN" altLang="en-US"/>
        </a:p>
      </dgm:t>
    </dgm:pt>
    <dgm:pt modelId="{AB0220E2-F070-4F39-B5C6-BFF46C4CDD26}" type="pres">
      <dgm:prSet presAssocID="{A2AD8A26-AAD4-4177-8B9B-0A3C7B5B972E}" presName="desTx" presStyleLbl="alignAccFollowNode1" presStyleIdx="0" presStyleCnt="2">
        <dgm:presLayoutVars>
          <dgm:bulletEnabled val="1"/>
        </dgm:presLayoutVars>
      </dgm:prSet>
      <dgm:spPr/>
      <dgm:t>
        <a:bodyPr/>
        <a:lstStyle/>
        <a:p>
          <a:endParaRPr lang="zh-CN" altLang="en-US"/>
        </a:p>
      </dgm:t>
    </dgm:pt>
    <dgm:pt modelId="{110A6274-8B17-4696-89AA-D8983B114873}" type="pres">
      <dgm:prSet presAssocID="{C714FCD0-BCCD-46D2-819B-E5D1B2698DA9}" presName="space" presStyleCnt="0"/>
      <dgm:spPr/>
      <dgm:t>
        <a:bodyPr/>
        <a:lstStyle/>
        <a:p>
          <a:endParaRPr lang="zh-CN" altLang="en-US"/>
        </a:p>
      </dgm:t>
    </dgm:pt>
    <dgm:pt modelId="{86E1EE0B-E9E4-45D4-9E44-1A6E1CD0BC52}" type="pres">
      <dgm:prSet presAssocID="{3F003A50-4347-47F7-9797-B7B2497B2508}" presName="composite" presStyleCnt="0"/>
      <dgm:spPr/>
      <dgm:t>
        <a:bodyPr/>
        <a:lstStyle/>
        <a:p>
          <a:endParaRPr lang="zh-CN" altLang="en-US"/>
        </a:p>
      </dgm:t>
    </dgm:pt>
    <dgm:pt modelId="{2C85E8BB-03EA-4CF6-94D0-56BB0592776E}" type="pres">
      <dgm:prSet presAssocID="{3F003A50-4347-47F7-9797-B7B2497B2508}" presName="parTx" presStyleLbl="alignNode1" presStyleIdx="1" presStyleCnt="2">
        <dgm:presLayoutVars>
          <dgm:chMax val="0"/>
          <dgm:chPref val="0"/>
          <dgm:bulletEnabled val="1"/>
        </dgm:presLayoutVars>
      </dgm:prSet>
      <dgm:spPr/>
      <dgm:t>
        <a:bodyPr/>
        <a:lstStyle/>
        <a:p>
          <a:endParaRPr lang="zh-CN" altLang="en-US"/>
        </a:p>
      </dgm:t>
    </dgm:pt>
    <dgm:pt modelId="{AD9F8F98-8CB6-4F24-86C5-E5E723004ED5}" type="pres">
      <dgm:prSet presAssocID="{3F003A50-4347-47F7-9797-B7B2497B2508}" presName="desTx" presStyleLbl="alignAccFollowNode1" presStyleIdx="1" presStyleCnt="2">
        <dgm:presLayoutVars>
          <dgm:bulletEnabled val="1"/>
        </dgm:presLayoutVars>
      </dgm:prSet>
      <dgm:spPr/>
      <dgm:t>
        <a:bodyPr/>
        <a:lstStyle/>
        <a:p>
          <a:endParaRPr lang="zh-CN" altLang="en-US"/>
        </a:p>
      </dgm:t>
    </dgm:pt>
  </dgm:ptLst>
  <dgm:cxnLst>
    <dgm:cxn modelId="{FE36C163-6A32-4A1B-BC79-31F1382526CB}" srcId="{C9C86071-51B6-4795-9AFD-19F70F282691}" destId="{A2AD8A26-AAD4-4177-8B9B-0A3C7B5B972E}" srcOrd="0" destOrd="0" parTransId="{0200CDE1-8816-49A6-8285-20633FCD5918}" sibTransId="{C714FCD0-BCCD-46D2-819B-E5D1B2698DA9}"/>
    <dgm:cxn modelId="{CAB0EEEC-218D-4B0B-A03E-8331F779575F}" type="presOf" srcId="{C9C86071-51B6-4795-9AFD-19F70F282691}" destId="{3C9BF737-6215-4ACA-8318-4DAFC2040359}" srcOrd="0" destOrd="0" presId="urn:microsoft.com/office/officeart/2005/8/layout/hList1"/>
    <dgm:cxn modelId="{8B234A92-37B7-4265-8B04-40C140C5061B}" srcId="{C9C86071-51B6-4795-9AFD-19F70F282691}" destId="{3F003A50-4347-47F7-9797-B7B2497B2508}" srcOrd="1" destOrd="0" parTransId="{47516760-1303-43CB-801B-009562FE2E8F}" sibTransId="{899C6613-CCD9-43E6-9190-539D88C8539A}"/>
    <dgm:cxn modelId="{39E8B19B-9AB3-4097-B97B-AAE1A22A0732}" type="presOf" srcId="{ACE49006-6902-4734-8273-64C03466E3A9}" destId="{AD9F8F98-8CB6-4F24-86C5-E5E723004ED5}" srcOrd="0" destOrd="1" presId="urn:microsoft.com/office/officeart/2005/8/layout/hList1"/>
    <dgm:cxn modelId="{A2D0B9F7-B4F3-4ECC-A2F9-A11A858326C6}" srcId="{3F003A50-4347-47F7-9797-B7B2497B2508}" destId="{194036EB-6F82-4EAD-B37F-22CB886582BA}" srcOrd="0" destOrd="0" parTransId="{B4386FE5-CD28-4964-829B-3EB61CD82C6A}" sibTransId="{43D21E9F-3C16-411E-9743-8DE19CFDC442}"/>
    <dgm:cxn modelId="{8FA90110-0031-43D7-B86C-4E70CDB68C82}" type="presOf" srcId="{3F003A50-4347-47F7-9797-B7B2497B2508}" destId="{2C85E8BB-03EA-4CF6-94D0-56BB0592776E}" srcOrd="0" destOrd="0" presId="urn:microsoft.com/office/officeart/2005/8/layout/hList1"/>
    <dgm:cxn modelId="{CE45D86A-D312-4AF3-93AD-53EC375D333F}" type="presOf" srcId="{85E966FC-73D0-49EC-AC21-D0E238A95DF6}" destId="{AB0220E2-F070-4F39-B5C6-BFF46C4CDD26}" srcOrd="0" destOrd="1" presId="urn:microsoft.com/office/officeart/2005/8/layout/hList1"/>
    <dgm:cxn modelId="{64A759A1-70B4-4E15-B6F3-EB9037821864}" srcId="{A2AD8A26-AAD4-4177-8B9B-0A3C7B5B972E}" destId="{EF82B6D5-ED0E-4AC1-BA26-F27339EEF136}" srcOrd="0" destOrd="0" parTransId="{2FCFCDCB-33EF-48CC-B494-F32761A8B6DF}" sibTransId="{C49693C5-1A27-42D8-B249-F9EC0ADBEFE0}"/>
    <dgm:cxn modelId="{646B555C-9567-44DD-A87B-D2334CF65435}" srcId="{3F003A50-4347-47F7-9797-B7B2497B2508}" destId="{ACE49006-6902-4734-8273-64C03466E3A9}" srcOrd="1" destOrd="0" parTransId="{59B03744-7813-4DFB-A806-EA30F4236D1B}" sibTransId="{F1AD2159-4EE8-4D4C-B024-10D56E50A712}"/>
    <dgm:cxn modelId="{CD56584D-25DF-4321-8545-95D4D2EA1CD1}" type="presOf" srcId="{B05914D9-5A78-4CC3-B6F8-6245FA1073E2}" destId="{AD9F8F98-8CB6-4F24-86C5-E5E723004ED5}" srcOrd="0" destOrd="2" presId="urn:microsoft.com/office/officeart/2005/8/layout/hList1"/>
    <dgm:cxn modelId="{01AA46B5-EE7A-4DB7-931F-B535636FC723}" type="presOf" srcId="{A2AD8A26-AAD4-4177-8B9B-0A3C7B5B972E}" destId="{91365B2B-7F2A-47C4-95FE-2FE01DA1BA1F}" srcOrd="0" destOrd="0" presId="urn:microsoft.com/office/officeart/2005/8/layout/hList1"/>
    <dgm:cxn modelId="{9B31FBF0-57F2-48F5-ABF1-D3B927720803}" srcId="{A2AD8A26-AAD4-4177-8B9B-0A3C7B5B972E}" destId="{85E966FC-73D0-49EC-AC21-D0E238A95DF6}" srcOrd="1" destOrd="0" parTransId="{713682D9-79BB-4422-A7A0-31FD4CB3F3B1}" sibTransId="{9B6005F4-59AA-4837-9CFA-1D07B3EE3B53}"/>
    <dgm:cxn modelId="{5764F6B3-BC8A-4779-A445-AB1885C55304}" type="presOf" srcId="{EF82B6D5-ED0E-4AC1-BA26-F27339EEF136}" destId="{AB0220E2-F070-4F39-B5C6-BFF46C4CDD26}" srcOrd="0" destOrd="0" presId="urn:microsoft.com/office/officeart/2005/8/layout/hList1"/>
    <dgm:cxn modelId="{8642C3CD-11EA-471D-B296-93F98AEAC3BE}" srcId="{3F003A50-4347-47F7-9797-B7B2497B2508}" destId="{B05914D9-5A78-4CC3-B6F8-6245FA1073E2}" srcOrd="2" destOrd="0" parTransId="{DF4077E4-C5FD-4C8C-8B89-10CFA9AA70F1}" sibTransId="{6F6F8C0B-8BA0-4968-A173-37BCD6C50574}"/>
    <dgm:cxn modelId="{ED6308E1-E668-42BC-B48A-586D67A157F4}" type="presOf" srcId="{194036EB-6F82-4EAD-B37F-22CB886582BA}" destId="{AD9F8F98-8CB6-4F24-86C5-E5E723004ED5}" srcOrd="0" destOrd="0" presId="urn:microsoft.com/office/officeart/2005/8/layout/hList1"/>
    <dgm:cxn modelId="{CCA0ED5B-5B07-4E4A-9E08-B990F05F46A7}" type="presParOf" srcId="{3C9BF737-6215-4ACA-8318-4DAFC2040359}" destId="{2753B68F-3A23-4D3A-B1EA-12BD635384AF}" srcOrd="0" destOrd="0" presId="urn:microsoft.com/office/officeart/2005/8/layout/hList1"/>
    <dgm:cxn modelId="{F3FFCB8A-E392-4845-A1A9-8B99366058AE}" type="presParOf" srcId="{2753B68F-3A23-4D3A-B1EA-12BD635384AF}" destId="{91365B2B-7F2A-47C4-95FE-2FE01DA1BA1F}" srcOrd="0" destOrd="0" presId="urn:microsoft.com/office/officeart/2005/8/layout/hList1"/>
    <dgm:cxn modelId="{68BC7010-2A85-4018-9409-134ACAC77550}" type="presParOf" srcId="{2753B68F-3A23-4D3A-B1EA-12BD635384AF}" destId="{AB0220E2-F070-4F39-B5C6-BFF46C4CDD26}" srcOrd="1" destOrd="0" presId="urn:microsoft.com/office/officeart/2005/8/layout/hList1"/>
    <dgm:cxn modelId="{E7890DA0-5A4A-4981-878B-1EE7924AE028}" type="presParOf" srcId="{3C9BF737-6215-4ACA-8318-4DAFC2040359}" destId="{110A6274-8B17-4696-89AA-D8983B114873}" srcOrd="1" destOrd="0" presId="urn:microsoft.com/office/officeart/2005/8/layout/hList1"/>
    <dgm:cxn modelId="{4E1AA079-0174-483B-8C7A-DA342B9ACDE6}" type="presParOf" srcId="{3C9BF737-6215-4ACA-8318-4DAFC2040359}" destId="{86E1EE0B-E9E4-45D4-9E44-1A6E1CD0BC52}" srcOrd="2" destOrd="0" presId="urn:microsoft.com/office/officeart/2005/8/layout/hList1"/>
    <dgm:cxn modelId="{ECE2DE4F-CD6C-4BDC-BE22-F948B79CA7DE}" type="presParOf" srcId="{86E1EE0B-E9E4-45D4-9E44-1A6E1CD0BC52}" destId="{2C85E8BB-03EA-4CF6-94D0-56BB0592776E}" srcOrd="0" destOrd="0" presId="urn:microsoft.com/office/officeart/2005/8/layout/hList1"/>
    <dgm:cxn modelId="{AA2B0750-2780-4265-85B6-2A08A420CD54}" type="presParOf" srcId="{86E1EE0B-E9E4-45D4-9E44-1A6E1CD0BC52}" destId="{AD9F8F98-8CB6-4F24-86C5-E5E723004ED5}"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F5F84A-14ED-4AA2-AE0A-531E39DA8FFD}" type="doc">
      <dgm:prSet loTypeId="urn:microsoft.com/office/officeart/2009/layout/ReverseList#1" loCatId="relationship" qsTypeId="urn:microsoft.com/office/officeart/2005/8/quickstyle/simple1#2" qsCatId="simple" csTypeId="urn:microsoft.com/office/officeart/2005/8/colors/accent5_1#1" csCatId="accent5" phldr="1"/>
      <dgm:spPr/>
      <dgm:t>
        <a:bodyPr/>
        <a:lstStyle/>
        <a:p>
          <a:endParaRPr lang="zh-CN" altLang="en-US"/>
        </a:p>
      </dgm:t>
    </dgm:pt>
    <dgm:pt modelId="{826693FD-BC66-425A-B527-0B7835A25F79}">
      <dgm:prSet phldrT="[文本]"/>
      <dgm:spPr/>
      <dgm:t>
        <a:bodyPr/>
        <a:lstStyle/>
        <a:p>
          <a:r>
            <a:rPr lang="en-US" altLang="zh-CN" dirty="0"/>
            <a:t>RRC</a:t>
          </a:r>
          <a:r>
            <a:rPr lang="zh-CN" altLang="en-US" dirty="0"/>
            <a:t>连接态</a:t>
          </a:r>
        </a:p>
      </dgm:t>
    </dgm:pt>
    <dgm:pt modelId="{6FA3379F-5451-4876-A34A-8F7F213C0CC1}" cxnId="{30407623-0366-4D42-867A-DC2BE772F223}" type="parTrans">
      <dgm:prSet/>
      <dgm:spPr/>
      <dgm:t>
        <a:bodyPr/>
        <a:lstStyle/>
        <a:p>
          <a:endParaRPr lang="zh-CN" altLang="en-US"/>
        </a:p>
      </dgm:t>
    </dgm:pt>
    <dgm:pt modelId="{BCF2D75B-7EF9-48B7-9D48-27C3C05A50B0}" cxnId="{30407623-0366-4D42-867A-DC2BE772F223}" type="sibTrans">
      <dgm:prSet/>
      <dgm:spPr/>
      <dgm:t>
        <a:bodyPr/>
        <a:lstStyle/>
        <a:p>
          <a:endParaRPr lang="zh-CN" altLang="en-US"/>
        </a:p>
      </dgm:t>
    </dgm:pt>
    <dgm:pt modelId="{F9AD370F-9831-4A6F-ABD2-3DCBC0558DF5}">
      <dgm:prSet phldrT="[文本]"/>
      <dgm:spPr/>
      <dgm:t>
        <a:bodyPr/>
        <a:lstStyle/>
        <a:p>
          <a:r>
            <a:rPr lang="en-US" altLang="zh-CN" dirty="0"/>
            <a:t>RRC</a:t>
          </a:r>
          <a:r>
            <a:rPr lang="zh-CN" altLang="en-US" dirty="0"/>
            <a:t>空闲态</a:t>
          </a:r>
        </a:p>
      </dgm:t>
    </dgm:pt>
    <dgm:pt modelId="{478B2C47-B216-4635-9A29-D75E50CA69E8}" cxnId="{A9A171C1-716F-4BA3-A8EA-6180571AB769}" type="parTrans">
      <dgm:prSet/>
      <dgm:spPr/>
      <dgm:t>
        <a:bodyPr/>
        <a:lstStyle/>
        <a:p>
          <a:endParaRPr lang="zh-CN" altLang="en-US"/>
        </a:p>
      </dgm:t>
    </dgm:pt>
    <dgm:pt modelId="{844EAB86-3BF5-4834-81F4-4A8A49276440}" cxnId="{A9A171C1-716F-4BA3-A8EA-6180571AB769}" type="sibTrans">
      <dgm:prSet/>
      <dgm:spPr/>
      <dgm:t>
        <a:bodyPr/>
        <a:lstStyle/>
        <a:p>
          <a:endParaRPr lang="zh-CN" altLang="en-US"/>
        </a:p>
      </dgm:t>
    </dgm:pt>
    <dgm:pt modelId="{C687534F-0B80-42A0-BFCC-16A1F947E3CC}" type="pres">
      <dgm:prSet presAssocID="{F9F5F84A-14ED-4AA2-AE0A-531E39DA8FFD}" presName="Name0" presStyleCnt="0">
        <dgm:presLayoutVars>
          <dgm:chMax val="2"/>
          <dgm:chPref val="2"/>
          <dgm:animLvl val="lvl"/>
        </dgm:presLayoutVars>
      </dgm:prSet>
      <dgm:spPr/>
      <dgm:t>
        <a:bodyPr/>
        <a:lstStyle/>
        <a:p>
          <a:endParaRPr lang="zh-CN" altLang="en-US"/>
        </a:p>
      </dgm:t>
    </dgm:pt>
    <dgm:pt modelId="{6D1A276C-EEE3-43C7-AF52-ECF811A398BB}" type="pres">
      <dgm:prSet presAssocID="{F9F5F84A-14ED-4AA2-AE0A-531E39DA8FFD}" presName="LeftText" presStyleLbl="revTx" presStyleIdx="0" presStyleCnt="0">
        <dgm:presLayoutVars>
          <dgm:bulletEnabled val="1"/>
        </dgm:presLayoutVars>
      </dgm:prSet>
      <dgm:spPr/>
      <dgm:t>
        <a:bodyPr/>
        <a:lstStyle/>
        <a:p>
          <a:endParaRPr lang="zh-CN" altLang="en-US"/>
        </a:p>
      </dgm:t>
    </dgm:pt>
    <dgm:pt modelId="{017E0433-C17E-4709-BC6A-8B226238A115}" type="pres">
      <dgm:prSet presAssocID="{F9F5F84A-14ED-4AA2-AE0A-531E39DA8FFD}" presName="LeftNode" presStyleLbl="bgImgPlace1" presStyleIdx="0" presStyleCnt="2" custLinFactX="-63108" custLinFactNeighborX="-100000" custLinFactNeighborY="-2023">
        <dgm:presLayoutVars>
          <dgm:chMax val="2"/>
          <dgm:chPref val="2"/>
        </dgm:presLayoutVars>
      </dgm:prSet>
      <dgm:spPr/>
      <dgm:t>
        <a:bodyPr/>
        <a:lstStyle/>
        <a:p>
          <a:endParaRPr lang="zh-CN" altLang="en-US"/>
        </a:p>
      </dgm:t>
    </dgm:pt>
    <dgm:pt modelId="{0535656D-EEFC-45B0-91FE-AB6909E30C58}" type="pres">
      <dgm:prSet presAssocID="{F9F5F84A-14ED-4AA2-AE0A-531E39DA8FFD}" presName="RightText" presStyleLbl="revTx" presStyleIdx="0" presStyleCnt="0">
        <dgm:presLayoutVars>
          <dgm:bulletEnabled val="1"/>
        </dgm:presLayoutVars>
      </dgm:prSet>
      <dgm:spPr/>
      <dgm:t>
        <a:bodyPr/>
        <a:lstStyle/>
        <a:p>
          <a:endParaRPr lang="zh-CN" altLang="en-US"/>
        </a:p>
      </dgm:t>
    </dgm:pt>
    <dgm:pt modelId="{799019FA-CF05-41DF-8D88-0F09EA083C74}" type="pres">
      <dgm:prSet presAssocID="{F9F5F84A-14ED-4AA2-AE0A-531E39DA8FFD}" presName="RightNode" presStyleLbl="bgImgPlace1" presStyleIdx="1" presStyleCnt="2" custAng="0" custLinFactNeighborX="40313" custLinFactNeighborY="-8">
        <dgm:presLayoutVars>
          <dgm:chMax val="0"/>
          <dgm:chPref val="0"/>
        </dgm:presLayoutVars>
      </dgm:prSet>
      <dgm:spPr/>
      <dgm:t>
        <a:bodyPr/>
        <a:lstStyle/>
        <a:p>
          <a:endParaRPr lang="zh-CN" altLang="en-US"/>
        </a:p>
      </dgm:t>
    </dgm:pt>
    <dgm:pt modelId="{F0A8D6BF-8DA7-4EF0-8953-533B4AD41598}" type="pres">
      <dgm:prSet presAssocID="{F9F5F84A-14ED-4AA2-AE0A-531E39DA8FFD}" presName="TopArrow" presStyleLbl="node1" presStyleIdx="0" presStyleCnt="2" custScaleX="184098" custScaleY="177683" custLinFactNeighborX="-51068" custLinFactNeighborY="3973"/>
      <dgm:spPr/>
    </dgm:pt>
    <dgm:pt modelId="{62793F88-7FC6-4951-9D8E-F97E646B622B}" type="pres">
      <dgm:prSet presAssocID="{F9F5F84A-14ED-4AA2-AE0A-531E39DA8FFD}" presName="BottomArrow" presStyleLbl="node1" presStyleIdx="1" presStyleCnt="2" custScaleX="172463" custScaleY="154735" custLinFactNeighborX="-51068" custLinFactNeighborY="-13125"/>
      <dgm:spPr/>
    </dgm:pt>
  </dgm:ptLst>
  <dgm:cxnLst>
    <dgm:cxn modelId="{33CE2277-91F6-41D3-8C24-E6A7B1DB13E6}" type="presOf" srcId="{826693FD-BC66-425A-B527-0B7835A25F79}" destId="{6D1A276C-EEE3-43C7-AF52-ECF811A398BB}" srcOrd="0" destOrd="0" presId="urn:microsoft.com/office/officeart/2009/layout/ReverseList#1"/>
    <dgm:cxn modelId="{F36C9097-8D28-451A-8223-C386907DEAF2}" type="presOf" srcId="{F9AD370F-9831-4A6F-ABD2-3DCBC0558DF5}" destId="{799019FA-CF05-41DF-8D88-0F09EA083C74}" srcOrd="1" destOrd="0" presId="urn:microsoft.com/office/officeart/2009/layout/ReverseList#1"/>
    <dgm:cxn modelId="{30407623-0366-4D42-867A-DC2BE772F223}" srcId="{F9F5F84A-14ED-4AA2-AE0A-531E39DA8FFD}" destId="{826693FD-BC66-425A-B527-0B7835A25F79}" srcOrd="0" destOrd="0" parTransId="{6FA3379F-5451-4876-A34A-8F7F213C0CC1}" sibTransId="{BCF2D75B-7EF9-48B7-9D48-27C3C05A50B0}"/>
    <dgm:cxn modelId="{109AB40D-0B5F-416F-9A31-9DA8E5E050A1}" type="presOf" srcId="{F9F5F84A-14ED-4AA2-AE0A-531E39DA8FFD}" destId="{C687534F-0B80-42A0-BFCC-16A1F947E3CC}" srcOrd="0" destOrd="0" presId="urn:microsoft.com/office/officeart/2009/layout/ReverseList#1"/>
    <dgm:cxn modelId="{8D133674-B87A-4A17-8600-5E59E16BF42A}" type="presOf" srcId="{826693FD-BC66-425A-B527-0B7835A25F79}" destId="{017E0433-C17E-4709-BC6A-8B226238A115}" srcOrd="1" destOrd="0" presId="urn:microsoft.com/office/officeart/2009/layout/ReverseList#1"/>
    <dgm:cxn modelId="{A9A171C1-716F-4BA3-A8EA-6180571AB769}" srcId="{F9F5F84A-14ED-4AA2-AE0A-531E39DA8FFD}" destId="{F9AD370F-9831-4A6F-ABD2-3DCBC0558DF5}" srcOrd="1" destOrd="0" parTransId="{478B2C47-B216-4635-9A29-D75E50CA69E8}" sibTransId="{844EAB86-3BF5-4834-81F4-4A8A49276440}"/>
    <dgm:cxn modelId="{48B560A5-E081-412F-9177-8D60ED84FEAE}" type="presOf" srcId="{F9AD370F-9831-4A6F-ABD2-3DCBC0558DF5}" destId="{0535656D-EEFC-45B0-91FE-AB6909E30C58}" srcOrd="0" destOrd="0" presId="urn:microsoft.com/office/officeart/2009/layout/ReverseList#1"/>
    <dgm:cxn modelId="{88A88FD2-DA7A-47F1-90DF-DCAA8B767C0A}" type="presParOf" srcId="{C687534F-0B80-42A0-BFCC-16A1F947E3CC}" destId="{6D1A276C-EEE3-43C7-AF52-ECF811A398BB}" srcOrd="0" destOrd="0" presId="urn:microsoft.com/office/officeart/2009/layout/ReverseList#1"/>
    <dgm:cxn modelId="{FE0AD144-2A77-49B0-BAFE-A14AD7A24030}" type="presParOf" srcId="{C687534F-0B80-42A0-BFCC-16A1F947E3CC}" destId="{017E0433-C17E-4709-BC6A-8B226238A115}" srcOrd="1" destOrd="0" presId="urn:microsoft.com/office/officeart/2009/layout/ReverseList#1"/>
    <dgm:cxn modelId="{E7F89BBC-3B6C-4F3E-ADB9-76FB7EF5AF39}" type="presParOf" srcId="{C687534F-0B80-42A0-BFCC-16A1F947E3CC}" destId="{0535656D-EEFC-45B0-91FE-AB6909E30C58}" srcOrd="2" destOrd="0" presId="urn:microsoft.com/office/officeart/2009/layout/ReverseList#1"/>
    <dgm:cxn modelId="{70117B58-BBD1-4C6F-8240-7604F377EEDC}" type="presParOf" srcId="{C687534F-0B80-42A0-BFCC-16A1F947E3CC}" destId="{799019FA-CF05-41DF-8D88-0F09EA083C74}" srcOrd="3" destOrd="0" presId="urn:microsoft.com/office/officeart/2009/layout/ReverseList#1"/>
    <dgm:cxn modelId="{3DCA0E59-5EE8-45F3-AF28-58156FF606C8}" type="presParOf" srcId="{C687534F-0B80-42A0-BFCC-16A1F947E3CC}" destId="{F0A8D6BF-8DA7-4EF0-8953-533B4AD41598}" srcOrd="4" destOrd="0" presId="urn:microsoft.com/office/officeart/2009/layout/ReverseList#1"/>
    <dgm:cxn modelId="{ABABD41E-5D08-4A8A-B8A9-F1B330836D85}" type="presParOf" srcId="{C687534F-0B80-42A0-BFCC-16A1F947E3CC}" destId="{62793F88-7FC6-4951-9D8E-F97E646B622B}" srcOrd="5" destOrd="0" presId="urn:microsoft.com/office/officeart/2009/layout/Reverse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20797D-C063-4EF2-834F-E596DE3ED17C}" type="doc">
      <dgm:prSet loTypeId="urn:microsoft.com/office/officeart/2005/8/layout/vList5" qsTypeId="urn:microsoft.com/office/officeart/2005/8/quickstyle/simple1#3" csTypeId="urn:microsoft.com/office/officeart/2005/8/colors/accent1_2#2"/>
      <dgm:spPr/>
      <dgm:t>
        <a:bodyPr/>
        <a:lstStyle/>
        <a:p>
          <a:endParaRPr altLang="en-US"/>
        </a:p>
      </dgm:t>
    </dgm:pt>
    <dgm:pt modelId="{27C8010C-DB76-41DA-A0A2-0CB942185B73}">
      <dgm:prSet phldr="0" custT="1"/>
      <dgm:spPr/>
      <dgm:t>
        <a:bodyPr vert="horz" wrap="square"/>
        <a:p>
          <a:pPr>
            <a:lnSpc>
              <a:spcPct val="100000"/>
            </a:lnSpc>
            <a:spcBef>
              <a:spcPct val="0"/>
            </a:spcBef>
            <a:spcAft>
              <a:spcPct val="35000"/>
            </a:spcAft>
          </a:pPr>
          <a:r>
            <a:rPr lang="zh-CN" sz="1800" b="1" i="0" u="none" baseline="0">
              <a:effectLst>
                <a:outerShdw blurRad="38100" dist="38100" dir="2700000" algn="tl">
                  <a:srgbClr val="000000">
                    <a:alpha val="43137"/>
                  </a:srgbClr>
                </a:outerShdw>
              </a:effectLst>
              <a:rtl val="0"/>
            </a:rPr>
            <a:t>参考信号接收功率</a:t>
          </a:r>
          <a:r>
            <a:rPr lang="zh-CN" altLang="en-US" sz="1800" b="1" i="0" u="none" baseline="0">
              <a:effectLst>
                <a:outerShdw blurRad="38100" dist="38100" dir="2700000" algn="tl">
                  <a:srgbClr val="000000">
                    <a:alpha val="43137"/>
                  </a:srgbClr>
                </a:outerShdw>
              </a:effectLst>
              <a:rtl val="0"/>
            </a:rPr>
            <a:t/>
          </a:r>
          <a:endParaRPr lang="zh-CN" altLang="en-US" sz="1800" b="1" i="0" u="none" baseline="0">
            <a:effectLst>
              <a:outerShdw blurRad="38100" dist="38100" dir="2700000" algn="tl">
                <a:srgbClr val="000000">
                  <a:alpha val="43137"/>
                </a:srgbClr>
              </a:outerShdw>
            </a:effectLst>
            <a:rtl val="0"/>
          </a:endParaRPr>
        </a:p>
      </dgm:t>
    </dgm:pt>
    <dgm:pt modelId="{0C6D2141-1352-4C9E-8413-1440277AF9AD}" cxnId="{D0FB520F-F4EF-44EE-8D56-A5F8D27800C1}" type="parTrans">
      <dgm:prSet/>
      <dgm:spPr/>
    </dgm:pt>
    <dgm:pt modelId="{B71D5D52-6575-4AB5-9CCA-12E1984E6C7B}" cxnId="{D0FB520F-F4EF-44EE-8D56-A5F8D27800C1}" type="sibTrans">
      <dgm:prSet/>
      <dgm:spPr/>
    </dgm:pt>
    <dgm:pt modelId="{8B059CFD-5E1D-4B32-981C-8AA9967628B4}">
      <dgm:prSet phldr="0" custT="1"/>
      <dgm:spPr/>
      <dgm:t>
        <a:bodyPr vert="horz" wrap="square"/>
        <a:lstStyle/>
        <a:p>
          <a:pPr>
            <a:lnSpc>
              <a:spcPct val="100000"/>
            </a:lnSpc>
            <a:spcBef>
              <a:spcPct val="0"/>
            </a:spcBef>
            <a:spcAft>
              <a:spcPct val="15000"/>
            </a:spcAft>
          </a:pPr>
          <a:r>
            <a:rPr lang="en-US" sz="2800" b="1" i="0" u="none" baseline="0">
              <a:solidFill>
                <a:srgbClr val="FF0000"/>
              </a:solidFill>
              <a:rtl val="0"/>
            </a:rPr>
            <a:t>RSRP</a:t>
          </a:r>
          <a:endParaRPr lang="en-US" altLang="en-US" sz="2800" b="1" i="0" u="none" baseline="0">
            <a:solidFill>
              <a:srgbClr val="FF0000"/>
            </a:solidFill>
            <a:rtl val="0"/>
          </a:endParaRPr>
        </a:p>
      </dgm:t>
    </dgm:pt>
    <dgm:pt modelId="{5145CD97-54A9-4676-82AF-54C5029F3D68}" cxnId="{CAD0793D-25A4-403E-A959-5BDD5EF1B64A}" type="parTrans">
      <dgm:prSet/>
      <dgm:spPr/>
    </dgm:pt>
    <dgm:pt modelId="{356062CA-0C9B-478B-9406-901BD5093189}" cxnId="{CAD0793D-25A4-403E-A959-5BDD5EF1B64A}" type="sibTrans">
      <dgm:prSet/>
      <dgm:spPr/>
    </dgm:pt>
    <dgm:pt modelId="{74341255-1AC3-45EE-9247-9A0A0121CAC1}">
      <dgm:prSet phldr="0" custT="1"/>
      <dgm:spPr/>
      <dgm:t>
        <a:bodyPr vert="horz" wrap="square"/>
        <a:p>
          <a:pPr>
            <a:lnSpc>
              <a:spcPct val="100000"/>
            </a:lnSpc>
            <a:spcBef>
              <a:spcPct val="0"/>
            </a:spcBef>
            <a:spcAft>
              <a:spcPct val="35000"/>
            </a:spcAft>
          </a:pPr>
          <a:r>
            <a:rPr lang="en-US" sz="1800" b="1" i="0" u="none" baseline="0">
              <a:effectLst>
                <a:outerShdw blurRad="38100" dist="38100" dir="2700000" algn="tl">
                  <a:srgbClr val="000000">
                    <a:alpha val="43137"/>
                  </a:srgbClr>
                </a:outerShdw>
              </a:effectLst>
              <a:rtl val="0"/>
            </a:rPr>
            <a:t> 参考信号接收质量</a:t>
          </a:r>
          <a:r>
            <a:rPr lang="en-US" altLang="en-US" sz="1800" b="1" i="0" u="none" baseline="0">
              <a:effectLst>
                <a:outerShdw blurRad="38100" dist="38100" dir="2700000" algn="tl">
                  <a:srgbClr val="000000">
                    <a:alpha val="43137"/>
                  </a:srgbClr>
                </a:outerShdw>
              </a:effectLst>
              <a:rtl val="0"/>
            </a:rPr>
            <a:t/>
          </a:r>
          <a:endParaRPr lang="en-US" altLang="en-US" sz="1800" b="1" i="0" u="none" baseline="0">
            <a:effectLst>
              <a:outerShdw blurRad="38100" dist="38100" dir="2700000" algn="tl">
                <a:srgbClr val="000000">
                  <a:alpha val="43137"/>
                </a:srgbClr>
              </a:outerShdw>
            </a:effectLst>
            <a:rtl val="0"/>
          </a:endParaRPr>
        </a:p>
      </dgm:t>
    </dgm:pt>
    <dgm:pt modelId="{30839157-1383-4E46-A6B4-8348F894D89A}" cxnId="{74B7F29E-9F02-403E-A5FA-B4C4765DEA3B}" type="parTrans">
      <dgm:prSet/>
      <dgm:spPr/>
    </dgm:pt>
    <dgm:pt modelId="{79137750-0C01-49EA-9A06-252F59B15156}" cxnId="{74B7F29E-9F02-403E-A5FA-B4C4765DEA3B}" type="sibTrans">
      <dgm:prSet/>
      <dgm:spPr/>
    </dgm:pt>
    <dgm:pt modelId="{49C2255F-6533-4653-A02D-EBBB8C7218BA}">
      <dgm:prSet phldr="0" custT="1"/>
      <dgm:spPr/>
      <dgm:t>
        <a:bodyPr vert="horz" wrap="square"/>
        <a:lstStyle/>
        <a:p>
          <a:pPr>
            <a:lnSpc>
              <a:spcPct val="100000"/>
            </a:lnSpc>
            <a:spcBef>
              <a:spcPct val="0"/>
            </a:spcBef>
            <a:spcAft>
              <a:spcPct val="15000"/>
            </a:spcAft>
          </a:pPr>
          <a:r>
            <a:rPr lang="en-US" sz="2800" b="1">
              <a:solidFill>
                <a:srgbClr val="00B0F0"/>
              </a:solidFill>
              <a:sym typeface="+mn-ea"/>
            </a:rPr>
            <a:t>RSRQ</a:t>
          </a:r>
          <a:endParaRPr lang="en-US" altLang="en-US" sz="2800" b="1">
            <a:solidFill>
              <a:srgbClr val="00B0F0"/>
            </a:solidFill>
            <a:sym typeface="+mn-ea"/>
          </a:endParaRPr>
        </a:p>
      </dgm:t>
    </dgm:pt>
    <dgm:pt modelId="{BBC91146-93AF-4EC3-ACA2-A5CFC26B6AA1}" cxnId="{35D482C9-271D-4947-9113-89D1766E548F}" type="parTrans">
      <dgm:prSet/>
      <dgm:spPr/>
    </dgm:pt>
    <dgm:pt modelId="{0245F1FA-3A83-46A3-B5D4-08CA63A0F803}" cxnId="{35D482C9-271D-4947-9113-89D1766E548F}" type="sibTrans">
      <dgm:prSet/>
      <dgm:spPr/>
    </dgm:pt>
    <dgm:pt modelId="{ECBCEC80-DFD8-49CF-B3F7-D4F6DF703706}">
      <dgm:prSet phldr="0" custT="1"/>
      <dgm:spPr/>
      <dgm:t>
        <a:bodyPr vert="horz" wrap="square"/>
        <a:lstStyle/>
        <a:p>
          <a:pPr>
            <a:lnSpc>
              <a:spcPct val="100000"/>
            </a:lnSpc>
            <a:spcBef>
              <a:spcPct val="0"/>
            </a:spcBef>
            <a:spcAft>
              <a:spcPct val="35000"/>
            </a:spcAft>
          </a:pPr>
          <a:r>
            <a:rPr lang="en-US" sz="1800" b="1" i="0" u="none" baseline="0">
              <a:rtl val="0"/>
            </a:rPr>
            <a:t>载波接收信号强度指示</a:t>
          </a:r>
          <a:endParaRPr lang="en-US" altLang="en-US" sz="1800" b="1" i="0" u="none" baseline="0">
            <a:rtl val="0"/>
          </a:endParaRPr>
        </a:p>
      </dgm:t>
    </dgm:pt>
    <dgm:pt modelId="{6D0A28C7-8987-44AF-8A9E-01ED7C26B35A}" cxnId="{CA66F4F2-E4C1-4EE7-AF67-65AE2971ECC0}" type="parTrans">
      <dgm:prSet/>
      <dgm:spPr/>
    </dgm:pt>
    <dgm:pt modelId="{F21FC6B9-7281-4D71-BF33-D1E5E12B11CA}" cxnId="{CA66F4F2-E4C1-4EE7-AF67-65AE2971ECC0}" type="sibTrans">
      <dgm:prSet/>
      <dgm:spPr/>
    </dgm:pt>
    <dgm:pt modelId="{BE4093EC-D61F-45B5-AB19-BD671CA8F956}">
      <dgm:prSet phldr="0" custT="1"/>
      <dgm:spPr/>
      <dgm:t>
        <a:bodyPr vert="horz" wrap="square"/>
        <a:lstStyle/>
        <a:p>
          <a:pPr>
            <a:lnSpc>
              <a:spcPct val="100000"/>
            </a:lnSpc>
            <a:spcBef>
              <a:spcPct val="0"/>
            </a:spcBef>
            <a:spcAft>
              <a:spcPct val="15000"/>
            </a:spcAft>
          </a:pPr>
          <a:r>
            <a:rPr sz="2800" b="1">
              <a:sym typeface="+mn-ea"/>
            </a:rPr>
            <a:t>R</a:t>
          </a:r>
          <a:r>
            <a:rPr lang="en-US" sz="2800" b="1">
              <a:sym typeface="+mn-ea"/>
            </a:rPr>
            <a:t>SSI</a:t>
          </a:r>
          <a:r>
            <a:rPr sz="2800">
              <a:sym typeface="+mn-ea"/>
            </a:rPr>
            <a:t> </a:t>
          </a:r>
          <a:endParaRPr lang="en-US" sz="3700"/>
        </a:p>
      </dgm:t>
    </dgm:pt>
    <dgm:pt modelId="{9380860E-9549-4691-885D-6BB9F78EA84E}" cxnId="{DFAA0ADB-4314-41DB-B1EF-0ECC285CE465}" type="parTrans">
      <dgm:prSet/>
      <dgm:spPr/>
    </dgm:pt>
    <dgm:pt modelId="{0E2D7CDC-FF97-4F14-995A-89FD29B6D886}" cxnId="{DFAA0ADB-4314-41DB-B1EF-0ECC285CE465}" type="sibTrans">
      <dgm:prSet/>
      <dgm:spPr/>
    </dgm:pt>
    <dgm:pt modelId="{FAA1AE42-F83E-4689-AC0D-DD178B9F014F}">
      <dgm:prSet phldr="0" custT="0"/>
      <dgm:spPr/>
      <dgm:t>
        <a:bodyPr vert="horz" wrap="square"/>
        <a:lstStyle/>
        <a:p>
          <a:pPr>
            <a:lnSpc>
              <a:spcPct val="100000"/>
            </a:lnSpc>
            <a:spcBef>
              <a:spcPct val="0"/>
            </a:spcBef>
            <a:spcAft>
              <a:spcPct val="35000"/>
            </a:spcAft>
          </a:pPr>
          <a:r>
            <a:rPr lang="en-US" b="1" i="0" u="none" baseline="0">
              <a:rtl val="0"/>
            </a:rPr>
            <a:t>信号干扰噪声比</a:t>
          </a:r>
          <a:endParaRPr altLang="en-US" b="1"/>
        </a:p>
      </dgm:t>
    </dgm:pt>
    <dgm:pt modelId="{D035BEB7-D5D2-49BD-A741-6C5AEF831DC0}" cxnId="{8A1039E5-A7D1-41E6-B9D5-432227B57F35}" type="parTrans">
      <dgm:prSet/>
      <dgm:spPr/>
    </dgm:pt>
    <dgm:pt modelId="{ED80400C-9CB4-4E42-88DE-FD7A9FBF7EDE}" cxnId="{8A1039E5-A7D1-41E6-B9D5-432227B57F35}" type="sibTrans">
      <dgm:prSet/>
      <dgm:spPr/>
    </dgm:pt>
    <dgm:pt modelId="{D7F560B1-4D67-4E45-9922-FEB3F21C60C4}">
      <dgm:prSet phldr="0" custT="1"/>
      <dgm:spPr/>
      <dgm:t>
        <a:bodyPr vert="horz" wrap="square"/>
        <a:lstStyle/>
        <a:p>
          <a:pPr>
            <a:lnSpc>
              <a:spcPct val="100000"/>
            </a:lnSpc>
            <a:spcBef>
              <a:spcPct val="0"/>
            </a:spcBef>
            <a:spcAft>
              <a:spcPct val="15000"/>
            </a:spcAft>
          </a:pPr>
          <a:r>
            <a:rPr sz="2800" b="1">
              <a:solidFill>
                <a:srgbClr val="FF0000"/>
              </a:solidFill>
              <a:sym typeface="+mn-ea"/>
            </a:rPr>
            <a:t>S</a:t>
          </a:r>
          <a:r>
            <a:rPr lang="en-US" sz="2800" b="1">
              <a:solidFill>
                <a:srgbClr val="FF0000"/>
              </a:solidFill>
              <a:sym typeface="+mn-ea"/>
            </a:rPr>
            <a:t>INR</a:t>
          </a:r>
        </a:p>
      </dgm:t>
    </dgm:pt>
    <dgm:pt modelId="{856819FB-2997-490E-8418-C93D5538B6D0}" cxnId="{2CFE3C0D-91B5-4311-A528-542344706715}" type="parTrans">
      <dgm:prSet/>
      <dgm:spPr/>
    </dgm:pt>
    <dgm:pt modelId="{7D8D8930-1465-4A43-87AF-7BA35031DF69}" cxnId="{2CFE3C0D-91B5-4311-A528-542344706715}" type="sibTrans">
      <dgm:prSet/>
      <dgm:spPr/>
    </dgm:pt>
    <dgm:pt modelId="{003DDB0E-8F49-4871-8A2E-42C47B135323}" type="pres">
      <dgm:prSet presAssocID="{4B20797D-C063-4EF2-834F-E596DE3ED17C}" presName="Name0" presStyleCnt="0">
        <dgm:presLayoutVars>
          <dgm:dir val="rev"/>
          <dgm:animLvl val="lvl"/>
          <dgm:resizeHandles val="exact"/>
        </dgm:presLayoutVars>
      </dgm:prSet>
      <dgm:spPr/>
      <dgm:t>
        <a:bodyPr/>
        <a:lstStyle/>
        <a:p>
          <a:endParaRPr lang="zh-CN" altLang="en-US"/>
        </a:p>
      </dgm:t>
    </dgm:pt>
    <dgm:pt modelId="{62FB0BD4-E1D2-4CA9-8B70-9BFAFFC802F0}" type="pres">
      <dgm:prSet presAssocID="{27C8010C-DB76-41DA-A0A2-0CB942185B73}" presName="linNode" presStyleCnt="0"/>
      <dgm:spPr/>
    </dgm:pt>
    <dgm:pt modelId="{0FBC8589-CCE6-4801-B70F-BCEC83F401F2}" type="pres">
      <dgm:prSet presAssocID="{27C8010C-DB76-41DA-A0A2-0CB942185B73}" presName="parentText" presStyleLbl="node1" presStyleIdx="0" presStyleCnt="4">
        <dgm:presLayoutVars>
          <dgm:chMax val="1"/>
          <dgm:bulletEnabled val="1"/>
        </dgm:presLayoutVars>
      </dgm:prSet>
      <dgm:spPr/>
      <dgm:t>
        <a:bodyPr/>
        <a:lstStyle/>
        <a:p>
          <a:endParaRPr lang="zh-CN" altLang="en-US"/>
        </a:p>
      </dgm:t>
    </dgm:pt>
    <dgm:pt modelId="{5A82FEA5-C7BB-48EB-9FD6-BFBF09F3A938}" type="pres">
      <dgm:prSet presAssocID="{27C8010C-DB76-41DA-A0A2-0CB942185B73}" presName="descendantText" presStyleLbl="alignAccFollowNode1" presStyleIdx="0" presStyleCnt="4">
        <dgm:presLayoutVars>
          <dgm:bulletEnabled val="1"/>
        </dgm:presLayoutVars>
      </dgm:prSet>
      <dgm:spPr/>
      <dgm:t>
        <a:bodyPr/>
        <a:lstStyle/>
        <a:p>
          <a:endParaRPr lang="zh-CN" altLang="en-US"/>
        </a:p>
      </dgm:t>
    </dgm:pt>
    <dgm:pt modelId="{4FFED88C-AEC3-48E1-8233-5D467CE3D2B5}" type="pres">
      <dgm:prSet presAssocID="{B71D5D52-6575-4AB5-9CCA-12E1984E6C7B}" presName="sp" presStyleCnt="0"/>
      <dgm:spPr/>
    </dgm:pt>
    <dgm:pt modelId="{FB9EA971-2FBF-4AC9-B1C9-4C4B09F361C4}" type="pres">
      <dgm:prSet presAssocID="{74341255-1AC3-45EE-9247-9A0A0121CAC1}" presName="linNode" presStyleCnt="0"/>
      <dgm:spPr/>
    </dgm:pt>
    <dgm:pt modelId="{90D19CEE-FBFF-4B20-BFBF-E4B8706E0559}" type="pres">
      <dgm:prSet presAssocID="{74341255-1AC3-45EE-9247-9A0A0121CAC1}" presName="parentText" presStyleLbl="node1" presStyleIdx="1" presStyleCnt="4">
        <dgm:presLayoutVars>
          <dgm:chMax val="1"/>
          <dgm:bulletEnabled val="1"/>
        </dgm:presLayoutVars>
      </dgm:prSet>
      <dgm:spPr/>
      <dgm:t>
        <a:bodyPr/>
        <a:lstStyle/>
        <a:p>
          <a:endParaRPr lang="zh-CN" altLang="en-US"/>
        </a:p>
      </dgm:t>
    </dgm:pt>
    <dgm:pt modelId="{038AF6D7-3E0A-440D-A1AA-5484326B66C4}" type="pres">
      <dgm:prSet presAssocID="{74341255-1AC3-45EE-9247-9A0A0121CAC1}" presName="descendantText" presStyleLbl="alignAccFollowNode1" presStyleIdx="1" presStyleCnt="4">
        <dgm:presLayoutVars>
          <dgm:bulletEnabled val="1"/>
        </dgm:presLayoutVars>
      </dgm:prSet>
      <dgm:spPr/>
      <dgm:t>
        <a:bodyPr/>
        <a:lstStyle/>
        <a:p>
          <a:endParaRPr lang="zh-CN" altLang="en-US"/>
        </a:p>
      </dgm:t>
    </dgm:pt>
    <dgm:pt modelId="{7D16FEDC-70A1-4B3E-A92A-4C1DE5DFCDC1}" type="pres">
      <dgm:prSet presAssocID="{79137750-0C01-49EA-9A06-252F59B15156}" presName="sp" presStyleCnt="0"/>
      <dgm:spPr/>
    </dgm:pt>
    <dgm:pt modelId="{B3AAE2D3-047B-40E0-88FB-F1E09534DFB9}" type="pres">
      <dgm:prSet presAssocID="{ECBCEC80-DFD8-49CF-B3F7-D4F6DF703706}" presName="linNode" presStyleCnt="0"/>
      <dgm:spPr/>
    </dgm:pt>
    <dgm:pt modelId="{A216F01C-8D51-454C-8D00-18BEEE9D2418}" type="pres">
      <dgm:prSet presAssocID="{ECBCEC80-DFD8-49CF-B3F7-D4F6DF703706}" presName="parentText" presStyleLbl="node1" presStyleIdx="2" presStyleCnt="4">
        <dgm:presLayoutVars>
          <dgm:chMax val="1"/>
          <dgm:bulletEnabled val="1"/>
        </dgm:presLayoutVars>
      </dgm:prSet>
      <dgm:spPr/>
      <dgm:t>
        <a:bodyPr/>
        <a:lstStyle/>
        <a:p>
          <a:endParaRPr lang="zh-CN" altLang="en-US"/>
        </a:p>
      </dgm:t>
    </dgm:pt>
    <dgm:pt modelId="{4C2E5004-57EE-45C7-AAEE-E987B1D7AE6C}" type="pres">
      <dgm:prSet presAssocID="{ECBCEC80-DFD8-49CF-B3F7-D4F6DF703706}" presName="descendantText" presStyleLbl="alignAccFollowNode1" presStyleIdx="2" presStyleCnt="4">
        <dgm:presLayoutVars>
          <dgm:bulletEnabled val="1"/>
        </dgm:presLayoutVars>
      </dgm:prSet>
      <dgm:spPr/>
      <dgm:t>
        <a:bodyPr/>
        <a:lstStyle/>
        <a:p>
          <a:endParaRPr lang="zh-CN" altLang="en-US"/>
        </a:p>
      </dgm:t>
    </dgm:pt>
    <dgm:pt modelId="{005F38A7-9D11-4170-B7C6-0279148025C5}" type="pres">
      <dgm:prSet presAssocID="{F21FC6B9-7281-4D71-BF33-D1E5E12B11CA}" presName="sp" presStyleCnt="0"/>
      <dgm:spPr/>
    </dgm:pt>
    <dgm:pt modelId="{D581D649-FBB1-4C15-BB77-D6CD40A01A57}" type="pres">
      <dgm:prSet presAssocID="{FAA1AE42-F83E-4689-AC0D-DD178B9F014F}" presName="linNode" presStyleCnt="0"/>
      <dgm:spPr/>
    </dgm:pt>
    <dgm:pt modelId="{4FB90937-AF7A-448D-BC92-339C4D3E7CAA}" type="pres">
      <dgm:prSet presAssocID="{FAA1AE42-F83E-4689-AC0D-DD178B9F014F}" presName="parentText" presStyleLbl="node1" presStyleIdx="3" presStyleCnt="4">
        <dgm:presLayoutVars>
          <dgm:chMax val="1"/>
          <dgm:bulletEnabled val="1"/>
        </dgm:presLayoutVars>
      </dgm:prSet>
      <dgm:spPr/>
      <dgm:t>
        <a:bodyPr/>
        <a:lstStyle/>
        <a:p>
          <a:endParaRPr lang="zh-CN" altLang="en-US"/>
        </a:p>
      </dgm:t>
    </dgm:pt>
    <dgm:pt modelId="{7C4163DA-B149-4D01-B0E6-91A9C4C99AE2}" type="pres">
      <dgm:prSet presAssocID="{FAA1AE42-F83E-4689-AC0D-DD178B9F014F}" presName="descendantText" presStyleLbl="alignAccFollowNode1" presStyleIdx="3" presStyleCnt="4">
        <dgm:presLayoutVars>
          <dgm:bulletEnabled val="1"/>
        </dgm:presLayoutVars>
      </dgm:prSet>
      <dgm:spPr/>
      <dgm:t>
        <a:bodyPr/>
        <a:lstStyle/>
        <a:p>
          <a:endParaRPr lang="zh-CN" altLang="en-US"/>
        </a:p>
      </dgm:t>
    </dgm:pt>
  </dgm:ptLst>
  <dgm:cxnLst>
    <dgm:cxn modelId="{D0FB520F-F4EF-44EE-8D56-A5F8D27800C1}" srcId="{4B20797D-C063-4EF2-834F-E596DE3ED17C}" destId="{27C8010C-DB76-41DA-A0A2-0CB942185B73}" srcOrd="0" destOrd="0" parTransId="{0C6D2141-1352-4C9E-8413-1440277AF9AD}" sibTransId="{B71D5D52-6575-4AB5-9CCA-12E1984E6C7B}"/>
    <dgm:cxn modelId="{CAD0793D-25A4-403E-A959-5BDD5EF1B64A}" srcId="{27C8010C-DB76-41DA-A0A2-0CB942185B73}" destId="{8B059CFD-5E1D-4B32-981C-8AA9967628B4}" srcOrd="0" destOrd="0" parTransId="{5145CD97-54A9-4676-82AF-54C5029F3D68}" sibTransId="{356062CA-0C9B-478B-9406-901BD5093189}"/>
    <dgm:cxn modelId="{74B7F29E-9F02-403E-A5FA-B4C4765DEA3B}" srcId="{4B20797D-C063-4EF2-834F-E596DE3ED17C}" destId="{74341255-1AC3-45EE-9247-9A0A0121CAC1}" srcOrd="1" destOrd="0" parTransId="{30839157-1383-4E46-A6B4-8348F894D89A}" sibTransId="{79137750-0C01-49EA-9A06-252F59B15156}"/>
    <dgm:cxn modelId="{35D482C9-271D-4947-9113-89D1766E548F}" srcId="{74341255-1AC3-45EE-9247-9A0A0121CAC1}" destId="{49C2255F-6533-4653-A02D-EBBB8C7218BA}" srcOrd="0" destOrd="1" parTransId="{BBC91146-93AF-4EC3-ACA2-A5CFC26B6AA1}" sibTransId="{0245F1FA-3A83-46A3-B5D4-08CA63A0F803}"/>
    <dgm:cxn modelId="{CA66F4F2-E4C1-4EE7-AF67-65AE2971ECC0}" srcId="{4B20797D-C063-4EF2-834F-E596DE3ED17C}" destId="{ECBCEC80-DFD8-49CF-B3F7-D4F6DF703706}" srcOrd="2" destOrd="0" parTransId="{6D0A28C7-8987-44AF-8A9E-01ED7C26B35A}" sibTransId="{F21FC6B9-7281-4D71-BF33-D1E5E12B11CA}"/>
    <dgm:cxn modelId="{DFAA0ADB-4314-41DB-B1EF-0ECC285CE465}" srcId="{ECBCEC80-DFD8-49CF-B3F7-D4F6DF703706}" destId="{BE4093EC-D61F-45B5-AB19-BD671CA8F956}" srcOrd="0" destOrd="2" parTransId="{9380860E-9549-4691-885D-6BB9F78EA84E}" sibTransId="{0E2D7CDC-FF97-4F14-995A-89FD29B6D886}"/>
    <dgm:cxn modelId="{8A1039E5-A7D1-41E6-B9D5-432227B57F35}" srcId="{4B20797D-C063-4EF2-834F-E596DE3ED17C}" destId="{FAA1AE42-F83E-4689-AC0D-DD178B9F014F}" srcOrd="3" destOrd="0" parTransId="{D035BEB7-D5D2-49BD-A741-6C5AEF831DC0}" sibTransId="{ED80400C-9CB4-4E42-88DE-FD7A9FBF7EDE}"/>
    <dgm:cxn modelId="{2CFE3C0D-91B5-4311-A528-542344706715}" srcId="{FAA1AE42-F83E-4689-AC0D-DD178B9F014F}" destId="{D7F560B1-4D67-4E45-9922-FEB3F21C60C4}" srcOrd="0" destOrd="3" parTransId="{856819FB-2997-490E-8418-C93D5538B6D0}" sibTransId="{7D8D8930-1465-4A43-87AF-7BA35031DF69}"/>
    <dgm:cxn modelId="{C3D7DC3F-5935-4D27-8713-666501070FDA}" type="presOf" srcId="{4B20797D-C063-4EF2-834F-E596DE3ED17C}" destId="{003DDB0E-8F49-4871-8A2E-42C47B135323}" srcOrd="0" destOrd="0" presId="urn:microsoft.com/office/officeart/2005/8/layout/vList5"/>
    <dgm:cxn modelId="{D50B4D7C-D68A-45B9-94CF-9EE776FCF4E6}" type="presParOf" srcId="{003DDB0E-8F49-4871-8A2E-42C47B135323}" destId="{62FB0BD4-E1D2-4CA9-8B70-9BFAFFC802F0}" srcOrd="0" destOrd="0" presId="urn:microsoft.com/office/officeart/2005/8/layout/vList5"/>
    <dgm:cxn modelId="{DF16B352-92BA-4021-8156-AD4331B385D6}" type="presParOf" srcId="{62FB0BD4-E1D2-4CA9-8B70-9BFAFFC802F0}" destId="{0FBC8589-CCE6-4801-B70F-BCEC83F401F2}" srcOrd="0" destOrd="0" presId="urn:microsoft.com/office/officeart/2005/8/layout/vList5"/>
    <dgm:cxn modelId="{9CA97D01-4AE7-48B5-B548-F31B330BACFC}" type="presOf" srcId="{27C8010C-DB76-41DA-A0A2-0CB942185B73}" destId="{0FBC8589-CCE6-4801-B70F-BCEC83F401F2}" srcOrd="0" destOrd="0" presId="urn:microsoft.com/office/officeart/2005/8/layout/vList5"/>
    <dgm:cxn modelId="{E9306F7D-79B6-4807-9410-48FB7667A7BC}" type="presParOf" srcId="{62FB0BD4-E1D2-4CA9-8B70-9BFAFFC802F0}" destId="{5A82FEA5-C7BB-48EB-9FD6-BFBF09F3A938}" srcOrd="1" destOrd="0" presId="urn:microsoft.com/office/officeart/2005/8/layout/vList5"/>
    <dgm:cxn modelId="{0F71426F-9B07-4063-AAEE-F2198B17CC40}" type="presOf" srcId="{8B059CFD-5E1D-4B32-981C-8AA9967628B4}" destId="{5A82FEA5-C7BB-48EB-9FD6-BFBF09F3A938}" srcOrd="0" destOrd="0" presId="urn:microsoft.com/office/officeart/2005/8/layout/vList5"/>
    <dgm:cxn modelId="{4DA3BFA9-2C3E-46A5-92CD-967F17DB82B9}" type="presParOf" srcId="{003DDB0E-8F49-4871-8A2E-42C47B135323}" destId="{4FFED88C-AEC3-48E1-8233-5D467CE3D2B5}" srcOrd="1" destOrd="0" presId="urn:microsoft.com/office/officeart/2005/8/layout/vList5"/>
    <dgm:cxn modelId="{1A1377D7-AB1A-4E24-A573-D9619C2EA37E}" type="presParOf" srcId="{003DDB0E-8F49-4871-8A2E-42C47B135323}" destId="{FB9EA971-2FBF-4AC9-B1C9-4C4B09F361C4}" srcOrd="2" destOrd="0" presId="urn:microsoft.com/office/officeart/2005/8/layout/vList5"/>
    <dgm:cxn modelId="{7C01B0D4-AE60-4622-B540-B8F80B656C98}" type="presParOf" srcId="{FB9EA971-2FBF-4AC9-B1C9-4C4B09F361C4}" destId="{90D19CEE-FBFF-4B20-BFBF-E4B8706E0559}" srcOrd="0" destOrd="2" presId="urn:microsoft.com/office/officeart/2005/8/layout/vList5"/>
    <dgm:cxn modelId="{382A4FED-BB8F-44F6-9BD1-D1A3A39C0BB4}" type="presOf" srcId="{74341255-1AC3-45EE-9247-9A0A0121CAC1}" destId="{90D19CEE-FBFF-4B20-BFBF-E4B8706E0559}" srcOrd="0" destOrd="0" presId="urn:microsoft.com/office/officeart/2005/8/layout/vList5"/>
    <dgm:cxn modelId="{87086E11-77D0-4DB1-90C4-58B19F10F723}" type="presParOf" srcId="{FB9EA971-2FBF-4AC9-B1C9-4C4B09F361C4}" destId="{038AF6D7-3E0A-440D-A1AA-5484326B66C4}" srcOrd="1" destOrd="2" presId="urn:microsoft.com/office/officeart/2005/8/layout/vList5"/>
    <dgm:cxn modelId="{3ABF0A40-A879-4088-BDF7-A90346A2FE81}" type="presOf" srcId="{49C2255F-6533-4653-A02D-EBBB8C7218BA}" destId="{038AF6D7-3E0A-440D-A1AA-5484326B66C4}" srcOrd="0" destOrd="0" presId="urn:microsoft.com/office/officeart/2005/8/layout/vList5"/>
    <dgm:cxn modelId="{4A6433BA-7C60-4015-963E-49682E44434B}" type="presParOf" srcId="{003DDB0E-8F49-4871-8A2E-42C47B135323}" destId="{7D16FEDC-70A1-4B3E-A92A-4C1DE5DFCDC1}" srcOrd="3" destOrd="0" presId="urn:microsoft.com/office/officeart/2005/8/layout/vList5"/>
    <dgm:cxn modelId="{22738493-6A14-436B-B47A-5D055CD7E416}" type="presParOf" srcId="{003DDB0E-8F49-4871-8A2E-42C47B135323}" destId="{B3AAE2D3-047B-40E0-88FB-F1E09534DFB9}" srcOrd="4" destOrd="0" presId="urn:microsoft.com/office/officeart/2005/8/layout/vList5"/>
    <dgm:cxn modelId="{85385BD1-6057-4034-B085-06F69E5FFF7A}" type="presParOf" srcId="{B3AAE2D3-047B-40E0-88FB-F1E09534DFB9}" destId="{A216F01C-8D51-454C-8D00-18BEEE9D2418}" srcOrd="0" destOrd="4" presId="urn:microsoft.com/office/officeart/2005/8/layout/vList5"/>
    <dgm:cxn modelId="{B3739403-480F-4C62-97F6-295CA7CB0AE3}" type="presOf" srcId="{ECBCEC80-DFD8-49CF-B3F7-D4F6DF703706}" destId="{A216F01C-8D51-454C-8D00-18BEEE9D2418}" srcOrd="0" destOrd="0" presId="urn:microsoft.com/office/officeart/2005/8/layout/vList5"/>
    <dgm:cxn modelId="{109919D3-7CEA-432E-8264-1A9B4C8CE5CE}" type="presParOf" srcId="{B3AAE2D3-047B-40E0-88FB-F1E09534DFB9}" destId="{4C2E5004-57EE-45C7-AAEE-E987B1D7AE6C}" srcOrd="1" destOrd="4" presId="urn:microsoft.com/office/officeart/2005/8/layout/vList5"/>
    <dgm:cxn modelId="{5A0808EF-B9C2-4B50-BC0A-DD3C1C3FA9CF}" type="presOf" srcId="{BE4093EC-D61F-45B5-AB19-BD671CA8F956}" destId="{4C2E5004-57EE-45C7-AAEE-E987B1D7AE6C}" srcOrd="0" destOrd="0" presId="urn:microsoft.com/office/officeart/2005/8/layout/vList5"/>
    <dgm:cxn modelId="{7EF4D201-B573-4A60-83BC-F9A461773E14}" type="presParOf" srcId="{003DDB0E-8F49-4871-8A2E-42C47B135323}" destId="{005F38A7-9D11-4170-B7C6-0279148025C5}" srcOrd="5" destOrd="0" presId="urn:microsoft.com/office/officeart/2005/8/layout/vList5"/>
    <dgm:cxn modelId="{AE58D63A-12BF-4A80-848B-4F6EF4BE278B}" type="presParOf" srcId="{003DDB0E-8F49-4871-8A2E-42C47B135323}" destId="{D581D649-FBB1-4C15-BB77-D6CD40A01A57}" srcOrd="6" destOrd="0" presId="urn:microsoft.com/office/officeart/2005/8/layout/vList5"/>
    <dgm:cxn modelId="{EB01E59C-2D8F-4D80-A694-3B25FFBBC24D}" type="presParOf" srcId="{D581D649-FBB1-4C15-BB77-D6CD40A01A57}" destId="{4FB90937-AF7A-448D-BC92-339C4D3E7CAA}" srcOrd="0" destOrd="6" presId="urn:microsoft.com/office/officeart/2005/8/layout/vList5"/>
    <dgm:cxn modelId="{F6BD769B-CB60-48AD-8FAA-57D32305CC28}" type="presOf" srcId="{FAA1AE42-F83E-4689-AC0D-DD178B9F014F}" destId="{4FB90937-AF7A-448D-BC92-339C4D3E7CAA}" srcOrd="0" destOrd="0" presId="urn:microsoft.com/office/officeart/2005/8/layout/vList5"/>
    <dgm:cxn modelId="{D5A6E579-E7EF-481B-8972-319B4B44883B}" type="presParOf" srcId="{D581D649-FBB1-4C15-BB77-D6CD40A01A57}" destId="{7C4163DA-B149-4D01-B0E6-91A9C4C99AE2}" srcOrd="1" destOrd="6" presId="urn:microsoft.com/office/officeart/2005/8/layout/vList5"/>
    <dgm:cxn modelId="{73614042-FE5E-4228-A82C-B4BCD34FCB9F}" type="presOf" srcId="{D7F560B1-4D67-4E45-9922-FEB3F21C60C4}" destId="{7C4163DA-B149-4D01-B0E6-91A9C4C99AE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20797D-C063-4EF2-834F-E596DE3ED17C}" type="doc">
      <dgm:prSet loTypeId="urn:microsoft.com/office/officeart/2005/8/layout/vList5" qsTypeId="urn:microsoft.com/office/officeart/2005/8/quickstyle/simple1#4" csTypeId="urn:microsoft.com/office/officeart/2005/8/colors/accent1_2#3"/>
      <dgm:spPr/>
      <dgm:t>
        <a:bodyPr/>
        <a:lstStyle/>
        <a:p>
          <a:endParaRPr altLang="en-US"/>
        </a:p>
      </dgm:t>
    </dgm:pt>
    <dgm:pt modelId="{27C8010C-DB76-41DA-A0A2-0CB942185B73}">
      <dgm:prSet phldr="0" custT="1"/>
      <dgm:spPr/>
      <dgm:t>
        <a:bodyPr vert="horz" wrap="square"/>
        <a:lstStyle/>
        <a:p>
          <a:pPr>
            <a:lnSpc>
              <a:spcPct val="100000"/>
            </a:lnSpc>
            <a:spcBef>
              <a:spcPct val="0"/>
            </a:spcBef>
            <a:spcAft>
              <a:spcPct val="35000"/>
            </a:spcAft>
          </a:pPr>
          <a:r>
            <a:rPr lang="zh-CN" sz="1800" b="1" i="0" u="none" baseline="0">
              <a:rtl val="0"/>
            </a:rPr>
            <a:t>参考信号接收功率</a:t>
          </a:r>
          <a:endParaRPr lang="zh-CN" altLang="en-US" sz="1800" b="1" i="0" u="none" baseline="0">
            <a:rtl val="0"/>
          </a:endParaRPr>
        </a:p>
      </dgm:t>
    </dgm:pt>
    <dgm:pt modelId="{0C6D2141-1352-4C9E-8413-1440277AF9AD}" cxnId="{FDCDECAB-4EC5-4CEC-B104-8C6D6A9030CC}" type="parTrans">
      <dgm:prSet/>
      <dgm:spPr/>
    </dgm:pt>
    <dgm:pt modelId="{B71D5D52-6575-4AB5-9CCA-12E1984E6C7B}" cxnId="{FDCDECAB-4EC5-4CEC-B104-8C6D6A9030CC}" type="sibTrans">
      <dgm:prSet/>
      <dgm:spPr/>
    </dgm:pt>
    <dgm:pt modelId="{8B059CFD-5E1D-4B32-981C-8AA9967628B4}">
      <dgm:prSet phldr="0" custT="1"/>
      <dgm:spPr/>
      <dgm:t>
        <a:bodyPr vert="horz" wrap="square"/>
        <a:lstStyle/>
        <a:p>
          <a:pPr>
            <a:lnSpc>
              <a:spcPct val="100000"/>
            </a:lnSpc>
            <a:spcBef>
              <a:spcPct val="0"/>
            </a:spcBef>
            <a:spcAft>
              <a:spcPct val="15000"/>
            </a:spcAft>
          </a:pPr>
          <a:r>
            <a:rPr lang="en-US" sz="2800" b="1" i="0" u="none" baseline="0">
              <a:solidFill>
                <a:srgbClr val="FF0000"/>
              </a:solidFill>
              <a:rtl val="0"/>
            </a:rPr>
            <a:t>RSRP</a:t>
          </a:r>
          <a:endParaRPr lang="en-US" altLang="en-US" sz="2800" b="1" i="0" u="none" baseline="0">
            <a:solidFill>
              <a:srgbClr val="FF0000"/>
            </a:solidFill>
            <a:rtl val="0"/>
          </a:endParaRPr>
        </a:p>
      </dgm:t>
    </dgm:pt>
    <dgm:pt modelId="{5145CD97-54A9-4676-82AF-54C5029F3D68}" cxnId="{EC22DAC1-5419-4049-8972-9ECADDF74F21}" type="parTrans">
      <dgm:prSet/>
      <dgm:spPr/>
    </dgm:pt>
    <dgm:pt modelId="{356062CA-0C9B-478B-9406-901BD5093189}" cxnId="{EC22DAC1-5419-4049-8972-9ECADDF74F21}" type="sibTrans">
      <dgm:prSet/>
      <dgm:spPr/>
    </dgm:pt>
    <dgm:pt modelId="{74341255-1AC3-45EE-9247-9A0A0121CAC1}">
      <dgm:prSet phldr="0" custT="1"/>
      <dgm:spPr/>
      <dgm:t>
        <a:bodyPr vert="horz" wrap="square"/>
        <a:lstStyle/>
        <a:p>
          <a:pPr>
            <a:lnSpc>
              <a:spcPct val="100000"/>
            </a:lnSpc>
            <a:spcBef>
              <a:spcPct val="0"/>
            </a:spcBef>
            <a:spcAft>
              <a:spcPct val="35000"/>
            </a:spcAft>
          </a:pPr>
          <a:r>
            <a:rPr lang="en-US" sz="1800" b="1" i="0" u="none" baseline="0">
              <a:rtl val="0"/>
            </a:rPr>
            <a:t>参考信号接收质量</a:t>
          </a:r>
          <a:endParaRPr lang="en-US" altLang="en-US" sz="1800" b="1" i="0" u="none" baseline="0">
            <a:rtl val="0"/>
          </a:endParaRPr>
        </a:p>
      </dgm:t>
    </dgm:pt>
    <dgm:pt modelId="{30839157-1383-4E46-A6B4-8348F894D89A}" cxnId="{83D9D888-C73A-4DBB-9A02-E920328CD48F}" type="parTrans">
      <dgm:prSet/>
      <dgm:spPr/>
    </dgm:pt>
    <dgm:pt modelId="{79137750-0C01-49EA-9A06-252F59B15156}" cxnId="{83D9D888-C73A-4DBB-9A02-E920328CD48F}" type="sibTrans">
      <dgm:prSet/>
      <dgm:spPr/>
    </dgm:pt>
    <dgm:pt modelId="{49C2255F-6533-4653-A02D-EBBB8C7218BA}">
      <dgm:prSet phldr="0" custT="1"/>
      <dgm:spPr/>
      <dgm:t>
        <a:bodyPr vert="horz" wrap="square"/>
        <a:lstStyle/>
        <a:p>
          <a:pPr>
            <a:lnSpc>
              <a:spcPct val="100000"/>
            </a:lnSpc>
            <a:spcBef>
              <a:spcPct val="0"/>
            </a:spcBef>
            <a:spcAft>
              <a:spcPct val="15000"/>
            </a:spcAft>
          </a:pPr>
          <a:r>
            <a:rPr lang="en-US" sz="2800" b="1">
              <a:solidFill>
                <a:srgbClr val="00B0F0"/>
              </a:solidFill>
              <a:sym typeface="+mn-ea"/>
            </a:rPr>
            <a:t>RSRQ</a:t>
          </a:r>
          <a:endParaRPr lang="en-US" altLang="en-US" sz="2800" b="1">
            <a:solidFill>
              <a:srgbClr val="00B0F0"/>
            </a:solidFill>
            <a:sym typeface="+mn-ea"/>
          </a:endParaRPr>
        </a:p>
      </dgm:t>
    </dgm:pt>
    <dgm:pt modelId="{BBC91146-93AF-4EC3-ACA2-A5CFC26B6AA1}" cxnId="{4983CE57-45E5-494C-9449-8AF09D411740}" type="parTrans">
      <dgm:prSet/>
      <dgm:spPr/>
    </dgm:pt>
    <dgm:pt modelId="{0245F1FA-3A83-46A3-B5D4-08CA63A0F803}" cxnId="{4983CE57-45E5-494C-9449-8AF09D411740}" type="sibTrans">
      <dgm:prSet/>
      <dgm:spPr/>
    </dgm:pt>
    <dgm:pt modelId="{ECBCEC80-DFD8-49CF-B3F7-D4F6DF703706}">
      <dgm:prSet phldr="0" custT="0"/>
      <dgm:spPr/>
      <dgm:t>
        <a:bodyPr vert="horz" wrap="square"/>
        <a:lstStyle/>
        <a:p>
          <a:pPr>
            <a:lnSpc>
              <a:spcPct val="100000"/>
            </a:lnSpc>
            <a:spcBef>
              <a:spcPct val="0"/>
            </a:spcBef>
            <a:spcAft>
              <a:spcPct val="35000"/>
            </a:spcAft>
          </a:pPr>
          <a:r>
            <a:rPr lang="en-US" b="1" i="0" u="none" baseline="0">
              <a:rtl val="0"/>
            </a:rPr>
            <a:t>载波接收信号强度指示</a:t>
          </a:r>
          <a:endParaRPr altLang="en-US" b="1"/>
        </a:p>
      </dgm:t>
    </dgm:pt>
    <dgm:pt modelId="{6D0A28C7-8987-44AF-8A9E-01ED7C26B35A}" cxnId="{A809FE9F-86E0-4C2A-ADC0-A8B015A2A352}" type="parTrans">
      <dgm:prSet/>
      <dgm:spPr/>
    </dgm:pt>
    <dgm:pt modelId="{F21FC6B9-7281-4D71-BF33-D1E5E12B11CA}" cxnId="{A809FE9F-86E0-4C2A-ADC0-A8B015A2A352}" type="sibTrans">
      <dgm:prSet/>
      <dgm:spPr/>
    </dgm:pt>
    <dgm:pt modelId="{BE4093EC-D61F-45B5-AB19-BD671CA8F956}">
      <dgm:prSet phldr="0" custT="1"/>
      <dgm:spPr/>
      <dgm:t>
        <a:bodyPr vert="horz" wrap="square"/>
        <a:lstStyle/>
        <a:p>
          <a:pPr>
            <a:lnSpc>
              <a:spcPct val="100000"/>
            </a:lnSpc>
            <a:spcBef>
              <a:spcPct val="0"/>
            </a:spcBef>
            <a:spcAft>
              <a:spcPct val="15000"/>
            </a:spcAft>
          </a:pPr>
          <a:r>
            <a:rPr sz="2800" b="1">
              <a:sym typeface="+mn-ea"/>
            </a:rPr>
            <a:t>R</a:t>
          </a:r>
          <a:r>
            <a:rPr lang="en-US" sz="2800" b="1">
              <a:sym typeface="+mn-ea"/>
            </a:rPr>
            <a:t>SSI</a:t>
          </a:r>
          <a:r>
            <a:rPr sz="2800">
              <a:sym typeface="+mn-ea"/>
            </a:rPr>
            <a:t> </a:t>
          </a:r>
          <a:endParaRPr lang="en-US" sz="3700"/>
        </a:p>
      </dgm:t>
    </dgm:pt>
    <dgm:pt modelId="{9380860E-9549-4691-885D-6BB9F78EA84E}" cxnId="{31CE98C7-9DC8-4503-A508-12EF367DB589}" type="parTrans">
      <dgm:prSet/>
      <dgm:spPr/>
    </dgm:pt>
    <dgm:pt modelId="{0E2D7CDC-FF97-4F14-995A-89FD29B6D886}" cxnId="{31CE98C7-9DC8-4503-A508-12EF367DB589}" type="sibTrans">
      <dgm:prSet/>
      <dgm:spPr/>
    </dgm:pt>
    <dgm:pt modelId="{FAA1AE42-F83E-4689-AC0D-DD178B9F014F}">
      <dgm:prSet phldr="0" custT="1"/>
      <dgm:spPr/>
      <dgm:t>
        <a:bodyPr vert="horz" wrap="square"/>
        <a:lstStyle/>
        <a:p>
          <a:pPr>
            <a:lnSpc>
              <a:spcPct val="100000"/>
            </a:lnSpc>
            <a:spcBef>
              <a:spcPct val="0"/>
            </a:spcBef>
            <a:spcAft>
              <a:spcPct val="35000"/>
            </a:spcAft>
          </a:pPr>
          <a:r>
            <a:rPr lang="en-US" sz="1800" b="1" i="0" u="none" baseline="0">
              <a:rtl val="0"/>
            </a:rPr>
            <a:t>信号干扰噪声比</a:t>
          </a:r>
          <a:endParaRPr lang="en-US" altLang="en-US" sz="1800" b="1" i="0" u="none" baseline="0">
            <a:rtl val="0"/>
          </a:endParaRPr>
        </a:p>
      </dgm:t>
    </dgm:pt>
    <dgm:pt modelId="{D035BEB7-D5D2-49BD-A741-6C5AEF831DC0}" cxnId="{B370315D-5743-4825-9467-D2F7BE8973E7}" type="parTrans">
      <dgm:prSet/>
      <dgm:spPr/>
    </dgm:pt>
    <dgm:pt modelId="{ED80400C-9CB4-4E42-88DE-FD7A9FBF7EDE}" cxnId="{B370315D-5743-4825-9467-D2F7BE8973E7}" type="sibTrans">
      <dgm:prSet/>
      <dgm:spPr/>
    </dgm:pt>
    <dgm:pt modelId="{D7F560B1-4D67-4E45-9922-FEB3F21C60C4}">
      <dgm:prSet phldr="0" custT="1"/>
      <dgm:spPr/>
      <dgm:t>
        <a:bodyPr vert="horz" wrap="square"/>
        <a:lstStyle/>
        <a:p>
          <a:pPr>
            <a:lnSpc>
              <a:spcPct val="100000"/>
            </a:lnSpc>
            <a:spcBef>
              <a:spcPct val="0"/>
            </a:spcBef>
            <a:spcAft>
              <a:spcPct val="15000"/>
            </a:spcAft>
          </a:pPr>
          <a:r>
            <a:rPr sz="2800" b="1">
              <a:solidFill>
                <a:srgbClr val="FF0000"/>
              </a:solidFill>
              <a:sym typeface="+mn-ea"/>
            </a:rPr>
            <a:t>S</a:t>
          </a:r>
          <a:r>
            <a:rPr lang="en-US" sz="2800" b="1">
              <a:solidFill>
                <a:srgbClr val="FF0000"/>
              </a:solidFill>
              <a:sym typeface="+mn-ea"/>
            </a:rPr>
            <a:t>INR</a:t>
          </a:r>
        </a:p>
      </dgm:t>
    </dgm:pt>
    <dgm:pt modelId="{856819FB-2997-490E-8418-C93D5538B6D0}" cxnId="{61731261-522B-4A57-87CA-ECCC74A4AFB0}" type="parTrans">
      <dgm:prSet/>
      <dgm:spPr/>
    </dgm:pt>
    <dgm:pt modelId="{7D8D8930-1465-4A43-87AF-7BA35031DF69}" cxnId="{61731261-522B-4A57-87CA-ECCC74A4AFB0}" type="sibTrans">
      <dgm:prSet/>
      <dgm:spPr/>
    </dgm:pt>
    <dgm:pt modelId="{003DDB0E-8F49-4871-8A2E-42C47B135323}" type="pres">
      <dgm:prSet presAssocID="{4B20797D-C063-4EF2-834F-E596DE3ED17C}" presName="Name0" presStyleCnt="0">
        <dgm:presLayoutVars>
          <dgm:dir val="rev"/>
          <dgm:animLvl val="lvl"/>
          <dgm:resizeHandles val="exact"/>
        </dgm:presLayoutVars>
      </dgm:prSet>
      <dgm:spPr/>
      <dgm:t>
        <a:bodyPr/>
        <a:lstStyle/>
        <a:p>
          <a:endParaRPr lang="zh-CN" altLang="en-US"/>
        </a:p>
      </dgm:t>
    </dgm:pt>
    <dgm:pt modelId="{62FB0BD4-E1D2-4CA9-8B70-9BFAFFC802F0}" type="pres">
      <dgm:prSet presAssocID="{27C8010C-DB76-41DA-A0A2-0CB942185B73}" presName="linNode" presStyleCnt="0"/>
      <dgm:spPr/>
    </dgm:pt>
    <dgm:pt modelId="{0FBC8589-CCE6-4801-B70F-BCEC83F401F2}" type="pres">
      <dgm:prSet presAssocID="{27C8010C-DB76-41DA-A0A2-0CB942185B73}" presName="parentText" presStyleLbl="node1" presStyleIdx="0" presStyleCnt="4">
        <dgm:presLayoutVars>
          <dgm:chMax val="1"/>
          <dgm:bulletEnabled val="1"/>
        </dgm:presLayoutVars>
      </dgm:prSet>
      <dgm:spPr/>
      <dgm:t>
        <a:bodyPr/>
        <a:lstStyle/>
        <a:p>
          <a:endParaRPr lang="zh-CN" altLang="en-US"/>
        </a:p>
      </dgm:t>
    </dgm:pt>
    <dgm:pt modelId="{5A82FEA5-C7BB-48EB-9FD6-BFBF09F3A938}" type="pres">
      <dgm:prSet presAssocID="{27C8010C-DB76-41DA-A0A2-0CB942185B73}" presName="descendantText" presStyleLbl="alignAccFollowNode1" presStyleIdx="0" presStyleCnt="4">
        <dgm:presLayoutVars>
          <dgm:bulletEnabled val="1"/>
        </dgm:presLayoutVars>
      </dgm:prSet>
      <dgm:spPr/>
      <dgm:t>
        <a:bodyPr/>
        <a:lstStyle/>
        <a:p>
          <a:endParaRPr lang="zh-CN" altLang="en-US"/>
        </a:p>
      </dgm:t>
    </dgm:pt>
    <dgm:pt modelId="{4FFED88C-AEC3-48E1-8233-5D467CE3D2B5}" type="pres">
      <dgm:prSet presAssocID="{B71D5D52-6575-4AB5-9CCA-12E1984E6C7B}" presName="sp" presStyleCnt="0"/>
      <dgm:spPr/>
    </dgm:pt>
    <dgm:pt modelId="{FB9EA971-2FBF-4AC9-B1C9-4C4B09F361C4}" type="pres">
      <dgm:prSet presAssocID="{74341255-1AC3-45EE-9247-9A0A0121CAC1}" presName="linNode" presStyleCnt="0"/>
      <dgm:spPr/>
    </dgm:pt>
    <dgm:pt modelId="{90D19CEE-FBFF-4B20-BFBF-E4B8706E0559}" type="pres">
      <dgm:prSet presAssocID="{74341255-1AC3-45EE-9247-9A0A0121CAC1}" presName="parentText" presStyleLbl="node1" presStyleIdx="1" presStyleCnt="4">
        <dgm:presLayoutVars>
          <dgm:chMax val="1"/>
          <dgm:bulletEnabled val="1"/>
        </dgm:presLayoutVars>
      </dgm:prSet>
      <dgm:spPr/>
      <dgm:t>
        <a:bodyPr/>
        <a:lstStyle/>
        <a:p>
          <a:endParaRPr lang="zh-CN" altLang="en-US"/>
        </a:p>
      </dgm:t>
    </dgm:pt>
    <dgm:pt modelId="{038AF6D7-3E0A-440D-A1AA-5484326B66C4}" type="pres">
      <dgm:prSet presAssocID="{74341255-1AC3-45EE-9247-9A0A0121CAC1}" presName="descendantText" presStyleLbl="alignAccFollowNode1" presStyleIdx="1" presStyleCnt="4">
        <dgm:presLayoutVars>
          <dgm:bulletEnabled val="1"/>
        </dgm:presLayoutVars>
      </dgm:prSet>
      <dgm:spPr/>
      <dgm:t>
        <a:bodyPr/>
        <a:lstStyle/>
        <a:p>
          <a:endParaRPr lang="zh-CN" altLang="en-US"/>
        </a:p>
      </dgm:t>
    </dgm:pt>
    <dgm:pt modelId="{7D16FEDC-70A1-4B3E-A92A-4C1DE5DFCDC1}" type="pres">
      <dgm:prSet presAssocID="{79137750-0C01-49EA-9A06-252F59B15156}" presName="sp" presStyleCnt="0"/>
      <dgm:spPr/>
    </dgm:pt>
    <dgm:pt modelId="{B3AAE2D3-047B-40E0-88FB-F1E09534DFB9}" type="pres">
      <dgm:prSet presAssocID="{ECBCEC80-DFD8-49CF-B3F7-D4F6DF703706}" presName="linNode" presStyleCnt="0"/>
      <dgm:spPr/>
    </dgm:pt>
    <dgm:pt modelId="{A216F01C-8D51-454C-8D00-18BEEE9D2418}" type="pres">
      <dgm:prSet presAssocID="{ECBCEC80-DFD8-49CF-B3F7-D4F6DF703706}" presName="parentText" presStyleLbl="node1" presStyleIdx="2" presStyleCnt="4">
        <dgm:presLayoutVars>
          <dgm:chMax val="1"/>
          <dgm:bulletEnabled val="1"/>
        </dgm:presLayoutVars>
      </dgm:prSet>
      <dgm:spPr/>
      <dgm:t>
        <a:bodyPr/>
        <a:lstStyle/>
        <a:p>
          <a:endParaRPr lang="zh-CN" altLang="en-US"/>
        </a:p>
      </dgm:t>
    </dgm:pt>
    <dgm:pt modelId="{4C2E5004-57EE-45C7-AAEE-E987B1D7AE6C}" type="pres">
      <dgm:prSet presAssocID="{ECBCEC80-DFD8-49CF-B3F7-D4F6DF703706}" presName="descendantText" presStyleLbl="alignAccFollowNode1" presStyleIdx="2" presStyleCnt="4">
        <dgm:presLayoutVars>
          <dgm:bulletEnabled val="1"/>
        </dgm:presLayoutVars>
      </dgm:prSet>
      <dgm:spPr/>
      <dgm:t>
        <a:bodyPr/>
        <a:lstStyle/>
        <a:p>
          <a:endParaRPr lang="zh-CN" altLang="en-US"/>
        </a:p>
      </dgm:t>
    </dgm:pt>
    <dgm:pt modelId="{005F38A7-9D11-4170-B7C6-0279148025C5}" type="pres">
      <dgm:prSet presAssocID="{F21FC6B9-7281-4D71-BF33-D1E5E12B11CA}" presName="sp" presStyleCnt="0"/>
      <dgm:spPr/>
    </dgm:pt>
    <dgm:pt modelId="{D581D649-FBB1-4C15-BB77-D6CD40A01A57}" type="pres">
      <dgm:prSet presAssocID="{FAA1AE42-F83E-4689-AC0D-DD178B9F014F}" presName="linNode" presStyleCnt="0"/>
      <dgm:spPr/>
    </dgm:pt>
    <dgm:pt modelId="{4FB90937-AF7A-448D-BC92-339C4D3E7CAA}" type="pres">
      <dgm:prSet presAssocID="{FAA1AE42-F83E-4689-AC0D-DD178B9F014F}" presName="parentText" presStyleLbl="node1" presStyleIdx="3" presStyleCnt="4">
        <dgm:presLayoutVars>
          <dgm:chMax val="1"/>
          <dgm:bulletEnabled val="1"/>
        </dgm:presLayoutVars>
      </dgm:prSet>
      <dgm:spPr/>
      <dgm:t>
        <a:bodyPr/>
        <a:lstStyle/>
        <a:p>
          <a:endParaRPr lang="zh-CN" altLang="en-US"/>
        </a:p>
      </dgm:t>
    </dgm:pt>
    <dgm:pt modelId="{7C4163DA-B149-4D01-B0E6-91A9C4C99AE2}" type="pres">
      <dgm:prSet presAssocID="{FAA1AE42-F83E-4689-AC0D-DD178B9F014F}" presName="descendantText" presStyleLbl="alignAccFollowNode1" presStyleIdx="3" presStyleCnt="4">
        <dgm:presLayoutVars>
          <dgm:bulletEnabled val="1"/>
        </dgm:presLayoutVars>
      </dgm:prSet>
      <dgm:spPr/>
      <dgm:t>
        <a:bodyPr/>
        <a:lstStyle/>
        <a:p>
          <a:endParaRPr lang="zh-CN" altLang="en-US"/>
        </a:p>
      </dgm:t>
    </dgm:pt>
  </dgm:ptLst>
  <dgm:cxnLst>
    <dgm:cxn modelId="{B370315D-5743-4825-9467-D2F7BE8973E7}" srcId="{4B20797D-C063-4EF2-834F-E596DE3ED17C}" destId="{FAA1AE42-F83E-4689-AC0D-DD178B9F014F}" srcOrd="3" destOrd="0" parTransId="{D035BEB7-D5D2-49BD-A741-6C5AEF831DC0}" sibTransId="{ED80400C-9CB4-4E42-88DE-FD7A9FBF7EDE}"/>
    <dgm:cxn modelId="{83D9D888-C73A-4DBB-9A02-E920328CD48F}" srcId="{4B20797D-C063-4EF2-834F-E596DE3ED17C}" destId="{74341255-1AC3-45EE-9247-9A0A0121CAC1}" srcOrd="1" destOrd="0" parTransId="{30839157-1383-4E46-A6B4-8348F894D89A}" sibTransId="{79137750-0C01-49EA-9A06-252F59B15156}"/>
    <dgm:cxn modelId="{D094EE23-914A-45B9-B9D6-A4FE1C2D4302}" type="presOf" srcId="{ECBCEC80-DFD8-49CF-B3F7-D4F6DF703706}" destId="{A216F01C-8D51-454C-8D00-18BEEE9D2418}" srcOrd="0" destOrd="0" presId="urn:microsoft.com/office/officeart/2005/8/layout/vList5"/>
    <dgm:cxn modelId="{BFA5D410-2333-4266-8D6A-7A31526108EC}" type="presOf" srcId="{27C8010C-DB76-41DA-A0A2-0CB942185B73}" destId="{0FBC8589-CCE6-4801-B70F-BCEC83F401F2}" srcOrd="0" destOrd="0" presId="urn:microsoft.com/office/officeart/2005/8/layout/vList5"/>
    <dgm:cxn modelId="{4983CE57-45E5-494C-9449-8AF09D411740}" srcId="{74341255-1AC3-45EE-9247-9A0A0121CAC1}" destId="{49C2255F-6533-4653-A02D-EBBB8C7218BA}" srcOrd="0" destOrd="0" parTransId="{BBC91146-93AF-4EC3-ACA2-A5CFC26B6AA1}" sibTransId="{0245F1FA-3A83-46A3-B5D4-08CA63A0F803}"/>
    <dgm:cxn modelId="{46C7D912-839F-4513-A819-63AF0A320F47}" type="presOf" srcId="{4B20797D-C063-4EF2-834F-E596DE3ED17C}" destId="{003DDB0E-8F49-4871-8A2E-42C47B135323}" srcOrd="0" destOrd="0" presId="urn:microsoft.com/office/officeart/2005/8/layout/vList5"/>
    <dgm:cxn modelId="{EC22DAC1-5419-4049-8972-9ECADDF74F21}" srcId="{27C8010C-DB76-41DA-A0A2-0CB942185B73}" destId="{8B059CFD-5E1D-4B32-981C-8AA9967628B4}" srcOrd="0" destOrd="0" parTransId="{5145CD97-54A9-4676-82AF-54C5029F3D68}" sibTransId="{356062CA-0C9B-478B-9406-901BD5093189}"/>
    <dgm:cxn modelId="{9021AEB7-B0DC-49FF-8AF4-56106058CE5A}" type="presOf" srcId="{49C2255F-6533-4653-A02D-EBBB8C7218BA}" destId="{038AF6D7-3E0A-440D-A1AA-5484326B66C4}" srcOrd="0" destOrd="0" presId="urn:microsoft.com/office/officeart/2005/8/layout/vList5"/>
    <dgm:cxn modelId="{A809FE9F-86E0-4C2A-ADC0-A8B015A2A352}" srcId="{4B20797D-C063-4EF2-834F-E596DE3ED17C}" destId="{ECBCEC80-DFD8-49CF-B3F7-D4F6DF703706}" srcOrd="2" destOrd="0" parTransId="{6D0A28C7-8987-44AF-8A9E-01ED7C26B35A}" sibTransId="{F21FC6B9-7281-4D71-BF33-D1E5E12B11CA}"/>
    <dgm:cxn modelId="{B797814D-C74F-4B76-A3B0-7060C2D5BB07}" type="presOf" srcId="{FAA1AE42-F83E-4689-AC0D-DD178B9F014F}" destId="{4FB90937-AF7A-448D-BC92-339C4D3E7CAA}" srcOrd="0" destOrd="0" presId="urn:microsoft.com/office/officeart/2005/8/layout/vList5"/>
    <dgm:cxn modelId="{AD99A1C5-1A80-4959-BBD8-9B098BAC6EA3}" type="presOf" srcId="{BE4093EC-D61F-45B5-AB19-BD671CA8F956}" destId="{4C2E5004-57EE-45C7-AAEE-E987B1D7AE6C}" srcOrd="0" destOrd="0" presId="urn:microsoft.com/office/officeart/2005/8/layout/vList5"/>
    <dgm:cxn modelId="{31CE98C7-9DC8-4503-A508-12EF367DB589}" srcId="{ECBCEC80-DFD8-49CF-B3F7-D4F6DF703706}" destId="{BE4093EC-D61F-45B5-AB19-BD671CA8F956}" srcOrd="0" destOrd="0" parTransId="{9380860E-9549-4691-885D-6BB9F78EA84E}" sibTransId="{0E2D7CDC-FF97-4F14-995A-89FD29B6D886}"/>
    <dgm:cxn modelId="{3012832A-1770-42ED-8630-B5576BA11485}" type="presOf" srcId="{D7F560B1-4D67-4E45-9922-FEB3F21C60C4}" destId="{7C4163DA-B149-4D01-B0E6-91A9C4C99AE2}" srcOrd="0" destOrd="0" presId="urn:microsoft.com/office/officeart/2005/8/layout/vList5"/>
    <dgm:cxn modelId="{FDCDECAB-4EC5-4CEC-B104-8C6D6A9030CC}" srcId="{4B20797D-C063-4EF2-834F-E596DE3ED17C}" destId="{27C8010C-DB76-41DA-A0A2-0CB942185B73}" srcOrd="0" destOrd="0" parTransId="{0C6D2141-1352-4C9E-8413-1440277AF9AD}" sibTransId="{B71D5D52-6575-4AB5-9CCA-12E1984E6C7B}"/>
    <dgm:cxn modelId="{61731261-522B-4A57-87CA-ECCC74A4AFB0}" srcId="{FAA1AE42-F83E-4689-AC0D-DD178B9F014F}" destId="{D7F560B1-4D67-4E45-9922-FEB3F21C60C4}" srcOrd="0" destOrd="0" parTransId="{856819FB-2997-490E-8418-C93D5538B6D0}" sibTransId="{7D8D8930-1465-4A43-87AF-7BA35031DF69}"/>
    <dgm:cxn modelId="{680EB948-9961-4F30-A443-07E182A34D57}" type="presOf" srcId="{74341255-1AC3-45EE-9247-9A0A0121CAC1}" destId="{90D19CEE-FBFF-4B20-BFBF-E4B8706E0559}" srcOrd="0" destOrd="0" presId="urn:microsoft.com/office/officeart/2005/8/layout/vList5"/>
    <dgm:cxn modelId="{CF764005-AAB3-49AA-9BEC-5230764007B0}" type="presOf" srcId="{8B059CFD-5E1D-4B32-981C-8AA9967628B4}" destId="{5A82FEA5-C7BB-48EB-9FD6-BFBF09F3A938}" srcOrd="0" destOrd="0" presId="urn:microsoft.com/office/officeart/2005/8/layout/vList5"/>
    <dgm:cxn modelId="{04C004C4-BA6B-492A-A2F5-6474851094F2}" type="presParOf" srcId="{003DDB0E-8F49-4871-8A2E-42C47B135323}" destId="{62FB0BD4-E1D2-4CA9-8B70-9BFAFFC802F0}" srcOrd="0" destOrd="0" presId="urn:microsoft.com/office/officeart/2005/8/layout/vList5"/>
    <dgm:cxn modelId="{696E24C3-03BF-4253-B4E9-09335C913970}" type="presParOf" srcId="{62FB0BD4-E1D2-4CA9-8B70-9BFAFFC802F0}" destId="{0FBC8589-CCE6-4801-B70F-BCEC83F401F2}" srcOrd="0" destOrd="0" presId="urn:microsoft.com/office/officeart/2005/8/layout/vList5"/>
    <dgm:cxn modelId="{F5817FEB-79A2-4FC9-8219-BB15225C48A6}" type="presParOf" srcId="{62FB0BD4-E1D2-4CA9-8B70-9BFAFFC802F0}" destId="{5A82FEA5-C7BB-48EB-9FD6-BFBF09F3A938}" srcOrd="1" destOrd="0" presId="urn:microsoft.com/office/officeart/2005/8/layout/vList5"/>
    <dgm:cxn modelId="{24922C21-6D16-41A0-9A35-CC989D2AC5E3}" type="presParOf" srcId="{003DDB0E-8F49-4871-8A2E-42C47B135323}" destId="{4FFED88C-AEC3-48E1-8233-5D467CE3D2B5}" srcOrd="1" destOrd="0" presId="urn:microsoft.com/office/officeart/2005/8/layout/vList5"/>
    <dgm:cxn modelId="{50355A98-E276-42B4-BEBE-518334FC7A16}" type="presParOf" srcId="{003DDB0E-8F49-4871-8A2E-42C47B135323}" destId="{FB9EA971-2FBF-4AC9-B1C9-4C4B09F361C4}" srcOrd="2" destOrd="0" presId="urn:microsoft.com/office/officeart/2005/8/layout/vList5"/>
    <dgm:cxn modelId="{C4C5DCF0-E07E-4EE0-92B4-8B26F04C36B2}" type="presParOf" srcId="{FB9EA971-2FBF-4AC9-B1C9-4C4B09F361C4}" destId="{90D19CEE-FBFF-4B20-BFBF-E4B8706E0559}" srcOrd="0" destOrd="0" presId="urn:microsoft.com/office/officeart/2005/8/layout/vList5"/>
    <dgm:cxn modelId="{07C776B2-6E09-431F-A0B9-C0B8AFD54393}" type="presParOf" srcId="{FB9EA971-2FBF-4AC9-B1C9-4C4B09F361C4}" destId="{038AF6D7-3E0A-440D-A1AA-5484326B66C4}" srcOrd="1" destOrd="0" presId="urn:microsoft.com/office/officeart/2005/8/layout/vList5"/>
    <dgm:cxn modelId="{6087C840-B915-4D54-A660-7DCF58F0E304}" type="presParOf" srcId="{003DDB0E-8F49-4871-8A2E-42C47B135323}" destId="{7D16FEDC-70A1-4B3E-A92A-4C1DE5DFCDC1}" srcOrd="3" destOrd="0" presId="urn:microsoft.com/office/officeart/2005/8/layout/vList5"/>
    <dgm:cxn modelId="{39EAB8A6-06B0-4D42-8945-68ED0C51D49A}" type="presParOf" srcId="{003DDB0E-8F49-4871-8A2E-42C47B135323}" destId="{B3AAE2D3-047B-40E0-88FB-F1E09534DFB9}" srcOrd="4" destOrd="0" presId="urn:microsoft.com/office/officeart/2005/8/layout/vList5"/>
    <dgm:cxn modelId="{8A21A931-B274-4C4F-97EE-D9D76E1D9676}" type="presParOf" srcId="{B3AAE2D3-047B-40E0-88FB-F1E09534DFB9}" destId="{A216F01C-8D51-454C-8D00-18BEEE9D2418}" srcOrd="0" destOrd="0" presId="urn:microsoft.com/office/officeart/2005/8/layout/vList5"/>
    <dgm:cxn modelId="{3ACBF445-7B67-4F37-B18F-C5A0B708D7C2}" type="presParOf" srcId="{B3AAE2D3-047B-40E0-88FB-F1E09534DFB9}" destId="{4C2E5004-57EE-45C7-AAEE-E987B1D7AE6C}" srcOrd="1" destOrd="0" presId="urn:microsoft.com/office/officeart/2005/8/layout/vList5"/>
    <dgm:cxn modelId="{3FE262AC-7314-4D84-89C7-36A796B9ED28}" type="presParOf" srcId="{003DDB0E-8F49-4871-8A2E-42C47B135323}" destId="{005F38A7-9D11-4170-B7C6-0279148025C5}" srcOrd="5" destOrd="0" presId="urn:microsoft.com/office/officeart/2005/8/layout/vList5"/>
    <dgm:cxn modelId="{2F389349-65D4-4883-BCE9-9EF73EFC1537}" type="presParOf" srcId="{003DDB0E-8F49-4871-8A2E-42C47B135323}" destId="{D581D649-FBB1-4C15-BB77-D6CD40A01A57}" srcOrd="6" destOrd="0" presId="urn:microsoft.com/office/officeart/2005/8/layout/vList5"/>
    <dgm:cxn modelId="{6C7B858E-AF47-41DA-8BD8-1FB2DC1DC4B1}" type="presParOf" srcId="{D581D649-FBB1-4C15-BB77-D6CD40A01A57}" destId="{4FB90937-AF7A-448D-BC92-339C4D3E7CAA}" srcOrd="0" destOrd="0" presId="urn:microsoft.com/office/officeart/2005/8/layout/vList5"/>
    <dgm:cxn modelId="{4BFC8525-D9BB-4E1B-8F20-E91A320429D9}" type="presParOf" srcId="{D581D649-FBB1-4C15-BB77-D6CD40A01A57}" destId="{7C4163DA-B149-4D01-B0E6-91A9C4C99AE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380105" cy="2334895"/>
        <a:chOff x="0" y="0"/>
        <a:chExt cx="3380105" cy="2334895"/>
      </a:xfrm>
    </dsp:grpSpPr>
    <dsp:sp modelId="{2F4AC9B2-E1FE-456D-9AC4-0C3B694B2123}">
      <dsp:nvSpPr>
        <dsp:cNvPr id="3" name="圆角矩形 2"/>
        <dsp:cNvSpPr/>
      </dsp:nvSpPr>
      <dsp:spPr bwMode="white">
        <a:xfrm>
          <a:off x="0" y="35798"/>
          <a:ext cx="3380105" cy="684530"/>
        </a:xfrm>
        <a:prstGeom prst="roundRect">
          <a:avLst/>
        </a:prstGeom>
      </dsp:spPr>
      <dsp:style>
        <a:lnRef idx="0">
          <a:schemeClr val="lt1"/>
        </a:lnRef>
        <a:fillRef idx="3">
          <a:schemeClr val="accent3">
            <a:hueOff val="0"/>
            <a:satOff val="0"/>
            <a:lumOff val="0"/>
            <a:alpha val="100000"/>
          </a:schemeClr>
        </a:fillRef>
        <a:effectRef idx="2">
          <a:scrgbClr r="0" g="0" b="0"/>
        </a:effectRef>
        <a:fontRef idx="minor">
          <a:schemeClr val="lt1"/>
        </a:fontRef>
      </dsp:style>
      <dsp:txBody>
        <a:bodyPr vert="horz" wrap="square" lIns="102870" tIns="102870" rIns="102870" bIns="102870" anchor="ctr"/>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en-US" altLang="zh-CN" dirty="0">
              <a:solidFill>
                <a:srgbClr val="0000FF"/>
              </a:solidFill>
            </a:rPr>
            <a:t>UE</a:t>
          </a:r>
        </a:p>
      </dsp:txBody>
      <dsp:txXfrm>
        <a:off x="0" y="35798"/>
        <a:ext cx="3380105" cy="684530"/>
      </dsp:txXfrm>
    </dsp:sp>
    <dsp:sp modelId="{02FD1223-1970-4043-A295-38FC912E10C2}">
      <dsp:nvSpPr>
        <dsp:cNvPr id="4" name="矩形 3"/>
        <dsp:cNvSpPr/>
      </dsp:nvSpPr>
      <dsp:spPr bwMode="white">
        <a:xfrm>
          <a:off x="0" y="720328"/>
          <a:ext cx="3380105" cy="4471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7318" tIns="34290" rIns="192024" bIns="3429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20000"/>
            </a:spcAft>
            <a:buChar char="•"/>
          </a:pPr>
          <a:r>
            <a:rPr lang="zh-CN" altLang="en-US" dirty="0">
              <a:solidFill>
                <a:schemeClr val="tx1"/>
              </a:solidFill>
            </a:rPr>
            <a:t>用户设备</a:t>
          </a:r>
          <a:endParaRPr>
            <a:solidFill>
              <a:schemeClr val="tx1"/>
            </a:solidFill>
          </a:endParaRPr>
        </a:p>
      </dsp:txBody>
      <dsp:txXfrm>
        <a:off x="0" y="720328"/>
        <a:ext cx="3380105" cy="447120"/>
      </dsp:txXfrm>
    </dsp:sp>
    <dsp:sp modelId="{8FE862EA-7359-427E-A5FA-61B8FDD7D97F}">
      <dsp:nvSpPr>
        <dsp:cNvPr id="5" name="圆角矩形 4"/>
        <dsp:cNvSpPr/>
      </dsp:nvSpPr>
      <dsp:spPr bwMode="white">
        <a:xfrm>
          <a:off x="0" y="1167448"/>
          <a:ext cx="3380105" cy="684530"/>
        </a:xfrm>
        <a:prstGeom prst="roundRect">
          <a:avLst/>
        </a:prstGeom>
      </dsp:spPr>
      <dsp:style>
        <a:lnRef idx="0">
          <a:schemeClr val="lt1"/>
        </a:lnRef>
        <a:fillRef idx="3">
          <a:schemeClr val="accent3">
            <a:hueOff val="0"/>
            <a:satOff val="0"/>
            <a:lumOff val="-99999"/>
            <a:alpha val="100000"/>
          </a:schemeClr>
        </a:fillRef>
        <a:effectRef idx="2">
          <a:scrgbClr r="0" g="0" b="0"/>
        </a:effectRef>
        <a:fontRef idx="minor">
          <a:schemeClr val="lt1"/>
        </a:fontRef>
      </dsp:style>
      <dsp:txBody>
        <a:bodyPr lIns="102870" tIns="102870" rIns="102870" bIns="102870" anchor="ctr"/>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dirty="0"/>
            <a:t>功能</a:t>
          </a:r>
        </a:p>
      </dsp:txBody>
      <dsp:txXfrm>
        <a:off x="0" y="1167448"/>
        <a:ext cx="3380105" cy="684530"/>
      </dsp:txXfrm>
    </dsp:sp>
    <dsp:sp modelId="{42DBC443-4190-4EE0-BF0E-57B56FE731DC}">
      <dsp:nvSpPr>
        <dsp:cNvPr id="6" name="矩形 5"/>
        <dsp:cNvSpPr/>
      </dsp:nvSpPr>
      <dsp:spPr bwMode="white">
        <a:xfrm>
          <a:off x="0" y="1851978"/>
          <a:ext cx="3380105" cy="44712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7318" tIns="30480" rIns="170688" bIns="3048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marL="228600" lvl="1" indent="-228600">
            <a:lnSpc>
              <a:spcPct val="100000"/>
            </a:lnSpc>
            <a:spcBef>
              <a:spcPct val="0"/>
            </a:spcBef>
            <a:spcAft>
              <a:spcPct val="20000"/>
            </a:spcAft>
            <a:buChar char="•"/>
          </a:pPr>
          <a:r>
            <a:rPr lang="zh-CN" altLang="en-US" sz="2400" b="1" dirty="0">
              <a:solidFill>
                <a:schemeClr val="tx1"/>
              </a:solidFill>
            </a:rPr>
            <a:t>通信终端、</a:t>
          </a:r>
          <a:r>
            <a:rPr lang="en-US" altLang="zh-CN" sz="2400" b="1" dirty="0">
              <a:solidFill>
                <a:schemeClr val="tx1"/>
              </a:solidFill>
            </a:rPr>
            <a:t>USIM</a:t>
          </a:r>
          <a:r>
            <a:rPr lang="zh-CN" altLang="en-US" sz="2400" b="1" dirty="0">
              <a:solidFill>
                <a:schemeClr val="tx1"/>
              </a:solidFill>
            </a:rPr>
            <a:t>卡</a:t>
          </a:r>
          <a:endParaRPr>
            <a:solidFill>
              <a:schemeClr val="tx1"/>
            </a:solidFill>
          </a:endParaRPr>
        </a:p>
      </dsp:txBody>
      <dsp:txXfrm>
        <a:off x="0" y="1851978"/>
        <a:ext cx="3380105" cy="447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269858" cy="2447776"/>
        <a:chOff x="0" y="0"/>
        <a:chExt cx="3269858" cy="2447776"/>
      </a:xfrm>
    </dsp:grpSpPr>
    <dsp:sp modelId="{B53772CD-4BAD-4374-BF96-66AADE80B73F}">
      <dsp:nvSpPr>
        <dsp:cNvPr id="3" name="圆角矩形 2"/>
        <dsp:cNvSpPr/>
      </dsp:nvSpPr>
      <dsp:spPr bwMode="white">
        <a:xfrm>
          <a:off x="0" y="0"/>
          <a:ext cx="3269858" cy="709930"/>
        </a:xfrm>
        <a:prstGeom prst="roundRect">
          <a:avLst/>
        </a:prstGeom>
      </dsp:spPr>
      <dsp:style>
        <a:lnRef idx="0">
          <a:schemeClr val="lt1"/>
        </a:lnRef>
        <a:fillRef idx="3">
          <a:schemeClr val="accent3">
            <a:hueOff val="0"/>
            <a:satOff val="0"/>
            <a:lumOff val="0"/>
            <a:alpha val="100000"/>
          </a:schemeClr>
        </a:fillRef>
        <a:effectRef idx="2">
          <a:scrgbClr r="0" g="0" b="0"/>
        </a:effectRef>
        <a:fontRef idx="minor">
          <a:schemeClr val="lt1"/>
        </a:fontRef>
      </dsp:style>
      <dsp:txBody>
        <a:bodyPr vert="horz" wrap="square"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en-US" altLang="zh-CN" dirty="0">
              <a:solidFill>
                <a:srgbClr val="0000FF"/>
              </a:solidFill>
            </a:rPr>
            <a:t>ENB</a:t>
          </a:r>
        </a:p>
      </dsp:txBody>
      <dsp:txXfrm>
        <a:off x="0" y="0"/>
        <a:ext cx="3269858" cy="709930"/>
      </dsp:txXfrm>
    </dsp:sp>
    <dsp:sp modelId="{7AB4EEA0-F5D3-4E58-BBF8-4AA699518842}">
      <dsp:nvSpPr>
        <dsp:cNvPr id="4" name="矩形 3"/>
        <dsp:cNvSpPr/>
      </dsp:nvSpPr>
      <dsp:spPr bwMode="white">
        <a:xfrm>
          <a:off x="0" y="760208"/>
          <a:ext cx="3269858" cy="46368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3817" tIns="35560" rIns="199136" bIns="3556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20000"/>
            </a:spcAft>
            <a:buChar char="•"/>
          </a:pPr>
          <a:r>
            <a:rPr lang="zh-CN" altLang="en-US" b="1" dirty="0">
              <a:solidFill>
                <a:schemeClr val="tx1"/>
              </a:solidFill>
            </a:rPr>
            <a:t>增强的网络节点</a:t>
          </a:r>
          <a:endParaRPr b="1">
            <a:solidFill>
              <a:schemeClr val="tx1"/>
            </a:solidFill>
          </a:endParaRPr>
        </a:p>
      </dsp:txBody>
      <dsp:txXfrm>
        <a:off x="0" y="760208"/>
        <a:ext cx="3269858" cy="463680"/>
      </dsp:txXfrm>
    </dsp:sp>
    <dsp:sp modelId="{5AF3661E-5332-4599-B41C-989B2556A206}">
      <dsp:nvSpPr>
        <dsp:cNvPr id="5" name="圆角矩形 4"/>
        <dsp:cNvSpPr/>
      </dsp:nvSpPr>
      <dsp:spPr bwMode="white">
        <a:xfrm>
          <a:off x="0" y="1223888"/>
          <a:ext cx="3269858" cy="709930"/>
        </a:xfrm>
        <a:prstGeom prst="roundRect">
          <a:avLst/>
        </a:prstGeom>
      </dsp:spPr>
      <dsp:style>
        <a:lnRef idx="0">
          <a:schemeClr val="lt1"/>
        </a:lnRef>
        <a:fillRef idx="3">
          <a:schemeClr val="accent3">
            <a:hueOff val="0"/>
            <a:satOff val="0"/>
            <a:lumOff val="-99999"/>
            <a:alpha val="100000"/>
          </a:schemeClr>
        </a:fillRef>
        <a:effectRef idx="2">
          <a:scrgbClr r="0" g="0" b="0"/>
        </a:effectRef>
        <a:fontRef idx="minor">
          <a:schemeClr val="lt1"/>
        </a:fontRef>
      </dsp:style>
      <dsp:txBody>
        <a:bodyPr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dirty="0"/>
            <a:t>功能</a:t>
          </a:r>
        </a:p>
      </dsp:txBody>
      <dsp:txXfrm>
        <a:off x="0" y="1223888"/>
        <a:ext cx="3269858" cy="709930"/>
      </dsp:txXfrm>
    </dsp:sp>
    <dsp:sp modelId="{74326B58-73E6-4721-952D-A04BAACB71F7}">
      <dsp:nvSpPr>
        <dsp:cNvPr id="6" name="矩形 5"/>
        <dsp:cNvSpPr/>
      </dsp:nvSpPr>
      <dsp:spPr bwMode="white">
        <a:xfrm>
          <a:off x="0" y="1933818"/>
          <a:ext cx="3269858" cy="463680"/>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3817" tIns="35560" rIns="199136" bIns="3556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20000"/>
            </a:spcAft>
            <a:buChar char="•"/>
          </a:pPr>
          <a:r>
            <a:rPr lang="zh-CN" altLang="en-US" b="1" dirty="0">
              <a:solidFill>
                <a:schemeClr val="tx1"/>
              </a:solidFill>
            </a:rPr>
            <a:t>无线资源的控制和管理</a:t>
          </a:r>
          <a:endParaRPr b="1">
            <a:solidFill>
              <a:schemeClr val="tx1"/>
            </a:solidFill>
          </a:endParaRPr>
        </a:p>
      </dsp:txBody>
      <dsp:txXfrm>
        <a:off x="0" y="1933818"/>
        <a:ext cx="3269858" cy="46368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237470" cy="4407535"/>
        <a:chOff x="0" y="0"/>
        <a:chExt cx="10237470" cy="4407535"/>
      </a:xfrm>
    </dsp:grpSpPr>
    <dsp:sp modelId="{4A149CC4-A1CA-4B99-A411-297CA17571F5}">
      <dsp:nvSpPr>
        <dsp:cNvPr id="3" name="圆角矩形 2"/>
        <dsp:cNvSpPr/>
      </dsp:nvSpPr>
      <dsp:spPr bwMode="white">
        <a:xfrm>
          <a:off x="0" y="0"/>
          <a:ext cx="8701850" cy="1322260"/>
        </a:xfrm>
        <a:prstGeom prst="roundRect">
          <a:avLst>
            <a:gd name="adj" fmla="val 10000"/>
          </a:avLst>
        </a:prstGeom>
      </dsp:spPr>
      <dsp:style>
        <a:lnRef idx="3">
          <a:schemeClr val="dk2">
            <a:shade val="80000"/>
          </a:schemeClr>
        </a:lnRef>
        <a:fillRef idx="1">
          <a:schemeClr val="lt1"/>
        </a:fillRef>
        <a:effectRef idx="1">
          <a:scrgbClr r="0" g="0" b="0"/>
        </a:effectRef>
        <a:fontRef idx="minor">
          <a:schemeClr val="lt1"/>
        </a:fontRef>
      </dsp:style>
      <dsp:txBody>
        <a:bodyPr vert="horz" wrap="square" lIns="91439" tIns="91439" rIns="91439" bIns="91439"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b="1" dirty="0" smtClean="0">
              <a:solidFill>
                <a:schemeClr val="tx1"/>
              </a:solidFill>
              <a:latin typeface="+mn-lt"/>
              <a:ea typeface="+mn-ea"/>
              <a:cs typeface="+mn-cs"/>
            </a:rPr>
            <a:t>MIMO</a:t>
          </a:r>
          <a:r>
            <a:rPr lang="zh-CN" sz="2400" b="1" dirty="0" smtClean="0">
              <a:solidFill>
                <a:schemeClr val="tx1"/>
              </a:solidFill>
              <a:latin typeface="+mn-lt"/>
              <a:ea typeface="+mn-ea"/>
              <a:cs typeface="+mn-cs"/>
            </a:rPr>
            <a:t>为无线资源增加了</a:t>
          </a:r>
          <a:r>
            <a:rPr lang="zh-CN" sz="2400" b="1" dirty="0" smtClean="0">
              <a:solidFill>
                <a:srgbClr val="FF0000"/>
              </a:solidFill>
              <a:latin typeface="+mn-lt"/>
              <a:ea typeface="+mn-ea"/>
              <a:cs typeface="+mn-cs"/>
            </a:rPr>
            <a:t>空间维</a:t>
          </a:r>
          <a:r>
            <a:rPr lang="zh-CN" sz="2400" b="1" dirty="0" smtClean="0">
              <a:solidFill>
                <a:schemeClr val="tx1"/>
              </a:solidFill>
              <a:latin typeface="+mn-lt"/>
              <a:ea typeface="+mn-ea"/>
              <a:cs typeface="+mn-cs"/>
            </a:rPr>
            <a:t>的自由度。</a:t>
          </a:r>
          <a:endParaRPr lang="zh-CN" altLang="en-US" sz="2400" b="1" dirty="0" smtClean="0">
            <a:solidFill>
              <a:schemeClr val="tx1"/>
            </a:solidFill>
            <a:latin typeface="+mn-lt"/>
            <a:ea typeface="+mn-ea"/>
            <a:cs typeface="+mn-cs"/>
          </a:endParaRPr>
        </a:p>
      </dsp:txBody>
      <dsp:txXfrm>
        <a:off x="0" y="0"/>
        <a:ext cx="8701850" cy="1322260"/>
      </dsp:txXfrm>
    </dsp:sp>
    <dsp:sp modelId="{EC6A4AF8-870B-483E-8696-4539E7CBD882}">
      <dsp:nvSpPr>
        <dsp:cNvPr id="4" name="圆角矩形 3"/>
        <dsp:cNvSpPr/>
      </dsp:nvSpPr>
      <dsp:spPr bwMode="white">
        <a:xfrm>
          <a:off x="767810" y="1542637"/>
          <a:ext cx="8701850" cy="1322260"/>
        </a:xfrm>
        <a:prstGeom prst="roundRect">
          <a:avLst>
            <a:gd name="adj" fmla="val 10000"/>
          </a:avLst>
        </a:prstGeom>
      </dsp:spPr>
      <dsp:style>
        <a:lnRef idx="3">
          <a:schemeClr val="dk2">
            <a:shade val="80000"/>
          </a:schemeClr>
        </a:lnRef>
        <a:fillRef idx="1">
          <a:schemeClr val="lt1"/>
        </a:fillRef>
        <a:effectRef idx="1">
          <a:scrgbClr r="0" g="0" b="0"/>
        </a:effectRef>
        <a:fontRef idx="minor">
          <a:schemeClr val="lt1"/>
        </a:fontRef>
      </dsp:style>
      <dsp:txBody>
        <a:bodyPr vert="horz" wrap="square" lIns="91439" tIns="91439" rIns="91439" bIns="91439"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sz="2400" b="1" dirty="0" smtClean="0">
              <a:solidFill>
                <a:schemeClr val="tx1"/>
              </a:solidFill>
            </a:rPr>
            <a:t>MIMO</a:t>
          </a:r>
          <a:r>
            <a:rPr lang="zh-CN" altLang="en-US" sz="2400" b="1" dirty="0" smtClean="0">
              <a:solidFill>
                <a:schemeClr val="tx1"/>
              </a:solidFill>
            </a:rPr>
            <a:t>通过空时处理技术，充分利用空间资源，</a:t>
          </a:r>
          <a:r>
            <a:rPr kumimoji="1" lang="zh-CN" altLang="en-US" sz="2400" b="1" dirty="0" smtClean="0">
              <a:solidFill>
                <a:schemeClr val="tx1"/>
              </a:solidFill>
            </a:rPr>
            <a:t>在无需增加频谱资源和发射功率的情况下，成倍地提升通信系统的容量与可靠性，</a:t>
          </a:r>
          <a:r>
            <a:rPr lang="zh-CN" altLang="en-US" sz="2400" b="1" dirty="0" smtClean="0">
              <a:solidFill>
                <a:schemeClr val="tx1"/>
              </a:solidFill>
            </a:rPr>
            <a:t>提高频谱利用率。</a:t>
          </a:r>
          <a:endParaRPr>
            <a:solidFill>
              <a:schemeClr val="dk2"/>
            </a:solidFill>
          </a:endParaRPr>
        </a:p>
      </dsp:txBody>
      <dsp:txXfrm>
        <a:off x="767810" y="1542637"/>
        <a:ext cx="8701850" cy="1322260"/>
      </dsp:txXfrm>
    </dsp:sp>
    <dsp:sp modelId="{218534DB-261D-473D-8794-5E4DD703E2BC}">
      <dsp:nvSpPr>
        <dsp:cNvPr id="5" name="圆角矩形 4"/>
        <dsp:cNvSpPr/>
      </dsp:nvSpPr>
      <dsp:spPr bwMode="white">
        <a:xfrm>
          <a:off x="1535621" y="3085275"/>
          <a:ext cx="8701850" cy="1322260"/>
        </a:xfrm>
        <a:prstGeom prst="roundRect">
          <a:avLst>
            <a:gd name="adj" fmla="val 10000"/>
          </a:avLst>
        </a:prstGeom>
      </dsp:spPr>
      <dsp:style>
        <a:lnRef idx="3">
          <a:schemeClr val="dk2">
            <a:shade val="80000"/>
          </a:schemeClr>
        </a:lnRef>
        <a:fillRef idx="1">
          <a:schemeClr val="lt1"/>
        </a:fillRef>
        <a:effectRef idx="1">
          <a:scrgbClr r="0" g="0" b="0"/>
        </a:effectRef>
        <a:fontRef idx="minor">
          <a:schemeClr val="lt1"/>
        </a:fontRef>
      </dsp:style>
      <dsp:txBody>
        <a:bodyPr vert="horz" wrap="square" lIns="91439" tIns="91439" rIns="91439" bIns="91439"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400" b="1" dirty="0" smtClean="0">
              <a:solidFill>
                <a:schemeClr val="tx1"/>
              </a:solidFill>
              <a:latin typeface="+mn-lt"/>
              <a:ea typeface="+mn-ea"/>
              <a:cs typeface="+mn-cs"/>
            </a:rPr>
            <a:t>MIMO</a:t>
          </a:r>
          <a:r>
            <a:rPr lang="zh-CN" altLang="en-US" sz="2400" b="1" dirty="0" smtClean="0">
              <a:solidFill>
                <a:schemeClr val="tx1"/>
              </a:solidFill>
              <a:latin typeface="+mn-lt"/>
              <a:ea typeface="+mn-ea"/>
              <a:cs typeface="+mn-cs"/>
            </a:rPr>
            <a:t>能够</a:t>
          </a:r>
          <a:r>
            <a:rPr lang="zh-CN" sz="2400" b="1" dirty="0" smtClean="0">
              <a:solidFill>
                <a:schemeClr val="tx1"/>
              </a:solidFill>
              <a:latin typeface="+mn-lt"/>
              <a:ea typeface="+mn-ea"/>
              <a:cs typeface="+mn-cs"/>
            </a:rPr>
            <a:t>获得比单入单出（</a:t>
          </a:r>
          <a:r>
            <a:rPr lang="en-US" sz="2400" b="1" dirty="0" smtClean="0">
              <a:solidFill>
                <a:schemeClr val="tx1"/>
              </a:solidFill>
              <a:latin typeface="+mn-lt"/>
              <a:ea typeface="+mn-ea"/>
              <a:cs typeface="+mn-cs"/>
            </a:rPr>
            <a:t>SISO</a:t>
          </a:r>
          <a:r>
            <a:rPr lang="zh-CN" sz="2400" b="1" dirty="0" smtClean="0">
              <a:solidFill>
                <a:schemeClr val="tx1"/>
              </a:solidFill>
              <a:latin typeface="+mn-lt"/>
              <a:ea typeface="+mn-ea"/>
              <a:cs typeface="+mn-cs"/>
            </a:rPr>
            <a:t>），单入多出（</a:t>
          </a:r>
          <a:r>
            <a:rPr lang="en-US" sz="2400" b="1" dirty="0" smtClean="0">
              <a:solidFill>
                <a:schemeClr val="tx1"/>
              </a:solidFill>
              <a:latin typeface="+mn-lt"/>
              <a:ea typeface="+mn-ea"/>
              <a:cs typeface="+mn-cs"/>
            </a:rPr>
            <a:t>SIMO</a:t>
          </a:r>
          <a:r>
            <a:rPr lang="zh-CN" sz="2400" b="1" dirty="0" smtClean="0">
              <a:solidFill>
                <a:schemeClr val="tx1"/>
              </a:solidFill>
              <a:latin typeface="+mn-lt"/>
              <a:ea typeface="+mn-ea"/>
              <a:cs typeface="+mn-cs"/>
            </a:rPr>
            <a:t>）和多入单出（</a:t>
          </a:r>
          <a:r>
            <a:rPr lang="en-US" sz="2400" b="1" dirty="0" smtClean="0">
              <a:solidFill>
                <a:schemeClr val="tx1"/>
              </a:solidFill>
              <a:latin typeface="+mn-lt"/>
              <a:ea typeface="+mn-ea"/>
              <a:cs typeface="+mn-cs"/>
            </a:rPr>
            <a:t>MISO</a:t>
          </a:r>
          <a:r>
            <a:rPr lang="zh-CN" sz="2400" b="1" dirty="0" smtClean="0">
              <a:solidFill>
                <a:schemeClr val="tx1"/>
              </a:solidFill>
              <a:latin typeface="+mn-lt"/>
              <a:ea typeface="+mn-ea"/>
              <a:cs typeface="+mn-cs"/>
            </a:rPr>
            <a:t>）</a:t>
          </a:r>
          <a:r>
            <a:rPr lang="zh-CN" altLang="en-US" sz="2400" b="1" dirty="0" smtClean="0">
              <a:solidFill>
                <a:schemeClr val="tx1"/>
              </a:solidFill>
              <a:latin typeface="+mn-lt"/>
              <a:ea typeface="+mn-ea"/>
              <a:cs typeface="+mn-cs"/>
            </a:rPr>
            <a:t>更</a:t>
          </a:r>
          <a:r>
            <a:rPr lang="zh-CN" sz="2400" b="1" dirty="0" smtClean="0">
              <a:solidFill>
                <a:schemeClr val="tx1"/>
              </a:solidFill>
              <a:latin typeface="+mn-lt"/>
              <a:ea typeface="+mn-ea"/>
              <a:cs typeface="+mn-cs"/>
            </a:rPr>
            <a:t>高的信道容量</a:t>
          </a:r>
          <a:r>
            <a:rPr lang="zh-CN" altLang="en-US" sz="2400" b="1" dirty="0" smtClean="0">
              <a:solidFill>
                <a:schemeClr val="tx1"/>
              </a:solidFill>
              <a:latin typeface="+mn-lt"/>
              <a:ea typeface="+mn-ea"/>
              <a:cs typeface="+mn-cs"/>
            </a:rPr>
            <a:t>。</a:t>
          </a:r>
          <a:endParaRPr>
            <a:solidFill>
              <a:schemeClr val="dk2"/>
            </a:solidFill>
          </a:endParaRPr>
        </a:p>
      </dsp:txBody>
      <dsp:txXfrm>
        <a:off x="1535621" y="3085275"/>
        <a:ext cx="8701850" cy="1322260"/>
      </dsp:txXfrm>
    </dsp:sp>
    <dsp:sp modelId="{8A8127AC-8D4D-467D-A011-BEF3F67503FE}">
      <dsp:nvSpPr>
        <dsp:cNvPr id="6" name="下箭头 5"/>
        <dsp:cNvSpPr/>
      </dsp:nvSpPr>
      <dsp:spPr bwMode="white">
        <a:xfrm>
          <a:off x="7842380" y="1002714"/>
          <a:ext cx="859469" cy="859469"/>
        </a:xfrm>
        <a:prstGeom prst="downArrow">
          <a:avLst>
            <a:gd name="adj1" fmla="val 55000"/>
            <a:gd name="adj2" fmla="val 45000"/>
          </a:avLst>
        </a:prstGeom>
      </dsp:spPr>
      <dsp:style>
        <a:lnRef idx="2">
          <a:schemeClr val="dk2">
            <a:alpha val="90000"/>
          </a:schemeClr>
        </a:lnRef>
        <a:fillRef idx="1">
          <a:schemeClr val="lt1">
            <a:alpha val="90000"/>
            <a:tint val="4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a:solidFill>
              <a:schemeClr val="tx1"/>
            </a:solidFill>
          </a:endParaRPr>
        </a:p>
      </dsp:txBody>
      <dsp:txXfrm>
        <a:off x="7842380" y="1002714"/>
        <a:ext cx="859469" cy="859469"/>
      </dsp:txXfrm>
    </dsp:sp>
    <dsp:sp modelId="{482283A7-496B-4A53-88ED-170690D56680}">
      <dsp:nvSpPr>
        <dsp:cNvPr id="7" name="下箭头 6"/>
        <dsp:cNvSpPr/>
      </dsp:nvSpPr>
      <dsp:spPr bwMode="white">
        <a:xfrm>
          <a:off x="8610190" y="2536536"/>
          <a:ext cx="859469" cy="859469"/>
        </a:xfrm>
        <a:prstGeom prst="downArrow">
          <a:avLst>
            <a:gd name="adj1" fmla="val 55000"/>
            <a:gd name="adj2" fmla="val 45000"/>
          </a:avLst>
        </a:prstGeom>
      </dsp:spPr>
      <dsp:style>
        <a:lnRef idx="2">
          <a:schemeClr val="dk2">
            <a:alpha val="90000"/>
          </a:schemeClr>
        </a:lnRef>
        <a:fillRef idx="1">
          <a:schemeClr val="lt1">
            <a:alpha val="90000"/>
            <a:tint val="4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a:solidFill>
              <a:schemeClr val="tx1"/>
            </a:solidFill>
          </a:endParaRPr>
        </a:p>
      </dsp:txBody>
      <dsp:txXfrm>
        <a:off x="8610190" y="2536536"/>
        <a:ext cx="859469" cy="859469"/>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71160" cy="4910908"/>
        <a:chOff x="0" y="0"/>
        <a:chExt cx="10371160" cy="4910908"/>
      </a:xfrm>
    </dsp:grpSpPr>
    <dsp:sp modelId="{03DA73B7-043C-40F0-A091-6A74C17D00D0}">
      <dsp:nvSpPr>
        <dsp:cNvPr id="4" name="右箭头 3"/>
        <dsp:cNvSpPr/>
      </dsp:nvSpPr>
      <dsp:spPr bwMode="white">
        <a:xfrm>
          <a:off x="3276841" y="162551"/>
          <a:ext cx="6903770" cy="1142072"/>
        </a:xfrm>
        <a:prstGeom prst="rightArrow">
          <a:avLst>
            <a:gd name="adj1" fmla="val 75000"/>
            <a:gd name="adj2" fmla="val 5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15240" rIns="15240" bIns="152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gn="l" rtl="0">
            <a:lnSpc>
              <a:spcPct val="100000"/>
            </a:lnSpc>
            <a:spcBef>
              <a:spcPct val="0"/>
            </a:spcBef>
            <a:spcAft>
              <a:spcPct val="15000"/>
            </a:spcAft>
            <a:buChar char="•"/>
          </a:pPr>
          <a:r>
            <a:rPr lang="zh-CN" altLang="en-US" sz="2400" dirty="0" smtClean="0">
              <a:solidFill>
                <a:schemeClr val="dk1"/>
              </a:solidFill>
            </a:rPr>
            <a:t>通过增加空间信道的维数获得的吞吐量增益。</a:t>
          </a:r>
          <a:endParaRPr>
            <a:solidFill>
              <a:schemeClr val="dk1"/>
            </a:solidFill>
          </a:endParaRPr>
        </a:p>
      </dsp:txBody>
      <dsp:txXfrm>
        <a:off x="3276841" y="162551"/>
        <a:ext cx="6903770" cy="1142072"/>
      </dsp:txXfrm>
    </dsp:sp>
    <dsp:sp modelId="{3F1F763D-BFEE-4654-B846-18CB8425CE24}">
      <dsp:nvSpPr>
        <dsp:cNvPr id="3" name="圆角矩形 2"/>
        <dsp:cNvSpPr/>
      </dsp:nvSpPr>
      <dsp:spPr bwMode="white">
        <a:xfrm>
          <a:off x="188600" y="0"/>
          <a:ext cx="3090191" cy="1142072"/>
        </a:xfrm>
        <a:prstGeom prst="roundRect">
          <a:avLst/>
        </a:prstGeom>
      </dsp:spPr>
      <dsp:style>
        <a:lnRef idx="2">
          <a:schemeClr val="lt1"/>
        </a:lnRef>
        <a:fillRef idx="1">
          <a:schemeClr val="accent1"/>
        </a:fillRef>
        <a:effectRef idx="0">
          <a:scrgbClr r="0" g="0" b="0"/>
        </a:effectRef>
        <a:fontRef idx="minor">
          <a:schemeClr val="lt1"/>
        </a:fontRef>
      </dsp:style>
      <dsp:txBody>
        <a:bodyPr lIns="133350" tIns="66675" rIns="133350" bIns="6667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rtl="0">
            <a:lnSpc>
              <a:spcPct val="100000"/>
            </a:lnSpc>
            <a:spcBef>
              <a:spcPct val="0"/>
            </a:spcBef>
            <a:spcAft>
              <a:spcPct val="35000"/>
            </a:spcAft>
          </a:pPr>
          <a:r>
            <a:rPr lang="zh-CN" dirty="0" smtClean="0"/>
            <a:t>复用增益</a:t>
          </a:r>
          <a:endParaRPr lang="en-US" dirty="0"/>
        </a:p>
      </dsp:txBody>
      <dsp:txXfrm>
        <a:off x="188600" y="0"/>
        <a:ext cx="3090191" cy="1142072"/>
      </dsp:txXfrm>
    </dsp:sp>
    <dsp:sp modelId="{B5B88B6C-AB02-49CC-8CC0-5DD0864C4C74}">
      <dsp:nvSpPr>
        <dsp:cNvPr id="6" name="右箭头 5"/>
        <dsp:cNvSpPr/>
      </dsp:nvSpPr>
      <dsp:spPr bwMode="white">
        <a:xfrm>
          <a:off x="3278790" y="1256279"/>
          <a:ext cx="6903770" cy="1142072"/>
        </a:xfrm>
        <a:prstGeom prst="rightArrow">
          <a:avLst>
            <a:gd name="adj1" fmla="val 75000"/>
            <a:gd name="adj2" fmla="val 5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15240" rIns="15240" bIns="152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gn="l" rtl="0">
            <a:lnSpc>
              <a:spcPct val="100000"/>
            </a:lnSpc>
            <a:spcBef>
              <a:spcPct val="0"/>
            </a:spcBef>
            <a:spcAft>
              <a:spcPct val="15000"/>
            </a:spcAft>
            <a:buChar char="•"/>
          </a:pPr>
          <a:r>
            <a:rPr lang="zh-CN" altLang="en-US" sz="2400" dirty="0" smtClean="0">
              <a:solidFill>
                <a:schemeClr val="dk1"/>
              </a:solidFill>
            </a:rPr>
            <a:t>通过减小合并后信号的衰落幅度而获得的性能增益。</a:t>
          </a:r>
          <a:endParaRPr>
            <a:solidFill>
              <a:schemeClr val="dk1"/>
            </a:solidFill>
          </a:endParaRPr>
        </a:p>
      </dsp:txBody>
      <dsp:txXfrm>
        <a:off x="3278790" y="1256279"/>
        <a:ext cx="6903770" cy="1142072"/>
      </dsp:txXfrm>
    </dsp:sp>
    <dsp:sp modelId="{20DE7136-BCB1-47E5-B705-8CA4F1CE6920}">
      <dsp:nvSpPr>
        <dsp:cNvPr id="5" name="圆角矩形 4"/>
        <dsp:cNvSpPr/>
      </dsp:nvSpPr>
      <dsp:spPr bwMode="white">
        <a:xfrm>
          <a:off x="188600" y="1256279"/>
          <a:ext cx="3090191" cy="1142072"/>
        </a:xfrm>
        <a:prstGeom prst="roundRect">
          <a:avLst/>
        </a:prstGeom>
      </dsp:spPr>
      <dsp:style>
        <a:lnRef idx="2">
          <a:schemeClr val="lt1"/>
        </a:lnRef>
        <a:fillRef idx="1">
          <a:schemeClr val="accent1"/>
        </a:fillRef>
        <a:effectRef idx="0">
          <a:scrgbClr r="0" g="0" b="0"/>
        </a:effectRef>
        <a:fontRef idx="minor">
          <a:schemeClr val="lt1"/>
        </a:fontRef>
      </dsp:style>
      <dsp:txBody>
        <a:bodyPr lIns="133350" tIns="66675" rIns="133350" bIns="6667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rtl="0">
            <a:lnSpc>
              <a:spcPct val="100000"/>
            </a:lnSpc>
            <a:spcBef>
              <a:spcPct val="0"/>
            </a:spcBef>
            <a:spcAft>
              <a:spcPct val="35000"/>
            </a:spcAft>
          </a:pPr>
          <a:r>
            <a:rPr lang="zh-CN" dirty="0" smtClean="0"/>
            <a:t>分集增益</a:t>
          </a:r>
          <a:endParaRPr lang="zh-CN" dirty="0"/>
        </a:p>
      </dsp:txBody>
      <dsp:txXfrm>
        <a:off x="188600" y="1256279"/>
        <a:ext cx="3090191" cy="1142072"/>
      </dsp:txXfrm>
    </dsp:sp>
    <dsp:sp modelId="{297F6F09-B136-4E3C-B05B-A63F86CB5E20}">
      <dsp:nvSpPr>
        <dsp:cNvPr id="8" name="右箭头 7"/>
        <dsp:cNvSpPr/>
      </dsp:nvSpPr>
      <dsp:spPr bwMode="white">
        <a:xfrm>
          <a:off x="2847840" y="2524618"/>
          <a:ext cx="7523320" cy="1142072"/>
        </a:xfrm>
        <a:prstGeom prst="rightArrow">
          <a:avLst>
            <a:gd name="adj1" fmla="val 75000"/>
            <a:gd name="adj2" fmla="val 5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15240" rIns="15240" bIns="152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rtl="0">
            <a:lnSpc>
              <a:spcPct val="100000"/>
            </a:lnSpc>
            <a:spcBef>
              <a:spcPct val="0"/>
            </a:spcBef>
            <a:spcAft>
              <a:spcPct val="15000"/>
            </a:spcAft>
            <a:buChar char="•"/>
          </a:pPr>
          <a:r>
            <a:rPr lang="en-US" sz="2400" dirty="0" smtClean="0">
              <a:solidFill>
                <a:schemeClr val="dk1"/>
              </a:solidFill>
            </a:rPr>
            <a:t>MIMO</a:t>
          </a:r>
          <a:r>
            <a:rPr lang="zh-CN" sz="2400" dirty="0" smtClean="0">
              <a:solidFill>
                <a:schemeClr val="dk1"/>
              </a:solidFill>
            </a:rPr>
            <a:t>系统利用各天线上信号的相关性和噪声的非相关性，提高合并后信号的平均</a:t>
          </a:r>
          <a:r>
            <a:rPr lang="en-US" sz="2400" dirty="0" smtClean="0">
              <a:solidFill>
                <a:schemeClr val="dk1"/>
              </a:solidFill>
            </a:rPr>
            <a:t>SINR</a:t>
          </a:r>
          <a:r>
            <a:rPr lang="zh-CN" sz="2400" dirty="0" smtClean="0">
              <a:solidFill>
                <a:schemeClr val="dk1"/>
              </a:solidFill>
            </a:rPr>
            <a:t>而获得的性能增益。</a:t>
          </a:r>
          <a:endParaRPr>
            <a:solidFill>
              <a:schemeClr val="dk1"/>
            </a:solidFill>
          </a:endParaRPr>
        </a:p>
      </dsp:txBody>
      <dsp:txXfrm>
        <a:off x="2847840" y="2524618"/>
        <a:ext cx="7523320" cy="1142072"/>
      </dsp:txXfrm>
    </dsp:sp>
    <dsp:sp modelId="{44EE449A-E92D-4108-A531-12AD65C82A2A}">
      <dsp:nvSpPr>
        <dsp:cNvPr id="7" name="圆角矩形 6"/>
        <dsp:cNvSpPr/>
      </dsp:nvSpPr>
      <dsp:spPr bwMode="white">
        <a:xfrm>
          <a:off x="76156" y="2524606"/>
          <a:ext cx="2847840" cy="1142072"/>
        </a:xfrm>
        <a:prstGeom prst="roundRect">
          <a:avLst/>
        </a:prstGeom>
      </dsp:spPr>
      <dsp:style>
        <a:lnRef idx="2">
          <a:schemeClr val="lt1"/>
        </a:lnRef>
        <a:fillRef idx="1">
          <a:schemeClr val="accent1"/>
        </a:fillRef>
        <a:effectRef idx="0">
          <a:scrgbClr r="0" g="0" b="0"/>
        </a:effectRef>
        <a:fontRef idx="minor">
          <a:schemeClr val="lt1"/>
        </a:fontRef>
      </dsp:style>
      <dsp:txBody>
        <a:bodyPr lIns="133350" tIns="66675" rIns="133350" bIns="6667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rtl="0">
            <a:lnSpc>
              <a:spcPct val="100000"/>
            </a:lnSpc>
            <a:spcBef>
              <a:spcPct val="0"/>
            </a:spcBef>
            <a:spcAft>
              <a:spcPct val="35000"/>
            </a:spcAft>
          </a:pPr>
          <a:r>
            <a:rPr lang="zh-CN" dirty="0" smtClean="0"/>
            <a:t>阵列增益</a:t>
          </a:r>
          <a:endParaRPr lang="zh-CN" dirty="0"/>
        </a:p>
      </dsp:txBody>
      <dsp:txXfrm>
        <a:off x="76156" y="2524606"/>
        <a:ext cx="2847840" cy="1142072"/>
      </dsp:txXfrm>
    </dsp:sp>
    <dsp:sp modelId="{B4B9A2D3-53F8-419B-BAED-D446B0446BD7}">
      <dsp:nvSpPr>
        <dsp:cNvPr id="10" name="右箭头 9"/>
        <dsp:cNvSpPr/>
      </dsp:nvSpPr>
      <dsp:spPr bwMode="white">
        <a:xfrm>
          <a:off x="3276882" y="3768836"/>
          <a:ext cx="6903770" cy="1142072"/>
        </a:xfrm>
        <a:prstGeom prst="rightArrow">
          <a:avLst>
            <a:gd name="adj1" fmla="val 75000"/>
            <a:gd name="adj2" fmla="val 50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5240" tIns="15240" rIns="15240" bIns="152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rtl="0">
            <a:lnSpc>
              <a:spcPct val="100000"/>
            </a:lnSpc>
            <a:spcBef>
              <a:spcPct val="0"/>
            </a:spcBef>
            <a:spcAft>
              <a:spcPct val="15000"/>
            </a:spcAft>
            <a:buChar char="•"/>
          </a:pPr>
          <a:r>
            <a:rPr lang="zh-CN" altLang="zh-CN" sz="2400" dirty="0" smtClean="0">
              <a:solidFill>
                <a:schemeClr val="dk1"/>
              </a:solidFill>
              <a:sym typeface="+mn-ea"/>
            </a:rPr>
            <a:t>在最小化干扰增益和最大化信号增益之间取得最优的平衡点，从而使合并信号的</a:t>
          </a:r>
          <a:r>
            <a:rPr lang="en-US" altLang="zh-CN" sz="2400" dirty="0" smtClean="0">
              <a:solidFill>
                <a:schemeClr val="dk1"/>
              </a:solidFill>
              <a:sym typeface="+mn-ea"/>
            </a:rPr>
            <a:t>SINR</a:t>
          </a:r>
          <a:r>
            <a:rPr lang="zh-CN" altLang="zh-CN" sz="2400" dirty="0" smtClean="0">
              <a:solidFill>
                <a:schemeClr val="dk1"/>
              </a:solidFill>
              <a:sym typeface="+mn-ea"/>
            </a:rPr>
            <a:t>最大。</a:t>
          </a:r>
          <a:endParaRPr lang="zh-CN" altLang="en-US" sz="2400" dirty="0" smtClean="0">
            <a:solidFill>
              <a:schemeClr val="dk1"/>
            </a:solidFill>
          </a:endParaRPr>
        </a:p>
      </dsp:txBody>
      <dsp:txXfrm>
        <a:off x="3276882" y="3768836"/>
        <a:ext cx="6903770" cy="1142072"/>
      </dsp:txXfrm>
    </dsp:sp>
    <dsp:sp modelId="{49F8D23A-6B99-4572-AC38-F3877FFFC713}">
      <dsp:nvSpPr>
        <dsp:cNvPr id="9" name="圆角矩形 8"/>
        <dsp:cNvSpPr/>
      </dsp:nvSpPr>
      <dsp:spPr bwMode="white">
        <a:xfrm>
          <a:off x="188600" y="3768836"/>
          <a:ext cx="3090191" cy="1142072"/>
        </a:xfrm>
        <a:prstGeom prst="roundRect">
          <a:avLst/>
        </a:prstGeom>
      </dsp:spPr>
      <dsp:style>
        <a:lnRef idx="2">
          <a:schemeClr val="lt1"/>
        </a:lnRef>
        <a:fillRef idx="1">
          <a:schemeClr val="accent1"/>
        </a:fillRef>
        <a:effectRef idx="0">
          <a:scrgbClr r="0" g="0" b="0"/>
        </a:effectRef>
        <a:fontRef idx="minor">
          <a:schemeClr val="lt1"/>
        </a:fontRef>
      </dsp:style>
      <dsp:txBody>
        <a:bodyPr lIns="133350" tIns="66675" rIns="133350" bIns="66675"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rtl="0">
            <a:lnSpc>
              <a:spcPct val="100000"/>
            </a:lnSpc>
            <a:spcBef>
              <a:spcPct val="0"/>
            </a:spcBef>
            <a:spcAft>
              <a:spcPct val="35000"/>
            </a:spcAft>
          </a:pPr>
          <a:r>
            <a:rPr lang="zh-CN" dirty="0" smtClean="0"/>
            <a:t>干扰抵消增益</a:t>
          </a:r>
          <a:endParaRPr lang="zh-CN" dirty="0"/>
        </a:p>
      </dsp:txBody>
      <dsp:txXfrm>
        <a:off x="188600" y="3768836"/>
        <a:ext cx="3090191" cy="1142072"/>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711305" cy="4116705"/>
        <a:chOff x="0" y="0"/>
        <a:chExt cx="11711305" cy="4116705"/>
      </a:xfrm>
    </dsp:grpSpPr>
    <dsp:sp modelId="{91365B2B-7F2A-47C4-95FE-2FE01DA1BA1F}">
      <dsp:nvSpPr>
        <dsp:cNvPr id="3" name="矩形 2"/>
        <dsp:cNvSpPr/>
      </dsp:nvSpPr>
      <dsp:spPr bwMode="white">
        <a:xfrm>
          <a:off x="0" y="0"/>
          <a:ext cx="5472572" cy="1630378"/>
        </a:xfrm>
        <a:prstGeom prst="rect">
          <a:avLst/>
        </a:prstGeom>
      </dsp:spPr>
      <dsp:style>
        <a:lnRef idx="2">
          <a:schemeClr val="dk2"/>
        </a:lnRef>
        <a:fillRef idx="1">
          <a:schemeClr val="dk2"/>
        </a:fillRef>
        <a:effectRef idx="1">
          <a:scrgbClr r="0" g="0" b="0"/>
        </a:effectRef>
        <a:fontRef idx="minor">
          <a:schemeClr val="lt1"/>
        </a:fontRef>
      </dsp:style>
      <dsp:txBody>
        <a:bodyPr vert="horz" wrap="square"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t>按照信号的</a:t>
          </a:r>
          <a:endParaRPr lang="en-US" altLang="zh-CN" sz="2400" dirty="0" smtClean="0"/>
        </a:p>
        <a:p>
          <a:pPr lvl="0">
            <a:lnSpc>
              <a:spcPct val="100000"/>
            </a:lnSpc>
            <a:spcBef>
              <a:spcPct val="0"/>
            </a:spcBef>
            <a:spcAft>
              <a:spcPct val="35000"/>
            </a:spcAft>
          </a:pPr>
          <a:r>
            <a:rPr lang="zh-CN" altLang="en-US" sz="2400" dirty="0" smtClean="0"/>
            <a:t>发射方式</a:t>
          </a:r>
          <a:endParaRPr lang="zh-CN" altLang="en-US" sz="2400" dirty="0"/>
        </a:p>
      </dsp:txBody>
      <dsp:txXfrm>
        <a:off x="0" y="0"/>
        <a:ext cx="5472572" cy="1630378"/>
      </dsp:txXfrm>
    </dsp:sp>
    <dsp:sp modelId="{AB0220E2-F070-4F39-B5C6-BFF46C4CDD26}">
      <dsp:nvSpPr>
        <dsp:cNvPr id="4" name="矩形 3"/>
        <dsp:cNvSpPr/>
      </dsp:nvSpPr>
      <dsp:spPr bwMode="white">
        <a:xfrm>
          <a:off x="0" y="1630378"/>
          <a:ext cx="5472572" cy="2486327"/>
        </a:xfrm>
        <a:prstGeom prst="rect">
          <a:avLst/>
        </a:prstGeom>
      </dsp:spPr>
      <dsp:style>
        <a:lnRef idx="2">
          <a:schemeClr val="dk2">
            <a:alpha val="90000"/>
            <a:tint val="40000"/>
          </a:schemeClr>
        </a:lnRef>
        <a:fillRef idx="1">
          <a:schemeClr val="dk2">
            <a:alpha val="90000"/>
            <a:tint val="40000"/>
          </a:schemeClr>
        </a:fillRef>
        <a:effectRef idx="0">
          <a:scrgbClr r="0" g="0" b="0"/>
        </a:effectRef>
        <a:fontRef idx="minor"/>
      </dsp:style>
      <dsp:txBody>
        <a:bodyPr vert="horz" wrap="square" lIns="128016" tIns="128016" rIns="170688" bIns="192024"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400" dirty="0" smtClean="0">
              <a:solidFill>
                <a:schemeClr val="dk1"/>
              </a:solidFill>
            </a:rPr>
            <a:t>传统波束形成：当信道特征值只有一个或只有一个接收天线时，沿特征向量发射所有的功率实现波束形成；</a:t>
          </a:r>
          <a:endParaRPr lang="zh-CN" altLang="en-US" sz="2400" dirty="0">
            <a:solidFill>
              <a:schemeClr val="dk1"/>
            </a:solidFill>
          </a:endParaRPr>
        </a:p>
        <a:p>
          <a:pPr marL="228600" lvl="1" indent="-228600">
            <a:lnSpc>
              <a:spcPct val="100000"/>
            </a:lnSpc>
            <a:spcBef>
              <a:spcPct val="0"/>
            </a:spcBef>
            <a:spcAft>
              <a:spcPct val="15000"/>
            </a:spcAft>
            <a:buChar char="•"/>
          </a:pPr>
          <a:r>
            <a:rPr lang="zh-CN" altLang="en-US" sz="2400" dirty="0" smtClean="0">
              <a:solidFill>
                <a:schemeClr val="dk1"/>
              </a:solidFill>
            </a:rPr>
            <a:t>特征波束形成：对信道矩阵进行特征值分解，信道将转化为多个并行的信道，在每个信道上独立传输数据。</a:t>
          </a:r>
          <a:endParaRPr lang="zh-CN" altLang="en-US" sz="2400" dirty="0">
            <a:solidFill>
              <a:schemeClr val="dk1"/>
            </a:solidFill>
          </a:endParaRPr>
        </a:p>
      </dsp:txBody>
      <dsp:txXfrm>
        <a:off x="0" y="1630378"/>
        <a:ext cx="5472572" cy="2486327"/>
      </dsp:txXfrm>
    </dsp:sp>
    <dsp:sp modelId="{2C85E8BB-03EA-4CF6-94D0-56BB0592776E}">
      <dsp:nvSpPr>
        <dsp:cNvPr id="5" name="矩形 4"/>
        <dsp:cNvSpPr/>
      </dsp:nvSpPr>
      <dsp:spPr bwMode="white">
        <a:xfrm>
          <a:off x="6238733" y="0"/>
          <a:ext cx="5472572" cy="1630378"/>
        </a:xfrm>
        <a:prstGeom prst="rect">
          <a:avLst/>
        </a:prstGeom>
      </dsp:spPr>
      <dsp:style>
        <a:lnRef idx="2">
          <a:schemeClr val="dk2"/>
        </a:lnRef>
        <a:fillRef idx="1">
          <a:schemeClr val="dk2"/>
        </a:fillRef>
        <a:effectRef idx="1">
          <a:scrgbClr r="0" g="0" b="0"/>
        </a:effectRef>
        <a:fontRef idx="minor">
          <a:schemeClr val="lt1"/>
        </a:fontRef>
      </dsp:style>
      <dsp:txBody>
        <a:bodyPr vert="horz" wrap="square" lIns="170688" tIns="97536" rIns="170688" bIns="975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t>按反馈的</a:t>
          </a:r>
          <a:endParaRPr lang="en-US" altLang="zh-CN" sz="2400" dirty="0" smtClean="0"/>
        </a:p>
        <a:p>
          <a:pPr lvl="0">
            <a:lnSpc>
              <a:spcPct val="100000"/>
            </a:lnSpc>
            <a:spcBef>
              <a:spcPct val="0"/>
            </a:spcBef>
            <a:spcAft>
              <a:spcPct val="35000"/>
            </a:spcAft>
          </a:pPr>
          <a:r>
            <a:rPr lang="zh-CN" altLang="en-US" sz="2400" dirty="0" smtClean="0"/>
            <a:t>信道信息</a:t>
          </a:r>
          <a:endParaRPr lang="zh-CN" altLang="en-US" sz="2400" dirty="0"/>
        </a:p>
      </dsp:txBody>
      <dsp:txXfrm>
        <a:off x="6238733" y="0"/>
        <a:ext cx="5472572" cy="1630378"/>
      </dsp:txXfrm>
    </dsp:sp>
    <dsp:sp modelId="{AD9F8F98-8CB6-4F24-86C5-E5E723004ED5}">
      <dsp:nvSpPr>
        <dsp:cNvPr id="6" name="矩形 5"/>
        <dsp:cNvSpPr/>
      </dsp:nvSpPr>
      <dsp:spPr bwMode="white">
        <a:xfrm>
          <a:off x="6238733" y="1630378"/>
          <a:ext cx="5472572" cy="2486327"/>
        </a:xfrm>
        <a:prstGeom prst="rect">
          <a:avLst/>
        </a:prstGeom>
      </dsp:spPr>
      <dsp:style>
        <a:lnRef idx="2">
          <a:schemeClr val="dk2">
            <a:alpha val="90000"/>
            <a:tint val="40000"/>
          </a:schemeClr>
        </a:lnRef>
        <a:fillRef idx="1">
          <a:schemeClr val="dk2">
            <a:alpha val="90000"/>
            <a:tint val="40000"/>
          </a:schemeClr>
        </a:fillRef>
        <a:effectRef idx="0">
          <a:scrgbClr r="0" g="0" b="0"/>
        </a:effectRef>
        <a:fontRef idx="minor"/>
      </dsp:style>
      <dsp:txBody>
        <a:bodyPr vert="horz" wrap="square" lIns="128016" tIns="128016" rIns="170688" bIns="192024"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400" dirty="0" smtClean="0">
              <a:solidFill>
                <a:schemeClr val="dk1"/>
              </a:solidFill>
            </a:rPr>
            <a:t>瞬时信道信息反馈</a:t>
          </a:r>
          <a:endParaRPr lang="zh-CN" altLang="en-US" sz="2400" dirty="0">
            <a:solidFill>
              <a:schemeClr val="dk1"/>
            </a:solidFill>
          </a:endParaRPr>
        </a:p>
        <a:p>
          <a:pPr marL="228600" lvl="1" indent="-228600">
            <a:lnSpc>
              <a:spcPct val="100000"/>
            </a:lnSpc>
            <a:spcBef>
              <a:spcPct val="0"/>
            </a:spcBef>
            <a:spcAft>
              <a:spcPct val="15000"/>
            </a:spcAft>
            <a:buChar char="•"/>
          </a:pPr>
          <a:r>
            <a:rPr lang="zh-CN" altLang="en-US" sz="2400" dirty="0" smtClean="0">
              <a:solidFill>
                <a:schemeClr val="dk1"/>
              </a:solidFill>
            </a:rPr>
            <a:t>信道均值信息反馈</a:t>
          </a:r>
          <a:endParaRPr lang="zh-CN" altLang="en-US" sz="2400" dirty="0">
            <a:solidFill>
              <a:schemeClr val="dk1"/>
            </a:solidFill>
          </a:endParaRPr>
        </a:p>
        <a:p>
          <a:pPr marL="228600" lvl="1" indent="-228600">
            <a:lnSpc>
              <a:spcPct val="100000"/>
            </a:lnSpc>
            <a:spcBef>
              <a:spcPct val="0"/>
            </a:spcBef>
            <a:spcAft>
              <a:spcPct val="15000"/>
            </a:spcAft>
            <a:buChar char="•"/>
          </a:pPr>
          <a:r>
            <a:rPr lang="zh-CN" altLang="en-US" sz="2400" dirty="0" smtClean="0">
              <a:solidFill>
                <a:schemeClr val="dk1"/>
              </a:solidFill>
            </a:rPr>
            <a:t>信道协方差矩阵反馈</a:t>
          </a:r>
          <a:endParaRPr lang="zh-CN" altLang="en-US" sz="2400" dirty="0">
            <a:solidFill>
              <a:schemeClr val="dk1"/>
            </a:solidFill>
          </a:endParaRPr>
        </a:p>
      </dsp:txBody>
      <dsp:txXfrm>
        <a:off x="6238733" y="1630378"/>
        <a:ext cx="5472572" cy="2486327"/>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727479" cy="3394075"/>
        <a:chOff x="0" y="0"/>
        <a:chExt cx="2727479" cy="3394075"/>
      </a:xfrm>
    </dsp:grpSpPr>
    <dsp:sp modelId="{017E0433-C17E-4709-BC6A-8B226238A115}">
      <dsp:nvSpPr>
        <dsp:cNvPr id="3" name="同侧圆角矩形 2"/>
        <dsp:cNvSpPr/>
      </dsp:nvSpPr>
      <dsp:spPr bwMode="white">
        <a:xfrm rot="16200000">
          <a:off x="-424293" y="986332"/>
          <a:ext cx="2182051" cy="1333464"/>
        </a:xfrm>
        <a:prstGeom prst="round2SameRect">
          <a:avLst>
            <a:gd name="adj1" fmla="val 16670"/>
            <a:gd name="adj2" fmla="val 0"/>
          </a:avLst>
        </a:prstGeom>
      </dsp:spPr>
      <dsp:style>
        <a:lnRef idx="2">
          <a:schemeClr val="accent5">
            <a:shade val="80000"/>
          </a:schemeClr>
        </a:lnRef>
        <a:fillRef idx="1">
          <a:schemeClr val="accent5">
            <a:tint val="40000"/>
          </a:schemeClr>
        </a:fillRef>
        <a:effectRef idx="0">
          <a:scrgbClr r="0" g="0" b="0"/>
        </a:effectRef>
        <a:fontRef idx="minor"/>
      </dsp:style>
      <dsp:txBody>
        <a:bodyPr rot="5400000" lIns="129539" tIns="215900" rIns="194310" bIns="215900" anchor="t"/>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35000"/>
            </a:spcAft>
          </a:pPr>
          <a:r>
            <a:rPr lang="en-US" altLang="zh-CN" dirty="0">
              <a:solidFill>
                <a:schemeClr val="tx1"/>
              </a:solidFill>
            </a:rPr>
            <a:t>RRC</a:t>
          </a:r>
          <a:r>
            <a:rPr lang="zh-CN" altLang="en-US" dirty="0">
              <a:solidFill>
                <a:schemeClr val="tx1"/>
              </a:solidFill>
            </a:rPr>
            <a:t>连接态</a:t>
          </a:r>
          <a:endParaRPr>
            <a:solidFill>
              <a:schemeClr val="tx1"/>
            </a:solidFill>
          </a:endParaRPr>
        </a:p>
      </dsp:txBody>
      <dsp:txXfrm rot="16200000">
        <a:off x="-424293" y="986332"/>
        <a:ext cx="2182051" cy="1333464"/>
      </dsp:txXfrm>
    </dsp:sp>
    <dsp:sp modelId="{799019FA-CF05-41DF-8D88-0F09EA083C74}">
      <dsp:nvSpPr>
        <dsp:cNvPr id="4" name="同侧圆角矩形 3"/>
        <dsp:cNvSpPr/>
      </dsp:nvSpPr>
      <dsp:spPr bwMode="white">
        <a:xfrm rot="5400000">
          <a:off x="3341084" y="1030300"/>
          <a:ext cx="2182051" cy="1333464"/>
        </a:xfrm>
        <a:prstGeom prst="round2SameRect">
          <a:avLst>
            <a:gd name="adj1" fmla="val 16670"/>
            <a:gd name="adj2" fmla="val 0"/>
          </a:avLst>
        </a:prstGeom>
      </dsp:spPr>
      <dsp:style>
        <a:lnRef idx="2">
          <a:schemeClr val="accent5">
            <a:shade val="80000"/>
          </a:schemeClr>
        </a:lnRef>
        <a:fillRef idx="1">
          <a:schemeClr val="accent5">
            <a:tint val="40000"/>
          </a:schemeClr>
        </a:fillRef>
        <a:effectRef idx="0">
          <a:scrgbClr r="0" g="0" b="0"/>
        </a:effectRef>
        <a:fontRef idx="minor"/>
      </dsp:style>
      <dsp:txBody>
        <a:bodyPr rot="-5400000" lIns="194310" tIns="215900" rIns="129539" bIns="215900" anchor="t"/>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35000"/>
            </a:spcAft>
          </a:pPr>
          <a:r>
            <a:rPr lang="en-US" altLang="zh-CN" dirty="0">
              <a:solidFill>
                <a:schemeClr val="tx1"/>
              </a:solidFill>
            </a:rPr>
            <a:t>RRC</a:t>
          </a:r>
          <a:r>
            <a:rPr lang="zh-CN" altLang="en-US" dirty="0">
              <a:solidFill>
                <a:schemeClr val="tx1"/>
              </a:solidFill>
            </a:rPr>
            <a:t>空闲态</a:t>
          </a:r>
          <a:endParaRPr>
            <a:solidFill>
              <a:schemeClr val="tx1"/>
            </a:solidFill>
          </a:endParaRPr>
        </a:p>
      </dsp:txBody>
      <dsp:txXfrm rot="5400000">
        <a:off x="3341084" y="1030300"/>
        <a:ext cx="2182051" cy="1333464"/>
      </dsp:txXfrm>
    </dsp:sp>
    <dsp:sp modelId="{F0A8D6BF-8DA7-4EF0-8953-533B4AD41598}">
      <dsp:nvSpPr>
        <dsp:cNvPr id="5" name="环形箭头 4"/>
        <dsp:cNvSpPr/>
      </dsp:nvSpPr>
      <dsp:spPr bwMode="white">
        <a:xfrm>
          <a:off x="2113705" y="31169"/>
          <a:ext cx="1394014" cy="1393947"/>
        </a:xfrm>
        <a:prstGeom prst="circularArrow">
          <a:avLst>
            <a:gd name="adj1" fmla="val 12500"/>
            <a:gd name="adj2" fmla="val 1142322"/>
            <a:gd name="adj3" fmla="val 20457678"/>
            <a:gd name="adj4" fmla="val 10800000"/>
            <a:gd name="adj5" fmla="val 12500"/>
          </a:avLst>
        </a:prstGeom>
      </dsp:spPr>
      <dsp:style>
        <a:lnRef idx="2">
          <a:schemeClr val="accent5">
            <a:shade val="80000"/>
          </a:schemeClr>
        </a:lnRef>
        <a:fillRef idx="1">
          <a:schemeClr val="lt1"/>
        </a:fillRef>
        <a:effectRef idx="0">
          <a:scrgbClr r="0" g="0" b="0"/>
        </a:effectRef>
        <a:fontRef idx="minor">
          <a:schemeClr val="lt1"/>
        </a:fontRef>
      </dsp:style>
      <dsp:txXfrm>
        <a:off x="2113705" y="31169"/>
        <a:ext cx="1394014" cy="1393947"/>
      </dsp:txXfrm>
    </dsp:sp>
    <dsp:sp modelId="{62793F88-7FC6-4951-9D8E-F97E646B622B}">
      <dsp:nvSpPr>
        <dsp:cNvPr id="6" name="环形箭头 5"/>
        <dsp:cNvSpPr/>
      </dsp:nvSpPr>
      <dsp:spPr bwMode="white">
        <a:xfrm rot="10800000">
          <a:off x="2087618" y="1881890"/>
          <a:ext cx="1394014" cy="1393947"/>
        </a:xfrm>
        <a:prstGeom prst="circularArrow">
          <a:avLst>
            <a:gd name="adj1" fmla="val 12500"/>
            <a:gd name="adj2" fmla="val 1142322"/>
            <a:gd name="adj3" fmla="val 20457678"/>
            <a:gd name="adj4" fmla="val 10800000"/>
            <a:gd name="adj5" fmla="val 12500"/>
          </a:avLst>
        </a:prstGeom>
      </dsp:spPr>
      <dsp:style>
        <a:lnRef idx="2">
          <a:schemeClr val="accent5">
            <a:shade val="80000"/>
          </a:schemeClr>
        </a:lnRef>
        <a:fillRef idx="1">
          <a:schemeClr val="lt1"/>
        </a:fillRef>
        <a:effectRef idx="0">
          <a:scrgbClr r="0" g="0" b="0"/>
        </a:effectRef>
        <a:fontRef idx="minor">
          <a:schemeClr val="lt1"/>
        </a:fontRef>
      </dsp:style>
      <dsp:txXfrm rot="10800000">
        <a:off x="2087618" y="1881890"/>
        <a:ext cx="1394014" cy="1393947"/>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770120" cy="4950901"/>
        <a:chOff x="0" y="0"/>
        <a:chExt cx="2770120" cy="4950901"/>
      </a:xfrm>
    </dsp:grpSpPr>
    <dsp:sp modelId="{5A82FEA5-C7BB-48EB-9FD6-BFBF09F3A938}">
      <dsp:nvSpPr>
        <dsp:cNvPr id="4" name="同侧圆角矩形 3"/>
        <dsp:cNvSpPr/>
      </dsp:nvSpPr>
      <dsp:spPr bwMode="white">
        <a:xfrm rot="-5400000">
          <a:off x="409243" y="-289944"/>
          <a:ext cx="954391" cy="177287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106680" tIns="53340" rIns="106680" bIns="533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en-US" sz="2800" b="1" i="0" u="none" baseline="0">
              <a:solidFill>
                <a:srgbClr val="FF0000"/>
              </a:solidFill>
              <a:rtl val="0"/>
            </a:rPr>
            <a:t>RSRP</a:t>
          </a:r>
          <a:endParaRPr lang="en-US" altLang="en-US" sz="2800" b="1" i="0" u="none" baseline="0">
            <a:solidFill>
              <a:srgbClr val="FF0000"/>
            </a:solidFill>
            <a:rtl val="0"/>
          </a:endParaRPr>
        </a:p>
      </dsp:txBody>
      <dsp:txXfrm rot="-5400000">
        <a:off x="409243" y="-289944"/>
        <a:ext cx="954391" cy="1772877"/>
      </dsp:txXfrm>
    </dsp:sp>
    <dsp:sp modelId="{0FBC8589-CCE6-4801-B70F-BCEC83F401F2}">
      <dsp:nvSpPr>
        <dsp:cNvPr id="3" name="圆角矩形 2"/>
        <dsp:cNvSpPr/>
      </dsp:nvSpPr>
      <dsp:spPr bwMode="white">
        <a:xfrm>
          <a:off x="1772877" y="0"/>
          <a:ext cx="997243" cy="1192988"/>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34290" rIns="68580" bIns="342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sz="1800" b="1" i="0" u="none" baseline="0">
              <a:effectLst>
                <a:outerShdw blurRad="38100" dist="38100" dir="2700000" algn="tl">
                  <a:srgbClr val="000000">
                    <a:alpha val="43137"/>
                  </a:srgbClr>
                </a:outerShdw>
              </a:effectLst>
              <a:rtl val="0"/>
            </a:rPr>
            <a:t>参考信号接收功率</a:t>
          </a:r>
          <a:endParaRPr lang="zh-CN" altLang="en-US" sz="1800" b="1" i="0" u="none" baseline="0">
            <a:effectLst>
              <a:outerShdw blurRad="38100" dist="38100" dir="2700000" algn="tl">
                <a:srgbClr val="000000">
                  <a:alpha val="43137"/>
                </a:srgbClr>
              </a:outerShdw>
            </a:effectLst>
            <a:rtl val="0"/>
          </a:endParaRPr>
        </a:p>
      </dsp:txBody>
      <dsp:txXfrm>
        <a:off x="1772877" y="0"/>
        <a:ext cx="997243" cy="1192988"/>
      </dsp:txXfrm>
    </dsp:sp>
    <dsp:sp modelId="{038AF6D7-3E0A-440D-A1AA-5484326B66C4}">
      <dsp:nvSpPr>
        <dsp:cNvPr id="6" name="同侧圆角矩形 5"/>
        <dsp:cNvSpPr/>
      </dsp:nvSpPr>
      <dsp:spPr bwMode="white">
        <a:xfrm rot="-5400000">
          <a:off x="409243" y="962693"/>
          <a:ext cx="954391" cy="177287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106680" tIns="53340" rIns="106680" bIns="533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en-US" sz="2800" b="1">
              <a:solidFill>
                <a:srgbClr val="00B0F0"/>
              </a:solidFill>
              <a:sym typeface="+mn-ea"/>
            </a:rPr>
            <a:t>RSRQ</a:t>
          </a:r>
          <a:endParaRPr lang="en-US" altLang="en-US" sz="2800" b="1">
            <a:solidFill>
              <a:srgbClr val="00B0F0"/>
            </a:solidFill>
            <a:sym typeface="+mn-ea"/>
          </a:endParaRPr>
        </a:p>
      </dsp:txBody>
      <dsp:txXfrm rot="-5400000">
        <a:off x="409243" y="962693"/>
        <a:ext cx="954391" cy="1772877"/>
      </dsp:txXfrm>
    </dsp:sp>
    <dsp:sp modelId="{90D19CEE-FBFF-4B20-BFBF-E4B8706E0559}">
      <dsp:nvSpPr>
        <dsp:cNvPr id="5" name="圆角矩形 4"/>
        <dsp:cNvSpPr/>
      </dsp:nvSpPr>
      <dsp:spPr bwMode="white">
        <a:xfrm>
          <a:off x="1772877" y="1252638"/>
          <a:ext cx="997243" cy="1192988"/>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34290" rIns="68580" bIns="342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sz="1800" b="1" i="0" u="none" baseline="0">
              <a:effectLst>
                <a:outerShdw blurRad="38100" dist="38100" dir="2700000" algn="tl">
                  <a:srgbClr val="000000">
                    <a:alpha val="43137"/>
                  </a:srgbClr>
                </a:outerShdw>
              </a:effectLst>
              <a:rtl val="0"/>
            </a:rPr>
            <a:t> 参考信号接收质量</a:t>
          </a:r>
          <a:endParaRPr lang="en-US" altLang="en-US" sz="1800" b="1" i="0" u="none" baseline="0">
            <a:effectLst>
              <a:outerShdw blurRad="38100" dist="38100" dir="2700000" algn="tl">
                <a:srgbClr val="000000">
                  <a:alpha val="43137"/>
                </a:srgbClr>
              </a:outerShdw>
            </a:effectLst>
            <a:rtl val="0"/>
          </a:endParaRPr>
        </a:p>
      </dsp:txBody>
      <dsp:txXfrm>
        <a:off x="1772877" y="1252638"/>
        <a:ext cx="997243" cy="1192988"/>
      </dsp:txXfrm>
    </dsp:sp>
    <dsp:sp modelId="{4C2E5004-57EE-45C7-AAEE-E987B1D7AE6C}">
      <dsp:nvSpPr>
        <dsp:cNvPr id="8" name="同侧圆角矩形 7"/>
        <dsp:cNvSpPr/>
      </dsp:nvSpPr>
      <dsp:spPr bwMode="white">
        <a:xfrm rot="-5400000">
          <a:off x="409243" y="2215331"/>
          <a:ext cx="954391" cy="177287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106680" tIns="53340" rIns="106680" bIns="533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b="1">
              <a:solidFill>
                <a:schemeClr val="dk1"/>
              </a:solidFill>
              <a:sym typeface="+mn-ea"/>
            </a:rPr>
            <a:t>R</a:t>
          </a:r>
          <a:r>
            <a:rPr lang="en-US" sz="2800" b="1">
              <a:solidFill>
                <a:schemeClr val="dk1"/>
              </a:solidFill>
              <a:sym typeface="+mn-ea"/>
            </a:rPr>
            <a:t>SSI</a:t>
          </a:r>
          <a:r>
            <a:rPr sz="2800">
              <a:solidFill>
                <a:schemeClr val="dk1"/>
              </a:solidFill>
              <a:sym typeface="+mn-ea"/>
            </a:rPr>
            <a:t> </a:t>
          </a:r>
          <a:endParaRPr lang="en-US" sz="3700">
            <a:solidFill>
              <a:schemeClr val="dk1"/>
            </a:solidFill>
          </a:endParaRPr>
        </a:p>
      </dsp:txBody>
      <dsp:txXfrm rot="-5400000">
        <a:off x="409243" y="2215331"/>
        <a:ext cx="954391" cy="1772877"/>
      </dsp:txXfrm>
    </dsp:sp>
    <dsp:sp modelId="{A216F01C-8D51-454C-8D00-18BEEE9D2418}">
      <dsp:nvSpPr>
        <dsp:cNvPr id="7" name="圆角矩形 6"/>
        <dsp:cNvSpPr/>
      </dsp:nvSpPr>
      <dsp:spPr bwMode="white">
        <a:xfrm>
          <a:off x="1772877" y="2505275"/>
          <a:ext cx="997243" cy="1192988"/>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34290" rIns="68580" bIns="342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sz="1800" b="1" i="0" u="none" baseline="0">
              <a:rtl val="0"/>
            </a:rPr>
            <a:t>载波接收信号强度指示</a:t>
          </a:r>
          <a:endParaRPr lang="en-US" altLang="en-US" sz="1800" b="1" i="0" u="none" baseline="0">
            <a:rtl val="0"/>
          </a:endParaRPr>
        </a:p>
      </dsp:txBody>
      <dsp:txXfrm>
        <a:off x="1772877" y="2505275"/>
        <a:ext cx="997243" cy="1192988"/>
      </dsp:txXfrm>
    </dsp:sp>
    <dsp:sp modelId="{7C4163DA-B149-4D01-B0E6-91A9C4C99AE2}">
      <dsp:nvSpPr>
        <dsp:cNvPr id="10" name="同侧圆角矩形 9"/>
        <dsp:cNvSpPr/>
      </dsp:nvSpPr>
      <dsp:spPr bwMode="white">
        <a:xfrm rot="-5400000">
          <a:off x="409243" y="3467969"/>
          <a:ext cx="954391" cy="177287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106680" tIns="53340" rIns="106680" bIns="533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b="1">
              <a:solidFill>
                <a:srgbClr val="FF0000"/>
              </a:solidFill>
              <a:sym typeface="+mn-ea"/>
            </a:rPr>
            <a:t>S</a:t>
          </a:r>
          <a:r>
            <a:rPr lang="en-US" sz="2800" b="1">
              <a:solidFill>
                <a:srgbClr val="FF0000"/>
              </a:solidFill>
              <a:sym typeface="+mn-ea"/>
            </a:rPr>
            <a:t>INR</a:t>
          </a:r>
          <a:endParaRPr>
            <a:solidFill>
              <a:schemeClr val="dk1"/>
            </a:solidFill>
          </a:endParaRPr>
        </a:p>
      </dsp:txBody>
      <dsp:txXfrm rot="-5400000">
        <a:off x="409243" y="3467969"/>
        <a:ext cx="954391" cy="1772877"/>
      </dsp:txXfrm>
    </dsp:sp>
    <dsp:sp modelId="{4FB90937-AF7A-448D-BC92-339C4D3E7CAA}">
      <dsp:nvSpPr>
        <dsp:cNvPr id="9" name="圆角矩形 8"/>
        <dsp:cNvSpPr/>
      </dsp:nvSpPr>
      <dsp:spPr bwMode="white">
        <a:xfrm>
          <a:off x="1772877" y="3757913"/>
          <a:ext cx="997243" cy="1192988"/>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72390" tIns="36195" rIns="72390" bIns="36195"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1" i="0" u="none" baseline="0">
              <a:rtl val="0"/>
            </a:rPr>
            <a:t>信号干扰噪声比</a:t>
          </a:r>
          <a:endParaRPr altLang="en-US" b="1"/>
        </a:p>
      </dsp:txBody>
      <dsp:txXfrm>
        <a:off x="1772877" y="3757913"/>
        <a:ext cx="997243" cy="1192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770120" cy="4950901"/>
        <a:chOff x="0" y="0"/>
        <a:chExt cx="2770120" cy="4950901"/>
      </a:xfrm>
    </dsp:grpSpPr>
    <dsp:sp modelId="{5A82FEA5-C7BB-48EB-9FD6-BFBF09F3A938}">
      <dsp:nvSpPr>
        <dsp:cNvPr id="4" name="同侧圆角矩形 3"/>
        <dsp:cNvSpPr/>
      </dsp:nvSpPr>
      <dsp:spPr bwMode="white">
        <a:xfrm rot="-5400000">
          <a:off x="409243" y="-289944"/>
          <a:ext cx="954391" cy="177287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106680" tIns="53340" rIns="106680" bIns="533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en-US" sz="2800" b="1" i="0" u="none" baseline="0">
              <a:solidFill>
                <a:srgbClr val="FF0000"/>
              </a:solidFill>
              <a:rtl val="0"/>
            </a:rPr>
            <a:t>RSRP</a:t>
          </a:r>
          <a:endParaRPr lang="en-US" altLang="en-US" sz="2800" b="1" i="0" u="none" baseline="0">
            <a:solidFill>
              <a:srgbClr val="FF0000"/>
            </a:solidFill>
            <a:rtl val="0"/>
          </a:endParaRPr>
        </a:p>
      </dsp:txBody>
      <dsp:txXfrm rot="-5400000">
        <a:off x="409243" y="-289944"/>
        <a:ext cx="954391" cy="1772877"/>
      </dsp:txXfrm>
    </dsp:sp>
    <dsp:sp modelId="{0FBC8589-CCE6-4801-B70F-BCEC83F401F2}">
      <dsp:nvSpPr>
        <dsp:cNvPr id="3" name="圆角矩形 2"/>
        <dsp:cNvSpPr/>
      </dsp:nvSpPr>
      <dsp:spPr bwMode="white">
        <a:xfrm>
          <a:off x="1772877" y="0"/>
          <a:ext cx="997243" cy="1192988"/>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34290" rIns="68580" bIns="3429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zh-CN" sz="1800" b="1" i="0" u="none" baseline="0">
              <a:rtl val="0"/>
            </a:rPr>
            <a:t>参考信号接收功率</a:t>
          </a:r>
          <a:endParaRPr lang="zh-CN" altLang="en-US" sz="1800" b="1" i="0" u="none" baseline="0">
            <a:rtl val="0"/>
          </a:endParaRPr>
        </a:p>
      </dsp:txBody>
      <dsp:txXfrm>
        <a:off x="1772877" y="0"/>
        <a:ext cx="997243" cy="1192988"/>
      </dsp:txXfrm>
    </dsp:sp>
    <dsp:sp modelId="{038AF6D7-3E0A-440D-A1AA-5484326B66C4}">
      <dsp:nvSpPr>
        <dsp:cNvPr id="6" name="同侧圆角矩形 5"/>
        <dsp:cNvSpPr/>
      </dsp:nvSpPr>
      <dsp:spPr bwMode="white">
        <a:xfrm rot="-5400000">
          <a:off x="409243" y="962693"/>
          <a:ext cx="954391" cy="177287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106680" tIns="53340" rIns="106680" bIns="533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en-US" sz="2800" b="1">
              <a:solidFill>
                <a:srgbClr val="00B0F0"/>
              </a:solidFill>
              <a:sym typeface="+mn-ea"/>
            </a:rPr>
            <a:t>RSRQ</a:t>
          </a:r>
          <a:endParaRPr lang="en-US" altLang="en-US" sz="2800" b="1">
            <a:solidFill>
              <a:srgbClr val="00B0F0"/>
            </a:solidFill>
            <a:sym typeface="+mn-ea"/>
          </a:endParaRPr>
        </a:p>
      </dsp:txBody>
      <dsp:txXfrm rot="-5400000">
        <a:off x="409243" y="962693"/>
        <a:ext cx="954391" cy="1772877"/>
      </dsp:txXfrm>
    </dsp:sp>
    <dsp:sp modelId="{90D19CEE-FBFF-4B20-BFBF-E4B8706E0559}">
      <dsp:nvSpPr>
        <dsp:cNvPr id="5" name="圆角矩形 4"/>
        <dsp:cNvSpPr/>
      </dsp:nvSpPr>
      <dsp:spPr bwMode="white">
        <a:xfrm>
          <a:off x="1772877" y="1252638"/>
          <a:ext cx="997243" cy="1192988"/>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34290" rIns="68580" bIns="3429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sz="1800" b="1" i="0" u="none" baseline="0">
              <a:rtl val="0"/>
            </a:rPr>
            <a:t>参考信号接收质量</a:t>
          </a:r>
          <a:endParaRPr lang="en-US" altLang="en-US" sz="1800" b="1" i="0" u="none" baseline="0">
            <a:rtl val="0"/>
          </a:endParaRPr>
        </a:p>
      </dsp:txBody>
      <dsp:txXfrm>
        <a:off x="1772877" y="1252638"/>
        <a:ext cx="997243" cy="1192988"/>
      </dsp:txXfrm>
    </dsp:sp>
    <dsp:sp modelId="{4C2E5004-57EE-45C7-AAEE-E987B1D7AE6C}">
      <dsp:nvSpPr>
        <dsp:cNvPr id="8" name="同侧圆角矩形 7"/>
        <dsp:cNvSpPr/>
      </dsp:nvSpPr>
      <dsp:spPr bwMode="white">
        <a:xfrm rot="-5400000">
          <a:off x="409243" y="2215331"/>
          <a:ext cx="954391" cy="177287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106680" tIns="53340" rIns="106680" bIns="533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b="1">
              <a:solidFill>
                <a:schemeClr val="dk1"/>
              </a:solidFill>
              <a:sym typeface="+mn-ea"/>
            </a:rPr>
            <a:t>R</a:t>
          </a:r>
          <a:r>
            <a:rPr lang="en-US" sz="2800" b="1">
              <a:solidFill>
                <a:schemeClr val="dk1"/>
              </a:solidFill>
              <a:sym typeface="+mn-ea"/>
            </a:rPr>
            <a:t>SSI</a:t>
          </a:r>
          <a:r>
            <a:rPr sz="2800">
              <a:solidFill>
                <a:schemeClr val="dk1"/>
              </a:solidFill>
              <a:sym typeface="+mn-ea"/>
            </a:rPr>
            <a:t> </a:t>
          </a:r>
          <a:endParaRPr lang="en-US" sz="3700">
            <a:solidFill>
              <a:schemeClr val="dk1"/>
            </a:solidFill>
          </a:endParaRPr>
        </a:p>
      </dsp:txBody>
      <dsp:txXfrm rot="-5400000">
        <a:off x="409243" y="2215331"/>
        <a:ext cx="954391" cy="1772877"/>
      </dsp:txXfrm>
    </dsp:sp>
    <dsp:sp modelId="{A216F01C-8D51-454C-8D00-18BEEE9D2418}">
      <dsp:nvSpPr>
        <dsp:cNvPr id="7" name="圆角矩形 6"/>
        <dsp:cNvSpPr/>
      </dsp:nvSpPr>
      <dsp:spPr bwMode="white">
        <a:xfrm>
          <a:off x="1772877" y="2505275"/>
          <a:ext cx="997243" cy="1192988"/>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0960" tIns="30480" rIns="60960" bIns="3048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b="1" i="0" u="none" baseline="0">
              <a:rtl val="0"/>
            </a:rPr>
            <a:t>载波接收信号强度指示</a:t>
          </a:r>
          <a:endParaRPr altLang="en-US" b="1"/>
        </a:p>
      </dsp:txBody>
      <dsp:txXfrm>
        <a:off x="1772877" y="2505275"/>
        <a:ext cx="997243" cy="1192988"/>
      </dsp:txXfrm>
    </dsp:sp>
    <dsp:sp modelId="{7C4163DA-B149-4D01-B0E6-91A9C4C99AE2}">
      <dsp:nvSpPr>
        <dsp:cNvPr id="10" name="同侧圆角矩形 9"/>
        <dsp:cNvSpPr/>
      </dsp:nvSpPr>
      <dsp:spPr bwMode="white">
        <a:xfrm rot="-5400000">
          <a:off x="409243" y="3467969"/>
          <a:ext cx="954391" cy="177287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106680" tIns="53340" rIns="106680" bIns="5334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sz="2800" b="1">
              <a:solidFill>
                <a:srgbClr val="FF0000"/>
              </a:solidFill>
              <a:sym typeface="+mn-ea"/>
            </a:rPr>
            <a:t>S</a:t>
          </a:r>
          <a:r>
            <a:rPr lang="en-US" sz="2800" b="1">
              <a:solidFill>
                <a:srgbClr val="FF0000"/>
              </a:solidFill>
              <a:sym typeface="+mn-ea"/>
            </a:rPr>
            <a:t>INR</a:t>
          </a:r>
          <a:endParaRPr>
            <a:solidFill>
              <a:schemeClr val="dk1"/>
            </a:solidFill>
          </a:endParaRPr>
        </a:p>
      </dsp:txBody>
      <dsp:txXfrm rot="-5400000">
        <a:off x="409243" y="3467969"/>
        <a:ext cx="954391" cy="1772877"/>
      </dsp:txXfrm>
    </dsp:sp>
    <dsp:sp modelId="{4FB90937-AF7A-448D-BC92-339C4D3E7CAA}">
      <dsp:nvSpPr>
        <dsp:cNvPr id="9" name="圆角矩形 8"/>
        <dsp:cNvSpPr/>
      </dsp:nvSpPr>
      <dsp:spPr bwMode="white">
        <a:xfrm>
          <a:off x="1772877" y="3757913"/>
          <a:ext cx="997243" cy="1192988"/>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34290" rIns="68580" bIns="3429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sz="1800" b="1" i="0" u="none" baseline="0">
              <a:rtl val="0"/>
            </a:rPr>
            <a:t>信号干扰噪声比</a:t>
          </a:r>
          <a:endParaRPr lang="en-US" altLang="en-US" sz="1800" b="1" i="0" u="none" baseline="0">
            <a:rtl val="0"/>
          </a:endParaRPr>
        </a:p>
      </dsp:txBody>
      <dsp:txXfrm>
        <a:off x="1772877" y="3757913"/>
        <a:ext cx="997243" cy="1192988"/>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layout/ReverseList#1">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parTxLTRAlign" val="l"/>
            <dgm:param type="txAnchorVert" val="t"/>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type="round2SameRect" r:blip="" rot="270"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type="round2SameRect" r:blip="" rot="270">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parTxLTRAlign" val="l"/>
                <dgm:param type="txAnchorVert" val="t"/>
              </dgm:alg>
              <dgm:shape xmlns:r="http://schemas.openxmlformats.org/officeDocument/2006/relationships" type="round2SameRect" r:blip="" rot="90"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type="round2SameRect" r:blip="" rot="90">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type="circularArrow" r:blip="" rot="180">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0.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29T09:16:18"/>
    </inkml:context>
    <inkml:brush xml:id="br0">
      <inkml:brushProperty name="width" value="0.09701" units="cm"/>
      <inkml:brushProperty name="height" value="0.09701" units="cm"/>
      <inkml:brushProperty name="color" value="#ff0000"/>
    </inkml:brush>
  </inkml:definitions>
  <inkml:trace contextRef="#ctx0" brushRef="#br0">406 519,'2'0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baike.baidu.com/view/43104.htm" TargetMode="External"/><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p:cNvSpPr>
          <p:nvPr>
            <p:ph type="sldImg"/>
          </p:nvPr>
        </p:nvSpPr>
        <p:spPr/>
      </p:sp>
      <p:sp>
        <p:nvSpPr>
          <p:cNvPr id="3" name="文本占位符 2"/>
          <p:cNvSpPr>
            <a:spLocks noGrp="1"/>
          </p:cNvSpPr>
          <p:nvPr>
            <p:ph type="body" idx="3"/>
          </p:nvPr>
        </p:nvSpPr>
        <p:spPr/>
        <p:txBody>
          <a:bodyPr lIns="91440" tIns="45720" rIns="91440" bIns="45720" rtlCol="0" anchor="t" anchorCtr="0"/>
          <a:lstStyle/>
          <a:p>
            <a:pPr marL="337185" fontAlgn="auto">
              <a:lnSpc>
                <a:spcPct val="100000"/>
              </a:lnSpc>
              <a:spcBef>
                <a:spcPts val="1200"/>
              </a:spcBef>
            </a:pPr>
            <a:r>
              <a:rPr strike="noStrike" noProof="1">
                <a:latin typeface="微软雅黑" panose="020B0503020204020204" charset="-122"/>
                <a:cs typeface="微软雅黑" panose="020B0503020204020204" charset="-122"/>
                <a:sym typeface="+mn-ea"/>
              </a:rPr>
              <a:t>FDMA是</a:t>
            </a:r>
            <a:r>
              <a:rPr strike="noStrike" spc="-40" noProof="1">
                <a:latin typeface="微软雅黑" panose="020B0503020204020204" charset="-122"/>
                <a:cs typeface="微软雅黑" panose="020B0503020204020204" charset="-122"/>
                <a:sym typeface="+mn-ea"/>
              </a:rPr>
              <a:t>LTE</a:t>
            </a:r>
            <a:r>
              <a:rPr strike="noStrike" noProof="1">
                <a:latin typeface="微软雅黑" panose="020B0503020204020204" charset="-122"/>
                <a:cs typeface="微软雅黑" panose="020B0503020204020204" charset="-122"/>
                <a:sym typeface="+mn-ea"/>
              </a:rPr>
              <a:t>上行链</a:t>
            </a:r>
            <a:r>
              <a:rPr strike="noStrike" spc="-10" noProof="1">
                <a:latin typeface="微软雅黑" panose="020B0503020204020204" charset="-122"/>
                <a:cs typeface="微软雅黑" panose="020B0503020204020204" charset="-122"/>
                <a:sym typeface="+mn-ea"/>
              </a:rPr>
              <a:t>路</a:t>
            </a:r>
            <a:r>
              <a:rPr strike="noStrike" spc="5" noProof="1">
                <a:latin typeface="微软雅黑" panose="020B0503020204020204" charset="-122"/>
                <a:cs typeface="微软雅黑" panose="020B0503020204020204" charset="-122"/>
                <a:sym typeface="+mn-ea"/>
              </a:rPr>
              <a:t>的主</a:t>
            </a:r>
            <a:r>
              <a:rPr strike="noStrike" spc="-20" noProof="1">
                <a:latin typeface="微软雅黑" panose="020B0503020204020204" charset="-122"/>
                <a:cs typeface="微软雅黑" panose="020B0503020204020204" charset="-122"/>
                <a:sym typeface="+mn-ea"/>
              </a:rPr>
              <a:t>流</a:t>
            </a:r>
            <a:r>
              <a:rPr strike="noStrike" spc="5" noProof="1">
                <a:latin typeface="微软雅黑" panose="020B0503020204020204" charset="-122"/>
                <a:cs typeface="微软雅黑" panose="020B0503020204020204" charset="-122"/>
                <a:sym typeface="+mn-ea"/>
              </a:rPr>
              <a:t>多址。</a:t>
            </a:r>
            <a:endParaRPr strike="noStrike" noProof="1">
              <a:latin typeface="微软雅黑" panose="020B0503020204020204" charset="-122"/>
              <a:cs typeface="微软雅黑" panose="020B0503020204020204" charset="-122"/>
            </a:endParaRPr>
          </a:p>
          <a:p>
            <a:pPr marL="337185" fontAlgn="auto">
              <a:lnSpc>
                <a:spcPct val="100000"/>
              </a:lnSpc>
              <a:spcBef>
                <a:spcPts val="1325"/>
              </a:spcBef>
            </a:pPr>
            <a:r>
              <a:rPr strike="noStrike" noProof="1">
                <a:latin typeface="微软雅黑" panose="020B0503020204020204" charset="-122"/>
                <a:cs typeface="微软雅黑" panose="020B0503020204020204" charset="-122"/>
                <a:sym typeface="+mn-ea"/>
              </a:rPr>
              <a:t>相比OFDMA：峰均</a:t>
            </a:r>
            <a:r>
              <a:rPr strike="noStrike" spc="-15" noProof="1">
                <a:latin typeface="微软雅黑" panose="020B0503020204020204" charset="-122"/>
                <a:cs typeface="微软雅黑" panose="020B0503020204020204" charset="-122"/>
                <a:sym typeface="+mn-ea"/>
              </a:rPr>
              <a:t>比</a:t>
            </a:r>
            <a:r>
              <a:rPr strike="noStrike" noProof="1">
                <a:latin typeface="微软雅黑" panose="020B0503020204020204" charset="-122"/>
                <a:cs typeface="微软雅黑" panose="020B0503020204020204" charset="-122"/>
                <a:sym typeface="+mn-ea"/>
              </a:rPr>
              <a:t>要求</a:t>
            </a:r>
            <a:r>
              <a:rPr strike="noStrike" spc="-15" noProof="1">
                <a:latin typeface="微软雅黑" panose="020B0503020204020204" charset="-122"/>
                <a:cs typeface="微软雅黑" panose="020B0503020204020204" charset="-122"/>
                <a:sym typeface="+mn-ea"/>
              </a:rPr>
              <a:t>不</a:t>
            </a:r>
            <a:r>
              <a:rPr strike="noStrike" noProof="1">
                <a:latin typeface="微软雅黑" panose="020B0503020204020204" charset="-122"/>
                <a:cs typeface="微软雅黑" panose="020B0503020204020204" charset="-122"/>
                <a:sym typeface="+mn-ea"/>
              </a:rPr>
              <a:t>高、</a:t>
            </a:r>
            <a:r>
              <a:rPr strike="noStrike" spc="-15" noProof="1">
                <a:latin typeface="微软雅黑" panose="020B0503020204020204" charset="-122"/>
                <a:cs typeface="微软雅黑" panose="020B0503020204020204" charset="-122"/>
                <a:sym typeface="+mn-ea"/>
              </a:rPr>
              <a:t>终</a:t>
            </a:r>
            <a:r>
              <a:rPr strike="noStrike" noProof="1">
                <a:latin typeface="微软雅黑" panose="020B0503020204020204" charset="-122"/>
                <a:cs typeface="微软雅黑" panose="020B0503020204020204" charset="-122"/>
                <a:sym typeface="+mn-ea"/>
              </a:rPr>
              <a:t>端更</a:t>
            </a:r>
            <a:r>
              <a:rPr strike="noStrike" spc="-15" noProof="1">
                <a:latin typeface="微软雅黑" panose="020B0503020204020204" charset="-122"/>
                <a:cs typeface="微软雅黑" panose="020B0503020204020204" charset="-122"/>
                <a:sym typeface="+mn-ea"/>
              </a:rPr>
              <a:t>省</a:t>
            </a:r>
            <a:r>
              <a:rPr strike="noStrike" noProof="1">
                <a:latin typeface="微软雅黑" panose="020B0503020204020204" charset="-122"/>
                <a:cs typeface="微软雅黑" panose="020B0503020204020204" charset="-122"/>
                <a:sym typeface="+mn-ea"/>
              </a:rPr>
              <a:t>电。</a:t>
            </a:r>
            <a:endParaRPr strike="noStrike" noProof="1">
              <a:latin typeface="微软雅黑" panose="020B0503020204020204" charset="-122"/>
              <a:cs typeface="微软雅黑" panose="020B0503020204020204" charset="-122"/>
            </a:endParaRPr>
          </a:p>
          <a:p>
            <a:pPr fontAlgn="auto"/>
            <a:endParaRPr lang="zh-CN" altLang="en-US" strike="noStrike" noProof="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p:sp>
      <p:sp>
        <p:nvSpPr>
          <p:cNvPr id="43010" name="文本占位符 2"/>
          <p:cNvSpPr>
            <a:spLocks noGrp="1"/>
          </p:cNvSpPr>
          <p:nvPr>
            <p:ph type="body"/>
          </p:nvPr>
        </p:nvSpPr>
        <p:spPr/>
        <p:txBody>
          <a:bodyPr lIns="91440" tIns="45720" rIns="91440" bIns="45720" anchor="t" anchorCtr="0"/>
          <a:lstStyle/>
          <a:p>
            <a:pPr lvl="0"/>
            <a:r>
              <a:rPr lang="zh-CN" altLang="en-US"/>
              <a:t>DFT-S-OFDM是基于OFDM的一项改进技术，在TD-LTE中，之所以选择DFT-S-OFDM， 即 SC-FDMA（单载波）作为上行多址方式，是因为与 OFDM 相比，DFT-S-OFDM 具有单</a:t>
            </a:r>
            <a:endParaRPr lang="zh-CN" altLang="en-US"/>
          </a:p>
          <a:p>
            <a:pPr lvl="0"/>
            <a:r>
              <a:rPr lang="zh-CN" altLang="en-US"/>
              <a:t>载波的特性，因而其发送信号峰均比较低，在上行功放要求相同的情况下，可以提高上行的</a:t>
            </a:r>
            <a:endParaRPr lang="zh-CN" altLang="en-US"/>
          </a:p>
          <a:p>
            <a:pPr lvl="0"/>
            <a:r>
              <a:rPr lang="zh-CN" altLang="en-US"/>
              <a:t>功率效率，降低系统对终端的功耗要求。LTE 上行多址方式的示意图如图</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p:cNvSpPr>
          <p:nvPr>
            <p:ph type="sldImg"/>
          </p:nvPr>
        </p:nvSpPr>
        <p:spPr/>
      </p:sp>
      <p:sp>
        <p:nvSpPr>
          <p:cNvPr id="52226" name="文本占位符 2"/>
          <p:cNvSpPr>
            <a:spLocks noGrp="1"/>
          </p:cNvSpPr>
          <p:nvPr>
            <p:ph type="body"/>
          </p:nvPr>
        </p:nvSpPr>
        <p:spPr/>
        <p:txBody>
          <a:bodyPr lIns="91440" tIns="45720" rIns="91440" bIns="45720" anchor="t" anchorCtr="0"/>
          <a:lstStyle/>
          <a:p>
            <a:pPr lvl="0"/>
            <a:r>
              <a:rPr lang="zh-CN" altLang="en-US" dirty="0">
                <a:sym typeface="宋体" panose="02010600030101010101" pitchFamily="2" charset="-122"/>
              </a:rPr>
              <a:t>在发射器端配置</a:t>
            </a:r>
            <a:r>
              <a:rPr lang="en-US" altLang="zh-CN" i="1" dirty="0">
                <a:sym typeface="宋体" panose="02010600030101010101" pitchFamily="2" charset="-122"/>
              </a:rPr>
              <a:t>N</a:t>
            </a:r>
            <a:r>
              <a:rPr lang="en-US" altLang="zh-CN" i="1" baseline="-25000" dirty="0">
                <a:sym typeface="宋体" panose="02010600030101010101" pitchFamily="2" charset="-122"/>
              </a:rPr>
              <a:t>t </a:t>
            </a:r>
            <a:r>
              <a:rPr lang="zh-CN" altLang="en-US" dirty="0">
                <a:sym typeface="宋体" panose="02010600030101010101" pitchFamily="2" charset="-122"/>
              </a:rPr>
              <a:t>个发射天线，在接收器端配置了</a:t>
            </a:r>
            <a:r>
              <a:rPr lang="en-US" altLang="zh-CN" i="1" dirty="0">
                <a:sym typeface="宋体" panose="02010600030101010101" pitchFamily="2" charset="-122"/>
              </a:rPr>
              <a:t>N</a:t>
            </a:r>
            <a:r>
              <a:rPr lang="en-US" altLang="zh-CN" i="1" baseline="-25000" dirty="0">
                <a:sym typeface="宋体" panose="02010600030101010101" pitchFamily="2" charset="-122"/>
              </a:rPr>
              <a:t>r </a:t>
            </a:r>
            <a:r>
              <a:rPr lang="zh-CN" altLang="en-US" dirty="0">
                <a:sym typeface="宋体" panose="02010600030101010101" pitchFamily="2" charset="-122"/>
              </a:rPr>
              <a:t>接收天线，</a:t>
            </a:r>
            <a:r>
              <a:rPr lang="en-US" altLang="zh-CN" dirty="0">
                <a:sym typeface="宋体" panose="02010600030101010101" pitchFamily="2" charset="-122"/>
              </a:rPr>
              <a:t>x</a:t>
            </a:r>
            <a:r>
              <a:rPr lang="en-US" altLang="zh-CN" i="1" baseline="-25000" dirty="0">
                <a:sym typeface="宋体" panose="02010600030101010101" pitchFamily="2" charset="-122"/>
              </a:rPr>
              <a:t>j</a:t>
            </a:r>
            <a:r>
              <a:rPr lang="zh-CN" altLang="en-US" dirty="0">
                <a:sym typeface="宋体" panose="02010600030101010101" pitchFamily="2" charset="-122"/>
              </a:rPr>
              <a:t>（</a:t>
            </a:r>
            <a:r>
              <a:rPr lang="en-US" altLang="zh-CN" dirty="0">
                <a:sym typeface="宋体" panose="02010600030101010101" pitchFamily="2" charset="-122"/>
              </a:rPr>
              <a:t>j</a:t>
            </a:r>
            <a:r>
              <a:rPr lang="zh-CN" altLang="en-US" dirty="0">
                <a:sym typeface="宋体" panose="02010600030101010101" pitchFamily="2" charset="-122"/>
              </a:rPr>
              <a:t>＝</a:t>
            </a:r>
            <a:r>
              <a:rPr lang="en-US" altLang="zh-CN" dirty="0">
                <a:sym typeface="宋体" panose="02010600030101010101" pitchFamily="2" charset="-122"/>
              </a:rPr>
              <a:t>1, 2 ,</a:t>
            </a:r>
            <a:r>
              <a:rPr lang="en-US" altLang="zh-CN" i="1" dirty="0">
                <a:sym typeface="宋体" panose="02010600030101010101" pitchFamily="2" charset="-122"/>
              </a:rPr>
              <a:t>……N</a:t>
            </a:r>
            <a:r>
              <a:rPr lang="en-US" altLang="zh-CN" i="1" baseline="-25000" dirty="0">
                <a:sym typeface="宋体" panose="02010600030101010101" pitchFamily="2" charset="-122"/>
              </a:rPr>
              <a:t>t</a:t>
            </a:r>
            <a:r>
              <a:rPr lang="en-US" altLang="zh-CN" dirty="0">
                <a:sym typeface="宋体" panose="02010600030101010101" pitchFamily="2" charset="-122"/>
              </a:rPr>
              <a:t> </a:t>
            </a:r>
            <a:r>
              <a:rPr lang="zh-CN" altLang="en-US" dirty="0">
                <a:sym typeface="宋体" panose="02010600030101010101" pitchFamily="2" charset="-122"/>
              </a:rPr>
              <a:t>）表示第</a:t>
            </a:r>
            <a:r>
              <a:rPr lang="en-US" altLang="zh-CN" dirty="0">
                <a:sym typeface="宋体" panose="02010600030101010101" pitchFamily="2" charset="-122"/>
              </a:rPr>
              <a:t>j</a:t>
            </a:r>
            <a:r>
              <a:rPr lang="zh-CN" altLang="en-US" dirty="0">
                <a:sym typeface="宋体" panose="02010600030101010101" pitchFamily="2" charset="-122"/>
              </a:rPr>
              <a:t>号发射天线发射的信号，</a:t>
            </a:r>
            <a:r>
              <a:rPr lang="en-US" altLang="zh-CN" i="1" dirty="0">
                <a:sym typeface="宋体" panose="02010600030101010101" pitchFamily="2" charset="-122"/>
              </a:rPr>
              <a:t>r </a:t>
            </a:r>
            <a:r>
              <a:rPr lang="en-US" altLang="zh-CN" i="1" baseline="-25000" dirty="0">
                <a:sym typeface="宋体" panose="02010600030101010101" pitchFamily="2" charset="-122"/>
              </a:rPr>
              <a:t>i</a:t>
            </a:r>
            <a:r>
              <a:rPr lang="zh-CN" altLang="en-US" dirty="0">
                <a:sym typeface="宋体" panose="02010600030101010101" pitchFamily="2" charset="-122"/>
              </a:rPr>
              <a:t>（</a:t>
            </a:r>
            <a:r>
              <a:rPr lang="en-US" altLang="zh-CN" dirty="0">
                <a:sym typeface="宋体" panose="02010600030101010101" pitchFamily="2" charset="-122"/>
              </a:rPr>
              <a:t>i</a:t>
            </a:r>
            <a:r>
              <a:rPr lang="zh-CN" altLang="en-US" i="1" dirty="0">
                <a:sym typeface="宋体" panose="02010600030101010101" pitchFamily="2" charset="-122"/>
              </a:rPr>
              <a:t>＝</a:t>
            </a:r>
            <a:r>
              <a:rPr lang="en-US" altLang="zh-CN" i="1" dirty="0">
                <a:sym typeface="宋体" panose="02010600030101010101" pitchFamily="2" charset="-122"/>
              </a:rPr>
              <a:t>1</a:t>
            </a:r>
            <a:r>
              <a:rPr lang="en-US" altLang="zh-CN" dirty="0">
                <a:sym typeface="宋体" panose="02010600030101010101" pitchFamily="2" charset="-122"/>
              </a:rPr>
              <a:t>, 2 ,……</a:t>
            </a:r>
            <a:r>
              <a:rPr lang="en-US" altLang="zh-CN" i="1" dirty="0">
                <a:sym typeface="宋体" panose="02010600030101010101" pitchFamily="2" charset="-122"/>
              </a:rPr>
              <a:t> N</a:t>
            </a:r>
            <a:r>
              <a:rPr lang="en-US" altLang="zh-CN" i="1" baseline="-25000" dirty="0">
                <a:sym typeface="宋体" panose="02010600030101010101" pitchFamily="2" charset="-122"/>
              </a:rPr>
              <a:t>r </a:t>
            </a:r>
            <a:r>
              <a:rPr lang="zh-CN" altLang="en-US" dirty="0">
                <a:sym typeface="宋体" panose="02010600030101010101" pitchFamily="2" charset="-122"/>
              </a:rPr>
              <a:t>）表示第</a:t>
            </a:r>
            <a:r>
              <a:rPr lang="en-US" altLang="zh-CN" i="1" dirty="0">
                <a:sym typeface="宋体" panose="02010600030101010101" pitchFamily="2" charset="-122"/>
              </a:rPr>
              <a:t>i </a:t>
            </a:r>
            <a:r>
              <a:rPr lang="zh-CN" altLang="en-US" dirty="0">
                <a:sym typeface="宋体" panose="02010600030101010101" pitchFamily="2" charset="-122"/>
              </a:rPr>
              <a:t>号接收天线接收的信号，</a:t>
            </a:r>
            <a:r>
              <a:rPr lang="en-US" altLang="zh-CN" b="1" i="1" dirty="0">
                <a:sym typeface="宋体" panose="02010600030101010101" pitchFamily="2" charset="-122"/>
              </a:rPr>
              <a:t>h</a:t>
            </a:r>
            <a:r>
              <a:rPr lang="en-US" altLang="zh-CN" b="1" i="1" baseline="-25000" dirty="0">
                <a:sym typeface="宋体" panose="02010600030101010101" pitchFamily="2" charset="-122"/>
              </a:rPr>
              <a:t>ij </a:t>
            </a:r>
            <a:r>
              <a:rPr lang="zh-CN" altLang="en-US" b="1" dirty="0">
                <a:sym typeface="宋体" panose="02010600030101010101" pitchFamily="2" charset="-122"/>
              </a:rPr>
              <a:t>表示第</a:t>
            </a:r>
            <a:r>
              <a:rPr lang="en-US" altLang="zh-CN" b="1" i="1" dirty="0">
                <a:sym typeface="宋体" panose="02010600030101010101" pitchFamily="2" charset="-122"/>
              </a:rPr>
              <a:t>j</a:t>
            </a:r>
            <a:r>
              <a:rPr lang="zh-CN" altLang="en-US" b="1" dirty="0">
                <a:sym typeface="宋体" panose="02010600030101010101" pitchFamily="2" charset="-122"/>
              </a:rPr>
              <a:t>号发射天线到第</a:t>
            </a:r>
            <a:r>
              <a:rPr lang="en-US" altLang="zh-CN" b="1" i="1" dirty="0">
                <a:sym typeface="宋体" panose="02010600030101010101" pitchFamily="2" charset="-122"/>
              </a:rPr>
              <a:t>i</a:t>
            </a:r>
            <a:r>
              <a:rPr lang="zh-CN" altLang="en-US" b="1" dirty="0">
                <a:sym typeface="宋体" panose="02010600030101010101" pitchFamily="2" charset="-122"/>
              </a:rPr>
              <a:t>号接收天线的信道衰落系数</a:t>
            </a:r>
            <a:r>
              <a:rPr lang="zh-CN" altLang="en-US" dirty="0">
                <a:sym typeface="宋体" panose="02010600030101010101" pitchFamily="2" charset="-122"/>
              </a:rPr>
              <a:t>。在接收端，噪声信号</a:t>
            </a:r>
            <a:r>
              <a:rPr lang="en-US" altLang="zh-CN" i="1" dirty="0">
                <a:sym typeface="宋体" panose="02010600030101010101" pitchFamily="2" charset="-122"/>
              </a:rPr>
              <a:t>n</a:t>
            </a:r>
            <a:r>
              <a:rPr lang="en-US" altLang="zh-CN" i="1" baseline="-25000" dirty="0">
                <a:sym typeface="宋体" panose="02010600030101010101" pitchFamily="2" charset="-122"/>
              </a:rPr>
              <a:t>i </a:t>
            </a:r>
            <a:r>
              <a:rPr lang="zh-CN" altLang="en-US" dirty="0">
                <a:sym typeface="宋体" panose="02010600030101010101" pitchFamily="2" charset="-122"/>
              </a:rPr>
              <a:t>是统计独立的复零均值高斯变量，而且与发射信号独立，不同时刻的噪声信号间也相互独立，每一个接收天线接收的噪声信号功率相同，都为</a:t>
            </a:r>
            <a:r>
              <a:rPr lang="en-US" altLang="zh-CN" dirty="0">
                <a:sym typeface="宋体" panose="02010600030101010101" pitchFamily="2" charset="-122"/>
              </a:rPr>
              <a:t>σ</a:t>
            </a:r>
            <a:r>
              <a:rPr lang="en-US" altLang="zh-CN" baseline="30000" dirty="0">
                <a:sym typeface="宋体" panose="02010600030101010101" pitchFamily="2" charset="-122"/>
              </a:rPr>
              <a:t>2</a:t>
            </a:r>
            <a:r>
              <a:rPr lang="zh-CN" altLang="en-US" dirty="0">
                <a:sym typeface="宋体" panose="02010600030101010101" pitchFamily="2" charset="-122"/>
              </a:rPr>
              <a:t>，假设信道是准静态的平坦瑞利衰落信道。</a:t>
            </a:r>
            <a:endParaRPr lang="en-US" altLang="zh-CN" dirty="0"/>
          </a:p>
          <a:p>
            <a:pPr lvl="0"/>
            <a:r>
              <a:rPr lang="zh-CN" altLang="en-US" dirty="0">
                <a:sym typeface="宋体" panose="02010600030101010101" pitchFamily="2" charset="-122"/>
              </a:rPr>
              <a:t>写成矩阵形式为：</a:t>
            </a:r>
            <a:r>
              <a:rPr lang="en-US" altLang="zh-CN" dirty="0">
                <a:sym typeface="宋体" panose="02010600030101010101" pitchFamily="2" charset="-122"/>
              </a:rPr>
              <a:t>r=Hx+n</a:t>
            </a:r>
            <a:endParaRPr lang="zh-CN" altLang="en-US" dirty="0"/>
          </a:p>
          <a:p>
            <a:pPr lvl="0"/>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p:cNvSpPr>
          <p:nvPr>
            <p:ph type="sldImg"/>
          </p:nvPr>
        </p:nvSpPr>
        <p:spPr/>
      </p:sp>
      <p:sp>
        <p:nvSpPr>
          <p:cNvPr id="54274" name="文本占位符 2"/>
          <p:cNvSpPr>
            <a:spLocks noGrp="1"/>
          </p:cNvSpPr>
          <p:nvPr>
            <p:ph type="body"/>
          </p:nvPr>
        </p:nvSpPr>
        <p:spPr/>
        <p:txBody>
          <a:bodyPr lIns="91440" tIns="45720" rIns="91440" bIns="45720" anchor="t" anchorCtr="0"/>
          <a:lstStyle/>
          <a:p>
            <a:pPr lvl="0"/>
            <a:r>
              <a:rPr lang="zh-CN" altLang="en-US"/>
              <a:t>MIMO将多径无线信道与发射、接收视为一个整体进行优化，从而实现高的通信容量和频谱利用率。这是一种近于最优的空域时域联合的分集和干扰对消处理。</a:t>
            </a:r>
            <a:endParaRPr lang="zh-CN" altLang="en-US"/>
          </a:p>
          <a:p>
            <a:pPr lvl="0"/>
            <a:r>
              <a:rPr lang="zh-CN" altLang="en-US"/>
              <a:t>系统容量是表征通信系统的最重要标志之一，表示了通信系统最大传输率。无线信道容量是评价一个无线信道性能的综合性指标，它描述了在给定的信噪比(SNR)和带宽条件下，某一信道能可靠传输的传输速率极限。传统的单输入单输出系统的容量由香农(Shannon)公式给出，而MIMO系统的容量是多天线信道的容量问题。</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p:sp>
      <p:sp>
        <p:nvSpPr>
          <p:cNvPr id="58370" name="文本占位符 2"/>
          <p:cNvSpPr>
            <a:spLocks noGrp="1"/>
          </p:cNvSpPr>
          <p:nvPr>
            <p:ph type="body"/>
          </p:nvPr>
        </p:nvSpPr>
        <p:spPr/>
        <p:txBody>
          <a:bodyPr lIns="91440" tIns="45720" rIns="91440" bIns="45720" anchor="t" anchorCtr="0"/>
          <a:lstStyle/>
          <a:p>
            <a:pPr lvl="0"/>
            <a:r>
              <a:rPr lang="zh-CN" altLang="en-US">
                <a:latin typeface="Arial" panose="020B0604020202020204" pitchFamily="34" charset="0"/>
                <a:sym typeface="楷体_GB2312" panose="02010609030101010101" pitchFamily="49" charset="-122"/>
              </a:rPr>
              <a:t>采用MIMO技术，系统的信道容量随着天线数量的增大而线性增大，在不增加带宽和天线发送功率的情况下，频谱利用率可以成倍提高。</a:t>
            </a:r>
            <a:endParaRPr lang="zh-CN" altLang="en-US">
              <a:latin typeface="Arial" panose="020B0604020202020204" pitchFamily="34" charset="0"/>
              <a:sym typeface="楷体_GB2312" panose="02010609030101010101" pitchFamily="49" charset="-122"/>
            </a:endParaRPr>
          </a:p>
          <a:p>
            <a:pPr lvl="0"/>
            <a:endParaRPr lang="zh-CN" altLang="en-US"/>
          </a:p>
          <a:p>
            <a:pPr lvl="0"/>
            <a:r>
              <a:rPr lang="zh-CN" altLang="en-US"/>
              <a:t>MIMO将多径无线信道与发射、接收视为一个整体进行优化，从而实现高的通信容量和频谱利用率。这是一种近于最优的空域时域联合的分集和干扰对消处理。</a:t>
            </a:r>
            <a:endParaRPr lang="zh-CN" altLang="en-US"/>
          </a:p>
          <a:p>
            <a:pPr lvl="0"/>
            <a:r>
              <a:rPr lang="zh-CN" altLang="en-US" dirty="0">
                <a:latin typeface="Arial" panose="020B0604020202020204" pitchFamily="34" charset="0"/>
                <a:sym typeface="宋体" panose="02010600030101010101" pitchFamily="2" charset="-122"/>
              </a:rPr>
              <a:t>式中：</a:t>
            </a:r>
            <a:r>
              <a:rPr lang="en-US" altLang="zh-CN">
                <a:latin typeface="Arial" panose="020B0604020202020204" pitchFamily="34" charset="0"/>
                <a:sym typeface="宋体" panose="02010600030101010101" pitchFamily="2" charset="-122"/>
              </a:rPr>
              <a:t>ρ </a:t>
            </a:r>
            <a:r>
              <a:rPr lang="zh-CN" altLang="en-US" dirty="0">
                <a:latin typeface="Arial" panose="020B0604020202020204" pitchFamily="34" charset="0"/>
                <a:sym typeface="宋体" panose="02010600030101010101" pitchFamily="2" charset="-122"/>
              </a:rPr>
              <a:t>是每个接收天线单元的平均接收</a:t>
            </a:r>
            <a:r>
              <a:rPr lang="en-US" altLang="zh-CN">
                <a:latin typeface="Arial" panose="020B0604020202020204" pitchFamily="34" charset="0"/>
                <a:sym typeface="宋体" panose="02010600030101010101" pitchFamily="2" charset="-122"/>
              </a:rPr>
              <a:t>SNR </a:t>
            </a:r>
            <a:r>
              <a:rPr lang="zh-CN" altLang="en-US" dirty="0">
                <a:latin typeface="Arial" panose="020B0604020202020204" pitchFamily="34" charset="0"/>
                <a:sym typeface="宋体" panose="02010600030101010101" pitchFamily="2" charset="-122"/>
              </a:rPr>
              <a:t>，</a:t>
            </a:r>
            <a:r>
              <a:rPr lang="en-US" altLang="zh-CN">
                <a:latin typeface="Arial" panose="020B0604020202020204" pitchFamily="34" charset="0"/>
                <a:sym typeface="宋体" panose="02010600030101010101" pitchFamily="2" charset="-122"/>
              </a:rPr>
              <a:t>H </a:t>
            </a:r>
            <a:r>
              <a:rPr lang="zh-CN" altLang="en-US" dirty="0">
                <a:latin typeface="Arial" panose="020B0604020202020204" pitchFamily="34" charset="0"/>
                <a:sym typeface="宋体" panose="02010600030101010101" pitchFamily="2" charset="-122"/>
              </a:rPr>
              <a:t>归一化信道矩阵，</a:t>
            </a:r>
            <a:r>
              <a:rPr lang="zh-CN" altLang="en-US" b="1" dirty="0">
                <a:latin typeface="Arial" panose="020B0604020202020204" pitchFamily="34" charset="0"/>
                <a:sym typeface="宋体" panose="02010600030101010101" pitchFamily="2" charset="-122"/>
              </a:rPr>
              <a:t> </a:t>
            </a:r>
            <a:r>
              <a:rPr lang="en-US" altLang="zh-CN" b="1" err="1">
                <a:latin typeface="Arial" panose="020B0604020202020204" pitchFamily="34" charset="0"/>
                <a:sym typeface="宋体" panose="02010600030101010101" pitchFamily="2" charset="-122"/>
              </a:rPr>
              <a:t>λ</a:t>
            </a:r>
            <a:r>
              <a:rPr lang="en-US" altLang="zh-CN" b="1" i="1" baseline="-25000" err="1">
                <a:latin typeface="Arial" panose="020B0604020202020204" pitchFamily="34" charset="0"/>
                <a:sym typeface="宋体" panose="02010600030101010101" pitchFamily="2" charset="-122"/>
              </a:rPr>
              <a:t>i</a:t>
            </a:r>
            <a:r>
              <a:rPr lang="en-US" altLang="zh-CN" b="1" i="1" baseline="-25000">
                <a:latin typeface="Arial" panose="020B0604020202020204" pitchFamily="34" charset="0"/>
                <a:sym typeface="宋体" panose="02010600030101010101" pitchFamily="2" charset="-122"/>
              </a:rPr>
              <a:t> </a:t>
            </a:r>
            <a:r>
              <a:rPr lang="zh-CN" altLang="en-US" dirty="0">
                <a:latin typeface="Arial" panose="020B0604020202020204" pitchFamily="34" charset="0"/>
                <a:sym typeface="宋体" panose="02010600030101010101" pitchFamily="2" charset="-122"/>
              </a:rPr>
              <a:t>信道协方差矩阵</a:t>
            </a:r>
            <a:r>
              <a:rPr lang="en-US" altLang="zh-CN">
                <a:latin typeface="Arial" panose="020B0604020202020204" pitchFamily="34" charset="0"/>
                <a:sym typeface="宋体" panose="02010600030101010101" pitchFamily="2" charset="-122"/>
              </a:rPr>
              <a:t>HH* </a:t>
            </a:r>
            <a:r>
              <a:rPr lang="zh-CN" altLang="en-US" dirty="0">
                <a:latin typeface="Arial" panose="020B0604020202020204" pitchFamily="34" charset="0"/>
                <a:sym typeface="宋体" panose="02010600030101010101" pitchFamily="2" charset="-122"/>
              </a:rPr>
              <a:t>的特征向量。</a:t>
            </a:r>
            <a:endParaRPr lang="zh-CN" altLang="en-US" dirty="0">
              <a:latin typeface="Arial" panose="020B0604020202020204" pitchFamily="34" charset="0"/>
              <a:sym typeface="宋体" panose="02010600030101010101" pitchFamily="2" charset="-122"/>
            </a:endParaRPr>
          </a:p>
          <a:p>
            <a:pPr lvl="0">
              <a:buClr>
                <a:schemeClr val="accent1"/>
              </a:buClr>
              <a:buFont typeface="Wingdings" panose="05000000000000000000" pitchFamily="2" charset="2"/>
              <a:buChar char="•"/>
            </a:pPr>
            <a:r>
              <a:rPr lang="zh-CN" altLang="en-US" dirty="0">
                <a:sym typeface="宋体" panose="02010600030101010101" pitchFamily="2" charset="-122"/>
              </a:rPr>
              <a:t>每对收发天线之间的增益相互独立。</a:t>
            </a:r>
            <a:endParaRPr lang="zh-CN" altLang="en-US" dirty="0"/>
          </a:p>
          <a:p>
            <a:pPr lvl="0">
              <a:buClr>
                <a:schemeClr val="accent1"/>
              </a:buClr>
              <a:buFont typeface="Wingdings" panose="05000000000000000000" pitchFamily="2" charset="2"/>
              <a:buChar char="•"/>
            </a:pPr>
            <a:r>
              <a:rPr lang="zh-CN" altLang="en-US" dirty="0">
                <a:sym typeface="宋体" panose="02010600030101010101" pitchFamily="2" charset="-122"/>
              </a:rPr>
              <a:t>所有参数随时间变化，而在决定信道变化速度的相干时间</a:t>
            </a:r>
            <a:r>
              <a:rPr lang="en-US" altLang="zh-CN" err="1">
                <a:sym typeface="宋体" panose="02010600030101010101" pitchFamily="2" charset="-122"/>
              </a:rPr>
              <a:t>Tc</a:t>
            </a:r>
            <a:r>
              <a:rPr lang="en-US" altLang="zh-CN">
                <a:sym typeface="宋体" panose="02010600030101010101" pitchFamily="2" charset="-122"/>
              </a:rPr>
              <a:t> </a:t>
            </a:r>
            <a:r>
              <a:rPr lang="zh-CN" altLang="en-US" dirty="0">
                <a:sym typeface="宋体" panose="02010600030101010101" pitchFamily="2" charset="-122"/>
              </a:rPr>
              <a:t>内不变。</a:t>
            </a:r>
            <a:endParaRPr lang="zh-CN" altLang="en-US" dirty="0"/>
          </a:p>
          <a:p>
            <a:pPr lvl="0">
              <a:buClr>
                <a:schemeClr val="accent1"/>
              </a:buClr>
              <a:buFont typeface="Wingdings" panose="05000000000000000000" pitchFamily="2" charset="2"/>
              <a:buChar char="•"/>
            </a:pPr>
            <a:r>
              <a:rPr lang="zh-CN" altLang="en-US" dirty="0">
                <a:sym typeface="宋体" panose="02010600030101010101" pitchFamily="2" charset="-122"/>
              </a:rPr>
              <a:t>所有发射天线可相互协作，因而可进行</a:t>
            </a:r>
            <a:r>
              <a:rPr lang="en-US" altLang="zh-CN">
                <a:sym typeface="宋体" panose="02010600030101010101" pitchFamily="2" charset="-122"/>
              </a:rPr>
              <a:t>STC</a:t>
            </a:r>
            <a:r>
              <a:rPr lang="zh-CN" altLang="en-US" dirty="0">
                <a:sym typeface="宋体" panose="02010600030101010101" pitchFamily="2" charset="-122"/>
              </a:rPr>
              <a:t>。</a:t>
            </a:r>
            <a:endParaRPr lang="zh-CN" altLang="en-US" dirty="0">
              <a:sym typeface="宋体" panose="02010600030101010101" pitchFamily="2" charset="-122"/>
            </a:endParaRPr>
          </a:p>
          <a:p>
            <a:pPr lvl="0">
              <a:buClr>
                <a:schemeClr val="accent1"/>
              </a:buClr>
              <a:buFont typeface="Wingdings" panose="05000000000000000000" pitchFamily="2" charset="2"/>
              <a:buChar char="•"/>
            </a:pPr>
            <a:r>
              <a:rPr lang="zh-CN" altLang="en-US" dirty="0">
                <a:sym typeface="宋体" panose="02010600030101010101" pitchFamily="2" charset="-122"/>
              </a:rPr>
              <a:t>接收机则对来自所有接收天线的信号进行解码。</a:t>
            </a:r>
            <a:endParaRPr lang="zh-CN" altLang="en-US" dirty="0"/>
          </a:p>
          <a:p>
            <a:pPr lvl="0">
              <a:buClr>
                <a:schemeClr val="accent1"/>
              </a:buClr>
              <a:buFont typeface="Wingdings" panose="05000000000000000000" pitchFamily="2" charset="2"/>
              <a:buChar char="•"/>
            </a:pPr>
            <a:r>
              <a:rPr lang="zh-CN" altLang="en-US" dirty="0">
                <a:sym typeface="宋体" panose="02010600030101010101" pitchFamily="2" charset="-122"/>
              </a:rPr>
              <a:t>典型信道为瑞利衰落信道。</a:t>
            </a:r>
            <a:endParaRPr lang="zh-CN" altLang="en-US" dirty="0">
              <a:latin typeface="Arial" panose="020B0604020202020204" pitchFamily="34" charset="0"/>
            </a:endParaRPr>
          </a:p>
          <a:p>
            <a:pPr lvl="0"/>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p:cNvSpPr>
          <p:nvPr>
            <p:ph type="sldImg"/>
          </p:nvPr>
        </p:nvSpPr>
        <p:spPr/>
      </p:sp>
      <p:sp>
        <p:nvSpPr>
          <p:cNvPr id="62466" name="备注占位符 2"/>
          <p:cNvSpPr>
            <a:spLocks noGrp="1"/>
          </p:cNvSpPr>
          <p:nvPr>
            <p:ph type="body"/>
          </p:nvPr>
        </p:nvSpPr>
        <p:spPr/>
        <p:txBody>
          <a:bodyPr lIns="91440" tIns="45720" rIns="91440" bIns="45720" anchor="t" anchorCtr="0"/>
          <a:lstStyle/>
          <a:p>
            <a:pPr lvl="0"/>
            <a:r>
              <a:rPr lang="zh-CN" altLang="en-US" dirty="0"/>
              <a:t>理论计算表明，</a:t>
            </a:r>
            <a:r>
              <a:rPr lang="en-US" altLang="zh-CN" dirty="0"/>
              <a:t>MIMO</a:t>
            </a:r>
            <a:r>
              <a:rPr lang="zh-CN" altLang="en-US" dirty="0"/>
              <a:t>信道容量随发送端和接收端最小天线数目线性增长。此外，</a:t>
            </a:r>
            <a:r>
              <a:rPr lang="en-US" altLang="zh-CN" dirty="0"/>
              <a:t>MIMO</a:t>
            </a:r>
            <a:r>
              <a:rPr lang="zh-CN" altLang="en-US" dirty="0"/>
              <a:t>还能够通过一定的信号处理技术来提高无线链路传输的可靠性或信号质量，从而不仅提升系统容量，还能提高系统覆盖，带来更高的用户速率和更优质的用户体验。</a:t>
            </a:r>
            <a:endParaRPr lang="zh-CN" altLang="en-US" dirty="0"/>
          </a:p>
        </p:txBody>
      </p:sp>
      <p:sp>
        <p:nvSpPr>
          <p:cNvPr id="62467" name="页脚占位符 6"/>
          <p:cNvSpPr>
            <a:spLocks noGrp="1"/>
          </p:cNvSpPr>
          <p:nvPr>
            <p:ph type="ftr" sz="quarter"/>
          </p:nvPr>
        </p:nvSpPr>
        <p:spPr>
          <a:xfrm>
            <a:off x="0" y="8685213"/>
            <a:ext cx="2971800" cy="458787"/>
          </a:xfrm>
          <a:prstGeom prst="rect">
            <a:avLst/>
          </a:prstGeom>
          <a:noFill/>
          <a:ln w="9525">
            <a:noFill/>
          </a:ln>
        </p:spPr>
        <p:txBody>
          <a:bodyPr vert="horz" lIns="91440" tIns="45720" rIns="91440" bIns="45720" anchor="b" anchorCtr="0"/>
          <a:lstStyle/>
          <a:p>
            <a:pPr lvl="0"/>
            <a:r>
              <a:rPr lang="zh-CN" altLang="en-US" sz="1200"/>
              <a:t>华为技术有限公司  版权所有  未经许可不得扩散</a:t>
            </a:r>
            <a:endParaRPr lang="zh-CN" altLang="en-US" sz="1200" dirty="0"/>
          </a:p>
        </p:txBody>
      </p:sp>
      <p:sp>
        <p:nvSpPr>
          <p:cNvPr id="62468" name="页眉占位符 3"/>
          <p:cNvSpPr>
            <a:spLocks noGrp="1"/>
          </p:cNvSpPr>
          <p:nvPr>
            <p:ph type="hdr" sz="quarter"/>
          </p:nvPr>
        </p:nvSpPr>
        <p:spPr>
          <a:xfrm>
            <a:off x="0" y="0"/>
            <a:ext cx="2971800" cy="458788"/>
          </a:xfrm>
          <a:prstGeom prst="rect">
            <a:avLst/>
          </a:prstGeom>
          <a:noFill/>
          <a:ln w="9525">
            <a:noFill/>
          </a:ln>
        </p:spPr>
        <p:txBody>
          <a:bodyPr vert="horz" lIns="91440" tIns="45720" rIns="91440" bIns="45720" anchor="t" anchorCtr="0"/>
          <a:lstStyle/>
          <a:p>
            <a:pPr lvl="0"/>
            <a:r>
              <a:rPr lang="en-US" altLang="zh-CN" sz="1200"/>
              <a:t>LTE eRAN7.0 MIMO </a:t>
            </a:r>
            <a:r>
              <a:rPr lang="zh-CN" altLang="en-US" sz="1200"/>
              <a:t>特性算法</a:t>
            </a:r>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p:cNvSpPr>
          <p:nvPr>
            <p:ph type="sldImg"/>
          </p:nvPr>
        </p:nvSpPr>
        <p:spPr/>
      </p:sp>
      <p:sp>
        <p:nvSpPr>
          <p:cNvPr id="64514" name="文本占位符 2"/>
          <p:cNvSpPr>
            <a:spLocks noGrp="1"/>
          </p:cNvSpPr>
          <p:nvPr>
            <p:ph type="body"/>
          </p:nvPr>
        </p:nvSpPr>
        <p:spPr/>
        <p:txBody>
          <a:bodyPr lIns="91440" tIns="45720" rIns="91440" bIns="45720" anchor="t" anchorCtr="0"/>
          <a:lstStyle/>
          <a:p>
            <a:pPr lvl="0"/>
            <a:r>
              <a:rPr lang="zh-CN" altLang="en-US" dirty="0">
                <a:sym typeface="宋体" panose="02010600030101010101" pitchFamily="2" charset="-122"/>
              </a:rPr>
              <a:t>复用增益通过增加空间信道个数（也就是通过增加天线个数）而不是通过提升带宽或者发射功率来获取的吞吐量增益。</a:t>
            </a:r>
            <a:endParaRPr lang="zh-CN" altLang="en-US" dirty="0">
              <a:sym typeface="宋体" panose="02010600030101010101" pitchFamily="2" charset="-122"/>
            </a:endParaRPr>
          </a:p>
          <a:p>
            <a:pPr lvl="0"/>
            <a:r>
              <a:rPr lang="zh-CN" altLang="zh-CN" dirty="0">
                <a:latin typeface="FrutigerNext LT Regular" pitchFamily="34" charset="0"/>
                <a:ea typeface="华文细黑" panose="02010600040101010101" pitchFamily="2" charset="-122"/>
                <a:sym typeface="宋体" panose="02010600030101010101" pitchFamily="2" charset="-122"/>
              </a:rPr>
              <a:t>单用户</a:t>
            </a:r>
            <a:r>
              <a:rPr lang="en-GB" altLang="zh-CN" dirty="0">
                <a:latin typeface="FrutigerNext LT Regular" pitchFamily="34" charset="0"/>
                <a:ea typeface="华文细黑" panose="02010600040101010101" pitchFamily="2" charset="-122"/>
                <a:sym typeface="宋体" panose="02010600030101010101" pitchFamily="2" charset="-122"/>
              </a:rPr>
              <a:t>MIMO</a:t>
            </a:r>
            <a:r>
              <a:rPr lang="zh-CN" altLang="zh-CN" dirty="0">
                <a:latin typeface="FrutigerNext LT Regular" pitchFamily="34" charset="0"/>
                <a:ea typeface="华文细黑" panose="02010600040101010101" pitchFamily="2" charset="-122"/>
                <a:sym typeface="宋体" panose="02010600030101010101" pitchFamily="2" charset="-122"/>
              </a:rPr>
              <a:t>的空间复用增益可成倍提升单个用户的峰值速率。</a:t>
            </a:r>
            <a:endParaRPr lang="zh-CN" altLang="zh-CN" dirty="0">
              <a:latin typeface="FrutigerNext LT Regular" pitchFamily="34" charset="0"/>
              <a:ea typeface="华文细黑" panose="02010600040101010101" pitchFamily="2" charset="-122"/>
              <a:sym typeface="宋体" panose="02010600030101010101" pitchFamily="2" charset="-122"/>
            </a:endParaRPr>
          </a:p>
          <a:p>
            <a:pPr lvl="0"/>
            <a:r>
              <a:rPr lang="zh-CN" altLang="zh-CN" dirty="0">
                <a:latin typeface="FrutigerNext LT Regular" pitchFamily="34" charset="0"/>
                <a:ea typeface="华文细黑" panose="02010600040101010101" pitchFamily="2" charset="-122"/>
                <a:sym typeface="宋体" panose="02010600030101010101" pitchFamily="2" charset="-122"/>
              </a:rPr>
              <a:t>以下行带宽</a:t>
            </a:r>
            <a:r>
              <a:rPr lang="en-GB" altLang="zh-CN" dirty="0">
                <a:latin typeface="FrutigerNext LT Regular" pitchFamily="34" charset="0"/>
                <a:ea typeface="华文细黑" panose="02010600040101010101" pitchFamily="2" charset="-122"/>
                <a:sym typeface="宋体" panose="02010600030101010101" pitchFamily="2" charset="-122"/>
              </a:rPr>
              <a:t>20MHz</a:t>
            </a:r>
            <a:r>
              <a:rPr lang="zh-CN" altLang="zh-CN" dirty="0">
                <a:latin typeface="FrutigerNext LT Regular" pitchFamily="34" charset="0"/>
                <a:ea typeface="华文细黑" panose="02010600040101010101" pitchFamily="2" charset="-122"/>
                <a:sym typeface="宋体" panose="02010600030101010101" pitchFamily="2" charset="-122"/>
              </a:rPr>
              <a:t>为例，</a:t>
            </a:r>
            <a:r>
              <a:rPr lang="en-GB" altLang="zh-CN" dirty="0">
                <a:latin typeface="FrutigerNext LT Regular" pitchFamily="34" charset="0"/>
                <a:ea typeface="华文细黑" panose="02010600040101010101" pitchFamily="2" charset="-122"/>
                <a:sym typeface="宋体" panose="02010600030101010101" pitchFamily="2" charset="-122"/>
              </a:rPr>
              <a:t>1</a:t>
            </a:r>
            <a:r>
              <a:rPr lang="zh-CN" altLang="zh-CN" dirty="0">
                <a:latin typeface="FrutigerNext LT Regular" pitchFamily="34" charset="0"/>
                <a:ea typeface="华文细黑" panose="02010600040101010101" pitchFamily="2" charset="-122"/>
                <a:sym typeface="宋体" panose="02010600030101010101" pitchFamily="2" charset="-122"/>
              </a:rPr>
              <a:t>发</a:t>
            </a:r>
            <a:r>
              <a:rPr lang="en-GB" altLang="zh-CN" dirty="0">
                <a:latin typeface="FrutigerNext LT Regular" pitchFamily="34" charset="0"/>
                <a:ea typeface="华文细黑" panose="02010600040101010101" pitchFamily="2" charset="-122"/>
                <a:sym typeface="宋体" panose="02010600030101010101" pitchFamily="2" charset="-122"/>
              </a:rPr>
              <a:t>2</a:t>
            </a:r>
            <a:r>
              <a:rPr lang="zh-CN" altLang="zh-CN" dirty="0">
                <a:latin typeface="FrutigerNext LT Regular" pitchFamily="34" charset="0"/>
                <a:ea typeface="华文细黑" panose="02010600040101010101" pitchFamily="2" charset="-122"/>
                <a:sym typeface="宋体" panose="02010600030101010101" pitchFamily="2" charset="-122"/>
              </a:rPr>
              <a:t>收的理论峰值速率为</a:t>
            </a:r>
            <a:r>
              <a:rPr lang="en-GB" altLang="zh-CN" dirty="0">
                <a:latin typeface="FrutigerNext LT Regular" pitchFamily="34" charset="0"/>
                <a:ea typeface="华文细黑" panose="02010600040101010101" pitchFamily="2" charset="-122"/>
                <a:sym typeface="宋体" panose="02010600030101010101" pitchFamily="2" charset="-122"/>
              </a:rPr>
              <a:t>75Mbps</a:t>
            </a:r>
            <a:r>
              <a:rPr lang="zh-CN" altLang="zh-CN" dirty="0">
                <a:latin typeface="FrutigerNext LT Regular" pitchFamily="34" charset="0"/>
                <a:ea typeface="华文细黑" panose="02010600040101010101" pitchFamily="2" charset="-122"/>
                <a:sym typeface="宋体" panose="02010600030101010101" pitchFamily="2" charset="-122"/>
              </a:rPr>
              <a:t>，</a:t>
            </a:r>
            <a:r>
              <a:rPr lang="en-GB" altLang="zh-CN" dirty="0">
                <a:latin typeface="FrutigerNext LT Regular" pitchFamily="34" charset="0"/>
                <a:ea typeface="华文细黑" panose="02010600040101010101" pitchFamily="2" charset="-122"/>
                <a:sym typeface="宋体" panose="02010600030101010101" pitchFamily="2" charset="-122"/>
              </a:rPr>
              <a:t>2</a:t>
            </a:r>
            <a:r>
              <a:rPr lang="zh-CN" altLang="zh-CN" dirty="0">
                <a:latin typeface="FrutigerNext LT Regular" pitchFamily="34" charset="0"/>
                <a:ea typeface="华文细黑" panose="02010600040101010101" pitchFamily="2" charset="-122"/>
                <a:sym typeface="宋体" panose="02010600030101010101" pitchFamily="2" charset="-122"/>
              </a:rPr>
              <a:t>发</a:t>
            </a:r>
            <a:r>
              <a:rPr lang="en-GB" altLang="zh-CN" dirty="0">
                <a:latin typeface="FrutigerNext LT Regular" pitchFamily="34" charset="0"/>
                <a:ea typeface="华文细黑" panose="02010600040101010101" pitchFamily="2" charset="-122"/>
                <a:sym typeface="宋体" panose="02010600030101010101" pitchFamily="2" charset="-122"/>
              </a:rPr>
              <a:t>2</a:t>
            </a:r>
            <a:r>
              <a:rPr lang="zh-CN" altLang="zh-CN" dirty="0">
                <a:latin typeface="FrutigerNext LT Regular" pitchFamily="34" charset="0"/>
                <a:ea typeface="华文细黑" panose="02010600040101010101" pitchFamily="2" charset="-122"/>
                <a:sym typeface="宋体" panose="02010600030101010101" pitchFamily="2" charset="-122"/>
              </a:rPr>
              <a:t>收的理论峰值速率为</a:t>
            </a:r>
            <a:r>
              <a:rPr lang="en-GB" altLang="zh-CN" dirty="0">
                <a:latin typeface="FrutigerNext LT Regular" pitchFamily="34" charset="0"/>
                <a:ea typeface="华文细黑" panose="02010600040101010101" pitchFamily="2" charset="-122"/>
                <a:sym typeface="宋体" panose="02010600030101010101" pitchFamily="2" charset="-122"/>
              </a:rPr>
              <a:t>150Mbps</a:t>
            </a:r>
            <a:r>
              <a:rPr lang="zh-CN" altLang="zh-CN" dirty="0">
                <a:latin typeface="FrutigerNext LT Regular" pitchFamily="34" charset="0"/>
                <a:ea typeface="华文细黑" panose="02010600040101010101" pitchFamily="2" charset="-122"/>
                <a:sym typeface="宋体" panose="02010600030101010101" pitchFamily="2" charset="-122"/>
              </a:rPr>
              <a:t>，而</a:t>
            </a:r>
            <a:r>
              <a:rPr lang="en-GB" altLang="zh-CN" dirty="0">
                <a:latin typeface="FrutigerNext LT Regular" pitchFamily="34" charset="0"/>
                <a:ea typeface="华文细黑" panose="02010600040101010101" pitchFamily="2" charset="-122"/>
                <a:sym typeface="宋体" panose="02010600030101010101" pitchFamily="2" charset="-122"/>
              </a:rPr>
              <a:t>4</a:t>
            </a:r>
            <a:r>
              <a:rPr lang="zh-CN" altLang="zh-CN" dirty="0">
                <a:latin typeface="FrutigerNext LT Regular" pitchFamily="34" charset="0"/>
                <a:ea typeface="华文细黑" panose="02010600040101010101" pitchFamily="2" charset="-122"/>
                <a:sym typeface="宋体" panose="02010600030101010101" pitchFamily="2" charset="-122"/>
              </a:rPr>
              <a:t>发</a:t>
            </a:r>
            <a:r>
              <a:rPr lang="en-GB" altLang="zh-CN" dirty="0">
                <a:latin typeface="FrutigerNext LT Regular" pitchFamily="34" charset="0"/>
                <a:ea typeface="华文细黑" panose="02010600040101010101" pitchFamily="2" charset="-122"/>
                <a:sym typeface="宋体" panose="02010600030101010101" pitchFamily="2" charset="-122"/>
              </a:rPr>
              <a:t>4</a:t>
            </a:r>
            <a:r>
              <a:rPr lang="zh-CN" altLang="zh-CN" dirty="0">
                <a:latin typeface="FrutigerNext LT Regular" pitchFamily="34" charset="0"/>
                <a:ea typeface="华文细黑" panose="02010600040101010101" pitchFamily="2" charset="-122"/>
                <a:sym typeface="宋体" panose="02010600030101010101" pitchFamily="2" charset="-122"/>
              </a:rPr>
              <a:t>收的理论峰值速率为</a:t>
            </a:r>
            <a:r>
              <a:rPr lang="en-GB" altLang="zh-CN" dirty="0">
                <a:latin typeface="FrutigerNext LT Regular" pitchFamily="34" charset="0"/>
                <a:ea typeface="华文细黑" panose="02010600040101010101" pitchFamily="2" charset="-122"/>
                <a:sym typeface="宋体" panose="02010600030101010101" pitchFamily="2" charset="-122"/>
              </a:rPr>
              <a:t>300Mbps</a:t>
            </a:r>
            <a:r>
              <a:rPr lang="zh-CN" altLang="zh-CN" dirty="0">
                <a:latin typeface="FrutigerNext LT Regular" pitchFamily="34" charset="0"/>
                <a:ea typeface="华文细黑" panose="02010600040101010101" pitchFamily="2" charset="-122"/>
                <a:sym typeface="宋体" panose="02010600030101010101" pitchFamily="2" charset="-122"/>
              </a:rPr>
              <a:t>。</a:t>
            </a:r>
            <a:endParaRPr lang="zh-CN" altLang="zh-CN" dirty="0">
              <a:latin typeface="FrutigerNext LT Regular" pitchFamily="34" charset="0"/>
              <a:ea typeface="华文细黑" panose="02010600040101010101" pitchFamily="2" charset="-122"/>
            </a:endParaRPr>
          </a:p>
          <a:p>
            <a:pPr lvl="0"/>
            <a:r>
              <a:rPr lang="zh-CN" altLang="zh-CN" dirty="0">
                <a:latin typeface="FrutigerNext LT Regular" pitchFamily="34" charset="0"/>
                <a:ea typeface="华文细黑" panose="02010600040101010101" pitchFamily="2" charset="-122"/>
                <a:sym typeface="宋体" panose="02010600030101010101" pitchFamily="2" charset="-122"/>
              </a:rPr>
              <a:t>多用户</a:t>
            </a:r>
            <a:r>
              <a:rPr lang="en-GB" altLang="zh-CN" dirty="0">
                <a:latin typeface="FrutigerNext LT Regular" pitchFamily="34" charset="0"/>
                <a:ea typeface="华文细黑" panose="02010600040101010101" pitchFamily="2" charset="-122"/>
                <a:sym typeface="宋体" panose="02010600030101010101" pitchFamily="2" charset="-122"/>
              </a:rPr>
              <a:t>MIMO</a:t>
            </a:r>
            <a:r>
              <a:rPr lang="zh-CN" altLang="zh-CN" dirty="0">
                <a:latin typeface="FrutigerNext LT Regular" pitchFamily="34" charset="0"/>
                <a:ea typeface="华文细黑" panose="02010600040101010101" pitchFamily="2" charset="-122"/>
                <a:sym typeface="宋体" panose="02010600030101010101" pitchFamily="2" charset="-122"/>
              </a:rPr>
              <a:t>的空间复用增益，虽然不能改善单个用户的性能，但可以提升整个系统的吞吐量性能。</a:t>
            </a:r>
            <a:endParaRPr lang="zh-CN" altLang="zh-CN" dirty="0">
              <a:latin typeface="FrutigerNext LT Regular" pitchFamily="34" charset="0"/>
              <a:ea typeface="华文细黑" panose="02010600040101010101" pitchFamily="2" charset="-122"/>
            </a:endParaRPr>
          </a:p>
          <a:p>
            <a:pPr lvl="0"/>
            <a:endParaRPr lang="en-US" altLang="zh-CN" dirty="0"/>
          </a:p>
          <a:p>
            <a:pPr lvl="0"/>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p:cNvSpPr>
          <p:nvPr>
            <p:ph type="sldImg"/>
          </p:nvPr>
        </p:nvSpPr>
        <p:spPr/>
      </p:sp>
      <p:sp>
        <p:nvSpPr>
          <p:cNvPr id="66562" name="文本占位符 2"/>
          <p:cNvSpPr>
            <a:spLocks noGrp="1"/>
          </p:cNvSpPr>
          <p:nvPr>
            <p:ph type="body"/>
          </p:nvPr>
        </p:nvSpPr>
        <p:spPr/>
        <p:txBody>
          <a:bodyPr lIns="91440" tIns="45720" rIns="91440" bIns="45720" anchor="t" anchorCtr="0"/>
          <a:lstStyle/>
          <a:p>
            <a:pPr lvl="0"/>
            <a:r>
              <a:rPr lang="zh-CN" altLang="zh-CN" dirty="0">
                <a:sym typeface="宋体" panose="02010600030101010101" pitchFamily="2" charset="-122"/>
              </a:rPr>
              <a:t>相对单天线系统的</a:t>
            </a:r>
            <a:r>
              <a:rPr lang="en-GB" altLang="zh-CN" dirty="0">
                <a:sym typeface="宋体" panose="02010600030101010101" pitchFamily="2" charset="-122"/>
              </a:rPr>
              <a:t>SISO</a:t>
            </a:r>
            <a:r>
              <a:rPr lang="zh-CN" altLang="zh-CN" dirty="0">
                <a:sym typeface="宋体" panose="02010600030101010101" pitchFamily="2" charset="-122"/>
              </a:rPr>
              <a:t>信道而言，</a:t>
            </a:r>
            <a:r>
              <a:rPr lang="en-GB" altLang="zh-CN" dirty="0">
                <a:sym typeface="宋体" panose="02010600030101010101" pitchFamily="2" charset="-122"/>
              </a:rPr>
              <a:t>MIMO</a:t>
            </a:r>
            <a:r>
              <a:rPr lang="zh-CN" altLang="zh-CN" dirty="0">
                <a:sym typeface="宋体" panose="02010600030101010101" pitchFamily="2" charset="-122"/>
              </a:rPr>
              <a:t>信道同时经历深衰落的概率较低，从而通过减小合并后信号的衰落幅度（即信噪比的方差）而获得的性能增益。</a:t>
            </a:r>
            <a:endParaRPr lang="zh-CN" altLang="zh-CN" dirty="0"/>
          </a:p>
          <a:p>
            <a:pPr lvl="0">
              <a:buSzPct val="80000"/>
            </a:pPr>
            <a:r>
              <a:rPr lang="zh-CN" altLang="en-US" dirty="0">
                <a:solidFill>
                  <a:srgbClr val="404040"/>
                </a:solidFill>
                <a:latin typeface="微软雅黑" panose="020B0503020204020204" charset="-122"/>
                <a:ea typeface="微软雅黑" panose="020B0503020204020204" charset="-122"/>
              </a:rPr>
              <a:t>多个天线接收来自多个信道的承载同一信息的多个独立的信号副本。</a:t>
            </a:r>
            <a:endParaRPr lang="en-US" altLang="zh-CN" dirty="0">
              <a:solidFill>
                <a:srgbClr val="404040"/>
              </a:solidFill>
              <a:latin typeface="微软雅黑" panose="020B0503020204020204" charset="-122"/>
              <a:ea typeface="微软雅黑" panose="020B0503020204020204" charset="-122"/>
            </a:endParaRPr>
          </a:p>
          <a:p>
            <a:pPr lvl="0">
              <a:buSzPct val="80000"/>
            </a:pPr>
            <a:r>
              <a:rPr lang="zh-CN" altLang="en-US" dirty="0">
                <a:solidFill>
                  <a:srgbClr val="404040"/>
                </a:solidFill>
                <a:latin typeface="微软雅黑" panose="020B0503020204020204" charset="-122"/>
                <a:ea typeface="微软雅黑" panose="020B0503020204020204" charset="-122"/>
              </a:rPr>
              <a:t>由于信号不可能同时处于深衰落情况中，因此在任一给定的时刻至少可以保证有一个强度足够大的信号副本提供给接收机使用，从而提高了接收信号的信噪比。</a:t>
            </a:r>
            <a:endParaRPr lang="zh-CN" altLang="en-US" dirty="0">
              <a:solidFill>
                <a:srgbClr val="404040"/>
              </a:solidFill>
              <a:latin typeface="微软雅黑" panose="020B0503020204020204" charset="-122"/>
              <a:ea typeface="微软雅黑" panose="020B0503020204020204" charset="-122"/>
            </a:endParaRPr>
          </a:p>
          <a:p>
            <a:pPr lvl="0"/>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p:sp>
      <p:sp>
        <p:nvSpPr>
          <p:cNvPr id="890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空间分集：也称</a:t>
            </a:r>
            <a:r>
              <a:rPr lang="zh-CN" altLang="en-US" dirty="0">
                <a:hlinkClick r:id="rId3"/>
              </a:rPr>
              <a:t>天线</a:t>
            </a:r>
            <a:r>
              <a:rPr lang="zh-CN" altLang="en-US" dirty="0"/>
              <a:t>分集，是通信中使用较多的分集形式，简单的说，就是采用多付接收天线来接收信号，然后进行合并。为保证接收信号的不相关性，这就要求天线之间的距离足够大，这样做的目的是保证了接收到的多径信号的衰落特性不同。在理想情况下，接收天线之间的距离只要波长</a:t>
            </a:r>
            <a:r>
              <a:rPr lang="en-US" altLang="zh-CN" dirty="0"/>
              <a:t>λ</a:t>
            </a:r>
            <a:r>
              <a:rPr lang="zh-CN" altLang="en-US" dirty="0"/>
              <a:t>的一半就可以了。</a:t>
            </a:r>
            <a:endParaRPr lang="en-US" altLang="zh-CN" dirty="0"/>
          </a:p>
        </p:txBody>
      </p:sp>
      <p:sp>
        <p:nvSpPr>
          <p:cNvPr id="2" name="灯片编号占位符 1"/>
          <p:cNvSpPr>
            <a:spLocks noGrp="1"/>
          </p:cNvSpPr>
          <p:nvPr>
            <p:ph type="sldNum" sz="quarter" idx="10"/>
          </p:nvPr>
        </p:nvSpPr>
        <p:spPr/>
        <p:txBody>
          <a:bodyPr/>
          <a:lstStyle/>
          <a:p>
            <a:fld id="{68E4E836-5F19-45E5-8693-16FE8A859B0D}"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p:cNvSpPr>
          <p:nvPr>
            <p:ph type="sldImg"/>
          </p:nvPr>
        </p:nvSpPr>
        <p:spPr/>
      </p:sp>
      <p:sp>
        <p:nvSpPr>
          <p:cNvPr id="70658" name="文本占位符 2"/>
          <p:cNvSpPr>
            <a:spLocks noGrp="1"/>
          </p:cNvSpPr>
          <p:nvPr>
            <p:ph type="body"/>
          </p:nvPr>
        </p:nvSpPr>
        <p:spPr/>
        <p:txBody>
          <a:bodyPr lIns="91440" tIns="45720" rIns="91440" bIns="45720" anchor="t" anchorCtr="0"/>
          <a:lstStyle/>
          <a:p>
            <a:pPr marL="171450" lvl="1" indent="-171450">
              <a:lnSpc>
                <a:spcPct val="100000"/>
              </a:lnSpc>
              <a:spcBef>
                <a:spcPct val="0"/>
              </a:spcBef>
              <a:spcAft>
                <a:spcPct val="15000"/>
              </a:spcAft>
              <a:buChar char="•"/>
            </a:pPr>
            <a:r>
              <a:rPr lang="zh-CN" altLang="en-US" dirty="0">
                <a:solidFill>
                  <a:srgbClr val="000000"/>
                </a:solidFill>
              </a:rPr>
              <a:t>传统波束形成：当信道特征值只有一个或只有一个接收天线时，沿特征向量发射所有的功率实现波束形成；</a:t>
            </a:r>
            <a:endParaRPr lang="zh-CN" altLang="en-US" dirty="0">
              <a:solidFill>
                <a:srgbClr val="000000"/>
              </a:solidFill>
            </a:endParaRPr>
          </a:p>
          <a:p>
            <a:pPr marL="171450" lvl="1" indent="-171450">
              <a:lnSpc>
                <a:spcPct val="100000"/>
              </a:lnSpc>
              <a:spcBef>
                <a:spcPct val="0"/>
              </a:spcBef>
              <a:spcAft>
                <a:spcPct val="15000"/>
              </a:spcAft>
              <a:buChar char="•"/>
            </a:pPr>
            <a:r>
              <a:rPr lang="zh-CN" altLang="en-US" dirty="0">
                <a:solidFill>
                  <a:srgbClr val="000000"/>
                </a:solidFill>
              </a:rPr>
              <a:t>特征波束形成：对信道矩阵进行特征值分解，信道将转化为多个并行的信道，在每个信道上独立传输数据。</a:t>
            </a:r>
            <a:endParaRPr lang="zh-CN" altLang="en-US" dirty="0">
              <a:solidFill>
                <a:srgbClr val="000000"/>
              </a:solidFill>
            </a:endParaRPr>
          </a:p>
          <a:p>
            <a:pPr lvl="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估算方式：频谱资源效率</a:t>
            </a:r>
            <a:r>
              <a:rPr lang="en-US" altLang="zh-CN" dirty="0"/>
              <a:t>=</a:t>
            </a:r>
            <a:r>
              <a:rPr lang="zh-CN" altLang="en-US" dirty="0"/>
              <a:t>可支持峰值速率</a:t>
            </a:r>
            <a:r>
              <a:rPr lang="en-US" altLang="zh-CN" dirty="0"/>
              <a:t>/</a:t>
            </a:r>
            <a:r>
              <a:rPr lang="zh-CN" altLang="en-US" dirty="0"/>
              <a:t>单位子载波带宽</a:t>
            </a:r>
            <a:endParaRPr lang="en-US" altLang="zh-CN" dirty="0"/>
          </a:p>
          <a:p>
            <a:pPr eaLnBrk="1" hangingPunct="1"/>
            <a:r>
              <a:rPr lang="en-US" altLang="zh-CN" dirty="0"/>
              <a:t>TD-LTE</a:t>
            </a:r>
            <a:r>
              <a:rPr lang="zh-CN" altLang="en-US" dirty="0"/>
              <a:t>：</a:t>
            </a:r>
            <a:r>
              <a:rPr lang="en-US" altLang="zh-CN" dirty="0"/>
              <a:t>100Mbps/20Mhz=5;  TD-HSDPA: 1.6Mbps/1.6Mhz=1</a:t>
            </a:r>
            <a:r>
              <a:rPr lang="zh-CN" altLang="en-US" dirty="0"/>
              <a:t>；</a:t>
            </a:r>
            <a:r>
              <a:rPr lang="en-US" altLang="zh-CN" dirty="0"/>
              <a:t>WCDMA HSPA: 14.4Mbps/5Mhz=2.88</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2528F52-921D-4B5E-90E1-89DF6F6F587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p:cNvSpPr>
          <p:nvPr>
            <p:ph type="sldImg"/>
          </p:nvPr>
        </p:nvSpPr>
        <p:spPr/>
      </p:sp>
      <p:sp>
        <p:nvSpPr>
          <p:cNvPr id="72706" name="文本占位符 2"/>
          <p:cNvSpPr>
            <a:spLocks noGrp="1"/>
          </p:cNvSpPr>
          <p:nvPr>
            <p:ph type="body"/>
          </p:nvPr>
        </p:nvSpPr>
        <p:spPr/>
        <p:txBody>
          <a:bodyPr lIns="91440" tIns="45720" rIns="91440" bIns="45720" anchor="t" anchorCtr="0"/>
          <a:lstStyle/>
          <a:p>
            <a:pPr lvl="0" algn="just"/>
            <a:r>
              <a:rPr lang="zh-CN" altLang="en-US" dirty="0">
                <a:sym typeface="宋体" panose="02010600030101010101" pitchFamily="2" charset="-122"/>
              </a:rPr>
              <a:t>在发射端将待发射数据矢量加权，形成某种方向图后到达接收端，接收端再对收到的信号进行上行波束形成，抑制噪声和干扰；</a:t>
            </a:r>
            <a:endParaRPr lang="zh-CN" altLang="en-US" dirty="0"/>
          </a:p>
          <a:p>
            <a:pPr lvl="0" algn="just"/>
            <a:r>
              <a:rPr lang="zh-CN" altLang="en-US" dirty="0">
                <a:sym typeface="宋体" panose="02010600030101010101" pitchFamily="2" charset="-122"/>
              </a:rPr>
              <a:t>下行波束成形针对多个天线，通过下行波束形成，使得信号在用户方向上得到加强，通过上行波束形成，使得用户具有更强的抗干扰能力和抗噪能力。因此可以利用额外的波束形成增益提高通信链路的可靠性，也可在同样可靠性下利用高阶调制提高数据率和频谱利用率。 </a:t>
            </a:r>
            <a:endParaRPr lang="zh-CN" altLang="en-US" dirty="0"/>
          </a:p>
          <a:p>
            <a:pPr lvl="0"/>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p:cNvSpPr>
          <p:nvPr>
            <p:ph type="sldImg"/>
          </p:nvPr>
        </p:nvSpPr>
        <p:spPr/>
      </p:sp>
      <p:sp>
        <p:nvSpPr>
          <p:cNvPr id="76802" name="文本占位符 2"/>
          <p:cNvSpPr>
            <a:spLocks noGrp="1"/>
          </p:cNvSpPr>
          <p:nvPr>
            <p:ph type="body"/>
          </p:nvPr>
        </p:nvSpPr>
        <p:spPr/>
        <p:txBody>
          <a:bodyPr lIns="91440" tIns="45720" rIns="91440" bIns="45720" anchor="t" anchorCtr="0"/>
          <a:lstStyle/>
          <a:p>
            <a:pPr lvl="0"/>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lstStyle/>
          <a:p>
            <a:pPr lvl="0" algn="r"/>
            <a:fld id="{9A0DB2DC-4C9A-4742-B13C-FB6460FD3503}" type="slidenum">
              <a:rPr lang="en-US" altLang="zh-CN" sz="1200" dirty="0"/>
            </a:fld>
            <a:endParaRPr lang="en-US" altLang="zh-CN" sz="1200" dirty="0"/>
          </a:p>
        </p:txBody>
      </p:sp>
      <p:sp>
        <p:nvSpPr>
          <p:cNvPr id="83970" name="Rectangle 2"/>
          <p:cNvSpPr>
            <a:spLocks noGrp="1" noRot="1" noChangeAspect="1" noTextEdit="1"/>
          </p:cNvSpPr>
          <p:nvPr>
            <p:ph type="sldImg"/>
          </p:nvPr>
        </p:nvSpPr>
        <p:spPr/>
      </p:sp>
      <p:sp>
        <p:nvSpPr>
          <p:cNvPr id="83971" name="Rectangle 3"/>
          <p:cNvSpPr>
            <a:spLocks noGrp="1"/>
          </p:cNvSpPr>
          <p:nvPr>
            <p:ph type="body"/>
          </p:nvPr>
        </p:nvSpPr>
        <p:spPr/>
        <p:txBody>
          <a:bodyPr wrap="square" lIns="91440" tIns="45720" rIns="91440" bIns="45720" anchor="t" anchorCtr="0"/>
          <a:lstStyle/>
          <a:p>
            <a:pPr lvl="0"/>
            <a:r>
              <a:rPr lang="zh-CN" altLang="zh-CN" dirty="0"/>
              <a:t>Forward Error Correction，前向纠错。 一种在单向通信系统中控制传输错误的技术，通过连同数据发送额外 的信息进行错误恢复，以降低比特误码率。</a:t>
            </a:r>
            <a:endParaRPr lang="zh-CN" altLang="zh-CN" dirty="0"/>
          </a:p>
          <a:p>
            <a:pPr lvl="0"/>
            <a:r>
              <a:rPr lang="zh-CN" altLang="zh-CN" dirty="0"/>
              <a:t>自动重传请求（auto repeat request），通过接收方请求发送方重传出错的数据报文来恢复出错的报文，是通信中用于处理信道所带来差错的方法之一；另外一个方法是信道纠错编码。</a:t>
            </a:r>
            <a:endParaRPr lang="zh-CN" altLang="zh-CN" dirty="0"/>
          </a:p>
          <a:p>
            <a:pPr lvl="0"/>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p:cNvSpPr>
            <a:spLocks noGrp="1" noRot="1" noChangeAspect="1"/>
          </p:cNvSpPr>
          <p:nvPr>
            <p:ph type="sldImg"/>
          </p:nvPr>
        </p:nvSpPr>
        <p:spPr/>
      </p:sp>
      <p:sp>
        <p:nvSpPr>
          <p:cNvPr id="3" name="文本占位符 2"/>
          <p:cNvSpPr>
            <a:spLocks noGrp="1"/>
          </p:cNvSpPr>
          <p:nvPr>
            <p:ph type="body" idx="3"/>
          </p:nvPr>
        </p:nvSpPr>
        <p:spPr/>
        <p:txBody>
          <a:bodyPr lIns="91440" tIns="45720" rIns="91440" bIns="45720" rtlCol="0" anchor="t" anchorCtr="0"/>
          <a:lstStyle/>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采用</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N</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进程停等方式</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(N-Process Stop-and-Wait)</a:t>
            </a:r>
            <a:endParaRPr kumimoji="0" lang="en-US" altLang="zh-CN"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对传输块进行传输与重传</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在下行链路</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异步自适应</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endParaRPr kumimoji="0" lang="en-US" altLang="zh-CN"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下行传输</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或重传</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对应的上行</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ACK/NACK</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通过</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PUCCH</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或者</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PUSCH</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发送</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PDCCH</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指示</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进程数目以及是初传还是重传</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重传总通过</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PDCCH</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调度</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上行链路</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同步</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endParaRPr kumimoji="0" lang="en-US" altLang="zh-CN"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针对每个</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UE</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配置重传最大次数</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上行传输或重传对应的下行</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ACK/NACK</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通过</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PHICH</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发送</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fontAlgn="auto"/>
            <a:endParaRPr lang="zh-CN" altLang="en-US" strike="noStrike" noProof="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p:cNvSpPr>
          <p:nvPr>
            <p:ph type="sldImg"/>
          </p:nvPr>
        </p:nvSpPr>
        <p:spPr/>
      </p:sp>
      <p:sp>
        <p:nvSpPr>
          <p:cNvPr id="3" name="文本占位符 2"/>
          <p:cNvSpPr>
            <a:spLocks noGrp="1"/>
          </p:cNvSpPr>
          <p:nvPr>
            <p:ph type="body" idx="3"/>
          </p:nvPr>
        </p:nvSpPr>
        <p:spPr/>
        <p:txBody>
          <a:bodyPr lIns="91440" tIns="45720" rIns="91440" bIns="45720" rtlCol="0" anchor="t" anchorCtr="0"/>
          <a:lstStyle/>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重传与初传之间的定时关系：同步</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协议；异步</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协议</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LTE</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上行为同步</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协议：如果重传在预先定义好的时间进行，接收机不需要显示告知进程号，则称为同步</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协议</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根据</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PHICH</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传输的子帧位置，确定</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PUSCH</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的传输子帧位置</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与</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PDCCH</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Wingdings" panose="05000000000000000000" pitchFamily="2" charset="2"/>
              </a:rPr>
              <a:t>PUSCH</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Wingdings" panose="05000000000000000000" pitchFamily="2" charset="2"/>
              </a:rPr>
              <a:t>的定时关系相同</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LTE</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下行为异步</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协议：如果重传在上一次传输之后的任何可用时间上进行，接收机需要显示告知具体的进程号，则称为异步</a:t>
            </a:r>
            <a:r>
              <a:rPr lang="en-US" altLang="zh-CN"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r>
              <a:rPr lang="zh-CN" altLang="en-US" strike="noStrike" kern="0" noProof="0" dirty="0" smtClean="0">
                <a:ln>
                  <a:noFill/>
                </a:ln>
                <a:solidFill>
                  <a:srgbClr val="404040"/>
                </a:solidFill>
                <a:effectLst/>
                <a:uLnTx/>
                <a:uFillTx/>
                <a:latin typeface="微软雅黑" panose="020B0503020204020204" charset="-122"/>
                <a:ea typeface="微软雅黑" panose="020B0503020204020204" charset="-122"/>
                <a:sym typeface="+mn-ea"/>
              </a:rPr>
              <a:t>协议</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fontAlgn="auto"/>
            <a:endParaRPr lang="zh-CN" altLang="en-US" strike="noStrike" noProof="1"/>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p:cNvSpPr>
          <p:nvPr>
            <p:ph type="sldImg"/>
          </p:nvPr>
        </p:nvSpPr>
        <p:spPr/>
      </p:sp>
      <p:sp>
        <p:nvSpPr>
          <p:cNvPr id="100354" name="文本占位符 2"/>
          <p:cNvSpPr>
            <a:spLocks noGrp="1"/>
          </p:cNvSpPr>
          <p:nvPr>
            <p:ph type="body"/>
          </p:nvPr>
        </p:nvSpPr>
        <p:spPr/>
        <p:txBody>
          <a:bodyPr lIns="91440" tIns="45720" rIns="91440" bIns="45720" anchor="t" anchorCtr="0"/>
          <a:lstStyle/>
          <a:p>
            <a:pPr lvl="0">
              <a:buSzPct val="80000"/>
            </a:pPr>
            <a:r>
              <a:rPr lang="en-US" altLang="zh-CN" dirty="0">
                <a:sym typeface="宋体" panose="02010600030101010101" pitchFamily="2" charset="-122"/>
              </a:rPr>
              <a:t>AMC</a:t>
            </a:r>
            <a:r>
              <a:rPr lang="zh-CN" altLang="en-US" dirty="0">
                <a:sym typeface="宋体" panose="02010600030101010101" pitchFamily="2" charset="-122"/>
              </a:rPr>
              <a:t>是根据无线信道变化选择合适的调制和编码方式。</a:t>
            </a:r>
            <a:endParaRPr lang="en-US" altLang="zh-CN" dirty="0"/>
          </a:p>
          <a:p>
            <a:pPr lvl="0">
              <a:buSzPct val="80000"/>
            </a:pPr>
            <a:r>
              <a:rPr lang="zh-CN" altLang="en-US" dirty="0">
                <a:sym typeface="宋体" panose="02010600030101010101" pitchFamily="2" charset="-122"/>
              </a:rPr>
              <a:t>网络根据用户瞬时信道质量和目前资源状况，选择最合适的下行链路调制方式和编码方式，以达到尽量高的数据吞吐率。当用户处于有利的通信地点时（如在靠近</a:t>
            </a:r>
            <a:r>
              <a:rPr lang="en-US" altLang="zh-CN" dirty="0" err="1">
                <a:sym typeface="宋体" panose="02010600030101010101" pitchFamily="2" charset="-122"/>
              </a:rPr>
              <a:t>eNodeB</a:t>
            </a:r>
            <a:r>
              <a:rPr lang="zh-CN" altLang="en-US" dirty="0">
                <a:sym typeface="宋体" panose="02010600030101010101" pitchFamily="2" charset="-122"/>
              </a:rPr>
              <a:t>或存在视距链路等高质量信道条件下），用户数据发送可以采用高阶调制和高速率的信道编码方式，从而得到高的峰值速率；当用户处于不利的通信地点时（如位于小区边缘或者信道深衰落），网络则选取低阶调制方式和低速率的信道编码方案，来保证通信质量。</a:t>
            </a:r>
            <a:endParaRPr lang="zh-CN" altLang="en-US" dirty="0">
              <a:solidFill>
                <a:srgbClr val="404040"/>
              </a:solidFill>
              <a:latin typeface="微软雅黑" panose="020B0503020204020204" charset="-122"/>
              <a:ea typeface="微软雅黑" panose="020B0503020204020204" charset="-122"/>
              <a:sym typeface="宋体" panose="02010600030101010101" pitchFamily="2" charset="-122"/>
            </a:endParaRPr>
          </a:p>
          <a:p>
            <a:pPr lvl="0">
              <a:buSzPct val="80000"/>
            </a:pPr>
            <a:endParaRPr lang="zh-CN" altLang="en-US" dirty="0">
              <a:solidFill>
                <a:srgbClr val="404040"/>
              </a:solidFill>
              <a:latin typeface="微软雅黑" panose="020B0503020204020204" charset="-122"/>
              <a:ea typeface="微软雅黑" panose="020B0503020204020204" charset="-122"/>
              <a:sym typeface="宋体" panose="02010600030101010101" pitchFamily="2" charset="-122"/>
            </a:endParaRPr>
          </a:p>
          <a:p>
            <a:pPr lvl="0">
              <a:buSzPct val="80000"/>
            </a:pP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链路自适应技术可以通过两种方法实现：功率控制和速率控制。</a:t>
            </a:r>
            <a:endParaRPr lang="zh-CN" altLang="en-US" dirty="0">
              <a:solidFill>
                <a:srgbClr val="404040"/>
              </a:solidFill>
              <a:latin typeface="微软雅黑" panose="020B0503020204020204" charset="-122"/>
              <a:ea typeface="微软雅黑" panose="020B0503020204020204" charset="-122"/>
            </a:endParaRPr>
          </a:p>
          <a:p>
            <a:pPr lvl="0">
              <a:buSzPct val="80000"/>
            </a:pP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一般意义上的链路自适应都指速率控制，</a:t>
            </a:r>
            <a:r>
              <a:rPr lang="en-US" altLang="zh-CN" dirty="0">
                <a:solidFill>
                  <a:srgbClr val="404040"/>
                </a:solidFill>
                <a:latin typeface="微软雅黑" panose="020B0503020204020204" charset="-122"/>
                <a:ea typeface="微软雅黑" panose="020B0503020204020204" charset="-122"/>
                <a:sym typeface="宋体" panose="02010600030101010101" pitchFamily="2" charset="-122"/>
              </a:rPr>
              <a:t>LTE</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中即为自适应编码调制技术（</a:t>
            </a:r>
            <a:r>
              <a:rPr lang="en-US" altLang="zh-CN" dirty="0">
                <a:solidFill>
                  <a:srgbClr val="404040"/>
                </a:solidFill>
                <a:latin typeface="微软雅黑" panose="020B0503020204020204" charset="-122"/>
                <a:ea typeface="微软雅黑" panose="020B0503020204020204" charset="-122"/>
                <a:sym typeface="宋体" panose="02010600030101010101" pitchFamily="2" charset="-122"/>
              </a:rPr>
              <a:t>Adaptive Modulation and Coding</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），应用</a:t>
            </a:r>
            <a:r>
              <a:rPr lang="en-US" altLang="zh-CN" dirty="0">
                <a:solidFill>
                  <a:srgbClr val="404040"/>
                </a:solidFill>
                <a:latin typeface="微软雅黑" panose="020B0503020204020204" charset="-122"/>
                <a:ea typeface="微软雅黑" panose="020B0503020204020204" charset="-122"/>
                <a:sym typeface="宋体" panose="02010600030101010101" pitchFamily="2" charset="-122"/>
              </a:rPr>
              <a:t>AMC</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技术可以使得</a:t>
            </a:r>
            <a:r>
              <a:rPr lang="en-US" altLang="zh-CN" dirty="0">
                <a:solidFill>
                  <a:srgbClr val="404040"/>
                </a:solidFill>
                <a:latin typeface="微软雅黑" panose="020B0503020204020204" charset="-122"/>
                <a:ea typeface="微软雅黑" panose="020B0503020204020204" charset="-122"/>
                <a:sym typeface="宋体" panose="02010600030101010101" pitchFamily="2" charset="-122"/>
              </a:rPr>
              <a:t>eNode B</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能够根据</a:t>
            </a:r>
            <a:r>
              <a:rPr lang="en-US" altLang="zh-CN" dirty="0">
                <a:solidFill>
                  <a:srgbClr val="404040"/>
                </a:solidFill>
                <a:latin typeface="微软雅黑" panose="020B0503020204020204" charset="-122"/>
                <a:ea typeface="微软雅黑" panose="020B0503020204020204" charset="-122"/>
                <a:sym typeface="宋体" panose="02010600030101010101" pitchFamily="2" charset="-122"/>
              </a:rPr>
              <a:t>UE</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反馈的信道状况及时地调整不同的调制方式（</a:t>
            </a:r>
            <a:r>
              <a:rPr lang="en-US" altLang="zh-CN" dirty="0">
                <a:solidFill>
                  <a:srgbClr val="404040"/>
                </a:solidFill>
                <a:latin typeface="微软雅黑" panose="020B0503020204020204" charset="-122"/>
                <a:ea typeface="微软雅黑" panose="020B0503020204020204" charset="-122"/>
                <a:sym typeface="宋体" panose="02010600030101010101" pitchFamily="2" charset="-122"/>
              </a:rPr>
              <a:t>QPSK</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a:t>
            </a:r>
            <a:r>
              <a:rPr lang="en-US" altLang="zh-CN" dirty="0">
                <a:solidFill>
                  <a:srgbClr val="404040"/>
                </a:solidFill>
                <a:latin typeface="微软雅黑" panose="020B0503020204020204" charset="-122"/>
                <a:ea typeface="微软雅黑" panose="020B0503020204020204" charset="-122"/>
                <a:sym typeface="宋体" panose="02010600030101010101" pitchFamily="2" charset="-122"/>
              </a:rPr>
              <a:t>16QAM</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a:t>
            </a:r>
            <a:r>
              <a:rPr lang="en-US" altLang="zh-CN" dirty="0">
                <a:solidFill>
                  <a:srgbClr val="404040"/>
                </a:solidFill>
                <a:latin typeface="微软雅黑" panose="020B0503020204020204" charset="-122"/>
                <a:ea typeface="微软雅黑" panose="020B0503020204020204" charset="-122"/>
                <a:sym typeface="宋体" panose="02010600030101010101" pitchFamily="2" charset="-122"/>
              </a:rPr>
              <a:t>64QAM</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）和编码速率。从而使得数据传输能及时地跟上信道的变化状况。这是一种较好的链路自适应技术。 </a:t>
            </a:r>
            <a:endParaRPr lang="zh-CN" altLang="en-US" dirty="0">
              <a:solidFill>
                <a:srgbClr val="404040"/>
              </a:solidFill>
              <a:latin typeface="微软雅黑" panose="020B0503020204020204" charset="-122"/>
              <a:ea typeface="微软雅黑" panose="020B0503020204020204" charset="-122"/>
            </a:endParaRPr>
          </a:p>
          <a:p>
            <a:pPr lvl="0">
              <a:buSzPct val="80000"/>
            </a:pP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对于长时延的分组数据，</a:t>
            </a:r>
            <a:r>
              <a:rPr lang="en-US" altLang="zh-CN" dirty="0">
                <a:solidFill>
                  <a:srgbClr val="404040"/>
                </a:solidFill>
                <a:latin typeface="微软雅黑" panose="020B0503020204020204" charset="-122"/>
                <a:ea typeface="微软雅黑" panose="020B0503020204020204" charset="-122"/>
                <a:sym typeface="宋体" panose="02010600030101010101" pitchFamily="2" charset="-122"/>
              </a:rPr>
              <a:t>AMC</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可以在提高系统容量的同时不增加对邻区的干扰。</a:t>
            </a:r>
            <a:endParaRPr lang="zh-CN" altLang="en-US" dirty="0">
              <a:solidFill>
                <a:srgbClr val="404040"/>
              </a:solidFill>
              <a:latin typeface="微软雅黑" panose="020B0503020204020204" charset="-122"/>
              <a:ea typeface="微软雅黑" panose="020B0503020204020204" charset="-122"/>
            </a:endParaRPr>
          </a:p>
          <a:p>
            <a:pPr lvl="0"/>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1"/>
          <p:cNvSpPr>
            <a:spLocks noGrp="1" noRot="1" noChangeAspect="1"/>
          </p:cNvSpPr>
          <p:nvPr>
            <p:ph type="sldImg"/>
          </p:nvPr>
        </p:nvSpPr>
        <p:spPr/>
      </p:sp>
      <p:sp>
        <p:nvSpPr>
          <p:cNvPr id="96258" name="文本占位符 2"/>
          <p:cNvSpPr>
            <a:spLocks noGrp="1"/>
          </p:cNvSpPr>
          <p:nvPr>
            <p:ph type="body"/>
          </p:nvPr>
        </p:nvSpPr>
        <p:spPr/>
        <p:txBody>
          <a:bodyPr lIns="91440" tIns="45720" rIns="91440" bIns="45720" anchor="t" anchorCtr="0"/>
          <a:lstStyle/>
          <a:p>
            <a:pPr lvl="0"/>
            <a:r>
              <a:rPr lang="en-US" altLang="zh-CN"/>
              <a:t>LTE</a:t>
            </a:r>
            <a:r>
              <a:rPr lang="zh-CN" altLang="en-US"/>
              <a:t>在调制方面基本沿用了原来的技术，只是制定了多种调制方案，上行主要采用</a:t>
            </a:r>
            <a:r>
              <a:rPr lang="zh-CN" altLang="en-US" dirty="0">
                <a:latin typeface="微软雅黑" panose="020B0503020204020204" charset="-122"/>
                <a:ea typeface="微软雅黑" panose="020B0503020204020204" charset="-122"/>
                <a:sym typeface="宋体" panose="02010600030101010101" pitchFamily="2" charset="-122"/>
              </a:rPr>
              <a:t>：</a:t>
            </a:r>
            <a:r>
              <a:rPr lang="en-US" altLang="zh-CN" dirty="0">
                <a:latin typeface="微软雅黑" panose="020B0503020204020204" charset="-122"/>
                <a:ea typeface="微软雅黑" panose="020B0503020204020204" charset="-122"/>
                <a:sym typeface="宋体" panose="02010600030101010101" pitchFamily="2" charset="-122"/>
              </a:rPr>
              <a:t>BPSK</a:t>
            </a:r>
            <a:r>
              <a:rPr lang="zh-CN" altLang="en-US" dirty="0">
                <a:latin typeface="微软雅黑" panose="020B0503020204020204" charset="-122"/>
                <a:ea typeface="微软雅黑" panose="020B0503020204020204" charset="-122"/>
                <a:sym typeface="宋体" panose="02010600030101010101" pitchFamily="2" charset="-122"/>
              </a:rPr>
              <a:t>、</a:t>
            </a:r>
            <a:r>
              <a:rPr lang="en-US" altLang="zh-CN" dirty="0">
                <a:latin typeface="微软雅黑" panose="020B0503020204020204" charset="-122"/>
                <a:ea typeface="微软雅黑" panose="020B0503020204020204" charset="-122"/>
                <a:sym typeface="宋体" panose="02010600030101010101" pitchFamily="2" charset="-122"/>
              </a:rPr>
              <a:t>QPSK</a:t>
            </a:r>
            <a:r>
              <a:rPr lang="zh-CN" altLang="en-US" dirty="0">
                <a:latin typeface="微软雅黑" panose="020B0503020204020204" charset="-122"/>
                <a:ea typeface="微软雅黑" panose="020B0503020204020204" charset="-122"/>
                <a:sym typeface="宋体" panose="02010600030101010101" pitchFamily="2" charset="-122"/>
              </a:rPr>
              <a:t>、</a:t>
            </a:r>
            <a:r>
              <a:rPr lang="en-US" altLang="zh-CN" dirty="0">
                <a:latin typeface="微软雅黑" panose="020B0503020204020204" charset="-122"/>
                <a:ea typeface="微软雅黑" panose="020B0503020204020204" charset="-122"/>
                <a:sym typeface="宋体" panose="02010600030101010101" pitchFamily="2" charset="-122"/>
              </a:rPr>
              <a:t>16QAM</a:t>
            </a:r>
            <a:r>
              <a:rPr lang="zh-CN" altLang="en-US" dirty="0">
                <a:latin typeface="微软雅黑" panose="020B0503020204020204" charset="-122"/>
                <a:ea typeface="微软雅黑" panose="020B0503020204020204" charset="-122"/>
                <a:sym typeface="宋体" panose="02010600030101010101" pitchFamily="2" charset="-122"/>
              </a:rPr>
              <a:t>、</a:t>
            </a:r>
            <a:r>
              <a:rPr lang="en-US" altLang="zh-CN" dirty="0">
                <a:latin typeface="微软雅黑" panose="020B0503020204020204" charset="-122"/>
                <a:ea typeface="微软雅黑" panose="020B0503020204020204" charset="-122"/>
                <a:sym typeface="宋体" panose="02010600030101010101" pitchFamily="2" charset="-122"/>
              </a:rPr>
              <a:t>64QAM</a:t>
            </a:r>
            <a:r>
              <a:rPr lang="zh-CN" altLang="en-US" dirty="0">
                <a:latin typeface="微软雅黑" panose="020B0503020204020204" charset="-122"/>
                <a:ea typeface="微软雅黑" panose="020B0503020204020204" charset="-122"/>
                <a:sym typeface="宋体" panose="02010600030101010101" pitchFamily="2" charset="-122"/>
              </a:rPr>
              <a:t>的</a:t>
            </a:r>
            <a:r>
              <a:rPr lang="en-US" altLang="zh-CN" dirty="0">
                <a:latin typeface="微软雅黑" panose="020B0503020204020204" charset="-122"/>
                <a:ea typeface="微软雅黑" panose="020B0503020204020204" charset="-122"/>
                <a:sym typeface="宋体" panose="02010600030101010101" pitchFamily="2" charset="-122"/>
              </a:rPr>
              <a:t>4</a:t>
            </a:r>
            <a:r>
              <a:rPr lang="zh-CN" altLang="en-US" dirty="0">
                <a:latin typeface="微软雅黑" panose="020B0503020204020204" charset="-122"/>
                <a:ea typeface="微软雅黑" panose="020B0503020204020204" charset="-122"/>
                <a:sym typeface="宋体" panose="02010600030101010101" pitchFamily="2" charset="-122"/>
              </a:rPr>
              <a:t>种调制方式</a:t>
            </a:r>
            <a:endParaRPr lang="zh-CN" altLang="en-US"/>
          </a:p>
          <a:p>
            <a:pPr lvl="0"/>
            <a:r>
              <a:rPr lang="en-US" altLang="zh-CN"/>
              <a:t>BPSK</a:t>
            </a:r>
            <a:r>
              <a:rPr lang="zh-CN" altLang="en-US"/>
              <a:t>是把模拟信号转换成数据值的转换方式之一，利用偏离相位的复数波浪组合来表现信息键控移相方式传送接受（</a:t>
            </a:r>
            <a:r>
              <a:rPr lang="en-US" altLang="zh-CN"/>
              <a:t>1</a:t>
            </a:r>
            <a:r>
              <a:rPr lang="zh-CN" altLang="en-US"/>
              <a:t>比特）的信息，</a:t>
            </a:r>
            <a:r>
              <a:rPr lang="en-US" altLang="zh-CN"/>
              <a:t>DSB</a:t>
            </a:r>
            <a:r>
              <a:rPr lang="zh-CN" altLang="en-US"/>
              <a:t>信号，只能进行相干解调</a:t>
            </a:r>
            <a:endParaRPr lang="zh-CN" altLang="en-US"/>
          </a:p>
          <a:p>
            <a:pPr lvl="0"/>
            <a:r>
              <a:rPr lang="zh-CN" altLang="en-US"/>
              <a:t>QPSK：一个符号代表2比特信息，是一种数字调制方式，分为绝对相移和相对相移，常用的卫星数字调制方式</a:t>
            </a:r>
            <a:endParaRPr lang="zh-CN" altLang="en-US"/>
          </a:p>
          <a:p>
            <a:pPr lvl="0"/>
            <a:r>
              <a:rPr lang="zh-CN" altLang="en-US"/>
              <a:t>16QAM：一个符号代表4比特信息，正交幅度调制：</a:t>
            </a:r>
            <a:endParaRPr lang="zh-CN" altLang="en-US"/>
          </a:p>
          <a:p>
            <a:pPr lvl="0"/>
            <a:r>
              <a:rPr lang="zh-CN" altLang="en-US"/>
              <a:t>正交调幅：两路正交的四电平振幅键控信号叠加而成</a:t>
            </a:r>
            <a:endParaRPr lang="zh-CN" altLang="en-US"/>
          </a:p>
          <a:p>
            <a:pPr lvl="0"/>
            <a:r>
              <a:rPr lang="zh-CN" altLang="en-US"/>
              <a:t>复合相移：</a:t>
            </a:r>
            <a:r>
              <a:rPr lang="zh-CN" altLang="en-US">
                <a:sym typeface="宋体" panose="02010600030101010101" pitchFamily="2" charset="-122"/>
              </a:rPr>
              <a:t>两路独立的四相位移相键控信号叠加而成</a:t>
            </a:r>
            <a:endParaRPr lang="zh-CN" altLang="en-US"/>
          </a:p>
          <a:p>
            <a:pPr lvl="0"/>
            <a:endParaRPr lang="zh-CN" altLang="en-US"/>
          </a:p>
          <a:p>
            <a:pPr lvl="0"/>
            <a:r>
              <a:rPr lang="zh-CN" altLang="en-US"/>
              <a:t>64QAM：一个符号代表6比特信息，相正交振幅调制，调制效率高对信噪比要求高，具有带宽利用率高的特点</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p:cNvSpPr>
          <p:nvPr>
            <p:ph type="sldImg"/>
          </p:nvPr>
        </p:nvSpPr>
        <p:spPr/>
      </p:sp>
      <p:sp>
        <p:nvSpPr>
          <p:cNvPr id="98306" name="文本占位符 2"/>
          <p:cNvSpPr>
            <a:spLocks noGrp="1"/>
          </p:cNvSpPr>
          <p:nvPr>
            <p:ph type="body"/>
          </p:nvPr>
        </p:nvSpPr>
        <p:spPr/>
        <p:txBody>
          <a:bodyPr lIns="91440" tIns="45720" rIns="91440" bIns="45720" anchor="t" anchorCtr="0"/>
          <a:lstStyle/>
          <a:p>
            <a:pPr lvl="0"/>
            <a:r>
              <a:rPr lang="zh-CN" altLang="zh-CN" dirty="0">
                <a:sym typeface="宋体" panose="02010600030101010101" pitchFamily="2" charset="-122"/>
              </a:rPr>
              <a:t>和所有其他技术一样，调制方式的选择也受到很多条件的限制，其中最重要的限制就是：越是高性能（速率高）的调制方式，其对信号质量的要求也越苛刻。</a:t>
            </a:r>
            <a:endParaRPr lang="zh-CN" altLang="zh-CN" dirty="0">
              <a:sym typeface="宋体" panose="02010600030101010101" pitchFamily="2" charset="-122"/>
            </a:endParaRPr>
          </a:p>
          <a:p>
            <a:pPr lvl="0"/>
            <a:r>
              <a:rPr lang="zh-CN" altLang="zh-CN" dirty="0">
                <a:sym typeface="宋体" panose="02010600030101010101" pitchFamily="2" charset="-122"/>
              </a:rPr>
              <a:t>这意味着，如果某个用户离基站远了，或者所处位置信号变弱，那就不能用高性能的调制方式了，其得到的数据速率就会急剧下降。</a:t>
            </a:r>
            <a:endParaRPr lang="zh-CN" altLang="zh-CN" dirty="0">
              <a:sym typeface="宋体" panose="02010600030101010101" pitchFamily="2" charset="-122"/>
            </a:endParaRPr>
          </a:p>
          <a:p>
            <a:pPr lvl="0"/>
            <a:endParaRPr lang="zh-CN" altLang="zh-CN" dirty="0">
              <a:sym typeface="宋体" panose="02010600030101010101" pitchFamily="2" charset="-122"/>
            </a:endParaRPr>
          </a:p>
          <a:p>
            <a:pPr lvl="0"/>
            <a:r>
              <a:rPr lang="zh-CN" altLang="zh-CN" dirty="0">
                <a:sym typeface="宋体" panose="02010600030101010101" pitchFamily="2" charset="-122"/>
              </a:rPr>
              <a:t>调制的作用，是把基频（基带）信号送到射频信道的技术，也是无线接口宽带化的首选技术。</a:t>
            </a:r>
            <a:endParaRPr lang="zh-CN" altLang="zh-CN" dirty="0"/>
          </a:p>
          <a:p>
            <a:pPr lvl="0"/>
            <a:r>
              <a:rPr lang="zh-CN" altLang="zh-CN" dirty="0">
                <a:sym typeface="宋体" panose="02010600030101010101" pitchFamily="2" charset="-122"/>
              </a:rPr>
              <a:t>调制的基本方法有三种：</a:t>
            </a:r>
            <a:r>
              <a:rPr lang="en-US" altLang="zh-CN" dirty="0">
                <a:sym typeface="宋体" panose="02010600030101010101" pitchFamily="2" charset="-122"/>
              </a:rPr>
              <a:t>ASK</a:t>
            </a:r>
            <a:r>
              <a:rPr lang="zh-CN" altLang="zh-CN" dirty="0">
                <a:sym typeface="宋体" panose="02010600030101010101" pitchFamily="2" charset="-122"/>
              </a:rPr>
              <a:t>（幅度键控）、</a:t>
            </a:r>
            <a:r>
              <a:rPr lang="en-US" altLang="zh-CN" dirty="0">
                <a:sym typeface="宋体" panose="02010600030101010101" pitchFamily="2" charset="-122"/>
              </a:rPr>
              <a:t>FSK</a:t>
            </a:r>
            <a:r>
              <a:rPr lang="zh-CN" altLang="zh-CN" dirty="0">
                <a:sym typeface="宋体" panose="02010600030101010101" pitchFamily="2" charset="-122"/>
              </a:rPr>
              <a:t>（频率键控）、</a:t>
            </a:r>
            <a:r>
              <a:rPr lang="en-US" altLang="zh-CN" dirty="0">
                <a:sym typeface="宋体" panose="02010600030101010101" pitchFamily="2" charset="-122"/>
              </a:rPr>
              <a:t>PSK</a:t>
            </a:r>
            <a:r>
              <a:rPr lang="zh-CN" altLang="zh-CN" dirty="0">
                <a:sym typeface="宋体" panose="02010600030101010101" pitchFamily="2" charset="-122"/>
              </a:rPr>
              <a:t>（相位键控），实际使用时，这几种调制方式往往互相结合，以达到更好的效果。</a:t>
            </a:r>
            <a:endParaRPr lang="zh-CN" altLang="zh-CN" dirty="0"/>
          </a:p>
          <a:p>
            <a:pPr lvl="0"/>
            <a:r>
              <a:rPr lang="zh-CN" altLang="zh-CN" dirty="0">
                <a:sym typeface="宋体" panose="02010600030101010101" pitchFamily="2" charset="-122"/>
              </a:rPr>
              <a:t>每种调制方式都有它特定的“星座图”，一种调制方式的“星座点”越多，每个点代表的</a:t>
            </a:r>
            <a:r>
              <a:rPr lang="en-US" altLang="zh-CN" dirty="0">
                <a:sym typeface="宋体" panose="02010600030101010101" pitchFamily="2" charset="-122"/>
              </a:rPr>
              <a:t>bit</a:t>
            </a:r>
            <a:r>
              <a:rPr lang="zh-CN" altLang="zh-CN" dirty="0">
                <a:sym typeface="宋体" panose="02010600030101010101" pitchFamily="2" charset="-122"/>
              </a:rPr>
              <a:t>数就越多，在同样的频带宽度下提供的数据传输速率就快</a:t>
            </a:r>
            <a:r>
              <a:rPr lang="zh-CN" altLang="en-US" dirty="0">
                <a:sym typeface="宋体" panose="02010600030101010101" pitchFamily="2" charset="-122"/>
              </a:rPr>
              <a:t>。</a:t>
            </a:r>
            <a:endParaRPr lang="en-US" altLang="zh-CN" dirty="0"/>
          </a:p>
          <a:p>
            <a:pPr lvl="1" indent="0"/>
            <a:r>
              <a:rPr lang="en-US" altLang="zh-CN" dirty="0">
                <a:sym typeface="宋体" panose="02010600030101010101" pitchFamily="2" charset="-122"/>
              </a:rPr>
              <a:t>GSM</a:t>
            </a:r>
            <a:r>
              <a:rPr lang="zh-CN" altLang="zh-CN" dirty="0">
                <a:sym typeface="宋体" panose="02010600030101010101" pitchFamily="2" charset="-122"/>
              </a:rPr>
              <a:t>：早期</a:t>
            </a:r>
            <a:r>
              <a:rPr lang="en-US" altLang="zh-CN" dirty="0">
                <a:sym typeface="宋体" panose="02010600030101010101" pitchFamily="2" charset="-122"/>
              </a:rPr>
              <a:t>GPRS</a:t>
            </a:r>
            <a:r>
              <a:rPr lang="zh-CN" altLang="zh-CN" dirty="0">
                <a:sym typeface="宋体" panose="02010600030101010101" pitchFamily="2" charset="-122"/>
              </a:rPr>
              <a:t>采用的调制方式是</a:t>
            </a:r>
            <a:r>
              <a:rPr lang="en-US" altLang="zh-CN" dirty="0">
                <a:sym typeface="宋体" panose="02010600030101010101" pitchFamily="2" charset="-122"/>
              </a:rPr>
              <a:t>GMSK</a:t>
            </a:r>
            <a:r>
              <a:rPr lang="zh-CN" altLang="zh-CN" dirty="0">
                <a:sym typeface="宋体" panose="02010600030101010101" pitchFamily="2" charset="-122"/>
              </a:rPr>
              <a:t>（高斯最小频移键控），最大速率不过</a:t>
            </a:r>
            <a:r>
              <a:rPr lang="en-US" altLang="zh-CN" dirty="0">
                <a:sym typeface="宋体" panose="02010600030101010101" pitchFamily="2" charset="-122"/>
              </a:rPr>
              <a:t>171.2kbps/</a:t>
            </a:r>
            <a:r>
              <a:rPr lang="zh-CN" altLang="zh-CN" dirty="0">
                <a:sym typeface="宋体" panose="02010600030101010101" pitchFamily="2" charset="-122"/>
              </a:rPr>
              <a:t>载波；后来演进到</a:t>
            </a:r>
            <a:r>
              <a:rPr lang="en-US" altLang="zh-CN" dirty="0">
                <a:sym typeface="宋体" panose="02010600030101010101" pitchFamily="2" charset="-122"/>
              </a:rPr>
              <a:t>EDGE</a:t>
            </a:r>
            <a:r>
              <a:rPr lang="zh-CN" altLang="zh-CN" dirty="0">
                <a:sym typeface="宋体" panose="02010600030101010101" pitchFamily="2" charset="-122"/>
              </a:rPr>
              <a:t>，换成了</a:t>
            </a:r>
            <a:r>
              <a:rPr lang="en-US" altLang="zh-CN" dirty="0">
                <a:sym typeface="宋体" panose="02010600030101010101" pitchFamily="2" charset="-122"/>
              </a:rPr>
              <a:t>8PSK</a:t>
            </a:r>
            <a:r>
              <a:rPr lang="zh-CN" altLang="zh-CN" dirty="0">
                <a:sym typeface="宋体" panose="02010600030101010101" pitchFamily="2" charset="-122"/>
              </a:rPr>
              <a:t>，最大速率提高到了</a:t>
            </a:r>
            <a:r>
              <a:rPr lang="en-US" altLang="zh-CN" dirty="0">
                <a:sym typeface="宋体" panose="02010600030101010101" pitchFamily="2" charset="-122"/>
              </a:rPr>
              <a:t>473.6kbps</a:t>
            </a:r>
            <a:r>
              <a:rPr lang="zh-CN" altLang="zh-CN" dirty="0">
                <a:sym typeface="宋体" panose="02010600030101010101" pitchFamily="2" charset="-122"/>
              </a:rPr>
              <a:t>。</a:t>
            </a:r>
            <a:endParaRPr lang="en-US" altLang="zh-CN" dirty="0"/>
          </a:p>
          <a:p>
            <a:pPr lvl="1" indent="0"/>
            <a:r>
              <a:rPr lang="en-US" altLang="zh-CN" dirty="0">
                <a:sym typeface="宋体" panose="02010600030101010101" pitchFamily="2" charset="-122"/>
              </a:rPr>
              <a:t>WCDMA</a:t>
            </a:r>
            <a:r>
              <a:rPr lang="zh-CN" altLang="zh-CN" dirty="0">
                <a:sym typeface="宋体" panose="02010600030101010101" pitchFamily="2" charset="-122"/>
              </a:rPr>
              <a:t>：从</a:t>
            </a:r>
            <a:r>
              <a:rPr lang="en-US" altLang="zh-CN" dirty="0">
                <a:sym typeface="宋体" panose="02010600030101010101" pitchFamily="2" charset="-122"/>
              </a:rPr>
              <a:t>R4</a:t>
            </a:r>
            <a:r>
              <a:rPr lang="zh-CN" altLang="zh-CN" dirty="0">
                <a:sym typeface="宋体" panose="02010600030101010101" pitchFamily="2" charset="-122"/>
              </a:rPr>
              <a:t>阶段的</a:t>
            </a:r>
            <a:r>
              <a:rPr lang="en-US" altLang="zh-CN" dirty="0">
                <a:sym typeface="宋体" panose="02010600030101010101" pitchFamily="2" charset="-122"/>
              </a:rPr>
              <a:t>QPSK</a:t>
            </a:r>
            <a:r>
              <a:rPr lang="zh-CN" altLang="zh-CN" dirty="0">
                <a:sym typeface="宋体" panose="02010600030101010101" pitchFamily="2" charset="-122"/>
              </a:rPr>
              <a:t>（</a:t>
            </a:r>
            <a:r>
              <a:rPr lang="en-US" altLang="zh-CN" dirty="0">
                <a:sym typeface="宋体" panose="02010600030101010101" pitchFamily="2" charset="-122"/>
              </a:rPr>
              <a:t>2Mbps/</a:t>
            </a:r>
            <a:r>
              <a:rPr lang="zh-CN" altLang="zh-CN" dirty="0">
                <a:sym typeface="宋体" panose="02010600030101010101" pitchFamily="2" charset="-122"/>
              </a:rPr>
              <a:t>载波），到</a:t>
            </a:r>
            <a:r>
              <a:rPr lang="en-US" altLang="zh-CN" dirty="0">
                <a:sym typeface="宋体" panose="02010600030101010101" pitchFamily="2" charset="-122"/>
              </a:rPr>
              <a:t>HSPA</a:t>
            </a:r>
            <a:r>
              <a:rPr lang="zh-CN" altLang="zh-CN" dirty="0">
                <a:sym typeface="宋体" panose="02010600030101010101" pitchFamily="2" charset="-122"/>
              </a:rPr>
              <a:t>的</a:t>
            </a:r>
            <a:r>
              <a:rPr lang="en-US" altLang="zh-CN" dirty="0">
                <a:sym typeface="宋体" panose="02010600030101010101" pitchFamily="2" charset="-122"/>
              </a:rPr>
              <a:t>16QAM</a:t>
            </a:r>
            <a:r>
              <a:rPr lang="zh-CN" altLang="zh-CN" dirty="0">
                <a:sym typeface="宋体" panose="02010600030101010101" pitchFamily="2" charset="-122"/>
              </a:rPr>
              <a:t>（</a:t>
            </a:r>
            <a:r>
              <a:rPr lang="en-US" altLang="zh-CN" dirty="0">
                <a:sym typeface="宋体" panose="02010600030101010101" pitchFamily="2" charset="-122"/>
              </a:rPr>
              <a:t>14.4Mbps/</a:t>
            </a:r>
            <a:r>
              <a:rPr lang="zh-CN" altLang="zh-CN" dirty="0">
                <a:sym typeface="宋体" panose="02010600030101010101" pitchFamily="2" charset="-122"/>
              </a:rPr>
              <a:t>载波），再到</a:t>
            </a:r>
            <a:r>
              <a:rPr lang="en-US" altLang="zh-CN" dirty="0">
                <a:sym typeface="宋体" panose="02010600030101010101" pitchFamily="2" charset="-122"/>
              </a:rPr>
              <a:t>HSPA</a:t>
            </a:r>
            <a:r>
              <a:rPr lang="zh-CN" altLang="zh-CN" dirty="0">
                <a:sym typeface="宋体" panose="02010600030101010101" pitchFamily="2" charset="-122"/>
              </a:rPr>
              <a:t>＋的</a:t>
            </a:r>
            <a:r>
              <a:rPr lang="en-US" altLang="zh-CN" dirty="0">
                <a:sym typeface="宋体" panose="02010600030101010101" pitchFamily="2" charset="-122"/>
              </a:rPr>
              <a:t>64QAM</a:t>
            </a:r>
            <a:r>
              <a:rPr lang="zh-CN" altLang="zh-CN" dirty="0">
                <a:sym typeface="宋体" panose="02010600030101010101" pitchFamily="2" charset="-122"/>
              </a:rPr>
              <a:t>（</a:t>
            </a:r>
            <a:r>
              <a:rPr lang="en-US" altLang="zh-CN" dirty="0">
                <a:sym typeface="宋体" panose="02010600030101010101" pitchFamily="2" charset="-122"/>
              </a:rPr>
              <a:t>21Mbps/</a:t>
            </a:r>
            <a:r>
              <a:rPr lang="zh-CN" altLang="zh-CN" dirty="0">
                <a:sym typeface="宋体" panose="02010600030101010101" pitchFamily="2" charset="-122"/>
              </a:rPr>
              <a:t>载波），越来越名副其实了：</a:t>
            </a:r>
            <a:r>
              <a:rPr lang="en-US" altLang="zh-CN" dirty="0">
                <a:sym typeface="宋体" panose="02010600030101010101" pitchFamily="2" charset="-122"/>
              </a:rPr>
              <a:t>”</a:t>
            </a:r>
            <a:r>
              <a:rPr lang="zh-CN" altLang="zh-CN" dirty="0">
                <a:sym typeface="宋体" panose="02010600030101010101" pitchFamily="2" charset="-122"/>
              </a:rPr>
              <a:t>宽带</a:t>
            </a:r>
            <a:r>
              <a:rPr lang="en-US" altLang="zh-CN" dirty="0">
                <a:sym typeface="宋体" panose="02010600030101010101" pitchFamily="2" charset="-122"/>
              </a:rPr>
              <a:t>CDMA</a:t>
            </a:r>
            <a:r>
              <a:rPr lang="zh-CN" altLang="zh-CN" dirty="0">
                <a:sym typeface="宋体" panose="02010600030101010101" pitchFamily="2" charset="-122"/>
              </a:rPr>
              <a:t>系统</a:t>
            </a:r>
            <a:r>
              <a:rPr lang="en-US" altLang="zh-CN" dirty="0">
                <a:sym typeface="宋体" panose="02010600030101010101" pitchFamily="2" charset="-122"/>
              </a:rPr>
              <a:t>”</a:t>
            </a:r>
            <a:r>
              <a:rPr lang="en-US" altLang="zh-CN" dirty="0">
                <a:sym typeface="Wingdings" panose="05000000000000000000"/>
              </a:rPr>
              <a:t></a:t>
            </a:r>
            <a:endParaRPr lang="zh-CN" altLang="zh-CN" dirty="0"/>
          </a:p>
          <a:p>
            <a:pPr lvl="1" indent="0"/>
            <a:r>
              <a:rPr lang="en-US" altLang="zh-CN" dirty="0">
                <a:sym typeface="宋体" panose="02010600030101010101" pitchFamily="2" charset="-122"/>
              </a:rPr>
              <a:t>TD</a:t>
            </a:r>
            <a:r>
              <a:rPr lang="zh-CN" altLang="zh-CN" dirty="0">
                <a:sym typeface="宋体" panose="02010600030101010101" pitchFamily="2" charset="-122"/>
              </a:rPr>
              <a:t>：从</a:t>
            </a:r>
            <a:r>
              <a:rPr lang="en-US" altLang="zh-CN" dirty="0">
                <a:sym typeface="宋体" panose="02010600030101010101" pitchFamily="2" charset="-122"/>
              </a:rPr>
              <a:t>R4</a:t>
            </a:r>
            <a:r>
              <a:rPr lang="zh-CN" altLang="zh-CN" dirty="0">
                <a:sym typeface="宋体" panose="02010600030101010101" pitchFamily="2" charset="-122"/>
              </a:rPr>
              <a:t>阶段的</a:t>
            </a:r>
            <a:r>
              <a:rPr lang="en-US" altLang="zh-CN" dirty="0">
                <a:sym typeface="宋体" panose="02010600030101010101" pitchFamily="2" charset="-122"/>
              </a:rPr>
              <a:t>QPSK</a:t>
            </a:r>
            <a:r>
              <a:rPr lang="zh-CN" altLang="zh-CN" dirty="0">
                <a:sym typeface="宋体" panose="02010600030101010101" pitchFamily="2" charset="-122"/>
              </a:rPr>
              <a:t>（</a:t>
            </a:r>
            <a:r>
              <a:rPr lang="en-US" altLang="zh-CN" dirty="0">
                <a:sym typeface="宋体" panose="02010600030101010101" pitchFamily="2" charset="-122"/>
              </a:rPr>
              <a:t>640kbps/</a:t>
            </a:r>
            <a:r>
              <a:rPr lang="zh-CN" altLang="zh-CN" dirty="0">
                <a:sym typeface="宋体" panose="02010600030101010101" pitchFamily="2" charset="-122"/>
              </a:rPr>
              <a:t>载波），到</a:t>
            </a:r>
            <a:r>
              <a:rPr lang="en-US" altLang="zh-CN" dirty="0">
                <a:sym typeface="宋体" panose="02010600030101010101" pitchFamily="2" charset="-122"/>
              </a:rPr>
              <a:t>HSPA</a:t>
            </a:r>
            <a:r>
              <a:rPr lang="zh-CN" altLang="zh-CN" dirty="0">
                <a:sym typeface="宋体" panose="02010600030101010101" pitchFamily="2" charset="-122"/>
              </a:rPr>
              <a:t>的</a:t>
            </a:r>
            <a:r>
              <a:rPr lang="en-US" altLang="zh-CN" dirty="0">
                <a:sym typeface="宋体" panose="02010600030101010101" pitchFamily="2" charset="-122"/>
              </a:rPr>
              <a:t>16QAM</a:t>
            </a:r>
            <a:r>
              <a:rPr lang="zh-CN" altLang="zh-CN" dirty="0">
                <a:sym typeface="宋体" panose="02010600030101010101" pitchFamily="2" charset="-122"/>
              </a:rPr>
              <a:t>（</a:t>
            </a:r>
            <a:r>
              <a:rPr lang="en-US" altLang="zh-CN" dirty="0">
                <a:sym typeface="宋体" panose="02010600030101010101" pitchFamily="2" charset="-122"/>
              </a:rPr>
              <a:t>2.8Mbps/</a:t>
            </a:r>
            <a:r>
              <a:rPr lang="zh-CN" altLang="zh-CN" dirty="0">
                <a:sym typeface="宋体" panose="02010600030101010101" pitchFamily="2" charset="-122"/>
              </a:rPr>
              <a:t>载波），还可以升级到</a:t>
            </a:r>
            <a:r>
              <a:rPr lang="en-US" altLang="zh-CN" dirty="0">
                <a:sym typeface="宋体" panose="02010600030101010101" pitchFamily="2" charset="-122"/>
              </a:rPr>
              <a:t>HSPA</a:t>
            </a:r>
            <a:r>
              <a:rPr lang="zh-CN" altLang="zh-CN" dirty="0">
                <a:sym typeface="宋体" panose="02010600030101010101" pitchFamily="2" charset="-122"/>
              </a:rPr>
              <a:t>＋的</a:t>
            </a:r>
            <a:r>
              <a:rPr lang="en-US" altLang="zh-CN" dirty="0">
                <a:sym typeface="宋体" panose="02010600030101010101" pitchFamily="2" charset="-122"/>
              </a:rPr>
              <a:t>64QAM</a:t>
            </a:r>
            <a:r>
              <a:rPr lang="zh-CN" altLang="zh-CN" dirty="0">
                <a:sym typeface="宋体" panose="02010600030101010101" pitchFamily="2" charset="-122"/>
              </a:rPr>
              <a:t>（</a:t>
            </a:r>
            <a:r>
              <a:rPr lang="en-US" altLang="zh-CN" dirty="0">
                <a:sym typeface="宋体" panose="02010600030101010101" pitchFamily="2" charset="-122"/>
              </a:rPr>
              <a:t>4.2Mbps/</a:t>
            </a:r>
            <a:r>
              <a:rPr lang="zh-CN" altLang="zh-CN" dirty="0">
                <a:sym typeface="宋体" panose="02010600030101010101" pitchFamily="2" charset="-122"/>
              </a:rPr>
              <a:t>载波），</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p:cNvSpPr>
            <a:spLocks noGrp="1" noRot="1" noChangeAspect="1"/>
          </p:cNvSpPr>
          <p:nvPr>
            <p:ph type="sldImg"/>
          </p:nvPr>
        </p:nvSpPr>
        <p:spPr/>
      </p:sp>
      <p:sp>
        <p:nvSpPr>
          <p:cNvPr id="102402" name="文本占位符 2"/>
          <p:cNvSpPr>
            <a:spLocks noGrp="1"/>
          </p:cNvSpPr>
          <p:nvPr>
            <p:ph type="body"/>
          </p:nvPr>
        </p:nvSpPr>
        <p:spPr/>
        <p:txBody>
          <a:bodyPr lIns="91440" tIns="45720" rIns="91440" bIns="45720" anchor="t" anchorCtr="0"/>
          <a:lstStyle/>
          <a:p>
            <a:pPr lvl="0">
              <a:buSzPct val="80000"/>
            </a:pPr>
            <a:r>
              <a:rPr lang="zh-CN" altLang="en-US" dirty="0">
                <a:solidFill>
                  <a:srgbClr val="404040"/>
                </a:solidFill>
                <a:latin typeface="微软雅黑" panose="020B0503020204020204" charset="-122"/>
                <a:ea typeface="微软雅黑" panose="020B0503020204020204" charset="-122"/>
              </a:rPr>
              <a:t>通过动态调整发射功率，维持接收端一定的信噪比，从而保证链路的传输质量</a:t>
            </a:r>
            <a:endParaRPr lang="zh-CN" altLang="en-US" dirty="0">
              <a:solidFill>
                <a:srgbClr val="404040"/>
              </a:solidFill>
              <a:latin typeface="微软雅黑" panose="020B0503020204020204" charset="-122"/>
              <a:ea typeface="微软雅黑" panose="020B0503020204020204" charset="-122"/>
            </a:endParaRPr>
          </a:p>
          <a:p>
            <a:pPr lvl="0">
              <a:buSzPct val="80000"/>
            </a:pPr>
            <a:r>
              <a:rPr lang="zh-CN" altLang="en-US" dirty="0">
                <a:solidFill>
                  <a:srgbClr val="404040"/>
                </a:solidFill>
                <a:latin typeface="微软雅黑" panose="020B0503020204020204" charset="-122"/>
                <a:ea typeface="微软雅黑" panose="020B0503020204020204" charset="-122"/>
              </a:rPr>
              <a:t>当信道条件较差时，需要增加发射功率，当信道条件较好时，需要降低发射功率，从而保证了恒定的传输速率 </a:t>
            </a:r>
            <a:endParaRPr lang="zh-CN" altLang="en-US" dirty="0">
              <a:solidFill>
                <a:srgbClr val="404040"/>
              </a:solidFill>
              <a:latin typeface="微软雅黑" panose="020B0503020204020204" charset="-122"/>
              <a:ea typeface="微软雅黑" panose="020B0503020204020204" charset="-122"/>
            </a:endParaRPr>
          </a:p>
          <a:p>
            <a:pPr lvl="0"/>
            <a:endParaRPr lang="zh-CN" altLang="en-US" b="1" dirty="0">
              <a:solidFill>
                <a:srgbClr val="0066FF"/>
              </a:solidFill>
              <a:latin typeface="Arial" panose="020B0604020202020204" pitchFamily="34" charset="0"/>
              <a:ea typeface="楷体_GB2312" panose="02010609030101010101" pitchFamily="49" charset="-122"/>
            </a:endParaRPr>
          </a:p>
          <a:p>
            <a:pPr lvl="0"/>
            <a:r>
              <a:rPr lang="zh-CN" altLang="en-US" b="1" dirty="0">
                <a:solidFill>
                  <a:srgbClr val="0066FF"/>
                </a:solidFill>
                <a:latin typeface="Arial" panose="020B0604020202020204" pitchFamily="34" charset="0"/>
                <a:ea typeface="楷体_GB2312" panose="02010609030101010101" pitchFamily="49" charset="-122"/>
              </a:rPr>
              <a:t>速率控制：充分利用信道条件有效发送用户数据</a:t>
            </a:r>
            <a:endParaRPr lang="zh-CN" altLang="en-US" b="1" dirty="0">
              <a:solidFill>
                <a:srgbClr val="0066FF"/>
              </a:solidFill>
              <a:latin typeface="Arial" panose="020B0604020202020204" pitchFamily="34" charset="0"/>
              <a:ea typeface="楷体_GB2312" panose="02010609030101010101" pitchFamily="49" charset="-122"/>
            </a:endParaRPr>
          </a:p>
          <a:p>
            <a:pPr lvl="0"/>
            <a:r>
              <a:rPr lang="zh-CN" altLang="en-US" b="1" dirty="0">
                <a:solidFill>
                  <a:srgbClr val="0066FF"/>
                </a:solidFill>
                <a:latin typeface="Arial" panose="020B0604020202020204" pitchFamily="34" charset="0"/>
                <a:ea typeface="楷体_GB2312" panose="02010609030101010101" pitchFamily="49" charset="-122"/>
              </a:rPr>
              <a:t>信道条件好：高速率传送用户数据</a:t>
            </a:r>
            <a:endParaRPr lang="zh-CN" altLang="en-US" b="1" dirty="0">
              <a:solidFill>
                <a:srgbClr val="0066FF"/>
              </a:solidFill>
              <a:latin typeface="Arial" panose="020B0604020202020204" pitchFamily="34" charset="0"/>
              <a:ea typeface="楷体_GB2312" panose="02010609030101010101" pitchFamily="49" charset="-122"/>
            </a:endParaRPr>
          </a:p>
          <a:p>
            <a:pPr lvl="0"/>
            <a:r>
              <a:rPr lang="zh-CN" altLang="en-US" b="1" dirty="0">
                <a:solidFill>
                  <a:srgbClr val="0066FF"/>
                </a:solidFill>
                <a:latin typeface="Arial" panose="020B0604020202020204" pitchFamily="34" charset="0"/>
                <a:ea typeface="楷体_GB2312" panose="02010609030101010101" pitchFamily="49" charset="-122"/>
              </a:rPr>
              <a:t>信道条件坏：低速率传送用户数据</a:t>
            </a:r>
            <a:endParaRPr lang="zh-CN" altLang="en-US" b="1" dirty="0">
              <a:solidFill>
                <a:srgbClr val="0066FF"/>
              </a:solidFill>
              <a:latin typeface="Arial" panose="020B0604020202020204" pitchFamily="34" charset="0"/>
              <a:ea typeface="楷体_GB2312" panose="02010609030101010101" pitchFamily="49" charset="-122"/>
            </a:endParaRPr>
          </a:p>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p:sp>
      <p:sp>
        <p:nvSpPr>
          <p:cNvPr id="23554" name="文本占位符 2"/>
          <p:cNvSpPr>
            <a:spLocks noGrp="1"/>
          </p:cNvSpPr>
          <p:nvPr>
            <p:ph type="body"/>
          </p:nvPr>
        </p:nvSpPr>
        <p:spPr/>
        <p:txBody>
          <a:bodyPr lIns="91440" tIns="45720" rIns="91440" bIns="45720" anchor="t" anchorCtr="0"/>
          <a:lstStyle/>
          <a:p>
            <a:pPr lvl="0"/>
            <a:r>
              <a:rPr lang="zh-CN" altLang="en-US" dirty="0"/>
              <a:t>虽然</a:t>
            </a:r>
            <a:r>
              <a:rPr lang="en-US" altLang="zh-CN"/>
              <a:t>3GPP</a:t>
            </a:r>
            <a:r>
              <a:rPr lang="zh-CN" altLang="en-US" dirty="0"/>
              <a:t>支持</a:t>
            </a:r>
            <a:r>
              <a:rPr lang="en-US" altLang="zh-CN"/>
              <a:t>WCDMA</a:t>
            </a:r>
            <a:r>
              <a:rPr lang="zh-CN" altLang="en-US" dirty="0"/>
              <a:t>和</a:t>
            </a:r>
            <a:r>
              <a:rPr lang="en-US" altLang="zh-CN"/>
              <a:t>TD-SCDMA</a:t>
            </a:r>
            <a:r>
              <a:rPr lang="zh-CN" altLang="en-US" dirty="0"/>
              <a:t>各自独立演进到</a:t>
            </a:r>
            <a:r>
              <a:rPr lang="en-US" altLang="zh-CN"/>
              <a:t>LTE</a:t>
            </a:r>
            <a:r>
              <a:rPr lang="zh-CN" altLang="en-US" dirty="0"/>
              <a:t>，但出于简化芯片设计和降低网络建设成本的考虑，</a:t>
            </a:r>
            <a:r>
              <a:rPr lang="en-US" altLang="zh-CN"/>
              <a:t>3GPP</a:t>
            </a:r>
            <a:r>
              <a:rPr lang="zh-CN" altLang="en-US" dirty="0"/>
              <a:t>要求它们采用相同的多址技术，所以在讨论多址方案时要综合这两种体制的情况。</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SzPct val="80000"/>
            </a:pPr>
            <a:r>
              <a:rPr lang="zh-CN" altLang="en-US" dirty="0">
                <a:solidFill>
                  <a:srgbClr val="404040"/>
                </a:solidFill>
                <a:latin typeface="微软雅黑" panose="020B0503020204020204" charset="-122"/>
                <a:ea typeface="微软雅黑" panose="020B0503020204020204" charset="-122"/>
                <a:sym typeface="+mn-ea"/>
              </a:rPr>
              <a:t>链路自适应技术可以通过两种方法实现：功率控制和速率控制。</a:t>
            </a:r>
            <a:endParaRPr lang="zh-CN" altLang="en-US" dirty="0">
              <a:solidFill>
                <a:srgbClr val="404040"/>
              </a:solidFill>
              <a:latin typeface="微软雅黑" panose="020B0503020204020204" charset="-122"/>
              <a:ea typeface="微软雅黑" panose="020B0503020204020204" charset="-122"/>
              <a:cs typeface="+mn-cs"/>
            </a:endParaRPr>
          </a:p>
          <a:p>
            <a:pPr>
              <a:buSzPct val="80000"/>
            </a:pPr>
            <a:r>
              <a:rPr lang="zh-CN" altLang="en-US" dirty="0">
                <a:solidFill>
                  <a:srgbClr val="404040"/>
                </a:solidFill>
                <a:latin typeface="微软雅黑" panose="020B0503020204020204" charset="-122"/>
                <a:ea typeface="微软雅黑" panose="020B0503020204020204" charset="-122"/>
                <a:sym typeface="+mn-ea"/>
              </a:rPr>
              <a:t>一般意义上的链路自适应都指速率控制，</a:t>
            </a:r>
            <a:r>
              <a:rPr lang="en-US" altLang="zh-CN" dirty="0">
                <a:solidFill>
                  <a:srgbClr val="404040"/>
                </a:solidFill>
                <a:latin typeface="微软雅黑" panose="020B0503020204020204" charset="-122"/>
                <a:ea typeface="微软雅黑" panose="020B0503020204020204" charset="-122"/>
                <a:sym typeface="+mn-ea"/>
              </a:rPr>
              <a:t>LTE</a:t>
            </a:r>
            <a:r>
              <a:rPr lang="zh-CN" altLang="en-US" dirty="0">
                <a:solidFill>
                  <a:srgbClr val="404040"/>
                </a:solidFill>
                <a:latin typeface="微软雅黑" panose="020B0503020204020204" charset="-122"/>
                <a:ea typeface="微软雅黑" panose="020B0503020204020204" charset="-122"/>
                <a:sym typeface="+mn-ea"/>
              </a:rPr>
              <a:t>中即为自适应编码调制技术（</a:t>
            </a:r>
            <a:r>
              <a:rPr lang="en-US" altLang="zh-CN" dirty="0">
                <a:solidFill>
                  <a:srgbClr val="404040"/>
                </a:solidFill>
                <a:latin typeface="微软雅黑" panose="020B0503020204020204" charset="-122"/>
                <a:ea typeface="微软雅黑" panose="020B0503020204020204" charset="-122"/>
                <a:sym typeface="+mn-ea"/>
              </a:rPr>
              <a:t>Adaptive Modulation and Coding</a:t>
            </a:r>
            <a:r>
              <a:rPr lang="zh-CN" altLang="en-US" dirty="0">
                <a:solidFill>
                  <a:srgbClr val="404040"/>
                </a:solidFill>
                <a:latin typeface="微软雅黑" panose="020B0503020204020204" charset="-122"/>
                <a:ea typeface="微软雅黑" panose="020B0503020204020204" charset="-122"/>
                <a:sym typeface="+mn-ea"/>
              </a:rPr>
              <a:t>），应用</a:t>
            </a:r>
            <a:r>
              <a:rPr lang="en-US" altLang="zh-CN" dirty="0">
                <a:solidFill>
                  <a:srgbClr val="404040"/>
                </a:solidFill>
                <a:latin typeface="微软雅黑" panose="020B0503020204020204" charset="-122"/>
                <a:ea typeface="微软雅黑" panose="020B0503020204020204" charset="-122"/>
                <a:sym typeface="+mn-ea"/>
              </a:rPr>
              <a:t>AMC</a:t>
            </a:r>
            <a:r>
              <a:rPr lang="zh-CN" altLang="en-US" dirty="0">
                <a:solidFill>
                  <a:srgbClr val="404040"/>
                </a:solidFill>
                <a:latin typeface="微软雅黑" panose="020B0503020204020204" charset="-122"/>
                <a:ea typeface="微软雅黑" panose="020B0503020204020204" charset="-122"/>
                <a:sym typeface="+mn-ea"/>
              </a:rPr>
              <a:t>技术可以使得</a:t>
            </a:r>
            <a:r>
              <a:rPr lang="en-US" altLang="zh-CN" dirty="0">
                <a:solidFill>
                  <a:srgbClr val="404040"/>
                </a:solidFill>
                <a:latin typeface="微软雅黑" panose="020B0503020204020204" charset="-122"/>
                <a:ea typeface="微软雅黑" panose="020B0503020204020204" charset="-122"/>
                <a:sym typeface="+mn-ea"/>
              </a:rPr>
              <a:t>eNode B</a:t>
            </a:r>
            <a:r>
              <a:rPr lang="zh-CN" altLang="en-US" dirty="0">
                <a:solidFill>
                  <a:srgbClr val="404040"/>
                </a:solidFill>
                <a:latin typeface="微软雅黑" panose="020B0503020204020204" charset="-122"/>
                <a:ea typeface="微软雅黑" panose="020B0503020204020204" charset="-122"/>
                <a:sym typeface="+mn-ea"/>
              </a:rPr>
              <a:t>能够根据</a:t>
            </a:r>
            <a:r>
              <a:rPr lang="en-US" altLang="zh-CN" dirty="0">
                <a:solidFill>
                  <a:srgbClr val="404040"/>
                </a:solidFill>
                <a:latin typeface="微软雅黑" panose="020B0503020204020204" charset="-122"/>
                <a:ea typeface="微软雅黑" panose="020B0503020204020204" charset="-122"/>
                <a:sym typeface="+mn-ea"/>
              </a:rPr>
              <a:t>UE</a:t>
            </a:r>
            <a:r>
              <a:rPr lang="zh-CN" altLang="en-US" dirty="0">
                <a:solidFill>
                  <a:srgbClr val="404040"/>
                </a:solidFill>
                <a:latin typeface="微软雅黑" panose="020B0503020204020204" charset="-122"/>
                <a:ea typeface="微软雅黑" panose="020B0503020204020204" charset="-122"/>
                <a:sym typeface="+mn-ea"/>
              </a:rPr>
              <a:t>反馈的信道状况及时地调整不同的调制方式（</a:t>
            </a:r>
            <a:r>
              <a:rPr lang="en-US" altLang="zh-CN" dirty="0">
                <a:solidFill>
                  <a:srgbClr val="404040"/>
                </a:solidFill>
                <a:latin typeface="微软雅黑" panose="020B0503020204020204" charset="-122"/>
                <a:ea typeface="微软雅黑" panose="020B0503020204020204" charset="-122"/>
                <a:sym typeface="+mn-ea"/>
              </a:rPr>
              <a:t>QPSK</a:t>
            </a:r>
            <a:r>
              <a:rPr lang="zh-CN" altLang="en-US" dirty="0">
                <a:solidFill>
                  <a:srgbClr val="404040"/>
                </a:solidFill>
                <a:latin typeface="微软雅黑" panose="020B0503020204020204" charset="-122"/>
                <a:ea typeface="微软雅黑" panose="020B0503020204020204" charset="-122"/>
                <a:sym typeface="+mn-ea"/>
              </a:rPr>
              <a:t>、</a:t>
            </a:r>
            <a:r>
              <a:rPr lang="en-US" altLang="zh-CN" dirty="0">
                <a:solidFill>
                  <a:srgbClr val="404040"/>
                </a:solidFill>
                <a:latin typeface="微软雅黑" panose="020B0503020204020204" charset="-122"/>
                <a:ea typeface="微软雅黑" panose="020B0503020204020204" charset="-122"/>
                <a:sym typeface="+mn-ea"/>
              </a:rPr>
              <a:t>16QAM</a:t>
            </a:r>
            <a:r>
              <a:rPr lang="zh-CN" altLang="en-US" dirty="0">
                <a:solidFill>
                  <a:srgbClr val="404040"/>
                </a:solidFill>
                <a:latin typeface="微软雅黑" panose="020B0503020204020204" charset="-122"/>
                <a:ea typeface="微软雅黑" panose="020B0503020204020204" charset="-122"/>
                <a:sym typeface="+mn-ea"/>
              </a:rPr>
              <a:t>、</a:t>
            </a:r>
            <a:r>
              <a:rPr lang="en-US" altLang="zh-CN" dirty="0">
                <a:solidFill>
                  <a:srgbClr val="404040"/>
                </a:solidFill>
                <a:latin typeface="微软雅黑" panose="020B0503020204020204" charset="-122"/>
                <a:ea typeface="微软雅黑" panose="020B0503020204020204" charset="-122"/>
                <a:sym typeface="+mn-ea"/>
              </a:rPr>
              <a:t>64QAM</a:t>
            </a:r>
            <a:r>
              <a:rPr lang="zh-CN" altLang="en-US" dirty="0">
                <a:solidFill>
                  <a:srgbClr val="404040"/>
                </a:solidFill>
                <a:latin typeface="微软雅黑" panose="020B0503020204020204" charset="-122"/>
                <a:ea typeface="微软雅黑" panose="020B0503020204020204" charset="-122"/>
                <a:sym typeface="+mn-ea"/>
              </a:rPr>
              <a:t>）和编码速率。从而使得数据传输能及时地跟上信道的变化状况。这是一种较好的链路自适应技术。 </a:t>
            </a:r>
            <a:endParaRPr lang="zh-CN" altLang="en-US" dirty="0">
              <a:solidFill>
                <a:srgbClr val="404040"/>
              </a:solidFill>
              <a:latin typeface="微软雅黑" panose="020B0503020204020204" charset="-122"/>
              <a:ea typeface="微软雅黑" panose="020B0503020204020204" charset="-122"/>
              <a:cs typeface="+mn-cs"/>
            </a:endParaRPr>
          </a:p>
          <a:p>
            <a:pPr>
              <a:buSzPct val="80000"/>
            </a:pPr>
            <a:r>
              <a:rPr lang="zh-CN" altLang="en-US" dirty="0">
                <a:solidFill>
                  <a:srgbClr val="404040"/>
                </a:solidFill>
                <a:latin typeface="微软雅黑" panose="020B0503020204020204" charset="-122"/>
                <a:ea typeface="微软雅黑" panose="020B0503020204020204" charset="-122"/>
                <a:sym typeface="+mn-ea"/>
              </a:rPr>
              <a:t>对于长时延的分组数据，</a:t>
            </a:r>
            <a:r>
              <a:rPr lang="en-US" altLang="zh-CN" dirty="0">
                <a:solidFill>
                  <a:srgbClr val="404040"/>
                </a:solidFill>
                <a:latin typeface="微软雅黑" panose="020B0503020204020204" charset="-122"/>
                <a:ea typeface="微软雅黑" panose="020B0503020204020204" charset="-122"/>
                <a:sym typeface="+mn-ea"/>
              </a:rPr>
              <a:t>AMC</a:t>
            </a:r>
            <a:r>
              <a:rPr lang="zh-CN" altLang="en-US" dirty="0">
                <a:solidFill>
                  <a:srgbClr val="404040"/>
                </a:solidFill>
                <a:latin typeface="微软雅黑" panose="020B0503020204020204" charset="-122"/>
                <a:ea typeface="微软雅黑" panose="020B0503020204020204" charset="-122"/>
                <a:sym typeface="+mn-ea"/>
              </a:rPr>
              <a:t>可以在提高系统容量的同时不增加对邻区的干扰。</a:t>
            </a:r>
            <a:endParaRPr lang="zh-CN" altLang="en-US" dirty="0">
              <a:solidFill>
                <a:srgbClr val="404040"/>
              </a:solidFill>
              <a:latin typeface="微软雅黑" panose="020B0503020204020204" charset="-122"/>
              <a:ea typeface="微软雅黑" panose="020B0503020204020204" charset="-122"/>
              <a:cs typeface="+mn-cs"/>
            </a:endParaRPr>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SzPct val="80000"/>
            </a:pPr>
            <a:r>
              <a:rPr lang="zh-CN" altLang="en-US" dirty="0">
                <a:solidFill>
                  <a:srgbClr val="404040"/>
                </a:solidFill>
                <a:latin typeface="微软雅黑" panose="020B0503020204020204" charset="-122"/>
                <a:ea typeface="微软雅黑" panose="020B0503020204020204" charset="-122"/>
                <a:sym typeface="+mn-ea"/>
              </a:rPr>
              <a:t>链路自适应技术可以通过两种方法实现：功率控制和速率控制。</a:t>
            </a:r>
            <a:endParaRPr lang="zh-CN" altLang="en-US" dirty="0">
              <a:solidFill>
                <a:srgbClr val="404040"/>
              </a:solidFill>
              <a:latin typeface="微软雅黑" panose="020B0503020204020204" charset="-122"/>
              <a:ea typeface="微软雅黑" panose="020B0503020204020204" charset="-122"/>
              <a:cs typeface="+mn-cs"/>
            </a:endParaRPr>
          </a:p>
          <a:p>
            <a:pPr>
              <a:buSzPct val="80000"/>
            </a:pPr>
            <a:r>
              <a:rPr lang="zh-CN" altLang="en-US" dirty="0">
                <a:solidFill>
                  <a:srgbClr val="404040"/>
                </a:solidFill>
                <a:latin typeface="微软雅黑" panose="020B0503020204020204" charset="-122"/>
                <a:ea typeface="微软雅黑" panose="020B0503020204020204" charset="-122"/>
                <a:sym typeface="+mn-ea"/>
              </a:rPr>
              <a:t>一般意义上的链路自适应都指速率控制，</a:t>
            </a:r>
            <a:r>
              <a:rPr lang="en-US" altLang="zh-CN" dirty="0">
                <a:solidFill>
                  <a:srgbClr val="404040"/>
                </a:solidFill>
                <a:latin typeface="微软雅黑" panose="020B0503020204020204" charset="-122"/>
                <a:ea typeface="微软雅黑" panose="020B0503020204020204" charset="-122"/>
                <a:sym typeface="+mn-ea"/>
              </a:rPr>
              <a:t>LTE</a:t>
            </a:r>
            <a:r>
              <a:rPr lang="zh-CN" altLang="en-US" dirty="0">
                <a:solidFill>
                  <a:srgbClr val="404040"/>
                </a:solidFill>
                <a:latin typeface="微软雅黑" panose="020B0503020204020204" charset="-122"/>
                <a:ea typeface="微软雅黑" panose="020B0503020204020204" charset="-122"/>
                <a:sym typeface="+mn-ea"/>
              </a:rPr>
              <a:t>中即为自适应编码调制技术（</a:t>
            </a:r>
            <a:r>
              <a:rPr lang="en-US" altLang="zh-CN" dirty="0">
                <a:solidFill>
                  <a:srgbClr val="404040"/>
                </a:solidFill>
                <a:latin typeface="微软雅黑" panose="020B0503020204020204" charset="-122"/>
                <a:ea typeface="微软雅黑" panose="020B0503020204020204" charset="-122"/>
                <a:sym typeface="+mn-ea"/>
              </a:rPr>
              <a:t>Adaptive Modulation and Coding</a:t>
            </a:r>
            <a:r>
              <a:rPr lang="zh-CN" altLang="en-US" dirty="0">
                <a:solidFill>
                  <a:srgbClr val="404040"/>
                </a:solidFill>
                <a:latin typeface="微软雅黑" panose="020B0503020204020204" charset="-122"/>
                <a:ea typeface="微软雅黑" panose="020B0503020204020204" charset="-122"/>
                <a:sym typeface="+mn-ea"/>
              </a:rPr>
              <a:t>），应用</a:t>
            </a:r>
            <a:r>
              <a:rPr lang="en-US" altLang="zh-CN" dirty="0">
                <a:solidFill>
                  <a:srgbClr val="404040"/>
                </a:solidFill>
                <a:latin typeface="微软雅黑" panose="020B0503020204020204" charset="-122"/>
                <a:ea typeface="微软雅黑" panose="020B0503020204020204" charset="-122"/>
                <a:sym typeface="+mn-ea"/>
              </a:rPr>
              <a:t>AMC</a:t>
            </a:r>
            <a:r>
              <a:rPr lang="zh-CN" altLang="en-US" dirty="0">
                <a:solidFill>
                  <a:srgbClr val="404040"/>
                </a:solidFill>
                <a:latin typeface="微软雅黑" panose="020B0503020204020204" charset="-122"/>
                <a:ea typeface="微软雅黑" panose="020B0503020204020204" charset="-122"/>
                <a:sym typeface="+mn-ea"/>
              </a:rPr>
              <a:t>技术可以使得</a:t>
            </a:r>
            <a:r>
              <a:rPr lang="en-US" altLang="zh-CN" dirty="0">
                <a:solidFill>
                  <a:srgbClr val="404040"/>
                </a:solidFill>
                <a:latin typeface="微软雅黑" panose="020B0503020204020204" charset="-122"/>
                <a:ea typeface="微软雅黑" panose="020B0503020204020204" charset="-122"/>
                <a:sym typeface="+mn-ea"/>
              </a:rPr>
              <a:t>eNode B</a:t>
            </a:r>
            <a:r>
              <a:rPr lang="zh-CN" altLang="en-US" dirty="0">
                <a:solidFill>
                  <a:srgbClr val="404040"/>
                </a:solidFill>
                <a:latin typeface="微软雅黑" panose="020B0503020204020204" charset="-122"/>
                <a:ea typeface="微软雅黑" panose="020B0503020204020204" charset="-122"/>
                <a:sym typeface="+mn-ea"/>
              </a:rPr>
              <a:t>能够根据</a:t>
            </a:r>
            <a:r>
              <a:rPr lang="en-US" altLang="zh-CN" dirty="0">
                <a:solidFill>
                  <a:srgbClr val="404040"/>
                </a:solidFill>
                <a:latin typeface="微软雅黑" panose="020B0503020204020204" charset="-122"/>
                <a:ea typeface="微软雅黑" panose="020B0503020204020204" charset="-122"/>
                <a:sym typeface="+mn-ea"/>
              </a:rPr>
              <a:t>UE</a:t>
            </a:r>
            <a:r>
              <a:rPr lang="zh-CN" altLang="en-US" dirty="0">
                <a:solidFill>
                  <a:srgbClr val="404040"/>
                </a:solidFill>
                <a:latin typeface="微软雅黑" panose="020B0503020204020204" charset="-122"/>
                <a:ea typeface="微软雅黑" panose="020B0503020204020204" charset="-122"/>
                <a:sym typeface="+mn-ea"/>
              </a:rPr>
              <a:t>反馈的信道状况及时地调整不同的调制方式（</a:t>
            </a:r>
            <a:r>
              <a:rPr lang="en-US" altLang="zh-CN" dirty="0">
                <a:solidFill>
                  <a:srgbClr val="404040"/>
                </a:solidFill>
                <a:latin typeface="微软雅黑" panose="020B0503020204020204" charset="-122"/>
                <a:ea typeface="微软雅黑" panose="020B0503020204020204" charset="-122"/>
                <a:sym typeface="+mn-ea"/>
              </a:rPr>
              <a:t>QPSK</a:t>
            </a:r>
            <a:r>
              <a:rPr lang="zh-CN" altLang="en-US" dirty="0">
                <a:solidFill>
                  <a:srgbClr val="404040"/>
                </a:solidFill>
                <a:latin typeface="微软雅黑" panose="020B0503020204020204" charset="-122"/>
                <a:ea typeface="微软雅黑" panose="020B0503020204020204" charset="-122"/>
                <a:sym typeface="+mn-ea"/>
              </a:rPr>
              <a:t>、</a:t>
            </a:r>
            <a:r>
              <a:rPr lang="en-US" altLang="zh-CN" dirty="0">
                <a:solidFill>
                  <a:srgbClr val="404040"/>
                </a:solidFill>
                <a:latin typeface="微软雅黑" panose="020B0503020204020204" charset="-122"/>
                <a:ea typeface="微软雅黑" panose="020B0503020204020204" charset="-122"/>
                <a:sym typeface="+mn-ea"/>
              </a:rPr>
              <a:t>16QAM</a:t>
            </a:r>
            <a:r>
              <a:rPr lang="zh-CN" altLang="en-US" dirty="0">
                <a:solidFill>
                  <a:srgbClr val="404040"/>
                </a:solidFill>
                <a:latin typeface="微软雅黑" panose="020B0503020204020204" charset="-122"/>
                <a:ea typeface="微软雅黑" panose="020B0503020204020204" charset="-122"/>
                <a:sym typeface="+mn-ea"/>
              </a:rPr>
              <a:t>、</a:t>
            </a:r>
            <a:r>
              <a:rPr lang="en-US" altLang="zh-CN" dirty="0">
                <a:solidFill>
                  <a:srgbClr val="404040"/>
                </a:solidFill>
                <a:latin typeface="微软雅黑" panose="020B0503020204020204" charset="-122"/>
                <a:ea typeface="微软雅黑" panose="020B0503020204020204" charset="-122"/>
                <a:sym typeface="+mn-ea"/>
              </a:rPr>
              <a:t>64QAM</a:t>
            </a:r>
            <a:r>
              <a:rPr lang="zh-CN" altLang="en-US" dirty="0">
                <a:solidFill>
                  <a:srgbClr val="404040"/>
                </a:solidFill>
                <a:latin typeface="微软雅黑" panose="020B0503020204020204" charset="-122"/>
                <a:ea typeface="微软雅黑" panose="020B0503020204020204" charset="-122"/>
                <a:sym typeface="+mn-ea"/>
              </a:rPr>
              <a:t>）和编码速率。从而使得数据传输能及时地跟上信道的变化状况。这是一种较好的链路自适应技术。 </a:t>
            </a:r>
            <a:endParaRPr lang="zh-CN" altLang="en-US" dirty="0">
              <a:solidFill>
                <a:srgbClr val="404040"/>
              </a:solidFill>
              <a:latin typeface="微软雅黑" panose="020B0503020204020204" charset="-122"/>
              <a:ea typeface="微软雅黑" panose="020B0503020204020204" charset="-122"/>
              <a:cs typeface="+mn-cs"/>
            </a:endParaRPr>
          </a:p>
          <a:p>
            <a:pPr>
              <a:buSzPct val="80000"/>
            </a:pPr>
            <a:r>
              <a:rPr lang="zh-CN" altLang="en-US" dirty="0">
                <a:solidFill>
                  <a:srgbClr val="404040"/>
                </a:solidFill>
                <a:latin typeface="微软雅黑" panose="020B0503020204020204" charset="-122"/>
                <a:ea typeface="微软雅黑" panose="020B0503020204020204" charset="-122"/>
                <a:sym typeface="+mn-ea"/>
              </a:rPr>
              <a:t>对于长时延的分组数据，</a:t>
            </a:r>
            <a:r>
              <a:rPr lang="en-US" altLang="zh-CN" dirty="0">
                <a:solidFill>
                  <a:srgbClr val="404040"/>
                </a:solidFill>
                <a:latin typeface="微软雅黑" panose="020B0503020204020204" charset="-122"/>
                <a:ea typeface="微软雅黑" panose="020B0503020204020204" charset="-122"/>
                <a:sym typeface="+mn-ea"/>
              </a:rPr>
              <a:t>AMC</a:t>
            </a:r>
            <a:r>
              <a:rPr lang="zh-CN" altLang="en-US" dirty="0">
                <a:solidFill>
                  <a:srgbClr val="404040"/>
                </a:solidFill>
                <a:latin typeface="微软雅黑" panose="020B0503020204020204" charset="-122"/>
                <a:ea typeface="微软雅黑" panose="020B0503020204020204" charset="-122"/>
                <a:sym typeface="+mn-ea"/>
              </a:rPr>
              <a:t>可以在提高系统容量的同时不增加对邻区的干扰。</a:t>
            </a:r>
            <a:endParaRPr lang="zh-CN" altLang="en-US" dirty="0">
              <a:solidFill>
                <a:srgbClr val="404040"/>
              </a:solidFill>
              <a:latin typeface="微软雅黑" panose="020B0503020204020204" charset="-122"/>
              <a:ea typeface="微软雅黑" panose="020B0503020204020204" charset="-122"/>
              <a:cs typeface="+mn-cs"/>
            </a:endParaRPr>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buSzPct val="80000"/>
            </a:pPr>
            <a:r>
              <a:rPr lang="zh-CN" altLang="en-US" dirty="0">
                <a:solidFill>
                  <a:srgbClr val="404040"/>
                </a:solidFill>
                <a:latin typeface="微软雅黑" panose="020B0503020204020204" charset="-122"/>
                <a:ea typeface="微软雅黑" panose="020B0503020204020204" charset="-122"/>
                <a:sym typeface="+mn-ea"/>
              </a:rPr>
              <a:t>链路自适应技术可以通过两种方法实现：功率控制和速率控制。</a:t>
            </a:r>
            <a:endParaRPr lang="zh-CN" altLang="en-US" dirty="0">
              <a:solidFill>
                <a:srgbClr val="404040"/>
              </a:solidFill>
              <a:latin typeface="微软雅黑" panose="020B0503020204020204" charset="-122"/>
              <a:ea typeface="微软雅黑" panose="020B0503020204020204" charset="-122"/>
              <a:cs typeface="+mn-cs"/>
            </a:endParaRPr>
          </a:p>
          <a:p>
            <a:pPr>
              <a:buSzPct val="80000"/>
            </a:pPr>
            <a:r>
              <a:rPr lang="zh-CN" altLang="en-US" dirty="0">
                <a:solidFill>
                  <a:srgbClr val="404040"/>
                </a:solidFill>
                <a:latin typeface="微软雅黑" panose="020B0503020204020204" charset="-122"/>
                <a:ea typeface="微软雅黑" panose="020B0503020204020204" charset="-122"/>
                <a:sym typeface="+mn-ea"/>
              </a:rPr>
              <a:t>一般意义上的链路自适应都指速率控制，</a:t>
            </a:r>
            <a:r>
              <a:rPr lang="en-US" altLang="zh-CN" dirty="0">
                <a:solidFill>
                  <a:srgbClr val="404040"/>
                </a:solidFill>
                <a:latin typeface="微软雅黑" panose="020B0503020204020204" charset="-122"/>
                <a:ea typeface="微软雅黑" panose="020B0503020204020204" charset="-122"/>
                <a:sym typeface="+mn-ea"/>
              </a:rPr>
              <a:t>LTE</a:t>
            </a:r>
            <a:r>
              <a:rPr lang="zh-CN" altLang="en-US" dirty="0">
                <a:solidFill>
                  <a:srgbClr val="404040"/>
                </a:solidFill>
                <a:latin typeface="微软雅黑" panose="020B0503020204020204" charset="-122"/>
                <a:ea typeface="微软雅黑" panose="020B0503020204020204" charset="-122"/>
                <a:sym typeface="+mn-ea"/>
              </a:rPr>
              <a:t>中即为自适应编码调制技术（</a:t>
            </a:r>
            <a:r>
              <a:rPr lang="en-US" altLang="zh-CN" dirty="0">
                <a:solidFill>
                  <a:srgbClr val="404040"/>
                </a:solidFill>
                <a:latin typeface="微软雅黑" panose="020B0503020204020204" charset="-122"/>
                <a:ea typeface="微软雅黑" panose="020B0503020204020204" charset="-122"/>
                <a:sym typeface="+mn-ea"/>
              </a:rPr>
              <a:t>Adaptive Modulation and Coding</a:t>
            </a:r>
            <a:r>
              <a:rPr lang="zh-CN" altLang="en-US" dirty="0">
                <a:solidFill>
                  <a:srgbClr val="404040"/>
                </a:solidFill>
                <a:latin typeface="微软雅黑" panose="020B0503020204020204" charset="-122"/>
                <a:ea typeface="微软雅黑" panose="020B0503020204020204" charset="-122"/>
                <a:sym typeface="+mn-ea"/>
              </a:rPr>
              <a:t>），应用</a:t>
            </a:r>
            <a:r>
              <a:rPr lang="en-US" altLang="zh-CN" dirty="0">
                <a:solidFill>
                  <a:srgbClr val="404040"/>
                </a:solidFill>
                <a:latin typeface="微软雅黑" panose="020B0503020204020204" charset="-122"/>
                <a:ea typeface="微软雅黑" panose="020B0503020204020204" charset="-122"/>
                <a:sym typeface="+mn-ea"/>
              </a:rPr>
              <a:t>AMC</a:t>
            </a:r>
            <a:r>
              <a:rPr lang="zh-CN" altLang="en-US" dirty="0">
                <a:solidFill>
                  <a:srgbClr val="404040"/>
                </a:solidFill>
                <a:latin typeface="微软雅黑" panose="020B0503020204020204" charset="-122"/>
                <a:ea typeface="微软雅黑" panose="020B0503020204020204" charset="-122"/>
                <a:sym typeface="+mn-ea"/>
              </a:rPr>
              <a:t>技术可以使得</a:t>
            </a:r>
            <a:r>
              <a:rPr lang="en-US" altLang="zh-CN" dirty="0">
                <a:solidFill>
                  <a:srgbClr val="404040"/>
                </a:solidFill>
                <a:latin typeface="微软雅黑" panose="020B0503020204020204" charset="-122"/>
                <a:ea typeface="微软雅黑" panose="020B0503020204020204" charset="-122"/>
                <a:sym typeface="+mn-ea"/>
              </a:rPr>
              <a:t>eNode B</a:t>
            </a:r>
            <a:r>
              <a:rPr lang="zh-CN" altLang="en-US" dirty="0">
                <a:solidFill>
                  <a:srgbClr val="404040"/>
                </a:solidFill>
                <a:latin typeface="微软雅黑" panose="020B0503020204020204" charset="-122"/>
                <a:ea typeface="微软雅黑" panose="020B0503020204020204" charset="-122"/>
                <a:sym typeface="+mn-ea"/>
              </a:rPr>
              <a:t>能够根据</a:t>
            </a:r>
            <a:r>
              <a:rPr lang="en-US" altLang="zh-CN" dirty="0">
                <a:solidFill>
                  <a:srgbClr val="404040"/>
                </a:solidFill>
                <a:latin typeface="微软雅黑" panose="020B0503020204020204" charset="-122"/>
                <a:ea typeface="微软雅黑" panose="020B0503020204020204" charset="-122"/>
                <a:sym typeface="+mn-ea"/>
              </a:rPr>
              <a:t>UE</a:t>
            </a:r>
            <a:r>
              <a:rPr lang="zh-CN" altLang="en-US" dirty="0">
                <a:solidFill>
                  <a:srgbClr val="404040"/>
                </a:solidFill>
                <a:latin typeface="微软雅黑" panose="020B0503020204020204" charset="-122"/>
                <a:ea typeface="微软雅黑" panose="020B0503020204020204" charset="-122"/>
                <a:sym typeface="+mn-ea"/>
              </a:rPr>
              <a:t>反馈的信道状况及时地调整不同的调制方式（</a:t>
            </a:r>
            <a:r>
              <a:rPr lang="en-US" altLang="zh-CN" dirty="0">
                <a:solidFill>
                  <a:srgbClr val="404040"/>
                </a:solidFill>
                <a:latin typeface="微软雅黑" panose="020B0503020204020204" charset="-122"/>
                <a:ea typeface="微软雅黑" panose="020B0503020204020204" charset="-122"/>
                <a:sym typeface="+mn-ea"/>
              </a:rPr>
              <a:t>QPSK</a:t>
            </a:r>
            <a:r>
              <a:rPr lang="zh-CN" altLang="en-US" dirty="0">
                <a:solidFill>
                  <a:srgbClr val="404040"/>
                </a:solidFill>
                <a:latin typeface="微软雅黑" panose="020B0503020204020204" charset="-122"/>
                <a:ea typeface="微软雅黑" panose="020B0503020204020204" charset="-122"/>
                <a:sym typeface="+mn-ea"/>
              </a:rPr>
              <a:t>、</a:t>
            </a:r>
            <a:r>
              <a:rPr lang="en-US" altLang="zh-CN" dirty="0">
                <a:solidFill>
                  <a:srgbClr val="404040"/>
                </a:solidFill>
                <a:latin typeface="微软雅黑" panose="020B0503020204020204" charset="-122"/>
                <a:ea typeface="微软雅黑" panose="020B0503020204020204" charset="-122"/>
                <a:sym typeface="+mn-ea"/>
              </a:rPr>
              <a:t>16QAM</a:t>
            </a:r>
            <a:r>
              <a:rPr lang="zh-CN" altLang="en-US" dirty="0">
                <a:solidFill>
                  <a:srgbClr val="404040"/>
                </a:solidFill>
                <a:latin typeface="微软雅黑" panose="020B0503020204020204" charset="-122"/>
                <a:ea typeface="微软雅黑" panose="020B0503020204020204" charset="-122"/>
                <a:sym typeface="+mn-ea"/>
              </a:rPr>
              <a:t>、</a:t>
            </a:r>
            <a:r>
              <a:rPr lang="en-US" altLang="zh-CN" dirty="0">
                <a:solidFill>
                  <a:srgbClr val="404040"/>
                </a:solidFill>
                <a:latin typeface="微软雅黑" panose="020B0503020204020204" charset="-122"/>
                <a:ea typeface="微软雅黑" panose="020B0503020204020204" charset="-122"/>
                <a:sym typeface="+mn-ea"/>
              </a:rPr>
              <a:t>64QAM</a:t>
            </a:r>
            <a:r>
              <a:rPr lang="zh-CN" altLang="en-US" dirty="0">
                <a:solidFill>
                  <a:srgbClr val="404040"/>
                </a:solidFill>
                <a:latin typeface="微软雅黑" panose="020B0503020204020204" charset="-122"/>
                <a:ea typeface="微软雅黑" panose="020B0503020204020204" charset="-122"/>
                <a:sym typeface="+mn-ea"/>
              </a:rPr>
              <a:t>）和编码速率。从而使得数据传输能及时地跟上信道的变化状况。这是一种较好的链路自适应技术。 </a:t>
            </a:r>
            <a:endParaRPr lang="zh-CN" altLang="en-US" dirty="0">
              <a:solidFill>
                <a:srgbClr val="404040"/>
              </a:solidFill>
              <a:latin typeface="微软雅黑" panose="020B0503020204020204" charset="-122"/>
              <a:ea typeface="微软雅黑" panose="020B0503020204020204" charset="-122"/>
              <a:cs typeface="+mn-cs"/>
            </a:endParaRPr>
          </a:p>
          <a:p>
            <a:pPr>
              <a:buSzPct val="80000"/>
            </a:pPr>
            <a:r>
              <a:rPr lang="zh-CN" altLang="en-US" dirty="0">
                <a:solidFill>
                  <a:srgbClr val="404040"/>
                </a:solidFill>
                <a:latin typeface="微软雅黑" panose="020B0503020204020204" charset="-122"/>
                <a:ea typeface="微软雅黑" panose="020B0503020204020204" charset="-122"/>
                <a:sym typeface="+mn-ea"/>
              </a:rPr>
              <a:t>对于长时延的分组数据，</a:t>
            </a:r>
            <a:r>
              <a:rPr lang="en-US" altLang="zh-CN" dirty="0">
                <a:solidFill>
                  <a:srgbClr val="404040"/>
                </a:solidFill>
                <a:latin typeface="微软雅黑" panose="020B0503020204020204" charset="-122"/>
                <a:ea typeface="微软雅黑" panose="020B0503020204020204" charset="-122"/>
                <a:sym typeface="+mn-ea"/>
              </a:rPr>
              <a:t>AMC</a:t>
            </a:r>
            <a:r>
              <a:rPr lang="zh-CN" altLang="en-US" dirty="0">
                <a:solidFill>
                  <a:srgbClr val="404040"/>
                </a:solidFill>
                <a:latin typeface="微软雅黑" panose="020B0503020204020204" charset="-122"/>
                <a:ea typeface="微软雅黑" panose="020B0503020204020204" charset="-122"/>
                <a:sym typeface="+mn-ea"/>
              </a:rPr>
              <a:t>可以在提高系统容量的同时不增加对邻区的干扰。</a:t>
            </a:r>
            <a:endParaRPr lang="zh-CN" altLang="en-US" dirty="0">
              <a:solidFill>
                <a:srgbClr val="404040"/>
              </a:solidFill>
              <a:latin typeface="微软雅黑" panose="020B0503020204020204" charset="-122"/>
              <a:ea typeface="微软雅黑" panose="020B0503020204020204" charset="-122"/>
              <a:cs typeface="+mn-cs"/>
            </a:endParaRPr>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lstStyle/>
          <a:p>
            <a:pPr lvl="0" algn="r"/>
            <a:fld id="{9A0DB2DC-4C9A-4742-B13C-FB6460FD3503}" type="slidenum">
              <a:rPr lang="en-US" altLang="zh-CN" sz="1200" dirty="0"/>
            </a:fld>
            <a:endParaRPr lang="en-US" altLang="zh-CN" sz="1200" dirty="0"/>
          </a:p>
        </p:txBody>
      </p:sp>
      <p:sp>
        <p:nvSpPr>
          <p:cNvPr id="104450" name="Rectangle 2"/>
          <p:cNvSpPr>
            <a:spLocks noGrp="1" noRot="1" noChangeAspect="1" noTextEdit="1"/>
          </p:cNvSpPr>
          <p:nvPr>
            <p:ph type="sldImg"/>
          </p:nvPr>
        </p:nvSpPr>
        <p:spPr/>
      </p:sp>
      <p:sp>
        <p:nvSpPr>
          <p:cNvPr id="104451" name="Rectangle 3"/>
          <p:cNvSpPr>
            <a:spLocks noGrp="1"/>
          </p:cNvSpPr>
          <p:nvPr>
            <p:ph type="body"/>
          </p:nvPr>
        </p:nvSpPr>
        <p:spPr/>
        <p:txBody>
          <a:bodyPr wrap="square" lIns="91440" tIns="45720" rIns="91440" bIns="45720" anchor="t" anchorCtr="0"/>
          <a:lstStyle/>
          <a:p>
            <a:pPr lvl="0"/>
            <a:r>
              <a:rPr lang="zh-CN" altLang="zh-CN" dirty="0"/>
              <a:t>MAX C/I、RR、PF是基本特性， EPF是可选特性。</a:t>
            </a:r>
            <a:endParaRPr lang="zh-CN" altLang="zh-CN" dirty="0"/>
          </a:p>
          <a:p>
            <a:pPr lvl="0"/>
            <a:endParaRPr lang="zh-CN" altLang="zh-CN" dirty="0"/>
          </a:p>
          <a:p>
            <a:pPr lvl="0"/>
            <a:r>
              <a:rPr lang="zh-CN" altLang="zh-CN" dirty="0"/>
              <a:t>MAX C/I算法可以最大化系统吞吐量，但不能保证小区各用户之间的公平性。</a:t>
            </a:r>
            <a:endParaRPr lang="zh-CN" altLang="zh-CN" dirty="0"/>
          </a:p>
          <a:p>
            <a:pPr lvl="0"/>
            <a:endParaRPr lang="zh-CN" altLang="zh-CN" dirty="0"/>
          </a:p>
          <a:p>
            <a:pPr lvl="0"/>
            <a:r>
              <a:rPr lang="zh-CN" altLang="zh-CN" dirty="0"/>
              <a:t>RR算法能保证各用户之间的公平性，但不能最大化系统的吞吐量。</a:t>
            </a:r>
            <a:endParaRPr lang="zh-CN" altLang="zh-CN" dirty="0"/>
          </a:p>
          <a:p>
            <a:pPr lvl="0"/>
            <a:endParaRPr lang="zh-CN" altLang="zh-CN" dirty="0"/>
          </a:p>
          <a:p>
            <a:pPr lvl="0"/>
            <a:r>
              <a:rPr lang="zh-CN" altLang="zh-CN" dirty="0"/>
              <a:t>PF是MAX C/I和RR算法的折中，但无法保证用户的业务感受。</a:t>
            </a:r>
            <a:endParaRPr lang="zh-CN" altLang="zh-CN" dirty="0"/>
          </a:p>
          <a:p>
            <a:pPr lvl="0"/>
            <a:endParaRPr lang="zh-CN" altLang="zh-CN" dirty="0"/>
          </a:p>
          <a:p>
            <a:pPr lvl="0"/>
            <a:r>
              <a:rPr lang="zh-CN" altLang="zh-CN" dirty="0"/>
              <a:t>EPF是增强PF算法，包括业务调度优先级的计算和业务速率的保证。 </a:t>
            </a:r>
            <a:endParaRPr lang="zh-CN" altLang="zh-CN" dirty="0"/>
          </a:p>
          <a:p>
            <a:pPr lvl="0"/>
            <a:endParaRPr lang="zh-CN" altLang="zh-CN" dirty="0"/>
          </a:p>
          <a:p>
            <a:pPr lvl="0"/>
            <a:r>
              <a:rPr lang="zh-CN" altLang="zh-CN" dirty="0"/>
              <a:t>Max C/I分配空口资源时只考虑信道质量因素，即每个调度时刻只调度当前信道质量最优的业务。此算法可以最大化系统吞吐量，但由于系统中用户不可能都处于相同信道质量的情况，因此不能保证小区各用户之间的公平性。当用户持续处于信道质量差的条件，将永远得不到调度，小区用户感受差。此调度算法不支持用</a:t>
            </a:r>
            <a:endParaRPr lang="zh-CN" altLang="zh-CN" dirty="0"/>
          </a:p>
          <a:p>
            <a:pPr lvl="0"/>
            <a:r>
              <a:rPr lang="zh-CN" altLang="zh-CN" dirty="0"/>
              <a:t>户业务的QoS。</a:t>
            </a:r>
            <a:endParaRPr lang="zh-CN" altLang="zh-CN" dirty="0"/>
          </a:p>
          <a:p>
            <a:pPr lvl="0"/>
            <a:r>
              <a:rPr lang="zh-CN" altLang="zh-CN" dirty="0"/>
              <a:t> RR</a:t>
            </a:r>
            <a:endParaRPr lang="zh-CN" altLang="zh-CN" dirty="0"/>
          </a:p>
          <a:p>
            <a:pPr lvl="0"/>
            <a:r>
              <a:rPr lang="zh-CN" altLang="zh-CN" dirty="0"/>
              <a:t>RR(Round Robin)调度算法分配空口资源时，只保证各用户之间调度机会的公平，和Max C/I相比，此算法可以保证小区各用户的调度公平性，但是不能最大化系统的吞吐量。此调度算法不支持用户业务的QoS。</a:t>
            </a:r>
            <a:endParaRPr lang="zh-CN" altLang="zh-CN" dirty="0"/>
          </a:p>
          <a:p>
            <a:pPr lvl="0"/>
            <a:r>
              <a:rPr lang="zh-CN" altLang="zh-CN" dirty="0"/>
              <a:t> PF</a:t>
            </a:r>
            <a:endParaRPr lang="zh-CN" altLang="zh-CN" dirty="0"/>
          </a:p>
          <a:p>
            <a:pPr lvl="0"/>
            <a:r>
              <a:rPr lang="zh-CN" altLang="zh-CN" dirty="0"/>
              <a:t>PF(Proportional Fair)调度算法分配空口资源时，同时考虑业务的调度公平性和用户的信道质量及用户历史传输比特数，是Max C/I、RR调度算法的折中，但没有考虑业务的QoS信息，无法保证用户的业务感受。</a:t>
            </a:r>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1"/>
          <p:cNvSpPr>
            <a:spLocks noGrp="1" noRot="1" noChangeAspect="1"/>
          </p:cNvSpPr>
          <p:nvPr>
            <p:ph type="sldImg"/>
          </p:nvPr>
        </p:nvSpPr>
        <p:spPr/>
      </p:sp>
      <p:sp>
        <p:nvSpPr>
          <p:cNvPr id="106498" name="文本占位符 2"/>
          <p:cNvSpPr>
            <a:spLocks noGrp="1"/>
          </p:cNvSpPr>
          <p:nvPr>
            <p:ph type="body"/>
          </p:nvPr>
        </p:nvSpPr>
        <p:spPr/>
        <p:txBody>
          <a:bodyPr lIns="91440" tIns="45720" rIns="91440" bIns="45720" anchor="t" anchorCtr="0"/>
          <a:lstStyle/>
          <a:p>
            <a:pPr lvl="0"/>
            <a:r>
              <a:rPr lang="zh-CN" altLang="zh-CN" dirty="0">
                <a:sym typeface="宋体" panose="02010600030101010101" pitchFamily="2" charset="-122"/>
              </a:rPr>
              <a:t>下行调度支持四种调度算法：最大载干比算法（Max C/I）、轮询算法（RR）、比例公平算法（PF）和增强型比例公平算法（EPF）。四种调度算法的差异主要体现在选择调度用户的优先级计算方面，其中：</a:t>
            </a:r>
            <a:endParaRPr lang="zh-CN" altLang="zh-CN" dirty="0"/>
          </a:p>
          <a:p>
            <a:pPr lvl="0"/>
            <a:r>
              <a:rPr lang="zh-CN" altLang="zh-CN" dirty="0">
                <a:sym typeface="宋体" panose="02010600030101010101" pitchFamily="2" charset="-122"/>
              </a:rPr>
              <a:t> Max C/I</a:t>
            </a:r>
            <a:endParaRPr lang="zh-CN" altLang="zh-CN" dirty="0"/>
          </a:p>
          <a:p>
            <a:pPr lvl="0"/>
            <a:r>
              <a:rPr lang="zh-CN" altLang="zh-CN" dirty="0">
                <a:sym typeface="宋体" panose="02010600030101010101" pitchFamily="2" charset="-122"/>
              </a:rPr>
              <a:t> EPF</a:t>
            </a:r>
            <a:endParaRPr lang="zh-CN" altLang="zh-CN" dirty="0"/>
          </a:p>
          <a:p>
            <a:pPr lvl="0"/>
            <a:r>
              <a:rPr lang="zh-CN" altLang="zh-CN" dirty="0">
                <a:sym typeface="宋体" panose="02010600030101010101" pitchFamily="2" charset="-122"/>
              </a:rPr>
              <a:t>EPF(Enhanced Proportional Fair)调度算法是在PF调度算法的基础上进一步考虑用户的业务感受，保证业务的QoS，同时，HUAWEI在EPF调度算法的基础上提供了6种容量因子的配置，可以提供EPF倾向容量优先或倾向资源公平优先的选择。</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1"/>
          <p:cNvSpPr>
            <a:spLocks noGrp="1" noRot="1" noChangeAspect="1"/>
          </p:cNvSpPr>
          <p:nvPr>
            <p:ph type="sldImg"/>
          </p:nvPr>
        </p:nvSpPr>
        <p:spPr/>
      </p:sp>
      <p:sp>
        <p:nvSpPr>
          <p:cNvPr id="109570" name="备注占位符 2"/>
          <p:cNvSpPr>
            <a:spLocks noGrp="1"/>
          </p:cNvSpPr>
          <p:nvPr>
            <p:ph type="body"/>
          </p:nvPr>
        </p:nvSpPr>
        <p:spPr/>
        <p:txBody>
          <a:bodyPr lIns="91440" tIns="45720" rIns="91440" bIns="45720" anchor="t" anchorCtr="0"/>
          <a:lstStyle/>
          <a:p>
            <a:pPr lvl="0"/>
            <a:r>
              <a:rPr lang="zh-CN" altLang="en-US" dirty="0"/>
              <a:t>为了提供更高的业务速率，</a:t>
            </a:r>
            <a:r>
              <a:rPr lang="en-US" altLang="zh-CN" dirty="0"/>
              <a:t>3GPP</a:t>
            </a:r>
            <a:r>
              <a:rPr lang="zh-CN" altLang="en-US" dirty="0"/>
              <a:t>在</a:t>
            </a:r>
            <a:r>
              <a:rPr lang="en-US" altLang="zh-CN" dirty="0"/>
              <a:t>LTE-Advanced</a:t>
            </a:r>
            <a:r>
              <a:rPr lang="zh-CN" altLang="en-US" dirty="0"/>
              <a:t>阶段提出了下行</a:t>
            </a:r>
            <a:r>
              <a:rPr lang="en-US" altLang="zh-CN" dirty="0"/>
              <a:t>1Gbps</a:t>
            </a:r>
            <a:r>
              <a:rPr lang="zh-CN" altLang="en-US" dirty="0"/>
              <a:t>的速率要求。同时，受限于无线频谱资源紧缺等因素，很多运营商拥有的频谱资源往往都是非连续的，每个单一频段都难以满足</a:t>
            </a:r>
            <a:r>
              <a:rPr lang="en-US" altLang="zh-CN" dirty="0"/>
              <a:t>LTE-Advanced</a:t>
            </a:r>
            <a:r>
              <a:rPr lang="zh-CN" altLang="en-US" dirty="0"/>
              <a:t>对带宽的需求。</a:t>
            </a:r>
            <a:endParaRPr lang="zh-CN" altLang="en-US" dirty="0"/>
          </a:p>
          <a:p>
            <a:pPr lvl="0"/>
            <a:r>
              <a:rPr lang="zh-CN" altLang="en-US" dirty="0"/>
              <a:t>因此，</a:t>
            </a:r>
            <a:r>
              <a:rPr lang="en-US" altLang="zh-CN" dirty="0"/>
              <a:t>3GPP</a:t>
            </a:r>
            <a:r>
              <a:rPr lang="zh-CN" altLang="en-US" dirty="0"/>
              <a:t>在</a:t>
            </a:r>
            <a:r>
              <a:rPr lang="en-US" altLang="zh-CN" dirty="0"/>
              <a:t>Release 10</a:t>
            </a:r>
            <a:r>
              <a:rPr lang="zh-CN" altLang="en-US" dirty="0"/>
              <a:t>阶段引入了载波聚合，通过将多个连续或非连续的载波聚合成更大的带宽（最大</a:t>
            </a:r>
            <a:r>
              <a:rPr lang="en-US" altLang="zh-CN" dirty="0"/>
              <a:t>100MHz</a:t>
            </a:r>
            <a:r>
              <a:rPr lang="zh-CN" altLang="en-US" dirty="0"/>
              <a:t>），以满足</a:t>
            </a:r>
            <a:r>
              <a:rPr lang="en-US" altLang="zh-CN" dirty="0"/>
              <a:t>3GPP</a:t>
            </a:r>
            <a:r>
              <a:rPr lang="zh-CN" altLang="en-US" dirty="0"/>
              <a:t>的要求。而且</a:t>
            </a:r>
            <a:r>
              <a:rPr lang="en-US" altLang="zh-CN" dirty="0"/>
              <a:t>CA</a:t>
            </a:r>
            <a:r>
              <a:rPr lang="zh-CN" altLang="en-US" dirty="0"/>
              <a:t>（</a:t>
            </a:r>
            <a:r>
              <a:rPr lang="en-US" altLang="zh-CN" dirty="0"/>
              <a:t>Carrier Aggregation</a:t>
            </a:r>
            <a:r>
              <a:rPr lang="zh-CN" altLang="en-US" dirty="0"/>
              <a:t>）又可以提高离散频谱的利用率，尤其是在</a:t>
            </a:r>
            <a:r>
              <a:rPr lang="en-US" altLang="zh-CN" dirty="0" err="1"/>
              <a:t>Refarming</a:t>
            </a:r>
            <a:r>
              <a:rPr lang="zh-CN" altLang="en-US" dirty="0"/>
              <a:t>场景中。</a:t>
            </a:r>
            <a:endParaRPr lang="en-US" altLang="zh-CN" dirty="0"/>
          </a:p>
          <a:p>
            <a:pPr lvl="0"/>
            <a:r>
              <a:rPr lang="en-US" altLang="zh-CN" dirty="0"/>
              <a:t>LTE </a:t>
            </a:r>
            <a:r>
              <a:rPr lang="en-US" altLang="zh-CN" dirty="0" err="1"/>
              <a:t>Refarming</a:t>
            </a:r>
            <a:r>
              <a:rPr lang="zh-CN" altLang="en-US" dirty="0"/>
              <a:t>：从现有的</a:t>
            </a:r>
            <a:r>
              <a:rPr lang="en-US" altLang="zh-CN" dirty="0"/>
              <a:t>2G/3G</a:t>
            </a:r>
            <a:r>
              <a:rPr lang="zh-CN" altLang="en-US" dirty="0"/>
              <a:t>中释放零散频谱资源用于</a:t>
            </a:r>
            <a:r>
              <a:rPr lang="en-US" altLang="zh-CN" dirty="0"/>
              <a:t>LTE</a:t>
            </a:r>
            <a:r>
              <a:rPr lang="zh-CN" altLang="en-US" dirty="0"/>
              <a:t>。</a:t>
            </a:r>
            <a:endParaRPr lang="zh-CN" altLang="en-US" dirty="0"/>
          </a:p>
        </p:txBody>
      </p:sp>
      <p:sp>
        <p:nvSpPr>
          <p:cNvPr id="109571" name="页眉占位符 3"/>
          <p:cNvSpPr>
            <a:spLocks noGrp="1"/>
          </p:cNvSpPr>
          <p:nvPr>
            <p:ph type="hdr" sz="quarter"/>
          </p:nvPr>
        </p:nvSpPr>
        <p:spPr>
          <a:xfrm>
            <a:off x="0" y="0"/>
            <a:ext cx="2971800" cy="458788"/>
          </a:xfrm>
          <a:prstGeom prst="rect">
            <a:avLst/>
          </a:prstGeom>
          <a:noFill/>
          <a:ln w="9525">
            <a:noFill/>
          </a:ln>
        </p:spPr>
        <p:txBody>
          <a:bodyPr vert="horz" lIns="91440" tIns="45720" rIns="91440" bIns="45720" anchor="t" anchorCtr="0"/>
          <a:lstStyle/>
          <a:p>
            <a:pPr lvl="0"/>
            <a:r>
              <a:rPr lang="en-US" altLang="zh-CN" sz="1200"/>
              <a:t>LTE eRAN8.1 </a:t>
            </a:r>
            <a:r>
              <a:rPr lang="zh-CN" altLang="en-US" sz="1200"/>
              <a:t>载波聚合</a:t>
            </a:r>
            <a:endParaRPr lang="zh-CN" altLang="en-US" sz="1200" dirty="0"/>
          </a:p>
        </p:txBody>
      </p:sp>
      <p:sp>
        <p:nvSpPr>
          <p:cNvPr id="109572" name="页脚占位符 5"/>
          <p:cNvSpPr>
            <a:spLocks noGrp="1"/>
          </p:cNvSpPr>
          <p:nvPr>
            <p:ph type="ftr" sz="quarter"/>
          </p:nvPr>
        </p:nvSpPr>
        <p:spPr>
          <a:xfrm>
            <a:off x="0" y="8685213"/>
            <a:ext cx="2971800" cy="458787"/>
          </a:xfrm>
          <a:prstGeom prst="rect">
            <a:avLst/>
          </a:prstGeom>
          <a:noFill/>
          <a:ln w="9525">
            <a:noFill/>
          </a:ln>
        </p:spPr>
        <p:txBody>
          <a:bodyPr vert="horz" lIns="91440" tIns="45720" rIns="91440" bIns="45720" anchor="b" anchorCtr="0"/>
          <a:lstStyle/>
          <a:p>
            <a:pPr lvl="0"/>
            <a:r>
              <a:rPr lang="zh-CN" altLang="en-US" sz="1200"/>
              <a:t>华为技术有限公司  版权所有  未经许可不得扩散</a:t>
            </a:r>
            <a:endParaRPr lang="zh-CN"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幻灯片图像占位符 1"/>
          <p:cNvSpPr>
            <a:spLocks noGrp="1" noRot="1" noChangeAspect="1" noTextEdit="1"/>
          </p:cNvSpPr>
          <p:nvPr>
            <p:ph type="sldImg"/>
          </p:nvPr>
        </p:nvSpPr>
        <p:spPr/>
      </p:sp>
      <p:sp>
        <p:nvSpPr>
          <p:cNvPr id="111618" name="备注占位符 2"/>
          <p:cNvSpPr>
            <a:spLocks noGrp="1"/>
          </p:cNvSpPr>
          <p:nvPr>
            <p:ph type="body"/>
          </p:nvPr>
        </p:nvSpPr>
        <p:spPr/>
        <p:txBody>
          <a:bodyPr wrap="square" lIns="93248" tIns="46625" rIns="93248" bIns="46625" anchor="t" anchorCtr="0"/>
          <a:lstStyle/>
          <a:p>
            <a:pPr lvl="0"/>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1"/>
          <p:cNvSpPr>
            <a:spLocks noGrp="1" noRot="1" noChangeAspect="1"/>
          </p:cNvSpPr>
          <p:nvPr>
            <p:ph type="sldImg"/>
          </p:nvPr>
        </p:nvSpPr>
        <p:spPr/>
      </p:sp>
      <p:sp>
        <p:nvSpPr>
          <p:cNvPr id="119810" name="文本占位符 2"/>
          <p:cNvSpPr>
            <a:spLocks noGrp="1"/>
          </p:cNvSpPr>
          <p:nvPr>
            <p:ph type="body"/>
          </p:nvPr>
        </p:nvSpPr>
        <p:spPr/>
        <p:txBody>
          <a:bodyPr lIns="91440" tIns="45720" rIns="91440" bIns="45720" anchor="t" anchorCtr="0"/>
          <a:lstStyle/>
          <a:p>
            <a:pPr lvl="0">
              <a:lnSpc>
                <a:spcPct val="150000"/>
              </a:lnSpc>
            </a:pPr>
            <a:r>
              <a:rPr lang="zh-CN" altLang="en-US" dirty="0"/>
              <a:t>基站将信号先发送给一个中继站，再由中继站转发给</a:t>
            </a:r>
            <a:r>
              <a:rPr lang="en-US" altLang="zh-CN" dirty="0"/>
              <a:t>UE</a:t>
            </a:r>
            <a:r>
              <a:rPr lang="zh-CN" altLang="en-US" dirty="0"/>
              <a:t>。</a:t>
            </a:r>
            <a:endParaRPr lang="zh-CN" altLang="en-US" dirty="0"/>
          </a:p>
          <a:p>
            <a:pPr lvl="0">
              <a:lnSpc>
                <a:spcPct val="150000"/>
              </a:lnSpc>
            </a:pPr>
            <a:r>
              <a:rPr lang="zh-CN" altLang="en-US" dirty="0"/>
              <a:t>相当于小区分裂，使得网络结构变得更加复杂。</a:t>
            </a:r>
            <a:endParaRPr lang="zh-CN" altLang="en-US" dirty="0"/>
          </a:p>
          <a:p>
            <a:pPr lvl="0">
              <a:lnSpc>
                <a:spcPct val="150000"/>
              </a:lnSpc>
            </a:pPr>
            <a:r>
              <a:rPr lang="zh-CN" altLang="en-US" dirty="0">
                <a:sym typeface="Wingdings" panose="05000000000000000000" pitchFamily="2" charset="2"/>
              </a:rPr>
              <a:t>能够实现覆盖区域扩展或高数据速率扩展</a:t>
            </a:r>
            <a:endParaRPr lang="zh-CN" altLang="en-US" dirty="0"/>
          </a:p>
          <a:p>
            <a:pPr lvl="0"/>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spect="1"/>
          </p:cNvSpPr>
          <p:nvPr>
            <p:ph type="sldImg"/>
          </p:nvPr>
        </p:nvSpPr>
        <p:spPr/>
      </p:sp>
      <p:sp>
        <p:nvSpPr>
          <p:cNvPr id="121858" name="文本占位符 2"/>
          <p:cNvSpPr>
            <a:spLocks noGrp="1"/>
          </p:cNvSpPr>
          <p:nvPr>
            <p:ph type="body"/>
          </p:nvPr>
        </p:nvSpPr>
        <p:spPr/>
        <p:txBody>
          <a:bodyPr lIns="91440" tIns="45720" rIns="91440" bIns="45720" anchor="t" anchorCtr="0"/>
          <a:lstStyle/>
          <a:p>
            <a:pPr lvl="0">
              <a:lnSpc>
                <a:spcPct val="150000"/>
              </a:lnSpc>
            </a:pPr>
            <a:r>
              <a:rPr lang="zh-CN" altLang="en-US" dirty="0"/>
              <a:t>少量部署：可通过自配置、自优化机制解决</a:t>
            </a:r>
            <a:endParaRPr lang="zh-CN" altLang="en-US" dirty="0"/>
          </a:p>
          <a:p>
            <a:pPr lvl="0">
              <a:lnSpc>
                <a:spcPct val="150000"/>
              </a:lnSpc>
            </a:pPr>
            <a:r>
              <a:rPr lang="zh-CN" altLang="en-US" dirty="0"/>
              <a:t>大量部署：对现有系统构架冲击较大</a:t>
            </a:r>
            <a:endParaRPr lang="zh-CN" altLang="en-US" dirty="0"/>
          </a:p>
          <a:p>
            <a:pPr lvl="1" indent="0">
              <a:lnSpc>
                <a:spcPct val="150000"/>
              </a:lnSpc>
            </a:pPr>
            <a:r>
              <a:rPr lang="zh-CN" altLang="en-US" dirty="0"/>
              <a:t>密集部署、重复覆盖会造成很复杂的干扰结构</a:t>
            </a:r>
            <a:endParaRPr lang="zh-CN" altLang="en-US" dirty="0"/>
          </a:p>
          <a:p>
            <a:pPr lvl="1" indent="0">
              <a:lnSpc>
                <a:spcPct val="150000"/>
              </a:lnSpc>
            </a:pPr>
            <a:r>
              <a:rPr lang="zh-CN" altLang="en-US" dirty="0"/>
              <a:t>家庭基站所有权变化，运营商丧失部分的网规网优的控制权，加剧了干扰控制和接入管理的难度</a:t>
            </a:r>
            <a:endParaRPr lang="zh-CN" altLang="en-US" dirty="0"/>
          </a:p>
          <a:p>
            <a:pPr lvl="1" indent="0">
              <a:lnSpc>
                <a:spcPct val="150000"/>
              </a:lnSpc>
            </a:pPr>
            <a:r>
              <a:rPr lang="zh-CN" altLang="en-US" dirty="0"/>
              <a:t>可能技术：支持更大数量的小区</a:t>
            </a:r>
            <a:r>
              <a:rPr lang="en-US" altLang="zh-CN" dirty="0"/>
              <a:t>ID</a:t>
            </a:r>
            <a:r>
              <a:rPr lang="zh-CN" altLang="en-US" dirty="0"/>
              <a:t>和小区扰码、采用更先进的干扰协调和干扰消除技术</a:t>
            </a:r>
            <a:endParaRPr lang="zh-CN" altLang="en-US" dirty="0"/>
          </a:p>
          <a:p>
            <a:pPr lvl="0"/>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Rot="1" noChangeAspect="1" noTextEdit="1"/>
          </p:cNvSpPr>
          <p:nvPr>
            <p:ph type="sldImg"/>
          </p:nvPr>
        </p:nvSpPr>
        <p:spPr/>
      </p:sp>
      <p:sp>
        <p:nvSpPr>
          <p:cNvPr id="130050" name="Rectangle 3"/>
          <p:cNvSpPr>
            <a:spLocks noGrp="1"/>
          </p:cNvSpPr>
          <p:nvPr>
            <p:ph type="body"/>
          </p:nvPr>
        </p:nvSpPr>
        <p:spPr/>
        <p:txBody>
          <a:bodyPr wrap="square" lIns="93248" tIns="46625" rIns="93248" bIns="46625" anchor="t" anchorCtr="0"/>
          <a:lstStyle/>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lstStyle/>
          <a:p>
            <a:pPr lvl="0" algn="r"/>
            <a:fld id="{9A0DB2DC-4C9A-4742-B13C-FB6460FD3503}" type="slidenum">
              <a:rPr lang="en-US" altLang="zh-CN" sz="1200" dirty="0"/>
            </a:fld>
            <a:endParaRPr lang="en-US" altLang="zh-CN" sz="1200" dirty="0"/>
          </a:p>
        </p:txBody>
      </p:sp>
      <p:sp>
        <p:nvSpPr>
          <p:cNvPr id="132098" name="Rectangle 2"/>
          <p:cNvSpPr>
            <a:spLocks noGrp="1" noRot="1" noChangeAspect="1" noTextEdit="1"/>
          </p:cNvSpPr>
          <p:nvPr>
            <p:ph type="sldImg"/>
          </p:nvPr>
        </p:nvSpPr>
        <p:spPr/>
      </p:sp>
      <p:sp>
        <p:nvSpPr>
          <p:cNvPr id="132099" name="Rectangle 3"/>
          <p:cNvSpPr>
            <a:spLocks noGrp="1"/>
          </p:cNvSpPr>
          <p:nvPr>
            <p:ph type="body"/>
          </p:nvPr>
        </p:nvSpPr>
        <p:spPr/>
        <p:txBody>
          <a:bodyPr wrap="square" lIns="93248" tIns="46625" rIns="93248" bIns="46625" anchor="t" anchorCtr="0"/>
          <a:lstStyle/>
          <a:p>
            <a:pPr lvl="0"/>
            <a:r>
              <a:rPr lang="en-US" altLang="zh-CN" dirty="0"/>
              <a:t>R13</a:t>
            </a:r>
            <a:r>
              <a:rPr lang="zh-CN" altLang="zh-CN" dirty="0"/>
              <a:t>标准工作于</a:t>
            </a:r>
            <a:r>
              <a:rPr lang="en-US" altLang="zh-CN" dirty="0"/>
              <a:t>2014</a:t>
            </a:r>
            <a:r>
              <a:rPr lang="zh-CN" altLang="zh-CN" dirty="0"/>
              <a:t>年</a:t>
            </a:r>
            <a:r>
              <a:rPr lang="en-US" altLang="zh-CN" dirty="0"/>
              <a:t>9</a:t>
            </a:r>
            <a:r>
              <a:rPr lang="zh-CN" altLang="zh-CN" dirty="0"/>
              <a:t>月启动，计划</a:t>
            </a:r>
            <a:r>
              <a:rPr lang="en-US" altLang="zh-CN" dirty="0"/>
              <a:t>2015</a:t>
            </a:r>
            <a:r>
              <a:rPr lang="zh-CN" altLang="zh-CN" dirty="0"/>
              <a:t>年</a:t>
            </a:r>
            <a:r>
              <a:rPr lang="en-US" altLang="zh-CN" dirty="0"/>
              <a:t>12</a:t>
            </a:r>
            <a:r>
              <a:rPr lang="zh-CN" altLang="zh-CN" dirty="0"/>
              <a:t>月功能性冻结</a:t>
            </a:r>
            <a:r>
              <a:rPr lang="zh-CN" altLang="en-US" dirty="0"/>
              <a:t>。</a:t>
            </a:r>
            <a:endParaRPr lang="en-US" altLang="zh-CN" dirty="0"/>
          </a:p>
          <a:p>
            <a:pPr lvl="0"/>
            <a:r>
              <a:rPr lang="zh-CN" altLang="zh-CN" dirty="0"/>
              <a:t>预计</a:t>
            </a:r>
            <a:r>
              <a:rPr lang="en-US" altLang="zh-CN" dirty="0"/>
              <a:t>3GPP</a:t>
            </a:r>
            <a:r>
              <a:rPr lang="zh-CN" altLang="zh-CN" dirty="0"/>
              <a:t>会在</a:t>
            </a:r>
            <a:r>
              <a:rPr lang="en-US" altLang="zh-CN" dirty="0"/>
              <a:t>R15</a:t>
            </a:r>
            <a:r>
              <a:rPr lang="zh-CN" altLang="zh-CN" dirty="0"/>
              <a:t>版本进行</a:t>
            </a:r>
            <a:r>
              <a:rPr lang="en-US" altLang="zh-CN" dirty="0"/>
              <a:t>5G</a:t>
            </a:r>
            <a:r>
              <a:rPr lang="zh-CN" altLang="zh-CN" dirty="0"/>
              <a:t>标准化工作，而</a:t>
            </a:r>
            <a:r>
              <a:rPr lang="en-US" altLang="zh-CN" dirty="0"/>
              <a:t>R14</a:t>
            </a:r>
            <a:r>
              <a:rPr lang="zh-CN" altLang="zh-CN" dirty="0"/>
              <a:t>重点仍是</a:t>
            </a:r>
            <a:r>
              <a:rPr lang="en-US" altLang="zh-CN" dirty="0"/>
              <a:t>4G</a:t>
            </a:r>
            <a:r>
              <a:rPr lang="zh-CN" altLang="zh-CN" dirty="0"/>
              <a:t>或</a:t>
            </a:r>
            <a:r>
              <a:rPr lang="en-US" altLang="zh-CN" dirty="0"/>
              <a:t>4.5G</a:t>
            </a:r>
            <a:r>
              <a:rPr lang="zh-CN" altLang="zh-CN" dirty="0"/>
              <a:t>相关技术的完善和演进。</a:t>
            </a:r>
            <a:endParaRPr lang="zh-CN" altLang="zh-CN" dirty="0"/>
          </a:p>
          <a:p>
            <a:pPr lvl="0"/>
            <a:endParaRPr lang="en-US"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lstStyle/>
          <a:p>
            <a:pPr lvl="0" algn="r"/>
            <a:fld id="{9A0DB2DC-4C9A-4742-B13C-FB6460FD3503}" type="slidenum">
              <a:rPr lang="en-US" altLang="zh-CN" sz="1200" dirty="0"/>
            </a:fld>
            <a:endParaRPr lang="en-US" altLang="zh-CN" sz="1200" dirty="0"/>
          </a:p>
        </p:txBody>
      </p:sp>
      <p:sp>
        <p:nvSpPr>
          <p:cNvPr id="134146" name="Rectangle 2"/>
          <p:cNvSpPr>
            <a:spLocks noGrp="1" noRot="1" noChangeAspect="1" noTextEdit="1"/>
          </p:cNvSpPr>
          <p:nvPr>
            <p:ph type="sldImg"/>
          </p:nvPr>
        </p:nvSpPr>
        <p:spPr/>
      </p:sp>
      <p:sp>
        <p:nvSpPr>
          <p:cNvPr id="134147" name="Rectangle 3"/>
          <p:cNvSpPr>
            <a:spLocks noGrp="1"/>
          </p:cNvSpPr>
          <p:nvPr>
            <p:ph type="body"/>
          </p:nvPr>
        </p:nvSpPr>
        <p:spPr/>
        <p:txBody>
          <a:bodyPr wrap="square" lIns="93248" tIns="46625" rIns="93248" bIns="46625" anchor="t" anchorCtr="0"/>
          <a:lstStyle/>
          <a:p>
            <a:pPr lvl="0"/>
            <a:r>
              <a:rPr lang="zh-CN" altLang="zh-CN" dirty="0"/>
              <a:t>5G标准从R15开始，R15是基础版本。</a:t>
            </a:r>
            <a:endParaRPr lang="zh-CN" altLang="zh-CN" dirty="0"/>
          </a:p>
          <a:p>
            <a:pPr lvl="0"/>
            <a:r>
              <a:rPr lang="zh-CN" altLang="zh-CN" dirty="0"/>
              <a:t>R16 是具有完整竞争力的阶段。 主要是eMBB的增强和uRLLC的增强。在后续的R17，将会引入mMTC。</a:t>
            </a:r>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Rot="1" noChangeAspect="1" noTextEdit="1"/>
          </p:cNvSpPr>
          <p:nvPr>
            <p:ph type="sldImg"/>
          </p:nvPr>
        </p:nvSpPr>
        <p:spPr/>
      </p:sp>
      <p:sp>
        <p:nvSpPr>
          <p:cNvPr id="137218" name="Rectangle 3"/>
          <p:cNvSpPr>
            <a:spLocks noGrp="1"/>
          </p:cNvSpPr>
          <p:nvPr>
            <p:ph type="body"/>
          </p:nvPr>
        </p:nvSpPr>
        <p:spPr/>
        <p:txBody>
          <a:bodyPr wrap="square" lIns="93248" tIns="46625" rIns="93248" bIns="46625" anchor="t" anchorCtr="0"/>
          <a:lstStyle/>
          <a:p>
            <a:pPr lvl="0"/>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lvl="1" eaLnBrk="1" hangingPunct="1"/>
            <a:r>
              <a:rPr lang="en-GB" altLang="zh-CN" sz="1000"/>
              <a:t>Serving GW </a:t>
            </a:r>
            <a:endParaRPr lang="en-GB" altLang="zh-CN" sz="1000"/>
          </a:p>
          <a:p>
            <a:pPr lvl="2" eaLnBrk="1" hangingPunct="1"/>
            <a:r>
              <a:rPr lang="en-GB" altLang="zh-CN" sz="1000"/>
              <a:t>The Serving GW is the gateway which terminates the interface towards E-UTRAN.</a:t>
            </a:r>
            <a:endParaRPr lang="en-GB" altLang="zh-CN" sz="1000"/>
          </a:p>
          <a:p>
            <a:pPr lvl="2" eaLnBrk="1" hangingPunct="1"/>
            <a:r>
              <a:rPr lang="en-GB" altLang="zh-CN" sz="1000"/>
              <a:t>For each UE associated with the EPS, at a given point of time, there is a single Serving GW. </a:t>
            </a:r>
            <a:endParaRPr lang="en-GB" altLang="zh-CN" sz="1000"/>
          </a:p>
          <a:p>
            <a:pPr lvl="2" eaLnBrk="1" hangingPunct="1"/>
            <a:r>
              <a:rPr lang="en-GB" altLang="zh-CN" sz="1000"/>
              <a:t>The functions of the Serving GW include mainly:</a:t>
            </a:r>
            <a:endParaRPr lang="en-GB" altLang="zh-CN" sz="1000"/>
          </a:p>
          <a:p>
            <a:pPr lvl="3" eaLnBrk="1" hangingPunct="1"/>
            <a:r>
              <a:rPr lang="en-GB" altLang="zh-CN" sz="1000"/>
              <a:t>the local Mobility Anchor point for handover  </a:t>
            </a:r>
            <a:endParaRPr lang="en-GB" altLang="zh-CN" sz="1000"/>
          </a:p>
          <a:p>
            <a:pPr lvl="3" eaLnBrk="1" hangingPunct="1"/>
            <a:r>
              <a:rPr lang="en-GB" altLang="zh-CN" sz="1000"/>
              <a:t>ECM-IDLE mode downlink packet buffering and initiation of network triggered service request procedure; </a:t>
            </a:r>
            <a:endParaRPr lang="en-GB" altLang="zh-CN" sz="1000"/>
          </a:p>
          <a:p>
            <a:pPr lvl="1" eaLnBrk="1" hangingPunct="1"/>
            <a:r>
              <a:rPr lang="en-US" altLang="zh-CN" sz="1000"/>
              <a:t>PDN GW</a:t>
            </a:r>
            <a:endParaRPr lang="en-US" altLang="zh-CN" sz="1000"/>
          </a:p>
          <a:p>
            <a:pPr lvl="2" eaLnBrk="1" hangingPunct="1"/>
            <a:r>
              <a:rPr lang="en-GB" altLang="zh-CN" sz="1000"/>
              <a:t>The PDN GW is the gateway which terminates the SGi interface towards the PDN. </a:t>
            </a:r>
            <a:endParaRPr lang="en-GB" altLang="zh-CN" sz="1000"/>
          </a:p>
          <a:p>
            <a:pPr lvl="2" eaLnBrk="1" hangingPunct="1"/>
            <a:r>
              <a:rPr lang="en-GB" altLang="zh-CN" sz="1000"/>
              <a:t>The functions of the PDN GW include mainly:</a:t>
            </a:r>
            <a:endParaRPr lang="en-GB" altLang="zh-CN" sz="1000"/>
          </a:p>
          <a:p>
            <a:pPr lvl="3" eaLnBrk="1" hangingPunct="1"/>
            <a:r>
              <a:rPr lang="en-GB" altLang="zh-CN" sz="1000"/>
              <a:t>Per-user based packet filtering </a:t>
            </a:r>
            <a:endParaRPr lang="en-GB" altLang="zh-CN" sz="1000"/>
          </a:p>
          <a:p>
            <a:pPr lvl="3" eaLnBrk="1" hangingPunct="1"/>
            <a:r>
              <a:rPr lang="en-GB" altLang="zh-CN" sz="1000"/>
              <a:t>UE IP address allocation;</a:t>
            </a:r>
            <a:endParaRPr lang="en-GB" altLang="zh-CN" sz="1000"/>
          </a:p>
          <a:p>
            <a:pPr lvl="3" eaLnBrk="1" hangingPunct="1"/>
            <a:r>
              <a:rPr lang="en-GB" altLang="zh-CN" sz="1000"/>
              <a:t>Transport level packet marking in the uplink and downlink, e.g. setting the DiffServ Code Point, based on the QCI of the associated EPS bearer;</a:t>
            </a:r>
            <a:endParaRPr lang="en-GB" altLang="zh-CN" sz="1000"/>
          </a:p>
          <a:p>
            <a:pPr lvl="3" eaLnBrk="1" hangingPunct="1"/>
            <a:r>
              <a:rPr lang="en-GB" altLang="zh-CN" sz="1000"/>
              <a:t>UL and DL service level charging </a:t>
            </a:r>
            <a:endParaRPr lang="en-GB" altLang="zh-CN" sz="1000"/>
          </a:p>
          <a:p>
            <a:pPr lvl="3" eaLnBrk="1" hangingPunct="1"/>
            <a:r>
              <a:rPr lang="en-GB" altLang="zh-CN" sz="1000"/>
              <a:t>UL and DL service level gating control </a:t>
            </a:r>
            <a:endParaRPr lang="en-GB" altLang="zh-CN" sz="1000"/>
          </a:p>
          <a:p>
            <a:pPr lvl="1" eaLnBrk="1" hangingPunct="1"/>
            <a:r>
              <a:rPr lang="en-GB" altLang="zh-CN" sz="1000"/>
              <a:t>PCRF is the policy and charging control element. PCRF functions are described in more detail in TS 23.203 </a:t>
            </a:r>
            <a:endParaRPr lang="en-GB" altLang="zh-CN" sz="1000"/>
          </a:p>
          <a:p>
            <a:pPr lvl="1" eaLnBrk="1" hangingPunct="1"/>
            <a:r>
              <a:rPr lang="en-GB" altLang="zh-CN" sz="1000"/>
              <a:t>Home subscriber server (HSS) contains all permanent subscriber data and all relevant temporary subscriber data to support the call control and session management entities of the different Domains and Subsystems </a:t>
            </a:r>
            <a:endParaRPr lang="en-US" altLang="zh-CN" sz="1000"/>
          </a:p>
          <a:p>
            <a:pPr eaLnBrk="1" hangingPunct="1"/>
            <a:endParaRPr lang="en-US" altLang="zh-CN" sz="10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l" defTabSz="968375"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华文细黑" panose="02010600040101010101" pitchFamily="2" charset="-122"/>
                <a:cs typeface="+mn-cs"/>
              </a:rPr>
              <a:t>课程名称</a:t>
            </a:r>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华文细黑" panose="02010600040101010101" pitchFamily="2" charset="-122"/>
              <a:cs typeface="+mn-cs"/>
            </a:endParaRPr>
          </a:p>
        </p:txBody>
      </p:sp>
      <p:sp>
        <p:nvSpPr>
          <p:cNvPr id="47107"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l" defTabSz="968375"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华为技术有限公司  版权所有  未经许可不得扩散</a:t>
            </a:r>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108"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6837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x-</a:t>
            </a:r>
            <a:fld id="{E6AD3B1C-D3DD-42B1-998C-F2DB40CECE2C}"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109" name="Rectangle 2"/>
          <p:cNvSpPr>
            <a:spLocks noGrp="1" noRot="1" noChangeAspect="1" noChangeArrowheads="1" noTextEdit="1"/>
          </p:cNvSpPr>
          <p:nvPr>
            <p:ph type="sldImg"/>
          </p:nvPr>
        </p:nvSpPr>
        <p:spPr/>
      </p:sp>
      <p:sp>
        <p:nvSpPr>
          <p:cNvPr id="47110" name="Rectangle 3"/>
          <p:cNvSpPr>
            <a:spLocks noGrp="1" noChangeArrowheads="1"/>
          </p:cNvSpPr>
          <p:nvPr>
            <p:ph type="body" idx="1"/>
          </p:nvPr>
        </p:nvSpPr>
        <p:spPr>
          <a:noFill/>
        </p:spPr>
        <p:txBody>
          <a:bodyPr/>
          <a:lstStyle/>
          <a:p>
            <a:pPr lvl="1" eaLnBrk="1" hangingPunct="1">
              <a:lnSpc>
                <a:spcPct val="80000"/>
              </a:lnSpc>
              <a:buClr>
                <a:srgbClr val="55BAFF"/>
              </a:buClr>
              <a:buSzPct val="60000"/>
              <a:buFont typeface="Wingdings" panose="05000000000000000000" pitchFamily="2" charset="2"/>
              <a:buChar char="u"/>
              <a:defRPr/>
            </a:pPr>
            <a:r>
              <a:rPr lang="en-US" altLang="zh-CN" kern="0" dirty="0">
                <a:solidFill>
                  <a:srgbClr val="000000"/>
                </a:solidFill>
                <a:latin typeface="微软雅黑" panose="020B0503020204020204" charset="-122"/>
                <a:ea typeface="微软雅黑" panose="020B0503020204020204" charset="-122"/>
                <a:sym typeface="+mn-ea"/>
              </a:rPr>
              <a:t>PUSCH</a:t>
            </a:r>
            <a:r>
              <a:rPr lang="zh-CN" altLang="en-US" kern="0" dirty="0">
                <a:solidFill>
                  <a:srgbClr val="000000"/>
                </a:solidFill>
                <a:latin typeface="微软雅黑" panose="020B0503020204020204" charset="-122"/>
                <a:ea typeface="微软雅黑" panose="020B0503020204020204" charset="-122"/>
                <a:sym typeface="+mn-ea"/>
              </a:rPr>
              <a:t>（物理上行共享信道）</a:t>
            </a:r>
            <a:endParaRPr lang="en-US" altLang="zh-CN" kern="0" dirty="0">
              <a:solidFill>
                <a:srgbClr val="000000"/>
              </a:solidFill>
              <a:latin typeface="微软雅黑" panose="020B0503020204020204" charset="-122"/>
              <a:ea typeface="微软雅黑" panose="020B0503020204020204" charset="-122"/>
            </a:endParaRPr>
          </a:p>
          <a:p>
            <a:pPr lvl="1" eaLnBrk="1" hangingPunct="1">
              <a:lnSpc>
                <a:spcPct val="80000"/>
              </a:lnSpc>
              <a:buClr>
                <a:srgbClr val="55BAFF"/>
              </a:buClr>
              <a:buSzPct val="60000"/>
              <a:buFont typeface="Wingdings" panose="05000000000000000000" pitchFamily="2" charset="2"/>
              <a:buChar char="u"/>
              <a:defRPr/>
            </a:pPr>
            <a:r>
              <a:rPr lang="en-US" altLang="zh-CN" kern="0" dirty="0">
                <a:solidFill>
                  <a:srgbClr val="000000"/>
                </a:solidFill>
                <a:latin typeface="微软雅黑" panose="020B0503020204020204" charset="-122"/>
                <a:ea typeface="微软雅黑" panose="020B0503020204020204" charset="-122"/>
                <a:sym typeface="+mn-ea"/>
              </a:rPr>
              <a:t>PUCCH</a:t>
            </a:r>
            <a:r>
              <a:rPr lang="zh-CN" altLang="en-US" kern="0" dirty="0">
                <a:solidFill>
                  <a:srgbClr val="000000"/>
                </a:solidFill>
                <a:latin typeface="微软雅黑" panose="020B0503020204020204" charset="-122"/>
                <a:ea typeface="微软雅黑" panose="020B0503020204020204" charset="-122"/>
                <a:sym typeface="+mn-ea"/>
              </a:rPr>
              <a:t>（物理上行控制信道</a:t>
            </a:r>
            <a:endParaRPr lang="zh-CN" altLang="en-US" kern="0" dirty="0">
              <a:solidFill>
                <a:srgbClr val="000000"/>
              </a:solidFill>
              <a:latin typeface="微软雅黑" panose="020B0503020204020204" charset="-122"/>
              <a:ea typeface="微软雅黑" panose="020B0503020204020204" charset="-122"/>
            </a:endParaRPr>
          </a:p>
          <a:p>
            <a:pPr lvl="1" eaLnBrk="1" hangingPunct="1">
              <a:lnSpc>
                <a:spcPct val="80000"/>
              </a:lnSpc>
              <a:buClr>
                <a:srgbClr val="55BAFF"/>
              </a:buClr>
              <a:buSzPct val="60000"/>
              <a:buFont typeface="Wingdings" panose="05000000000000000000" pitchFamily="2" charset="2"/>
              <a:buChar char="u"/>
              <a:defRPr/>
            </a:pPr>
            <a:r>
              <a:rPr lang="en-US" altLang="zh-CN" kern="0" dirty="0">
                <a:solidFill>
                  <a:srgbClr val="000000"/>
                </a:solidFill>
                <a:latin typeface="微软雅黑" panose="020B0503020204020204" charset="-122"/>
                <a:ea typeface="微软雅黑" panose="020B0503020204020204" charset="-122"/>
                <a:sym typeface="+mn-ea"/>
              </a:rPr>
              <a:t>PRACH</a:t>
            </a:r>
            <a:r>
              <a:rPr lang="zh-CN" altLang="en-US" kern="0" dirty="0">
                <a:solidFill>
                  <a:srgbClr val="000000"/>
                </a:solidFill>
                <a:latin typeface="微软雅黑" panose="020B0503020204020204" charset="-122"/>
                <a:ea typeface="微软雅黑" panose="020B0503020204020204" charset="-122"/>
                <a:sym typeface="+mn-ea"/>
              </a:rPr>
              <a:t>（物理随机接入信道）</a:t>
            </a:r>
            <a:endParaRPr lang="zh-CN" altLang="en-US" kern="0" dirty="0">
              <a:solidFill>
                <a:srgbClr val="000000"/>
              </a:solidFill>
              <a:latin typeface="微软雅黑" panose="020B0503020204020204" charset="-122"/>
              <a:ea typeface="微软雅黑" panose="020B0503020204020204" charset="-122"/>
              <a:sym typeface="+mn-ea"/>
            </a:endParaRPr>
          </a:p>
          <a:p>
            <a:pPr lvl="1" eaLnBrk="1" hangingPunct="1">
              <a:lnSpc>
                <a:spcPct val="80000"/>
              </a:lnSpc>
              <a:buClr>
                <a:srgbClr val="55BAFF"/>
              </a:buClr>
              <a:buSzPct val="60000"/>
              <a:buFont typeface="Wingdings" panose="05000000000000000000" pitchFamily="2" charset="2"/>
              <a:buChar char="u"/>
              <a:defRPr/>
            </a:pPr>
            <a:endParaRPr lang="zh-CN" altLang="en-US" kern="0" dirty="0">
              <a:solidFill>
                <a:srgbClr val="000000"/>
              </a:solidFill>
              <a:latin typeface="微软雅黑" panose="020B0503020204020204" charset="-122"/>
              <a:ea typeface="微软雅黑" panose="020B0503020204020204" charset="-122"/>
            </a:endParaRPr>
          </a:p>
          <a:p>
            <a:pPr lvl="1" eaLnBrk="1" hangingPunct="1">
              <a:lnSpc>
                <a:spcPct val="80000"/>
              </a:lnSpc>
              <a:spcBef>
                <a:spcPct val="20000"/>
              </a:spcBef>
              <a:buClr>
                <a:srgbClr val="55BAFF"/>
              </a:buClr>
              <a:buSzPct val="60000"/>
              <a:buFont typeface="Wingdings" panose="05000000000000000000" pitchFamily="2" charset="2"/>
              <a:buChar char="u"/>
              <a:defRPr/>
            </a:pPr>
            <a:r>
              <a:rPr lang="en-US" altLang="zh-CN" kern="0" dirty="0" smtClean="0">
                <a:solidFill>
                  <a:schemeClr val="dk1"/>
                </a:solidFill>
                <a:latin typeface="微软雅黑" panose="020B0503020204020204" charset="-122"/>
                <a:ea typeface="微软雅黑" panose="020B0503020204020204" charset="-122"/>
                <a:sym typeface="+mn-ea"/>
              </a:rPr>
              <a:t>PDSCH</a:t>
            </a:r>
            <a:r>
              <a:rPr lang="zh-CN" altLang="en-US" kern="0" dirty="0" smtClean="0">
                <a:solidFill>
                  <a:schemeClr val="dk1"/>
                </a:solidFill>
                <a:latin typeface="微软雅黑" panose="020B0503020204020204" charset="-122"/>
                <a:ea typeface="微软雅黑" panose="020B0503020204020204" charset="-122"/>
                <a:sym typeface="+mn-ea"/>
              </a:rPr>
              <a:t>（</a:t>
            </a:r>
            <a:r>
              <a:rPr lang="zh-CN" altLang="en-US" kern="0" dirty="0">
                <a:solidFill>
                  <a:schemeClr val="dk1"/>
                </a:solidFill>
                <a:latin typeface="微软雅黑" panose="020B0503020204020204" charset="-122"/>
                <a:ea typeface="微软雅黑" panose="020B0503020204020204" charset="-122"/>
                <a:sym typeface="+mn-ea"/>
              </a:rPr>
              <a:t>物理下行共享</a:t>
            </a:r>
            <a:r>
              <a:rPr lang="zh-CN" altLang="en-US" kern="0" dirty="0" smtClean="0">
                <a:solidFill>
                  <a:schemeClr val="dk1"/>
                </a:solidFill>
                <a:latin typeface="微软雅黑" panose="020B0503020204020204" charset="-122"/>
                <a:ea typeface="微软雅黑" panose="020B0503020204020204" charset="-122"/>
                <a:sym typeface="+mn-ea"/>
              </a:rPr>
              <a:t>信道）</a:t>
            </a:r>
            <a:r>
              <a:rPr lang="zh-CN" altLang="en-US" b="1" dirty="0" smtClean="0">
                <a:solidFill>
                  <a:schemeClr val="dk1"/>
                </a:solidFill>
                <a:sym typeface="+mn-ea"/>
              </a:rPr>
              <a:t>信道</a:t>
            </a:r>
            <a:endParaRPr lang="zh-CN" altLang="en-US" b="1" dirty="0">
              <a:solidFill>
                <a:schemeClr val="dk1"/>
              </a:solidFill>
            </a:endParaRPr>
          </a:p>
          <a:p>
            <a:pPr lvl="1" eaLnBrk="1" hangingPunct="1">
              <a:lnSpc>
                <a:spcPct val="80000"/>
              </a:lnSpc>
              <a:spcBef>
                <a:spcPct val="20000"/>
              </a:spcBef>
              <a:buClr>
                <a:srgbClr val="55BAFF"/>
              </a:buClr>
              <a:buSzPct val="60000"/>
              <a:buFont typeface="Wingdings" panose="05000000000000000000" pitchFamily="2" charset="2"/>
              <a:buChar char="u"/>
              <a:defRPr/>
            </a:pPr>
            <a:r>
              <a:rPr lang="en-US" altLang="zh-CN" kern="0" dirty="0" smtClean="0">
                <a:solidFill>
                  <a:schemeClr val="dk1"/>
                </a:solidFill>
                <a:latin typeface="微软雅黑" panose="020B0503020204020204" charset="-122"/>
                <a:ea typeface="微软雅黑" panose="020B0503020204020204" charset="-122"/>
                <a:sym typeface="+mn-ea"/>
              </a:rPr>
              <a:t>PBCH</a:t>
            </a:r>
            <a:r>
              <a:rPr lang="zh-CN" altLang="en-US" kern="0" dirty="0" smtClean="0">
                <a:solidFill>
                  <a:schemeClr val="dk1"/>
                </a:solidFill>
                <a:latin typeface="微软雅黑" panose="020B0503020204020204" charset="-122"/>
                <a:ea typeface="微软雅黑" panose="020B0503020204020204" charset="-122"/>
                <a:sym typeface="+mn-ea"/>
              </a:rPr>
              <a:t>（</a:t>
            </a:r>
            <a:r>
              <a:rPr lang="zh-CN" altLang="en-US" kern="0" dirty="0">
                <a:solidFill>
                  <a:schemeClr val="dk1"/>
                </a:solidFill>
                <a:latin typeface="微软雅黑" panose="020B0503020204020204" charset="-122"/>
                <a:ea typeface="微软雅黑" panose="020B0503020204020204" charset="-122"/>
                <a:sym typeface="+mn-ea"/>
              </a:rPr>
              <a:t>物理广播信道</a:t>
            </a:r>
            <a:r>
              <a:rPr lang="zh-CN" altLang="en-US" kern="0" dirty="0" smtClean="0">
                <a:solidFill>
                  <a:schemeClr val="dk1"/>
                </a:solidFill>
                <a:latin typeface="微软雅黑" panose="020B0503020204020204" charset="-122"/>
                <a:ea typeface="微软雅黑" panose="020B0503020204020204" charset="-122"/>
                <a:sym typeface="+mn-ea"/>
              </a:rPr>
              <a:t>）</a:t>
            </a:r>
            <a:r>
              <a:rPr lang="zh-CN" altLang="en-US" b="1" dirty="0" smtClean="0">
                <a:solidFill>
                  <a:schemeClr val="dk1"/>
                </a:solidFill>
                <a:sym typeface="+mn-ea"/>
              </a:rPr>
              <a:t>信道</a:t>
            </a:r>
            <a:endParaRPr lang="en-US" altLang="zh-CN" kern="0" dirty="0">
              <a:solidFill>
                <a:schemeClr val="dk1"/>
              </a:solidFill>
              <a:latin typeface="微软雅黑" panose="020B0503020204020204" charset="-122"/>
              <a:ea typeface="微软雅黑" panose="020B0503020204020204" charset="-122"/>
            </a:endParaRPr>
          </a:p>
          <a:p>
            <a:pPr lvl="1" eaLnBrk="1" hangingPunct="1">
              <a:lnSpc>
                <a:spcPct val="80000"/>
              </a:lnSpc>
              <a:spcBef>
                <a:spcPct val="20000"/>
              </a:spcBef>
              <a:buClr>
                <a:srgbClr val="55BAFF"/>
              </a:buClr>
              <a:buSzPct val="60000"/>
              <a:buFont typeface="Wingdings" panose="05000000000000000000" pitchFamily="2" charset="2"/>
              <a:buChar char="u"/>
              <a:defRPr/>
            </a:pPr>
            <a:r>
              <a:rPr lang="en-US" altLang="zh-CN" kern="0" dirty="0" smtClean="0">
                <a:solidFill>
                  <a:schemeClr val="dk1"/>
                </a:solidFill>
                <a:latin typeface="微软雅黑" panose="020B0503020204020204" charset="-122"/>
                <a:ea typeface="微软雅黑" panose="020B0503020204020204" charset="-122"/>
                <a:sym typeface="+mn-ea"/>
              </a:rPr>
              <a:t>PMCH</a:t>
            </a:r>
            <a:r>
              <a:rPr lang="zh-CN" altLang="en-US" kern="0" dirty="0">
                <a:solidFill>
                  <a:schemeClr val="dk1"/>
                </a:solidFill>
                <a:latin typeface="微软雅黑" panose="020B0503020204020204" charset="-122"/>
                <a:ea typeface="微软雅黑" panose="020B0503020204020204" charset="-122"/>
                <a:sym typeface="+mn-ea"/>
              </a:rPr>
              <a:t>（</a:t>
            </a:r>
            <a:r>
              <a:rPr lang="zh-CN" altLang="en-US" kern="0" dirty="0" smtClean="0">
                <a:solidFill>
                  <a:schemeClr val="dk1"/>
                </a:solidFill>
                <a:latin typeface="微软雅黑" panose="020B0503020204020204" charset="-122"/>
                <a:ea typeface="微软雅黑" panose="020B0503020204020204" charset="-122"/>
                <a:sym typeface="+mn-ea"/>
              </a:rPr>
              <a:t>物理多播信道）</a:t>
            </a:r>
            <a:r>
              <a:rPr lang="zh-CN" altLang="en-US" b="1" dirty="0" smtClean="0">
                <a:solidFill>
                  <a:schemeClr val="dk1"/>
                </a:solidFill>
                <a:sym typeface="+mn-ea"/>
              </a:rPr>
              <a:t>）</a:t>
            </a:r>
            <a:endParaRPr lang="en-US" altLang="zh-CN" kern="0" dirty="0" smtClean="0">
              <a:solidFill>
                <a:schemeClr val="dk1"/>
              </a:solidFill>
              <a:latin typeface="微软雅黑" panose="020B0503020204020204" charset="-122"/>
              <a:ea typeface="微软雅黑" panose="020B0503020204020204" charset="-122"/>
            </a:endParaRPr>
          </a:p>
          <a:p>
            <a:pPr lvl="1" eaLnBrk="1" hangingPunct="1">
              <a:lnSpc>
                <a:spcPct val="80000"/>
              </a:lnSpc>
              <a:spcBef>
                <a:spcPct val="20000"/>
              </a:spcBef>
              <a:buClr>
                <a:srgbClr val="55BAFF"/>
              </a:buClr>
              <a:buSzPct val="60000"/>
              <a:buFont typeface="Wingdings" panose="05000000000000000000" pitchFamily="2" charset="2"/>
              <a:buChar char="u"/>
              <a:defRPr/>
            </a:pPr>
            <a:r>
              <a:rPr lang="en-US" altLang="zh-CN" kern="0" dirty="0" smtClean="0">
                <a:solidFill>
                  <a:schemeClr val="dk1"/>
                </a:solidFill>
                <a:latin typeface="微软雅黑" panose="020B0503020204020204" charset="-122"/>
                <a:ea typeface="微软雅黑" panose="020B0503020204020204" charset="-122"/>
                <a:sym typeface="+mn-ea"/>
              </a:rPr>
              <a:t>PCFICH</a:t>
            </a:r>
            <a:r>
              <a:rPr lang="zh-CN" altLang="en-US" kern="0" dirty="0">
                <a:solidFill>
                  <a:schemeClr val="dk1"/>
                </a:solidFill>
                <a:latin typeface="微软雅黑" panose="020B0503020204020204" charset="-122"/>
                <a:ea typeface="微软雅黑" panose="020B0503020204020204" charset="-122"/>
                <a:sym typeface="+mn-ea"/>
              </a:rPr>
              <a:t> （</a:t>
            </a:r>
            <a:r>
              <a:rPr lang="zh-CN" altLang="en-US" kern="0" dirty="0" smtClean="0">
                <a:solidFill>
                  <a:schemeClr val="dk1"/>
                </a:solidFill>
                <a:latin typeface="微软雅黑" panose="020B0503020204020204" charset="-122"/>
                <a:ea typeface="微软雅黑" panose="020B0503020204020204" charset="-122"/>
                <a:sym typeface="+mn-ea"/>
              </a:rPr>
              <a:t>物理控制格式指示信道</a:t>
            </a:r>
            <a:r>
              <a:rPr lang="zh-CN" altLang="en-US" kern="0" dirty="0">
                <a:solidFill>
                  <a:schemeClr val="dk1"/>
                </a:solidFill>
                <a:latin typeface="微软雅黑" panose="020B0503020204020204" charset="-122"/>
                <a:ea typeface="微软雅黑" panose="020B0503020204020204" charset="-122"/>
                <a:sym typeface="+mn-ea"/>
              </a:rPr>
              <a:t>）</a:t>
            </a:r>
            <a:r>
              <a:rPr lang="zh-CN" altLang="en-US" b="1" dirty="0">
                <a:solidFill>
                  <a:schemeClr val="dk1"/>
                </a:solidFill>
                <a:sym typeface="+mn-ea"/>
              </a:rPr>
              <a:t>）</a:t>
            </a:r>
            <a:endParaRPr lang="en-US" altLang="zh-CN" kern="0" dirty="0">
              <a:solidFill>
                <a:schemeClr val="dk1"/>
              </a:solidFill>
              <a:latin typeface="微软雅黑" panose="020B0503020204020204" charset="-122"/>
              <a:ea typeface="微软雅黑" panose="020B0503020204020204" charset="-122"/>
            </a:endParaRPr>
          </a:p>
          <a:p>
            <a:pPr lvl="1" eaLnBrk="1" hangingPunct="1">
              <a:lnSpc>
                <a:spcPct val="80000"/>
              </a:lnSpc>
              <a:spcBef>
                <a:spcPct val="20000"/>
              </a:spcBef>
              <a:buClr>
                <a:srgbClr val="55BAFF"/>
              </a:buClr>
              <a:buSzPct val="60000"/>
              <a:buFont typeface="Wingdings" panose="05000000000000000000" pitchFamily="2" charset="2"/>
              <a:buChar char="u"/>
              <a:defRPr/>
            </a:pPr>
            <a:r>
              <a:rPr lang="en-US" altLang="zh-CN" kern="0" dirty="0" smtClean="0">
                <a:solidFill>
                  <a:schemeClr val="dk1"/>
                </a:solidFill>
                <a:latin typeface="微软雅黑" panose="020B0503020204020204" charset="-122"/>
                <a:ea typeface="微软雅黑" panose="020B0503020204020204" charset="-122"/>
                <a:sym typeface="+mn-ea"/>
              </a:rPr>
              <a:t>PDCCH</a:t>
            </a:r>
            <a:r>
              <a:rPr lang="zh-CN" altLang="en-US" kern="0" dirty="0">
                <a:solidFill>
                  <a:schemeClr val="dk1"/>
                </a:solidFill>
                <a:latin typeface="微软雅黑" panose="020B0503020204020204" charset="-122"/>
                <a:ea typeface="微软雅黑" panose="020B0503020204020204" charset="-122"/>
                <a:sym typeface="+mn-ea"/>
              </a:rPr>
              <a:t> （物理</a:t>
            </a:r>
            <a:r>
              <a:rPr lang="zh-CN" altLang="en-US" kern="0" dirty="0" smtClean="0">
                <a:solidFill>
                  <a:schemeClr val="dk1"/>
                </a:solidFill>
                <a:latin typeface="微软雅黑" panose="020B0503020204020204" charset="-122"/>
                <a:ea typeface="微软雅黑" panose="020B0503020204020204" charset="-122"/>
                <a:sym typeface="+mn-ea"/>
              </a:rPr>
              <a:t>下行控制信道</a:t>
            </a:r>
            <a:r>
              <a:rPr lang="zh-CN" altLang="en-US" kern="0" dirty="0">
                <a:solidFill>
                  <a:schemeClr val="dk1"/>
                </a:solidFill>
                <a:latin typeface="微软雅黑" panose="020B0503020204020204" charset="-122"/>
                <a:ea typeface="微软雅黑" panose="020B0503020204020204" charset="-122"/>
                <a:sym typeface="+mn-ea"/>
              </a:rPr>
              <a:t>）</a:t>
            </a:r>
            <a:r>
              <a:rPr lang="zh-CN" altLang="en-US" b="1" dirty="0">
                <a:solidFill>
                  <a:schemeClr val="dk1"/>
                </a:solidFill>
                <a:sym typeface="+mn-ea"/>
              </a:rPr>
              <a:t>）</a:t>
            </a:r>
            <a:endParaRPr lang="en-US" altLang="zh-CN" kern="0" dirty="0">
              <a:solidFill>
                <a:schemeClr val="dk1"/>
              </a:solidFill>
              <a:latin typeface="微软雅黑" panose="020B0503020204020204" charset="-122"/>
              <a:ea typeface="微软雅黑" panose="020B0503020204020204" charset="-122"/>
            </a:endParaRPr>
          </a:p>
          <a:p>
            <a:pPr lvl="1" eaLnBrk="1" hangingPunct="1">
              <a:lnSpc>
                <a:spcPct val="80000"/>
              </a:lnSpc>
              <a:spcBef>
                <a:spcPct val="20000"/>
              </a:spcBef>
              <a:buClr>
                <a:srgbClr val="55BAFF"/>
              </a:buClr>
              <a:buSzPct val="60000"/>
              <a:buFont typeface="Wingdings" panose="05000000000000000000" pitchFamily="2" charset="2"/>
              <a:buChar char="u"/>
              <a:defRPr/>
            </a:pPr>
            <a:r>
              <a:rPr lang="en-US" altLang="zh-CN" kern="0" dirty="0" smtClean="0">
                <a:solidFill>
                  <a:schemeClr val="dk1"/>
                </a:solidFill>
                <a:latin typeface="微软雅黑" panose="020B0503020204020204" charset="-122"/>
                <a:ea typeface="微软雅黑" panose="020B0503020204020204" charset="-122"/>
                <a:sym typeface="+mn-ea"/>
              </a:rPr>
              <a:t>PHICH</a:t>
            </a:r>
            <a:r>
              <a:rPr lang="zh-CN" altLang="en-US" kern="0" dirty="0">
                <a:solidFill>
                  <a:schemeClr val="dk1"/>
                </a:solidFill>
                <a:latin typeface="微软雅黑" panose="020B0503020204020204" charset="-122"/>
                <a:ea typeface="微软雅黑" panose="020B0503020204020204" charset="-122"/>
                <a:sym typeface="+mn-ea"/>
              </a:rPr>
              <a:t> </a:t>
            </a:r>
            <a:r>
              <a:rPr lang="zh-CN" altLang="en-US" kern="0" dirty="0" smtClean="0">
                <a:solidFill>
                  <a:schemeClr val="dk1"/>
                </a:solidFill>
                <a:latin typeface="微软雅黑" panose="020B0503020204020204" charset="-122"/>
                <a:ea typeface="微软雅黑" panose="020B0503020204020204" charset="-122"/>
                <a:sym typeface="+mn-ea"/>
              </a:rPr>
              <a:t>（</a:t>
            </a:r>
            <a:r>
              <a:rPr lang="zh-CN" altLang="en-US" kern="0" dirty="0">
                <a:solidFill>
                  <a:schemeClr val="dk1"/>
                </a:solidFill>
                <a:latin typeface="微软雅黑" panose="020B0503020204020204" charset="-122"/>
                <a:ea typeface="微软雅黑" panose="020B0503020204020204" charset="-122"/>
                <a:sym typeface="+mn-ea"/>
              </a:rPr>
              <a:t>物理</a:t>
            </a:r>
            <a:r>
              <a:rPr lang="en-US" altLang="zh-CN" kern="0" dirty="0">
                <a:solidFill>
                  <a:schemeClr val="dk1"/>
                </a:solidFill>
                <a:latin typeface="微软雅黑" panose="020B0503020204020204" charset="-122"/>
                <a:ea typeface="微软雅黑" panose="020B0503020204020204" charset="-122"/>
                <a:sym typeface="+mn-ea"/>
              </a:rPr>
              <a:t>HARQ</a:t>
            </a:r>
            <a:r>
              <a:rPr lang="zh-CN" altLang="en-US" kern="0" dirty="0">
                <a:solidFill>
                  <a:schemeClr val="dk1"/>
                </a:solidFill>
                <a:latin typeface="微软雅黑" panose="020B0503020204020204" charset="-122"/>
                <a:ea typeface="微软雅黑" panose="020B0503020204020204" charset="-122"/>
                <a:sym typeface="+mn-ea"/>
              </a:rPr>
              <a:t>指示</a:t>
            </a:r>
            <a:r>
              <a:rPr lang="zh-CN" altLang="en-US" kern="0" dirty="0" smtClean="0">
                <a:solidFill>
                  <a:schemeClr val="dk1"/>
                </a:solidFill>
                <a:latin typeface="微软雅黑" panose="020B0503020204020204" charset="-122"/>
                <a:ea typeface="微软雅黑" panose="020B0503020204020204" charset="-122"/>
                <a:sym typeface="+mn-ea"/>
              </a:rPr>
              <a:t>信道）</a:t>
            </a:r>
            <a:endParaRPr lang="zh-CN" altLang="en-US" kern="0" dirty="0" smtClean="0">
              <a:solidFill>
                <a:schemeClr val="dk1"/>
              </a:solidFill>
              <a:latin typeface="微软雅黑" panose="020B0503020204020204" charset="-122"/>
              <a:ea typeface="微软雅黑" panose="020B0503020204020204" charset="-122"/>
            </a:endParaRPr>
          </a:p>
          <a:p>
            <a:pPr eaLnBrk="1" hangingPunct="1"/>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l" defTabSz="968375"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华文细黑" panose="02010600040101010101" pitchFamily="2" charset="-122"/>
                <a:cs typeface="+mn-cs"/>
              </a:rPr>
              <a:t>课程名称</a:t>
            </a:r>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华文细黑" panose="02010600040101010101" pitchFamily="2" charset="-122"/>
              <a:cs typeface="+mn-cs"/>
            </a:endParaRPr>
          </a:p>
        </p:txBody>
      </p:sp>
      <p:sp>
        <p:nvSpPr>
          <p:cNvPr id="47107"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l" defTabSz="968375"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华文细黑" panose="02010600040101010101" pitchFamily="2" charset="-122"/>
                <a:ea typeface="华文细黑" panose="02010600040101010101" pitchFamily="2" charset="-122"/>
                <a:cs typeface="+mn-cs"/>
              </a:rPr>
              <a:t>华为技术有限公司  版权所有  未经许可不得扩散</a:t>
            </a:r>
            <a:endParaRPr kumimoji="0" lang="zh-CN" altLang="en-US" sz="13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108"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marL="0" marR="0" lvl="0" indent="0" algn="r" defTabSz="96837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x-</a:t>
            </a:r>
            <a:fld id="{E6AD3B1C-D3DD-42B1-998C-F2DB40CECE2C}"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109" name="Rectangle 2"/>
          <p:cNvSpPr>
            <a:spLocks noGrp="1" noRot="1" noChangeAspect="1" noChangeArrowheads="1" noTextEdit="1"/>
          </p:cNvSpPr>
          <p:nvPr>
            <p:ph type="sldImg"/>
          </p:nvPr>
        </p:nvSpPr>
        <p:spPr/>
      </p:sp>
      <p:sp>
        <p:nvSpPr>
          <p:cNvPr id="47110"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eaLnBrk="1" hangingPunct="1"/>
            <a:r>
              <a:rPr lang="zh-CN" altLang="en-US" sz="1000" dirty="0" smtClean="0">
                <a:latin typeface="FrutigerNext LT Regular" pitchFamily="34" charset="0"/>
                <a:ea typeface="华文细黑" panose="02010600040101010101" pitchFamily="2" charset="-122"/>
                <a:sym typeface="+mn-ea"/>
              </a:rPr>
              <a:t>对于</a:t>
            </a:r>
            <a:r>
              <a:rPr lang="en-US" altLang="zh-CN" sz="1000" dirty="0" smtClean="0">
                <a:latin typeface="FrutigerNext LT Regular" pitchFamily="34" charset="0"/>
                <a:ea typeface="华文细黑" panose="02010600040101010101" pitchFamily="2" charset="-122"/>
                <a:sym typeface="+mn-ea"/>
              </a:rPr>
              <a:t>FDD</a:t>
            </a:r>
            <a:r>
              <a:rPr lang="zh-CN" altLang="en-US" sz="1000" dirty="0" smtClean="0">
                <a:latin typeface="FrutigerNext LT Regular" pitchFamily="34" charset="0"/>
                <a:ea typeface="华文细黑" panose="02010600040101010101" pitchFamily="2" charset="-122"/>
                <a:sym typeface="+mn-ea"/>
              </a:rPr>
              <a:t>，系统发送和接收数据使用不同的频段，在上行和下行频率之间有双工间隔。</a:t>
            </a:r>
            <a:r>
              <a:rPr lang="en-US" altLang="zh-CN" sz="1000" dirty="0" smtClean="0">
                <a:latin typeface="FrutigerNext LT Regular" pitchFamily="34" charset="0"/>
                <a:ea typeface="华文细黑" panose="02010600040101010101" pitchFamily="2" charset="-122"/>
                <a:sym typeface="+mn-ea"/>
              </a:rPr>
              <a:t>GSM</a:t>
            </a:r>
            <a:r>
              <a:rPr lang="zh-CN" altLang="en-US" sz="1000" dirty="0" smtClean="0">
                <a:latin typeface="FrutigerNext LT Regular" pitchFamily="34" charset="0"/>
                <a:ea typeface="华文细黑" panose="02010600040101010101" pitchFamily="2" charset="-122"/>
                <a:sym typeface="+mn-ea"/>
              </a:rPr>
              <a:t>、</a:t>
            </a:r>
            <a:r>
              <a:rPr lang="en-US" altLang="zh-CN" sz="1000" dirty="0" smtClean="0">
                <a:latin typeface="FrutigerNext LT Regular" pitchFamily="34" charset="0"/>
                <a:ea typeface="华文细黑" panose="02010600040101010101" pitchFamily="2" charset="-122"/>
                <a:sym typeface="+mn-ea"/>
              </a:rPr>
              <a:t>CDMA 2000</a:t>
            </a:r>
            <a:r>
              <a:rPr lang="zh-CN" altLang="en-US" sz="1000" dirty="0" smtClean="0">
                <a:latin typeface="FrutigerNext LT Regular" pitchFamily="34" charset="0"/>
                <a:ea typeface="华文细黑" panose="02010600040101010101" pitchFamily="2" charset="-122"/>
                <a:sym typeface="+mn-ea"/>
              </a:rPr>
              <a:t>、</a:t>
            </a:r>
            <a:r>
              <a:rPr lang="en-US" altLang="zh-CN" sz="1000" dirty="0" smtClean="0">
                <a:latin typeface="FrutigerNext LT Regular" pitchFamily="34" charset="0"/>
                <a:ea typeface="华文细黑" panose="02010600040101010101" pitchFamily="2" charset="-122"/>
                <a:sym typeface="+mn-ea"/>
              </a:rPr>
              <a:t>WCDMA </a:t>
            </a:r>
            <a:r>
              <a:rPr lang="zh-CN" altLang="en-US" sz="1000" dirty="0" smtClean="0">
                <a:latin typeface="FrutigerNext LT Regular" pitchFamily="34" charset="0"/>
                <a:ea typeface="华文细黑" panose="02010600040101010101" pitchFamily="2" charset="-122"/>
                <a:sym typeface="+mn-ea"/>
              </a:rPr>
              <a:t>等系统都是典型的</a:t>
            </a:r>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系统。而对于</a:t>
            </a:r>
            <a:r>
              <a:rPr lang="en-US" altLang="zh-CN" sz="1000" dirty="0" smtClean="0">
                <a:latin typeface="FrutigerNext LT Regular" pitchFamily="34" charset="0"/>
                <a:ea typeface="华文细黑" panose="02010600040101010101" pitchFamily="2" charset="-122"/>
                <a:sym typeface="+mn-ea"/>
              </a:rPr>
              <a:t>TDD</a:t>
            </a:r>
            <a:r>
              <a:rPr lang="zh-CN" altLang="en-US" sz="1000" dirty="0" smtClean="0">
                <a:latin typeface="FrutigerNext LT Regular" pitchFamily="34" charset="0"/>
                <a:ea typeface="华文细黑" panose="02010600040101010101" pitchFamily="2" charset="-122"/>
                <a:sym typeface="+mn-ea"/>
              </a:rPr>
              <a:t>，系统的发送和接收使用相同的频段，上、下行数据发送时在时间上错开。通过在不同时隙发送上、下行数据，可有效避免上、下行干扰。</a:t>
            </a:r>
            <a:r>
              <a:rPr lang="en-US" altLang="zh-CN" sz="1000" dirty="0" smtClean="0">
                <a:latin typeface="FrutigerNext LT Regular" pitchFamily="34" charset="0"/>
                <a:ea typeface="华文细黑" panose="02010600040101010101" pitchFamily="2" charset="-122"/>
                <a:sym typeface="+mn-ea"/>
              </a:rPr>
              <a:t>TD-SCDMA</a:t>
            </a:r>
            <a:r>
              <a:rPr lang="zh-CN" altLang="en-US" sz="1000" dirty="0" smtClean="0">
                <a:latin typeface="FrutigerNext LT Regular" pitchFamily="34" charset="0"/>
                <a:ea typeface="华文细黑" panose="02010600040101010101" pitchFamily="2" charset="-122"/>
                <a:sym typeface="+mn-ea"/>
              </a:rPr>
              <a:t>就是</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系统。</a:t>
            </a:r>
            <a:endParaRPr lang="zh-CN" altLang="en-US" sz="1000" kern="1200" baseline="0" dirty="0" smtClean="0">
              <a:solidFill>
                <a:schemeClr val="tx1"/>
              </a:solidFill>
              <a:latin typeface="FrutigerNext LT Regular" pitchFamily="34" charset="0"/>
              <a:ea typeface="华文细黑" panose="02010600040101010101" pitchFamily="2" charset="-122"/>
              <a:cs typeface="+mn-cs"/>
            </a:endParaRPr>
          </a:p>
          <a:p>
            <a:pPr eaLnBrk="1" hangingPunct="1"/>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和</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技术有各自的特点与优势。</a:t>
            </a:r>
            <a:endParaRPr lang="zh-CN" altLang="en-US" sz="1000" kern="1200" baseline="0" dirty="0" smtClean="0">
              <a:solidFill>
                <a:schemeClr val="tx1"/>
              </a:solidFill>
              <a:latin typeface="FrutigerNext LT Regular" pitchFamily="34" charset="0"/>
              <a:ea typeface="华文细黑" panose="02010600040101010101" pitchFamily="2" charset="-122"/>
              <a:cs typeface="+mn-cs"/>
            </a:endParaRPr>
          </a:p>
          <a:p>
            <a:pPr marL="628650" lvl="1" indent="-171450" algn="l" rtl="0" fontAlgn="base">
              <a:lnSpc>
                <a:spcPct val="125000"/>
              </a:lnSpc>
              <a:spcBef>
                <a:spcPct val="0"/>
              </a:spcBef>
              <a:spcAft>
                <a:spcPts val="300"/>
              </a:spcAft>
              <a:buSzPct val="50000"/>
              <a:buFont typeface="Wingdings" panose="05000000000000000000" pitchFamily="2" charset="2"/>
              <a:buChar char="p"/>
            </a:pP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系统便于进行信道估计。对于</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技术，只要基站和移动台之间的上、下行时间间隔不大，小于信道相干时间，就可以简单地根据接收信号估计收、发信道特征。这一特点使得采用</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方式的移动通信体制在功率控制及智能天线技术的使用方面有明显的优势。而对于</a:t>
            </a:r>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技术，通常上、下行频率间隔远远大于信道相干带宽，几乎无法利用上行信号估计下行信道，也无法用下行信号估计上行信道。</a:t>
            </a:r>
            <a:endParaRPr lang="zh-CN" altLang="en-US" sz="1000" kern="1200" dirty="0" smtClean="0">
              <a:solidFill>
                <a:schemeClr val="tx1"/>
              </a:solidFill>
              <a:latin typeface="FrutigerNext LT Regular" pitchFamily="34" charset="0"/>
              <a:ea typeface="华文细黑" panose="02010600040101010101" pitchFamily="2" charset="-122"/>
              <a:cs typeface="+mn-cs"/>
            </a:endParaRPr>
          </a:p>
          <a:p>
            <a:pPr marL="628650" lvl="1" indent="-171450" algn="l" rtl="0" fontAlgn="base">
              <a:lnSpc>
                <a:spcPct val="125000"/>
              </a:lnSpc>
              <a:spcBef>
                <a:spcPct val="0"/>
              </a:spcBef>
              <a:spcAft>
                <a:spcPts val="300"/>
              </a:spcAft>
              <a:buSzPct val="50000"/>
              <a:buFont typeface="Wingdings" panose="05000000000000000000" pitchFamily="2" charset="2"/>
              <a:buChar char="p"/>
            </a:pPr>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系统硬件实现简单。对于</a:t>
            </a:r>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技术，由于基站的接收和发送使用不同射频单元，且有收发隔离，因此使得系统的设计、实现相对简单。而对于</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技术，射频单元在发射和接收时分时隙进行，因此，</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的射频模块里要配置一个收发开关。</a:t>
            </a:r>
            <a:endParaRPr lang="zh-CN" altLang="en-US" sz="1000" kern="1200" dirty="0">
              <a:solidFill>
                <a:schemeClr val="tx1"/>
              </a:solidFill>
              <a:latin typeface="FrutigerNext LT Regular" pitchFamily="34" charset="0"/>
              <a:ea typeface="华文细黑" panose="02010600040101010101" pitchFamily="2" charset="-122"/>
              <a:cs typeface="+mn-cs"/>
            </a:endParaRPr>
          </a:p>
          <a:p>
            <a:pPr eaLnBrk="1" hangingPunct="1"/>
            <a:endParaRPr lang="en-US" altLang="zh-CN" sz="10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628650" lvl="1" indent="-171450" algn="l" rtl="0" fontAlgn="base">
              <a:lnSpc>
                <a:spcPct val="125000"/>
              </a:lnSpc>
              <a:spcBef>
                <a:spcPct val="0"/>
              </a:spcBef>
              <a:spcAft>
                <a:spcPts val="300"/>
              </a:spcAft>
              <a:buSzPct val="50000"/>
              <a:buFont typeface="Wingdings" panose="05000000000000000000" pitchFamily="2" charset="2"/>
              <a:buChar char="p"/>
            </a:pPr>
            <a:r>
              <a:rPr lang="en-US" altLang="zh-CN" sz="1100" kern="1200" dirty="0" smtClean="0">
                <a:solidFill>
                  <a:schemeClr val="tx1"/>
                </a:solidFill>
                <a:latin typeface="FrutigerNext LT Regular" pitchFamily="34" charset="0"/>
                <a:ea typeface="华文细黑" panose="02010600040101010101" pitchFamily="2" charset="-122"/>
                <a:cs typeface="+mn-cs"/>
              </a:rPr>
              <a:t>TDD </a:t>
            </a:r>
            <a:r>
              <a:rPr lang="zh-CN" altLang="en-US" sz="1100" kern="1200" dirty="0" smtClean="0">
                <a:solidFill>
                  <a:schemeClr val="tx1"/>
                </a:solidFill>
                <a:latin typeface="FrutigerNext LT Regular" pitchFamily="34" charset="0"/>
                <a:ea typeface="华文细黑" panose="02010600040101010101" pitchFamily="2" charset="-122"/>
                <a:cs typeface="+mn-cs"/>
              </a:rPr>
              <a:t>系统更适合支持非对称业务。对非对称业务而言，</a:t>
            </a:r>
            <a:r>
              <a:rPr lang="en-US" altLang="zh-CN" sz="1100" kern="1200" dirty="0" smtClean="0">
                <a:solidFill>
                  <a:schemeClr val="tx1"/>
                </a:solidFill>
                <a:latin typeface="FrutigerNext LT Regular" pitchFamily="34" charset="0"/>
                <a:ea typeface="华文细黑" panose="02010600040101010101" pitchFamily="2" charset="-122"/>
                <a:cs typeface="+mn-cs"/>
              </a:rPr>
              <a:t>TDD </a:t>
            </a:r>
            <a:r>
              <a:rPr lang="zh-CN" altLang="en-US" sz="1100" kern="1200" dirty="0" smtClean="0">
                <a:solidFill>
                  <a:schemeClr val="tx1"/>
                </a:solidFill>
                <a:latin typeface="FrutigerNext LT Regular" pitchFamily="34" charset="0"/>
                <a:ea typeface="华文细黑" panose="02010600040101010101" pitchFamily="2" charset="-122"/>
                <a:cs typeface="+mn-cs"/>
              </a:rPr>
              <a:t>技术可以灵活设置上、下行的转换时刻，可用于实现不对称的上行和下行业务带宽，有利于实现明显上、下行不对称的互联网业务。当然，这种转换时刻的设置必须与相邻基站协同进行。因此，在支持非对称业务时，</a:t>
            </a:r>
            <a:r>
              <a:rPr lang="en-US" altLang="zh-CN" sz="1100" kern="1200" dirty="0" smtClean="0">
                <a:solidFill>
                  <a:schemeClr val="tx1"/>
                </a:solidFill>
                <a:latin typeface="FrutigerNext LT Regular" pitchFamily="34" charset="0"/>
                <a:ea typeface="华文细黑" panose="02010600040101010101" pitchFamily="2" charset="-122"/>
                <a:cs typeface="+mn-cs"/>
              </a:rPr>
              <a:t>TDD </a:t>
            </a:r>
            <a:r>
              <a:rPr lang="zh-CN" altLang="en-US" sz="1100" kern="1200" dirty="0" smtClean="0">
                <a:solidFill>
                  <a:schemeClr val="tx1"/>
                </a:solidFill>
                <a:latin typeface="FrutigerNext LT Regular" pitchFamily="34" charset="0"/>
                <a:ea typeface="华文细黑" panose="02010600040101010101" pitchFamily="2" charset="-122"/>
                <a:cs typeface="+mn-cs"/>
              </a:rPr>
              <a:t>频谱利用率更高。</a:t>
            </a:r>
            <a:endParaRPr lang="zh-CN" altLang="en-US" sz="1100" kern="1200" dirty="0" smtClean="0">
              <a:solidFill>
                <a:schemeClr val="tx1"/>
              </a:solidFill>
              <a:latin typeface="FrutigerNext LT Regular" pitchFamily="34" charset="0"/>
              <a:ea typeface="华文细黑" panose="02010600040101010101" pitchFamily="2" charset="-122"/>
              <a:cs typeface="+mn-cs"/>
            </a:endParaRPr>
          </a:p>
          <a:p>
            <a:pPr marL="628650" lvl="1" indent="-171450" algn="l" rtl="0" fontAlgn="base">
              <a:lnSpc>
                <a:spcPct val="125000"/>
              </a:lnSpc>
              <a:spcBef>
                <a:spcPct val="0"/>
              </a:spcBef>
              <a:spcAft>
                <a:spcPts val="300"/>
              </a:spcAft>
              <a:buSzPct val="50000"/>
              <a:buFont typeface="Wingdings" panose="05000000000000000000" pitchFamily="2" charset="2"/>
              <a:buChar char="p"/>
            </a:pPr>
            <a:r>
              <a:rPr lang="en-US" altLang="zh-CN" sz="1100" kern="1200" dirty="0" smtClean="0">
                <a:solidFill>
                  <a:schemeClr val="tx1"/>
                </a:solidFill>
                <a:latin typeface="FrutigerNext LT Regular" pitchFamily="34" charset="0"/>
                <a:ea typeface="华文细黑" panose="02010600040101010101" pitchFamily="2" charset="-122"/>
                <a:cs typeface="+mn-cs"/>
              </a:rPr>
              <a:t>FDD </a:t>
            </a:r>
            <a:r>
              <a:rPr lang="zh-CN" altLang="en-US" sz="1100" kern="1200" dirty="0" smtClean="0">
                <a:solidFill>
                  <a:schemeClr val="tx1"/>
                </a:solidFill>
                <a:latin typeface="FrutigerNext LT Regular" pitchFamily="34" charset="0"/>
                <a:ea typeface="华文细黑" panose="02010600040101010101" pitchFamily="2" charset="-122"/>
                <a:cs typeface="+mn-cs"/>
              </a:rPr>
              <a:t>系统在实现对称业务时，频谱利用率更高。对于对称业务，</a:t>
            </a:r>
            <a:r>
              <a:rPr lang="en-US" altLang="zh-CN" sz="1100" kern="1200" dirty="0" smtClean="0">
                <a:solidFill>
                  <a:schemeClr val="tx1"/>
                </a:solidFill>
                <a:latin typeface="FrutigerNext LT Regular" pitchFamily="34" charset="0"/>
                <a:ea typeface="华文细黑" panose="02010600040101010101" pitchFamily="2" charset="-122"/>
                <a:cs typeface="+mn-cs"/>
              </a:rPr>
              <a:t>FDD </a:t>
            </a:r>
            <a:r>
              <a:rPr lang="zh-CN" altLang="en-US" sz="1100" kern="1200" dirty="0" smtClean="0">
                <a:solidFill>
                  <a:schemeClr val="tx1"/>
                </a:solidFill>
                <a:latin typeface="FrutigerNext LT Regular" pitchFamily="34" charset="0"/>
                <a:ea typeface="华文细黑" panose="02010600040101010101" pitchFamily="2" charset="-122"/>
                <a:cs typeface="+mn-cs"/>
              </a:rPr>
              <a:t>技术的上行和下行使用不同的频率，因此</a:t>
            </a:r>
            <a:r>
              <a:rPr lang="en-US" altLang="zh-CN" sz="1100" kern="1200" dirty="0" smtClean="0">
                <a:solidFill>
                  <a:schemeClr val="tx1"/>
                </a:solidFill>
                <a:latin typeface="FrutigerNext LT Regular" pitchFamily="34" charset="0"/>
                <a:ea typeface="华文细黑" panose="02010600040101010101" pitchFamily="2" charset="-122"/>
                <a:cs typeface="+mn-cs"/>
              </a:rPr>
              <a:t>FDD </a:t>
            </a:r>
            <a:r>
              <a:rPr lang="zh-CN" altLang="en-US" sz="1100" kern="1200" dirty="0" smtClean="0">
                <a:solidFill>
                  <a:schemeClr val="tx1"/>
                </a:solidFill>
                <a:latin typeface="FrutigerNext LT Regular" pitchFamily="34" charset="0"/>
                <a:ea typeface="华文细黑" panose="02010600040101010101" pitchFamily="2" charset="-122"/>
                <a:cs typeface="+mn-cs"/>
              </a:rPr>
              <a:t>上、下行间没有干扰。而</a:t>
            </a:r>
            <a:r>
              <a:rPr lang="en-US" altLang="zh-CN" sz="1100" kern="1200" dirty="0" smtClean="0">
                <a:solidFill>
                  <a:schemeClr val="tx1"/>
                </a:solidFill>
                <a:latin typeface="FrutigerNext LT Regular" pitchFamily="34" charset="0"/>
                <a:ea typeface="华文细黑" panose="02010600040101010101" pitchFamily="2" charset="-122"/>
                <a:cs typeface="+mn-cs"/>
              </a:rPr>
              <a:t>TDD </a:t>
            </a:r>
            <a:r>
              <a:rPr lang="zh-CN" altLang="en-US" sz="1100" kern="1200" dirty="0" smtClean="0">
                <a:solidFill>
                  <a:schemeClr val="tx1"/>
                </a:solidFill>
                <a:latin typeface="FrutigerNext LT Regular" pitchFamily="34" charset="0"/>
                <a:ea typeface="华文细黑" panose="02010600040101010101" pitchFamily="2" charset="-122"/>
                <a:cs typeface="+mn-cs"/>
              </a:rPr>
              <a:t>技术的上行和下行使用相同的频率，为了避免上、下行信号间的干扰，需要在上、下行中间插入一个保护间隔，从而导致</a:t>
            </a:r>
            <a:r>
              <a:rPr lang="en-US" altLang="zh-CN" sz="1100" kern="1200" dirty="0" smtClean="0">
                <a:solidFill>
                  <a:schemeClr val="tx1"/>
                </a:solidFill>
                <a:latin typeface="FrutigerNext LT Regular" pitchFamily="34" charset="0"/>
                <a:ea typeface="华文细黑" panose="02010600040101010101" pitchFamily="2" charset="-122"/>
                <a:cs typeface="+mn-cs"/>
              </a:rPr>
              <a:t>FDD </a:t>
            </a:r>
            <a:r>
              <a:rPr lang="zh-CN" altLang="en-US" sz="1100" kern="1200" dirty="0" smtClean="0">
                <a:solidFill>
                  <a:schemeClr val="tx1"/>
                </a:solidFill>
                <a:latin typeface="FrutigerNext LT Regular" pitchFamily="34" charset="0"/>
                <a:ea typeface="华文细黑" panose="02010600040101010101" pitchFamily="2" charset="-122"/>
                <a:cs typeface="+mn-cs"/>
              </a:rPr>
              <a:t>在支持对称业务时，能充分利用上下行的频谱，但在支持非对称业务时，频谱利用率将大大降低。</a:t>
            </a:r>
            <a:endParaRPr lang="zh-CN" altLang="en-US" sz="1100" kern="1200" dirty="0">
              <a:solidFill>
                <a:schemeClr val="tx1"/>
              </a:solidFill>
              <a:latin typeface="FrutigerNext LT Regular" pitchFamily="34" charset="0"/>
              <a:ea typeface="华文细黑" panose="02010600040101010101" pitchFamily="2" charset="-122"/>
              <a:cs typeface="+mn-cs"/>
            </a:endParaRPr>
          </a:p>
        </p:txBody>
      </p:sp>
      <p:sp>
        <p:nvSpPr>
          <p:cNvPr id="6" name="页脚占位符 5"/>
          <p:cNvSpPr>
            <a:spLocks noGrp="1"/>
          </p:cNvSpPr>
          <p:nvPr>
            <p:ph type="ftr" sz="quarter" idx="11"/>
          </p:nvPr>
        </p:nvSpPr>
        <p:spPr/>
        <p:txBody>
          <a:bodyPr/>
          <a:lstStyle/>
          <a:p>
            <a:r>
              <a:rPr lang="zh-CN" altLang="en-US" smtClean="0"/>
              <a:t>华为技术有限公司  版权所有  未经许可不得扩散</a:t>
            </a:r>
            <a:endParaRPr lang="zh-CN" altLang="en-US" dirty="0"/>
          </a:p>
        </p:txBody>
      </p:sp>
      <p:sp>
        <p:nvSpPr>
          <p:cNvPr id="7" name="页眉占位符 6"/>
          <p:cNvSpPr>
            <a:spLocks noGrp="1"/>
          </p:cNvSpPr>
          <p:nvPr>
            <p:ph type="hdr" sz="quarter" idx="12"/>
          </p:nvPr>
        </p:nvSpPr>
        <p:spPr/>
        <p:txBody>
          <a:bodyPr/>
          <a:lstStyle/>
          <a:p>
            <a:r>
              <a:rPr lang="en-US" altLang="zh-CN" smtClean="0">
                <a:solidFill>
                  <a:prstClr val="black"/>
                </a:solidFill>
              </a:rPr>
              <a:t>LTE</a:t>
            </a:r>
            <a:r>
              <a:rPr lang="zh-CN" altLang="en-US" smtClean="0">
                <a:solidFill>
                  <a:prstClr val="black"/>
                </a:solidFill>
              </a:rPr>
              <a:t>空中接口</a:t>
            </a:r>
            <a:endParaRPr lang="zh-CN" alt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31747"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31748"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7B7F3920-9018-4973-92E0-8CD15C3E1391}" type="slidenum">
              <a:rPr lang="en-US" altLang="zh-CN" i="0" smtClean="0"/>
            </a:fld>
            <a:endParaRPr lang="en-US" altLang="zh-CN" i="0"/>
          </a:p>
        </p:txBody>
      </p:sp>
      <p:sp>
        <p:nvSpPr>
          <p:cNvPr id="31749" name="Rectangle 2"/>
          <p:cNvSpPr>
            <a:spLocks noGrp="1" noRot="1" noChangeAspect="1" noChangeArrowheads="1" noTextEdit="1"/>
          </p:cNvSpPr>
          <p:nvPr>
            <p:ph type="sldImg"/>
          </p:nvPr>
        </p:nvSpPr>
        <p:spPr/>
      </p:sp>
      <p:sp>
        <p:nvSpPr>
          <p:cNvPr id="31750" name="Rectangle 3"/>
          <p:cNvSpPr>
            <a:spLocks noGrp="1" noChangeArrowheads="1"/>
          </p:cNvSpPr>
          <p:nvPr>
            <p:ph type="body" idx="1"/>
          </p:nvPr>
        </p:nvSpPr>
        <p:spPr>
          <a:noFill/>
        </p:spPr>
        <p:txBody>
          <a:bodyPr/>
          <a:lstStyle/>
          <a:p>
            <a:pPr eaLnBrk="1" hangingPunct="1"/>
            <a:r>
              <a:rPr lang="en-US" altLang="zh-CN" dirty="0" smtClean="0">
                <a:sym typeface="+mn-ea"/>
              </a:rPr>
              <a:t>TDD</a:t>
            </a:r>
            <a:r>
              <a:rPr lang="zh-CN" altLang="zh-CN" dirty="0" smtClean="0">
                <a:sym typeface="+mn-ea"/>
              </a:rPr>
              <a:t>模式支持多种子帧分配方案，如</a:t>
            </a:r>
            <a:r>
              <a:rPr lang="en-US" altLang="zh-CN" dirty="0" smtClean="0">
                <a:sym typeface="+mn-ea"/>
              </a:rPr>
              <a:t>表</a:t>
            </a:r>
            <a:r>
              <a:rPr lang="zh-CN" altLang="zh-CN" dirty="0" smtClean="0">
                <a:sym typeface="+mn-ea"/>
              </a:rPr>
              <a:t>所列。方案</a:t>
            </a:r>
            <a:r>
              <a:rPr lang="en-US" altLang="zh-CN" dirty="0" smtClean="0">
                <a:sym typeface="+mn-ea"/>
              </a:rPr>
              <a:t>0</a:t>
            </a:r>
            <a:r>
              <a:rPr lang="zh-CN" altLang="zh-CN" dirty="0" smtClean="0">
                <a:sym typeface="+mn-ea"/>
              </a:rPr>
              <a:t>、</a:t>
            </a:r>
            <a:r>
              <a:rPr lang="en-US" altLang="zh-CN" dirty="0" smtClean="0">
                <a:sym typeface="+mn-ea"/>
              </a:rPr>
              <a:t>1</a:t>
            </a:r>
            <a:r>
              <a:rPr lang="zh-CN" altLang="zh-CN" dirty="0" smtClean="0">
                <a:sym typeface="+mn-ea"/>
              </a:rPr>
              <a:t>、</a:t>
            </a:r>
            <a:r>
              <a:rPr lang="en-US" altLang="zh-CN" dirty="0" smtClean="0">
                <a:sym typeface="+mn-ea"/>
              </a:rPr>
              <a:t>2</a:t>
            </a:r>
            <a:r>
              <a:rPr lang="zh-CN" altLang="zh-CN" dirty="0" smtClean="0">
                <a:sym typeface="+mn-ea"/>
              </a:rPr>
              <a:t>和</a:t>
            </a:r>
            <a:r>
              <a:rPr lang="en-US" altLang="zh-CN" dirty="0" smtClean="0">
                <a:sym typeface="+mn-ea"/>
              </a:rPr>
              <a:t>6</a:t>
            </a:r>
            <a:r>
              <a:rPr lang="zh-CN" altLang="zh-CN" dirty="0" smtClean="0">
                <a:sym typeface="+mn-ea"/>
              </a:rPr>
              <a:t>中，子帧在上下行切换的时间间隔为</a:t>
            </a:r>
            <a:r>
              <a:rPr lang="en-US" altLang="zh-CN" dirty="0" smtClean="0">
                <a:sym typeface="+mn-ea"/>
              </a:rPr>
              <a:t>5ms</a:t>
            </a:r>
            <a:r>
              <a:rPr lang="zh-CN" altLang="zh-CN" dirty="0" smtClean="0">
                <a:sym typeface="+mn-ea"/>
              </a:rPr>
              <a:t>，因此需要配置两个特殊子帧。其它方案中的切换时间间隔都为10ms。表格中字母D表示用于下行传输的子帧，U表示用于上行传输的子帧，S表示特殊子帧。一个特殊子帧中包含DwPTS、GP和UpPTS三个字段。</a:t>
            </a:r>
            <a:endParaRPr lang="zh-CN" altLang="en-US" dirty="0" smtClean="0"/>
          </a:p>
          <a:p>
            <a:pPr eaLnBrk="1" hangingPunct="1"/>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31747"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31748"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7B7F3920-9018-4973-92E0-8CD15C3E1391}" type="slidenum">
              <a:rPr lang="en-US" altLang="zh-CN" i="0" smtClean="0"/>
            </a:fld>
            <a:endParaRPr lang="en-US" altLang="zh-CN" i="0"/>
          </a:p>
        </p:txBody>
      </p:sp>
      <p:sp>
        <p:nvSpPr>
          <p:cNvPr id="31749" name="Rectangle 2"/>
          <p:cNvSpPr>
            <a:spLocks noGrp="1" noRot="1" noChangeAspect="1" noChangeArrowheads="1" noTextEdit="1"/>
          </p:cNvSpPr>
          <p:nvPr>
            <p:ph type="sldImg"/>
          </p:nvPr>
        </p:nvSpPr>
        <p:spPr/>
      </p:sp>
      <p:sp>
        <p:nvSpPr>
          <p:cNvPr id="31750"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9699"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9700"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57A80DEB-6D42-45E2-BFD6-AC7DD28D6980}" type="slidenum">
              <a:rPr lang="en-US" altLang="zh-CN" i="0" smtClean="0"/>
            </a:fld>
            <a:endParaRPr lang="en-US" altLang="zh-CN" i="0"/>
          </a:p>
        </p:txBody>
      </p:sp>
      <p:sp>
        <p:nvSpPr>
          <p:cNvPr id="29701" name="Rectangle 2"/>
          <p:cNvSpPr>
            <a:spLocks noGrp="1" noRot="1" noChangeAspect="1" noChangeArrowheads="1" noTextEdit="1"/>
          </p:cNvSpPr>
          <p:nvPr>
            <p:ph type="sldImg"/>
          </p:nvPr>
        </p:nvSpPr>
        <p:spPr/>
      </p:sp>
      <p:sp>
        <p:nvSpPr>
          <p:cNvPr id="2970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Grp="1" noRot="1" noChangeAspect="1" noChangeArrowheads="1" noTextEdit="1"/>
          </p:cNvSpPr>
          <p:nvPr>
            <p:ph type="sldImg"/>
          </p:nvPr>
        </p:nvSpPr>
        <p:spPr>
          <a:xfrm>
            <a:off x="992188" y="768350"/>
            <a:ext cx="5114925" cy="3836988"/>
          </a:xfrm>
        </p:spPr>
      </p:sp>
      <p:sp>
        <p:nvSpPr>
          <p:cNvPr id="98309" name="Rectangle 4"/>
          <p:cNvSpPr>
            <a:spLocks noGrp="1" noChangeArrowheads="1"/>
          </p:cNvSpPr>
          <p:nvPr>
            <p:ph type="body" idx="1"/>
          </p:nvPr>
        </p:nvSpPr>
        <p:spPr>
          <a:noFill/>
        </p:spPr>
        <p:txBody>
          <a:bodyPr/>
          <a:lstStyle/>
          <a:p>
            <a:pPr fontAlgn="ctr"/>
            <a:r>
              <a:rPr lang="en-US" altLang="zh-CN" sz="1100" kern="1200" dirty="0" smtClean="0">
                <a:solidFill>
                  <a:schemeClr val="tx1"/>
                </a:solidFill>
                <a:latin typeface="FrutigerNext LT Regular" pitchFamily="34" charset="0"/>
                <a:ea typeface="华文细黑" panose="02010600040101010101" pitchFamily="2" charset="-122"/>
                <a:cs typeface="+mn-cs"/>
              </a:rPr>
              <a:t>LTE</a:t>
            </a:r>
            <a:r>
              <a:rPr lang="zh-CN" altLang="zh-CN" sz="1100" kern="1200" dirty="0" smtClean="0">
                <a:solidFill>
                  <a:schemeClr val="tx1"/>
                </a:solidFill>
                <a:latin typeface="FrutigerNext LT Regular" pitchFamily="34" charset="0"/>
                <a:ea typeface="华文细黑" panose="02010600040101010101" pitchFamily="2" charset="-122"/>
                <a:cs typeface="+mn-cs"/>
              </a:rPr>
              <a:t>的物理资源相关的概念有物理资源块、资源粒子、资源单元组和控制信道单元：</a:t>
            </a:r>
            <a:endParaRPr lang="zh-CN" altLang="zh-CN" sz="1100" kern="1200" dirty="0" smtClean="0">
              <a:solidFill>
                <a:schemeClr val="tx1"/>
              </a:solidFill>
              <a:latin typeface="FrutigerNext LT Regular" pitchFamily="34" charset="0"/>
              <a:ea typeface="华文细黑" panose="02010600040101010101" pitchFamily="2" charset="-122"/>
              <a:cs typeface="+mn-cs"/>
            </a:endParaRPr>
          </a:p>
          <a:p>
            <a:pPr marL="628650" lvl="1" indent="-171450" algn="l" rtl="0" fontAlgn="base">
              <a:lnSpc>
                <a:spcPct val="125000"/>
              </a:lnSpc>
              <a:spcBef>
                <a:spcPct val="0"/>
              </a:spcBef>
              <a:spcAft>
                <a:spcPts val="300"/>
              </a:spcAft>
              <a:buSzPct val="50000"/>
              <a:buFont typeface="Wingdings" panose="05000000000000000000" pitchFamily="2" charset="2"/>
              <a:buChar char="p"/>
            </a:pPr>
            <a:r>
              <a:rPr lang="zh-CN" altLang="zh-CN" sz="1100" kern="1200" dirty="0" smtClean="0">
                <a:solidFill>
                  <a:schemeClr val="tx1"/>
                </a:solidFill>
                <a:latin typeface="FrutigerNext LT Regular" pitchFamily="34" charset="0"/>
                <a:ea typeface="华文细黑" panose="02010600040101010101" pitchFamily="2" charset="-122"/>
                <a:cs typeface="+mn-cs"/>
              </a:rPr>
              <a:t>物理资源块（</a:t>
            </a:r>
            <a:r>
              <a:rPr lang="en-US" altLang="zh-CN" sz="1100" kern="1200" dirty="0" smtClean="0">
                <a:solidFill>
                  <a:schemeClr val="tx1"/>
                </a:solidFill>
                <a:latin typeface="FrutigerNext LT Regular" pitchFamily="34" charset="0"/>
                <a:ea typeface="华文细黑" panose="02010600040101010101" pitchFamily="2" charset="-122"/>
                <a:cs typeface="+mn-cs"/>
              </a:rPr>
              <a:t>Physical Resource Block</a:t>
            </a:r>
            <a:r>
              <a:rPr lang="zh-CN" altLang="zh-CN" sz="1100" kern="1200" dirty="0" smtClean="0">
                <a:solidFill>
                  <a:schemeClr val="tx1"/>
                </a:solidFill>
                <a:latin typeface="FrutigerNext LT Regular" pitchFamily="34" charset="0"/>
                <a:ea typeface="华文细黑" panose="02010600040101010101" pitchFamily="2" charset="-122"/>
                <a:cs typeface="+mn-cs"/>
              </a:rPr>
              <a:t>，</a:t>
            </a:r>
            <a:r>
              <a:rPr lang="en-US" altLang="zh-CN" sz="1100" kern="1200" dirty="0" smtClean="0">
                <a:solidFill>
                  <a:schemeClr val="tx1"/>
                </a:solidFill>
                <a:latin typeface="FrutigerNext LT Regular" pitchFamily="34" charset="0"/>
                <a:ea typeface="华文细黑" panose="02010600040101010101" pitchFamily="2" charset="-122"/>
                <a:cs typeface="+mn-cs"/>
              </a:rPr>
              <a:t>PRB</a:t>
            </a:r>
            <a:r>
              <a:rPr lang="zh-CN" altLang="zh-CN" sz="1100" kern="1200" dirty="0" smtClean="0">
                <a:solidFill>
                  <a:schemeClr val="tx1"/>
                </a:solidFill>
                <a:latin typeface="FrutigerNext LT Regular" pitchFamily="34" charset="0"/>
                <a:ea typeface="华文细黑" panose="02010600040101010101" pitchFamily="2" charset="-122"/>
                <a:cs typeface="+mn-cs"/>
              </a:rPr>
              <a:t>）由</a:t>
            </a:r>
            <a:r>
              <a:rPr lang="en-US" altLang="zh-CN" sz="1100" kern="1200" dirty="0" smtClean="0">
                <a:solidFill>
                  <a:schemeClr val="tx1"/>
                </a:solidFill>
                <a:latin typeface="FrutigerNext LT Regular" pitchFamily="34" charset="0"/>
                <a:ea typeface="华文细黑" panose="02010600040101010101" pitchFamily="2" charset="-122"/>
                <a:cs typeface="+mn-cs"/>
              </a:rPr>
              <a:t>12</a:t>
            </a:r>
            <a:r>
              <a:rPr lang="zh-CN" altLang="zh-CN" sz="1100" kern="1200" dirty="0" smtClean="0">
                <a:solidFill>
                  <a:schemeClr val="tx1"/>
                </a:solidFill>
                <a:latin typeface="FrutigerNext LT Regular" pitchFamily="34" charset="0"/>
                <a:ea typeface="华文细黑" panose="02010600040101010101" pitchFamily="2" charset="-122"/>
                <a:cs typeface="+mn-cs"/>
              </a:rPr>
              <a:t>个连续的子载波组成，并占用一个时隙，即</a:t>
            </a:r>
            <a:r>
              <a:rPr lang="en-US" altLang="zh-CN" sz="1100" kern="1200" dirty="0" smtClean="0">
                <a:solidFill>
                  <a:schemeClr val="tx1"/>
                </a:solidFill>
                <a:latin typeface="FrutigerNext LT Regular" pitchFamily="34" charset="0"/>
                <a:ea typeface="华文细黑" panose="02010600040101010101" pitchFamily="2" charset="-122"/>
                <a:cs typeface="+mn-cs"/>
              </a:rPr>
              <a:t>0.5ms</a:t>
            </a:r>
            <a:r>
              <a:rPr lang="zh-CN" altLang="zh-CN" sz="1100" kern="1200" dirty="0" smtClean="0">
                <a:solidFill>
                  <a:schemeClr val="tx1"/>
                </a:solidFill>
                <a:latin typeface="FrutigerNext LT Regular" pitchFamily="34" charset="0"/>
                <a:ea typeface="华文细黑" panose="02010600040101010101" pitchFamily="2" charset="-122"/>
                <a:cs typeface="+mn-cs"/>
              </a:rPr>
              <a:t>。</a:t>
            </a:r>
            <a:endParaRPr lang="en-US" altLang="zh-CN" sz="1100" kern="1200" dirty="0" smtClean="0">
              <a:solidFill>
                <a:schemeClr val="tx1"/>
              </a:solidFill>
              <a:latin typeface="FrutigerNext LT Regular" pitchFamily="34" charset="0"/>
              <a:ea typeface="华文细黑" panose="02010600040101010101" pitchFamily="2" charset="-122"/>
              <a:cs typeface="+mn-cs"/>
            </a:endParaRPr>
          </a:p>
          <a:p>
            <a:pPr marL="628650" marR="0" lvl="1" indent="-171450" algn="l" defTabSz="914400" rtl="0" eaLnBrk="1" fontAlgn="base" latinLnBrk="0" hangingPunct="1">
              <a:lnSpc>
                <a:spcPct val="125000"/>
              </a:lnSpc>
              <a:spcBef>
                <a:spcPct val="0"/>
              </a:spcBef>
              <a:spcAft>
                <a:spcPts val="300"/>
              </a:spcAft>
              <a:buClrTx/>
              <a:buSzPct val="50000"/>
              <a:buFont typeface="Wingdings" panose="05000000000000000000" pitchFamily="2" charset="2"/>
              <a:buChar char="p"/>
              <a:defRPr/>
            </a:pPr>
            <a:r>
              <a:rPr lang="zh-CN" altLang="zh-CN" sz="1100" kern="1200" dirty="0" smtClean="0">
                <a:solidFill>
                  <a:schemeClr val="tx1"/>
                </a:solidFill>
                <a:latin typeface="FrutigerNext LT Regular" pitchFamily="34" charset="0"/>
                <a:ea typeface="华文细黑" panose="02010600040101010101" pitchFamily="2" charset="-122"/>
                <a:cs typeface="+mn-cs"/>
              </a:rPr>
              <a:t>资源粒子（</a:t>
            </a:r>
            <a:r>
              <a:rPr lang="en-US" altLang="zh-CN" sz="1100" kern="1200" dirty="0" smtClean="0">
                <a:solidFill>
                  <a:schemeClr val="tx1"/>
                </a:solidFill>
                <a:latin typeface="FrutigerNext LT Regular" pitchFamily="34" charset="0"/>
                <a:ea typeface="华文细黑" panose="02010600040101010101" pitchFamily="2" charset="-122"/>
                <a:cs typeface="+mn-cs"/>
              </a:rPr>
              <a:t>Resource Element</a:t>
            </a:r>
            <a:r>
              <a:rPr lang="zh-CN" altLang="zh-CN" sz="1100" kern="1200" dirty="0" smtClean="0">
                <a:solidFill>
                  <a:schemeClr val="tx1"/>
                </a:solidFill>
                <a:latin typeface="FrutigerNext LT Regular" pitchFamily="34" charset="0"/>
                <a:ea typeface="华文细黑" panose="02010600040101010101" pitchFamily="2" charset="-122"/>
                <a:cs typeface="+mn-cs"/>
              </a:rPr>
              <a:t>，</a:t>
            </a:r>
            <a:r>
              <a:rPr lang="en-US" altLang="zh-CN" sz="1100" kern="1200" dirty="0" smtClean="0">
                <a:solidFill>
                  <a:schemeClr val="tx1"/>
                </a:solidFill>
                <a:latin typeface="FrutigerNext LT Regular" pitchFamily="34" charset="0"/>
                <a:ea typeface="华文细黑" panose="02010600040101010101" pitchFamily="2" charset="-122"/>
                <a:cs typeface="+mn-cs"/>
              </a:rPr>
              <a:t>RE</a:t>
            </a:r>
            <a:r>
              <a:rPr lang="zh-CN" altLang="zh-CN" sz="1100" kern="1200" dirty="0" smtClean="0">
                <a:solidFill>
                  <a:schemeClr val="tx1"/>
                </a:solidFill>
                <a:latin typeface="FrutigerNext LT Regular" pitchFamily="34" charset="0"/>
                <a:ea typeface="华文细黑" panose="02010600040101010101" pitchFamily="2" charset="-122"/>
                <a:cs typeface="+mn-cs"/>
              </a:rPr>
              <a:t>）表示一个符号周期长度的一个子载波，可以用来承载调制信息、参考信息或不承载信息。</a:t>
            </a:r>
            <a:endParaRPr lang="zh-CN" altLang="zh-CN" sz="1100" kern="1200" dirty="0" smtClean="0">
              <a:solidFill>
                <a:schemeClr val="tx1"/>
              </a:solidFill>
              <a:latin typeface="FrutigerNext LT Regular" pitchFamily="34" charset="0"/>
              <a:ea typeface="华文细黑" panose="02010600040101010101" pitchFamily="2" charset="-122"/>
              <a:cs typeface="+mn-cs"/>
            </a:endParaRPr>
          </a:p>
          <a:p>
            <a:pPr marL="628650" lvl="1" indent="-171450" algn="l" rtl="0" fontAlgn="base">
              <a:lnSpc>
                <a:spcPct val="125000"/>
              </a:lnSpc>
              <a:spcBef>
                <a:spcPct val="0"/>
              </a:spcBef>
              <a:spcAft>
                <a:spcPts val="300"/>
              </a:spcAft>
              <a:buSzPct val="50000"/>
              <a:buFont typeface="Wingdings" panose="05000000000000000000" pitchFamily="2" charset="2"/>
              <a:buChar char="p"/>
            </a:pPr>
            <a:endParaRPr lang="zh-CN" altLang="en-US" sz="1100" kern="1200" dirty="0" smtClean="0">
              <a:solidFill>
                <a:schemeClr val="tx1"/>
              </a:solidFill>
              <a:latin typeface="FrutigerNext LT Regular" pitchFamily="34" charset="0"/>
              <a:ea typeface="华文细黑" panose="02010600040101010101" pitchFamily="2" charset="-122"/>
              <a:cs typeface="+mn-cs"/>
            </a:endParaRPr>
          </a:p>
        </p:txBody>
      </p:sp>
      <p:sp>
        <p:nvSpPr>
          <p:cNvPr id="6" name="页脚占位符 5"/>
          <p:cNvSpPr>
            <a:spLocks noGrp="1"/>
          </p:cNvSpPr>
          <p:nvPr>
            <p:ph type="ftr" sz="quarter" idx="10"/>
          </p:nvPr>
        </p:nvSpPr>
        <p:spPr/>
        <p:txBody>
          <a:bodyPr/>
          <a:lstStyle/>
          <a:p>
            <a:r>
              <a:rPr lang="zh-CN" altLang="en-US" smtClean="0"/>
              <a:t>华为技术有限公司  版权所有  未经许可不得扩散</a:t>
            </a:r>
            <a:endParaRPr lang="zh-CN" altLang="en-US" dirty="0"/>
          </a:p>
        </p:txBody>
      </p:sp>
      <p:sp>
        <p:nvSpPr>
          <p:cNvPr id="7" name="页眉占位符 6"/>
          <p:cNvSpPr>
            <a:spLocks noGrp="1"/>
          </p:cNvSpPr>
          <p:nvPr>
            <p:ph type="hdr" sz="quarter" idx="11"/>
          </p:nvPr>
        </p:nvSpPr>
        <p:spPr/>
        <p:txBody>
          <a:bodyPr/>
          <a:lstStyle/>
          <a:p>
            <a:r>
              <a:rPr lang="en-US" altLang="zh-CN" smtClean="0">
                <a:solidFill>
                  <a:prstClr val="black"/>
                </a:solidFill>
              </a:rPr>
              <a:t>LTE</a:t>
            </a:r>
            <a:r>
              <a:rPr lang="zh-CN" altLang="en-US" smtClean="0">
                <a:solidFill>
                  <a:prstClr val="black"/>
                </a:solidFill>
              </a:rPr>
              <a:t>空中接口</a:t>
            </a:r>
            <a:endParaRPr lang="zh-CN" altLang="en-US"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7263" y="803275"/>
            <a:ext cx="5114925" cy="3836988"/>
          </a:xfrm>
        </p:spPr>
      </p:sp>
      <p:sp>
        <p:nvSpPr>
          <p:cNvPr id="3" name="备注占位符 2"/>
          <p:cNvSpPr>
            <a:spLocks noGrp="1"/>
          </p:cNvSpPr>
          <p:nvPr>
            <p:ph type="body" idx="1"/>
          </p:nvPr>
        </p:nvSpPr>
        <p:spPr/>
        <p:txBody>
          <a:bodyPr>
            <a:normAutofit/>
          </a:bodyPr>
          <a:lstStyle/>
          <a:p>
            <a:pPr marL="628650" lvl="1" indent="-171450" algn="l" rtl="0" fontAlgn="base">
              <a:lnSpc>
                <a:spcPct val="125000"/>
              </a:lnSpc>
              <a:spcBef>
                <a:spcPct val="0"/>
              </a:spcBef>
              <a:spcAft>
                <a:spcPts val="300"/>
              </a:spcAft>
              <a:buSzPct val="50000"/>
              <a:buFont typeface="Wingdings" panose="05000000000000000000" pitchFamily="2" charset="2"/>
              <a:buChar char="p"/>
            </a:pPr>
            <a:r>
              <a:rPr lang="zh-CN" altLang="zh-CN" sz="1100" kern="1200" dirty="0" smtClean="0">
                <a:solidFill>
                  <a:schemeClr val="tx1"/>
                </a:solidFill>
                <a:latin typeface="FrutigerNext LT Regular" pitchFamily="34" charset="0"/>
                <a:ea typeface="华文细黑" panose="02010600040101010101" pitchFamily="2" charset="-122"/>
                <a:cs typeface="+mn-cs"/>
              </a:rPr>
              <a:t>资源单元组（</a:t>
            </a:r>
            <a:r>
              <a:rPr lang="en-US" altLang="zh-CN" sz="1100" kern="1200" dirty="0" smtClean="0">
                <a:solidFill>
                  <a:schemeClr val="tx1"/>
                </a:solidFill>
                <a:latin typeface="FrutigerNext LT Regular" pitchFamily="34" charset="0"/>
                <a:ea typeface="华文细黑" panose="02010600040101010101" pitchFamily="2" charset="-122"/>
                <a:cs typeface="+mn-cs"/>
              </a:rPr>
              <a:t>Resource Element Group</a:t>
            </a:r>
            <a:r>
              <a:rPr lang="zh-CN" altLang="zh-CN" sz="1100" kern="1200" dirty="0" smtClean="0">
                <a:solidFill>
                  <a:schemeClr val="tx1"/>
                </a:solidFill>
                <a:latin typeface="FrutigerNext LT Regular" pitchFamily="34" charset="0"/>
                <a:ea typeface="华文细黑" panose="02010600040101010101" pitchFamily="2" charset="-122"/>
                <a:cs typeface="+mn-cs"/>
              </a:rPr>
              <a:t>，</a:t>
            </a:r>
            <a:r>
              <a:rPr lang="en-US" altLang="zh-CN" sz="1100" kern="1200" dirty="0" smtClean="0">
                <a:solidFill>
                  <a:schemeClr val="tx1"/>
                </a:solidFill>
                <a:latin typeface="FrutigerNext LT Regular" pitchFamily="34" charset="0"/>
                <a:ea typeface="华文细黑" panose="02010600040101010101" pitchFamily="2" charset="-122"/>
                <a:cs typeface="+mn-cs"/>
              </a:rPr>
              <a:t>REG</a:t>
            </a:r>
            <a:r>
              <a:rPr lang="zh-CN" altLang="zh-CN" sz="1100" kern="1200" dirty="0" smtClean="0">
                <a:solidFill>
                  <a:schemeClr val="tx1"/>
                </a:solidFill>
                <a:latin typeface="FrutigerNext LT Regular" pitchFamily="34" charset="0"/>
                <a:ea typeface="华文细黑" panose="02010600040101010101" pitchFamily="2" charset="-122"/>
                <a:cs typeface="+mn-cs"/>
              </a:rPr>
              <a:t>），每个</a:t>
            </a:r>
            <a:r>
              <a:rPr lang="en-US" altLang="zh-CN" sz="1100" kern="1200" dirty="0" smtClean="0">
                <a:solidFill>
                  <a:schemeClr val="tx1"/>
                </a:solidFill>
                <a:latin typeface="FrutigerNext LT Regular" pitchFamily="34" charset="0"/>
                <a:ea typeface="华文细黑" panose="02010600040101010101" pitchFamily="2" charset="-122"/>
                <a:cs typeface="+mn-cs"/>
              </a:rPr>
              <a:t>REG</a:t>
            </a:r>
            <a:r>
              <a:rPr lang="zh-CN" altLang="zh-CN" sz="1100" kern="1200" dirty="0" smtClean="0">
                <a:solidFill>
                  <a:schemeClr val="tx1"/>
                </a:solidFill>
                <a:latin typeface="FrutigerNext LT Regular" pitchFamily="34" charset="0"/>
                <a:ea typeface="华文细黑" panose="02010600040101010101" pitchFamily="2" charset="-122"/>
                <a:cs typeface="+mn-cs"/>
              </a:rPr>
              <a:t>包含了四个资源粒子</a:t>
            </a:r>
            <a:r>
              <a:rPr lang="en-US" altLang="zh-CN" sz="1100" kern="1200" dirty="0" smtClean="0">
                <a:solidFill>
                  <a:schemeClr val="tx1"/>
                </a:solidFill>
                <a:latin typeface="FrutigerNext LT Regular" pitchFamily="34" charset="0"/>
                <a:ea typeface="华文细黑" panose="02010600040101010101" pitchFamily="2" charset="-122"/>
                <a:cs typeface="+mn-cs"/>
              </a:rPr>
              <a:t>RE</a:t>
            </a:r>
            <a:r>
              <a:rPr lang="zh-CN" altLang="zh-CN" sz="1100" kern="1200" dirty="0" smtClean="0">
                <a:solidFill>
                  <a:schemeClr val="tx1"/>
                </a:solidFill>
                <a:latin typeface="FrutigerNext LT Regular" pitchFamily="34" charset="0"/>
                <a:ea typeface="华文细黑" panose="02010600040101010101" pitchFamily="2" charset="-122"/>
                <a:cs typeface="+mn-cs"/>
              </a:rPr>
              <a:t>。</a:t>
            </a:r>
            <a:endParaRPr lang="zh-CN" altLang="zh-CN" sz="1100" kern="1200" dirty="0" smtClean="0">
              <a:solidFill>
                <a:schemeClr val="tx1"/>
              </a:solidFill>
              <a:latin typeface="FrutigerNext LT Regular" pitchFamily="34" charset="0"/>
              <a:ea typeface="华文细黑" panose="02010600040101010101" pitchFamily="2" charset="-122"/>
              <a:cs typeface="+mn-cs"/>
            </a:endParaRPr>
          </a:p>
          <a:p>
            <a:pPr marL="628650" lvl="1" indent="-171450" algn="l" rtl="0" fontAlgn="base">
              <a:lnSpc>
                <a:spcPct val="125000"/>
              </a:lnSpc>
              <a:spcBef>
                <a:spcPct val="0"/>
              </a:spcBef>
              <a:spcAft>
                <a:spcPts val="300"/>
              </a:spcAft>
              <a:buSzPct val="50000"/>
              <a:buFont typeface="Wingdings" panose="05000000000000000000" pitchFamily="2" charset="2"/>
              <a:buChar char="p"/>
            </a:pPr>
            <a:r>
              <a:rPr lang="zh-CN" altLang="zh-CN" sz="1100" kern="1200" dirty="0" smtClean="0">
                <a:solidFill>
                  <a:schemeClr val="tx1"/>
                </a:solidFill>
                <a:latin typeface="FrutigerNext LT Regular" pitchFamily="34" charset="0"/>
                <a:ea typeface="华文细黑" panose="02010600040101010101" pitchFamily="2" charset="-122"/>
                <a:cs typeface="+mn-cs"/>
              </a:rPr>
              <a:t>控制信道单元（</a:t>
            </a:r>
            <a:r>
              <a:rPr lang="en-US" altLang="zh-CN" sz="1100" kern="1200" dirty="0" smtClean="0">
                <a:solidFill>
                  <a:schemeClr val="tx1"/>
                </a:solidFill>
                <a:latin typeface="FrutigerNext LT Regular" pitchFamily="34" charset="0"/>
                <a:ea typeface="华文细黑" panose="02010600040101010101" pitchFamily="2" charset="-122"/>
                <a:cs typeface="+mn-cs"/>
              </a:rPr>
              <a:t>Control Channel Element</a:t>
            </a:r>
            <a:r>
              <a:rPr lang="zh-CN" altLang="zh-CN" sz="1100" kern="1200" dirty="0" smtClean="0">
                <a:solidFill>
                  <a:schemeClr val="tx1"/>
                </a:solidFill>
                <a:latin typeface="FrutigerNext LT Regular" pitchFamily="34" charset="0"/>
                <a:ea typeface="华文细黑" panose="02010600040101010101" pitchFamily="2" charset="-122"/>
                <a:cs typeface="+mn-cs"/>
              </a:rPr>
              <a:t>，</a:t>
            </a:r>
            <a:r>
              <a:rPr lang="en-US" altLang="zh-CN" sz="1100" kern="1200" dirty="0" smtClean="0">
                <a:solidFill>
                  <a:schemeClr val="tx1"/>
                </a:solidFill>
                <a:latin typeface="FrutigerNext LT Regular" pitchFamily="34" charset="0"/>
                <a:ea typeface="华文细黑" panose="02010600040101010101" pitchFamily="2" charset="-122"/>
                <a:cs typeface="+mn-cs"/>
              </a:rPr>
              <a:t>CCE</a:t>
            </a:r>
            <a:r>
              <a:rPr lang="zh-CN" altLang="zh-CN" sz="1100" kern="1200" dirty="0" smtClean="0">
                <a:solidFill>
                  <a:schemeClr val="tx1"/>
                </a:solidFill>
                <a:latin typeface="FrutigerNext LT Regular" pitchFamily="34" charset="0"/>
                <a:ea typeface="华文细黑" panose="02010600040101010101" pitchFamily="2" charset="-122"/>
                <a:cs typeface="+mn-cs"/>
              </a:rPr>
              <a:t>），每个</a:t>
            </a:r>
            <a:r>
              <a:rPr lang="en-US" altLang="zh-CN" sz="1100" kern="1200" dirty="0" smtClean="0">
                <a:solidFill>
                  <a:schemeClr val="tx1"/>
                </a:solidFill>
                <a:latin typeface="FrutigerNext LT Regular" pitchFamily="34" charset="0"/>
                <a:ea typeface="华文细黑" panose="02010600040101010101" pitchFamily="2" charset="-122"/>
                <a:cs typeface="+mn-cs"/>
              </a:rPr>
              <a:t>CCE</a:t>
            </a:r>
            <a:r>
              <a:rPr lang="zh-CN" altLang="zh-CN" sz="1100" kern="1200" dirty="0" smtClean="0">
                <a:solidFill>
                  <a:schemeClr val="tx1"/>
                </a:solidFill>
                <a:latin typeface="FrutigerNext LT Regular" pitchFamily="34" charset="0"/>
                <a:ea typeface="华文细黑" panose="02010600040101010101" pitchFamily="2" charset="-122"/>
                <a:cs typeface="+mn-cs"/>
              </a:rPr>
              <a:t>对应九个</a:t>
            </a:r>
            <a:r>
              <a:rPr lang="en-US" altLang="zh-CN" sz="1100" kern="1200" dirty="0" smtClean="0">
                <a:solidFill>
                  <a:schemeClr val="tx1"/>
                </a:solidFill>
                <a:latin typeface="FrutigerNext LT Regular" pitchFamily="34" charset="0"/>
                <a:ea typeface="华文细黑" panose="02010600040101010101" pitchFamily="2" charset="-122"/>
                <a:cs typeface="+mn-cs"/>
              </a:rPr>
              <a:t>REG</a:t>
            </a:r>
            <a:r>
              <a:rPr lang="zh-CN" altLang="zh-CN" sz="1100" kern="1200" dirty="0" smtClean="0">
                <a:solidFill>
                  <a:schemeClr val="tx1"/>
                </a:solidFill>
                <a:latin typeface="FrutigerNext LT Regular" pitchFamily="34" charset="0"/>
                <a:ea typeface="华文细黑" panose="02010600040101010101" pitchFamily="2" charset="-122"/>
                <a:cs typeface="+mn-cs"/>
              </a:rPr>
              <a:t>。</a:t>
            </a:r>
            <a:endParaRPr lang="zh-CN" altLang="zh-CN" sz="1100" kern="1200" dirty="0" smtClean="0">
              <a:solidFill>
                <a:schemeClr val="tx1"/>
              </a:solidFill>
              <a:latin typeface="FrutigerNext LT Regular" pitchFamily="34" charset="0"/>
              <a:ea typeface="华文细黑" panose="02010600040101010101" pitchFamily="2" charset="-122"/>
              <a:cs typeface="+mn-cs"/>
            </a:endParaRPr>
          </a:p>
          <a:p>
            <a:r>
              <a:rPr lang="en-US" altLang="zh-CN" sz="1100" kern="1200" dirty="0" smtClean="0">
                <a:solidFill>
                  <a:schemeClr val="tx1"/>
                </a:solidFill>
                <a:latin typeface="FrutigerNext LT Regular" pitchFamily="34" charset="0"/>
                <a:ea typeface="华文细黑" panose="02010600040101010101" pitchFamily="2" charset="-122"/>
                <a:cs typeface="+mn-cs"/>
              </a:rPr>
              <a:t>REG</a:t>
            </a:r>
            <a:r>
              <a:rPr lang="zh-CN" altLang="zh-CN" sz="1100" kern="1200" dirty="0" smtClean="0">
                <a:solidFill>
                  <a:schemeClr val="tx1"/>
                </a:solidFill>
                <a:latin typeface="FrutigerNext LT Regular" pitchFamily="34" charset="0"/>
                <a:ea typeface="华文细黑" panose="02010600040101010101" pitchFamily="2" charset="-122"/>
                <a:cs typeface="+mn-cs"/>
              </a:rPr>
              <a:t>和</a:t>
            </a:r>
            <a:r>
              <a:rPr lang="en-US" altLang="zh-CN" sz="1100" kern="1200" dirty="0" smtClean="0">
                <a:solidFill>
                  <a:schemeClr val="tx1"/>
                </a:solidFill>
                <a:latin typeface="FrutigerNext LT Regular" pitchFamily="34" charset="0"/>
                <a:ea typeface="华文细黑" panose="02010600040101010101" pitchFamily="2" charset="-122"/>
                <a:cs typeface="+mn-cs"/>
              </a:rPr>
              <a:t>CCE</a:t>
            </a:r>
            <a:r>
              <a:rPr lang="zh-CN" altLang="zh-CN" sz="1100" kern="1200" dirty="0" smtClean="0">
                <a:solidFill>
                  <a:schemeClr val="tx1"/>
                </a:solidFill>
                <a:latin typeface="FrutigerNext LT Regular" pitchFamily="34" charset="0"/>
                <a:ea typeface="华文细黑" panose="02010600040101010101" pitchFamily="2" charset="-122"/>
                <a:cs typeface="+mn-cs"/>
              </a:rPr>
              <a:t>主要用于下行一些控制信道的资源分配，比如物理</a:t>
            </a:r>
            <a:r>
              <a:rPr lang="en-US" altLang="zh-CN" sz="1100" kern="1200" dirty="0" smtClean="0">
                <a:solidFill>
                  <a:schemeClr val="tx1"/>
                </a:solidFill>
                <a:latin typeface="FrutigerNext LT Regular" pitchFamily="34" charset="0"/>
                <a:ea typeface="华文细黑" panose="02010600040101010101" pitchFamily="2" charset="-122"/>
                <a:cs typeface="+mn-cs"/>
              </a:rPr>
              <a:t>HARQ</a:t>
            </a:r>
            <a:r>
              <a:rPr lang="zh-CN" altLang="zh-CN" sz="1100" kern="1200" dirty="0" smtClean="0">
                <a:solidFill>
                  <a:schemeClr val="tx1"/>
                </a:solidFill>
                <a:latin typeface="FrutigerNext LT Regular" pitchFamily="34" charset="0"/>
                <a:ea typeface="华文细黑" panose="02010600040101010101" pitchFamily="2" charset="-122"/>
                <a:cs typeface="+mn-cs"/>
              </a:rPr>
              <a:t>指示信道（</a:t>
            </a:r>
            <a:r>
              <a:rPr lang="en-US" altLang="zh-CN" sz="1100" kern="1200" dirty="0" smtClean="0">
                <a:solidFill>
                  <a:schemeClr val="tx1"/>
                </a:solidFill>
                <a:latin typeface="FrutigerNext LT Regular" pitchFamily="34" charset="0"/>
                <a:ea typeface="华文细黑" panose="02010600040101010101" pitchFamily="2" charset="-122"/>
                <a:cs typeface="+mn-cs"/>
              </a:rPr>
              <a:t>Physical Hybrid ARQ Indicator Channel</a:t>
            </a:r>
            <a:r>
              <a:rPr lang="zh-CN" altLang="zh-CN" sz="1100" kern="1200" dirty="0" smtClean="0">
                <a:solidFill>
                  <a:schemeClr val="tx1"/>
                </a:solidFill>
                <a:latin typeface="FrutigerNext LT Regular" pitchFamily="34" charset="0"/>
                <a:ea typeface="华文细黑" panose="02010600040101010101" pitchFamily="2" charset="-122"/>
                <a:cs typeface="+mn-cs"/>
              </a:rPr>
              <a:t>，</a:t>
            </a:r>
            <a:r>
              <a:rPr lang="en-US" altLang="zh-CN" sz="1100" kern="1200" dirty="0" smtClean="0">
                <a:solidFill>
                  <a:schemeClr val="tx1"/>
                </a:solidFill>
                <a:latin typeface="FrutigerNext LT Regular" pitchFamily="34" charset="0"/>
                <a:ea typeface="华文细黑" panose="02010600040101010101" pitchFamily="2" charset="-122"/>
                <a:cs typeface="+mn-cs"/>
              </a:rPr>
              <a:t>PHICH</a:t>
            </a:r>
            <a:r>
              <a:rPr lang="zh-CN" altLang="zh-CN" sz="1100" kern="1200" dirty="0" smtClean="0">
                <a:solidFill>
                  <a:schemeClr val="tx1"/>
                </a:solidFill>
                <a:latin typeface="FrutigerNext LT Regular" pitchFamily="34" charset="0"/>
                <a:ea typeface="华文细黑" panose="02010600040101010101" pitchFamily="2" charset="-122"/>
                <a:cs typeface="+mn-cs"/>
              </a:rPr>
              <a:t>），物理控制格式指示信道（</a:t>
            </a:r>
            <a:r>
              <a:rPr lang="en-US" altLang="zh-CN" sz="1100" kern="1200" dirty="0" smtClean="0">
                <a:solidFill>
                  <a:schemeClr val="tx1"/>
                </a:solidFill>
                <a:latin typeface="FrutigerNext LT Regular" pitchFamily="34" charset="0"/>
                <a:ea typeface="华文细黑" panose="02010600040101010101" pitchFamily="2" charset="-122"/>
                <a:cs typeface="+mn-cs"/>
              </a:rPr>
              <a:t>Physical Control Format Indicator Channel</a:t>
            </a:r>
            <a:r>
              <a:rPr lang="zh-CN" altLang="zh-CN" sz="1100" kern="1200" dirty="0" smtClean="0">
                <a:solidFill>
                  <a:schemeClr val="tx1"/>
                </a:solidFill>
                <a:latin typeface="FrutigerNext LT Regular" pitchFamily="34" charset="0"/>
                <a:ea typeface="华文细黑" panose="02010600040101010101" pitchFamily="2" charset="-122"/>
                <a:cs typeface="+mn-cs"/>
              </a:rPr>
              <a:t>，</a:t>
            </a:r>
            <a:r>
              <a:rPr lang="en-US" altLang="zh-CN" sz="1100" kern="1200" dirty="0" smtClean="0">
                <a:solidFill>
                  <a:schemeClr val="tx1"/>
                </a:solidFill>
                <a:latin typeface="FrutigerNext LT Regular" pitchFamily="34" charset="0"/>
                <a:ea typeface="华文细黑" panose="02010600040101010101" pitchFamily="2" charset="-122"/>
                <a:cs typeface="+mn-cs"/>
              </a:rPr>
              <a:t>PCFICH</a:t>
            </a:r>
            <a:r>
              <a:rPr lang="zh-CN" altLang="zh-CN" sz="1100" kern="1200" dirty="0" smtClean="0">
                <a:solidFill>
                  <a:schemeClr val="tx1"/>
                </a:solidFill>
                <a:latin typeface="FrutigerNext LT Regular" pitchFamily="34" charset="0"/>
                <a:ea typeface="华文细黑" panose="02010600040101010101" pitchFamily="2" charset="-122"/>
                <a:cs typeface="+mn-cs"/>
              </a:rPr>
              <a:t>）和物理下行控制信道（</a:t>
            </a:r>
            <a:r>
              <a:rPr lang="en-US" altLang="zh-CN" sz="1100" kern="1200" dirty="0" smtClean="0">
                <a:solidFill>
                  <a:schemeClr val="tx1"/>
                </a:solidFill>
                <a:latin typeface="FrutigerNext LT Regular" pitchFamily="34" charset="0"/>
                <a:ea typeface="华文细黑" panose="02010600040101010101" pitchFamily="2" charset="-122"/>
                <a:cs typeface="+mn-cs"/>
              </a:rPr>
              <a:t>Physical Downlink Control Channel</a:t>
            </a:r>
            <a:r>
              <a:rPr lang="zh-CN" altLang="zh-CN" sz="1100" kern="1200" dirty="0" smtClean="0">
                <a:solidFill>
                  <a:schemeClr val="tx1"/>
                </a:solidFill>
                <a:latin typeface="FrutigerNext LT Regular" pitchFamily="34" charset="0"/>
                <a:ea typeface="华文细黑" panose="02010600040101010101" pitchFamily="2" charset="-122"/>
                <a:cs typeface="+mn-cs"/>
              </a:rPr>
              <a:t>，</a:t>
            </a:r>
            <a:r>
              <a:rPr lang="en-US" altLang="zh-CN" sz="1100" kern="1200" dirty="0" smtClean="0">
                <a:solidFill>
                  <a:schemeClr val="tx1"/>
                </a:solidFill>
                <a:latin typeface="FrutigerNext LT Regular" pitchFamily="34" charset="0"/>
                <a:ea typeface="华文细黑" panose="02010600040101010101" pitchFamily="2" charset="-122"/>
                <a:cs typeface="+mn-cs"/>
              </a:rPr>
              <a:t>PDCCH</a:t>
            </a:r>
            <a:r>
              <a:rPr lang="zh-CN" altLang="zh-CN" sz="1100" kern="1200" dirty="0" smtClean="0">
                <a:solidFill>
                  <a:schemeClr val="tx1"/>
                </a:solidFill>
                <a:latin typeface="FrutigerNext LT Regular" pitchFamily="34" charset="0"/>
                <a:ea typeface="华文细黑" panose="02010600040101010101" pitchFamily="2" charset="-122"/>
                <a:cs typeface="+mn-cs"/>
              </a:rPr>
              <a:t>）等。</a:t>
            </a:r>
            <a:endParaRPr lang="zh-CN" altLang="en-US" dirty="0"/>
          </a:p>
        </p:txBody>
      </p:sp>
      <p:sp>
        <p:nvSpPr>
          <p:cNvPr id="6" name="页脚占位符 5"/>
          <p:cNvSpPr>
            <a:spLocks noGrp="1"/>
          </p:cNvSpPr>
          <p:nvPr>
            <p:ph type="ftr" sz="quarter" idx="11"/>
          </p:nvPr>
        </p:nvSpPr>
        <p:spPr/>
        <p:txBody>
          <a:bodyPr/>
          <a:lstStyle/>
          <a:p>
            <a:r>
              <a:rPr lang="zh-CN" altLang="en-US" smtClean="0"/>
              <a:t>华为技术有限公司  版权所有  未经许可不得扩散</a:t>
            </a:r>
            <a:endParaRPr lang="zh-CN" altLang="en-US" dirty="0"/>
          </a:p>
        </p:txBody>
      </p:sp>
      <p:sp>
        <p:nvSpPr>
          <p:cNvPr id="7" name="页眉占位符 6"/>
          <p:cNvSpPr>
            <a:spLocks noGrp="1"/>
          </p:cNvSpPr>
          <p:nvPr>
            <p:ph type="hdr" sz="quarter" idx="12"/>
          </p:nvPr>
        </p:nvSpPr>
        <p:spPr/>
        <p:txBody>
          <a:bodyPr/>
          <a:lstStyle/>
          <a:p>
            <a:r>
              <a:rPr lang="en-US" altLang="zh-CN" smtClean="0">
                <a:solidFill>
                  <a:prstClr val="black"/>
                </a:solidFill>
              </a:rPr>
              <a:t>LTE</a:t>
            </a:r>
            <a:r>
              <a:rPr lang="zh-CN" altLang="en-US" smtClean="0">
                <a:solidFill>
                  <a:prstClr val="black"/>
                </a:solidFill>
              </a:rPr>
              <a:t>空中接口</a:t>
            </a:r>
            <a:endParaRPr lang="zh-CN" altLang="en-US"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9699"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9700"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57A80DEB-6D42-45E2-BFD6-AC7DD28D6980}" type="slidenum">
              <a:rPr lang="en-US" altLang="zh-CN" i="0" smtClean="0"/>
            </a:fld>
            <a:endParaRPr lang="en-US" altLang="zh-CN" i="0"/>
          </a:p>
        </p:txBody>
      </p:sp>
      <p:sp>
        <p:nvSpPr>
          <p:cNvPr id="29701" name="Rectangle 2"/>
          <p:cNvSpPr>
            <a:spLocks noGrp="1" noRot="1" noChangeAspect="1" noChangeArrowheads="1" noTextEdit="1"/>
          </p:cNvSpPr>
          <p:nvPr>
            <p:ph type="sldImg"/>
          </p:nvPr>
        </p:nvSpPr>
        <p:spPr/>
      </p:sp>
      <p:sp>
        <p:nvSpPr>
          <p:cNvPr id="2970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下行小区参考信号，属于公共信号，所有</a:t>
            </a:r>
            <a:r>
              <a:rPr lang="en-US" altLang="zh-CN" dirty="0" smtClean="0">
                <a:sym typeface="+mn-ea"/>
              </a:rPr>
              <a:t>UE</a:t>
            </a:r>
            <a:r>
              <a:rPr lang="zh-CN" altLang="en-US" dirty="0" smtClean="0">
                <a:sym typeface="+mn-ea"/>
              </a:rPr>
              <a:t>都可以测量评估。</a:t>
            </a:r>
            <a:endParaRPr lang="en-US" altLang="zh-CN" dirty="0" smtClean="0"/>
          </a:p>
          <a:p>
            <a:r>
              <a:rPr lang="zh-CN" altLang="en-US" dirty="0" smtClean="0">
                <a:sym typeface="+mn-ea"/>
              </a:rPr>
              <a:t>下行</a:t>
            </a:r>
            <a:r>
              <a:rPr lang="en-US" altLang="zh-CN" dirty="0" smtClean="0">
                <a:sym typeface="+mn-ea"/>
              </a:rPr>
              <a:t>UE</a:t>
            </a:r>
            <a:r>
              <a:rPr lang="zh-CN" altLang="en-US" dirty="0" smtClean="0">
                <a:sym typeface="+mn-ea"/>
              </a:rPr>
              <a:t>特定的参考信号，是属于某</a:t>
            </a:r>
            <a:r>
              <a:rPr lang="en-US" altLang="zh-CN" dirty="0" smtClean="0">
                <a:sym typeface="+mn-ea"/>
              </a:rPr>
              <a:t>UE</a:t>
            </a:r>
            <a:r>
              <a:rPr lang="zh-CN" altLang="en-US" dirty="0" smtClean="0">
                <a:sym typeface="+mn-ea"/>
              </a:rPr>
              <a:t>专用的参考信号。基站为调度的</a:t>
            </a:r>
            <a:r>
              <a:rPr lang="en-US" altLang="zh-CN" dirty="0" smtClean="0">
                <a:sym typeface="+mn-ea"/>
              </a:rPr>
              <a:t>UE</a:t>
            </a:r>
            <a:r>
              <a:rPr lang="zh-CN" altLang="en-US" dirty="0" smtClean="0">
                <a:sym typeface="+mn-ea"/>
              </a:rPr>
              <a:t>专门发送，用来实现对该</a:t>
            </a:r>
            <a:r>
              <a:rPr lang="en-US" altLang="zh-CN" dirty="0" smtClean="0">
                <a:sym typeface="+mn-ea"/>
              </a:rPr>
              <a:t>UE</a:t>
            </a:r>
            <a:r>
              <a:rPr lang="zh-CN" altLang="en-US" dirty="0" smtClean="0">
                <a:sym typeface="+mn-ea"/>
              </a:rPr>
              <a:t>的波速成型（</a:t>
            </a:r>
            <a:r>
              <a:rPr lang="en-US" altLang="zh-CN" dirty="0" smtClean="0">
                <a:sym typeface="+mn-ea"/>
              </a:rPr>
              <a:t>Beam Forming</a:t>
            </a:r>
            <a:r>
              <a:rPr lang="zh-CN" altLang="en-US" dirty="0" smtClean="0">
                <a:sym typeface="+mn-ea"/>
              </a:rPr>
              <a:t>）。该信号只有对启用</a:t>
            </a:r>
            <a:r>
              <a:rPr lang="en-US" altLang="zh-CN" dirty="0" smtClean="0">
                <a:sym typeface="+mn-ea"/>
              </a:rPr>
              <a:t>Beam Forming</a:t>
            </a:r>
            <a:r>
              <a:rPr lang="zh-CN" altLang="en-US" dirty="0" smtClean="0">
                <a:sym typeface="+mn-ea"/>
              </a:rPr>
              <a:t>功能的</a:t>
            </a:r>
            <a:r>
              <a:rPr lang="en-US" altLang="zh-CN" dirty="0" smtClean="0">
                <a:sym typeface="+mn-ea"/>
              </a:rPr>
              <a:t>UE</a:t>
            </a:r>
            <a:r>
              <a:rPr lang="zh-CN" altLang="en-US" dirty="0" smtClean="0">
                <a:sym typeface="+mn-ea"/>
              </a:rPr>
              <a:t>后才会发送。</a:t>
            </a:r>
            <a:endParaRPr lang="en-US" altLang="zh-CN" dirty="0" smtClean="0"/>
          </a:p>
          <a:p>
            <a:r>
              <a:rPr lang="en-US" altLang="zh-CN" dirty="0" smtClean="0">
                <a:sym typeface="+mn-ea"/>
              </a:rPr>
              <a:t>RSRP</a:t>
            </a:r>
            <a:r>
              <a:rPr lang="zh-CN" altLang="en-US" dirty="0" smtClean="0">
                <a:sym typeface="+mn-ea"/>
              </a:rPr>
              <a:t>：</a:t>
            </a:r>
            <a:r>
              <a:rPr lang="en-US" altLang="zh-CN" dirty="0" smtClean="0">
                <a:sym typeface="+mn-ea"/>
              </a:rPr>
              <a:t>Reference Signal Rx Power</a:t>
            </a:r>
            <a:r>
              <a:rPr lang="zh-CN" altLang="en-US" dirty="0" smtClean="0">
                <a:sym typeface="+mn-ea"/>
              </a:rPr>
              <a:t>（参考信号接收强度）</a:t>
            </a:r>
            <a:endParaRPr lang="en-US" altLang="zh-CN" dirty="0" smtClean="0"/>
          </a:p>
          <a:p>
            <a:r>
              <a:rPr lang="en-US" altLang="zh-CN" dirty="0" smtClean="0">
                <a:sym typeface="+mn-ea"/>
              </a:rPr>
              <a:t>RSRQ</a:t>
            </a:r>
            <a:r>
              <a:rPr lang="zh-CN" altLang="en-US" dirty="0" smtClean="0">
                <a:sym typeface="+mn-ea"/>
              </a:rPr>
              <a:t>：</a:t>
            </a:r>
            <a:r>
              <a:rPr lang="en-US" altLang="zh-CN" dirty="0" smtClean="0">
                <a:sym typeface="+mn-ea"/>
              </a:rPr>
              <a:t>Reference Signal Rx Quality </a:t>
            </a:r>
            <a:endParaRPr lang="en-US" altLang="zh-CN" dirty="0" smtClean="0">
              <a:sym typeface="+mn-ea"/>
            </a:endParaRPr>
          </a:p>
          <a:p>
            <a:pPr fontAlgn="ctr"/>
            <a:r>
              <a:rPr lang="en-US" altLang="zh-CN" dirty="0" smtClean="0">
                <a:latin typeface="FrutigerNext LT Regular" pitchFamily="34" charset="0"/>
                <a:ea typeface="华文细黑" panose="02010600040101010101" pitchFamily="2" charset="-122"/>
                <a:sym typeface="+mn-ea"/>
              </a:rPr>
              <a:t>LTE</a:t>
            </a:r>
            <a:r>
              <a:rPr lang="zh-CN" altLang="zh-CN" dirty="0" smtClean="0">
                <a:latin typeface="FrutigerNext LT Regular" pitchFamily="34" charset="0"/>
                <a:ea typeface="华文细黑" panose="02010600040101010101" pitchFamily="2" charset="-122"/>
                <a:sym typeface="+mn-ea"/>
              </a:rPr>
              <a:t>的上行参考信号由解调参考信号和探测参考信号两部分组成：</a:t>
            </a:r>
            <a:endParaRPr lang="zh-CN" altLang="zh-CN" dirty="0" smtClean="0">
              <a:latin typeface="FrutigerNext LT Regular" pitchFamily="34" charset="0"/>
              <a:ea typeface="华文细黑" panose="02010600040101010101" pitchFamily="2" charset="-122"/>
              <a:sym typeface="+mn-ea"/>
            </a:endParaRPr>
          </a:p>
          <a:p>
            <a:pPr fontAlgn="ctr"/>
            <a:r>
              <a:rPr lang="zh-CN" altLang="zh-CN" dirty="0" smtClean="0">
                <a:latin typeface="FrutigerNext LT Regular" pitchFamily="34" charset="0"/>
                <a:ea typeface="华文细黑" panose="02010600040101010101" pitchFamily="2" charset="-122"/>
                <a:sym typeface="+mn-ea"/>
              </a:rPr>
              <a:t>解调参考信号（</a:t>
            </a:r>
            <a:r>
              <a:rPr lang="en-US" altLang="zh-CN" dirty="0" smtClean="0">
                <a:latin typeface="FrutigerNext LT Regular" pitchFamily="34" charset="0"/>
                <a:ea typeface="华文细黑" panose="02010600040101010101" pitchFamily="2" charset="-122"/>
                <a:sym typeface="+mn-ea"/>
              </a:rPr>
              <a:t>Demodulation Reference Signal</a:t>
            </a:r>
            <a:r>
              <a:rPr lang="zh-CN" altLang="zh-CN" dirty="0" smtClean="0">
                <a:latin typeface="FrutigerNext LT Regular" pitchFamily="34" charset="0"/>
                <a:ea typeface="华文细黑" panose="02010600040101010101" pitchFamily="2" charset="-122"/>
                <a:sym typeface="+mn-ea"/>
              </a:rPr>
              <a:t>，</a:t>
            </a:r>
            <a:r>
              <a:rPr lang="en-US" altLang="zh-CN" dirty="0" smtClean="0">
                <a:latin typeface="FrutigerNext LT Regular" pitchFamily="34" charset="0"/>
                <a:ea typeface="华文细黑" panose="02010600040101010101" pitchFamily="2" charset="-122"/>
                <a:sym typeface="+mn-ea"/>
              </a:rPr>
              <a:t>DRS</a:t>
            </a:r>
            <a:r>
              <a:rPr lang="zh-CN" altLang="zh-CN" dirty="0" smtClean="0">
                <a:latin typeface="FrutigerNext LT Regular" pitchFamily="34" charset="0"/>
                <a:ea typeface="华文细黑" panose="02010600040101010101" pitchFamily="2" charset="-122"/>
                <a:sym typeface="+mn-ea"/>
              </a:rPr>
              <a:t>）用于信道估计，帮助</a:t>
            </a:r>
            <a:r>
              <a:rPr lang="en-US" altLang="zh-CN" dirty="0" err="1" smtClean="0">
                <a:latin typeface="FrutigerNext LT Regular" pitchFamily="34" charset="0"/>
                <a:ea typeface="华文细黑" panose="02010600040101010101" pitchFamily="2" charset="-122"/>
                <a:sym typeface="+mn-ea"/>
              </a:rPr>
              <a:t>eNodeB</a:t>
            </a:r>
            <a:r>
              <a:rPr lang="zh-CN" altLang="zh-CN" dirty="0" smtClean="0">
                <a:latin typeface="FrutigerNext LT Regular" pitchFamily="34" charset="0"/>
                <a:ea typeface="华文细黑" panose="02010600040101010101" pitchFamily="2" charset="-122"/>
                <a:sym typeface="+mn-ea"/>
              </a:rPr>
              <a:t>解调控制和数据信道。有两种不同的解调参考信号，分别用于</a:t>
            </a:r>
            <a:r>
              <a:rPr lang="en-US" altLang="zh-CN" dirty="0" smtClean="0">
                <a:latin typeface="FrutigerNext LT Regular" pitchFamily="34" charset="0"/>
                <a:ea typeface="华文细黑" panose="02010600040101010101" pitchFamily="2" charset="-122"/>
                <a:sym typeface="+mn-ea"/>
              </a:rPr>
              <a:t>PUSCH</a:t>
            </a:r>
            <a:r>
              <a:rPr lang="zh-CN" altLang="zh-CN" dirty="0" smtClean="0">
                <a:latin typeface="FrutigerNext LT Regular" pitchFamily="34" charset="0"/>
                <a:ea typeface="华文细黑" panose="02010600040101010101" pitchFamily="2" charset="-122"/>
                <a:sym typeface="+mn-ea"/>
              </a:rPr>
              <a:t>和</a:t>
            </a:r>
            <a:r>
              <a:rPr lang="en-US" altLang="zh-CN" dirty="0" smtClean="0">
                <a:latin typeface="FrutigerNext LT Regular" pitchFamily="34" charset="0"/>
                <a:ea typeface="华文细黑" panose="02010600040101010101" pitchFamily="2" charset="-122"/>
                <a:sym typeface="+mn-ea"/>
              </a:rPr>
              <a:t>PUCCH</a:t>
            </a:r>
            <a:r>
              <a:rPr lang="zh-CN" altLang="zh-CN" dirty="0" smtClean="0">
                <a:latin typeface="FrutigerNext LT Regular" pitchFamily="34" charset="0"/>
                <a:ea typeface="华文细黑" panose="02010600040101010101" pitchFamily="2" charset="-122"/>
                <a:sym typeface="+mn-ea"/>
              </a:rPr>
              <a:t>。</a:t>
            </a:r>
            <a:endParaRPr lang="zh-CN" altLang="zh-CN" kern="1200" dirty="0" smtClean="0">
              <a:solidFill>
                <a:schemeClr val="tx1"/>
              </a:solidFill>
              <a:latin typeface="FrutigerNext LT Regular" pitchFamily="34" charset="0"/>
              <a:ea typeface="华文细黑" panose="02010600040101010101" pitchFamily="2" charset="-122"/>
              <a:cs typeface="+mn-cs"/>
            </a:endParaRPr>
          </a:p>
          <a:p>
            <a:pPr marL="0" lvl="1"/>
            <a:r>
              <a:rPr lang="zh-CN" altLang="zh-CN" dirty="0" smtClean="0">
                <a:latin typeface="FrutigerNext LT Regular" pitchFamily="34" charset="0"/>
                <a:ea typeface="华文细黑" panose="02010600040101010101" pitchFamily="2" charset="-122"/>
                <a:sym typeface="+mn-ea"/>
              </a:rPr>
              <a:t>探测参考信号（</a:t>
            </a:r>
            <a:r>
              <a:rPr lang="en-US" altLang="zh-CN" dirty="0" smtClean="0">
                <a:latin typeface="FrutigerNext LT Regular" pitchFamily="34" charset="0"/>
                <a:ea typeface="华文细黑" panose="02010600040101010101" pitchFamily="2" charset="-122"/>
                <a:sym typeface="+mn-ea"/>
              </a:rPr>
              <a:t>Sounding Reference Signal</a:t>
            </a:r>
            <a:r>
              <a:rPr lang="zh-CN" altLang="zh-CN" dirty="0" smtClean="0">
                <a:latin typeface="FrutigerNext LT Regular" pitchFamily="34" charset="0"/>
                <a:ea typeface="华文细黑" panose="02010600040101010101" pitchFamily="2" charset="-122"/>
                <a:sym typeface="+mn-ea"/>
              </a:rPr>
              <a:t>，</a:t>
            </a:r>
            <a:r>
              <a:rPr lang="en-US" altLang="zh-CN" dirty="0" smtClean="0">
                <a:latin typeface="FrutigerNext LT Regular" pitchFamily="34" charset="0"/>
                <a:ea typeface="华文细黑" panose="02010600040101010101" pitchFamily="2" charset="-122"/>
                <a:sym typeface="+mn-ea"/>
              </a:rPr>
              <a:t>SRS</a:t>
            </a:r>
            <a:r>
              <a:rPr lang="zh-CN" altLang="zh-CN" dirty="0" smtClean="0">
                <a:latin typeface="FrutigerNext LT Regular" pitchFamily="34" charset="0"/>
                <a:ea typeface="华文细黑" panose="02010600040101010101" pitchFamily="2" charset="-122"/>
                <a:sym typeface="+mn-ea"/>
              </a:rPr>
              <a:t>）为</a:t>
            </a:r>
            <a:r>
              <a:rPr lang="en-US" altLang="zh-CN" dirty="0" err="1" smtClean="0">
                <a:latin typeface="FrutigerNext LT Regular" pitchFamily="34" charset="0"/>
                <a:ea typeface="华文细黑" panose="02010600040101010101" pitchFamily="2" charset="-122"/>
                <a:sym typeface="+mn-ea"/>
              </a:rPr>
              <a:t>eNodeB</a:t>
            </a:r>
            <a:r>
              <a:rPr lang="zh-CN" altLang="zh-CN" dirty="0" smtClean="0">
                <a:latin typeface="FrutigerNext LT Regular" pitchFamily="34" charset="0"/>
                <a:ea typeface="华文细黑" panose="02010600040101010101" pitchFamily="2" charset="-122"/>
                <a:sym typeface="+mn-ea"/>
              </a:rPr>
              <a:t>提供用于调度的上行</a:t>
            </a:r>
            <a:r>
              <a:rPr lang="en-US" altLang="zh-CN" dirty="0" smtClean="0">
                <a:latin typeface="FrutigerNext LT Regular" pitchFamily="34" charset="0"/>
                <a:ea typeface="华文细黑" panose="02010600040101010101" pitchFamily="2" charset="-122"/>
                <a:sym typeface="+mn-ea"/>
              </a:rPr>
              <a:t>CQI</a:t>
            </a:r>
            <a:r>
              <a:rPr lang="zh-CN" altLang="zh-CN" dirty="0" smtClean="0">
                <a:latin typeface="FrutigerNext LT Regular" pitchFamily="34" charset="0"/>
                <a:ea typeface="华文细黑" panose="02010600040101010101" pitchFamily="2" charset="-122"/>
                <a:sym typeface="+mn-ea"/>
              </a:rPr>
              <a:t>。当没有上行数据发送时，</a:t>
            </a:r>
            <a:r>
              <a:rPr lang="en-US" altLang="zh-CN" dirty="0" smtClean="0">
                <a:latin typeface="FrutigerNext LT Regular" pitchFamily="34" charset="0"/>
                <a:ea typeface="华文细黑" panose="02010600040101010101" pitchFamily="2" charset="-122"/>
                <a:sym typeface="+mn-ea"/>
              </a:rPr>
              <a:t>UE</a:t>
            </a:r>
            <a:r>
              <a:rPr lang="zh-CN" altLang="zh-CN" dirty="0" smtClean="0">
                <a:latin typeface="FrutigerNext LT Regular" pitchFamily="34" charset="0"/>
                <a:ea typeface="华文细黑" panose="02010600040101010101" pitchFamily="2" charset="-122"/>
                <a:sym typeface="+mn-ea"/>
              </a:rPr>
              <a:t>在所分配带宽的不同部分发送</a:t>
            </a:r>
            <a:r>
              <a:rPr lang="en-US" altLang="zh-CN" dirty="0" smtClean="0">
                <a:latin typeface="FrutigerNext LT Regular" pitchFamily="34" charset="0"/>
                <a:ea typeface="华文细黑" panose="02010600040101010101" pitchFamily="2" charset="-122"/>
                <a:sym typeface="+mn-ea"/>
              </a:rPr>
              <a:t>SRS</a:t>
            </a:r>
            <a:r>
              <a:rPr lang="zh-CN" altLang="zh-CN" dirty="0" smtClean="0">
                <a:latin typeface="FrutigerNext LT Regular" pitchFamily="34" charset="0"/>
                <a:ea typeface="华文细黑" panose="02010600040101010101" pitchFamily="2" charset="-122"/>
                <a:sym typeface="+mn-ea"/>
              </a:rPr>
              <a:t>信号。</a:t>
            </a:r>
            <a:endParaRPr lang="zh-CN" altLang="zh-CN" kern="1200" dirty="0" smtClean="0">
              <a:solidFill>
                <a:schemeClr val="tx1"/>
              </a:solidFill>
              <a:latin typeface="FrutigerNext LT Regular" pitchFamily="34" charset="0"/>
              <a:ea typeface="华文细黑" panose="02010600040101010101" pitchFamily="2" charset="-122"/>
              <a:cs typeface="+mn-cs"/>
            </a:endParaRPr>
          </a:p>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FrutigerNext LT Medium" pitchFamily="34" charset="0"/>
              </a:rPr>
              <a:t>课程名称</a:t>
            </a:r>
            <a:endParaRPr lang="zh-CN" altLang="en-US" sz="1000">
              <a:latin typeface="FrutigerNext LT Medium" pitchFamily="34" charset="0"/>
            </a:endParaRPr>
          </a:p>
        </p:txBody>
      </p:sp>
      <p:sp>
        <p:nvSpPr>
          <p:cNvPr id="48131"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华文细黑" panose="02010600040101010101" pitchFamily="2" charset="-122"/>
              </a:rPr>
              <a:t>华为技术有限公司  版权所有  未经许可不得扩散</a:t>
            </a:r>
            <a:endParaRPr lang="zh-CN" altLang="en-US" sz="1300">
              <a:latin typeface="Arial" panose="020B0604020202020204" pitchFamily="34" charset="0"/>
              <a:ea typeface="宋体" panose="02010600030101010101" pitchFamily="2" charset="-122"/>
            </a:endParaRPr>
          </a:p>
        </p:txBody>
      </p:sp>
      <p:sp>
        <p:nvSpPr>
          <p:cNvPr id="4813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en-US" altLang="zh-CN" sz="1000">
                <a:latin typeface="Arial" panose="020B0604020202020204" pitchFamily="34" charset="0"/>
                <a:ea typeface="宋体" panose="02010600030101010101" pitchFamily="2" charset="-122"/>
              </a:rPr>
              <a:t>P-</a:t>
            </a:r>
            <a:fld id="{B099E704-084A-40D1-AF63-F1ACE226E9A9}" type="slidenum">
              <a:rPr lang="en-US" altLang="zh-CN" sz="1000" smtClean="0">
                <a:latin typeface="Arial" panose="020B0604020202020204" pitchFamily="34" charset="0"/>
                <a:ea typeface="宋体" panose="02010600030101010101" pitchFamily="2" charset="-122"/>
              </a:rPr>
            </a:fld>
            <a:endParaRPr lang="en-US" altLang="zh-CN" sz="1000">
              <a:latin typeface="Arial" panose="020B0604020202020204" pitchFamily="34" charset="0"/>
              <a:ea typeface="宋体" panose="02010600030101010101" pitchFamily="2" charset="-122"/>
            </a:endParaRPr>
          </a:p>
        </p:txBody>
      </p:sp>
      <p:sp>
        <p:nvSpPr>
          <p:cNvPr id="48133" name="幻灯片图像占位符 1"/>
          <p:cNvSpPr>
            <a:spLocks noGrp="1" noRot="1" noChangeAspect="1" noChangeArrowheads="1" noTextEdit="1"/>
          </p:cNvSpPr>
          <p:nvPr>
            <p:ph type="sldImg"/>
          </p:nvPr>
        </p:nvSpPr>
        <p:spPr>
          <a:xfrm>
            <a:off x="-96838" y="768350"/>
            <a:ext cx="7292976" cy="3836988"/>
          </a:xfrm>
        </p:spPr>
      </p:sp>
      <p:sp>
        <p:nvSpPr>
          <p:cNvPr id="48134" name="备注占位符 2"/>
          <p:cNvSpPr>
            <a:spLocks noGrp="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marL="0" indent="0" eaLnBrk="1" hangingPunct="1"/>
            <a:endParaRPr lang="zh-CN" altLang="en-US"/>
          </a:p>
        </p:txBody>
      </p:sp>
      <p:sp>
        <p:nvSpPr>
          <p:cNvPr id="48135" name="灯片编号占位符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90600">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90600">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gn="r" eaLnBrk="1" hangingPunct="1">
              <a:lnSpc>
                <a:spcPct val="100000"/>
              </a:lnSpc>
              <a:spcAft>
                <a:spcPct val="0"/>
              </a:spcAft>
              <a:buSzTx/>
              <a:buFontTx/>
              <a:buNone/>
            </a:pPr>
            <a:fld id="{3D5EFB51-DE05-47BD-A688-7871DCA5B67D}" type="slidenum">
              <a:rPr lang="en-US" altLang="zh-CN" sz="1300">
                <a:latin typeface="Arial" panose="020B0604020202020204" pitchFamily="34" charset="0"/>
                <a:ea typeface="宋体" panose="02010600030101010101" pitchFamily="2" charset="-122"/>
              </a:rPr>
            </a:fld>
            <a:endParaRPr lang="en-US" altLang="zh-CN" sz="1300">
              <a:latin typeface="Arial" panose="020B0604020202020204" pitchFamily="34" charset="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FrutigerNext LT Medium" pitchFamily="34" charset="0"/>
              </a:rPr>
              <a:t>课程名称</a:t>
            </a:r>
            <a:endParaRPr lang="zh-CN" altLang="en-US" sz="1000">
              <a:latin typeface="FrutigerNext LT Medium" pitchFamily="34" charset="0"/>
            </a:endParaRPr>
          </a:p>
        </p:txBody>
      </p:sp>
      <p:sp>
        <p:nvSpPr>
          <p:cNvPr id="70659"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华文细黑" panose="02010600040101010101" pitchFamily="2" charset="-122"/>
              </a:rPr>
              <a:t>华为技术有限公司  版权所有  未经许可不得扩散</a:t>
            </a:r>
            <a:endParaRPr lang="zh-CN" altLang="en-US" sz="1300">
              <a:latin typeface="Arial" panose="020B0604020202020204" pitchFamily="34" charset="0"/>
              <a:ea typeface="宋体" panose="02010600030101010101" pitchFamily="2" charset="-122"/>
            </a:endParaRPr>
          </a:p>
        </p:txBody>
      </p:sp>
      <p:sp>
        <p:nvSpPr>
          <p:cNvPr id="7066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en-US" altLang="zh-CN" sz="1000">
                <a:latin typeface="Arial" panose="020B0604020202020204" pitchFamily="34" charset="0"/>
                <a:ea typeface="宋体" panose="02010600030101010101" pitchFamily="2" charset="-122"/>
              </a:rPr>
              <a:t>P-</a:t>
            </a:r>
            <a:fld id="{19A98252-895E-483D-837D-B3F879FB6015}" type="slidenum">
              <a:rPr lang="en-US" altLang="zh-CN" sz="1000" smtClean="0">
                <a:latin typeface="Arial" panose="020B0604020202020204" pitchFamily="34" charset="0"/>
                <a:ea typeface="宋体" panose="02010600030101010101" pitchFamily="2" charset="-122"/>
              </a:rPr>
            </a:fld>
            <a:endParaRPr lang="en-US" altLang="zh-CN" sz="1000">
              <a:latin typeface="Arial" panose="020B0604020202020204" pitchFamily="34" charset="0"/>
              <a:ea typeface="宋体" panose="02010600030101010101" pitchFamily="2" charset="-122"/>
            </a:endParaRPr>
          </a:p>
        </p:txBody>
      </p:sp>
      <p:sp>
        <p:nvSpPr>
          <p:cNvPr id="70661" name="幻灯片图像占位符 1"/>
          <p:cNvSpPr>
            <a:spLocks noGrp="1" noRot="1" noChangeAspect="1" noChangeArrowheads="1" noTextEdit="1"/>
          </p:cNvSpPr>
          <p:nvPr>
            <p:ph type="sldImg"/>
          </p:nvPr>
        </p:nvSpPr>
        <p:spPr>
          <a:xfrm>
            <a:off x="-96838" y="768350"/>
            <a:ext cx="7292976" cy="3836988"/>
          </a:xfrm>
        </p:spPr>
      </p:sp>
      <p:sp>
        <p:nvSpPr>
          <p:cNvPr id="70662" name="备注占位符 2"/>
          <p:cNvSpPr>
            <a:spLocks noGrp="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下行物理信号</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参考信号</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100000"/>
              </a:lnSpc>
              <a:spcBef>
                <a:spcPct val="20000"/>
              </a:spcBef>
              <a:spcAft>
                <a:spcPct val="0"/>
              </a:spcAft>
              <a:buClr>
                <a:schemeClr val="tx2"/>
              </a:buClr>
              <a:buSzPct val="45000"/>
              <a:buFont typeface="Wingdings" panose="05000000000000000000" pitchFamily="2" charset="2"/>
              <a:buChar char="n"/>
              <a:defRPr/>
            </a:pP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小区专属参考信号（</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Cell-Specific RS</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CRS</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100000"/>
              </a:lnSpc>
              <a:spcBef>
                <a:spcPct val="20000"/>
              </a:spcBef>
              <a:spcAft>
                <a:spcPct val="0"/>
              </a:spcAft>
              <a:buClr>
                <a:schemeClr val="tx2"/>
              </a:buClr>
              <a:buSzPct val="45000"/>
              <a:buFont typeface="Wingdings" panose="05000000000000000000" pitchFamily="2" charset="2"/>
              <a:buChar char="n"/>
              <a:defRPr/>
            </a:pP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MBSFN</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参考信号</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100000"/>
              </a:lnSpc>
              <a:spcBef>
                <a:spcPct val="20000"/>
              </a:spcBef>
              <a:spcAft>
                <a:spcPct val="0"/>
              </a:spcAft>
              <a:buClr>
                <a:schemeClr val="tx2"/>
              </a:buClr>
              <a:buSzPct val="45000"/>
              <a:buFont typeface="Wingdings" panose="05000000000000000000" pitchFamily="2" charset="2"/>
              <a:buChar char="n"/>
              <a:defRPr/>
            </a:pP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用户专属参考信号（</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UE-Specific RS</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Dedicate RS</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DRS</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同步信号</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100000"/>
              </a:lnSpc>
              <a:spcBef>
                <a:spcPct val="20000"/>
              </a:spcBef>
              <a:spcAft>
                <a:spcPct val="0"/>
              </a:spcAft>
              <a:buClr>
                <a:schemeClr val="tx2"/>
              </a:buClr>
              <a:buSzPct val="45000"/>
              <a:buFont typeface="Wingdings" panose="05000000000000000000" pitchFamily="2" charset="2"/>
              <a:buChar char="n"/>
              <a:defRPr/>
            </a:pP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主同步信号</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PSS (Primary Synchronization signal)</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100000"/>
              </a:lnSpc>
              <a:spcBef>
                <a:spcPct val="20000"/>
              </a:spcBef>
              <a:spcAft>
                <a:spcPct val="0"/>
              </a:spcAft>
              <a:buClr>
                <a:schemeClr val="tx2"/>
              </a:buClr>
              <a:buSzPct val="45000"/>
              <a:buFont typeface="Wingdings" panose="05000000000000000000" pitchFamily="2" charset="2"/>
              <a:buChar char="n"/>
              <a:defRPr/>
            </a:pP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辅同步信号</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SSS (Secondary Synchronization signal)</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0" indent="0" eaLnBrk="1" hangingPunct="1"/>
            <a:endParaRPr lang="en-US" altLang="zh-CN"/>
          </a:p>
        </p:txBody>
      </p:sp>
      <p:sp>
        <p:nvSpPr>
          <p:cNvPr id="70663" name="灯片编号占位符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90600">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90600">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gn="r" eaLnBrk="1" hangingPunct="1">
              <a:lnSpc>
                <a:spcPct val="100000"/>
              </a:lnSpc>
              <a:spcAft>
                <a:spcPct val="0"/>
              </a:spcAft>
              <a:buSzTx/>
              <a:buFontTx/>
              <a:buNone/>
            </a:pPr>
            <a:fld id="{8E1B7002-E9F3-4B1A-A342-ABA9B16F1037}" type="slidenum">
              <a:rPr lang="en-US" altLang="zh-CN" sz="1300">
                <a:latin typeface="Arial" panose="020B0604020202020204" pitchFamily="34" charset="0"/>
                <a:ea typeface="宋体" panose="02010600030101010101" pitchFamily="2" charset="-122"/>
              </a:rPr>
            </a:fld>
            <a:endParaRPr lang="en-US" altLang="zh-CN" sz="1300">
              <a:latin typeface="Arial" panose="020B0604020202020204" pitchFamily="34" charset="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FrutigerNext LT Medium" pitchFamily="34" charset="0"/>
              </a:rPr>
              <a:t>课程名称</a:t>
            </a:r>
            <a:endParaRPr lang="zh-CN" altLang="en-US" sz="1000">
              <a:latin typeface="FrutigerNext LT Medium" pitchFamily="34" charset="0"/>
            </a:endParaRPr>
          </a:p>
        </p:txBody>
      </p:sp>
      <p:sp>
        <p:nvSpPr>
          <p:cNvPr id="70659"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华文细黑" panose="02010600040101010101" pitchFamily="2" charset="-122"/>
              </a:rPr>
              <a:t>华为技术有限公司  版权所有  未经许可不得扩散</a:t>
            </a:r>
            <a:endParaRPr lang="zh-CN" altLang="en-US" sz="1300">
              <a:latin typeface="Arial" panose="020B0604020202020204" pitchFamily="34" charset="0"/>
              <a:ea typeface="宋体" panose="02010600030101010101" pitchFamily="2" charset="-122"/>
            </a:endParaRPr>
          </a:p>
        </p:txBody>
      </p:sp>
      <p:sp>
        <p:nvSpPr>
          <p:cNvPr id="7066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en-US" altLang="zh-CN" sz="1000">
                <a:latin typeface="Arial" panose="020B0604020202020204" pitchFamily="34" charset="0"/>
                <a:ea typeface="宋体" panose="02010600030101010101" pitchFamily="2" charset="-122"/>
              </a:rPr>
              <a:t>P-</a:t>
            </a:r>
            <a:fld id="{19A98252-895E-483D-837D-B3F879FB6015}" type="slidenum">
              <a:rPr lang="en-US" altLang="zh-CN" sz="1000" smtClean="0">
                <a:latin typeface="Arial" panose="020B0604020202020204" pitchFamily="34" charset="0"/>
                <a:ea typeface="宋体" panose="02010600030101010101" pitchFamily="2" charset="-122"/>
              </a:rPr>
            </a:fld>
            <a:endParaRPr lang="en-US" altLang="zh-CN" sz="1000">
              <a:latin typeface="Arial" panose="020B0604020202020204" pitchFamily="34" charset="0"/>
              <a:ea typeface="宋体" panose="02010600030101010101" pitchFamily="2" charset="-122"/>
            </a:endParaRPr>
          </a:p>
        </p:txBody>
      </p:sp>
      <p:sp>
        <p:nvSpPr>
          <p:cNvPr id="70661" name="幻灯片图像占位符 1"/>
          <p:cNvSpPr>
            <a:spLocks noGrp="1" noRot="1" noChangeAspect="1" noChangeArrowheads="1" noTextEdit="1"/>
          </p:cNvSpPr>
          <p:nvPr>
            <p:ph type="sldImg"/>
          </p:nvPr>
        </p:nvSpPr>
        <p:spPr>
          <a:xfrm>
            <a:off x="-96838" y="768350"/>
            <a:ext cx="7292976" cy="3836988"/>
          </a:xfrm>
        </p:spPr>
      </p:sp>
      <p:sp>
        <p:nvSpPr>
          <p:cNvPr id="70662" name="备注占位符 2"/>
          <p:cNvSpPr>
            <a:spLocks noGrp="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marL="0" indent="0" eaLnBrk="1" hangingPunct="1"/>
            <a:r>
              <a:rPr lang="zh-CN" altLang="en-US"/>
              <a:t>一个基站存在</a:t>
            </a:r>
            <a:r>
              <a:rPr lang="en-US" altLang="zh-CN"/>
              <a:t>504</a:t>
            </a:r>
            <a:r>
              <a:rPr lang="zh-CN" altLang="en-US"/>
              <a:t>个物理层小区</a:t>
            </a:r>
            <a:r>
              <a:rPr lang="en-US" altLang="zh-CN"/>
              <a:t>ID</a:t>
            </a:r>
            <a:r>
              <a:rPr lang="zh-CN" altLang="en-US"/>
              <a:t>，分为</a:t>
            </a:r>
            <a:r>
              <a:rPr lang="en-US" altLang="zh-CN"/>
              <a:t>168</a:t>
            </a:r>
            <a:r>
              <a:rPr lang="zh-CN" altLang="en-US"/>
              <a:t>组，每组</a:t>
            </a:r>
            <a:r>
              <a:rPr lang="en-US" altLang="zh-CN"/>
              <a:t>3</a:t>
            </a:r>
            <a:r>
              <a:rPr lang="zh-CN" altLang="en-US"/>
              <a:t>个</a:t>
            </a:r>
            <a:endParaRPr lang="zh-CN" altLang="en-US"/>
          </a:p>
          <a:p>
            <a:pPr marL="0" indent="0" eaLnBrk="1" hangingPunct="1"/>
            <a:r>
              <a:rPr lang="en-US" altLang="zh-CN"/>
              <a:t>1</a:t>
            </a:r>
            <a:r>
              <a:rPr lang="zh-CN" altLang="en-US"/>
              <a:t>、子载波间隔</a:t>
            </a:r>
            <a:r>
              <a:rPr lang="en-US" altLang="zh-CN"/>
              <a:t>15KHZ,</a:t>
            </a:r>
            <a:r>
              <a:rPr lang="zh-CN" altLang="en-US"/>
              <a:t>在</a:t>
            </a:r>
            <a:r>
              <a:rPr lang="en-US" altLang="zh-CN"/>
              <a:t>0-3</a:t>
            </a:r>
            <a:r>
              <a:rPr lang="zh-CN" altLang="en-US"/>
              <a:t>天线端口上传输</a:t>
            </a:r>
            <a:endParaRPr lang="zh-CN" altLang="en-US"/>
          </a:p>
          <a:p>
            <a:pPr marL="0" indent="0" eaLnBrk="1" hangingPunct="1"/>
            <a:r>
              <a:rPr lang="en-US" altLang="zh-CN"/>
              <a:t>2</a:t>
            </a:r>
            <a:r>
              <a:rPr lang="zh-CN" altLang="en-US"/>
              <a:t>、</a:t>
            </a:r>
            <a:r>
              <a:rPr lang="en-US" altLang="zh-CN"/>
              <a:t>MBSFN</a:t>
            </a:r>
            <a:r>
              <a:rPr lang="zh-CN" altLang="en-US"/>
              <a:t>参考信号：在天线端口</a:t>
            </a:r>
            <a:r>
              <a:rPr lang="en-US" altLang="zh-CN"/>
              <a:t>4</a:t>
            </a:r>
            <a:r>
              <a:rPr lang="zh-CN" altLang="en-US"/>
              <a:t>上传输</a:t>
            </a:r>
            <a:endParaRPr lang="zh-CN" altLang="en-US"/>
          </a:p>
          <a:p>
            <a:pPr marL="0" indent="0" eaLnBrk="1" hangingPunct="1"/>
            <a:r>
              <a:rPr lang="en-US" altLang="zh-CN"/>
              <a:t>3</a:t>
            </a:r>
            <a:r>
              <a:rPr lang="zh-CN" altLang="en-US"/>
              <a:t>、单天线端口的</a:t>
            </a:r>
            <a:r>
              <a:rPr lang="en-US" altLang="zh-CN"/>
              <a:t>PDSCH</a:t>
            </a:r>
            <a:r>
              <a:rPr lang="zh-CN" altLang="en-US"/>
              <a:t>传输，在天线端口</a:t>
            </a:r>
            <a:r>
              <a:rPr lang="en-US" altLang="zh-CN"/>
              <a:t>5.</a:t>
            </a:r>
            <a:endParaRPr lang="en-US" altLang="zh-CN"/>
          </a:p>
        </p:txBody>
      </p:sp>
      <p:sp>
        <p:nvSpPr>
          <p:cNvPr id="70663" name="灯片编号占位符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90600">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90600">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gn="r" eaLnBrk="1" hangingPunct="1">
              <a:lnSpc>
                <a:spcPct val="100000"/>
              </a:lnSpc>
              <a:spcAft>
                <a:spcPct val="0"/>
              </a:spcAft>
              <a:buSzTx/>
              <a:buFontTx/>
              <a:buNone/>
            </a:pPr>
            <a:fld id="{8E1B7002-E9F3-4B1A-A342-ABA9B16F1037}" type="slidenum">
              <a:rPr lang="en-US" altLang="zh-CN" sz="1300">
                <a:latin typeface="Arial" panose="020B0604020202020204" pitchFamily="34" charset="0"/>
                <a:ea typeface="宋体" panose="02010600030101010101" pitchFamily="2" charset="-122"/>
              </a:rPr>
            </a:fld>
            <a:endParaRPr lang="en-US" altLang="zh-CN" sz="130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FrutigerNext LT Medium" pitchFamily="34" charset="0"/>
              </a:rPr>
              <a:t>课程名称</a:t>
            </a:r>
            <a:endParaRPr lang="zh-CN" altLang="en-US" sz="1000">
              <a:latin typeface="FrutigerNext LT Medium" pitchFamily="34" charset="0"/>
            </a:endParaRPr>
          </a:p>
        </p:txBody>
      </p:sp>
      <p:sp>
        <p:nvSpPr>
          <p:cNvPr id="70659"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华文细黑" panose="02010600040101010101" pitchFamily="2" charset="-122"/>
              </a:rPr>
              <a:t>华为技术有限公司  版权所有  未经许可不得扩散</a:t>
            </a:r>
            <a:endParaRPr lang="zh-CN" altLang="en-US" sz="1300">
              <a:latin typeface="Arial" panose="020B0604020202020204" pitchFamily="34" charset="0"/>
              <a:ea typeface="宋体" panose="02010600030101010101" pitchFamily="2" charset="-122"/>
            </a:endParaRPr>
          </a:p>
        </p:txBody>
      </p:sp>
      <p:sp>
        <p:nvSpPr>
          <p:cNvPr id="7066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en-US" altLang="zh-CN" sz="1000">
                <a:latin typeface="Arial" panose="020B0604020202020204" pitchFamily="34" charset="0"/>
                <a:ea typeface="宋体" panose="02010600030101010101" pitchFamily="2" charset="-122"/>
              </a:rPr>
              <a:t>P-</a:t>
            </a:r>
            <a:fld id="{19A98252-895E-483D-837D-B3F879FB6015}" type="slidenum">
              <a:rPr lang="en-US" altLang="zh-CN" sz="1000" smtClean="0">
                <a:latin typeface="Arial" panose="020B0604020202020204" pitchFamily="34" charset="0"/>
                <a:ea typeface="宋体" panose="02010600030101010101" pitchFamily="2" charset="-122"/>
              </a:rPr>
            </a:fld>
            <a:endParaRPr lang="en-US" altLang="zh-CN" sz="1000">
              <a:latin typeface="Arial" panose="020B0604020202020204" pitchFamily="34" charset="0"/>
              <a:ea typeface="宋体" panose="02010600030101010101" pitchFamily="2" charset="-122"/>
            </a:endParaRPr>
          </a:p>
        </p:txBody>
      </p:sp>
      <p:sp>
        <p:nvSpPr>
          <p:cNvPr id="70661" name="幻灯片图像占位符 1"/>
          <p:cNvSpPr>
            <a:spLocks noGrp="1" noRot="1" noChangeAspect="1" noChangeArrowheads="1" noTextEdit="1"/>
          </p:cNvSpPr>
          <p:nvPr>
            <p:ph type="sldImg"/>
          </p:nvPr>
        </p:nvSpPr>
        <p:spPr>
          <a:xfrm>
            <a:off x="-96838" y="768350"/>
            <a:ext cx="7292976" cy="3836988"/>
          </a:xfrm>
        </p:spPr>
      </p:sp>
      <p:sp>
        <p:nvSpPr>
          <p:cNvPr id="70662" name="备注占位符 2"/>
          <p:cNvSpPr>
            <a:spLocks noGrp="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marL="0" indent="0" eaLnBrk="1" hangingPunct="1"/>
            <a:r>
              <a:rPr lang="zh-CN" altLang="en-US"/>
              <a:t>一个基站存在</a:t>
            </a:r>
            <a:r>
              <a:rPr lang="en-US" altLang="zh-CN"/>
              <a:t>504</a:t>
            </a:r>
            <a:r>
              <a:rPr lang="zh-CN" altLang="en-US"/>
              <a:t>个物理层小区</a:t>
            </a:r>
            <a:r>
              <a:rPr lang="en-US" altLang="zh-CN"/>
              <a:t>ID</a:t>
            </a:r>
            <a:r>
              <a:rPr lang="zh-CN" altLang="en-US"/>
              <a:t>，分为</a:t>
            </a:r>
            <a:r>
              <a:rPr lang="en-US" altLang="zh-CN"/>
              <a:t>168</a:t>
            </a:r>
            <a:r>
              <a:rPr lang="zh-CN" altLang="en-US"/>
              <a:t>组，每组</a:t>
            </a:r>
            <a:r>
              <a:rPr lang="en-US" altLang="zh-CN"/>
              <a:t>3</a:t>
            </a:r>
            <a:r>
              <a:rPr lang="zh-CN" altLang="en-US"/>
              <a:t>个</a:t>
            </a:r>
            <a:endParaRPr lang="zh-CN" altLang="en-US"/>
          </a:p>
          <a:p>
            <a:pPr marL="0" indent="0" eaLnBrk="1" hangingPunct="1"/>
            <a:r>
              <a:rPr lang="en-US" altLang="zh-CN"/>
              <a:t>1</a:t>
            </a:r>
            <a:r>
              <a:rPr lang="zh-CN" altLang="en-US"/>
              <a:t>、子载波间隔</a:t>
            </a:r>
            <a:r>
              <a:rPr lang="en-US" altLang="zh-CN"/>
              <a:t>15KHZ,</a:t>
            </a:r>
            <a:r>
              <a:rPr lang="zh-CN" altLang="en-US"/>
              <a:t>在</a:t>
            </a:r>
            <a:r>
              <a:rPr lang="en-US" altLang="zh-CN"/>
              <a:t>0-3</a:t>
            </a:r>
            <a:r>
              <a:rPr lang="zh-CN" altLang="en-US"/>
              <a:t>天线端口上传输</a:t>
            </a:r>
            <a:endParaRPr lang="zh-CN" altLang="en-US"/>
          </a:p>
          <a:p>
            <a:pPr marL="0" indent="0" eaLnBrk="1" hangingPunct="1"/>
            <a:r>
              <a:rPr lang="en-US" altLang="zh-CN"/>
              <a:t>2</a:t>
            </a:r>
            <a:r>
              <a:rPr lang="zh-CN" altLang="en-US"/>
              <a:t>、</a:t>
            </a:r>
            <a:r>
              <a:rPr lang="en-US" altLang="zh-CN"/>
              <a:t>MBSFN</a:t>
            </a:r>
            <a:r>
              <a:rPr lang="zh-CN" altLang="en-US"/>
              <a:t>参考信号：在天线端口</a:t>
            </a:r>
            <a:r>
              <a:rPr lang="en-US" altLang="zh-CN"/>
              <a:t>4</a:t>
            </a:r>
            <a:r>
              <a:rPr lang="zh-CN" altLang="en-US"/>
              <a:t>上传输</a:t>
            </a:r>
            <a:endParaRPr lang="zh-CN" altLang="en-US"/>
          </a:p>
          <a:p>
            <a:pPr marL="0" indent="0" eaLnBrk="1" hangingPunct="1"/>
            <a:r>
              <a:rPr lang="en-US" altLang="zh-CN"/>
              <a:t>3</a:t>
            </a:r>
            <a:r>
              <a:rPr lang="zh-CN" altLang="en-US"/>
              <a:t>、单天线端口的</a:t>
            </a:r>
            <a:r>
              <a:rPr lang="en-US" altLang="zh-CN"/>
              <a:t>PDSCH</a:t>
            </a:r>
            <a:r>
              <a:rPr lang="zh-CN" altLang="en-US"/>
              <a:t>传输，在天线端口</a:t>
            </a:r>
            <a:r>
              <a:rPr lang="en-US" altLang="zh-CN"/>
              <a:t>5.</a:t>
            </a:r>
            <a:endParaRPr lang="en-US" altLang="zh-CN"/>
          </a:p>
        </p:txBody>
      </p:sp>
      <p:sp>
        <p:nvSpPr>
          <p:cNvPr id="70663" name="灯片编号占位符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90600">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90600">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gn="r" eaLnBrk="1" hangingPunct="1">
              <a:lnSpc>
                <a:spcPct val="100000"/>
              </a:lnSpc>
              <a:spcAft>
                <a:spcPct val="0"/>
              </a:spcAft>
              <a:buSzTx/>
              <a:buFontTx/>
              <a:buNone/>
            </a:pPr>
            <a:fld id="{8E1B7002-E9F3-4B1A-A342-ABA9B16F1037}" type="slidenum">
              <a:rPr lang="en-US" altLang="zh-CN" sz="1300">
                <a:latin typeface="Arial" panose="020B0604020202020204" pitchFamily="34" charset="0"/>
                <a:ea typeface="宋体" panose="02010600030101010101" pitchFamily="2" charset="-122"/>
              </a:rPr>
            </a:fld>
            <a:endParaRPr lang="en-US" altLang="zh-CN" sz="1300">
              <a:latin typeface="Arial" panose="020B0604020202020204" pitchFamily="34" charset="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FrutigerNext LT Medium" pitchFamily="34" charset="0"/>
              </a:rPr>
              <a:t>课程名称</a:t>
            </a:r>
            <a:endParaRPr lang="zh-CN" altLang="en-US" sz="1000">
              <a:latin typeface="FrutigerNext LT Medium" pitchFamily="34" charset="0"/>
            </a:endParaRPr>
          </a:p>
        </p:txBody>
      </p:sp>
      <p:sp>
        <p:nvSpPr>
          <p:cNvPr id="70659"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华文细黑" panose="02010600040101010101" pitchFamily="2" charset="-122"/>
              </a:rPr>
              <a:t>华为技术有限公司  版权所有  未经许可不得扩散</a:t>
            </a:r>
            <a:endParaRPr lang="zh-CN" altLang="en-US" sz="1300">
              <a:latin typeface="Arial" panose="020B0604020202020204" pitchFamily="34" charset="0"/>
              <a:ea typeface="宋体" panose="02010600030101010101" pitchFamily="2" charset="-122"/>
            </a:endParaRPr>
          </a:p>
        </p:txBody>
      </p:sp>
      <p:sp>
        <p:nvSpPr>
          <p:cNvPr id="7066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en-US" altLang="zh-CN" sz="1000">
                <a:latin typeface="Arial" panose="020B0604020202020204" pitchFamily="34" charset="0"/>
                <a:ea typeface="宋体" panose="02010600030101010101" pitchFamily="2" charset="-122"/>
              </a:rPr>
              <a:t>P-</a:t>
            </a:r>
            <a:fld id="{19A98252-895E-483D-837D-B3F879FB6015}" type="slidenum">
              <a:rPr lang="en-US" altLang="zh-CN" sz="1000" smtClean="0">
                <a:latin typeface="Arial" panose="020B0604020202020204" pitchFamily="34" charset="0"/>
                <a:ea typeface="宋体" panose="02010600030101010101" pitchFamily="2" charset="-122"/>
              </a:rPr>
            </a:fld>
            <a:endParaRPr lang="en-US" altLang="zh-CN" sz="1000">
              <a:latin typeface="Arial" panose="020B0604020202020204" pitchFamily="34" charset="0"/>
              <a:ea typeface="宋体" panose="02010600030101010101" pitchFamily="2" charset="-122"/>
            </a:endParaRPr>
          </a:p>
        </p:txBody>
      </p:sp>
      <p:sp>
        <p:nvSpPr>
          <p:cNvPr id="70661" name="幻灯片图像占位符 1"/>
          <p:cNvSpPr>
            <a:spLocks noGrp="1" noRot="1" noChangeAspect="1" noChangeArrowheads="1" noTextEdit="1"/>
          </p:cNvSpPr>
          <p:nvPr>
            <p:ph type="sldImg"/>
          </p:nvPr>
        </p:nvSpPr>
        <p:spPr>
          <a:xfrm>
            <a:off x="-96838" y="768350"/>
            <a:ext cx="7292976" cy="3836988"/>
          </a:xfrm>
        </p:spPr>
      </p:sp>
      <p:sp>
        <p:nvSpPr>
          <p:cNvPr id="70662" name="备注占位符 2"/>
          <p:cNvSpPr>
            <a:spLocks noGrp="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marL="0" indent="0" eaLnBrk="1" hangingPunct="1"/>
            <a:r>
              <a:rPr lang="zh-CN" altLang="en-US"/>
              <a:t>一个基站存在</a:t>
            </a:r>
            <a:r>
              <a:rPr lang="en-US" altLang="zh-CN"/>
              <a:t>504</a:t>
            </a:r>
            <a:r>
              <a:rPr lang="zh-CN" altLang="en-US"/>
              <a:t>个物理层小区</a:t>
            </a:r>
            <a:r>
              <a:rPr lang="en-US" altLang="zh-CN"/>
              <a:t>ID</a:t>
            </a:r>
            <a:r>
              <a:rPr lang="zh-CN" altLang="en-US"/>
              <a:t>，分为</a:t>
            </a:r>
            <a:r>
              <a:rPr lang="en-US" altLang="zh-CN"/>
              <a:t>168</a:t>
            </a:r>
            <a:r>
              <a:rPr lang="zh-CN" altLang="en-US"/>
              <a:t>组，每组</a:t>
            </a:r>
            <a:r>
              <a:rPr lang="en-US" altLang="zh-CN"/>
              <a:t>3</a:t>
            </a:r>
            <a:r>
              <a:rPr lang="zh-CN" altLang="en-US"/>
              <a:t>个</a:t>
            </a:r>
            <a:endParaRPr lang="zh-CN" altLang="en-US"/>
          </a:p>
          <a:p>
            <a:pPr marL="0" indent="0" eaLnBrk="1" hangingPunct="1"/>
            <a:r>
              <a:rPr lang="en-US" altLang="zh-CN"/>
              <a:t>1</a:t>
            </a:r>
            <a:r>
              <a:rPr lang="zh-CN" altLang="en-US"/>
              <a:t>、子载波间隔</a:t>
            </a:r>
            <a:r>
              <a:rPr lang="en-US" altLang="zh-CN"/>
              <a:t>15KHZ,</a:t>
            </a:r>
            <a:r>
              <a:rPr lang="zh-CN" altLang="en-US"/>
              <a:t>在</a:t>
            </a:r>
            <a:r>
              <a:rPr lang="en-US" altLang="zh-CN"/>
              <a:t>0-3</a:t>
            </a:r>
            <a:r>
              <a:rPr lang="zh-CN" altLang="en-US"/>
              <a:t>天线端口上传输</a:t>
            </a:r>
            <a:endParaRPr lang="zh-CN" altLang="en-US"/>
          </a:p>
          <a:p>
            <a:pPr marL="0" indent="0" eaLnBrk="1" hangingPunct="1"/>
            <a:r>
              <a:rPr lang="en-US" altLang="zh-CN"/>
              <a:t>2</a:t>
            </a:r>
            <a:r>
              <a:rPr lang="zh-CN" altLang="en-US"/>
              <a:t>、</a:t>
            </a:r>
            <a:r>
              <a:rPr lang="en-US" altLang="zh-CN"/>
              <a:t>MBSFN</a:t>
            </a:r>
            <a:r>
              <a:rPr lang="zh-CN" altLang="en-US"/>
              <a:t>参考信号：在天线端口</a:t>
            </a:r>
            <a:r>
              <a:rPr lang="en-US" altLang="zh-CN"/>
              <a:t>4</a:t>
            </a:r>
            <a:r>
              <a:rPr lang="zh-CN" altLang="en-US"/>
              <a:t>上传输</a:t>
            </a:r>
            <a:endParaRPr lang="zh-CN" altLang="en-US"/>
          </a:p>
          <a:p>
            <a:pPr marL="0" indent="0" eaLnBrk="1" hangingPunct="1"/>
            <a:r>
              <a:rPr lang="en-US" altLang="zh-CN"/>
              <a:t>3</a:t>
            </a:r>
            <a:r>
              <a:rPr lang="zh-CN" altLang="en-US"/>
              <a:t>、单天线端口的</a:t>
            </a:r>
            <a:r>
              <a:rPr lang="en-US" altLang="zh-CN"/>
              <a:t>PDSCH</a:t>
            </a:r>
            <a:r>
              <a:rPr lang="zh-CN" altLang="en-US"/>
              <a:t>传输，在天线端口</a:t>
            </a:r>
            <a:r>
              <a:rPr lang="en-US" altLang="zh-CN"/>
              <a:t>5.</a:t>
            </a:r>
            <a:endParaRPr lang="en-US" altLang="zh-CN"/>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l"/>
              <a:defRPr/>
            </a:pP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MIB</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Master Information Block</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），在</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PBCH</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中承载</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90000"/>
              </a:lnSpc>
              <a:spcBef>
                <a:spcPct val="20000"/>
              </a:spcBef>
              <a:spcAft>
                <a:spcPct val="0"/>
              </a:spcAft>
              <a:buClr>
                <a:schemeClr val="tx2"/>
              </a:buClr>
              <a:buSzPct val="45000"/>
              <a:buFont typeface="Wingdings" panose="05000000000000000000" pitchFamily="2" charset="2"/>
              <a:buChar char="n"/>
              <a:defRPr/>
            </a:pP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PBCH</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每</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10 ms</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无线帧出现一次，位于</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Slot#1</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前</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4</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个</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OFDM</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符号中央</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6</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个</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RB</a:t>
            </a:r>
            <a:endParaRPr kumimoji="0" lang="en-US" altLang="zh-CN"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90000"/>
              </a:lnSpc>
              <a:spcBef>
                <a:spcPct val="20000"/>
              </a:spcBef>
              <a:spcAft>
                <a:spcPct val="0"/>
              </a:spcAft>
              <a:buClr>
                <a:schemeClr val="tx2"/>
              </a:buClr>
              <a:buSzPct val="45000"/>
              <a:buFont typeface="Wingdings" panose="05000000000000000000" pitchFamily="2" charset="2"/>
              <a:buChar char="n"/>
              <a:defRPr/>
            </a:pP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UE</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首先需要读取</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PBCH</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来获取接收其它系统消息的必要信息（</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SFN</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、下行系统带宽、</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PHICH</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配置）</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l"/>
              <a:defRPr/>
            </a:pP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SIB</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System Information Block</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90000"/>
              </a:lnSpc>
              <a:spcBef>
                <a:spcPct val="20000"/>
              </a:spcBef>
              <a:spcAft>
                <a:spcPct val="0"/>
              </a:spcAft>
              <a:buClr>
                <a:schemeClr val="tx2"/>
              </a:buClr>
              <a:buSzPct val="45000"/>
              <a:buFont typeface="Wingdings" panose="05000000000000000000" pitchFamily="2" charset="2"/>
              <a:buChar char="n"/>
              <a:defRPr/>
            </a:pP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包含</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SIB1~SIB11</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，均映射到</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PDSCH SIB1</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，重复周期是</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80 ms</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（位于</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SFN mod 8 = 0</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边界），每重复周期内传输</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4</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次（位于</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SFN mod 2 = 0</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无线帧）</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90000"/>
              </a:lnSpc>
              <a:spcBef>
                <a:spcPct val="20000"/>
              </a:spcBef>
              <a:spcAft>
                <a:spcPct val="0"/>
              </a:spcAft>
              <a:buClr>
                <a:schemeClr val="tx2"/>
              </a:buClr>
              <a:buSzPct val="45000"/>
              <a:buFont typeface="Wingdings" panose="05000000000000000000" pitchFamily="2" charset="2"/>
              <a:buChar char="n"/>
              <a:defRPr/>
            </a:pP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SIB1</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携带了其它</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SIB</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的调度信息（</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SI</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序号、窗长、周期），基于这些调度信息来读取其它</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SIB</a:t>
            </a:r>
            <a:endParaRPr kumimoji="0" lang="en-US" altLang="zh-CN"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90000"/>
              </a:lnSpc>
              <a:spcBef>
                <a:spcPct val="20000"/>
              </a:spcBef>
              <a:spcAft>
                <a:spcPct val="0"/>
              </a:spcAft>
              <a:buClr>
                <a:schemeClr val="tx2"/>
              </a:buClr>
              <a:buSzPct val="45000"/>
              <a:buFont typeface="Wingdings" panose="05000000000000000000" pitchFamily="2" charset="2"/>
              <a:buChar char="n"/>
              <a:defRPr/>
            </a:pP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每个</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SI</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包含一个或多个</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SIB</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，并可在</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SI</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窗内重复发送</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1143000" marR="0" lvl="2" indent="-228600" algn="l" defTabSz="914400" rtl="0" eaLnBrk="1" fontAlgn="base" latinLnBrk="0" hangingPunct="1">
              <a:lnSpc>
                <a:spcPct val="90000"/>
              </a:lnSpc>
              <a:spcBef>
                <a:spcPct val="20000"/>
              </a:spcBef>
              <a:spcAft>
                <a:spcPct val="0"/>
              </a:spcAft>
              <a:buClr>
                <a:schemeClr val="tx2"/>
              </a:buClr>
              <a:buSzPct val="45000"/>
              <a:buFont typeface="Wingdings" panose="05000000000000000000" pitchFamily="2" charset="2"/>
              <a:buChar char="n"/>
              <a:defRPr/>
            </a:pP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UE</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通过</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HARQ</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重传合并（不带</a:t>
            </a:r>
            <a:r>
              <a:rPr lang="en-US" altLang="zh-CN" kern="0" noProof="0" dirty="0" smtClean="0">
                <a:ln>
                  <a:noFill/>
                </a:ln>
                <a:solidFill>
                  <a:srgbClr val="404040"/>
                </a:solidFill>
                <a:effectLst/>
                <a:uLnTx/>
                <a:uFillTx/>
                <a:latin typeface="微软雅黑" panose="020B0503020204020204" charset="-122"/>
                <a:ea typeface="微软雅黑" panose="020B0503020204020204" charset="-122"/>
                <a:sym typeface="+mn-ea"/>
              </a:rPr>
              <a:t>ACK/NACK</a:t>
            </a:r>
            <a:r>
              <a:rPr lang="zh-CN" altLang="en-US" kern="0" noProof="0" dirty="0" smtClean="0">
                <a:ln>
                  <a:noFill/>
                </a:ln>
                <a:solidFill>
                  <a:srgbClr val="404040"/>
                </a:solidFill>
                <a:effectLst/>
                <a:uLnTx/>
                <a:uFillTx/>
                <a:latin typeface="微软雅黑" panose="020B0503020204020204" charset="-122"/>
                <a:ea typeface="微软雅黑" panose="020B0503020204020204" charset="-122"/>
                <a:sym typeface="+mn-ea"/>
              </a:rPr>
              <a:t>反馈）提高系统消息接收性能</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0" indent="0" eaLnBrk="1" hangingPunct="1"/>
            <a:endParaRPr lang="en-US" altLang="zh-CN"/>
          </a:p>
        </p:txBody>
      </p:sp>
      <p:sp>
        <p:nvSpPr>
          <p:cNvPr id="70663" name="灯片编号占位符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90600">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90600">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gn="r" eaLnBrk="1" hangingPunct="1">
              <a:lnSpc>
                <a:spcPct val="100000"/>
              </a:lnSpc>
              <a:spcAft>
                <a:spcPct val="0"/>
              </a:spcAft>
              <a:buSzTx/>
              <a:buFontTx/>
              <a:buNone/>
            </a:pPr>
            <a:fld id="{8E1B7002-E9F3-4B1A-A342-ABA9B16F1037}" type="slidenum">
              <a:rPr lang="en-US" altLang="zh-CN" sz="1300">
                <a:latin typeface="Arial" panose="020B0604020202020204" pitchFamily="34" charset="0"/>
                <a:ea typeface="宋体" panose="02010600030101010101" pitchFamily="2" charset="-122"/>
              </a:rPr>
            </a:fld>
            <a:endParaRPr lang="en-US" altLang="zh-CN" sz="1300">
              <a:latin typeface="Arial" panose="020B0604020202020204" pitchFamily="34" charset="0"/>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FrutigerNext LT Medium" pitchFamily="34" charset="0"/>
              </a:rPr>
              <a:t>课程名称</a:t>
            </a:r>
            <a:endParaRPr lang="zh-CN" altLang="en-US" sz="1000">
              <a:latin typeface="FrutigerNext LT Medium" pitchFamily="34" charset="0"/>
            </a:endParaRPr>
          </a:p>
        </p:txBody>
      </p:sp>
      <p:sp>
        <p:nvSpPr>
          <p:cNvPr id="70659"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华文细黑" panose="02010600040101010101" pitchFamily="2" charset="-122"/>
              </a:rPr>
              <a:t>华为技术有限公司  版权所有  未经许可不得扩散</a:t>
            </a:r>
            <a:endParaRPr lang="zh-CN" altLang="en-US" sz="1300">
              <a:latin typeface="Arial" panose="020B0604020202020204" pitchFamily="34" charset="0"/>
              <a:ea typeface="宋体" panose="02010600030101010101" pitchFamily="2" charset="-122"/>
            </a:endParaRPr>
          </a:p>
        </p:txBody>
      </p:sp>
      <p:sp>
        <p:nvSpPr>
          <p:cNvPr id="7066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en-US" altLang="zh-CN" sz="1000">
                <a:latin typeface="Arial" panose="020B0604020202020204" pitchFamily="34" charset="0"/>
                <a:ea typeface="宋体" panose="02010600030101010101" pitchFamily="2" charset="-122"/>
              </a:rPr>
              <a:t>P-</a:t>
            </a:r>
            <a:fld id="{19A98252-895E-483D-837D-B3F879FB6015}" type="slidenum">
              <a:rPr lang="en-US" altLang="zh-CN" sz="1000" smtClean="0">
                <a:latin typeface="Arial" panose="020B0604020202020204" pitchFamily="34" charset="0"/>
                <a:ea typeface="宋体" panose="02010600030101010101" pitchFamily="2" charset="-122"/>
              </a:rPr>
            </a:fld>
            <a:endParaRPr lang="en-US" altLang="zh-CN" sz="1000">
              <a:latin typeface="Arial" panose="020B0604020202020204" pitchFamily="34" charset="0"/>
              <a:ea typeface="宋体" panose="02010600030101010101" pitchFamily="2" charset="-122"/>
            </a:endParaRPr>
          </a:p>
        </p:txBody>
      </p:sp>
      <p:sp>
        <p:nvSpPr>
          <p:cNvPr id="70661" name="幻灯片图像占位符 1"/>
          <p:cNvSpPr>
            <a:spLocks noGrp="1" noRot="1" noChangeAspect="1" noChangeArrowheads="1" noTextEdit="1"/>
          </p:cNvSpPr>
          <p:nvPr>
            <p:ph type="sldImg"/>
          </p:nvPr>
        </p:nvSpPr>
        <p:spPr>
          <a:xfrm>
            <a:off x="-96838" y="768350"/>
            <a:ext cx="7292976" cy="3836988"/>
          </a:xfrm>
        </p:spPr>
      </p:sp>
      <p:sp>
        <p:nvSpPr>
          <p:cNvPr id="70662" name="备注占位符 2"/>
          <p:cNvSpPr>
            <a:spLocks noGrp="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marL="0" indent="0" eaLnBrk="1" hangingPunct="1"/>
            <a:r>
              <a:t>除了TDD固有的特性之外（上下行转换、特殊时隙等），TDD帧结构与FDD帧结构的主要区别在于同步信号的设计。LTE 同步信号的周期是5ms，分为主同步信号（PSS）和辅同步信号（SSS）。LTE TDD和FDD帧结构中，同步信号的位置/相对位置不同，如图3所示。在TDD帧结构中，PSS位于DwPTS的第三个符号，SSS位于5ms第一个子帧的最后一个符号；在FDD帧结构中，主同步信号和辅同步信号位于5ms第一个子帧内前一个时隙的最后两个符号。利用主、辅同步信号相对位置的不同，终端可以在小区搜索的初始阶段识别系统是TDD还是FDD。</a:t>
            </a:r>
          </a:p>
          <a:p>
            <a:pPr marL="0" indent="0" eaLnBrk="1" hangingPunct="1"/>
          </a:p>
        </p:txBody>
      </p:sp>
      <p:sp>
        <p:nvSpPr>
          <p:cNvPr id="70663" name="灯片编号占位符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90600">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90600">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gn="r" eaLnBrk="1" hangingPunct="1">
              <a:lnSpc>
                <a:spcPct val="100000"/>
              </a:lnSpc>
              <a:spcAft>
                <a:spcPct val="0"/>
              </a:spcAft>
              <a:buSzTx/>
              <a:buFontTx/>
              <a:buNone/>
            </a:pPr>
            <a:fld id="{8E1B7002-E9F3-4B1A-A342-ABA9B16F1037}" type="slidenum">
              <a:rPr lang="en-US" altLang="zh-CN" sz="1300">
                <a:latin typeface="Arial" panose="020B0604020202020204" pitchFamily="34" charset="0"/>
                <a:ea typeface="宋体" panose="02010600030101010101" pitchFamily="2" charset="-122"/>
              </a:rPr>
            </a:fld>
            <a:endParaRPr lang="en-US" altLang="zh-CN" sz="1300">
              <a:latin typeface="Arial" panose="020B0604020202020204" pitchFamily="34" charset="0"/>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FrutigerNext LT Medium" pitchFamily="34" charset="0"/>
              </a:rPr>
              <a:t>课程名称</a:t>
            </a:r>
            <a:endParaRPr lang="zh-CN" altLang="en-US" sz="1000">
              <a:latin typeface="FrutigerNext LT Medium" pitchFamily="34" charset="0"/>
            </a:endParaRPr>
          </a:p>
        </p:txBody>
      </p:sp>
      <p:sp>
        <p:nvSpPr>
          <p:cNvPr id="70659"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华文细黑" panose="02010600040101010101" pitchFamily="2" charset="-122"/>
              </a:rPr>
              <a:t>华为技术有限公司  版权所有  未经许可不得扩散</a:t>
            </a:r>
            <a:endParaRPr lang="zh-CN" altLang="en-US" sz="1300">
              <a:latin typeface="Arial" panose="020B0604020202020204" pitchFamily="34" charset="0"/>
              <a:ea typeface="宋体" panose="02010600030101010101" pitchFamily="2" charset="-122"/>
            </a:endParaRPr>
          </a:p>
        </p:txBody>
      </p:sp>
      <p:sp>
        <p:nvSpPr>
          <p:cNvPr id="7066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en-US" altLang="zh-CN" sz="1000">
                <a:latin typeface="Arial" panose="020B0604020202020204" pitchFamily="34" charset="0"/>
                <a:ea typeface="宋体" panose="02010600030101010101" pitchFamily="2" charset="-122"/>
              </a:rPr>
              <a:t>P-</a:t>
            </a:r>
            <a:fld id="{19A98252-895E-483D-837D-B3F879FB6015}" type="slidenum">
              <a:rPr lang="en-US" altLang="zh-CN" sz="1000" smtClean="0">
                <a:latin typeface="Arial" panose="020B0604020202020204" pitchFamily="34" charset="0"/>
                <a:ea typeface="宋体" panose="02010600030101010101" pitchFamily="2" charset="-122"/>
              </a:rPr>
            </a:fld>
            <a:endParaRPr lang="en-US" altLang="zh-CN" sz="1000">
              <a:latin typeface="Arial" panose="020B0604020202020204" pitchFamily="34" charset="0"/>
              <a:ea typeface="宋体" panose="02010600030101010101" pitchFamily="2" charset="-122"/>
            </a:endParaRPr>
          </a:p>
        </p:txBody>
      </p:sp>
      <p:sp>
        <p:nvSpPr>
          <p:cNvPr id="70661" name="幻灯片图像占位符 1"/>
          <p:cNvSpPr>
            <a:spLocks noGrp="1" noRot="1" noChangeAspect="1" noChangeArrowheads="1" noTextEdit="1"/>
          </p:cNvSpPr>
          <p:nvPr>
            <p:ph type="sldImg"/>
          </p:nvPr>
        </p:nvSpPr>
        <p:spPr>
          <a:xfrm>
            <a:off x="-96838" y="768350"/>
            <a:ext cx="7292976" cy="3836988"/>
          </a:xfrm>
        </p:spPr>
      </p:sp>
      <p:sp>
        <p:nvSpPr>
          <p:cNvPr id="70662" name="备注占位符 2"/>
          <p:cNvSpPr>
            <a:spLocks noGrp="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marL="0" indent="0" eaLnBrk="1" hangingPunct="1"/>
            <a:endParaRPr lang="en-US" altLang="zh-CN"/>
          </a:p>
        </p:txBody>
      </p:sp>
      <p:sp>
        <p:nvSpPr>
          <p:cNvPr id="70663" name="灯片编号占位符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90600">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90600">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gn="r" eaLnBrk="1" hangingPunct="1">
              <a:lnSpc>
                <a:spcPct val="100000"/>
              </a:lnSpc>
              <a:spcAft>
                <a:spcPct val="0"/>
              </a:spcAft>
              <a:buSzTx/>
              <a:buFontTx/>
              <a:buNone/>
            </a:pPr>
            <a:fld id="{8E1B7002-E9F3-4B1A-A342-ABA9B16F1037}" type="slidenum">
              <a:rPr lang="en-US" altLang="zh-CN" sz="1300">
                <a:latin typeface="Arial" panose="020B0604020202020204" pitchFamily="34" charset="0"/>
                <a:ea typeface="宋体" panose="02010600030101010101" pitchFamily="2" charset="-122"/>
              </a:rPr>
            </a:fld>
            <a:endParaRPr lang="en-US" altLang="zh-CN" sz="1300">
              <a:latin typeface="Arial" panose="020B0604020202020204" pitchFamily="34" charset="0"/>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FrutigerNext LT Medium" pitchFamily="34" charset="0"/>
              </a:rPr>
              <a:t>课程名称</a:t>
            </a:r>
            <a:endParaRPr lang="zh-CN" altLang="en-US" sz="1000">
              <a:latin typeface="FrutigerNext LT Medium" pitchFamily="34" charset="0"/>
            </a:endParaRPr>
          </a:p>
        </p:txBody>
      </p:sp>
      <p:sp>
        <p:nvSpPr>
          <p:cNvPr id="70659"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zh-CN" altLang="en-US" sz="1000">
                <a:latin typeface="华文细黑" panose="02010600040101010101" pitchFamily="2" charset="-122"/>
              </a:rPr>
              <a:t>华为技术有限公司  版权所有  未经许可不得扩散</a:t>
            </a:r>
            <a:endParaRPr lang="zh-CN" altLang="en-US" sz="1300">
              <a:latin typeface="Arial" panose="020B0604020202020204" pitchFamily="34" charset="0"/>
              <a:ea typeface="宋体" panose="02010600030101010101" pitchFamily="2" charset="-122"/>
            </a:endParaRPr>
          </a:p>
        </p:txBody>
      </p:sp>
      <p:sp>
        <p:nvSpPr>
          <p:cNvPr id="7066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68375">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68375"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nSpc>
                <a:spcPct val="100000"/>
              </a:lnSpc>
              <a:spcAft>
                <a:spcPct val="0"/>
              </a:spcAft>
              <a:buSzTx/>
              <a:buFontTx/>
              <a:buNone/>
            </a:pPr>
            <a:r>
              <a:rPr lang="en-US" altLang="zh-CN" sz="1000">
                <a:latin typeface="Arial" panose="020B0604020202020204" pitchFamily="34" charset="0"/>
                <a:ea typeface="宋体" panose="02010600030101010101" pitchFamily="2" charset="-122"/>
              </a:rPr>
              <a:t>P-</a:t>
            </a:r>
            <a:fld id="{19A98252-895E-483D-837D-B3F879FB6015}" type="slidenum">
              <a:rPr lang="en-US" altLang="zh-CN" sz="1000" smtClean="0">
                <a:latin typeface="Arial" panose="020B0604020202020204" pitchFamily="34" charset="0"/>
                <a:ea typeface="宋体" panose="02010600030101010101" pitchFamily="2" charset="-122"/>
              </a:rPr>
            </a:fld>
            <a:endParaRPr lang="en-US" altLang="zh-CN" sz="1000">
              <a:latin typeface="Arial" panose="020B0604020202020204" pitchFamily="34" charset="0"/>
              <a:ea typeface="宋体" panose="02010600030101010101" pitchFamily="2" charset="-122"/>
            </a:endParaRPr>
          </a:p>
        </p:txBody>
      </p:sp>
      <p:sp>
        <p:nvSpPr>
          <p:cNvPr id="70661" name="幻灯片图像占位符 1"/>
          <p:cNvSpPr>
            <a:spLocks noGrp="1" noRot="1" noChangeAspect="1" noChangeArrowheads="1" noTextEdit="1"/>
          </p:cNvSpPr>
          <p:nvPr>
            <p:ph type="sldImg"/>
          </p:nvPr>
        </p:nvSpPr>
        <p:spPr>
          <a:xfrm>
            <a:off x="139700" y="768350"/>
            <a:ext cx="6819900" cy="3836988"/>
          </a:xfrm>
        </p:spPr>
      </p:sp>
      <p:sp>
        <p:nvSpPr>
          <p:cNvPr id="70662" name="备注占位符 2"/>
          <p:cNvSpPr>
            <a:spLocks noGrp="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marL="0" indent="0" eaLnBrk="1" hangingPunct="1"/>
            <a:r>
              <a:rPr lang="zh-CN" altLang="en-US"/>
              <a:t>一个基站存在</a:t>
            </a:r>
            <a:r>
              <a:rPr lang="en-US" altLang="zh-CN"/>
              <a:t>504</a:t>
            </a:r>
            <a:r>
              <a:rPr lang="zh-CN" altLang="en-US"/>
              <a:t>个物理层小区</a:t>
            </a:r>
            <a:r>
              <a:rPr lang="en-US" altLang="zh-CN"/>
              <a:t>ID</a:t>
            </a:r>
            <a:r>
              <a:rPr lang="zh-CN" altLang="en-US"/>
              <a:t>，分为</a:t>
            </a:r>
            <a:r>
              <a:rPr lang="en-US" altLang="zh-CN"/>
              <a:t>168</a:t>
            </a:r>
            <a:r>
              <a:rPr lang="zh-CN" altLang="en-US"/>
              <a:t>组，每组</a:t>
            </a:r>
            <a:r>
              <a:rPr lang="en-US" altLang="zh-CN"/>
              <a:t>3</a:t>
            </a:r>
            <a:r>
              <a:rPr lang="zh-CN" altLang="en-US"/>
              <a:t>个</a:t>
            </a:r>
            <a:endParaRPr lang="zh-CN" altLang="en-US"/>
          </a:p>
          <a:p>
            <a:pPr marL="0" indent="0" eaLnBrk="1" hangingPunct="1"/>
            <a:r>
              <a:rPr lang="en-US" altLang="zh-CN"/>
              <a:t>1</a:t>
            </a:r>
            <a:r>
              <a:rPr lang="zh-CN" altLang="en-US"/>
              <a:t>、子载波间隔</a:t>
            </a:r>
            <a:r>
              <a:rPr lang="en-US" altLang="zh-CN"/>
              <a:t>15KHZ,</a:t>
            </a:r>
            <a:r>
              <a:rPr lang="zh-CN" altLang="en-US"/>
              <a:t>在</a:t>
            </a:r>
            <a:r>
              <a:rPr lang="en-US" altLang="zh-CN"/>
              <a:t>0-3</a:t>
            </a:r>
            <a:r>
              <a:rPr lang="zh-CN" altLang="en-US"/>
              <a:t>天线端口上传输</a:t>
            </a:r>
            <a:endParaRPr lang="zh-CN" altLang="en-US"/>
          </a:p>
          <a:p>
            <a:pPr marL="0" indent="0" eaLnBrk="1" hangingPunct="1"/>
            <a:r>
              <a:rPr lang="en-US" altLang="zh-CN"/>
              <a:t>2</a:t>
            </a:r>
            <a:r>
              <a:rPr lang="zh-CN" altLang="en-US"/>
              <a:t>、</a:t>
            </a:r>
            <a:r>
              <a:rPr lang="en-US" altLang="zh-CN"/>
              <a:t>MBSFN</a:t>
            </a:r>
            <a:r>
              <a:rPr lang="zh-CN" altLang="en-US"/>
              <a:t>参考信号：在天线端口</a:t>
            </a:r>
            <a:r>
              <a:rPr lang="en-US" altLang="zh-CN"/>
              <a:t>4</a:t>
            </a:r>
            <a:r>
              <a:rPr lang="zh-CN" altLang="en-US"/>
              <a:t>上传输</a:t>
            </a:r>
            <a:endParaRPr lang="zh-CN" altLang="en-US"/>
          </a:p>
          <a:p>
            <a:pPr marL="0" indent="0" eaLnBrk="1" hangingPunct="1"/>
            <a:r>
              <a:rPr lang="en-US" altLang="zh-CN"/>
              <a:t>3</a:t>
            </a:r>
            <a:r>
              <a:rPr lang="zh-CN" altLang="en-US"/>
              <a:t>、单天线端口的</a:t>
            </a:r>
            <a:r>
              <a:rPr lang="en-US" altLang="zh-CN"/>
              <a:t>PDSCH</a:t>
            </a:r>
            <a:r>
              <a:rPr lang="zh-CN" altLang="en-US"/>
              <a:t>传输，在天线端口</a:t>
            </a:r>
            <a:r>
              <a:rPr lang="en-US" altLang="zh-CN"/>
              <a:t>5.</a:t>
            </a:r>
            <a:endParaRPr lang="en-US" altLang="zh-CN"/>
          </a:p>
        </p:txBody>
      </p:sp>
      <p:sp>
        <p:nvSpPr>
          <p:cNvPr id="70663" name="灯片编号占位符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lnSpc>
                <a:spcPct val="125000"/>
              </a:lnSpc>
              <a:spcAft>
                <a:spcPts val="3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90600">
              <a:lnSpc>
                <a:spcPct val="125000"/>
              </a:lnSpc>
              <a:spcAft>
                <a:spcPts val="3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90600">
              <a:lnSpc>
                <a:spcPct val="125000"/>
              </a:lnSpc>
              <a:spcAft>
                <a:spcPts val="3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4pPr>
            <a:lvl5pPr marL="2057400" indent="-228600" defTabSz="99060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5pPr>
            <a:lvl6pPr marL="25146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6pPr>
            <a:lvl7pPr marL="29718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7pPr>
            <a:lvl8pPr marL="34290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8pPr>
            <a:lvl9pPr marL="3886200" indent="-228600" defTabSz="990600" eaLnBrk="0" fontAlgn="base" hangingPunct="0">
              <a:lnSpc>
                <a:spcPct val="125000"/>
              </a:lnSpc>
              <a:spcBef>
                <a:spcPct val="30000"/>
              </a:spcBef>
              <a:spcAft>
                <a:spcPts val="300"/>
              </a:spcAft>
              <a:defRPr sz="1100">
                <a:solidFill>
                  <a:schemeClr val="tx1"/>
                </a:solidFill>
                <a:latin typeface="FrutigerNext LT Regular" pitchFamily="34" charset="0"/>
                <a:ea typeface="华文细黑" panose="02010600040101010101" pitchFamily="2" charset="-122"/>
              </a:defRPr>
            </a:lvl9pPr>
          </a:lstStyle>
          <a:p>
            <a:pPr algn="r" eaLnBrk="1" hangingPunct="1">
              <a:lnSpc>
                <a:spcPct val="100000"/>
              </a:lnSpc>
              <a:spcAft>
                <a:spcPct val="0"/>
              </a:spcAft>
              <a:buSzTx/>
              <a:buFontTx/>
              <a:buNone/>
            </a:pPr>
            <a:fld id="{8E1B7002-E9F3-4B1A-A342-ABA9B16F1037}" type="slidenum">
              <a:rPr lang="en-US" altLang="zh-CN" sz="1300">
                <a:latin typeface="Arial" panose="020B0604020202020204" pitchFamily="34" charset="0"/>
                <a:ea typeface="宋体" panose="02010600030101010101" pitchFamily="2" charset="-122"/>
              </a:rPr>
            </a:fld>
            <a:endParaRPr lang="en-US" altLang="zh-CN" sz="1300">
              <a:latin typeface="Arial" panose="020B0604020202020204" pitchFamily="34" charset="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p:cNvSpPr>
            <a:spLocks noGrp="1" noRot="1" noChangeAspect="1" noChangeArrowheads="1" noTextEdit="1"/>
          </p:cNvSpPr>
          <p:nvPr>
            <p:ph type="sldImg"/>
          </p:nvPr>
        </p:nvSpPr>
        <p:spPr/>
      </p:sp>
      <p:sp>
        <p:nvSpPr>
          <p:cNvPr id="122886" name="Rectangle 3"/>
          <p:cNvSpPr>
            <a:spLocks noGrp="1" noChangeArrowheads="1"/>
          </p:cNvSpPr>
          <p:nvPr>
            <p:ph type="body" idx="1"/>
          </p:nvPr>
        </p:nvSpPr>
        <p:spPr>
          <a:noFill/>
        </p:spPr>
        <p:txBody>
          <a:bodyPr/>
          <a:lstStyle/>
          <a:p>
            <a:pPr eaLnBrk="1" hangingPunct="1"/>
            <a:r>
              <a:rPr lang="en-US" altLang="zh-CN" smtClean="0"/>
              <a:t>EMM</a:t>
            </a:r>
            <a:r>
              <a:rPr lang="zh-CN" altLang="en-US" smtClean="0"/>
              <a:t>状态描述了由移动性管理流程（比如附着，</a:t>
            </a:r>
            <a:r>
              <a:rPr lang="en-US" altLang="zh-CN" smtClean="0"/>
              <a:t>TAU</a:t>
            </a:r>
            <a:r>
              <a:rPr lang="zh-CN" altLang="en-US" smtClean="0"/>
              <a:t>）所产生的移动性管理状态。</a:t>
            </a:r>
            <a:endParaRPr lang="zh-CN" altLang="en-US" smtClean="0"/>
          </a:p>
          <a:p>
            <a:pPr eaLnBrk="1" hangingPunct="1"/>
            <a:r>
              <a:rPr lang="en-US" altLang="zh-CN" smtClean="0"/>
              <a:t>ECM</a:t>
            </a:r>
            <a:r>
              <a:rPr lang="zh-CN" altLang="en-US" smtClean="0"/>
              <a:t>状态描述了</a:t>
            </a:r>
            <a:r>
              <a:rPr lang="en-US" altLang="zh-CN" smtClean="0"/>
              <a:t>UE</a:t>
            </a:r>
            <a:r>
              <a:rPr lang="zh-CN" altLang="en-US" smtClean="0"/>
              <a:t>和</a:t>
            </a:r>
            <a:r>
              <a:rPr lang="en-US" altLang="zh-CN" smtClean="0"/>
              <a:t>EPC</a:t>
            </a:r>
            <a:r>
              <a:rPr lang="zh-CN" altLang="en-US" smtClean="0"/>
              <a:t>之间的信令连接状态。</a:t>
            </a:r>
            <a:endParaRPr lang="zh-CN" altLang="en-US" smtClean="0"/>
          </a:p>
          <a:p>
            <a:pPr eaLnBrk="1" hangingPunct="1"/>
            <a:r>
              <a:rPr lang="zh-CN" altLang="en-US" smtClean="0"/>
              <a:t>总的来说，</a:t>
            </a:r>
            <a:r>
              <a:rPr lang="en-US" altLang="zh-CN" smtClean="0"/>
              <a:t>ECM</a:t>
            </a:r>
            <a:r>
              <a:rPr lang="zh-CN" altLang="en-US" smtClean="0"/>
              <a:t>和</a:t>
            </a:r>
            <a:r>
              <a:rPr lang="en-US" altLang="zh-CN" smtClean="0"/>
              <a:t>EMM</a:t>
            </a:r>
            <a:r>
              <a:rPr lang="zh-CN" altLang="en-US" smtClean="0"/>
              <a:t>状态是互相独立的。从</a:t>
            </a:r>
            <a:r>
              <a:rPr lang="en-US" altLang="zh-CN" smtClean="0"/>
              <a:t>EMM-REGISTERED</a:t>
            </a:r>
            <a:r>
              <a:rPr lang="zh-CN" altLang="en-US" smtClean="0"/>
              <a:t>到</a:t>
            </a:r>
            <a:r>
              <a:rPr lang="en-US" altLang="zh-CN" smtClean="0"/>
              <a:t>EMM-DEREGISTERED</a:t>
            </a:r>
            <a:r>
              <a:rPr lang="zh-CN" altLang="en-US" smtClean="0"/>
              <a:t>的状态转换可以不管</a:t>
            </a:r>
            <a:r>
              <a:rPr lang="en-US" altLang="zh-CN" smtClean="0"/>
              <a:t>ECM</a:t>
            </a:r>
            <a:r>
              <a:rPr lang="zh-CN" altLang="en-US" smtClean="0"/>
              <a:t>的状态如何，比如通过</a:t>
            </a:r>
            <a:r>
              <a:rPr lang="en-US" altLang="zh-CN" smtClean="0"/>
              <a:t>ECM-CONNECTED</a:t>
            </a:r>
            <a:r>
              <a:rPr lang="zh-CN" altLang="en-US" smtClean="0"/>
              <a:t>状态下的显式分离流程，或者通过</a:t>
            </a:r>
            <a:r>
              <a:rPr lang="en-US" altLang="zh-CN" smtClean="0"/>
              <a:t>ECM-IDLE</a:t>
            </a:r>
            <a:r>
              <a:rPr lang="zh-CN" altLang="en-US" smtClean="0"/>
              <a:t>状态下的</a:t>
            </a:r>
            <a:r>
              <a:rPr lang="en-US" altLang="zh-CN" smtClean="0"/>
              <a:t>MME</a:t>
            </a:r>
            <a:r>
              <a:rPr lang="zh-CN" altLang="en-US" smtClean="0"/>
              <a:t>隐式分离流程。当然，也会存在一定的联系，比如从</a:t>
            </a:r>
            <a:r>
              <a:rPr lang="en-US" altLang="zh-CN" smtClean="0"/>
              <a:t>EMM-DEREGISTERED</a:t>
            </a:r>
            <a:r>
              <a:rPr lang="zh-CN" altLang="en-US" smtClean="0"/>
              <a:t>到</a:t>
            </a:r>
            <a:r>
              <a:rPr lang="en-US" altLang="zh-CN" smtClean="0"/>
              <a:t>EMM-REGISTERED</a:t>
            </a:r>
            <a:r>
              <a:rPr lang="zh-CN" altLang="en-US" smtClean="0"/>
              <a:t>状态的转换，</a:t>
            </a:r>
            <a:r>
              <a:rPr lang="en-US" altLang="zh-CN" smtClean="0"/>
              <a:t>UE</a:t>
            </a:r>
            <a:r>
              <a:rPr lang="zh-CN" altLang="en-US" smtClean="0"/>
              <a:t>必须位于</a:t>
            </a:r>
            <a:r>
              <a:rPr lang="en-US" altLang="zh-CN" smtClean="0"/>
              <a:t>ECM-CONNECTED</a:t>
            </a:r>
            <a:r>
              <a:rPr lang="zh-CN" altLang="en-US" smtClean="0"/>
              <a:t>状态。</a:t>
            </a:r>
            <a:endParaRPr lang="zh-CN" altLang="en-US" smtClean="0"/>
          </a:p>
        </p:txBody>
      </p:sp>
      <p:sp>
        <p:nvSpPr>
          <p:cNvPr id="7" name="灯片编号占位符 6"/>
          <p:cNvSpPr>
            <a:spLocks noGrp="1"/>
          </p:cNvSpPr>
          <p:nvPr>
            <p:ph type="sldNum" sz="quarter" idx="10"/>
          </p:nvPr>
        </p:nvSpPr>
        <p:spPr/>
        <p:txBody>
          <a:bodyPr/>
          <a:lstStyle/>
          <a:p>
            <a:r>
              <a:rPr lang="en-US" altLang="zh-CN" smtClean="0"/>
              <a:t>P-</a:t>
            </a:r>
            <a:fld id="{53C4D65A-8D61-4BF8-8EE6-980764D8408A}" type="slidenum">
              <a:rPr lang="en-US" altLang="zh-CN" smtClean="0"/>
            </a:fld>
            <a:endParaRPr lang="en-US" altLang="zh-CN"/>
          </a:p>
        </p:txBody>
      </p:sp>
      <p:sp>
        <p:nvSpPr>
          <p:cNvPr id="8" name="页脚占位符 7"/>
          <p:cNvSpPr>
            <a:spLocks noGrp="1"/>
          </p:cNvSpPr>
          <p:nvPr>
            <p:ph type="ftr" sz="quarter" idx="11"/>
          </p:nvPr>
        </p:nvSpPr>
        <p:spPr/>
        <p:txBody>
          <a:bodyPr/>
          <a:lstStyle/>
          <a:p>
            <a:r>
              <a:rPr lang="zh-CN" altLang="en-US" smtClean="0"/>
              <a:t>华为技术有限公司  版权所有  未经许可不得扩散</a:t>
            </a:r>
            <a:endParaRPr lang="zh-CN" altLang="en-US" dirty="0"/>
          </a:p>
        </p:txBody>
      </p:sp>
      <p:sp>
        <p:nvSpPr>
          <p:cNvPr id="2" name="页眉占位符 1"/>
          <p:cNvSpPr>
            <a:spLocks noGrp="1"/>
          </p:cNvSpPr>
          <p:nvPr>
            <p:ph type="hdr" sz="quarter" idx="12"/>
          </p:nvPr>
        </p:nvSpPr>
        <p:spPr/>
        <p:txBody>
          <a:bodyPr/>
          <a:lstStyle/>
          <a:p>
            <a:r>
              <a:rPr lang="en-US" altLang="zh-CN" smtClean="0"/>
              <a:t>EPC</a:t>
            </a:r>
            <a:r>
              <a:rPr lang="zh-CN" altLang="en-US" smtClean="0"/>
              <a:t>网络原理</a:t>
            </a:r>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eaLnBrk="1" hangingPunct="1"/>
            <a:endParaRPr lang="en-US" altLang="zh-CN" sz="10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eaLnBrk="1" hangingPunct="1"/>
            <a:endParaRPr lang="en-US" altLang="zh-CN" sz="10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p:cNvSpPr>
            <a:spLocks noGrp="1" noRot="1" noChangeAspect="1" noChangeArrowheads="1" noTextEdit="1"/>
          </p:cNvSpPr>
          <p:nvPr>
            <p:ph type="sldImg"/>
          </p:nvPr>
        </p:nvSpPr>
        <p:spPr/>
      </p:sp>
      <p:sp>
        <p:nvSpPr>
          <p:cNvPr id="122886" name="Rectangle 3"/>
          <p:cNvSpPr>
            <a:spLocks noGrp="1" noChangeArrowheads="1"/>
          </p:cNvSpPr>
          <p:nvPr>
            <p:ph type="body" idx="1"/>
          </p:nvPr>
        </p:nvSpPr>
        <p:spPr>
          <a:noFill/>
        </p:spPr>
        <p:txBody>
          <a:bodyPr/>
          <a:lstStyle/>
          <a:p>
            <a:pPr eaLnBrk="1" hangingPunct="1"/>
            <a:r>
              <a:rPr lang="en-US" altLang="zh-CN" smtClean="0"/>
              <a:t>EMM</a:t>
            </a:r>
            <a:r>
              <a:rPr lang="zh-CN" altLang="en-US" smtClean="0"/>
              <a:t>状态描述了由移动性管理流程（比如附着，</a:t>
            </a:r>
            <a:r>
              <a:rPr lang="en-US" altLang="zh-CN" smtClean="0"/>
              <a:t>TAU</a:t>
            </a:r>
            <a:r>
              <a:rPr lang="zh-CN" altLang="en-US" smtClean="0"/>
              <a:t>）所产生的移动性管理状态。</a:t>
            </a:r>
            <a:endParaRPr lang="zh-CN" altLang="en-US" smtClean="0"/>
          </a:p>
          <a:p>
            <a:pPr eaLnBrk="1" hangingPunct="1"/>
            <a:r>
              <a:rPr lang="en-US" altLang="zh-CN" smtClean="0"/>
              <a:t>ECM</a:t>
            </a:r>
            <a:r>
              <a:rPr lang="zh-CN" altLang="en-US" smtClean="0"/>
              <a:t>状态描述了</a:t>
            </a:r>
            <a:r>
              <a:rPr lang="en-US" altLang="zh-CN" smtClean="0"/>
              <a:t>UE</a:t>
            </a:r>
            <a:r>
              <a:rPr lang="zh-CN" altLang="en-US" smtClean="0"/>
              <a:t>和</a:t>
            </a:r>
            <a:r>
              <a:rPr lang="en-US" altLang="zh-CN" smtClean="0"/>
              <a:t>EPC</a:t>
            </a:r>
            <a:r>
              <a:rPr lang="zh-CN" altLang="en-US" smtClean="0"/>
              <a:t>之间的信令连接状态。</a:t>
            </a:r>
            <a:endParaRPr lang="zh-CN" altLang="en-US" smtClean="0"/>
          </a:p>
          <a:p>
            <a:pPr eaLnBrk="1" hangingPunct="1"/>
            <a:r>
              <a:rPr lang="zh-CN" altLang="en-US" smtClean="0"/>
              <a:t>总的来说，</a:t>
            </a:r>
            <a:r>
              <a:rPr lang="en-US" altLang="zh-CN" smtClean="0"/>
              <a:t>ECM</a:t>
            </a:r>
            <a:r>
              <a:rPr lang="zh-CN" altLang="en-US" smtClean="0"/>
              <a:t>和</a:t>
            </a:r>
            <a:r>
              <a:rPr lang="en-US" altLang="zh-CN" smtClean="0"/>
              <a:t>EMM</a:t>
            </a:r>
            <a:r>
              <a:rPr lang="zh-CN" altLang="en-US" smtClean="0"/>
              <a:t>状态是互相独立的。从</a:t>
            </a:r>
            <a:r>
              <a:rPr lang="en-US" altLang="zh-CN" smtClean="0"/>
              <a:t>EMM-REGISTERED</a:t>
            </a:r>
            <a:r>
              <a:rPr lang="zh-CN" altLang="en-US" smtClean="0"/>
              <a:t>到</a:t>
            </a:r>
            <a:r>
              <a:rPr lang="en-US" altLang="zh-CN" smtClean="0"/>
              <a:t>EMM-DEREGISTERED</a:t>
            </a:r>
            <a:r>
              <a:rPr lang="zh-CN" altLang="en-US" smtClean="0"/>
              <a:t>的状态转换可以不管</a:t>
            </a:r>
            <a:r>
              <a:rPr lang="en-US" altLang="zh-CN" smtClean="0"/>
              <a:t>ECM</a:t>
            </a:r>
            <a:r>
              <a:rPr lang="zh-CN" altLang="en-US" smtClean="0"/>
              <a:t>的状态如何，比如通过</a:t>
            </a:r>
            <a:r>
              <a:rPr lang="en-US" altLang="zh-CN" smtClean="0"/>
              <a:t>ECM-CONNECTED</a:t>
            </a:r>
            <a:r>
              <a:rPr lang="zh-CN" altLang="en-US" smtClean="0"/>
              <a:t>状态下的显式分离流程，或者通过</a:t>
            </a:r>
            <a:r>
              <a:rPr lang="en-US" altLang="zh-CN" smtClean="0"/>
              <a:t>ECM-IDLE</a:t>
            </a:r>
            <a:r>
              <a:rPr lang="zh-CN" altLang="en-US" smtClean="0"/>
              <a:t>状态下的</a:t>
            </a:r>
            <a:r>
              <a:rPr lang="en-US" altLang="zh-CN" smtClean="0"/>
              <a:t>MME</a:t>
            </a:r>
            <a:r>
              <a:rPr lang="zh-CN" altLang="en-US" smtClean="0"/>
              <a:t>隐式分离流程。当然，也会存在一定的联系，比如从</a:t>
            </a:r>
            <a:r>
              <a:rPr lang="en-US" altLang="zh-CN" smtClean="0"/>
              <a:t>EMM-DEREGISTERED</a:t>
            </a:r>
            <a:r>
              <a:rPr lang="zh-CN" altLang="en-US" smtClean="0"/>
              <a:t>到</a:t>
            </a:r>
            <a:r>
              <a:rPr lang="en-US" altLang="zh-CN" smtClean="0"/>
              <a:t>EMM-REGISTERED</a:t>
            </a:r>
            <a:r>
              <a:rPr lang="zh-CN" altLang="en-US" smtClean="0"/>
              <a:t>状态的转换，</a:t>
            </a:r>
            <a:r>
              <a:rPr lang="en-US" altLang="zh-CN" smtClean="0"/>
              <a:t>UE</a:t>
            </a:r>
            <a:r>
              <a:rPr lang="zh-CN" altLang="en-US" smtClean="0"/>
              <a:t>必须位于</a:t>
            </a:r>
            <a:r>
              <a:rPr lang="en-US" altLang="zh-CN" smtClean="0"/>
              <a:t>ECM-CONNECTED</a:t>
            </a:r>
            <a:r>
              <a:rPr lang="zh-CN" altLang="en-US" smtClean="0"/>
              <a:t>状态。</a:t>
            </a:r>
            <a:endParaRPr lang="zh-CN" altLang="en-US" smtClean="0"/>
          </a:p>
        </p:txBody>
      </p:sp>
      <p:sp>
        <p:nvSpPr>
          <p:cNvPr id="7" name="灯片编号占位符 6"/>
          <p:cNvSpPr>
            <a:spLocks noGrp="1"/>
          </p:cNvSpPr>
          <p:nvPr>
            <p:ph type="sldNum" sz="quarter" idx="10"/>
          </p:nvPr>
        </p:nvSpPr>
        <p:spPr/>
        <p:txBody>
          <a:bodyPr/>
          <a:lstStyle/>
          <a:p>
            <a:r>
              <a:rPr lang="en-US" altLang="zh-CN" smtClean="0"/>
              <a:t>P-</a:t>
            </a:r>
            <a:fld id="{53C4D65A-8D61-4BF8-8EE6-980764D8408A}" type="slidenum">
              <a:rPr lang="en-US" altLang="zh-CN" smtClean="0"/>
            </a:fld>
            <a:endParaRPr lang="en-US" altLang="zh-CN"/>
          </a:p>
        </p:txBody>
      </p:sp>
      <p:sp>
        <p:nvSpPr>
          <p:cNvPr id="8" name="页脚占位符 7"/>
          <p:cNvSpPr>
            <a:spLocks noGrp="1"/>
          </p:cNvSpPr>
          <p:nvPr>
            <p:ph type="ftr" sz="quarter" idx="11"/>
          </p:nvPr>
        </p:nvSpPr>
        <p:spPr/>
        <p:txBody>
          <a:bodyPr/>
          <a:lstStyle/>
          <a:p>
            <a:r>
              <a:rPr lang="zh-CN" altLang="en-US" smtClean="0"/>
              <a:t>华为技术有限公司  版权所有  未经许可不得扩散</a:t>
            </a:r>
            <a:endParaRPr lang="zh-CN" altLang="en-US" dirty="0"/>
          </a:p>
        </p:txBody>
      </p:sp>
      <p:sp>
        <p:nvSpPr>
          <p:cNvPr id="2" name="页眉占位符 1"/>
          <p:cNvSpPr>
            <a:spLocks noGrp="1"/>
          </p:cNvSpPr>
          <p:nvPr>
            <p:ph type="hdr" sz="quarter" idx="12"/>
          </p:nvPr>
        </p:nvSpPr>
        <p:spPr/>
        <p:txBody>
          <a:bodyPr/>
          <a:lstStyle/>
          <a:p>
            <a:r>
              <a:rPr lang="en-US" altLang="zh-CN" smtClean="0"/>
              <a:t>EPC</a:t>
            </a:r>
            <a:r>
              <a:rPr lang="zh-CN" altLang="en-US" smtClean="0"/>
              <a:t>网络原理</a:t>
            </a:r>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p:cNvSpPr>
            <a:spLocks noGrp="1" noRot="1" noChangeAspect="1" noChangeArrowheads="1" noTextEdit="1"/>
          </p:cNvSpPr>
          <p:nvPr>
            <p:ph type="sldImg"/>
          </p:nvPr>
        </p:nvSpPr>
        <p:spPr/>
      </p:sp>
      <p:sp>
        <p:nvSpPr>
          <p:cNvPr id="122886" name="Rectangle 3"/>
          <p:cNvSpPr>
            <a:spLocks noGrp="1" noChangeArrowheads="1"/>
          </p:cNvSpPr>
          <p:nvPr>
            <p:ph type="body" idx="1"/>
          </p:nvPr>
        </p:nvSpPr>
        <p:spPr>
          <a:noFill/>
        </p:spPr>
        <p:txBody>
          <a:bodyPr/>
          <a:lstStyle/>
          <a:p>
            <a:pPr eaLnBrk="1" hangingPunct="1"/>
            <a:r>
              <a:rPr lang="en-US" altLang="zh-CN" smtClean="0"/>
              <a:t>EMM</a:t>
            </a:r>
            <a:r>
              <a:rPr lang="zh-CN" altLang="en-US" smtClean="0"/>
              <a:t>状态描述了由移动性管理流程（比如附着，</a:t>
            </a:r>
            <a:r>
              <a:rPr lang="en-US" altLang="zh-CN" smtClean="0"/>
              <a:t>TAU</a:t>
            </a:r>
            <a:r>
              <a:rPr lang="zh-CN" altLang="en-US" smtClean="0"/>
              <a:t>）所产生的移动性管理状态。</a:t>
            </a:r>
            <a:endParaRPr lang="zh-CN" altLang="en-US" smtClean="0"/>
          </a:p>
          <a:p>
            <a:pPr eaLnBrk="1" hangingPunct="1"/>
            <a:r>
              <a:rPr lang="en-US" altLang="zh-CN" smtClean="0"/>
              <a:t>ECM</a:t>
            </a:r>
            <a:r>
              <a:rPr lang="zh-CN" altLang="en-US" smtClean="0"/>
              <a:t>状态描述了</a:t>
            </a:r>
            <a:r>
              <a:rPr lang="en-US" altLang="zh-CN" smtClean="0"/>
              <a:t>UE</a:t>
            </a:r>
            <a:r>
              <a:rPr lang="zh-CN" altLang="en-US" smtClean="0"/>
              <a:t>和</a:t>
            </a:r>
            <a:r>
              <a:rPr lang="en-US" altLang="zh-CN" smtClean="0"/>
              <a:t>EPC</a:t>
            </a:r>
            <a:r>
              <a:rPr lang="zh-CN" altLang="en-US" smtClean="0"/>
              <a:t>之间的信令连接状态。</a:t>
            </a:r>
            <a:endParaRPr lang="zh-CN" altLang="en-US" smtClean="0"/>
          </a:p>
          <a:p>
            <a:pPr eaLnBrk="1" hangingPunct="1"/>
            <a:r>
              <a:rPr lang="zh-CN" altLang="en-US" smtClean="0"/>
              <a:t>总的来说，</a:t>
            </a:r>
            <a:r>
              <a:rPr lang="en-US" altLang="zh-CN" smtClean="0"/>
              <a:t>ECM</a:t>
            </a:r>
            <a:r>
              <a:rPr lang="zh-CN" altLang="en-US" smtClean="0"/>
              <a:t>和</a:t>
            </a:r>
            <a:r>
              <a:rPr lang="en-US" altLang="zh-CN" smtClean="0"/>
              <a:t>EMM</a:t>
            </a:r>
            <a:r>
              <a:rPr lang="zh-CN" altLang="en-US" smtClean="0"/>
              <a:t>状态是互相独立的。从</a:t>
            </a:r>
            <a:r>
              <a:rPr lang="en-US" altLang="zh-CN" smtClean="0"/>
              <a:t>EMM-REGISTERED</a:t>
            </a:r>
            <a:r>
              <a:rPr lang="zh-CN" altLang="en-US" smtClean="0"/>
              <a:t>到</a:t>
            </a:r>
            <a:r>
              <a:rPr lang="en-US" altLang="zh-CN" smtClean="0"/>
              <a:t>EMM-DEREGISTERED</a:t>
            </a:r>
            <a:r>
              <a:rPr lang="zh-CN" altLang="en-US" smtClean="0"/>
              <a:t>的状态转换可以不管</a:t>
            </a:r>
            <a:r>
              <a:rPr lang="en-US" altLang="zh-CN" smtClean="0"/>
              <a:t>ECM</a:t>
            </a:r>
            <a:r>
              <a:rPr lang="zh-CN" altLang="en-US" smtClean="0"/>
              <a:t>的状态如何，比如通过</a:t>
            </a:r>
            <a:r>
              <a:rPr lang="en-US" altLang="zh-CN" smtClean="0"/>
              <a:t>ECM-CONNECTED</a:t>
            </a:r>
            <a:r>
              <a:rPr lang="zh-CN" altLang="en-US" smtClean="0"/>
              <a:t>状态下的显式分离流程，或者通过</a:t>
            </a:r>
            <a:r>
              <a:rPr lang="en-US" altLang="zh-CN" smtClean="0"/>
              <a:t>ECM-IDLE</a:t>
            </a:r>
            <a:r>
              <a:rPr lang="zh-CN" altLang="en-US" smtClean="0"/>
              <a:t>状态下的</a:t>
            </a:r>
            <a:r>
              <a:rPr lang="en-US" altLang="zh-CN" smtClean="0"/>
              <a:t>MME</a:t>
            </a:r>
            <a:r>
              <a:rPr lang="zh-CN" altLang="en-US" smtClean="0"/>
              <a:t>隐式分离流程。当然，也会存在一定的联系，比如从</a:t>
            </a:r>
            <a:r>
              <a:rPr lang="en-US" altLang="zh-CN" smtClean="0"/>
              <a:t>EMM-DEREGISTERED</a:t>
            </a:r>
            <a:r>
              <a:rPr lang="zh-CN" altLang="en-US" smtClean="0"/>
              <a:t>到</a:t>
            </a:r>
            <a:r>
              <a:rPr lang="en-US" altLang="zh-CN" smtClean="0"/>
              <a:t>EMM-REGISTERED</a:t>
            </a:r>
            <a:r>
              <a:rPr lang="zh-CN" altLang="en-US" smtClean="0"/>
              <a:t>状态的转换，</a:t>
            </a:r>
            <a:r>
              <a:rPr lang="en-US" altLang="zh-CN" smtClean="0"/>
              <a:t>UE</a:t>
            </a:r>
            <a:r>
              <a:rPr lang="zh-CN" altLang="en-US" smtClean="0"/>
              <a:t>必须位于</a:t>
            </a:r>
            <a:r>
              <a:rPr lang="en-US" altLang="zh-CN" smtClean="0"/>
              <a:t>ECM-CONNECTED</a:t>
            </a:r>
            <a:r>
              <a:rPr lang="zh-CN" altLang="en-US" smtClean="0"/>
              <a:t>状态。</a:t>
            </a:r>
            <a:endParaRPr lang="zh-CN" altLang="en-US" smtClean="0"/>
          </a:p>
        </p:txBody>
      </p:sp>
      <p:sp>
        <p:nvSpPr>
          <p:cNvPr id="7" name="灯片编号占位符 6"/>
          <p:cNvSpPr>
            <a:spLocks noGrp="1"/>
          </p:cNvSpPr>
          <p:nvPr>
            <p:ph type="sldNum" sz="quarter" idx="10"/>
          </p:nvPr>
        </p:nvSpPr>
        <p:spPr/>
        <p:txBody>
          <a:bodyPr/>
          <a:lstStyle/>
          <a:p>
            <a:r>
              <a:rPr lang="en-US" altLang="zh-CN" smtClean="0"/>
              <a:t>P-</a:t>
            </a:r>
            <a:fld id="{53C4D65A-8D61-4BF8-8EE6-980764D8408A}" type="slidenum">
              <a:rPr lang="en-US" altLang="zh-CN" smtClean="0"/>
            </a:fld>
            <a:endParaRPr lang="en-US" altLang="zh-CN"/>
          </a:p>
        </p:txBody>
      </p:sp>
      <p:sp>
        <p:nvSpPr>
          <p:cNvPr id="8" name="页脚占位符 7"/>
          <p:cNvSpPr>
            <a:spLocks noGrp="1"/>
          </p:cNvSpPr>
          <p:nvPr>
            <p:ph type="ftr" sz="quarter" idx="11"/>
          </p:nvPr>
        </p:nvSpPr>
        <p:spPr/>
        <p:txBody>
          <a:bodyPr/>
          <a:lstStyle/>
          <a:p>
            <a:r>
              <a:rPr lang="zh-CN" altLang="en-US" smtClean="0"/>
              <a:t>华为技术有限公司  版权所有  未经许可不得扩散</a:t>
            </a:r>
            <a:endParaRPr lang="zh-CN" altLang="en-US" dirty="0"/>
          </a:p>
        </p:txBody>
      </p:sp>
      <p:sp>
        <p:nvSpPr>
          <p:cNvPr id="2" name="页眉占位符 1"/>
          <p:cNvSpPr>
            <a:spLocks noGrp="1"/>
          </p:cNvSpPr>
          <p:nvPr>
            <p:ph type="hdr" sz="quarter" idx="12"/>
          </p:nvPr>
        </p:nvSpPr>
        <p:spPr/>
        <p:txBody>
          <a:bodyPr/>
          <a:lstStyle/>
          <a:p>
            <a:r>
              <a:rPr lang="en-US" altLang="zh-CN" smtClean="0"/>
              <a:t>EPC</a:t>
            </a:r>
            <a:r>
              <a:rPr lang="zh-CN" altLang="en-US" smtClean="0"/>
              <a:t>网络原理</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eaLnBrk="1" hangingPunct="1"/>
            <a:endParaRPr lang="en-US" altLang="zh-CN" sz="100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eaLnBrk="1" hangingPunct="1"/>
            <a:endParaRPr lang="en-US" altLang="zh-CN" sz="100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marL="0" lvl="1" eaLnBrk="1" hangingPunct="1"/>
            <a:r>
              <a:rPr lang="en-US" altLang="zh-CN" sz="1000" kern="0" dirty="0">
                <a:uFillTx/>
                <a:sym typeface="+mn-ea"/>
              </a:rPr>
              <a:t>根据RSRP对LTE候选小区排序，作为切换和小区重选的输入</a:t>
            </a:r>
            <a:endParaRPr lang="zh-CN" altLang="en-US" sz="1000" kern="0" dirty="0">
              <a:uFillTx/>
              <a:sym typeface="+mn-ea"/>
            </a:endParaRPr>
          </a:p>
          <a:p>
            <a:pPr marL="0" lvl="1" eaLnBrk="1" hangingPunct="1"/>
            <a:r>
              <a:rPr lang="zh-CN" altLang="en-US" sz="1000" kern="0" dirty="0">
                <a:uFillTx/>
                <a:sym typeface="+mn-ea"/>
              </a:rPr>
              <a:t>当仅根据</a:t>
            </a:r>
            <a:r>
              <a:rPr lang="en-US" altLang="zh-CN" sz="1000" kern="0" dirty="0">
                <a:uFillTx/>
                <a:sym typeface="+mn-ea"/>
              </a:rPr>
              <a:t>RSRP</a:t>
            </a:r>
            <a:r>
              <a:rPr lang="zh-CN" altLang="en-US" sz="1000" kern="0" dirty="0">
                <a:uFillTx/>
                <a:sym typeface="+mn-ea"/>
              </a:rPr>
              <a:t>不能提供足够的信息来执行可靠的移动性管理时，根据</a:t>
            </a:r>
            <a:r>
              <a:rPr lang="en-US" altLang="zh-CN" sz="1000" kern="0" dirty="0">
                <a:uFillTx/>
                <a:sym typeface="+mn-ea"/>
              </a:rPr>
              <a:t>RSRQ</a:t>
            </a:r>
            <a:r>
              <a:rPr lang="zh-CN" altLang="en-US" sz="1000" kern="0" dirty="0">
                <a:uFillTx/>
                <a:sym typeface="+mn-ea"/>
              </a:rPr>
              <a:t>对</a:t>
            </a:r>
            <a:r>
              <a:rPr lang="en-US" altLang="zh-CN" sz="1000" kern="0" dirty="0">
                <a:uFillTx/>
                <a:sym typeface="+mn-ea"/>
              </a:rPr>
              <a:t>LTE</a:t>
            </a:r>
            <a:r>
              <a:rPr lang="zh-CN" altLang="en-US" sz="1000" kern="0" dirty="0">
                <a:uFillTx/>
                <a:sym typeface="+mn-ea"/>
              </a:rPr>
              <a:t>候选小区排序，作为切换和小区重选的输入</a:t>
            </a:r>
            <a:endParaRPr lang="zh-CN" altLang="en-US" sz="1000" kern="0" dirty="0">
              <a:solidFill>
                <a:schemeClr val="tx1"/>
              </a:solidFill>
              <a:uFillTx/>
            </a:endParaRPr>
          </a:p>
          <a:p>
            <a:pPr marL="0" lvl="1" eaLnBrk="1" hangingPunct="1"/>
            <a:r>
              <a:rPr lang="zh-CN" altLang="en-US" sz="1000" dirty="0">
                <a:sym typeface="+mn-ea"/>
              </a:rPr>
              <a:t>RSSI，载波接收信号强度指示，即UE对所有信号来源观测到的总接收带宽功率</a:t>
            </a:r>
            <a:endParaRPr lang="en-US" altLang="zh-CN" sz="1000" dirty="0">
              <a:latin typeface="微软雅黑" panose="020B0503020204020204" charset="-122"/>
              <a:ea typeface="微软雅黑" panose="020B0503020204020204" charset="-122"/>
              <a:sym typeface="+mn-ea"/>
            </a:endParaRPr>
          </a:p>
          <a:p>
            <a:pPr marL="0" lvl="1" eaLnBrk="1" hangingPunct="1"/>
            <a:r>
              <a:rPr lang="en-US" altLang="zh-CN" sz="1000" dirty="0">
                <a:latin typeface="微软雅黑" panose="020B0503020204020204" charset="-122"/>
                <a:ea typeface="微软雅黑" panose="020B0503020204020204" charset="-122"/>
                <a:sym typeface="+mn-ea"/>
              </a:rPr>
              <a:t>从上面的定义很容易看出对于RSRQ和SINR来说，二者的差别就在于分母一个包含自身、干扰信号及底噪，另外一个只包括干扰和噪声。</a:t>
            </a:r>
            <a:endParaRPr lang="en-US" altLang="zh-CN" sz="1000" dirty="0">
              <a:latin typeface="微软雅黑" panose="020B0503020204020204" charset="-122"/>
              <a:ea typeface="微软雅黑" panose="020B0503020204020204" charset="-122"/>
              <a:sym typeface="+mn-ea"/>
            </a:endParaRPr>
          </a:p>
          <a:p>
            <a:pPr eaLnBrk="1" hangingPunct="1"/>
            <a:endParaRPr lang="en-US" altLang="zh-CN" sz="10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marL="0" lvl="1" eaLnBrk="1" hangingPunct="1"/>
            <a:r>
              <a:rPr lang="en-US" altLang="zh-CN" sz="1000" kern="0" dirty="0">
                <a:uFillTx/>
                <a:sym typeface="+mn-ea"/>
              </a:rPr>
              <a:t>根据RSRP对LTE候选小区排序，作为切换和小区重选的输入</a:t>
            </a:r>
            <a:endParaRPr lang="zh-CN" altLang="en-US" sz="1000" kern="0" dirty="0">
              <a:uFillTx/>
              <a:sym typeface="+mn-ea"/>
            </a:endParaRPr>
          </a:p>
          <a:p>
            <a:pPr marL="0" lvl="1" eaLnBrk="1" hangingPunct="1"/>
            <a:r>
              <a:rPr lang="zh-CN" altLang="en-US" sz="1000" kern="0" dirty="0">
                <a:uFillTx/>
                <a:sym typeface="+mn-ea"/>
              </a:rPr>
              <a:t>当仅根据</a:t>
            </a:r>
            <a:r>
              <a:rPr lang="en-US" altLang="zh-CN" sz="1000" kern="0" dirty="0">
                <a:uFillTx/>
                <a:sym typeface="+mn-ea"/>
              </a:rPr>
              <a:t>RSRP</a:t>
            </a:r>
            <a:r>
              <a:rPr lang="zh-CN" altLang="en-US" sz="1000" kern="0" dirty="0">
                <a:uFillTx/>
                <a:sym typeface="+mn-ea"/>
              </a:rPr>
              <a:t>不能提供足够的信息来执行可靠的移动性管理时，根据</a:t>
            </a:r>
            <a:r>
              <a:rPr lang="en-US" altLang="zh-CN" sz="1000" kern="0" dirty="0">
                <a:uFillTx/>
                <a:sym typeface="+mn-ea"/>
              </a:rPr>
              <a:t>RSRQ</a:t>
            </a:r>
            <a:r>
              <a:rPr lang="zh-CN" altLang="en-US" sz="1000" kern="0" dirty="0">
                <a:uFillTx/>
                <a:sym typeface="+mn-ea"/>
              </a:rPr>
              <a:t>对</a:t>
            </a:r>
            <a:r>
              <a:rPr lang="en-US" altLang="zh-CN" sz="1000" kern="0" dirty="0">
                <a:uFillTx/>
                <a:sym typeface="+mn-ea"/>
              </a:rPr>
              <a:t>LTE</a:t>
            </a:r>
            <a:r>
              <a:rPr lang="zh-CN" altLang="en-US" sz="1000" kern="0" dirty="0">
                <a:uFillTx/>
                <a:sym typeface="+mn-ea"/>
              </a:rPr>
              <a:t>候选小区排序，作为切换和小区重选的输入</a:t>
            </a:r>
            <a:endParaRPr lang="zh-CN" altLang="en-US" sz="1000" kern="0" dirty="0">
              <a:solidFill>
                <a:schemeClr val="tx1"/>
              </a:solidFill>
              <a:uFillTx/>
            </a:endParaRPr>
          </a:p>
          <a:p>
            <a:pPr marL="0" lvl="1" eaLnBrk="1" hangingPunct="1"/>
            <a:r>
              <a:rPr lang="zh-CN" altLang="en-US" sz="1000" dirty="0">
                <a:sym typeface="+mn-ea"/>
              </a:rPr>
              <a:t>RSSI，载波接收信号强度指示，即UE对所有信号来源观测到的总接收带宽功率</a:t>
            </a:r>
            <a:endParaRPr lang="en-US" altLang="zh-CN" sz="1000" dirty="0">
              <a:latin typeface="微软雅黑" panose="020B0503020204020204" charset="-122"/>
              <a:ea typeface="微软雅黑" panose="020B0503020204020204" charset="-122"/>
              <a:sym typeface="+mn-ea"/>
            </a:endParaRPr>
          </a:p>
          <a:p>
            <a:pPr marL="0" lvl="1" eaLnBrk="1" hangingPunct="1"/>
            <a:r>
              <a:rPr lang="en-US" altLang="zh-CN" sz="1000" dirty="0">
                <a:latin typeface="微软雅黑" panose="020B0503020204020204" charset="-122"/>
                <a:ea typeface="微软雅黑" panose="020B0503020204020204" charset="-122"/>
                <a:sym typeface="+mn-ea"/>
              </a:rPr>
              <a:t>从上面的定义很容易看出对于RSRQ和SINR来说，二者的差别就在于分母一个包含自身、干扰信号及底噪，另外一个只包括干扰和噪声。</a:t>
            </a:r>
            <a:endParaRPr lang="en-US" altLang="zh-CN" sz="1000" dirty="0">
              <a:latin typeface="微软雅黑" panose="020B0503020204020204" charset="-122"/>
              <a:ea typeface="微软雅黑" panose="020B0503020204020204" charset="-122"/>
              <a:sym typeface="+mn-ea"/>
            </a:endParaRPr>
          </a:p>
          <a:p>
            <a:pPr eaLnBrk="1" hangingPunct="1"/>
            <a:endParaRPr lang="en-US" altLang="zh-CN" sz="1000"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9699"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9700"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57A80DEB-6D42-45E2-BFD6-AC7DD28D6980}" type="slidenum">
              <a:rPr lang="en-US" altLang="zh-CN" i="0" smtClean="0"/>
            </a:fld>
            <a:endParaRPr lang="en-US" altLang="zh-CN" i="0"/>
          </a:p>
        </p:txBody>
      </p:sp>
      <p:sp>
        <p:nvSpPr>
          <p:cNvPr id="29701" name="Rectangle 2"/>
          <p:cNvSpPr>
            <a:spLocks noGrp="1" noRot="1" noChangeAspect="1" noChangeArrowheads="1" noTextEdit="1"/>
          </p:cNvSpPr>
          <p:nvPr>
            <p:ph type="sldImg"/>
          </p:nvPr>
        </p:nvSpPr>
        <p:spPr/>
      </p:sp>
      <p:sp>
        <p:nvSpPr>
          <p:cNvPr id="2970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31747"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31748"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7B7F3920-9018-4973-92E0-8CD15C3E1391}" type="slidenum">
              <a:rPr lang="en-US" altLang="zh-CN" i="0" smtClean="0"/>
            </a:fld>
            <a:endParaRPr lang="en-US" altLang="zh-CN" i="0"/>
          </a:p>
        </p:txBody>
      </p:sp>
      <p:sp>
        <p:nvSpPr>
          <p:cNvPr id="31749" name="Rectangle 2"/>
          <p:cNvSpPr>
            <a:spLocks noGrp="1" noRot="1" noChangeAspect="1" noChangeArrowheads="1" noTextEdit="1"/>
          </p:cNvSpPr>
          <p:nvPr>
            <p:ph type="sldImg"/>
          </p:nvPr>
        </p:nvSpPr>
        <p:spPr/>
      </p:sp>
      <p:sp>
        <p:nvSpPr>
          <p:cNvPr id="31750"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31747"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31748"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7B7F3920-9018-4973-92E0-8CD15C3E1391}" type="slidenum">
              <a:rPr lang="en-US" altLang="zh-CN" i="0" smtClean="0"/>
            </a:fld>
            <a:endParaRPr lang="en-US" altLang="zh-CN" i="0"/>
          </a:p>
        </p:txBody>
      </p:sp>
      <p:sp>
        <p:nvSpPr>
          <p:cNvPr id="31749" name="Rectangle 2"/>
          <p:cNvSpPr>
            <a:spLocks noGrp="1" noRot="1" noChangeAspect="1" noChangeArrowheads="1" noTextEdit="1"/>
          </p:cNvSpPr>
          <p:nvPr>
            <p:ph type="sldImg"/>
          </p:nvPr>
        </p:nvSpPr>
        <p:spPr/>
      </p:sp>
      <p:sp>
        <p:nvSpPr>
          <p:cNvPr id="31750" name="Rectangle 3"/>
          <p:cNvSpPr>
            <a:spLocks noGrp="1" noChangeArrowheads="1"/>
          </p:cNvSpPr>
          <p:nvPr>
            <p:ph type="body" idx="1"/>
          </p:nvPr>
        </p:nvSpPr>
        <p:spPr>
          <a:noFill/>
        </p:spPr>
        <p:txBody>
          <a:bodyPr/>
          <a:lstStyle/>
          <a:p>
            <a:pPr eaLnBrk="1" hangingPunct="1"/>
            <a:r>
              <a:rPr lang="en-US" altLang="zh-CN" dirty="0"/>
              <a:t>小区选择的类型（S准则）</a:t>
            </a:r>
            <a:endParaRPr lang="en-US" altLang="zh-CN" dirty="0"/>
          </a:p>
          <a:p>
            <a:pPr eaLnBrk="1" hangingPunct="1"/>
            <a:r>
              <a:rPr lang="en-US" altLang="zh-CN" dirty="0"/>
              <a:t>不同场景（初始小区选择；存储信息的小区选择）</a:t>
            </a:r>
            <a:endParaRPr lang="en-US" altLang="zh-CN" dirty="0"/>
          </a:p>
          <a:p>
            <a:pPr eaLnBrk="1" hangingPunct="1"/>
            <a:r>
              <a:rPr lang="en-US" altLang="zh-CN" dirty="0"/>
              <a:t>不同时机（UE开机；从连接态返回到空闲态模式；重新进入服务区）</a:t>
            </a:r>
            <a:endParaRPr lang="en-US" altLang="zh-CN" dirty="0"/>
          </a:p>
          <a:p>
            <a:pPr eaLnBrk="1" hangingPunct="1"/>
            <a:r>
              <a:rPr lang="en-US" altLang="zh-CN" dirty="0"/>
              <a:t>UE</a:t>
            </a:r>
            <a:r>
              <a:rPr lang="zh-CN" altLang="en-US" dirty="0"/>
              <a:t>的</a:t>
            </a:r>
            <a:r>
              <a:rPr lang="en-US" altLang="zh-CN" dirty="0"/>
              <a:t>NAS</a:t>
            </a:r>
            <a:r>
              <a:rPr lang="zh-CN" altLang="en-US" dirty="0"/>
              <a:t>层标识被选</a:t>
            </a:r>
            <a:r>
              <a:rPr lang="en-US" altLang="zh-CN" dirty="0"/>
              <a:t>PLMN</a:t>
            </a:r>
            <a:r>
              <a:rPr lang="zh-CN" altLang="en-US" dirty="0"/>
              <a:t>（</a:t>
            </a:r>
            <a:r>
              <a:rPr lang="en-US" altLang="zh-CN" dirty="0"/>
              <a:t>Selected PLMN</a:t>
            </a:r>
            <a:r>
              <a:rPr lang="zh-CN" altLang="en-US" dirty="0"/>
              <a:t>）和等效</a:t>
            </a:r>
            <a:r>
              <a:rPr lang="en-US" altLang="zh-CN" dirty="0"/>
              <a:t>PLMN</a:t>
            </a:r>
            <a:r>
              <a:rPr lang="zh-CN" altLang="en-US" dirty="0"/>
              <a:t>（</a:t>
            </a:r>
            <a:r>
              <a:rPr lang="en-US" altLang="zh-CN" dirty="0"/>
              <a:t>Equivalent PLMN</a:t>
            </a:r>
            <a:r>
              <a:rPr lang="zh-CN" altLang="en-US" dirty="0"/>
              <a:t>）。</a:t>
            </a:r>
            <a:endParaRPr lang="zh-CN" altLang="en-US" dirty="0"/>
          </a:p>
          <a:p>
            <a:pPr eaLnBrk="1" hangingPunct="1"/>
            <a:r>
              <a:rPr lang="en-US" altLang="zh-CN" dirty="0"/>
              <a:t>UE</a:t>
            </a:r>
            <a:r>
              <a:rPr lang="zh-CN" altLang="en-US" dirty="0"/>
              <a:t>搜索整个频带，在每个载波频率上标识最强的小区，接收小区系统消息，标识它的</a:t>
            </a:r>
            <a:r>
              <a:rPr lang="en-US" altLang="zh-CN" dirty="0"/>
              <a:t>PLMN</a:t>
            </a:r>
            <a:r>
              <a:rPr lang="zh-CN" altLang="en-US" dirty="0"/>
              <a:t>并报告给</a:t>
            </a:r>
            <a:r>
              <a:rPr lang="en-US" altLang="zh-CN" dirty="0"/>
              <a:t>NAS</a:t>
            </a:r>
            <a:r>
              <a:rPr lang="zh-CN" altLang="en-US" dirty="0"/>
              <a:t>。</a:t>
            </a:r>
            <a:r>
              <a:rPr lang="en-US" altLang="zh-CN" dirty="0"/>
              <a:t>UE</a:t>
            </a:r>
            <a:r>
              <a:rPr lang="zh-CN" altLang="en-US" dirty="0"/>
              <a:t>也可以利用存储的信息加速小区选择的过程（和</a:t>
            </a:r>
            <a:r>
              <a:rPr lang="en-US" altLang="zh-CN" dirty="0"/>
              <a:t>UMTS</a:t>
            </a:r>
            <a:r>
              <a:rPr lang="zh-CN" altLang="en-US" dirty="0"/>
              <a:t>相同）</a:t>
            </a:r>
            <a:endParaRPr lang="zh-CN" altLang="en-US" dirty="0"/>
          </a:p>
          <a:p>
            <a:pPr eaLnBrk="1" hangingPunct="1"/>
            <a:r>
              <a:rPr lang="en-US" altLang="zh-CN" dirty="0"/>
              <a:t>UE</a:t>
            </a:r>
            <a:r>
              <a:rPr lang="zh-CN" altLang="en-US" dirty="0"/>
              <a:t>寻找标识合适的小区，如果找不到合适的小区，则标识一个可以接受的小区。当寻找到适合的小区或可以接受的小区后发起小区重选过程。（适合的小区：</a:t>
            </a:r>
            <a:r>
              <a:rPr lang="en-US" altLang="zh-CN" dirty="0"/>
              <a:t>UE</a:t>
            </a:r>
            <a:r>
              <a:rPr lang="zh-CN" altLang="en-US" dirty="0"/>
              <a:t>可以正常驻留的小区；可以接受的小区：</a:t>
            </a:r>
            <a:r>
              <a:rPr lang="en-US" altLang="zh-CN" dirty="0"/>
              <a:t>UE</a:t>
            </a:r>
            <a:r>
              <a:rPr lang="zh-CN" altLang="en-US" dirty="0"/>
              <a:t>可以尝试发起紧急呼叫的小区）</a:t>
            </a:r>
            <a:endParaRPr lang="zh-CN" altLang="en-US" dirty="0"/>
          </a:p>
          <a:p>
            <a:pPr eaLnBrk="1" hangingPunct="1"/>
            <a:endParaRPr lang="zh-CN" altLang="en-US" dirty="0"/>
          </a:p>
          <a:p>
            <a:pPr eaLnBrk="1" hangingPunct="1"/>
            <a:endParaRPr lang="zh-CN" altLang="zh-C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31747"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31748"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7B7F3920-9018-4973-92E0-8CD15C3E1391}" type="slidenum">
              <a:rPr lang="en-US" altLang="zh-CN" i="0" smtClean="0"/>
            </a:fld>
            <a:endParaRPr lang="en-US" altLang="zh-CN" i="0"/>
          </a:p>
        </p:txBody>
      </p:sp>
      <p:sp>
        <p:nvSpPr>
          <p:cNvPr id="31749" name="Rectangle 2"/>
          <p:cNvSpPr>
            <a:spLocks noGrp="1" noRot="1" noChangeAspect="1" noChangeArrowheads="1" noTextEdit="1"/>
          </p:cNvSpPr>
          <p:nvPr>
            <p:ph type="sldImg"/>
          </p:nvPr>
        </p:nvSpPr>
        <p:spPr/>
      </p:sp>
      <p:sp>
        <p:nvSpPr>
          <p:cNvPr id="31750"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p:sp>
      <p:sp>
        <p:nvSpPr>
          <p:cNvPr id="3" name="文本占位符 2"/>
          <p:cNvSpPr>
            <a:spLocks noGrp="1"/>
          </p:cNvSpPr>
          <p:nvPr>
            <p:ph type="body" idx="3"/>
          </p:nvPr>
        </p:nvSpPr>
        <p:spPr/>
        <p:txBody>
          <a:bodyPr lIns="91440" tIns="45720" rIns="91440" bIns="45720" rtlCol="0" anchor="t" anchorCtr="0"/>
          <a:lstStyle/>
          <a:p>
            <a:pPr marL="0" marR="0" lvl="0" indent="0" algn="l" defTabSz="914400" rtl="0" eaLnBrk="0" fontAlgn="base" latinLnBrk="0" hangingPunct="0">
              <a:lnSpc>
                <a:spcPct val="80000"/>
              </a:lnSpc>
              <a:spcBef>
                <a:spcPct val="30000"/>
              </a:spcBef>
              <a:spcAft>
                <a:spcPct val="0"/>
              </a:spcAft>
              <a:buClrTx/>
              <a:buSzTx/>
              <a:buFontTx/>
              <a:buNone/>
              <a:defRPr/>
            </a:pP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Q</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：什么是相干</a:t>
            </a: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A</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：对于两个平稳信号</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S1</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t</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）和</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S2</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t</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），它们的相关系数的绝对值大于</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0</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小于</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1</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时，两个信号相关，相关系数等于</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1</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时，两个信号相干。当两个信号相干时，它们之间只相差一个复常数。复常数既有幅度成分，又有频率成分。由此我们可见，若是两个信号相干，它们其中一个可以看作是另一个的幅度的衰减，频率上衰落造成的，其实二者可以看作同一个信号。相关系数越是接近</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1</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，相关性越大。 </a:t>
            </a: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Q</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：什么是相干带宽？</a:t>
            </a: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A</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：相干带宽</a:t>
            </a:r>
            <a:r>
              <a:rPr lang="en-US" altLang="zh-CN" strike="noStrike" noProof="0" dirty="0" err="1" smtClean="0">
                <a:ln>
                  <a:noFill/>
                </a:ln>
                <a:effectLst/>
                <a:uLnTx/>
                <a:uFillTx/>
                <a:latin typeface="Arial" panose="020B0604020202020204" pitchFamily="34" charset="0"/>
                <a:ea typeface="宋体" panose="02010600030101010101" pitchFamily="2" charset="-122"/>
                <a:sym typeface="+mn-ea"/>
              </a:rPr>
              <a:t>B_c</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是通过多径时延定义的：</a:t>
            </a:r>
            <a:r>
              <a:rPr lang="en-US" altLang="zh-CN" strike="noStrike" noProof="0" dirty="0" err="1" smtClean="0">
                <a:ln>
                  <a:noFill/>
                </a:ln>
                <a:effectLst/>
                <a:uLnTx/>
                <a:uFillTx/>
                <a:latin typeface="Arial" panose="020B0604020202020204" pitchFamily="34" charset="0"/>
                <a:ea typeface="宋体" panose="02010600030101010101" pitchFamily="2" charset="-122"/>
                <a:sym typeface="+mn-ea"/>
              </a:rPr>
              <a:t>B_c</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=1/(50*</a:t>
            </a:r>
            <a:r>
              <a:rPr lang="en-US" altLang="zh-CN" strike="noStrike" noProof="0" dirty="0" err="1" smtClean="0">
                <a:ln>
                  <a:noFill/>
                </a:ln>
                <a:effectLst/>
                <a:uLnTx/>
                <a:uFillTx/>
                <a:latin typeface="Arial" panose="020B0604020202020204" pitchFamily="34" charset="0"/>
                <a:ea typeface="宋体" panose="02010600030101010101" pitchFamily="2" charset="-122"/>
                <a:sym typeface="+mn-ea"/>
              </a:rPr>
              <a:t>T_m</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，当</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T_s&gt;&gt;</a:t>
            </a:r>
            <a:r>
              <a:rPr lang="en-US" altLang="zh-CN" strike="noStrike" noProof="0" dirty="0" err="1" smtClean="0">
                <a:ln>
                  <a:noFill/>
                </a:ln>
                <a:effectLst/>
                <a:uLnTx/>
                <a:uFillTx/>
                <a:latin typeface="Arial" panose="020B0604020202020204" pitchFamily="34" charset="0"/>
                <a:ea typeface="宋体" panose="02010600030101010101" pitchFamily="2" charset="-122"/>
                <a:sym typeface="+mn-ea"/>
              </a:rPr>
              <a:t>T_m</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（即</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B_s&lt;&lt;</a:t>
            </a:r>
            <a:r>
              <a:rPr lang="en-US" altLang="zh-CN" strike="noStrike" noProof="0" dirty="0" err="1" smtClean="0">
                <a:ln>
                  <a:noFill/>
                </a:ln>
                <a:effectLst/>
                <a:uLnTx/>
                <a:uFillTx/>
                <a:latin typeface="Arial" panose="020B0604020202020204" pitchFamily="34" charset="0"/>
                <a:ea typeface="宋体" panose="02010600030101010101" pitchFamily="2" charset="-122"/>
                <a:sym typeface="+mn-ea"/>
              </a:rPr>
              <a:t>B_m</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，后者为信号带宽时，即为平坦衰落（频率非选择性）。可理解为：多径时延比码元时间小得多以致码间干扰很小。 </a:t>
            </a:r>
            <a:br>
              <a:rPr lang="zh-CN" altLang="en-US" noProof="0" dirty="0" smtClean="0">
                <a:ln>
                  <a:noFill/>
                </a:ln>
                <a:effectLst/>
                <a:uLnTx/>
                <a:uFillTx/>
                <a:latin typeface="Arial" panose="020B0604020202020204" pitchFamily="34" charset="0"/>
                <a:ea typeface="宋体" panose="02010600030101010101" pitchFamily="2" charset="-122"/>
                <a:sym typeface="+mn-ea"/>
              </a:rPr>
            </a:b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 </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Q</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：什么是相干时间？</a:t>
            </a: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A</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：相关时间是由多普勒频偏定义的：</a:t>
            </a:r>
            <a:r>
              <a:rPr lang="en-US" altLang="zh-CN" strike="noStrike" noProof="0" dirty="0" err="1" smtClean="0">
                <a:ln>
                  <a:noFill/>
                </a:ln>
                <a:effectLst/>
                <a:uLnTx/>
                <a:uFillTx/>
                <a:latin typeface="Arial" panose="020B0604020202020204" pitchFamily="34" charset="0"/>
                <a:ea typeface="宋体" panose="02010600030101010101" pitchFamily="2" charset="-122"/>
                <a:sym typeface="+mn-ea"/>
              </a:rPr>
              <a:t>T_c</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=9/(16*</a:t>
            </a:r>
            <a:r>
              <a:rPr lang="en-US" altLang="zh-CN" strike="noStrike" noProof="0" dirty="0" err="1" smtClean="0">
                <a:ln>
                  <a:noFill/>
                </a:ln>
                <a:effectLst/>
                <a:uLnTx/>
                <a:uFillTx/>
                <a:latin typeface="Arial" panose="020B0604020202020204" pitchFamily="34" charset="0"/>
                <a:ea typeface="宋体" panose="02010600030101010101" pitchFamily="2" charset="-122"/>
                <a:sym typeface="+mn-ea"/>
              </a:rPr>
              <a:t>pai</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a:t>
            </a:r>
            <a:r>
              <a:rPr lang="en-US" altLang="zh-CN" strike="noStrike" noProof="0" dirty="0" err="1" smtClean="0">
                <a:ln>
                  <a:noFill/>
                </a:ln>
                <a:effectLst/>
                <a:uLnTx/>
                <a:uFillTx/>
                <a:latin typeface="Arial" panose="020B0604020202020204" pitchFamily="34" charset="0"/>
                <a:ea typeface="宋体" panose="02010600030101010101" pitchFamily="2" charset="-122"/>
                <a:sym typeface="+mn-ea"/>
              </a:rPr>
              <a:t>B_d</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B_s&gt;&gt;</a:t>
            </a:r>
            <a:r>
              <a:rPr lang="en-US" altLang="zh-CN" strike="noStrike" noProof="0" dirty="0" err="1" smtClean="0">
                <a:ln>
                  <a:noFill/>
                </a:ln>
                <a:effectLst/>
                <a:uLnTx/>
                <a:uFillTx/>
                <a:latin typeface="Arial" panose="020B0604020202020204" pitchFamily="34" charset="0"/>
                <a:ea typeface="宋体" panose="02010600030101010101" pitchFamily="2" charset="-122"/>
                <a:sym typeface="+mn-ea"/>
              </a:rPr>
              <a:t>B_d</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即为慢衰落。可理解为多普勒频偏比信号变化慢得多。 </a:t>
            </a: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当两个发射信号的频率间隔小于信道的相干带宽，那么这两个经过信道后的，受到的信道传输函数是相似的，由于通常的发射信号不是单一频率的，即一路信号也是占有一定带宽的，如果，这路信号的带宽小于相干带宽，那么它整个信号受到信道的传输函数是相似的，即信道对信号而言是平坦特性的，非频率选择性衰落的，同样在相干时间内，两路信号受到的传输函数也是相似的特性，通常发射的一路信号由于多径效应，有多路到达接收机，若这几路信号的时间间隔在相干时间之内，那么他们具有很强的相关性，接收机都可以认为是有用信号，若大于相干时间，则接收机无法识别，只能认为是干扰信号。 </a:t>
            </a: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信道扩展主要可以分为三方面：多径（时延）扩展；多谱勒扩展；角度扩展．相干带宽是描述时延扩展的：相干带宽 是表征多径信道特性的一个重要参数，它是指某一特定的频率范围，在该频率范围内的任意两个频率分量都具有很强的幅度相关性，即在相干带宽范围内，多径信道具有恒定的增益和线性相位。通常，相干带宽近似等于最大多径时延的倒数。如果相干带宽定义为频率相关函数大于</a:t>
            </a:r>
            <a:r>
              <a:rPr lang="en-US" altLang="zh-CN" strike="noStrike" noProof="0" dirty="0" smtClean="0">
                <a:ln>
                  <a:noFill/>
                </a:ln>
                <a:effectLst/>
                <a:uLnTx/>
                <a:uFillTx/>
                <a:latin typeface="Arial" panose="020B0604020202020204" pitchFamily="34" charset="0"/>
                <a:ea typeface="宋体" panose="02010600030101010101" pitchFamily="2" charset="-122"/>
                <a:sym typeface="+mn-ea"/>
              </a:rPr>
              <a:t>0.9</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的某特定带宽，则相干带宽近似为：  </a:t>
            </a: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80000"/>
              </a:lnSpc>
              <a:spcBef>
                <a:spcPct val="30000"/>
              </a:spcBef>
              <a:spcAft>
                <a:spcPct val="0"/>
              </a:spcAft>
              <a:buClrTx/>
              <a:buSzTx/>
              <a:buFontTx/>
              <a:buNone/>
              <a:defRPr/>
            </a:pP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从频域看，如果相干带宽小于发送信道的带宽，则该信道特性会导致接收信号波形产生频率选择性衰落，即某些频率成分信号的幅值可以增强，而另外一些频率成分信号的幅值会被削弱</a:t>
            </a:r>
            <a:br>
              <a:rPr lang="zh-CN" altLang="en-US" noProof="0" dirty="0" smtClean="0">
                <a:ln>
                  <a:noFill/>
                </a:ln>
                <a:effectLst/>
                <a:uLnTx/>
                <a:uFillTx/>
                <a:latin typeface="Arial" panose="020B0604020202020204" pitchFamily="34" charset="0"/>
                <a:ea typeface="宋体" panose="02010600030101010101" pitchFamily="2" charset="-122"/>
                <a:sym typeface="+mn-ea"/>
              </a:rPr>
            </a:b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　　而相干时间是描述多谱勒扩展的：相干时间 在时域描述信道的频率色散的时变特性。相干时间与多普勒扩展成反比，是信道冲激响应维持不变的时间间隔的统计平均值。如果基带信号的符号周期</a:t>
            </a:r>
            <a:r>
              <a:rPr lang="zh-CN" altLang="en-US" strike="noStrike" noProof="0" dirty="0" smtClean="0">
                <a:ln>
                  <a:noFill/>
                </a:ln>
                <a:solidFill>
                  <a:srgbClr val="FF0000"/>
                </a:solidFill>
                <a:effectLst/>
                <a:uLnTx/>
                <a:uFillTx/>
                <a:latin typeface="Arial" panose="020B0604020202020204" pitchFamily="34" charset="0"/>
                <a:ea typeface="宋体" panose="02010600030101010101" pitchFamily="2" charset="-122"/>
                <a:sym typeface="+mn-ea"/>
              </a:rPr>
              <a:t> 大于信道的相干时间，则在基带信号的传输过程中信道可能会发生改变，导致接收信号发生失真，产生时间选择性衰落，也称快衰落</a:t>
            </a:r>
            <a:r>
              <a:rPr lang="zh-CN" altLang="en-US" strike="noStrike" noProof="0" dirty="0" smtClean="0">
                <a:ln>
                  <a:noFill/>
                </a:ln>
                <a:effectLst/>
                <a:uLnTx/>
                <a:uFillTx/>
                <a:latin typeface="Arial" panose="020B0604020202020204" pitchFamily="34" charset="0"/>
                <a:ea typeface="宋体" panose="02010600030101010101" pitchFamily="2" charset="-122"/>
                <a:sym typeface="+mn-ea"/>
              </a:rPr>
              <a:t>；如果基带信号的符号周期 小于信道的相干时间，则在基带信号的传输过程中信道不会发生改变，也不会产生时间选择性衰落，也称慢衰落。 </a:t>
            </a:r>
            <a:endParaRPr kumimoji="0" lang="zh-CN" altLang="en-US"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fontAlgn="auto"/>
            <a:endParaRPr lang="zh-CN" altLang="en-US" strike="noStrike" noProof="1"/>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9699"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9700"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57A80DEB-6D42-45E2-BFD6-AC7DD28D6980}" type="slidenum">
              <a:rPr lang="en-US" altLang="zh-CN" i="0" smtClean="0"/>
            </a:fld>
            <a:endParaRPr lang="en-US" altLang="zh-CN" i="0"/>
          </a:p>
        </p:txBody>
      </p:sp>
      <p:sp>
        <p:nvSpPr>
          <p:cNvPr id="29701" name="Rectangle 2"/>
          <p:cNvSpPr>
            <a:spLocks noGrp="1" noRot="1" noChangeAspect="1" noChangeArrowheads="1" noTextEdit="1"/>
          </p:cNvSpPr>
          <p:nvPr>
            <p:ph type="sldImg"/>
          </p:nvPr>
        </p:nvSpPr>
        <p:spPr/>
      </p:sp>
      <p:sp>
        <p:nvSpPr>
          <p:cNvPr id="29702" name="Rectangle 3"/>
          <p:cNvSpPr>
            <a:spLocks noGrp="1" noChangeArrowheads="1"/>
          </p:cNvSpPr>
          <p:nvPr>
            <p:ph type="body" idx="1"/>
          </p:nvPr>
        </p:nvSpPr>
        <p:spPr>
          <a:noFill/>
        </p:spPr>
        <p:txBody>
          <a:bodyPr/>
          <a:lstStyle/>
          <a:p>
            <a:pPr eaLnBrk="1" hangingPunct="1"/>
            <a:r>
              <a:rPr lang="zh-CN" altLang="zh-CN"/>
              <a:t>小区重选（cell reselection）指UE在空闲模式下通过监测邻区和当前小区的信号质量以选择一个最好的小区提供服务信号的过程。当邻区的信号质量及电平满足S准则且满足一定重选判决准则时，终端将接入该小区驻留。UE驻留到合适的LTE小区停留1s后，就可以进行小区重选的过程。小区重选过程包括测量和重选两部分过程，终端根据网络配置的相关参数，在满足条件时发起相应的流程。重选测量启动准则：UE成功驻留后，将持续进行本小区测量。RRC层根据RSRP测量结果计算Srxlev，并将其与Sintrasearch和Snonintrasearch比较，作为是否启动邻区测量的判决条件。</a:t>
            </a:r>
            <a:endParaRPr lang="zh-CN" altLang="zh-CN"/>
          </a:p>
          <a:p>
            <a:pPr eaLnBrk="1" hangingPunct="1"/>
            <a:r>
              <a:rPr lang="zh-CN" altLang="zh-CN"/>
              <a:t>对于重选优先级高于服务小区的载频，UE始终对其测量</a:t>
            </a:r>
            <a:endParaRPr lang="zh-CN" altLang="zh-CN"/>
          </a:p>
          <a:p>
            <a:pPr eaLnBrk="1" hangingPunct="1"/>
            <a:r>
              <a:rPr lang="zh-CN" altLang="zh-CN"/>
              <a:t>对于重选优先级等于或者低于服务小区的载频</a:t>
            </a:r>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9699"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9700"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57A80DEB-6D42-45E2-BFD6-AC7DD28D6980}" type="slidenum">
              <a:rPr lang="en-US" altLang="zh-CN" i="0" smtClean="0"/>
            </a:fld>
            <a:endParaRPr lang="en-US" altLang="zh-CN" i="0"/>
          </a:p>
        </p:txBody>
      </p:sp>
      <p:sp>
        <p:nvSpPr>
          <p:cNvPr id="29701" name="Rectangle 2"/>
          <p:cNvSpPr>
            <a:spLocks noGrp="1" noRot="1" noChangeAspect="1" noChangeArrowheads="1" noTextEdit="1"/>
          </p:cNvSpPr>
          <p:nvPr>
            <p:ph type="sldImg"/>
          </p:nvPr>
        </p:nvSpPr>
        <p:spPr/>
      </p:sp>
      <p:sp>
        <p:nvSpPr>
          <p:cNvPr id="2970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9699"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9700"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57A80DEB-6D42-45E2-BFD6-AC7DD28D6980}" type="slidenum">
              <a:rPr lang="en-US" altLang="zh-CN" i="0" smtClean="0"/>
            </a:fld>
            <a:endParaRPr lang="en-US" altLang="zh-CN" i="0"/>
          </a:p>
        </p:txBody>
      </p:sp>
      <p:sp>
        <p:nvSpPr>
          <p:cNvPr id="29701" name="Rectangle 2"/>
          <p:cNvSpPr>
            <a:spLocks noGrp="1" noRot="1" noChangeAspect="1" noChangeArrowheads="1" noTextEdit="1"/>
          </p:cNvSpPr>
          <p:nvPr>
            <p:ph type="sldImg"/>
          </p:nvPr>
        </p:nvSpPr>
        <p:spPr/>
      </p:sp>
      <p:sp>
        <p:nvSpPr>
          <p:cNvPr id="29702" name="Rectangle 3"/>
          <p:cNvSpPr>
            <a:spLocks noGrp="1" noChangeArrowheads="1"/>
          </p:cNvSpPr>
          <p:nvPr>
            <p:ph type="body" idx="1"/>
          </p:nvPr>
        </p:nvSpPr>
        <p:spPr>
          <a:noFill/>
        </p:spPr>
        <p:txBody>
          <a:bodyPr/>
          <a:lstStyle/>
          <a:p>
            <a:pPr eaLnBrk="1" hangingPunct="1"/>
            <a:r>
              <a:rPr lang="zh-CN" altLang="zh-CN"/>
              <a:t>重选原则：</a:t>
            </a:r>
            <a:endParaRPr lang="zh-CN" altLang="zh-CN"/>
          </a:p>
          <a:p>
            <a:pPr eaLnBrk="1" hangingPunct="1"/>
            <a:r>
              <a:rPr lang="zh-CN" altLang="zh-CN"/>
              <a:t>1. 当邻区优先级高于服务小区时，UE始终对该邻区进行测量，只要满足条件就重选</a:t>
            </a:r>
            <a:endParaRPr lang="zh-CN" altLang="zh-CN"/>
          </a:p>
          <a:p>
            <a:pPr eaLnBrk="1" hangingPunct="1"/>
            <a:r>
              <a:rPr lang="zh-CN" altLang="zh-CN"/>
              <a:t>2. LTE优先选择同频段小区，当电平低到某个程度时，启动同频测量</a:t>
            </a:r>
            <a:endParaRPr lang="zh-CN" altLang="zh-CN"/>
          </a:p>
          <a:p>
            <a:pPr eaLnBrk="1" hangingPunct="1"/>
            <a:r>
              <a:rPr lang="zh-CN" altLang="zh-CN"/>
              <a:t>3. 当服务小区电平继续降低低到一定某个程度时，启动异频异系统门限，这里异频异系统指的是同优先级的</a:t>
            </a:r>
            <a:endParaRPr lang="zh-CN" altLang="zh-CN"/>
          </a:p>
          <a:p>
            <a:pPr eaLnBrk="1" hangingPunct="1"/>
            <a:r>
              <a:rPr lang="zh-CN" altLang="zh-CN"/>
              <a:t>4. 同优先级采用比较RSRP来决定重选到哪个小区</a:t>
            </a:r>
            <a:endParaRPr lang="zh-CN" altLang="zh-CN"/>
          </a:p>
          <a:p>
            <a:pPr eaLnBrk="1" hangingPunct="1"/>
            <a:r>
              <a:rPr lang="zh-CN" altLang="zh-CN"/>
              <a:t>5. 对低优先级小区的重选，必须同时满足服务小区要低于某个电平，低优先级小区必须高于某个电平，才会进行重选。</a:t>
            </a:r>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eaLnBrk="1" hangingPunct="1"/>
            <a:r>
              <a:rPr lang="en-US" altLang="zh-CN" sz="1000" dirty="0"/>
              <a:t>当正在使用网络服务的用户从一个小区移动到另一个小区，或由于无线传输业务负荷</a:t>
            </a:r>
            <a:endParaRPr lang="en-US" altLang="zh-CN" sz="1000" dirty="0"/>
          </a:p>
          <a:p>
            <a:pPr eaLnBrk="1" hangingPunct="1"/>
            <a:r>
              <a:rPr lang="en-US" altLang="zh-CN" sz="1000" dirty="0"/>
              <a:t>量调整、激活操作维护、设备故障等原因，为了保证通信的连续性和服务的质量，系统要将该用户与原小区的通信链路转移到新的小区上，这个过程就是切换。</a:t>
            </a:r>
            <a:endParaRPr lang="en-US" altLang="zh-CN" sz="1000" dirty="0"/>
          </a:p>
          <a:p>
            <a:pPr eaLnBrk="1" hangingPunct="1"/>
            <a:r>
              <a:rPr lang="en-US" altLang="zh-CN" sz="1000" dirty="0"/>
              <a:t>本文中所描述的均为LTE系统内切换，系统间切换需要UE支持，并不做详细描述。在LTE系统中，切换可以分为站内切换、站间切换（或基于X2口切换、基于S1口切换），当X2接口数据配置完善且工作良好的情况下就会发生X2切换，否则基站间就会发生S1切换。一般来说X2切换的优先级高于S1切换。</a:t>
            </a:r>
            <a:endParaRPr lang="en-US" altLang="zh-CN" sz="100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6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defTabSz="968375">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lnSpc>
                <a:spcPct val="100000"/>
              </a:lnSpc>
              <a:spcAft>
                <a:spcPct val="0"/>
              </a:spcAft>
              <a:buSzTx/>
              <a:buFontTx/>
              <a:buNone/>
            </a:pPr>
            <a:r>
              <a:rPr lang="zh-CN" altLang="en-US" sz="1000">
                <a:latin typeface="Arial" panose="020B0604020202020204" pitchFamily="34" charset="0"/>
              </a:rPr>
              <a:t>课程名称</a:t>
            </a:r>
            <a:endParaRPr lang="zh-CN" altLang="en-US" sz="1000">
              <a:latin typeface="Arial" panose="020B0604020202020204" pitchFamily="34" charset="0"/>
            </a:endParaRPr>
          </a:p>
        </p:txBody>
      </p:sp>
      <p:sp>
        <p:nvSpPr>
          <p:cNvPr id="30723"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6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defTabSz="968375">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lnSpc>
                <a:spcPct val="100000"/>
              </a:lnSpc>
              <a:spcAft>
                <a:spcPct val="0"/>
              </a:spcAft>
              <a:buSzTx/>
              <a:buFontTx/>
              <a:buNone/>
            </a:pPr>
            <a:r>
              <a:rPr lang="zh-CN" altLang="en-US" sz="1000">
                <a:latin typeface="华文细黑" panose="02010600040101010101" pitchFamily="2" charset="-122"/>
              </a:rPr>
              <a:t>华为技术有限公司  版权所有  未经许可不得扩散</a:t>
            </a:r>
            <a:endParaRPr lang="zh-CN" altLang="en-US" sz="1300">
              <a:latin typeface="Arial" panose="020B0604020202020204" pitchFamily="34" charset="0"/>
              <a:ea typeface="宋体" panose="02010600030101010101" pitchFamily="2" charset="-122"/>
            </a:endParaRPr>
          </a:p>
        </p:txBody>
      </p:sp>
      <p:sp>
        <p:nvSpPr>
          <p:cNvPr id="3072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8375">
              <a:lnSpc>
                <a:spcPct val="125000"/>
              </a:lnSpc>
              <a:spcAft>
                <a:spcPts val="600"/>
              </a:spcAft>
              <a:buSzPct val="7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defTabSz="968375">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defTabSz="968375">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defTabSz="968375">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defTabSz="968375">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lnSpc>
                <a:spcPct val="100000"/>
              </a:lnSpc>
              <a:spcAft>
                <a:spcPct val="0"/>
              </a:spcAft>
              <a:buSzTx/>
              <a:buFontTx/>
              <a:buNone/>
            </a:pPr>
            <a:r>
              <a:rPr lang="en-US" altLang="zh-CN" sz="1000">
                <a:latin typeface="Arial" panose="020B0604020202020204" pitchFamily="34" charset="0"/>
                <a:ea typeface="宋体" panose="02010600030101010101" pitchFamily="2" charset="-122"/>
              </a:rPr>
              <a:t>x-</a:t>
            </a:r>
            <a:fld id="{F065397E-FBF4-4CF0-9672-60DE6057EF0B}" type="slidenum">
              <a:rPr lang="en-US" altLang="zh-CN" sz="1000" smtClean="0">
                <a:latin typeface="Arial" panose="020B0604020202020204" pitchFamily="34" charset="0"/>
                <a:ea typeface="宋体" panose="02010600030101010101" pitchFamily="2" charset="-122"/>
              </a:rPr>
            </a:fld>
            <a:endParaRPr lang="en-US" altLang="zh-CN" sz="1000">
              <a:latin typeface="Arial" panose="020B0604020202020204" pitchFamily="34" charset="0"/>
              <a:ea typeface="宋体" panose="02010600030101010101" pitchFamily="2" charset="-122"/>
            </a:endParaRPr>
          </a:p>
        </p:txBody>
      </p:sp>
      <p:sp>
        <p:nvSpPr>
          <p:cNvPr id="30725" name="Rectangle 2"/>
          <p:cNvSpPr>
            <a:spLocks noGrp="1" noRot="1" noChangeAspect="1" noChangeArrowheads="1" noTextEdit="1"/>
          </p:cNvSpPr>
          <p:nvPr>
            <p:ph type="sldImg"/>
          </p:nvPr>
        </p:nvSpPr>
        <p:spPr>
          <a:xfrm>
            <a:off x="-96838" y="768350"/>
            <a:ext cx="7292976" cy="3836988"/>
          </a:xfrm>
        </p:spPr>
      </p:sp>
      <p:sp>
        <p:nvSpPr>
          <p:cNvPr id="30726" name="Rectangle 3"/>
          <p:cNvSpPr>
            <a:spLocks noGrp="1" noChangeArrowheads="1"/>
          </p:cNvSpPr>
          <p:nvPr>
            <p:ph type="body" idx="1"/>
          </p:nvPr>
        </p:nvSpPr>
        <p:spPr>
          <a:xfrm>
            <a:off x="946150" y="4860925"/>
            <a:ext cx="5207000"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139700" y="768350"/>
            <a:ext cx="6821488" cy="3836988"/>
          </a:xfrm>
        </p:spPr>
      </p:sp>
      <p:sp>
        <p:nvSpPr>
          <p:cNvPr id="25606" name="Rectangle 3"/>
          <p:cNvSpPr>
            <a:spLocks noGrp="1" noChangeArrowheads="1"/>
          </p:cNvSpPr>
          <p:nvPr>
            <p:ph type="body" idx="1"/>
          </p:nvPr>
        </p:nvSpPr>
        <p:spPr>
          <a:xfrm>
            <a:off x="947738" y="4860925"/>
            <a:ext cx="5203825" cy="4605338"/>
          </a:xfrm>
          <a:noFill/>
        </p:spPr>
        <p:txBody>
          <a:bodyPr/>
          <a:lstStyle/>
          <a:p>
            <a:pPr eaLnBrk="1" hangingPunct="1"/>
            <a:r>
              <a:rPr lang="zh-CN" altLang="en-US" sz="1000" dirty="0"/>
              <a:t>负载平衡：小区的容量极限的特性，提出了系统里的资源共享需求。</a:t>
            </a:r>
            <a:endParaRPr lang="zh-CN" altLang="en-US" sz="1000" dirty="0"/>
          </a:p>
          <a:p>
            <a:pPr eaLnBrk="1" hangingPunct="1"/>
            <a:r>
              <a:rPr lang="zh-CN" altLang="en-US" sz="1000" dirty="0"/>
              <a:t>切换就是将用户的连接从一个无线链路转换到另一个无线链路。切换的目的是处理由于移动而造成的越区、负载调整或其它原因使得需要引起无线链路改变。 </a:t>
            </a:r>
            <a:endParaRPr lang="zh-CN" altLang="en-US" sz="1000" dirty="0"/>
          </a:p>
          <a:p>
            <a:pPr eaLnBrk="1" hangingPunct="1"/>
            <a:endParaRPr lang="en-US" altLang="zh-CN" sz="10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p:cNvSpPr>
          <p:nvPr>
            <p:ph type="sldImg"/>
          </p:nvPr>
        </p:nvSpPr>
        <p:spPr/>
      </p:sp>
      <p:sp>
        <p:nvSpPr>
          <p:cNvPr id="35842" name="文本占位符 2"/>
          <p:cNvSpPr>
            <a:spLocks noGrp="1"/>
          </p:cNvSpPr>
          <p:nvPr>
            <p:ph type="body"/>
          </p:nvPr>
        </p:nvSpPr>
        <p:spPr/>
        <p:txBody>
          <a:bodyPr lIns="91440" tIns="45720" rIns="91440" bIns="45720" anchor="t" anchorCtr="0"/>
          <a:lstStyle/>
          <a:p>
            <a:pPr lvl="0"/>
            <a:r>
              <a:rPr lang="zh-CN" altLang="en-US"/>
              <a:t>TD-LTE 下行多址接入方式 OFDMA 的示意图，发端信号先进行信道编码与交</a:t>
            </a:r>
            <a:endParaRPr lang="zh-CN" altLang="en-US"/>
          </a:p>
          <a:p>
            <a:pPr lvl="0"/>
            <a:r>
              <a:rPr lang="zh-CN" altLang="en-US"/>
              <a:t>织，然后进行 QAM 调制，将调制后的频域信号进行串/并变换，以及子载波映射，并对所</a:t>
            </a:r>
            <a:endParaRPr lang="zh-CN" altLang="en-US"/>
          </a:p>
          <a:p>
            <a:pPr lvl="0"/>
            <a:r>
              <a:rPr lang="zh-CN" altLang="en-US"/>
              <a:t>有子载波上的符号进行逆傅里叶变换（IFFT）后生成时域信号，然后在每个 OFDM 符号前</a:t>
            </a:r>
            <a:endParaRPr lang="zh-CN" altLang="en-US"/>
          </a:p>
          <a:p>
            <a:pPr lvl="0"/>
            <a:r>
              <a:rPr lang="zh-CN" altLang="en-US"/>
              <a:t>插入一个循环前缀（Cyclic Prefix，CP），以在多径衰落环境下保持子载波之间的正交性。插</a:t>
            </a:r>
            <a:endParaRPr lang="zh-CN" altLang="en-US"/>
          </a:p>
          <a:p>
            <a:pPr lvl="0"/>
            <a:r>
              <a:rPr lang="zh-CN" altLang="en-US"/>
              <a:t>入 CP 就是将 OFDM 符号尾部的一段复制到 OFDMA 符号之前，CP 长度必须长于主要多径</a:t>
            </a:r>
            <a:endParaRPr lang="zh-CN" altLang="en-US"/>
          </a:p>
          <a:p>
            <a:pPr lvl="0"/>
            <a:r>
              <a:rPr lang="zh-CN" altLang="en-US"/>
              <a:t>分量的时延扩展，才能保证接收端信号的正确解调。</a:t>
            </a:r>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A1">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endParaRPr lang="zh-CN" altLang="en-US" dirty="0"/>
          </a:p>
        </p:txBody>
      </p:sp>
      <p:sp>
        <p:nvSpPr>
          <p:cNvPr id="3" name="页脚占位符 2"/>
          <p:cNvSpPr>
            <a:spLocks noGrp="1"/>
          </p:cNvSpPr>
          <p:nvPr>
            <p:ph type="ftr" sz="quarter" idx="11"/>
          </p:nvPr>
        </p:nvSpPr>
        <p:spPr>
          <a:xfrm>
            <a:off x="4165730" y="6357308"/>
            <a:ext cx="3860921" cy="365180"/>
          </a:xfrm>
        </p:spPr>
        <p:txBody>
          <a:body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5728" y="1600200"/>
            <a:ext cx="5376672"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70573"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任意多边形 18438"/>
          <p:cNvSpPr/>
          <p:nvPr/>
        </p:nvSpPr>
        <p:spPr>
          <a:xfrm>
            <a:off x="812800" y="1219200"/>
            <a:ext cx="10566400" cy="914400"/>
          </a:xfrm>
          <a:custGeom>
            <a:avLst/>
            <a:gdLst/>
            <a:ahLst/>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直接连接符 18439"/>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2052" name="图片 18442" descr="HaoSc4_213_200524102040580"/>
          <p:cNvPicPr>
            <a:picLocks noChangeAspect="1"/>
          </p:cNvPicPr>
          <p:nvPr userDrawn="1"/>
        </p:nvPicPr>
        <p:blipFill>
          <a:blip r:embed="rId2"/>
          <a:stretch>
            <a:fillRect/>
          </a:stretch>
        </p:blipFill>
        <p:spPr>
          <a:xfrm>
            <a:off x="3759200" y="4495800"/>
            <a:ext cx="736600" cy="1428750"/>
          </a:xfrm>
          <a:prstGeom prst="rect">
            <a:avLst/>
          </a:prstGeom>
          <a:noFill/>
          <a:ln w="9525">
            <a:noFill/>
          </a:ln>
        </p:spPr>
      </p:pic>
      <p:sp>
        <p:nvSpPr>
          <p:cNvPr id="18434" name="标题 18433"/>
          <p:cNvSpPr>
            <a:spLocks noGrp="1"/>
          </p:cNvSpPr>
          <p:nvPr>
            <p:ph type="ctrTitle"/>
          </p:nvPr>
        </p:nvSpPr>
        <p:spPr>
          <a:xfrm>
            <a:off x="1219200" y="1524000"/>
            <a:ext cx="10164233" cy="1752600"/>
          </a:xfrm>
          <a:prstGeom prst="rect">
            <a:avLst/>
          </a:prstGeom>
          <a:noFill/>
          <a:ln w="9525">
            <a:noFill/>
          </a:ln>
        </p:spPr>
        <p:txBody>
          <a:bodyPr anchor="t" anchorCtr="0"/>
          <a:lstStyle>
            <a:lvl1pPr lvl="0">
              <a:buClrTx/>
              <a:buSzTx/>
              <a:buFontTx/>
              <a:defRPr sz="5000"/>
            </a:lvl1pPr>
          </a:lstStyle>
          <a:p>
            <a:pPr lvl="0" fontAlgn="base"/>
            <a:r>
              <a:rPr lang="zh-CN" altLang="en-US" strike="noStrike" noProof="1"/>
              <a:t>单击此处编辑母版标题样式</a:t>
            </a:r>
            <a:endParaRPr lang="zh-CN" altLang="en-US" strike="noStrike" noProof="1"/>
          </a:p>
        </p:txBody>
      </p:sp>
      <p:sp>
        <p:nvSpPr>
          <p:cNvPr id="18435" name="副标题 18434"/>
          <p:cNvSpPr>
            <a:spLocks noGrp="1"/>
          </p:cNvSpPr>
          <p:nvPr>
            <p:ph type="subTitle" idx="1"/>
          </p:nvPr>
        </p:nvSpPr>
        <p:spPr>
          <a:xfrm>
            <a:off x="2641600" y="3962400"/>
            <a:ext cx="8737600" cy="1752600"/>
          </a:xfrm>
          <a:prstGeom prst="rect">
            <a:avLst/>
          </a:prstGeom>
          <a:noFill/>
          <a:ln w="9525">
            <a:noFill/>
          </a:ln>
        </p:spPr>
        <p:txBody>
          <a:bodyPr anchor="t" anchorCtr="0"/>
          <a:lstStyle>
            <a:lvl1pPr marL="0" lvl="0" indent="0">
              <a:buClr>
                <a:schemeClr val="accent1"/>
              </a:buClr>
              <a:buSzTx/>
              <a:buFont typeface="Wingdings" panose="05000000000000000000" pitchFamily="2" charset="2"/>
              <a:buNone/>
              <a:defRPr sz="2600"/>
            </a:lvl1pPr>
            <a:lvl2pPr marL="344805" lvl="1" indent="0" algn="ctr">
              <a:buClr>
                <a:schemeClr val="accent2"/>
              </a:buClr>
              <a:buSzTx/>
              <a:buFont typeface="Wingdings" panose="05000000000000000000" pitchFamily="2" charset="2"/>
              <a:buNone/>
              <a:defRPr sz="2600"/>
            </a:lvl2pPr>
            <a:lvl3pPr marL="671830" lvl="2" indent="0" algn="ctr">
              <a:buClr>
                <a:schemeClr val="accent1"/>
              </a:buClr>
              <a:buSzTx/>
              <a:buFont typeface="Wingdings" panose="05000000000000000000" pitchFamily="2" charset="2"/>
              <a:buNone/>
              <a:defRPr sz="2600"/>
            </a:lvl3pPr>
            <a:lvl4pPr marL="1024255" lvl="3" indent="0" algn="ctr">
              <a:buClr>
                <a:schemeClr val="accent2"/>
              </a:buClr>
              <a:buSzTx/>
              <a:buFont typeface="Wingdings" panose="05000000000000000000" pitchFamily="2" charset="2"/>
              <a:buNone/>
              <a:defRPr sz="2600"/>
            </a:lvl4pPr>
            <a:lvl5pPr marL="1341755" lvl="4" indent="0" algn="ctr">
              <a:buClr>
                <a:schemeClr val="accent1"/>
              </a:buClr>
              <a:buSzTx/>
              <a:buFont typeface="Wingdings" panose="05000000000000000000" pitchFamily="2" charset="2"/>
              <a:buNone/>
              <a:defRPr sz="2600"/>
            </a:lvl5pPr>
          </a:lstStyle>
          <a:p>
            <a:pPr lvl="0" fontAlgn="base"/>
            <a:r>
              <a:rPr lang="zh-CN" altLang="en-US" strike="noStrike" noProof="1"/>
              <a:t>单击此处编辑母版副标题样式</a:t>
            </a:r>
            <a:endParaRPr lang="zh-CN" altLang="en-US" strike="noStrike" noProof="1"/>
          </a:p>
        </p:txBody>
      </p:sp>
      <p:sp>
        <p:nvSpPr>
          <p:cNvPr id="18436" name="日期占位符 18435"/>
          <p:cNvSpPr>
            <a:spLocks noGrp="1"/>
          </p:cNvSpPr>
          <p:nvPr>
            <p:ph type="dt" sz="half" idx="2"/>
          </p:nvPr>
        </p:nvSpPr>
        <p:spPr>
          <a:xfrm>
            <a:off x="609600" y="6243638"/>
            <a:ext cx="2844800" cy="457200"/>
          </a:xfrm>
          <a:prstGeom prst="rect">
            <a:avLst/>
          </a:prstGeom>
          <a:noFill/>
          <a:ln w="9525">
            <a:noFill/>
          </a:ln>
        </p:spPr>
        <p:txBody>
          <a:bodyPr anchor="b" anchorCtr="0"/>
          <a:lstStyle>
            <a:lvl1pPr>
              <a:defRPr sz="1200" b="0">
                <a:latin typeface="Garamond" panose="02020404030301010803" pitchFamily="18" charset="0"/>
              </a:defRPr>
            </a:lvl1pPr>
          </a:lstStyle>
          <a:p>
            <a:pPr lvl="0" fontAlgn="base"/>
            <a:fld id="{BB962C8B-B14F-4D97-AF65-F5344CB8AC3E}" type="datetime1">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
        <p:nvSpPr>
          <p:cNvPr id="18437" name="页脚占位符 18436"/>
          <p:cNvSpPr>
            <a:spLocks noGrp="1"/>
          </p:cNvSpPr>
          <p:nvPr>
            <p:ph type="ftr" sz="quarter" idx="3"/>
          </p:nvPr>
        </p:nvSpPr>
        <p:spPr>
          <a:xfrm>
            <a:off x="4165600" y="6243638"/>
            <a:ext cx="3860800" cy="457200"/>
          </a:xfrm>
          <a:prstGeom prst="rect">
            <a:avLst/>
          </a:prstGeom>
          <a:noFill/>
          <a:ln w="9525">
            <a:noFill/>
          </a:ln>
        </p:spPr>
        <p:txBody>
          <a:bodyPr anchor="b" anchorCtr="0"/>
          <a:lstStyle>
            <a:lvl1pPr algn="ctr">
              <a:defRPr sz="1200" b="0">
                <a:latin typeface="Garamond" panose="02020404030301010803" pitchFamily="18" charset="0"/>
              </a:defRPr>
            </a:lvl1pPr>
          </a:lstStyle>
          <a:p>
            <a:pPr lvl="0" fontAlgn="base"/>
            <a:endParaRPr lang="zh-CN" altLang="en-US" strike="noStrike" noProof="1"/>
          </a:p>
        </p:txBody>
      </p:sp>
      <p:sp>
        <p:nvSpPr>
          <p:cNvPr id="18438" name="灯片编号占位符 18437"/>
          <p:cNvSpPr>
            <a:spLocks noGrp="1"/>
          </p:cNvSpPr>
          <p:nvPr>
            <p:ph type="sldNum" sz="quarter" idx="4"/>
          </p:nvPr>
        </p:nvSpPr>
        <p:spPr>
          <a:xfrm>
            <a:off x="8737600" y="6243638"/>
            <a:ext cx="2844800" cy="457200"/>
          </a:xfrm>
          <a:prstGeom prst="rect">
            <a:avLst/>
          </a:prstGeom>
          <a:noFill/>
          <a:ln w="9525">
            <a:noFill/>
          </a:ln>
        </p:spPr>
        <p:txBody>
          <a:bodyPr anchor="b" anchorCtr="0"/>
          <a:lstStyle>
            <a:lvl1pPr algn="r">
              <a:defRPr sz="1200" b="0">
                <a:latin typeface="Garamond" panose="02020404030301010803" pitchFamily="18" charset="0"/>
              </a:defRPr>
            </a:lvl1pPr>
          </a:lstStyle>
          <a:p>
            <a:pPr lvl="0" fontAlgn="base"/>
            <a:fld id="{9A0DB2DC-4C9A-4742-B13C-FB6460FD3503}" type="slidenum">
              <a:rPr lang="zh-CN" altLang="en-US" strike="noStrike" noProof="1" dirty="0">
                <a:latin typeface="Garamond" panose="02020404030301010803" pitchFamily="18"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8.xml"/><Relationship Id="rId8" Type="http://schemas.openxmlformats.org/officeDocument/2006/relationships/slideLayout" Target="../slideLayouts/slideLayout117.xml"/><Relationship Id="rId7" Type="http://schemas.openxmlformats.org/officeDocument/2006/relationships/slideLayout" Target="../slideLayouts/slideLayout116.xml"/><Relationship Id="rId6" Type="http://schemas.openxmlformats.org/officeDocument/2006/relationships/slideLayout" Target="../slideLayouts/slideLayout115.xml"/><Relationship Id="rId5" Type="http://schemas.openxmlformats.org/officeDocument/2006/relationships/slideLayout" Target="../slideLayouts/slideLayout114.xml"/><Relationship Id="rId4" Type="http://schemas.openxmlformats.org/officeDocument/2006/relationships/slideLayout" Target="../slideLayouts/slideLayout113.xml"/><Relationship Id="rId3" Type="http://schemas.openxmlformats.org/officeDocument/2006/relationships/slideLayout" Target="../slideLayouts/slideLayout112.xml"/><Relationship Id="rId2" Type="http://schemas.openxmlformats.org/officeDocument/2006/relationships/slideLayout" Target="../slideLayouts/slideLayout111.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121.xml"/><Relationship Id="rId11" Type="http://schemas.openxmlformats.org/officeDocument/2006/relationships/slideLayout" Target="../slideLayouts/slideLayout120.xml"/><Relationship Id="rId10" Type="http://schemas.openxmlformats.org/officeDocument/2006/relationships/slideLayout" Target="../slideLayouts/slideLayout119.xml"/><Relationship Id="rId1"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5" Type="http://schemas.openxmlformats.org/officeDocument/2006/relationships/theme" Target="../theme/theme11.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133.xml"/><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42.xml"/><Relationship Id="rId8" Type="http://schemas.openxmlformats.org/officeDocument/2006/relationships/slideLayout" Target="../slideLayouts/slideLayout141.xml"/><Relationship Id="rId7" Type="http://schemas.openxmlformats.org/officeDocument/2006/relationships/slideLayout" Target="../slideLayouts/slideLayout140.xml"/><Relationship Id="rId6" Type="http://schemas.openxmlformats.org/officeDocument/2006/relationships/slideLayout" Target="../slideLayouts/slideLayout139.xml"/><Relationship Id="rId5" Type="http://schemas.openxmlformats.org/officeDocument/2006/relationships/slideLayout" Target="../slideLayouts/slideLayout138.xml"/><Relationship Id="rId4" Type="http://schemas.openxmlformats.org/officeDocument/2006/relationships/slideLayout" Target="../slideLayouts/slideLayout137.xml"/><Relationship Id="rId3" Type="http://schemas.openxmlformats.org/officeDocument/2006/relationships/slideLayout" Target="../slideLayouts/slideLayout136.xml"/><Relationship Id="rId2" Type="http://schemas.openxmlformats.org/officeDocument/2006/relationships/slideLayout" Target="../slideLayouts/slideLayout135.xml"/><Relationship Id="rId16" Type="http://schemas.openxmlformats.org/officeDocument/2006/relationships/theme" Target="../theme/theme12.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146.xml"/><Relationship Id="rId12" Type="http://schemas.openxmlformats.org/officeDocument/2006/relationships/slideLayout" Target="../slideLayouts/slideLayout145.xml"/><Relationship Id="rId11" Type="http://schemas.openxmlformats.org/officeDocument/2006/relationships/slideLayout" Target="../slideLayouts/slideLayout144.xml"/><Relationship Id="rId10" Type="http://schemas.openxmlformats.org/officeDocument/2006/relationships/slideLayout" Target="../slideLayouts/slideLayout143.xml"/><Relationship Id="rId1"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55.xml"/><Relationship Id="rId8" Type="http://schemas.openxmlformats.org/officeDocument/2006/relationships/slideLayout" Target="../slideLayouts/slideLayout154.xml"/><Relationship Id="rId7" Type="http://schemas.openxmlformats.org/officeDocument/2006/relationships/slideLayout" Target="../slideLayouts/slideLayout153.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3" Type="http://schemas.openxmlformats.org/officeDocument/2006/relationships/slideLayout" Target="../slideLayouts/slideLayout149.xml"/><Relationship Id="rId2" Type="http://schemas.openxmlformats.org/officeDocument/2006/relationships/slideLayout" Target="../slideLayouts/slideLayout148.xml"/><Relationship Id="rId16" Type="http://schemas.openxmlformats.org/officeDocument/2006/relationships/theme" Target="../theme/theme13.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 Type="http://schemas.openxmlformats.org/officeDocument/2006/relationships/slideLayout" Target="../slideLayouts/slideLayout14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68.xml"/><Relationship Id="rId8" Type="http://schemas.openxmlformats.org/officeDocument/2006/relationships/slideLayout" Target="../slideLayouts/slideLayout167.xml"/><Relationship Id="rId7" Type="http://schemas.openxmlformats.org/officeDocument/2006/relationships/slideLayout" Target="../slideLayouts/slideLayout166.xml"/><Relationship Id="rId6" Type="http://schemas.openxmlformats.org/officeDocument/2006/relationships/slideLayout" Target="../slideLayouts/slideLayout165.xml"/><Relationship Id="rId5" Type="http://schemas.openxmlformats.org/officeDocument/2006/relationships/slideLayout" Target="../slideLayouts/slideLayout164.xml"/><Relationship Id="rId4" Type="http://schemas.openxmlformats.org/officeDocument/2006/relationships/slideLayout" Target="../slideLayouts/slideLayout163.xml"/><Relationship Id="rId3" Type="http://schemas.openxmlformats.org/officeDocument/2006/relationships/slideLayout" Target="../slideLayouts/slideLayout162.xml"/><Relationship Id="rId2" Type="http://schemas.openxmlformats.org/officeDocument/2006/relationships/slideLayout" Target="../slideLayouts/slideLayout161.xml"/><Relationship Id="rId16" Type="http://schemas.openxmlformats.org/officeDocument/2006/relationships/theme" Target="../theme/theme14.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172.xml"/><Relationship Id="rId12" Type="http://schemas.openxmlformats.org/officeDocument/2006/relationships/slideLayout" Target="../slideLayouts/slideLayout171.xml"/><Relationship Id="rId11" Type="http://schemas.openxmlformats.org/officeDocument/2006/relationships/slideLayout" Target="../slideLayouts/slideLayout170.xml"/><Relationship Id="rId10" Type="http://schemas.openxmlformats.org/officeDocument/2006/relationships/slideLayout" Target="../slideLayouts/slideLayout169.xml"/><Relationship Id="rId1" Type="http://schemas.openxmlformats.org/officeDocument/2006/relationships/slideLayout" Target="../slideLayouts/slideLayout16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81.xml"/><Relationship Id="rId8" Type="http://schemas.openxmlformats.org/officeDocument/2006/relationships/slideLayout" Target="../slideLayouts/slideLayout180.xml"/><Relationship Id="rId7" Type="http://schemas.openxmlformats.org/officeDocument/2006/relationships/slideLayout" Target="../slideLayouts/slideLayout179.xml"/><Relationship Id="rId6" Type="http://schemas.openxmlformats.org/officeDocument/2006/relationships/slideLayout" Target="../slideLayouts/slideLayout178.xml"/><Relationship Id="rId5" Type="http://schemas.openxmlformats.org/officeDocument/2006/relationships/slideLayout" Target="../slideLayouts/slideLayout177.xml"/><Relationship Id="rId4" Type="http://schemas.openxmlformats.org/officeDocument/2006/relationships/slideLayout" Target="../slideLayouts/slideLayout176.xml"/><Relationship Id="rId3" Type="http://schemas.openxmlformats.org/officeDocument/2006/relationships/slideLayout" Target="../slideLayouts/slideLayout175.xml"/><Relationship Id="rId2" Type="http://schemas.openxmlformats.org/officeDocument/2006/relationships/slideLayout" Target="../slideLayouts/slideLayout174.xml"/><Relationship Id="rId16" Type="http://schemas.openxmlformats.org/officeDocument/2006/relationships/theme" Target="../theme/theme15.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185.xml"/><Relationship Id="rId12" Type="http://schemas.openxmlformats.org/officeDocument/2006/relationships/slideLayout" Target="../slideLayouts/slideLayout184.xml"/><Relationship Id="rId11" Type="http://schemas.openxmlformats.org/officeDocument/2006/relationships/slideLayout" Target="../slideLayouts/slideLayout183.xml"/><Relationship Id="rId10" Type="http://schemas.openxmlformats.org/officeDocument/2006/relationships/slideLayout" Target="../slideLayouts/slideLayout182.xml"/><Relationship Id="rId1" Type="http://schemas.openxmlformats.org/officeDocument/2006/relationships/slideLayout" Target="../slideLayouts/slideLayout173.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94.xml"/><Relationship Id="rId8" Type="http://schemas.openxmlformats.org/officeDocument/2006/relationships/slideLayout" Target="../slideLayouts/slideLayout193.xml"/><Relationship Id="rId7" Type="http://schemas.openxmlformats.org/officeDocument/2006/relationships/slideLayout" Target="../slideLayouts/slideLayout192.xml"/><Relationship Id="rId6" Type="http://schemas.openxmlformats.org/officeDocument/2006/relationships/slideLayout" Target="../slideLayouts/slideLayout191.xml"/><Relationship Id="rId5" Type="http://schemas.openxmlformats.org/officeDocument/2006/relationships/slideLayout" Target="../slideLayouts/slideLayout190.xml"/><Relationship Id="rId4" Type="http://schemas.openxmlformats.org/officeDocument/2006/relationships/slideLayout" Target="../slideLayouts/slideLayout189.xml"/><Relationship Id="rId3" Type="http://schemas.openxmlformats.org/officeDocument/2006/relationships/slideLayout" Target="../slideLayouts/slideLayout188.xml"/><Relationship Id="rId2" Type="http://schemas.openxmlformats.org/officeDocument/2006/relationships/slideLayout" Target="../slideLayouts/slideLayout187.xml"/><Relationship Id="rId16" Type="http://schemas.openxmlformats.org/officeDocument/2006/relationships/theme" Target="../theme/theme16.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198.xml"/><Relationship Id="rId12" Type="http://schemas.openxmlformats.org/officeDocument/2006/relationships/slideLayout" Target="../slideLayouts/slideLayout197.xml"/><Relationship Id="rId11" Type="http://schemas.openxmlformats.org/officeDocument/2006/relationships/slideLayout" Target="../slideLayouts/slideLayout196.xml"/><Relationship Id="rId10" Type="http://schemas.openxmlformats.org/officeDocument/2006/relationships/slideLayout" Target="../slideLayouts/slideLayout195.xml"/><Relationship Id="rId1" Type="http://schemas.openxmlformats.org/officeDocument/2006/relationships/slideLayout" Target="../slideLayouts/slideLayout18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3" Type="http://schemas.openxmlformats.org/officeDocument/2006/relationships/slideLayout" Target="../slideLayouts/slideLayout201.xml"/><Relationship Id="rId2" Type="http://schemas.openxmlformats.org/officeDocument/2006/relationships/slideLayout" Target="../slideLayouts/slideLayout200.xml"/><Relationship Id="rId16" Type="http://schemas.openxmlformats.org/officeDocument/2006/relationships/theme" Target="../theme/theme17.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211.xml"/><Relationship Id="rId12" Type="http://schemas.openxmlformats.org/officeDocument/2006/relationships/slideLayout" Target="../slideLayouts/slideLayout210.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20.xml"/><Relationship Id="rId8" Type="http://schemas.openxmlformats.org/officeDocument/2006/relationships/slideLayout" Target="../slideLayouts/slideLayout219.xml"/><Relationship Id="rId7" Type="http://schemas.openxmlformats.org/officeDocument/2006/relationships/slideLayout" Target="../slideLayouts/slideLayout218.xml"/><Relationship Id="rId6" Type="http://schemas.openxmlformats.org/officeDocument/2006/relationships/slideLayout" Target="../slideLayouts/slideLayout217.xml"/><Relationship Id="rId5" Type="http://schemas.openxmlformats.org/officeDocument/2006/relationships/slideLayout" Target="../slideLayouts/slideLayout216.xml"/><Relationship Id="rId4" Type="http://schemas.openxmlformats.org/officeDocument/2006/relationships/slideLayout" Target="../slideLayouts/slideLayout215.xml"/><Relationship Id="rId3" Type="http://schemas.openxmlformats.org/officeDocument/2006/relationships/slideLayout" Target="../slideLayouts/slideLayout214.xml"/><Relationship Id="rId2" Type="http://schemas.openxmlformats.org/officeDocument/2006/relationships/slideLayout" Target="../slideLayouts/slideLayout213.xml"/><Relationship Id="rId16" Type="http://schemas.openxmlformats.org/officeDocument/2006/relationships/theme" Target="../theme/theme18.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224.xml"/><Relationship Id="rId12" Type="http://schemas.openxmlformats.org/officeDocument/2006/relationships/slideLayout" Target="../slideLayouts/slideLayout223.xml"/><Relationship Id="rId11" Type="http://schemas.openxmlformats.org/officeDocument/2006/relationships/slideLayout" Target="../slideLayouts/slideLayout222.xml"/><Relationship Id="rId10" Type="http://schemas.openxmlformats.org/officeDocument/2006/relationships/slideLayout" Target="../slideLayouts/slideLayout221.xml"/><Relationship Id="rId1" Type="http://schemas.openxmlformats.org/officeDocument/2006/relationships/slideLayout" Target="../slideLayouts/slideLayout212.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33.xml"/><Relationship Id="rId8" Type="http://schemas.openxmlformats.org/officeDocument/2006/relationships/slideLayout" Target="../slideLayouts/slideLayout232.xml"/><Relationship Id="rId7" Type="http://schemas.openxmlformats.org/officeDocument/2006/relationships/slideLayout" Target="../slideLayouts/slideLayout231.xml"/><Relationship Id="rId6" Type="http://schemas.openxmlformats.org/officeDocument/2006/relationships/slideLayout" Target="../slideLayouts/slideLayout230.xml"/><Relationship Id="rId5" Type="http://schemas.openxmlformats.org/officeDocument/2006/relationships/slideLayout" Target="../slideLayouts/slideLayout229.xml"/><Relationship Id="rId4" Type="http://schemas.openxmlformats.org/officeDocument/2006/relationships/slideLayout" Target="../slideLayouts/slideLayout228.xml"/><Relationship Id="rId3" Type="http://schemas.openxmlformats.org/officeDocument/2006/relationships/slideLayout" Target="../slideLayouts/slideLayout227.xml"/><Relationship Id="rId2" Type="http://schemas.openxmlformats.org/officeDocument/2006/relationships/slideLayout" Target="../slideLayouts/slideLayout226.xml"/><Relationship Id="rId16" Type="http://schemas.openxmlformats.org/officeDocument/2006/relationships/theme" Target="../theme/theme19.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237.xml"/><Relationship Id="rId12" Type="http://schemas.openxmlformats.org/officeDocument/2006/relationships/slideLayout" Target="../slideLayouts/slideLayout236.xml"/><Relationship Id="rId11" Type="http://schemas.openxmlformats.org/officeDocument/2006/relationships/slideLayout" Target="../slideLayouts/slideLayout235.xml"/><Relationship Id="rId10" Type="http://schemas.openxmlformats.org/officeDocument/2006/relationships/slideLayout" Target="../slideLayouts/slideLayout234.xml"/><Relationship Id="rId1" Type="http://schemas.openxmlformats.org/officeDocument/2006/relationships/slideLayout" Target="../slideLayouts/slideLayout225.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46.xml"/><Relationship Id="rId8" Type="http://schemas.openxmlformats.org/officeDocument/2006/relationships/slideLayout" Target="../slideLayouts/slideLayout245.xml"/><Relationship Id="rId7" Type="http://schemas.openxmlformats.org/officeDocument/2006/relationships/slideLayout" Target="../slideLayouts/slideLayout244.xml"/><Relationship Id="rId6" Type="http://schemas.openxmlformats.org/officeDocument/2006/relationships/slideLayout" Target="../slideLayouts/slideLayout243.xml"/><Relationship Id="rId5" Type="http://schemas.openxmlformats.org/officeDocument/2006/relationships/slideLayout" Target="../slideLayouts/slideLayout242.xml"/><Relationship Id="rId4" Type="http://schemas.openxmlformats.org/officeDocument/2006/relationships/slideLayout" Target="../slideLayouts/slideLayout241.xml"/><Relationship Id="rId3" Type="http://schemas.openxmlformats.org/officeDocument/2006/relationships/slideLayout" Target="../slideLayouts/slideLayout240.xml"/><Relationship Id="rId2" Type="http://schemas.openxmlformats.org/officeDocument/2006/relationships/slideLayout" Target="../slideLayouts/slideLayout239.xml"/><Relationship Id="rId16" Type="http://schemas.openxmlformats.org/officeDocument/2006/relationships/theme" Target="../theme/theme20.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250.xml"/><Relationship Id="rId12" Type="http://schemas.openxmlformats.org/officeDocument/2006/relationships/slideLayout" Target="../slideLayouts/slideLayout249.xml"/><Relationship Id="rId11" Type="http://schemas.openxmlformats.org/officeDocument/2006/relationships/slideLayout" Target="../slideLayouts/slideLayout248.xml"/><Relationship Id="rId10" Type="http://schemas.openxmlformats.org/officeDocument/2006/relationships/slideLayout" Target="../slideLayouts/slideLayout247.xml"/><Relationship Id="rId1" Type="http://schemas.openxmlformats.org/officeDocument/2006/relationships/slideLayout" Target="../slideLayouts/slideLayout23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6" Type="http://schemas.openxmlformats.org/officeDocument/2006/relationships/theme" Target="../theme/theme21.xml"/><Relationship Id="rId15" Type="http://schemas.openxmlformats.org/officeDocument/2006/relationships/image" Target="../media/image3.png"/><Relationship Id="rId14" Type="http://schemas.openxmlformats.org/officeDocument/2006/relationships/image" Target="../media/image2.GIF"/><Relationship Id="rId13" Type="http://schemas.openxmlformats.org/officeDocument/2006/relationships/slideLayout" Target="../slideLayouts/slideLayout263.xml"/><Relationship Id="rId12" Type="http://schemas.openxmlformats.org/officeDocument/2006/relationships/slideLayout" Target="../slideLayouts/slideLayout262.xml"/><Relationship Id="rId11" Type="http://schemas.openxmlformats.org/officeDocument/2006/relationships/slideLayout" Target="../slideLayouts/slideLayout261.xml"/><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0.xml"/><Relationship Id="rId8" Type="http://schemas.openxmlformats.org/officeDocument/2006/relationships/slideLayout" Target="../slideLayouts/slideLayout69.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 Type="http://schemas.openxmlformats.org/officeDocument/2006/relationships/slideLayout" Target="../slideLayouts/slideLayout63.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73.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2.xml"/><Relationship Id="rId8" Type="http://schemas.openxmlformats.org/officeDocument/2006/relationships/slideLayout" Target="../slideLayouts/slideLayout81.xml"/><Relationship Id="rId7" Type="http://schemas.openxmlformats.org/officeDocument/2006/relationships/slideLayout" Target="../slideLayouts/slideLayout80.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 Id="rId3" Type="http://schemas.openxmlformats.org/officeDocument/2006/relationships/slideLayout" Target="../slideLayouts/slideLayout76.xml"/><Relationship Id="rId2" Type="http://schemas.openxmlformats.org/officeDocument/2006/relationships/slideLayout" Target="../slideLayouts/slideLayout75.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85.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slideLayout" Target="../slideLayouts/slideLayout93.xml"/><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97.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6.xml"/><Relationship Id="rId8" Type="http://schemas.openxmlformats.org/officeDocument/2006/relationships/slideLayout" Target="../slideLayouts/slideLayout105.xml"/><Relationship Id="rId7" Type="http://schemas.openxmlformats.org/officeDocument/2006/relationships/slideLayout" Target="../slideLayouts/slideLayout104.xml"/><Relationship Id="rId6" Type="http://schemas.openxmlformats.org/officeDocument/2006/relationships/slideLayout" Target="../slideLayouts/slideLayout103.xml"/><Relationship Id="rId5" Type="http://schemas.openxmlformats.org/officeDocument/2006/relationships/slideLayout" Target="../slideLayouts/slideLayout102.xml"/><Relationship Id="rId4" Type="http://schemas.openxmlformats.org/officeDocument/2006/relationships/slideLayout" Target="../slideLayouts/slideLayout101.xml"/><Relationship Id="rId3" Type="http://schemas.openxmlformats.org/officeDocument/2006/relationships/slideLayout" Target="../slideLayouts/slideLayout100.xml"/><Relationship Id="rId2" Type="http://schemas.openxmlformats.org/officeDocument/2006/relationships/slideLayout" Target="../slideLayouts/slideLayout99.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image" Target="../media/image2.GIF"/><Relationship Id="rId12" Type="http://schemas.openxmlformats.org/officeDocument/2006/relationships/slideLayout" Target="../slideLayouts/slideLayout109.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4"/>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5"/>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7409"/>
          <p:cNvSpPr>
            <a:spLocks noGrp="1"/>
          </p:cNvSpPr>
          <p:nvPr>
            <p:ph type="title"/>
          </p:nvPr>
        </p:nvSpPr>
        <p:spPr>
          <a:xfrm>
            <a:off x="609600" y="609600"/>
            <a:ext cx="10972800" cy="808038"/>
          </a:xfrm>
          <a:prstGeom prst="rect">
            <a:avLst/>
          </a:prstGeom>
          <a:noFill/>
          <a:ln w="9525">
            <a:noFill/>
          </a:ln>
        </p:spPr>
        <p:txBody>
          <a:bodyPr anchor="t" anchorCtr="0"/>
          <a:lstStyle/>
          <a:p>
            <a:pPr lvl="0"/>
            <a:r>
              <a:rPr lang="zh-CN" altLang="en-US" dirty="0"/>
              <a:t>单击此处编辑母版标题样式</a:t>
            </a:r>
            <a:endParaRPr lang="zh-CN" altLang="en-US" dirty="0"/>
          </a:p>
        </p:txBody>
      </p:sp>
      <p:sp>
        <p:nvSpPr>
          <p:cNvPr id="1027" name="文本占位符 17410"/>
          <p:cNvSpPr>
            <a:spLocks noGrp="1"/>
          </p:cNvSpPr>
          <p:nvPr>
            <p:ph type="body"/>
          </p:nvPr>
        </p:nvSpPr>
        <p:spPr>
          <a:xfrm>
            <a:off x="609600" y="1600200"/>
            <a:ext cx="10972800" cy="4530725"/>
          </a:xfrm>
          <a:prstGeom prst="rect">
            <a:avLst/>
          </a:prstGeom>
          <a:noFill/>
          <a:ln w="9525">
            <a:noFill/>
          </a:ln>
        </p:spPr>
        <p:txBody>
          <a:bodyPr anchor="t" anchorCtr="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任意多边形 17414"/>
          <p:cNvSpPr/>
          <p:nvPr/>
        </p:nvSpPr>
        <p:spPr>
          <a:xfrm>
            <a:off x="406400" y="457200"/>
            <a:ext cx="10972800" cy="609600"/>
          </a:xfrm>
          <a:custGeom>
            <a:avLst/>
            <a:gdLst/>
            <a:ahLst/>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29" name="直接连接符 17415"/>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0" name="文本框 17417"/>
          <p:cNvSpPr txBox="1"/>
          <p:nvPr userDrawn="1"/>
        </p:nvSpPr>
        <p:spPr>
          <a:xfrm>
            <a:off x="508000" y="76200"/>
            <a:ext cx="5283200" cy="368300"/>
          </a:xfrm>
          <a:prstGeom prst="rect">
            <a:avLst/>
          </a:prstGeom>
          <a:noFill/>
          <a:ln w="9525">
            <a:noFill/>
          </a:ln>
        </p:spPr>
        <p:txBody>
          <a:bodyPr anchor="t" anchorCtr="0">
            <a:spAutoFit/>
          </a:bodyPr>
          <a:lstStyle/>
          <a:p>
            <a:pPr lvl="0">
              <a:spcBef>
                <a:spcPct val="50000"/>
              </a:spcBef>
            </a:pPr>
            <a:r>
              <a:rPr lang="zh-CN" altLang="en-US" b="0" dirty="0">
                <a:solidFill>
                  <a:srgbClr val="9900CC"/>
                </a:solidFill>
                <a:latin typeface="方正舒体" panose="02010601030101010101" pitchFamily="2" charset="-122"/>
                <a:ea typeface="方正舒体" panose="02010601030101010101" pitchFamily="2" charset="-122"/>
              </a:rPr>
              <a:t>第</a:t>
            </a:r>
            <a:r>
              <a:rPr lang="en-US" altLang="zh-CN" b="0">
                <a:solidFill>
                  <a:srgbClr val="9900CC"/>
                </a:solidFill>
                <a:latin typeface="方正舒体" panose="02010601030101010101" pitchFamily="2" charset="-122"/>
                <a:ea typeface="方正舒体" panose="02010601030101010101" pitchFamily="2" charset="-122"/>
              </a:rPr>
              <a:t>6</a:t>
            </a:r>
            <a:r>
              <a:rPr lang="zh-CN" altLang="en-US" b="0" dirty="0">
                <a:solidFill>
                  <a:srgbClr val="9900CC"/>
                </a:solidFill>
                <a:latin typeface="方正舒体" panose="02010601030101010101" pitchFamily="2" charset="-122"/>
                <a:ea typeface="方正舒体" panose="02010601030101010101" pitchFamily="2" charset="-122"/>
              </a:rPr>
              <a:t>章 第四代移动通信系统（</a:t>
            </a:r>
            <a:r>
              <a:rPr lang="en-US" altLang="zh-CN" b="0">
                <a:solidFill>
                  <a:srgbClr val="9900CC"/>
                </a:solidFill>
                <a:latin typeface="方正舒体" panose="02010601030101010101" pitchFamily="2" charset="-122"/>
                <a:ea typeface="方正舒体" panose="02010601030101010101" pitchFamily="2" charset="-122"/>
              </a:rPr>
              <a:t>4G</a:t>
            </a:r>
            <a:r>
              <a:rPr lang="zh-CN" altLang="en-US" b="0" dirty="0">
                <a:solidFill>
                  <a:srgbClr val="9900CC"/>
                </a:solidFill>
                <a:latin typeface="方正舒体" panose="02010601030101010101" pitchFamily="2" charset="-122"/>
                <a:ea typeface="方正舒体" panose="02010601030101010101" pitchFamily="2" charset="-122"/>
              </a:rPr>
              <a:t>） </a:t>
            </a:r>
            <a:endParaRPr lang="zh-CN" altLang="en-US" b="0" dirty="0">
              <a:solidFill>
                <a:srgbClr val="9900CC"/>
              </a:solidFill>
              <a:latin typeface="方正舒体" panose="02010601030101010101" pitchFamily="2" charset="-122"/>
              <a:ea typeface="方正舒体" panose="02010601030101010101" pitchFamily="2" charset="-122"/>
            </a:endParaRPr>
          </a:p>
        </p:txBody>
      </p:sp>
      <p:pic>
        <p:nvPicPr>
          <p:cNvPr id="1031" name="图片 17418" descr="HaoSc4_209_20052410198371"/>
          <p:cNvPicPr>
            <a:picLocks noChangeAspect="1"/>
          </p:cNvPicPr>
          <p:nvPr userDrawn="1"/>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800" b="0" i="0" u="none" kern="1200" baseline="0">
          <a:solidFill>
            <a:schemeClr val="tx1"/>
          </a:solidFill>
          <a:latin typeface="+mn-lt"/>
          <a:ea typeface="+mn-ea"/>
          <a:cs typeface="+mn-cs"/>
        </a:defRPr>
      </a:lvl1pPr>
      <a:lvl2pPr marL="669925" lvl="1" indent="-32512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400" b="0" i="0" u="none" kern="1200" baseline="0">
          <a:solidFill>
            <a:schemeClr val="tx1"/>
          </a:solidFill>
          <a:latin typeface="+mn-lt"/>
          <a:ea typeface="宋体" panose="02010600030101010101" pitchFamily="2" charset="-122"/>
          <a:cs typeface="+mn-cs"/>
        </a:defRPr>
      </a:lvl2pPr>
      <a:lvl3pPr marL="1022350" lvl="2" indent="-35052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3pPr>
      <a:lvl4pPr marL="1339850" lvl="3" indent="-31559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4pPr>
      <a:lvl5pPr marL="1681480" lvl="4" indent="-339725"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Font typeface="Wingdings" panose="05000000000000000000" pitchFamily="2" charset="2"/>
        <a:buBlip>
          <a:blip r:embed="rId14"/>
        </a:buBlip>
        <a:defRPr sz="2000" b="0" i="0" u="none" kern="1200" baseline="0">
          <a:solidFill>
            <a:schemeClr val="tx1"/>
          </a:solidFill>
          <a:latin typeface="+mn-lt"/>
          <a:ea typeface="宋体" panose="0201060003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jpeg"/><Relationship Id="rId2" Type="http://schemas.openxmlformats.org/officeDocument/2006/relationships/image" Target="NULL" TargetMode="External"/><Relationship Id="rId1" Type="http://schemas.openxmlformats.org/officeDocument/2006/relationships/image" Target="../media/image92.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emf"/><Relationship Id="rId1" Type="http://schemas.openxmlformats.org/officeDocument/2006/relationships/image" Target="../media/image97.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104.emf"/><Relationship Id="rId1" Type="http://schemas.openxmlformats.org/officeDocument/2006/relationships/image" Target="../media/image103.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9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tags" Target="../tags/tag199.xml"/><Relationship Id="rId1" Type="http://schemas.openxmlformats.org/officeDocument/2006/relationships/tags" Target="../tags/tag19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tags" Target="../tags/tag200.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tags" Target="../tags/tag202.xml"/><Relationship Id="rId2" Type="http://schemas.openxmlformats.org/officeDocument/2006/relationships/image" Target="../media/image107.png"/><Relationship Id="rId1" Type="http://schemas.openxmlformats.org/officeDocument/2006/relationships/tags" Target="../tags/tag201.xml"/></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tags" Target="../tags/tag20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oleObject" Target="../embeddings/oleObject10.bin"/></Relationships>
</file>

<file path=ppt/slides/_rels/slide119.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7.xml"/><Relationship Id="rId5" Type="http://schemas.openxmlformats.org/officeDocument/2006/relationships/image" Target="../media/image114.emf"/><Relationship Id="rId4" Type="http://schemas.openxmlformats.org/officeDocument/2006/relationships/oleObject" Target="../embeddings/oleObject11.bin"/><Relationship Id="rId3"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image" Target="../media/image1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image" Target="../media/image115.emf"/><Relationship Id="rId1" Type="http://schemas.openxmlformats.org/officeDocument/2006/relationships/tags" Target="../tags/tag204.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2.xml"/><Relationship Id="rId1" Type="http://schemas.openxmlformats.org/officeDocument/2006/relationships/tags" Target="../tags/tag211.xml"/></Relationships>
</file>

<file path=ppt/slides/_rels/slide122.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emf"/></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7.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tags" Target="../tags/tag218.xml"/><Relationship Id="rId1" Type="http://schemas.openxmlformats.org/officeDocument/2006/relationships/image" Target="../media/image120.emf"/></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5.xml"/><Relationship Id="rId2" Type="http://schemas.openxmlformats.org/officeDocument/2006/relationships/image" Target="../media/image121.jpeg"/><Relationship Id="rId1" Type="http://schemas.openxmlformats.org/officeDocument/2006/relationships/tags" Target="../tags/tag219.xml"/></Relationships>
</file>

<file path=ppt/slides/_rels/slide129.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3" Type="http://schemas.openxmlformats.org/officeDocument/2006/relationships/notesSlide" Target="../notesSlides/notesSlide49.xml"/><Relationship Id="rId12" Type="http://schemas.openxmlformats.org/officeDocument/2006/relationships/slideLayout" Target="../slideLayouts/slideLayout75.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tags" Target="../tags/tag22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tags" Target="../tags/tag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tags" Target="../tags/tag23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5.xml"/></Relationships>
</file>

<file path=ppt/slides/_rels/slide132.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75.xml"/><Relationship Id="rId5" Type="http://schemas.openxmlformats.org/officeDocument/2006/relationships/image" Target="../media/image124.png"/><Relationship Id="rId4" Type="http://schemas.openxmlformats.org/officeDocument/2006/relationships/tags" Target="../tags/tag233.xml"/><Relationship Id="rId3" Type="http://schemas.openxmlformats.org/officeDocument/2006/relationships/image" Target="../media/image123.png"/><Relationship Id="rId2" Type="http://schemas.openxmlformats.org/officeDocument/2006/relationships/tags" Target="../tags/tag232.xml"/><Relationship Id="rId1" Type="http://schemas.openxmlformats.org/officeDocument/2006/relationships/image" Target="../media/image122.emf"/></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5.xml"/><Relationship Id="rId1" Type="http://schemas.openxmlformats.org/officeDocument/2006/relationships/image" Target="../media/image125.emf"/></Relationships>
</file>

<file path=ppt/slides/_rels/slide134.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75.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image" Target="../media/image126.emf"/></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80.xml"/><Relationship Id="rId1" Type="http://schemas.openxmlformats.org/officeDocument/2006/relationships/tags" Target="../tags/tag240.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80.xml"/><Relationship Id="rId1" Type="http://schemas.openxmlformats.org/officeDocument/2006/relationships/tags" Target="../tags/tag241.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99.xml"/><Relationship Id="rId1" Type="http://schemas.openxmlformats.org/officeDocument/2006/relationships/image" Target="../media/image127.emf"/></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128.em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tags" Target="../tags/tag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9.xml"/></Relationships>
</file>

<file path=ppt/slides/_rels/slide142.xml.rels><?xml version="1.0" encoding="UTF-8" standalone="yes"?>
<Relationships xmlns="http://schemas.openxmlformats.org/package/2006/relationships"><Relationship Id="rId9" Type="http://schemas.openxmlformats.org/officeDocument/2006/relationships/tags" Target="../tags/tag250.xml"/><Relationship Id="rId8" Type="http://schemas.openxmlformats.org/officeDocument/2006/relationships/tags" Target="../tags/tag249.xml"/><Relationship Id="rId7" Type="http://schemas.openxmlformats.org/officeDocument/2006/relationships/tags" Target="../tags/tag248.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tags" Target="../tags/tag244.xml"/><Relationship Id="rId26" Type="http://schemas.openxmlformats.org/officeDocument/2006/relationships/notesSlide" Target="../notesSlides/notesSlide57.xml"/><Relationship Id="rId25" Type="http://schemas.openxmlformats.org/officeDocument/2006/relationships/slideLayout" Target="../slideLayouts/slideLayout104.xml"/><Relationship Id="rId24" Type="http://schemas.openxmlformats.org/officeDocument/2006/relationships/tags" Target="../tags/tag265.xml"/><Relationship Id="rId23" Type="http://schemas.openxmlformats.org/officeDocument/2006/relationships/tags" Target="../tags/tag264.xml"/><Relationship Id="rId22" Type="http://schemas.openxmlformats.org/officeDocument/2006/relationships/tags" Target="../tags/tag263.xml"/><Relationship Id="rId21" Type="http://schemas.openxmlformats.org/officeDocument/2006/relationships/tags" Target="../tags/tag262.xml"/><Relationship Id="rId20" Type="http://schemas.openxmlformats.org/officeDocument/2006/relationships/tags" Target="../tags/tag261.xml"/><Relationship Id="rId2" Type="http://schemas.openxmlformats.org/officeDocument/2006/relationships/tags" Target="../tags/tag243.xml"/><Relationship Id="rId19" Type="http://schemas.openxmlformats.org/officeDocument/2006/relationships/tags" Target="../tags/tag260.xml"/><Relationship Id="rId18" Type="http://schemas.openxmlformats.org/officeDocument/2006/relationships/tags" Target="../tags/tag259.xml"/><Relationship Id="rId17" Type="http://schemas.openxmlformats.org/officeDocument/2006/relationships/tags" Target="../tags/tag258.xml"/><Relationship Id="rId16" Type="http://schemas.openxmlformats.org/officeDocument/2006/relationships/tags" Target="../tags/tag257.xml"/><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tags" Target="../tags/tag251.xml"/><Relationship Id="rId1" Type="http://schemas.openxmlformats.org/officeDocument/2006/relationships/tags" Target="../tags/tag242.xml"/></Relationships>
</file>

<file path=ppt/slides/_rels/slide143.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tags" Target="../tags/tag267.xml"/><Relationship Id="rId12" Type="http://schemas.openxmlformats.org/officeDocument/2006/relationships/notesSlide" Target="../notesSlides/notesSlide58.xml"/><Relationship Id="rId11" Type="http://schemas.openxmlformats.org/officeDocument/2006/relationships/slideLayout" Target="../slideLayouts/slideLayout104.xml"/><Relationship Id="rId10" Type="http://schemas.openxmlformats.org/officeDocument/2006/relationships/tags" Target="../tags/tag275.xml"/><Relationship Id="rId1" Type="http://schemas.openxmlformats.org/officeDocument/2006/relationships/tags" Target="../tags/tag26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30.wmf"/><Relationship Id="rId1" Type="http://schemas.openxmlformats.org/officeDocument/2006/relationships/oleObject" Target="../embeddings/oleObject12.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6.xml"/></Relationships>
</file>

<file path=ppt/slides/_rels/slide151.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7.xml"/><Relationship Id="rId3" Type="http://schemas.openxmlformats.org/officeDocument/2006/relationships/tags" Target="../tags/tag277.xml"/><Relationship Id="rId2" Type="http://schemas.openxmlformats.org/officeDocument/2006/relationships/image" Target="../media/image132.jpeg"/><Relationship Id="rId1" Type="http://schemas.openxmlformats.org/officeDocument/2006/relationships/image" Target="../media/image131.png"/></Relationships>
</file>

<file path=ppt/slides/_rels/slide152.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7.xml"/><Relationship Id="rId3" Type="http://schemas.openxmlformats.org/officeDocument/2006/relationships/image" Target="../media/image132.jpeg"/><Relationship Id="rId2" Type="http://schemas.openxmlformats.org/officeDocument/2006/relationships/image" Target="../media/image134.png"/><Relationship Id="rId1" Type="http://schemas.openxmlformats.org/officeDocument/2006/relationships/image" Target="../media/image133.png"/></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7.xml"/><Relationship Id="rId3" Type="http://schemas.openxmlformats.org/officeDocument/2006/relationships/image" Target="../media/image135.png"/><Relationship Id="rId2" Type="http://schemas.openxmlformats.org/officeDocument/2006/relationships/tags" Target="../tags/tag279.xml"/><Relationship Id="rId1" Type="http://schemas.openxmlformats.org/officeDocument/2006/relationships/tags" Target="../tags/tag278.xml"/></Relationships>
</file>

<file path=ppt/slides/_rels/slide154.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7.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image" Target="../media/image137.emf"/><Relationship Id="rId1" Type="http://schemas.openxmlformats.org/officeDocument/2006/relationships/image" Target="../media/image136.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282.xml"/></Relationships>
</file>

<file path=ppt/slides/_rels/slide156.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tags" Target="../tags/tag286.xml"/><Relationship Id="rId5" Type="http://schemas.openxmlformats.org/officeDocument/2006/relationships/image" Target="../media/image139.jpeg"/><Relationship Id="rId4" Type="http://schemas.openxmlformats.org/officeDocument/2006/relationships/tags" Target="../tags/tag285.xml"/><Relationship Id="rId3" Type="http://schemas.openxmlformats.org/officeDocument/2006/relationships/tags" Target="../tags/tag284.xml"/><Relationship Id="rId22" Type="http://schemas.openxmlformats.org/officeDocument/2006/relationships/notesSlide" Target="../notesSlides/notesSlide64.xml"/><Relationship Id="rId21" Type="http://schemas.openxmlformats.org/officeDocument/2006/relationships/slideLayout" Target="../slideLayouts/slideLayout7.xml"/><Relationship Id="rId20" Type="http://schemas.openxmlformats.org/officeDocument/2006/relationships/image" Target="../media/image140.png"/><Relationship Id="rId2" Type="http://schemas.openxmlformats.org/officeDocument/2006/relationships/image" Target="../media/image138.png"/><Relationship Id="rId19" Type="http://schemas.openxmlformats.org/officeDocument/2006/relationships/tags" Target="../tags/tag299.xml"/><Relationship Id="rId18" Type="http://schemas.openxmlformats.org/officeDocument/2006/relationships/tags" Target="../tags/tag298.xml"/><Relationship Id="rId17" Type="http://schemas.openxmlformats.org/officeDocument/2006/relationships/tags" Target="../tags/tag297.xml"/><Relationship Id="rId16" Type="http://schemas.openxmlformats.org/officeDocument/2006/relationships/tags" Target="../tags/tag296.xml"/><Relationship Id="rId15" Type="http://schemas.openxmlformats.org/officeDocument/2006/relationships/tags" Target="../tags/tag295.xml"/><Relationship Id="rId14" Type="http://schemas.openxmlformats.org/officeDocument/2006/relationships/tags" Target="../tags/tag294.xml"/><Relationship Id="rId13" Type="http://schemas.openxmlformats.org/officeDocument/2006/relationships/tags" Target="../tags/tag293.xml"/><Relationship Id="rId12" Type="http://schemas.openxmlformats.org/officeDocument/2006/relationships/tags" Target="../tags/tag292.xml"/><Relationship Id="rId11" Type="http://schemas.openxmlformats.org/officeDocument/2006/relationships/tags" Target="../tags/tag291.xml"/><Relationship Id="rId10" Type="http://schemas.openxmlformats.org/officeDocument/2006/relationships/tags" Target="../tags/tag290.xml"/><Relationship Id="rId1" Type="http://schemas.openxmlformats.org/officeDocument/2006/relationships/tags" Target="../tags/tag28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e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tags" Target="../tags/tag4.xml"/><Relationship Id="rId1" Type="http://schemas.openxmlformats.org/officeDocument/2006/relationships/image" Target="../media/image5.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4" Type="http://schemas.openxmlformats.org/officeDocument/2006/relationships/slideLayout" Target="../slideLayouts/slideLayout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tags" Target="../tags/tag30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8.xml"/></Relationships>
</file>

<file path=ppt/slides/_rels/slide163.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174.xml"/><Relationship Id="rId4" Type="http://schemas.openxmlformats.org/officeDocument/2006/relationships/tags" Target="../tags/tag315.xml"/><Relationship Id="rId3" Type="http://schemas.openxmlformats.org/officeDocument/2006/relationships/image" Target="../media/image142.png"/><Relationship Id="rId2" Type="http://schemas.openxmlformats.org/officeDocument/2006/relationships/tags" Target="../tags/tag314.xml"/><Relationship Id="rId1" Type="http://schemas.openxmlformats.org/officeDocument/2006/relationships/tags" Target="../tags/tag313.xml"/></Relationships>
</file>

<file path=ppt/slides/_rels/slide164.xml.rels><?xml version="1.0" encoding="UTF-8" standalone="yes"?>
<Relationships xmlns="http://schemas.openxmlformats.org/package/2006/relationships"><Relationship Id="rId9" Type="http://schemas.openxmlformats.org/officeDocument/2006/relationships/notesSlide" Target="../notesSlides/notesSlide67.xml"/><Relationship Id="rId8" Type="http://schemas.openxmlformats.org/officeDocument/2006/relationships/vmlDrawing" Target="../drawings/vmlDrawing10.vml"/><Relationship Id="rId7" Type="http://schemas.openxmlformats.org/officeDocument/2006/relationships/slideLayout" Target="../slideLayouts/slideLayout174.xml"/><Relationship Id="rId6" Type="http://schemas.openxmlformats.org/officeDocument/2006/relationships/image" Target="../media/image143.emf"/><Relationship Id="rId5" Type="http://schemas.openxmlformats.org/officeDocument/2006/relationships/oleObject" Target="../embeddings/oleObject13.bin"/><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200.xml"/><Relationship Id="rId2" Type="http://schemas.openxmlformats.org/officeDocument/2006/relationships/tags" Target="../tags/tag320.xml"/><Relationship Id="rId1" Type="http://schemas.openxmlformats.org/officeDocument/2006/relationships/image" Target="../media/image144.emf"/></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1.xml"/></Relationships>
</file>

<file path=ppt/slides/_rels/slide168.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2.xml"/><Relationship Id="rId4" Type="http://schemas.openxmlformats.org/officeDocument/2006/relationships/image" Target="../media/image145.png"/><Relationship Id="rId3" Type="http://schemas.openxmlformats.org/officeDocument/2006/relationships/tags" Target="../tags/tag323.xml"/><Relationship Id="rId2" Type="http://schemas.openxmlformats.org/officeDocument/2006/relationships/tags" Target="../tags/tag322.xml"/><Relationship Id="rId1" Type="http://schemas.openxmlformats.org/officeDocument/2006/relationships/tags" Target="../tags/tag321.xml"/></Relationships>
</file>

<file path=ppt/slides/_rels/slide169.xml.rels><?xml version="1.0" encoding="UTF-8" standalone="yes"?>
<Relationships xmlns="http://schemas.openxmlformats.org/package/2006/relationships"><Relationship Id="rId9" Type="http://schemas.microsoft.com/office/2007/relationships/diagramDrawing" Target="../diagrams/drawing6.xml"/><Relationship Id="rId8" Type="http://schemas.openxmlformats.org/officeDocument/2006/relationships/diagramColors" Target="../diagrams/colors6.xml"/><Relationship Id="rId7" Type="http://schemas.openxmlformats.org/officeDocument/2006/relationships/diagramQuickStyle" Target="../diagrams/quickStyle6.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tags" Target="../tags/tag327.xml"/><Relationship Id="rId3" Type="http://schemas.openxmlformats.org/officeDocument/2006/relationships/tags" Target="../tags/tag326.xml"/><Relationship Id="rId2" Type="http://schemas.openxmlformats.org/officeDocument/2006/relationships/tags" Target="../tags/tag325.xml"/><Relationship Id="rId14" Type="http://schemas.openxmlformats.org/officeDocument/2006/relationships/notesSlide" Target="../notesSlides/notesSlide71.xml"/><Relationship Id="rId13" Type="http://schemas.openxmlformats.org/officeDocument/2006/relationships/slideLayout" Target="../slideLayouts/slideLayout2.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tags" Target="../tags/tag324.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tags" Target="../tags/tag7.xml"/><Relationship Id="rId1" Type="http://schemas.openxmlformats.org/officeDocument/2006/relationships/tags" Target="../tags/tag6.xml"/></Relationships>
</file>

<file path=ppt/slides/_rels/slide170.xml.rels><?xml version="1.0" encoding="UTF-8" standalone="yes"?>
<Relationships xmlns="http://schemas.openxmlformats.org/package/2006/relationships"><Relationship Id="rId8" Type="http://schemas.openxmlformats.org/officeDocument/2006/relationships/notesSlide" Target="../notesSlides/notesSlide72.xml"/><Relationship Id="rId7"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tags" Target="../tags/tag331.xml"/></Relationships>
</file>

<file path=ppt/slides/_rels/slide17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7.png"/><Relationship Id="rId7" Type="http://schemas.openxmlformats.org/officeDocument/2006/relationships/image" Target="../media/image146.png"/><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3" Type="http://schemas.openxmlformats.org/officeDocument/2006/relationships/diagramLayout" Target="../diagrams/layout8.xml"/><Relationship Id="rId2" Type="http://schemas.openxmlformats.org/officeDocument/2006/relationships/diagramData" Target="../diagrams/data8.xml"/><Relationship Id="rId10" Type="http://schemas.openxmlformats.org/officeDocument/2006/relationships/notesSlide" Target="../notesSlides/notesSlide73.xml"/><Relationship Id="rId1" Type="http://schemas.openxmlformats.org/officeDocument/2006/relationships/tags" Target="../tags/tag33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8.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9.jpeg"/></Relationships>
</file>

<file path=ppt/slides/_rels/slide1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2.xml"/><Relationship Id="rId2" Type="http://schemas.openxmlformats.org/officeDocument/2006/relationships/tags" Target="../tags/tag334.xml"/><Relationship Id="rId1" Type="http://schemas.openxmlformats.org/officeDocument/2006/relationships/tags" Target="../tags/tag333.xml"/></Relationships>
</file>

<file path=ppt/slides/_rels/slide1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2.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tags" Target="../tags/tag33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3.xml"/></Relationships>
</file>

<file path=ppt/slides/_rels/slide178.xml.rels><?xml version="1.0" encoding="UTF-8" standalone="yes"?>
<Relationships xmlns="http://schemas.openxmlformats.org/package/2006/relationships"><Relationship Id="rId9" Type="http://schemas.openxmlformats.org/officeDocument/2006/relationships/notesSlide" Target="../notesSlides/notesSlide78.xml"/><Relationship Id="rId8" Type="http://schemas.openxmlformats.org/officeDocument/2006/relationships/slideLayout" Target="../slideLayouts/slideLayout2.xml"/><Relationship Id="rId7" Type="http://schemas.openxmlformats.org/officeDocument/2006/relationships/image" Target="../media/image152.png"/><Relationship Id="rId6" Type="http://schemas.openxmlformats.org/officeDocument/2006/relationships/tags" Target="../tags/tag341.xml"/><Relationship Id="rId5" Type="http://schemas.openxmlformats.org/officeDocument/2006/relationships/image" Target="../media/image151.png"/><Relationship Id="rId4" Type="http://schemas.openxmlformats.org/officeDocument/2006/relationships/tags" Target="../tags/tag340.xml"/><Relationship Id="rId3" Type="http://schemas.openxmlformats.org/officeDocument/2006/relationships/image" Target="../media/image150.png"/><Relationship Id="rId2" Type="http://schemas.openxmlformats.org/officeDocument/2006/relationships/tags" Target="../tags/tag339.xml"/><Relationship Id="rId1" Type="http://schemas.openxmlformats.org/officeDocument/2006/relationships/tags" Target="../tags/tag338.xml"/></Relationships>
</file>

<file path=ppt/slides/_rels/slide179.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image" Target="../media/image154.wmf"/><Relationship Id="rId7" Type="http://schemas.openxmlformats.org/officeDocument/2006/relationships/oleObject" Target="../embeddings/oleObject15.bin"/><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image" Target="../media/image153.wmf"/><Relationship Id="rId2" Type="http://schemas.openxmlformats.org/officeDocument/2006/relationships/oleObject" Target="../embeddings/oleObject14.bin"/><Relationship Id="rId12" Type="http://schemas.openxmlformats.org/officeDocument/2006/relationships/notesSlide" Target="../notesSlides/notesSlide79.xml"/><Relationship Id="rId11" Type="http://schemas.openxmlformats.org/officeDocument/2006/relationships/vmlDrawing" Target="../drawings/vmlDrawing11.vml"/><Relationship Id="rId10" Type="http://schemas.openxmlformats.org/officeDocument/2006/relationships/slideLayout" Target="../slideLayouts/slideLayout123.xml"/><Relationship Id="rId1" Type="http://schemas.openxmlformats.org/officeDocument/2006/relationships/tags" Target="../tags/tag34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8.xml"/></Relationships>
</file>

<file path=ppt/slides/_rels/slide1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5.png"/><Relationship Id="rId2" Type="http://schemas.openxmlformats.org/officeDocument/2006/relationships/tags" Target="../tags/tag347.xml"/><Relationship Id="rId1" Type="http://schemas.openxmlformats.org/officeDocument/2006/relationships/image" Target="../media/image3.pn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9.xml"/><Relationship Id="rId1" Type="http://schemas.openxmlformats.org/officeDocument/2006/relationships/tags" Target="../tags/tag348.xml"/></Relationships>
</file>

<file path=ppt/slides/_rels/slide182.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s>
</file>

<file path=ppt/slides/_rels/slide183.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tags" Target="../tags/tag358.xml"/><Relationship Id="rId6" Type="http://schemas.openxmlformats.org/officeDocument/2006/relationships/image" Target="../media/image157.wmf"/><Relationship Id="rId5" Type="http://schemas.openxmlformats.org/officeDocument/2006/relationships/oleObject" Target="../embeddings/oleObject16.bin"/><Relationship Id="rId4" Type="http://schemas.openxmlformats.org/officeDocument/2006/relationships/tags" Target="../tags/tag357.xml"/><Relationship Id="rId3" Type="http://schemas.openxmlformats.org/officeDocument/2006/relationships/tags" Target="../tags/tag356.xml"/><Relationship Id="rId2" Type="http://schemas.openxmlformats.org/officeDocument/2006/relationships/tags" Target="../tags/tag355.xml"/><Relationship Id="rId10" Type="http://schemas.openxmlformats.org/officeDocument/2006/relationships/notesSlide" Target="../notesSlides/notesSlide81.xml"/><Relationship Id="rId1" Type="http://schemas.openxmlformats.org/officeDocument/2006/relationships/tags" Target="../tags/tag35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35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notesSlide" Target="../notesSlides/notesSlide84.xml"/><Relationship Id="rId7" Type="http://schemas.openxmlformats.org/officeDocument/2006/relationships/slideLayout" Target="../slideLayouts/slideLayout2.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image" Target="../media/image158.emf"/><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s>
</file>

<file path=ppt/slides/_rels/slide188.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tags" Target="../tags/tag372.xml"/><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2" Type="http://schemas.openxmlformats.org/officeDocument/2006/relationships/slideLayout" Target="../slideLayouts/slideLayout14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tags" Target="../tags/tag365.xml"/></Relationships>
</file>

<file path=ppt/slides/_rels/slide189.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slideLayout" Target="../slideLayouts/slideLayout135.xml"/><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s>
</file>

<file path=ppt/slides/_rels/slide19.xml.rels><?xml version="1.0" encoding="UTF-8" standalone="yes"?>
<Relationships xmlns="http://schemas.openxmlformats.org/package/2006/relationships"><Relationship Id="rId9" Type="http://schemas.openxmlformats.org/officeDocument/2006/relationships/diagramColors" Target="../diagrams/colors1.xml"/><Relationship Id="rId8" Type="http://schemas.openxmlformats.org/officeDocument/2006/relationships/diagramQuickStyle" Target="../diagrams/quickStyle1.xml"/><Relationship Id="rId7" Type="http://schemas.openxmlformats.org/officeDocument/2006/relationships/diagramLayout" Target="../diagrams/layout1.xml"/><Relationship Id="rId6" Type="http://schemas.openxmlformats.org/officeDocument/2006/relationships/diagramData" Target="../diagrams/data1.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2.png"/><Relationship Id="rId18" Type="http://schemas.openxmlformats.org/officeDocument/2006/relationships/slideLayout" Target="../slideLayouts/slideLayout2.xml"/><Relationship Id="rId17" Type="http://schemas.openxmlformats.org/officeDocument/2006/relationships/tags" Target="../tags/tag14.xml"/><Relationship Id="rId16" Type="http://schemas.microsoft.com/office/2007/relationships/diagramDrawing" Target="../diagrams/drawing2.xml"/><Relationship Id="rId15" Type="http://schemas.openxmlformats.org/officeDocument/2006/relationships/diagramColors" Target="../diagrams/colors2.xml"/><Relationship Id="rId14" Type="http://schemas.openxmlformats.org/officeDocument/2006/relationships/diagramQuickStyle" Target="../diagrams/quickStyle2.xml"/><Relationship Id="rId13" Type="http://schemas.openxmlformats.org/officeDocument/2006/relationships/diagramLayout" Target="../diagrams/layout2.xml"/><Relationship Id="rId12" Type="http://schemas.openxmlformats.org/officeDocument/2006/relationships/diagramData" Target="../diagrams/data2.xml"/><Relationship Id="rId11" Type="http://schemas.openxmlformats.org/officeDocument/2006/relationships/tags" Target="../tags/tag13.xml"/><Relationship Id="rId10" Type="http://schemas.microsoft.com/office/2007/relationships/diagramDrawing" Target="../diagrams/drawing1.xml"/><Relationship Id="rId1" Type="http://schemas.openxmlformats.org/officeDocument/2006/relationships/tags" Target="../tags/tag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99" Type="http://schemas.openxmlformats.org/officeDocument/2006/relationships/tags" Target="../tags/tag476.xml"/><Relationship Id="rId98" Type="http://schemas.openxmlformats.org/officeDocument/2006/relationships/tags" Target="../tags/tag475.xml"/><Relationship Id="rId97" Type="http://schemas.openxmlformats.org/officeDocument/2006/relationships/tags" Target="../tags/tag474.xml"/><Relationship Id="rId96" Type="http://schemas.openxmlformats.org/officeDocument/2006/relationships/tags" Target="../tags/tag473.xml"/><Relationship Id="rId95" Type="http://schemas.openxmlformats.org/officeDocument/2006/relationships/tags" Target="../tags/tag472.xml"/><Relationship Id="rId94" Type="http://schemas.openxmlformats.org/officeDocument/2006/relationships/tags" Target="../tags/tag471.xml"/><Relationship Id="rId93" Type="http://schemas.openxmlformats.org/officeDocument/2006/relationships/tags" Target="../tags/tag470.xml"/><Relationship Id="rId92" Type="http://schemas.openxmlformats.org/officeDocument/2006/relationships/tags" Target="../tags/tag469.xml"/><Relationship Id="rId91" Type="http://schemas.openxmlformats.org/officeDocument/2006/relationships/tags" Target="../tags/tag468.xml"/><Relationship Id="rId90" Type="http://schemas.openxmlformats.org/officeDocument/2006/relationships/tags" Target="../tags/tag467.xml"/><Relationship Id="rId9" Type="http://schemas.openxmlformats.org/officeDocument/2006/relationships/tags" Target="../tags/tag386.xml"/><Relationship Id="rId89" Type="http://schemas.openxmlformats.org/officeDocument/2006/relationships/tags" Target="../tags/tag466.xml"/><Relationship Id="rId88" Type="http://schemas.openxmlformats.org/officeDocument/2006/relationships/tags" Target="../tags/tag465.xml"/><Relationship Id="rId87" Type="http://schemas.openxmlformats.org/officeDocument/2006/relationships/tags" Target="../tags/tag464.xml"/><Relationship Id="rId86" Type="http://schemas.openxmlformats.org/officeDocument/2006/relationships/tags" Target="../tags/tag463.xml"/><Relationship Id="rId85" Type="http://schemas.openxmlformats.org/officeDocument/2006/relationships/tags" Target="../tags/tag462.xml"/><Relationship Id="rId84" Type="http://schemas.openxmlformats.org/officeDocument/2006/relationships/tags" Target="../tags/tag461.xml"/><Relationship Id="rId83" Type="http://schemas.openxmlformats.org/officeDocument/2006/relationships/tags" Target="../tags/tag460.xml"/><Relationship Id="rId82" Type="http://schemas.openxmlformats.org/officeDocument/2006/relationships/tags" Target="../tags/tag459.xml"/><Relationship Id="rId81" Type="http://schemas.openxmlformats.org/officeDocument/2006/relationships/tags" Target="../tags/tag458.xml"/><Relationship Id="rId80" Type="http://schemas.openxmlformats.org/officeDocument/2006/relationships/tags" Target="../tags/tag457.xml"/><Relationship Id="rId8" Type="http://schemas.openxmlformats.org/officeDocument/2006/relationships/tags" Target="../tags/tag385.xml"/><Relationship Id="rId79" Type="http://schemas.openxmlformats.org/officeDocument/2006/relationships/tags" Target="../tags/tag456.xml"/><Relationship Id="rId78" Type="http://schemas.openxmlformats.org/officeDocument/2006/relationships/tags" Target="../tags/tag455.xml"/><Relationship Id="rId77" Type="http://schemas.openxmlformats.org/officeDocument/2006/relationships/tags" Target="../tags/tag454.xml"/><Relationship Id="rId76" Type="http://schemas.openxmlformats.org/officeDocument/2006/relationships/tags" Target="../tags/tag453.xml"/><Relationship Id="rId75" Type="http://schemas.openxmlformats.org/officeDocument/2006/relationships/tags" Target="../tags/tag452.xml"/><Relationship Id="rId74" Type="http://schemas.openxmlformats.org/officeDocument/2006/relationships/tags" Target="../tags/tag451.xml"/><Relationship Id="rId73" Type="http://schemas.openxmlformats.org/officeDocument/2006/relationships/tags" Target="../tags/tag450.xml"/><Relationship Id="rId72" Type="http://schemas.openxmlformats.org/officeDocument/2006/relationships/tags" Target="../tags/tag449.xml"/><Relationship Id="rId71" Type="http://schemas.openxmlformats.org/officeDocument/2006/relationships/tags" Target="../tags/tag448.xml"/><Relationship Id="rId70" Type="http://schemas.openxmlformats.org/officeDocument/2006/relationships/tags" Target="../tags/tag447.xml"/><Relationship Id="rId7" Type="http://schemas.openxmlformats.org/officeDocument/2006/relationships/tags" Target="../tags/tag384.xml"/><Relationship Id="rId69" Type="http://schemas.openxmlformats.org/officeDocument/2006/relationships/tags" Target="../tags/tag446.xml"/><Relationship Id="rId68" Type="http://schemas.openxmlformats.org/officeDocument/2006/relationships/tags" Target="../tags/tag445.xml"/><Relationship Id="rId67" Type="http://schemas.openxmlformats.org/officeDocument/2006/relationships/tags" Target="../tags/tag444.xml"/><Relationship Id="rId66" Type="http://schemas.openxmlformats.org/officeDocument/2006/relationships/tags" Target="../tags/tag443.xml"/><Relationship Id="rId65" Type="http://schemas.openxmlformats.org/officeDocument/2006/relationships/tags" Target="../tags/tag442.xml"/><Relationship Id="rId64" Type="http://schemas.openxmlformats.org/officeDocument/2006/relationships/tags" Target="../tags/tag441.xml"/><Relationship Id="rId63" Type="http://schemas.openxmlformats.org/officeDocument/2006/relationships/tags" Target="../tags/tag440.xml"/><Relationship Id="rId62" Type="http://schemas.openxmlformats.org/officeDocument/2006/relationships/tags" Target="../tags/tag439.xml"/><Relationship Id="rId61" Type="http://schemas.openxmlformats.org/officeDocument/2006/relationships/tags" Target="../tags/tag438.xml"/><Relationship Id="rId60" Type="http://schemas.openxmlformats.org/officeDocument/2006/relationships/tags" Target="../tags/tag437.xml"/><Relationship Id="rId6" Type="http://schemas.openxmlformats.org/officeDocument/2006/relationships/tags" Target="../tags/tag383.xml"/><Relationship Id="rId59" Type="http://schemas.openxmlformats.org/officeDocument/2006/relationships/tags" Target="../tags/tag436.xml"/><Relationship Id="rId58" Type="http://schemas.openxmlformats.org/officeDocument/2006/relationships/tags" Target="../tags/tag435.xml"/><Relationship Id="rId57" Type="http://schemas.openxmlformats.org/officeDocument/2006/relationships/tags" Target="../tags/tag434.xml"/><Relationship Id="rId56" Type="http://schemas.openxmlformats.org/officeDocument/2006/relationships/tags" Target="../tags/tag433.xml"/><Relationship Id="rId55" Type="http://schemas.openxmlformats.org/officeDocument/2006/relationships/tags" Target="../tags/tag432.xml"/><Relationship Id="rId54" Type="http://schemas.openxmlformats.org/officeDocument/2006/relationships/tags" Target="../tags/tag431.xml"/><Relationship Id="rId53" Type="http://schemas.openxmlformats.org/officeDocument/2006/relationships/tags" Target="../tags/tag430.xml"/><Relationship Id="rId52" Type="http://schemas.openxmlformats.org/officeDocument/2006/relationships/tags" Target="../tags/tag429.xml"/><Relationship Id="rId51" Type="http://schemas.openxmlformats.org/officeDocument/2006/relationships/tags" Target="../tags/tag428.xml"/><Relationship Id="rId50" Type="http://schemas.openxmlformats.org/officeDocument/2006/relationships/tags" Target="../tags/tag427.xml"/><Relationship Id="rId5" Type="http://schemas.openxmlformats.org/officeDocument/2006/relationships/tags" Target="../tags/tag382.xml"/><Relationship Id="rId49" Type="http://schemas.openxmlformats.org/officeDocument/2006/relationships/tags" Target="../tags/tag426.xml"/><Relationship Id="rId48" Type="http://schemas.openxmlformats.org/officeDocument/2006/relationships/tags" Target="../tags/tag425.xml"/><Relationship Id="rId47" Type="http://schemas.openxmlformats.org/officeDocument/2006/relationships/tags" Target="../tags/tag424.xml"/><Relationship Id="rId46" Type="http://schemas.openxmlformats.org/officeDocument/2006/relationships/tags" Target="../tags/tag423.xml"/><Relationship Id="rId45" Type="http://schemas.openxmlformats.org/officeDocument/2006/relationships/tags" Target="../tags/tag422.xml"/><Relationship Id="rId44" Type="http://schemas.openxmlformats.org/officeDocument/2006/relationships/tags" Target="../tags/tag421.xml"/><Relationship Id="rId43" Type="http://schemas.openxmlformats.org/officeDocument/2006/relationships/tags" Target="../tags/tag420.xml"/><Relationship Id="rId42" Type="http://schemas.openxmlformats.org/officeDocument/2006/relationships/tags" Target="../tags/tag419.xml"/><Relationship Id="rId41" Type="http://schemas.openxmlformats.org/officeDocument/2006/relationships/tags" Target="../tags/tag418.xml"/><Relationship Id="rId40" Type="http://schemas.openxmlformats.org/officeDocument/2006/relationships/tags" Target="../tags/tag417.xml"/><Relationship Id="rId4" Type="http://schemas.openxmlformats.org/officeDocument/2006/relationships/tags" Target="../tags/tag381.xml"/><Relationship Id="rId39" Type="http://schemas.openxmlformats.org/officeDocument/2006/relationships/tags" Target="../tags/tag416.xml"/><Relationship Id="rId38" Type="http://schemas.openxmlformats.org/officeDocument/2006/relationships/tags" Target="../tags/tag415.xml"/><Relationship Id="rId37" Type="http://schemas.openxmlformats.org/officeDocument/2006/relationships/tags" Target="../tags/tag414.xml"/><Relationship Id="rId36" Type="http://schemas.openxmlformats.org/officeDocument/2006/relationships/tags" Target="../tags/tag413.xml"/><Relationship Id="rId35" Type="http://schemas.openxmlformats.org/officeDocument/2006/relationships/tags" Target="../tags/tag412.xml"/><Relationship Id="rId34" Type="http://schemas.openxmlformats.org/officeDocument/2006/relationships/tags" Target="../tags/tag411.xml"/><Relationship Id="rId33" Type="http://schemas.openxmlformats.org/officeDocument/2006/relationships/tags" Target="../tags/tag410.xml"/><Relationship Id="rId32" Type="http://schemas.openxmlformats.org/officeDocument/2006/relationships/tags" Target="../tags/tag409.xml"/><Relationship Id="rId31" Type="http://schemas.openxmlformats.org/officeDocument/2006/relationships/tags" Target="../tags/tag408.xml"/><Relationship Id="rId30" Type="http://schemas.openxmlformats.org/officeDocument/2006/relationships/tags" Target="../tags/tag407.xml"/><Relationship Id="rId3" Type="http://schemas.openxmlformats.org/officeDocument/2006/relationships/image" Target="../media/image139.jpeg"/><Relationship Id="rId29" Type="http://schemas.openxmlformats.org/officeDocument/2006/relationships/tags" Target="../tags/tag406.xml"/><Relationship Id="rId28" Type="http://schemas.openxmlformats.org/officeDocument/2006/relationships/tags" Target="../tags/tag405.xml"/><Relationship Id="rId27" Type="http://schemas.openxmlformats.org/officeDocument/2006/relationships/tags" Target="../tags/tag404.xml"/><Relationship Id="rId26" Type="http://schemas.openxmlformats.org/officeDocument/2006/relationships/tags" Target="../tags/tag403.xml"/><Relationship Id="rId25" Type="http://schemas.openxmlformats.org/officeDocument/2006/relationships/tags" Target="../tags/tag402.xml"/><Relationship Id="rId24" Type="http://schemas.openxmlformats.org/officeDocument/2006/relationships/tags" Target="../tags/tag401.xml"/><Relationship Id="rId23" Type="http://schemas.openxmlformats.org/officeDocument/2006/relationships/tags" Target="../tags/tag400.xml"/><Relationship Id="rId22" Type="http://schemas.openxmlformats.org/officeDocument/2006/relationships/tags" Target="../tags/tag399.xml"/><Relationship Id="rId21" Type="http://schemas.openxmlformats.org/officeDocument/2006/relationships/tags" Target="../tags/tag398.xml"/><Relationship Id="rId20" Type="http://schemas.openxmlformats.org/officeDocument/2006/relationships/tags" Target="../tags/tag397.xml"/><Relationship Id="rId2" Type="http://schemas.openxmlformats.org/officeDocument/2006/relationships/tags" Target="../tags/tag380.xml"/><Relationship Id="rId19" Type="http://schemas.openxmlformats.org/officeDocument/2006/relationships/tags" Target="../tags/tag396.xml"/><Relationship Id="rId18" Type="http://schemas.openxmlformats.org/officeDocument/2006/relationships/tags" Target="../tags/tag395.xml"/><Relationship Id="rId17" Type="http://schemas.openxmlformats.org/officeDocument/2006/relationships/tags" Target="../tags/tag394.xml"/><Relationship Id="rId16" Type="http://schemas.openxmlformats.org/officeDocument/2006/relationships/tags" Target="../tags/tag393.xml"/><Relationship Id="rId15" Type="http://schemas.openxmlformats.org/officeDocument/2006/relationships/tags" Target="../tags/tag392.xml"/><Relationship Id="rId14" Type="http://schemas.openxmlformats.org/officeDocument/2006/relationships/tags" Target="../tags/tag391.xml"/><Relationship Id="rId13" Type="http://schemas.openxmlformats.org/officeDocument/2006/relationships/tags" Target="../tags/tag390.xml"/><Relationship Id="rId12" Type="http://schemas.openxmlformats.org/officeDocument/2006/relationships/tags" Target="../tags/tag389.xml"/><Relationship Id="rId119" Type="http://schemas.openxmlformats.org/officeDocument/2006/relationships/notesSlide" Target="../notesSlides/notesSlide87.xml"/><Relationship Id="rId118" Type="http://schemas.openxmlformats.org/officeDocument/2006/relationships/slideLayout" Target="../slideLayouts/slideLayout6.xml"/><Relationship Id="rId117" Type="http://schemas.openxmlformats.org/officeDocument/2006/relationships/tags" Target="../tags/tag494.xml"/><Relationship Id="rId116" Type="http://schemas.openxmlformats.org/officeDocument/2006/relationships/tags" Target="../tags/tag493.xml"/><Relationship Id="rId115" Type="http://schemas.openxmlformats.org/officeDocument/2006/relationships/tags" Target="../tags/tag492.xml"/><Relationship Id="rId114" Type="http://schemas.openxmlformats.org/officeDocument/2006/relationships/tags" Target="../tags/tag491.xml"/><Relationship Id="rId113" Type="http://schemas.openxmlformats.org/officeDocument/2006/relationships/tags" Target="../tags/tag490.xml"/><Relationship Id="rId112" Type="http://schemas.openxmlformats.org/officeDocument/2006/relationships/tags" Target="../tags/tag489.xml"/><Relationship Id="rId111" Type="http://schemas.openxmlformats.org/officeDocument/2006/relationships/tags" Target="../tags/tag488.xml"/><Relationship Id="rId110" Type="http://schemas.openxmlformats.org/officeDocument/2006/relationships/tags" Target="../tags/tag487.xml"/><Relationship Id="rId11" Type="http://schemas.openxmlformats.org/officeDocument/2006/relationships/tags" Target="../tags/tag388.xml"/><Relationship Id="rId109" Type="http://schemas.openxmlformats.org/officeDocument/2006/relationships/tags" Target="../tags/tag486.xml"/><Relationship Id="rId108" Type="http://schemas.openxmlformats.org/officeDocument/2006/relationships/tags" Target="../tags/tag485.xml"/><Relationship Id="rId107" Type="http://schemas.openxmlformats.org/officeDocument/2006/relationships/tags" Target="../tags/tag484.xml"/><Relationship Id="rId106" Type="http://schemas.openxmlformats.org/officeDocument/2006/relationships/tags" Target="../tags/tag483.xml"/><Relationship Id="rId105" Type="http://schemas.openxmlformats.org/officeDocument/2006/relationships/tags" Target="../tags/tag482.xml"/><Relationship Id="rId104" Type="http://schemas.openxmlformats.org/officeDocument/2006/relationships/tags" Target="../tags/tag481.xml"/><Relationship Id="rId103" Type="http://schemas.openxmlformats.org/officeDocument/2006/relationships/tags" Target="../tags/tag480.xml"/><Relationship Id="rId102" Type="http://schemas.openxmlformats.org/officeDocument/2006/relationships/tags" Target="../tags/tag479.xml"/><Relationship Id="rId101" Type="http://schemas.openxmlformats.org/officeDocument/2006/relationships/tags" Target="../tags/tag478.xml"/><Relationship Id="rId100" Type="http://schemas.openxmlformats.org/officeDocument/2006/relationships/tags" Target="../tags/tag477.xml"/><Relationship Id="rId10" Type="http://schemas.openxmlformats.org/officeDocument/2006/relationships/tags" Target="../tags/tag387.xml"/><Relationship Id="rId1" Type="http://schemas.openxmlformats.org/officeDocument/2006/relationships/tags" Target="../tags/tag37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94.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135.xml"/><Relationship Id="rId2" Type="http://schemas.openxmlformats.org/officeDocument/2006/relationships/tags" Target="../tags/tag496.xml"/><Relationship Id="rId1" Type="http://schemas.openxmlformats.org/officeDocument/2006/relationships/tags" Target="../tags/tag495.xml"/></Relationships>
</file>

<file path=ppt/slides/_rels/slide19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0.xml"/><Relationship Id="rId1" Type="http://schemas.openxmlformats.org/officeDocument/2006/relationships/slideLayout" Target="../slideLayouts/slideLayout135.xml"/></Relationships>
</file>

<file path=ppt/slides/_rels/slide196.xml.rels><?xml version="1.0" encoding="UTF-8" standalone="yes"?>
<Relationships xmlns="http://schemas.openxmlformats.org/package/2006/relationships"><Relationship Id="rId6" Type="http://schemas.openxmlformats.org/officeDocument/2006/relationships/notesSlide" Target="../notesSlides/notesSlide91.xml"/><Relationship Id="rId5" Type="http://schemas.openxmlformats.org/officeDocument/2006/relationships/vmlDrawing" Target="../drawings/vmlDrawing13.vml"/><Relationship Id="rId4" Type="http://schemas.openxmlformats.org/officeDocument/2006/relationships/slideLayout" Target="../slideLayouts/slideLayout135.xml"/><Relationship Id="rId3" Type="http://schemas.openxmlformats.org/officeDocument/2006/relationships/image" Target="../media/image160.emf"/><Relationship Id="rId2" Type="http://schemas.openxmlformats.org/officeDocument/2006/relationships/oleObject" Target="../embeddings/oleObject17.bin"/><Relationship Id="rId1" Type="http://schemas.openxmlformats.org/officeDocument/2006/relationships/tags" Target="../tags/tag49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98.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7.xml"/><Relationship Id="rId2" Type="http://schemas.openxmlformats.org/officeDocument/2006/relationships/image" Target="../media/image161.emf"/><Relationship Id="rId1" Type="http://schemas.openxmlformats.org/officeDocument/2006/relationships/tags" Target="../tags/tag498.xml"/></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2.png"/><Relationship Id="rId1" Type="http://schemas.openxmlformats.org/officeDocument/2006/relationships/tags" Target="../tags/tag4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emf"/><Relationship Id="rId2" Type="http://schemas.openxmlformats.org/officeDocument/2006/relationships/tags" Target="../tags/tag16.xml"/><Relationship Id="rId1" Type="http://schemas.openxmlformats.org/officeDocument/2006/relationships/tags" Target="../tags/tag15.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0.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1.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2.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2.png"/></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4.emf"/><Relationship Id="rId1" Type="http://schemas.openxmlformats.org/officeDocument/2006/relationships/image" Target="../media/image163.emf"/></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emf"/><Relationship Id="rId1" Type="http://schemas.openxmlformats.org/officeDocument/2006/relationships/tags" Target="../tags/tag17.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6.emf"/><Relationship Id="rId1" Type="http://schemas.openxmlformats.org/officeDocument/2006/relationships/image" Target="../media/image165.em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7.emf"/></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9.emf"/><Relationship Id="rId1" Type="http://schemas.openxmlformats.org/officeDocument/2006/relationships/image" Target="../media/image168.emf"/></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emf"/></Relationships>
</file>

<file path=ppt/slides/_rels/slide2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tags" Target="../tags/tag505.xml"/><Relationship Id="rId1" Type="http://schemas.openxmlformats.org/officeDocument/2006/relationships/tags" Target="../tags/tag504.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6.xml"/></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tags" Target="../tags/tag508.xml"/><Relationship Id="rId1" Type="http://schemas.openxmlformats.org/officeDocument/2006/relationships/tags" Target="../tags/tag507.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31.xml"/><Relationship Id="rId1" Type="http://schemas.openxmlformats.org/officeDocument/2006/relationships/tags" Target="../tags/tag509.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2.xml"/><Relationship Id="rId5" Type="http://schemas.openxmlformats.org/officeDocument/2006/relationships/image" Target="../media/image14.pn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31.xml"/><Relationship Id="rId2" Type="http://schemas.openxmlformats.org/officeDocument/2006/relationships/themeOverride" Target="../theme/themeOverride1.xml"/><Relationship Id="rId1" Type="http://schemas.openxmlformats.org/officeDocument/2006/relationships/tags" Target="../tags/tag510.xml"/></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244.xml"/><Relationship Id="rId2" Type="http://schemas.openxmlformats.org/officeDocument/2006/relationships/themeOverride" Target="../theme/themeOverride2.xml"/><Relationship Id="rId1" Type="http://schemas.openxmlformats.org/officeDocument/2006/relationships/tags" Target="../tags/tag511.xml"/></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257.xml"/><Relationship Id="rId2" Type="http://schemas.openxmlformats.org/officeDocument/2006/relationships/themeOverride" Target="../theme/themeOverride3.xml"/><Relationship Id="rId1" Type="http://schemas.openxmlformats.org/officeDocument/2006/relationships/tags" Target="../tags/tag512.xml"/></Relationships>
</file>

<file path=ppt/slides/_rels/slide2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5" Type="http://schemas.openxmlformats.org/officeDocument/2006/relationships/notesSlide" Target="../notesSlides/notesSlide1.xml"/><Relationship Id="rId14" Type="http://schemas.openxmlformats.org/officeDocument/2006/relationships/slideLayout" Target="../slideLayouts/slideLayout2.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slideLayout" Target="../slideLayouts/slideLayout15.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4" Type="http://schemas.openxmlformats.org/officeDocument/2006/relationships/slideLayout" Target="../slideLayouts/slideLayout2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26.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67.xml"/><Relationship Id="rId7" Type="http://schemas.openxmlformats.org/officeDocument/2006/relationships/image" Target="../media/image21.emf"/><Relationship Id="rId6" Type="http://schemas.openxmlformats.org/officeDocument/2006/relationships/image" Target="../media/image20.emf"/><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16.jpeg"/><Relationship Id="rId11" Type="http://schemas.openxmlformats.org/officeDocument/2006/relationships/notesSlide" Target="../notesSlides/notesSlide2.xml"/><Relationship Id="rId10" Type="http://schemas.openxmlformats.org/officeDocument/2006/relationships/slideLayout" Target="../slideLayouts/slideLayout68.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9" Type="http://schemas.openxmlformats.org/officeDocument/2006/relationships/tags" Target="../tags/tag76.xml"/><Relationship Id="rId88" Type="http://schemas.openxmlformats.org/officeDocument/2006/relationships/vmlDrawing" Target="../drawings/vmlDrawing1.vml"/><Relationship Id="rId87" Type="http://schemas.openxmlformats.org/officeDocument/2006/relationships/slideLayout" Target="../slideLayouts/slideLayout39.xml"/><Relationship Id="rId86" Type="http://schemas.openxmlformats.org/officeDocument/2006/relationships/tags" Target="../tags/tag148.xml"/><Relationship Id="rId85" Type="http://schemas.openxmlformats.org/officeDocument/2006/relationships/tags" Target="../tags/tag147.xml"/><Relationship Id="rId84" Type="http://schemas.openxmlformats.org/officeDocument/2006/relationships/tags" Target="../tags/tag146.xml"/><Relationship Id="rId83" Type="http://schemas.openxmlformats.org/officeDocument/2006/relationships/tags" Target="../tags/tag145.xml"/><Relationship Id="rId82" Type="http://schemas.openxmlformats.org/officeDocument/2006/relationships/tags" Target="../tags/tag144.xml"/><Relationship Id="rId81" Type="http://schemas.openxmlformats.org/officeDocument/2006/relationships/tags" Target="../tags/tag143.xml"/><Relationship Id="rId80" Type="http://schemas.openxmlformats.org/officeDocument/2006/relationships/tags" Target="../tags/tag142.xml"/><Relationship Id="rId8" Type="http://schemas.openxmlformats.org/officeDocument/2006/relationships/tags" Target="../tags/tag75.xml"/><Relationship Id="rId79" Type="http://schemas.openxmlformats.org/officeDocument/2006/relationships/tags" Target="../tags/tag141.xml"/><Relationship Id="rId78" Type="http://schemas.openxmlformats.org/officeDocument/2006/relationships/tags" Target="../tags/tag140.xml"/><Relationship Id="rId77" Type="http://schemas.openxmlformats.org/officeDocument/2006/relationships/tags" Target="../tags/tag139.xml"/><Relationship Id="rId76" Type="http://schemas.openxmlformats.org/officeDocument/2006/relationships/tags" Target="../tags/tag138.xml"/><Relationship Id="rId75" Type="http://schemas.openxmlformats.org/officeDocument/2006/relationships/tags" Target="../tags/tag137.xml"/><Relationship Id="rId74" Type="http://schemas.openxmlformats.org/officeDocument/2006/relationships/tags" Target="../tags/tag136.xml"/><Relationship Id="rId73" Type="http://schemas.openxmlformats.org/officeDocument/2006/relationships/tags" Target="../tags/tag135.xml"/><Relationship Id="rId72" Type="http://schemas.openxmlformats.org/officeDocument/2006/relationships/tags" Target="../tags/tag134.xml"/><Relationship Id="rId71" Type="http://schemas.openxmlformats.org/officeDocument/2006/relationships/tags" Target="../tags/tag133.xml"/><Relationship Id="rId70" Type="http://schemas.openxmlformats.org/officeDocument/2006/relationships/tags" Target="../tags/tag132.xml"/><Relationship Id="rId7" Type="http://schemas.openxmlformats.org/officeDocument/2006/relationships/tags" Target="../tags/tag74.xml"/><Relationship Id="rId69" Type="http://schemas.openxmlformats.org/officeDocument/2006/relationships/tags" Target="../tags/tag131.xml"/><Relationship Id="rId68" Type="http://schemas.openxmlformats.org/officeDocument/2006/relationships/tags" Target="../tags/tag130.xml"/><Relationship Id="rId67" Type="http://schemas.openxmlformats.org/officeDocument/2006/relationships/oleObject" Target="../embeddings/oleObject3.bin"/><Relationship Id="rId66" Type="http://schemas.openxmlformats.org/officeDocument/2006/relationships/tags" Target="../tags/tag129.xml"/><Relationship Id="rId65" Type="http://schemas.openxmlformats.org/officeDocument/2006/relationships/tags" Target="../tags/tag128.xml"/><Relationship Id="rId64" Type="http://schemas.openxmlformats.org/officeDocument/2006/relationships/image" Target="../media/image24.png"/><Relationship Id="rId63" Type="http://schemas.openxmlformats.org/officeDocument/2006/relationships/oleObject" Target="../embeddings/oleObject2.bin"/><Relationship Id="rId62" Type="http://schemas.openxmlformats.org/officeDocument/2006/relationships/tags" Target="../tags/tag127.xml"/><Relationship Id="rId61" Type="http://schemas.openxmlformats.org/officeDocument/2006/relationships/tags" Target="../tags/tag126.xml"/><Relationship Id="rId60" Type="http://schemas.openxmlformats.org/officeDocument/2006/relationships/tags" Target="../tags/tag125.xml"/><Relationship Id="rId6" Type="http://schemas.openxmlformats.org/officeDocument/2006/relationships/tags" Target="../tags/tag73.xml"/><Relationship Id="rId59" Type="http://schemas.openxmlformats.org/officeDocument/2006/relationships/tags" Target="../tags/tag124.xml"/><Relationship Id="rId58" Type="http://schemas.openxmlformats.org/officeDocument/2006/relationships/tags" Target="../tags/tag123.xml"/><Relationship Id="rId57" Type="http://schemas.openxmlformats.org/officeDocument/2006/relationships/tags" Target="../tags/tag122.xml"/><Relationship Id="rId56" Type="http://schemas.openxmlformats.org/officeDocument/2006/relationships/tags" Target="../tags/tag121.xml"/><Relationship Id="rId55" Type="http://schemas.openxmlformats.org/officeDocument/2006/relationships/tags" Target="../tags/tag120.xml"/><Relationship Id="rId54" Type="http://schemas.openxmlformats.org/officeDocument/2006/relationships/image" Target="../media/image23.png"/><Relationship Id="rId53" Type="http://schemas.openxmlformats.org/officeDocument/2006/relationships/oleObject" Target="../embeddings/oleObject1.bin"/><Relationship Id="rId52" Type="http://schemas.openxmlformats.org/officeDocument/2006/relationships/tags" Target="../tags/tag119.xml"/><Relationship Id="rId51" Type="http://schemas.openxmlformats.org/officeDocument/2006/relationships/tags" Target="../tags/tag118.xml"/><Relationship Id="rId50" Type="http://schemas.openxmlformats.org/officeDocument/2006/relationships/tags" Target="../tags/tag117.xml"/><Relationship Id="rId5" Type="http://schemas.openxmlformats.org/officeDocument/2006/relationships/tags" Target="../tags/tag72.xml"/><Relationship Id="rId49" Type="http://schemas.openxmlformats.org/officeDocument/2006/relationships/tags" Target="../tags/tag116.xml"/><Relationship Id="rId48" Type="http://schemas.openxmlformats.org/officeDocument/2006/relationships/tags" Target="../tags/tag115.xml"/><Relationship Id="rId47" Type="http://schemas.openxmlformats.org/officeDocument/2006/relationships/tags" Target="../tags/tag114.xml"/><Relationship Id="rId46" Type="http://schemas.openxmlformats.org/officeDocument/2006/relationships/tags" Target="../tags/tag113.xml"/><Relationship Id="rId45" Type="http://schemas.openxmlformats.org/officeDocument/2006/relationships/tags" Target="../tags/tag112.xml"/><Relationship Id="rId44" Type="http://schemas.openxmlformats.org/officeDocument/2006/relationships/tags" Target="../tags/tag111.xml"/><Relationship Id="rId43" Type="http://schemas.openxmlformats.org/officeDocument/2006/relationships/tags" Target="../tags/tag110.xml"/><Relationship Id="rId42" Type="http://schemas.openxmlformats.org/officeDocument/2006/relationships/tags" Target="../tags/tag109.xml"/><Relationship Id="rId41" Type="http://schemas.openxmlformats.org/officeDocument/2006/relationships/tags" Target="../tags/tag108.xml"/><Relationship Id="rId40" Type="http://schemas.openxmlformats.org/officeDocument/2006/relationships/tags" Target="../tags/tag107.xml"/><Relationship Id="rId4" Type="http://schemas.openxmlformats.org/officeDocument/2006/relationships/tags" Target="../tags/tag71.xml"/><Relationship Id="rId39" Type="http://schemas.openxmlformats.org/officeDocument/2006/relationships/tags" Target="../tags/tag106.xml"/><Relationship Id="rId38" Type="http://schemas.openxmlformats.org/officeDocument/2006/relationships/tags" Target="../tags/tag105.xml"/><Relationship Id="rId37" Type="http://schemas.openxmlformats.org/officeDocument/2006/relationships/tags" Target="../tags/tag104.xml"/><Relationship Id="rId36" Type="http://schemas.openxmlformats.org/officeDocument/2006/relationships/tags" Target="../tags/tag103.xml"/><Relationship Id="rId35" Type="http://schemas.openxmlformats.org/officeDocument/2006/relationships/tags" Target="../tags/tag102.xml"/><Relationship Id="rId34" Type="http://schemas.openxmlformats.org/officeDocument/2006/relationships/tags" Target="../tags/tag101.xml"/><Relationship Id="rId33" Type="http://schemas.openxmlformats.org/officeDocument/2006/relationships/tags" Target="../tags/tag100.xml"/><Relationship Id="rId32" Type="http://schemas.openxmlformats.org/officeDocument/2006/relationships/tags" Target="../tags/tag99.xml"/><Relationship Id="rId31" Type="http://schemas.openxmlformats.org/officeDocument/2006/relationships/tags" Target="../tags/tag98.xml"/><Relationship Id="rId30" Type="http://schemas.openxmlformats.org/officeDocument/2006/relationships/tags" Target="../tags/tag97.xml"/><Relationship Id="rId3" Type="http://schemas.openxmlformats.org/officeDocument/2006/relationships/tags" Target="../tags/tag70.xml"/><Relationship Id="rId29" Type="http://schemas.openxmlformats.org/officeDocument/2006/relationships/tags" Target="../tags/tag96.xml"/><Relationship Id="rId28" Type="http://schemas.openxmlformats.org/officeDocument/2006/relationships/tags" Target="../tags/tag95.xml"/><Relationship Id="rId27" Type="http://schemas.openxmlformats.org/officeDocument/2006/relationships/tags" Target="../tags/tag94.xml"/><Relationship Id="rId26" Type="http://schemas.openxmlformats.org/officeDocument/2006/relationships/tags" Target="../tags/tag93.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69.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6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150.xml"/><Relationship Id="rId1" Type="http://schemas.openxmlformats.org/officeDocument/2006/relationships/tags" Target="../tags/tag14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image" Target="../media/image28.png"/><Relationship Id="rId5" Type="http://schemas.openxmlformats.org/officeDocument/2006/relationships/tags" Target="../tags/tag153.xml"/><Relationship Id="rId4" Type="http://schemas.openxmlformats.org/officeDocument/2006/relationships/image" Target="../media/image27.png"/><Relationship Id="rId3" Type="http://schemas.openxmlformats.org/officeDocument/2006/relationships/tags" Target="../tags/tag152.xml"/><Relationship Id="rId2" Type="http://schemas.openxmlformats.org/officeDocument/2006/relationships/image" Target="../media/image26.png"/><Relationship Id="rId11" Type="http://schemas.openxmlformats.org/officeDocument/2006/relationships/slideLayout" Target="../slideLayouts/slideLayout2.xml"/><Relationship Id="rId10" Type="http://schemas.openxmlformats.org/officeDocument/2006/relationships/tags" Target="../tags/tag157.xml"/><Relationship Id="rId1" Type="http://schemas.openxmlformats.org/officeDocument/2006/relationships/tags" Target="../tags/tag15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jpeg"/><Relationship Id="rId1" Type="http://schemas.openxmlformats.org/officeDocument/2006/relationships/image" Target="../media/image30.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58.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s>
</file>

<file path=ppt/slides/_rels/slide36.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image" Target="../media/image35.png"/><Relationship Id="rId3" Type="http://schemas.openxmlformats.org/officeDocument/2006/relationships/tags" Target="../tags/tag161.xml"/><Relationship Id="rId2" Type="http://schemas.openxmlformats.org/officeDocument/2006/relationships/tags" Target="../tags/tag160.xml"/><Relationship Id="rId15" Type="http://schemas.openxmlformats.org/officeDocument/2006/relationships/slideLayout" Target="../slideLayouts/slideLayout7.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image" Target="../media/image36.png"/><Relationship Id="rId10" Type="http://schemas.openxmlformats.org/officeDocument/2006/relationships/tags" Target="../tags/tag167.xml"/><Relationship Id="rId1" Type="http://schemas.openxmlformats.org/officeDocument/2006/relationships/tags" Target="../tags/tag159.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image" Target="../media/image37.png"/><Relationship Id="rId2" Type="http://schemas.openxmlformats.org/officeDocument/2006/relationships/tags" Target="../tags/tag172.xml"/><Relationship Id="rId1" Type="http://schemas.openxmlformats.org/officeDocument/2006/relationships/tags" Target="../tags/tag171.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tags" Target="../tags/tag177.xml"/><Relationship Id="rId3" Type="http://schemas.openxmlformats.org/officeDocument/2006/relationships/image" Target="../media/image34.png"/><Relationship Id="rId2" Type="http://schemas.openxmlformats.org/officeDocument/2006/relationships/tags" Target="../tags/tag176.xml"/><Relationship Id="rId1" Type="http://schemas.openxmlformats.org/officeDocument/2006/relationships/tags" Target="../tags/tag17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tags" Target="../tags/tag178.xml"/><Relationship Id="rId2" Type="http://schemas.openxmlformats.org/officeDocument/2006/relationships/image" Target="../media/image44.emf"/><Relationship Id="rId1"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e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2.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3.xml"/><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51.wmf"/><Relationship Id="rId1" Type="http://schemas.openxmlformats.org/officeDocument/2006/relationships/oleObject" Target="../embeddings/oleObject5.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5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emf"/></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tags" Target="../tags/tag184.xml"/><Relationship Id="rId3" Type="http://schemas.openxmlformats.org/officeDocument/2006/relationships/image" Target="../media/image61.wmf"/><Relationship Id="rId2" Type="http://schemas.openxmlformats.org/officeDocument/2006/relationships/oleObject" Target="../embeddings/oleObject6.bin"/><Relationship Id="rId1" Type="http://schemas.openxmlformats.org/officeDocument/2006/relationships/image" Target="../media/image60.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image" Target="../media/image62.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1" Type="http://schemas.openxmlformats.org/officeDocument/2006/relationships/notesSlide" Target="../notesSlides/notesSlide15.xml"/><Relationship Id="rId10" Type="http://schemas.openxmlformats.org/officeDocument/2006/relationships/slideLayout" Target="../slideLayouts/slideLayout2.xml"/><Relationship Id="rId1" Type="http://schemas.openxmlformats.org/officeDocument/2006/relationships/diagramData" Target="../diagrams/data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hyperlink" Target="http://baike.baidu.com/view/43104.htm"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70.emf"/><Relationship Id="rId1" Type="http://schemas.openxmlformats.org/officeDocument/2006/relationships/oleObject" Target="../embeddings/oleObject7.bin"/></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7.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customXml" Target="../ink/ink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1.xml"/><Relationship Id="rId1"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image" Target="../media/image3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79.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tags" Target="../tags/tag194.xml"/><Relationship Id="rId1" Type="http://schemas.openxmlformats.org/officeDocument/2006/relationships/image" Target="../media/image8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9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86.emf"/><Relationship Id="rId3" Type="http://schemas.openxmlformats.org/officeDocument/2006/relationships/oleObject" Target="../embeddings/oleObject9.bin"/><Relationship Id="rId2" Type="http://schemas.openxmlformats.org/officeDocument/2006/relationships/image" Target="../media/image85.emf"/><Relationship Id="rId1" Type="http://schemas.openxmlformats.org/officeDocument/2006/relationships/oleObject" Target="../embeddings/oleObject8.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6.xml"/><Relationship Id="rId2" Type="http://schemas.openxmlformats.org/officeDocument/2006/relationships/image" Target="../media/image90.emf"/><Relationship Id="rId1" Type="http://schemas.openxmlformats.org/officeDocument/2006/relationships/tags" Target="../tags/tag195.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2438400" y="2133600"/>
            <a:ext cx="7772400" cy="1143000"/>
          </a:xfrm>
        </p:spPr>
        <p:txBody>
          <a:bodyPr anchor="t" anchorCtr="0"/>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4600" b="1" i="0" u="none" strike="noStrike" kern="1200" cap="none" spc="0" normalizeH="0" baseline="0" noProof="1">
                <a:solidFill>
                  <a:srgbClr val="0000FF"/>
                </a:solidFill>
                <a:latin typeface="方正舒体" panose="02010601030101010101" pitchFamily="2" charset="-122"/>
                <a:ea typeface="方正舒体" panose="02010601030101010101" pitchFamily="2" charset="-122"/>
                <a:cs typeface="+mj-cs"/>
              </a:rPr>
              <a:t>第</a:t>
            </a:r>
            <a:r>
              <a:rPr kumimoji="0" lang="en-US" altLang="zh-CN" sz="4600" b="1" i="0" u="none" strike="noStrike" kern="1200" cap="none" spc="0" normalizeH="0" baseline="0" noProof="1">
                <a:solidFill>
                  <a:srgbClr val="0000FF"/>
                </a:solidFill>
                <a:latin typeface="方正舒体" panose="02010601030101010101" pitchFamily="2" charset="-122"/>
                <a:ea typeface="方正舒体" panose="02010601030101010101" pitchFamily="2" charset="-122"/>
                <a:cs typeface="+mj-cs"/>
              </a:rPr>
              <a:t>6</a:t>
            </a:r>
            <a:r>
              <a:rPr kumimoji="0" lang="zh-CN" altLang="en-US" sz="4600" b="1" i="0" u="none" strike="noStrike" kern="1200" cap="none" spc="0" normalizeH="0" baseline="0" noProof="1">
                <a:solidFill>
                  <a:srgbClr val="0000FF"/>
                </a:solidFill>
                <a:latin typeface="方正舒体" panose="02010601030101010101" pitchFamily="2" charset="-122"/>
                <a:ea typeface="方正舒体" panose="02010601030101010101" pitchFamily="2" charset="-122"/>
                <a:cs typeface="+mj-cs"/>
              </a:rPr>
              <a:t>章 第四代移动通信系统（</a:t>
            </a:r>
            <a:r>
              <a:rPr kumimoji="0" lang="en-US" altLang="zh-CN" sz="4600" b="1" i="0" u="none" strike="noStrike" kern="1200" cap="none" spc="0" normalizeH="0" baseline="0" noProof="1">
                <a:solidFill>
                  <a:srgbClr val="0000FF"/>
                </a:solidFill>
                <a:latin typeface="方正舒体" panose="02010601030101010101" pitchFamily="2" charset="-122"/>
                <a:ea typeface="方正舒体" panose="02010601030101010101" pitchFamily="2" charset="-122"/>
                <a:cs typeface="+mj-cs"/>
              </a:rPr>
              <a:t>4G</a:t>
            </a:r>
            <a:r>
              <a:rPr kumimoji="0" lang="zh-CN" altLang="en-US" sz="4600" b="1" i="0" u="none" strike="noStrike" kern="1200" cap="none" spc="0" normalizeH="0" baseline="0" noProof="1">
                <a:solidFill>
                  <a:srgbClr val="0000FF"/>
                </a:solidFill>
                <a:latin typeface="方正舒体" panose="02010601030101010101" pitchFamily="2" charset="-122"/>
                <a:ea typeface="方正舒体" panose="02010601030101010101" pitchFamily="2" charset="-122"/>
                <a:cs typeface="+mj-cs"/>
              </a:rPr>
              <a:t>）</a:t>
            </a:r>
            <a:r>
              <a:rPr kumimoji="0" lang="zh-CN" altLang="en-US" sz="5000" b="1" i="0" u="none" strike="noStrike" kern="1200" cap="none" spc="0" normalizeH="0" baseline="0" noProof="1">
                <a:solidFill>
                  <a:srgbClr val="0000FF"/>
                </a:solidFill>
                <a:latin typeface="Garamond" panose="02020404030301010803" pitchFamily="18" charset="0"/>
                <a:ea typeface="宋体" panose="02010600030101010101" pitchFamily="2" charset="-122"/>
                <a:cs typeface="+mj-cs"/>
              </a:rPr>
              <a:t> </a:t>
            </a:r>
            <a:endParaRPr kumimoji="0" lang="zh-CN" altLang="en-US" sz="5000" b="1" i="0" u="none" strike="noStrike" kern="1200" cap="none" spc="0" normalizeH="0" baseline="0" noProof="1">
              <a:solidFill>
                <a:srgbClr val="0000FF"/>
              </a:solidFill>
              <a:latin typeface="Garamond" panose="02020404030301010803" pitchFamily="18" charset="0"/>
              <a:ea typeface="宋体" panose="02010600030101010101" pitchFamily="2"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标题 52225"/>
          <p:cNvSpPr>
            <a:spLocks noGrp="1"/>
          </p:cNvSpPr>
          <p:nvPr>
            <p:ph type="title"/>
          </p:nvPr>
        </p:nvSpPr>
        <p:spPr/>
        <p:txBody>
          <a:bodyPr anchor="t" anchorCtr="0"/>
          <a:lstStyle/>
          <a:p>
            <a:r>
              <a:rPr lang="en-US" altLang="zh-CN" sz="3200"/>
              <a:t>IMT-2000</a:t>
            </a:r>
            <a:r>
              <a:rPr lang="zh-CN" altLang="en-US" sz="3200" dirty="0"/>
              <a:t>与</a:t>
            </a:r>
            <a:r>
              <a:rPr lang="en-US" altLang="zh-CN" sz="3200"/>
              <a:t>IMT-Advanced</a:t>
            </a:r>
            <a:r>
              <a:rPr lang="zh-CN" altLang="en-US" sz="3200" dirty="0"/>
              <a:t>系统主要技术参数</a:t>
            </a:r>
            <a:r>
              <a:rPr lang="zh-CN" altLang="en-US" sz="3800" dirty="0"/>
              <a:t> </a:t>
            </a:r>
            <a:endParaRPr lang="zh-CN" altLang="en-US" sz="3800" dirty="0"/>
          </a:p>
        </p:txBody>
      </p:sp>
      <p:graphicFrame>
        <p:nvGraphicFramePr>
          <p:cNvPr id="52500" name="内容占位符 52499"/>
          <p:cNvGraphicFramePr>
            <a:graphicFrameLocks noGrp="1"/>
          </p:cNvGraphicFramePr>
          <p:nvPr>
            <p:ph idx="1"/>
          </p:nvPr>
        </p:nvGraphicFramePr>
        <p:xfrm>
          <a:off x="1981200" y="1295400"/>
          <a:ext cx="8229600" cy="4778375"/>
        </p:xfrm>
        <a:graphic>
          <a:graphicData uri="http://schemas.openxmlformats.org/drawingml/2006/table">
            <a:tbl>
              <a:tblPr/>
              <a:tblGrid>
                <a:gridCol w="1646555"/>
                <a:gridCol w="3290570"/>
                <a:gridCol w="3292475"/>
              </a:tblGrid>
              <a:tr h="45275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ClrTx/>
                        <a:buFontTx/>
                        <a:buNone/>
                      </a:pPr>
                      <a:r>
                        <a:rPr lang="zh-CN" altLang="en-US" sz="2000" b="1" dirty="0">
                          <a:solidFill>
                            <a:srgbClr val="FF3399"/>
                          </a:solidFill>
                          <a:latin typeface="Times New Roman" panose="02020603050405020304" pitchFamily="18" charset="0"/>
                          <a:ea typeface="宋体" panose="02010600030101010101" pitchFamily="2" charset="-122"/>
                        </a:rPr>
                        <a:t>技术参数</a:t>
                      </a:r>
                      <a:endParaRPr lang="zh-CN" altLang="en-US" sz="2000" b="1" dirty="0">
                        <a:solidFill>
                          <a:srgbClr val="FF3399"/>
                        </a:solidFill>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ClrTx/>
                        <a:buFontTx/>
                        <a:buNone/>
                      </a:pPr>
                      <a:r>
                        <a:rPr lang="en-US" altLang="zh-CN" sz="2000" b="1">
                          <a:solidFill>
                            <a:srgbClr val="FF3399"/>
                          </a:solidFill>
                          <a:latin typeface="Times New Roman" panose="02020603050405020304" pitchFamily="18" charset="0"/>
                          <a:ea typeface="宋体" panose="02010600030101010101" pitchFamily="2" charset="-122"/>
                        </a:rPr>
                        <a:t>IMT-2000</a:t>
                      </a:r>
                      <a:endParaRPr lang="zh-CN" altLang="en-US" sz="2000" b="1">
                        <a:solidFill>
                          <a:srgbClr val="FF3399"/>
                        </a:solidFill>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ClrTx/>
                        <a:buFontTx/>
                        <a:buNone/>
                      </a:pPr>
                      <a:r>
                        <a:rPr lang="en-US" altLang="zh-CN" sz="2000" b="1">
                          <a:solidFill>
                            <a:srgbClr val="FF3399"/>
                          </a:solidFill>
                          <a:latin typeface="Times New Roman" panose="02020603050405020304" pitchFamily="18" charset="0"/>
                          <a:ea typeface="宋体" panose="02010600030101010101" pitchFamily="2" charset="-122"/>
                        </a:rPr>
                        <a:t>IMT-Advanced</a:t>
                      </a:r>
                      <a:endParaRPr lang="zh-CN" altLang="en-US" sz="2000" b="1">
                        <a:solidFill>
                          <a:srgbClr val="FF3399"/>
                        </a:solidFill>
                        <a:ea typeface="宋体" panose="02010600030101010101" pitchFamily="2" charset="-122"/>
                      </a:endParaRPr>
                    </a:p>
                  </a:txBody>
                  <a:tcPr anchor="ct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402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业务特性</a:t>
                      </a:r>
                      <a:endParaRPr lang="zh-CN" altLang="en-US" sz="2000"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优先考虑语音、数据业务</a:t>
                      </a:r>
                      <a:endParaRPr lang="zh-CN" altLang="en-US" sz="20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融合数据和</a:t>
                      </a:r>
                      <a:r>
                        <a:rPr lang="en-US" altLang="zh-CN" sz="2000" err="1">
                          <a:latin typeface="Times New Roman" panose="02020603050405020304" pitchFamily="18" charset="0"/>
                          <a:ea typeface="宋体" panose="02010600030101010101" pitchFamily="2" charset="-122"/>
                        </a:rPr>
                        <a:t>VoIP</a:t>
                      </a:r>
                      <a:endParaRPr lang="zh-CN" altLang="en-US" sz="200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212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网络结构</a:t>
                      </a:r>
                      <a:endParaRPr lang="zh-CN" altLang="en-US" sz="2000"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蜂窝小区</a:t>
                      </a:r>
                      <a:endParaRPr lang="zh-CN" altLang="en-US" sz="20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混合结构</a:t>
                      </a:r>
                      <a:endParaRPr lang="zh-CN" altLang="en-US" sz="2000"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402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频率范围</a:t>
                      </a:r>
                      <a:endParaRPr lang="zh-CN" altLang="en-US" sz="2000"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1.6~2.5GHz</a:t>
                      </a:r>
                      <a:endParaRPr lang="zh-CN" altLang="en-US" sz="200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2~8GHz</a:t>
                      </a:r>
                      <a:r>
                        <a:rPr lang="zh-CN" altLang="en-US" sz="2000" dirty="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800MHz</a:t>
                      </a:r>
                      <a:r>
                        <a:rPr lang="zh-CN" altLang="en-US" sz="2000" dirty="0">
                          <a:latin typeface="Times New Roman" panose="02020603050405020304" pitchFamily="18" charset="0"/>
                          <a:ea typeface="宋体" panose="02010600030101010101" pitchFamily="2" charset="-122"/>
                        </a:rPr>
                        <a:t>低频</a:t>
                      </a:r>
                      <a:endParaRPr lang="zh-CN" altLang="en-US" sz="2000"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275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带宽</a:t>
                      </a:r>
                      <a:endParaRPr lang="zh-CN" altLang="en-US" sz="2000"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5~20MHz</a:t>
                      </a:r>
                      <a:endParaRPr lang="zh-CN" altLang="en-US" sz="200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100MHz</a:t>
                      </a:r>
                      <a:r>
                        <a:rPr lang="zh-CN" altLang="en-US" sz="2000" dirty="0">
                          <a:latin typeface="Times New Roman" panose="02020603050405020304" pitchFamily="18" charset="0"/>
                          <a:ea typeface="宋体" panose="02010600030101010101" pitchFamily="2" charset="-122"/>
                        </a:rPr>
                        <a:t>以上</a:t>
                      </a:r>
                      <a:endParaRPr lang="zh-CN" altLang="en-US" sz="2000"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275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速率</a:t>
                      </a:r>
                      <a:endParaRPr lang="zh-CN" altLang="en-US" sz="2000"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384kbps~2Mbps</a:t>
                      </a:r>
                      <a:endParaRPr lang="zh-CN" altLang="en-US" sz="200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20~100Mbps</a:t>
                      </a:r>
                      <a:endParaRPr lang="zh-CN" altLang="en-US" sz="200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104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接入方式</a:t>
                      </a:r>
                      <a:endParaRPr lang="zh-CN" altLang="en-US" sz="2000"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WCDMA/CDMA 2000/TD-SCDMA</a:t>
                      </a:r>
                      <a:endParaRPr lang="zh-CN" altLang="en-US" sz="200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MC-CDMA</a:t>
                      </a:r>
                      <a:r>
                        <a:rPr lang="zh-CN" altLang="en-US" sz="2000" dirty="0">
                          <a:latin typeface="Times New Roman" panose="02020603050405020304" pitchFamily="18" charset="0"/>
                          <a:ea typeface="宋体" panose="02010600030101010101" pitchFamily="2" charset="-122"/>
                        </a:rPr>
                        <a:t>或</a:t>
                      </a:r>
                      <a:r>
                        <a:rPr lang="en-US" altLang="zh-CN" sz="2000">
                          <a:latin typeface="Times New Roman" panose="02020603050405020304" pitchFamily="18" charset="0"/>
                          <a:ea typeface="宋体" panose="02010600030101010101" pitchFamily="2" charset="-122"/>
                        </a:rPr>
                        <a:t>OFDM</a:t>
                      </a:r>
                      <a:endParaRPr lang="zh-CN" altLang="en-US" sz="200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212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交换方式</a:t>
                      </a:r>
                      <a:endParaRPr lang="zh-CN" altLang="en-US" sz="2000"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电路交换</a:t>
                      </a:r>
                      <a:r>
                        <a:rPr lang="en-US" altLang="zh-CN" sz="200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包交换</a:t>
                      </a:r>
                      <a:endParaRPr lang="zh-CN" altLang="en-US" sz="20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包交换</a:t>
                      </a:r>
                      <a:endParaRPr lang="zh-CN" altLang="en-US" sz="2000"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402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移动性能</a:t>
                      </a:r>
                      <a:endParaRPr lang="zh-CN" altLang="en-US" sz="2000"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200kmph</a:t>
                      </a:r>
                      <a:endParaRPr lang="zh-CN" altLang="en-US" sz="200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250kmph</a:t>
                      </a:r>
                      <a:endParaRPr lang="zh-CN" altLang="en-US" sz="200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275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en-US" altLang="zh-CN" sz="2000">
                          <a:latin typeface="Times New Roman" panose="02020603050405020304" pitchFamily="18" charset="0"/>
                          <a:ea typeface="宋体" panose="02010600030101010101" pitchFamily="2" charset="-122"/>
                        </a:rPr>
                        <a:t>IP</a:t>
                      </a:r>
                      <a:r>
                        <a:rPr lang="zh-CN" altLang="en-US" sz="2000" dirty="0">
                          <a:latin typeface="Times New Roman" panose="02020603050405020304" pitchFamily="18" charset="0"/>
                          <a:ea typeface="宋体" panose="02010600030101010101" pitchFamily="2" charset="-122"/>
                        </a:rPr>
                        <a:t>性能</a:t>
                      </a:r>
                      <a:endParaRPr lang="zh-CN" altLang="en-US" sz="2000"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多版本</a:t>
                      </a:r>
                      <a:endParaRPr lang="zh-CN" altLang="en-US" sz="20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2000" dirty="0">
                          <a:latin typeface="Times New Roman" panose="02020603050405020304" pitchFamily="18" charset="0"/>
                          <a:ea typeface="宋体" panose="02010600030101010101" pitchFamily="2" charset="-122"/>
                        </a:rPr>
                        <a:t>全</a:t>
                      </a:r>
                      <a:r>
                        <a:rPr lang="en-US" altLang="zh-CN" sz="2000">
                          <a:latin typeface="Times New Roman" panose="02020603050405020304" pitchFamily="18" charset="0"/>
                          <a:ea typeface="宋体" panose="02010600030101010101" pitchFamily="2" charset="-122"/>
                        </a:rPr>
                        <a:t>IP</a:t>
                      </a:r>
                      <a:r>
                        <a:rPr lang="zh-CN" altLang="en-US" sz="2000" dirty="0">
                          <a:latin typeface="Times New Roman" panose="02020603050405020304" pitchFamily="18" charset="0"/>
                          <a:ea typeface="宋体" panose="02010600030101010101" pitchFamily="2" charset="-122"/>
                        </a:rPr>
                        <a:t>（</a:t>
                      </a:r>
                      <a:r>
                        <a:rPr lang="en-US" altLang="zh-CN" sz="2000">
                          <a:latin typeface="Times New Roman" panose="02020603050405020304" pitchFamily="18" charset="0"/>
                          <a:ea typeface="宋体" panose="02010600030101010101" pitchFamily="2" charset="-122"/>
                        </a:rPr>
                        <a:t>IPV6</a:t>
                      </a:r>
                      <a:r>
                        <a:rPr lang="zh-CN" altLang="en-US" sz="2000" dirty="0">
                          <a:latin typeface="Times New Roman" panose="02020603050405020304" pitchFamily="18" charset="0"/>
                          <a:ea typeface="宋体" panose="02010600030101010101" pitchFamily="2" charset="-122"/>
                        </a:rPr>
                        <a:t>）</a:t>
                      </a:r>
                      <a:endParaRPr lang="zh-CN" altLang="en-US" sz="2000"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21857"/>
          <p:cNvSpPr>
            <a:spLocks noGrp="1"/>
          </p:cNvSpPr>
          <p:nvPr>
            <p:ph type="title"/>
          </p:nvPr>
        </p:nvSpPr>
        <p:spPr/>
        <p:txBody>
          <a:bodyPr anchor="t" anchorCtr="0"/>
          <a:lstStyle/>
          <a:p>
            <a:r>
              <a:rPr lang="en-US" altLang="zh-CN"/>
              <a:t>3</a:t>
            </a:r>
            <a:r>
              <a:rPr lang="zh-CN" altLang="en-US" dirty="0"/>
              <a:t>．协作多点传输技术 </a:t>
            </a:r>
            <a:r>
              <a:rPr lang="en-US" altLang="zh-CN" err="1">
                <a:sym typeface="+mn-ea"/>
              </a:rPr>
              <a:t>CoMP</a:t>
            </a:r>
            <a:endParaRPr lang="zh-CN" altLang="en-US" dirty="0"/>
          </a:p>
        </p:txBody>
      </p:sp>
      <p:sp>
        <p:nvSpPr>
          <p:cNvPr id="115714" name="文本占位符 121858"/>
          <p:cNvSpPr>
            <a:spLocks noGrp="1"/>
          </p:cNvSpPr>
          <p:nvPr>
            <p:ph idx="1"/>
          </p:nvPr>
        </p:nvSpPr>
        <p:spPr>
          <a:xfrm>
            <a:off x="817880" y="1558925"/>
            <a:ext cx="10752455" cy="4003675"/>
          </a:xfrm>
        </p:spPr>
        <p:txBody>
          <a:bodyPr anchor="t" anchorCtr="0"/>
          <a:lstStyle/>
          <a:p>
            <a:r>
              <a:rPr lang="en-US" altLang="zh-CN" sz="3200" b="1" err="1"/>
              <a:t>CoMP</a:t>
            </a:r>
            <a:r>
              <a:rPr lang="zh-CN" altLang="en-US" sz="3200" b="1" dirty="0"/>
              <a:t>（协作多点传输）技术</a:t>
            </a:r>
            <a:r>
              <a:rPr lang="zh-CN" altLang="en-US" sz="3200" dirty="0"/>
              <a:t>是指在</a:t>
            </a:r>
            <a:r>
              <a:rPr lang="zh-CN" altLang="en-US" sz="3200" dirty="0">
                <a:solidFill>
                  <a:srgbClr val="FF0000"/>
                </a:solidFill>
              </a:rPr>
              <a:t>相邻基站间引入协作，在协作基站之间共享信道状态信息和调度有用信息，通过协作基站间的联合处理和发送</a:t>
            </a:r>
            <a:r>
              <a:rPr lang="zh-CN" altLang="en-US" sz="3200" dirty="0"/>
              <a:t>，将传统的点对点</a:t>
            </a:r>
            <a:r>
              <a:rPr lang="en-US" altLang="zh-CN" sz="3200"/>
              <a:t>/</a:t>
            </a:r>
            <a:r>
              <a:rPr lang="zh-CN" altLang="en-US" sz="3200" dirty="0"/>
              <a:t>点对多点系统拓展为多点对多点的协作系统，将多个接入点信号的发送与接收进行紧密协调，可以有效降低干扰、提高系统容量、改善小区边界的覆盖和用户数据速率，对小区边界用户的性能改善十分有效。 </a:t>
            </a:r>
            <a:endParaRPr lang="zh-CN" altLang="en-US" sz="32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3575" y="1091565"/>
            <a:ext cx="10930890" cy="4915782"/>
            <a:chOff x="2640" y="3000"/>
            <a:chExt cx="13903" cy="5037"/>
          </a:xfrm>
        </p:grpSpPr>
        <p:sp>
          <p:nvSpPr>
            <p:cNvPr id="116737" name="六边形 122884"/>
            <p:cNvSpPr>
              <a:spLocks noChangeAspect="1"/>
            </p:cNvSpPr>
            <p:nvPr/>
          </p:nvSpPr>
          <p:spPr>
            <a:xfrm rot="1755083">
              <a:off x="2640" y="3068"/>
              <a:ext cx="3785" cy="3277"/>
            </a:xfrm>
            <a:prstGeom prst="hexagon">
              <a:avLst>
                <a:gd name="adj" fmla="val 28871"/>
                <a:gd name="vf" fmla="val 115470"/>
              </a:avLst>
            </a:prstGeom>
            <a:solidFill>
              <a:srgbClr val="CCFFCC"/>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116738" name="六边形 122885"/>
            <p:cNvSpPr>
              <a:spLocks noChangeAspect="1"/>
            </p:cNvSpPr>
            <p:nvPr/>
          </p:nvSpPr>
          <p:spPr>
            <a:xfrm rot="1755083">
              <a:off x="5928" y="3000"/>
              <a:ext cx="3785" cy="3278"/>
            </a:xfrm>
            <a:prstGeom prst="hexagon">
              <a:avLst>
                <a:gd name="adj" fmla="val 28871"/>
                <a:gd name="vf" fmla="val 115470"/>
              </a:avLst>
            </a:prstGeom>
            <a:solidFill>
              <a:srgbClr val="00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116739" name="组合 122886"/>
            <p:cNvGrpSpPr>
              <a:grpSpLocks noChangeAspect="1"/>
            </p:cNvGrpSpPr>
            <p:nvPr/>
          </p:nvGrpSpPr>
          <p:grpSpPr>
            <a:xfrm>
              <a:off x="4263" y="4040"/>
              <a:ext cx="422" cy="893"/>
              <a:chOff x="2952" y="10860"/>
              <a:chExt cx="282" cy="594"/>
            </a:xfrm>
          </p:grpSpPr>
          <p:pic>
            <p:nvPicPr>
              <p:cNvPr id="116740" name="图片 122887" descr="c:/users/lenvo/appdata/roaming/360se6/User Data/temp/20101118144950479.jpg"/>
              <p:cNvPicPr>
                <a:picLocks noChangeAspect="1"/>
              </p:cNvPicPr>
              <p:nvPr/>
            </p:nvPicPr>
            <p:blipFill>
              <a:blip r:embed="rId1" r:link="rId2">
                <a:clrChange>
                  <a:clrFrom>
                    <a:srgbClr val="FDFDFF"/>
                  </a:clrFrom>
                  <a:clrTo>
                    <a:srgbClr val="FDFDFF">
                      <a:alpha val="0"/>
                    </a:srgbClr>
                  </a:clrTo>
                </a:clrChange>
                <a:grayscl/>
              </a:blip>
              <a:srcRect l="31969" t="22813" r="51024" b="46648"/>
              <a:stretch>
                <a:fillRect/>
              </a:stretch>
            </p:blipFill>
            <p:spPr>
              <a:xfrm>
                <a:off x="2952" y="10986"/>
                <a:ext cx="282" cy="468"/>
              </a:xfrm>
              <a:prstGeom prst="rect">
                <a:avLst/>
              </a:prstGeom>
              <a:noFill/>
              <a:ln w="9525">
                <a:noFill/>
              </a:ln>
            </p:spPr>
          </p:pic>
          <p:sp>
            <p:nvSpPr>
              <p:cNvPr id="116741" name="直接连接符 122888"/>
              <p:cNvSpPr>
                <a:spLocks noChangeAspect="1"/>
              </p:cNvSpPr>
              <p:nvPr/>
            </p:nvSpPr>
            <p:spPr>
              <a:xfrm>
                <a:off x="3102" y="10860"/>
                <a:ext cx="1" cy="156"/>
              </a:xfrm>
              <a:prstGeom prst="line">
                <a:avLst/>
              </a:prstGeom>
              <a:ln w="19050" cap="flat" cmpd="sng">
                <a:solidFill>
                  <a:srgbClr val="000000"/>
                </a:solidFill>
                <a:prstDash val="solid"/>
                <a:round/>
                <a:headEnd type="none" w="med" len="med"/>
                <a:tailEnd type="none" w="med" len="med"/>
              </a:ln>
            </p:spPr>
          </p:sp>
        </p:grpSp>
        <p:grpSp>
          <p:nvGrpSpPr>
            <p:cNvPr id="116742" name="组合 122889"/>
            <p:cNvGrpSpPr>
              <a:grpSpLocks noChangeAspect="1"/>
            </p:cNvGrpSpPr>
            <p:nvPr/>
          </p:nvGrpSpPr>
          <p:grpSpPr>
            <a:xfrm>
              <a:off x="7573" y="4005"/>
              <a:ext cx="422" cy="890"/>
              <a:chOff x="2952" y="10860"/>
              <a:chExt cx="282" cy="594"/>
            </a:xfrm>
          </p:grpSpPr>
          <p:pic>
            <p:nvPicPr>
              <p:cNvPr id="116743" name="图片 122890" descr="c:/users/lenvo/appdata/roaming/360se6/User Data/temp/20101118144950479.jpg"/>
              <p:cNvPicPr>
                <a:picLocks noChangeAspect="1"/>
              </p:cNvPicPr>
              <p:nvPr/>
            </p:nvPicPr>
            <p:blipFill>
              <a:blip r:embed="rId1" r:link="rId2">
                <a:clrChange>
                  <a:clrFrom>
                    <a:srgbClr val="FDFDFF"/>
                  </a:clrFrom>
                  <a:clrTo>
                    <a:srgbClr val="FDFDFF">
                      <a:alpha val="0"/>
                    </a:srgbClr>
                  </a:clrTo>
                </a:clrChange>
                <a:grayscl/>
              </a:blip>
              <a:srcRect l="31969" t="22813" r="51024" b="46648"/>
              <a:stretch>
                <a:fillRect/>
              </a:stretch>
            </p:blipFill>
            <p:spPr>
              <a:xfrm>
                <a:off x="2952" y="10986"/>
                <a:ext cx="282" cy="468"/>
              </a:xfrm>
              <a:prstGeom prst="rect">
                <a:avLst/>
              </a:prstGeom>
              <a:noFill/>
              <a:ln w="9525">
                <a:noFill/>
              </a:ln>
            </p:spPr>
          </p:pic>
          <p:sp>
            <p:nvSpPr>
              <p:cNvPr id="116744" name="直接连接符 122891"/>
              <p:cNvSpPr>
                <a:spLocks noChangeAspect="1"/>
              </p:cNvSpPr>
              <p:nvPr/>
            </p:nvSpPr>
            <p:spPr>
              <a:xfrm>
                <a:off x="3102" y="10860"/>
                <a:ext cx="1" cy="156"/>
              </a:xfrm>
              <a:prstGeom prst="line">
                <a:avLst/>
              </a:prstGeom>
              <a:ln w="19050" cap="flat" cmpd="sng">
                <a:solidFill>
                  <a:srgbClr val="000000"/>
                </a:solidFill>
                <a:prstDash val="solid"/>
                <a:round/>
                <a:headEnd type="none" w="med" len="med"/>
                <a:tailEnd type="none" w="med" len="med"/>
              </a:ln>
            </p:spPr>
          </p:sp>
        </p:grpSp>
        <p:pic>
          <p:nvPicPr>
            <p:cNvPr id="116745" name="图片 122892" descr="c:/users/lenvo/appdata/roaming/360se6/User Data/temp/1893061_opera-mini-iphone-app-540x540.jpg"/>
            <p:cNvPicPr>
              <a:picLocks noChangeAspect="1"/>
            </p:cNvPicPr>
            <p:nvPr/>
          </p:nvPicPr>
          <p:blipFill>
            <a:blip r:embed="rId3" r:link="rId2">
              <a:clrChange>
                <a:clrFrom>
                  <a:srgbClr val="F9F9F9"/>
                </a:clrFrom>
                <a:clrTo>
                  <a:srgbClr val="F9F9F9">
                    <a:alpha val="0"/>
                  </a:srgbClr>
                </a:clrTo>
              </a:clrChange>
              <a:grayscl/>
            </a:blip>
            <a:srcRect l="25337" t="3850" r="25757" b="6299"/>
            <a:stretch>
              <a:fillRect/>
            </a:stretch>
          </p:blipFill>
          <p:spPr>
            <a:xfrm>
              <a:off x="5500" y="4955"/>
              <a:ext cx="353" cy="640"/>
            </a:xfrm>
            <a:prstGeom prst="rect">
              <a:avLst/>
            </a:prstGeom>
            <a:noFill/>
            <a:ln w="9525">
              <a:noFill/>
            </a:ln>
          </p:spPr>
        </p:pic>
        <p:pic>
          <p:nvPicPr>
            <p:cNvPr id="116746" name="图片 122893" descr="c:/users/lenvo/appdata/roaming/360se6/User Data/temp/1893061_opera-mini-iphone-app-540x540.jpg"/>
            <p:cNvPicPr>
              <a:picLocks noChangeAspect="1"/>
            </p:cNvPicPr>
            <p:nvPr/>
          </p:nvPicPr>
          <p:blipFill>
            <a:blip r:embed="rId3" r:link="rId2">
              <a:clrChange>
                <a:clrFrom>
                  <a:srgbClr val="F9F9F9"/>
                </a:clrFrom>
                <a:clrTo>
                  <a:srgbClr val="F9F9F9">
                    <a:alpha val="0"/>
                  </a:srgbClr>
                </a:clrTo>
              </a:clrChange>
              <a:grayscl/>
            </a:blip>
            <a:srcRect l="25337" t="3850" r="25757" b="6299"/>
            <a:stretch>
              <a:fillRect/>
            </a:stretch>
          </p:blipFill>
          <p:spPr>
            <a:xfrm>
              <a:off x="6335" y="3648"/>
              <a:ext cx="353" cy="642"/>
            </a:xfrm>
            <a:prstGeom prst="rect">
              <a:avLst/>
            </a:prstGeom>
            <a:noFill/>
            <a:ln w="9525">
              <a:noFill/>
            </a:ln>
          </p:spPr>
        </p:pic>
        <p:sp>
          <p:nvSpPr>
            <p:cNvPr id="116747" name="任意多边形 122894"/>
            <p:cNvSpPr>
              <a:spLocks noChangeAspect="1"/>
            </p:cNvSpPr>
            <p:nvPr/>
          </p:nvSpPr>
          <p:spPr>
            <a:xfrm>
              <a:off x="4605" y="4270"/>
              <a:ext cx="1008" cy="670"/>
            </a:xfrm>
            <a:custGeom>
              <a:avLst/>
              <a:gdLst/>
              <a:ahLst/>
              <a:cxnLst/>
              <a:rect l="0" t="0" r="0" b="0"/>
              <a:pathLst>
                <a:path w="672" h="447">
                  <a:moveTo>
                    <a:pt x="0" y="0"/>
                  </a:moveTo>
                  <a:lnTo>
                    <a:pt x="672" y="447"/>
                  </a:lnTo>
                </a:path>
              </a:pathLst>
            </a:custGeom>
            <a:noFill/>
            <a:ln w="9525" cap="flat" cmpd="sng">
              <a:solidFill>
                <a:srgbClr val="000000"/>
              </a:solidFill>
              <a:prstDash val="solid"/>
              <a:round/>
              <a:headEnd type="triangle" w="med" len="med"/>
              <a:tailEnd type="triangle" w="med" len="med"/>
            </a:ln>
          </p:spPr>
          <p:txBody>
            <a:bodyPr/>
            <a:lstStyle/>
            <a:p>
              <a:endParaRPr lang="zh-CN" altLang="en-US"/>
            </a:p>
          </p:txBody>
        </p:sp>
        <p:sp>
          <p:nvSpPr>
            <p:cNvPr id="116748" name="任意多边形 122895"/>
            <p:cNvSpPr>
              <a:spLocks noChangeAspect="1"/>
            </p:cNvSpPr>
            <p:nvPr/>
          </p:nvSpPr>
          <p:spPr>
            <a:xfrm>
              <a:off x="4695" y="3843"/>
              <a:ext cx="1598" cy="247"/>
            </a:xfrm>
            <a:custGeom>
              <a:avLst/>
              <a:gdLst/>
              <a:ahLst/>
              <a:cxnLst/>
              <a:rect l="0" t="0" r="0" b="0"/>
              <a:pathLst>
                <a:path w="1065" h="165">
                  <a:moveTo>
                    <a:pt x="0" y="165"/>
                  </a:moveTo>
                  <a:lnTo>
                    <a:pt x="1065" y="0"/>
                  </a:lnTo>
                </a:path>
              </a:pathLst>
            </a:custGeom>
            <a:noFill/>
            <a:ln w="9525" cap="flat" cmpd="sng">
              <a:solidFill>
                <a:srgbClr val="000000"/>
              </a:solidFill>
              <a:prstDash val="dash"/>
              <a:round/>
              <a:headEnd type="triangle" w="med" len="med"/>
              <a:tailEnd type="triangle" w="med" len="med"/>
            </a:ln>
          </p:spPr>
          <p:txBody>
            <a:bodyPr/>
            <a:lstStyle/>
            <a:p>
              <a:endParaRPr lang="zh-CN" altLang="en-US"/>
            </a:p>
          </p:txBody>
        </p:sp>
        <p:sp>
          <p:nvSpPr>
            <p:cNvPr id="116749" name="任意多边形 122896"/>
            <p:cNvSpPr>
              <a:spLocks noChangeAspect="1"/>
            </p:cNvSpPr>
            <p:nvPr/>
          </p:nvSpPr>
          <p:spPr>
            <a:xfrm>
              <a:off x="6723" y="3820"/>
              <a:ext cx="967" cy="225"/>
            </a:xfrm>
            <a:custGeom>
              <a:avLst/>
              <a:gdLst/>
              <a:ahLst/>
              <a:cxnLst/>
              <a:rect l="0" t="0" r="0" b="0"/>
              <a:pathLst>
                <a:path w="645" h="150">
                  <a:moveTo>
                    <a:pt x="0" y="0"/>
                  </a:moveTo>
                  <a:lnTo>
                    <a:pt x="645" y="150"/>
                  </a:lnTo>
                </a:path>
              </a:pathLst>
            </a:custGeom>
            <a:noFill/>
            <a:ln w="9525" cap="flat" cmpd="sng">
              <a:solidFill>
                <a:srgbClr val="000000"/>
              </a:solidFill>
              <a:prstDash val="solid"/>
              <a:round/>
              <a:headEnd type="triangle" w="med" len="med"/>
              <a:tailEnd type="triangle" w="med" len="med"/>
            </a:ln>
          </p:spPr>
          <p:txBody>
            <a:bodyPr/>
            <a:lstStyle/>
            <a:p>
              <a:endParaRPr lang="zh-CN" altLang="en-US"/>
            </a:p>
          </p:txBody>
        </p:sp>
        <p:sp>
          <p:nvSpPr>
            <p:cNvPr id="116750" name="直接连接符 122897"/>
            <p:cNvSpPr>
              <a:spLocks noChangeAspect="1"/>
            </p:cNvSpPr>
            <p:nvPr/>
          </p:nvSpPr>
          <p:spPr>
            <a:xfrm flipV="1">
              <a:off x="5883" y="4708"/>
              <a:ext cx="1622" cy="700"/>
            </a:xfrm>
            <a:prstGeom prst="line">
              <a:avLst/>
            </a:prstGeom>
            <a:ln w="9525" cap="flat" cmpd="sng">
              <a:solidFill>
                <a:srgbClr val="000000"/>
              </a:solidFill>
              <a:prstDash val="dash"/>
              <a:round/>
              <a:headEnd type="triangle" w="med" len="med"/>
              <a:tailEnd type="triangle" w="med" len="med"/>
            </a:ln>
          </p:spPr>
        </p:sp>
        <p:sp>
          <p:nvSpPr>
            <p:cNvPr id="116751" name="文本框 122898"/>
            <p:cNvSpPr txBox="1">
              <a:spLocks noChangeAspect="1"/>
            </p:cNvSpPr>
            <p:nvPr/>
          </p:nvSpPr>
          <p:spPr>
            <a:xfrm>
              <a:off x="4038" y="4940"/>
              <a:ext cx="1080" cy="468"/>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基站</a:t>
              </a:r>
              <a:r>
                <a:rPr lang="en-US" altLang="zh-CN" sz="1400">
                  <a:latin typeface="Times New Roman" panose="02020603050405020304" pitchFamily="18" charset="0"/>
                  <a:ea typeface="宋体" panose="02010600030101010101" pitchFamily="2" charset="-122"/>
                </a:rPr>
                <a:t>1</a:t>
              </a:r>
              <a:endParaRPr lang="en-US" altLang="zh-CN" sz="1400">
                <a:latin typeface="Arial" panose="020B0604020202020204" pitchFamily="34" charset="0"/>
                <a:ea typeface="宋体" panose="02010600030101010101" pitchFamily="2" charset="-122"/>
              </a:endParaRPr>
            </a:p>
          </p:txBody>
        </p:sp>
        <p:sp>
          <p:nvSpPr>
            <p:cNvPr id="116752" name="文本框 122899"/>
            <p:cNvSpPr txBox="1">
              <a:spLocks noChangeAspect="1"/>
            </p:cNvSpPr>
            <p:nvPr/>
          </p:nvSpPr>
          <p:spPr>
            <a:xfrm>
              <a:off x="4848" y="5553"/>
              <a:ext cx="1080" cy="467"/>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用户</a:t>
              </a:r>
              <a:r>
                <a:rPr lang="en-US" altLang="zh-CN" sz="1400">
                  <a:latin typeface="Times New Roman" panose="02020603050405020304" pitchFamily="18" charset="0"/>
                  <a:ea typeface="宋体" panose="02010600030101010101" pitchFamily="2" charset="-122"/>
                </a:rPr>
                <a:t>1</a:t>
              </a:r>
              <a:endParaRPr lang="en-US" altLang="zh-CN" sz="1400">
                <a:latin typeface="Arial" panose="020B0604020202020204" pitchFamily="34" charset="0"/>
                <a:ea typeface="宋体" panose="02010600030101010101" pitchFamily="2" charset="-122"/>
              </a:endParaRPr>
            </a:p>
          </p:txBody>
        </p:sp>
        <p:sp>
          <p:nvSpPr>
            <p:cNvPr id="116753" name="文本框 122900"/>
            <p:cNvSpPr txBox="1">
              <a:spLocks noChangeAspect="1"/>
            </p:cNvSpPr>
            <p:nvPr/>
          </p:nvSpPr>
          <p:spPr>
            <a:xfrm>
              <a:off x="6153" y="4238"/>
              <a:ext cx="1082" cy="470"/>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用户</a:t>
              </a:r>
              <a:r>
                <a:rPr lang="en-US" altLang="zh-CN" sz="1400">
                  <a:latin typeface="Times New Roman" panose="02020603050405020304" pitchFamily="18" charset="0"/>
                  <a:ea typeface="宋体" panose="02010600030101010101" pitchFamily="2" charset="-122"/>
                </a:rPr>
                <a:t>2</a:t>
              </a:r>
              <a:endParaRPr lang="en-US" altLang="zh-CN" sz="1400">
                <a:latin typeface="Arial" panose="020B0604020202020204" pitchFamily="34" charset="0"/>
                <a:ea typeface="宋体" panose="02010600030101010101" pitchFamily="2" charset="-122"/>
              </a:endParaRPr>
            </a:p>
          </p:txBody>
        </p:sp>
        <p:sp>
          <p:nvSpPr>
            <p:cNvPr id="116754" name="文本框 122901"/>
            <p:cNvSpPr txBox="1">
              <a:spLocks noChangeAspect="1"/>
            </p:cNvSpPr>
            <p:nvPr/>
          </p:nvSpPr>
          <p:spPr>
            <a:xfrm>
              <a:off x="7325" y="4940"/>
              <a:ext cx="1080" cy="468"/>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基站</a:t>
              </a:r>
              <a:r>
                <a:rPr lang="en-US" altLang="zh-CN" sz="1400">
                  <a:latin typeface="Times New Roman" panose="02020603050405020304" pitchFamily="18" charset="0"/>
                  <a:ea typeface="宋体" panose="02010600030101010101" pitchFamily="2" charset="-122"/>
                </a:rPr>
                <a:t>2</a:t>
              </a:r>
              <a:endParaRPr lang="en-US" altLang="zh-CN" sz="1400">
                <a:latin typeface="Arial" panose="020B0604020202020204" pitchFamily="34" charset="0"/>
                <a:ea typeface="宋体" panose="02010600030101010101" pitchFamily="2" charset="-122"/>
              </a:endParaRPr>
            </a:p>
          </p:txBody>
        </p:sp>
        <p:pic>
          <p:nvPicPr>
            <p:cNvPr id="116755" name="图片 122902"/>
            <p:cNvPicPr>
              <a:picLocks noChangeAspect="1"/>
            </p:cNvPicPr>
            <p:nvPr/>
          </p:nvPicPr>
          <p:blipFill>
            <a:blip r:embed="rId4"/>
            <a:stretch>
              <a:fillRect/>
            </a:stretch>
          </p:blipFill>
          <p:spPr>
            <a:xfrm rot="768916">
              <a:off x="6853" y="3483"/>
              <a:ext cx="1147" cy="405"/>
            </a:xfrm>
            <a:prstGeom prst="rect">
              <a:avLst/>
            </a:prstGeom>
            <a:noFill/>
            <a:ln w="9525">
              <a:noFill/>
            </a:ln>
          </p:spPr>
        </p:pic>
        <p:pic>
          <p:nvPicPr>
            <p:cNvPr id="116756" name="图片 122903"/>
            <p:cNvPicPr>
              <a:picLocks noChangeAspect="1"/>
            </p:cNvPicPr>
            <p:nvPr/>
          </p:nvPicPr>
          <p:blipFill>
            <a:blip r:embed="rId4"/>
            <a:stretch>
              <a:fillRect/>
            </a:stretch>
          </p:blipFill>
          <p:spPr>
            <a:xfrm rot="1870185">
              <a:off x="4893" y="4305"/>
              <a:ext cx="1147" cy="405"/>
            </a:xfrm>
            <a:prstGeom prst="rect">
              <a:avLst/>
            </a:prstGeom>
            <a:noFill/>
            <a:ln w="9525">
              <a:noFill/>
            </a:ln>
          </p:spPr>
        </p:pic>
        <p:pic>
          <p:nvPicPr>
            <p:cNvPr id="116757" name="图片 122904"/>
            <p:cNvPicPr>
              <a:picLocks noChangeAspect="1"/>
            </p:cNvPicPr>
            <p:nvPr/>
          </p:nvPicPr>
          <p:blipFill>
            <a:blip r:embed="rId5"/>
            <a:stretch>
              <a:fillRect/>
            </a:stretch>
          </p:blipFill>
          <p:spPr>
            <a:xfrm rot="-1644818">
              <a:off x="6313" y="5070"/>
              <a:ext cx="1192" cy="428"/>
            </a:xfrm>
            <a:prstGeom prst="rect">
              <a:avLst/>
            </a:prstGeom>
            <a:noFill/>
            <a:ln w="9525">
              <a:noFill/>
            </a:ln>
          </p:spPr>
        </p:pic>
        <p:pic>
          <p:nvPicPr>
            <p:cNvPr id="116758" name="图片 122905"/>
            <p:cNvPicPr>
              <a:picLocks noChangeAspect="1"/>
            </p:cNvPicPr>
            <p:nvPr/>
          </p:nvPicPr>
          <p:blipFill>
            <a:blip r:embed="rId5"/>
            <a:stretch>
              <a:fillRect/>
            </a:stretch>
          </p:blipFill>
          <p:spPr>
            <a:xfrm rot="-456985">
              <a:off x="4510" y="3535"/>
              <a:ext cx="1193" cy="428"/>
            </a:xfrm>
            <a:prstGeom prst="rect">
              <a:avLst/>
            </a:prstGeom>
            <a:noFill/>
            <a:ln w="9525">
              <a:noFill/>
            </a:ln>
          </p:spPr>
        </p:pic>
        <p:sp>
          <p:nvSpPr>
            <p:cNvPr id="116759" name="矩形 122929"/>
            <p:cNvSpPr/>
            <p:nvPr/>
          </p:nvSpPr>
          <p:spPr>
            <a:xfrm>
              <a:off x="3720" y="7660"/>
              <a:ext cx="5040" cy="377"/>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6-17 </a:t>
              </a:r>
              <a:r>
                <a:rPr lang="zh-CN" altLang="en-US" dirty="0">
                  <a:latin typeface="Arial" panose="020B0604020202020204" pitchFamily="34" charset="0"/>
                  <a:ea typeface="宋体" panose="02010600030101010101" pitchFamily="2" charset="-122"/>
                </a:rPr>
                <a:t>多小区干扰示意图</a:t>
              </a:r>
              <a:endParaRPr lang="zh-CN" altLang="en-US" dirty="0">
                <a:latin typeface="Arial" panose="020B0604020202020204" pitchFamily="34" charset="0"/>
                <a:ea typeface="宋体" panose="02010600030101010101" pitchFamily="2" charset="-122"/>
              </a:endParaRPr>
            </a:p>
          </p:txBody>
        </p:sp>
        <p:sp>
          <p:nvSpPr>
            <p:cNvPr id="116760" name="六边形 122931"/>
            <p:cNvSpPr>
              <a:spLocks noChangeAspect="1"/>
            </p:cNvSpPr>
            <p:nvPr/>
          </p:nvSpPr>
          <p:spPr>
            <a:xfrm rot="1755083">
              <a:off x="9480" y="3065"/>
              <a:ext cx="3778" cy="3278"/>
            </a:xfrm>
            <a:prstGeom prst="hexagon">
              <a:avLst>
                <a:gd name="adj" fmla="val 28813"/>
                <a:gd name="vf" fmla="val 115470"/>
              </a:avLst>
            </a:prstGeom>
            <a:solidFill>
              <a:srgbClr val="CCFFCC"/>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116761" name="六边形 122932"/>
            <p:cNvSpPr>
              <a:spLocks noChangeAspect="1"/>
            </p:cNvSpPr>
            <p:nvPr/>
          </p:nvSpPr>
          <p:spPr>
            <a:xfrm rot="1755083">
              <a:off x="12765" y="3000"/>
              <a:ext cx="3778" cy="3278"/>
            </a:xfrm>
            <a:prstGeom prst="hexagon">
              <a:avLst>
                <a:gd name="adj" fmla="val 28813"/>
                <a:gd name="vf" fmla="val 115470"/>
              </a:avLst>
            </a:prstGeom>
            <a:solidFill>
              <a:srgbClr val="00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116762" name="组合 122933"/>
            <p:cNvGrpSpPr>
              <a:grpSpLocks noChangeAspect="1"/>
            </p:cNvGrpSpPr>
            <p:nvPr/>
          </p:nvGrpSpPr>
          <p:grpSpPr>
            <a:xfrm>
              <a:off x="11100" y="4040"/>
              <a:ext cx="420" cy="890"/>
              <a:chOff x="2952" y="10860"/>
              <a:chExt cx="282" cy="594"/>
            </a:xfrm>
          </p:grpSpPr>
          <p:pic>
            <p:nvPicPr>
              <p:cNvPr id="116763" name="图片 122934" descr="c:/users/lenvo/appdata/roaming/360se6/User Data/temp/20101118144950479.jpg"/>
              <p:cNvPicPr>
                <a:picLocks noChangeAspect="1"/>
              </p:cNvPicPr>
              <p:nvPr/>
            </p:nvPicPr>
            <p:blipFill>
              <a:blip r:embed="rId1" r:link="rId2">
                <a:clrChange>
                  <a:clrFrom>
                    <a:srgbClr val="FDFDFF"/>
                  </a:clrFrom>
                  <a:clrTo>
                    <a:srgbClr val="FDFDFF">
                      <a:alpha val="0"/>
                    </a:srgbClr>
                  </a:clrTo>
                </a:clrChange>
                <a:grayscl/>
              </a:blip>
              <a:srcRect l="31969" t="22813" r="51024" b="46648"/>
              <a:stretch>
                <a:fillRect/>
              </a:stretch>
            </p:blipFill>
            <p:spPr>
              <a:xfrm>
                <a:off x="2952" y="10986"/>
                <a:ext cx="282" cy="468"/>
              </a:xfrm>
              <a:prstGeom prst="rect">
                <a:avLst/>
              </a:prstGeom>
              <a:noFill/>
              <a:ln w="9525">
                <a:noFill/>
              </a:ln>
            </p:spPr>
          </p:pic>
          <p:sp>
            <p:nvSpPr>
              <p:cNvPr id="116764" name="直接连接符 122935"/>
              <p:cNvSpPr>
                <a:spLocks noChangeAspect="1"/>
              </p:cNvSpPr>
              <p:nvPr/>
            </p:nvSpPr>
            <p:spPr>
              <a:xfrm>
                <a:off x="3102" y="10860"/>
                <a:ext cx="1" cy="156"/>
              </a:xfrm>
              <a:prstGeom prst="line">
                <a:avLst/>
              </a:prstGeom>
              <a:ln w="19050" cap="flat" cmpd="sng">
                <a:solidFill>
                  <a:srgbClr val="000000"/>
                </a:solidFill>
                <a:prstDash val="solid"/>
                <a:round/>
                <a:headEnd type="none" w="med" len="med"/>
                <a:tailEnd type="none" w="med" len="med"/>
              </a:ln>
            </p:spPr>
          </p:sp>
        </p:grpSp>
        <p:grpSp>
          <p:nvGrpSpPr>
            <p:cNvPr id="116765" name="组合 122936"/>
            <p:cNvGrpSpPr>
              <a:grpSpLocks noChangeAspect="1"/>
            </p:cNvGrpSpPr>
            <p:nvPr/>
          </p:nvGrpSpPr>
          <p:grpSpPr>
            <a:xfrm>
              <a:off x="14405" y="4003"/>
              <a:ext cx="423" cy="892"/>
              <a:chOff x="2952" y="10860"/>
              <a:chExt cx="282" cy="594"/>
            </a:xfrm>
          </p:grpSpPr>
          <p:pic>
            <p:nvPicPr>
              <p:cNvPr id="116766" name="图片 122937" descr="c:/users/lenvo/appdata/roaming/360se6/User Data/temp/20101118144950479.jpg"/>
              <p:cNvPicPr>
                <a:picLocks noChangeAspect="1"/>
              </p:cNvPicPr>
              <p:nvPr/>
            </p:nvPicPr>
            <p:blipFill>
              <a:blip r:embed="rId1" r:link="rId2">
                <a:clrChange>
                  <a:clrFrom>
                    <a:srgbClr val="FDFDFF"/>
                  </a:clrFrom>
                  <a:clrTo>
                    <a:srgbClr val="FDFDFF">
                      <a:alpha val="0"/>
                    </a:srgbClr>
                  </a:clrTo>
                </a:clrChange>
                <a:grayscl/>
              </a:blip>
              <a:srcRect l="31969" t="22813" r="51024" b="46648"/>
              <a:stretch>
                <a:fillRect/>
              </a:stretch>
            </p:blipFill>
            <p:spPr>
              <a:xfrm>
                <a:off x="2952" y="10986"/>
                <a:ext cx="282" cy="468"/>
              </a:xfrm>
              <a:prstGeom prst="rect">
                <a:avLst/>
              </a:prstGeom>
              <a:noFill/>
              <a:ln w="9525">
                <a:noFill/>
              </a:ln>
            </p:spPr>
          </p:pic>
          <p:sp>
            <p:nvSpPr>
              <p:cNvPr id="116767" name="直接连接符 122938"/>
              <p:cNvSpPr>
                <a:spLocks noChangeAspect="1"/>
              </p:cNvSpPr>
              <p:nvPr/>
            </p:nvSpPr>
            <p:spPr>
              <a:xfrm>
                <a:off x="3102" y="10860"/>
                <a:ext cx="1" cy="156"/>
              </a:xfrm>
              <a:prstGeom prst="line">
                <a:avLst/>
              </a:prstGeom>
              <a:ln w="19050" cap="flat" cmpd="sng">
                <a:solidFill>
                  <a:srgbClr val="000000"/>
                </a:solidFill>
                <a:prstDash val="solid"/>
                <a:round/>
                <a:headEnd type="none" w="med" len="med"/>
                <a:tailEnd type="none" w="med" len="med"/>
              </a:ln>
            </p:spPr>
          </p:sp>
        </p:grpSp>
        <p:pic>
          <p:nvPicPr>
            <p:cNvPr id="116768" name="图片 122939" descr="c:/users/lenvo/appdata/roaming/360se6/User Data/temp/1893061_opera-mini-iphone-app-540x540.jpg"/>
            <p:cNvPicPr>
              <a:picLocks noChangeAspect="1"/>
            </p:cNvPicPr>
            <p:nvPr/>
          </p:nvPicPr>
          <p:blipFill>
            <a:blip r:embed="rId3" r:link="rId2">
              <a:clrChange>
                <a:clrFrom>
                  <a:srgbClr val="F9F9F9"/>
                </a:clrFrom>
                <a:clrTo>
                  <a:srgbClr val="F9F9F9">
                    <a:alpha val="0"/>
                  </a:srgbClr>
                </a:clrTo>
              </a:clrChange>
              <a:grayscl/>
            </a:blip>
            <a:srcRect l="25337" t="3850" r="25757" b="6299"/>
            <a:stretch>
              <a:fillRect/>
            </a:stretch>
          </p:blipFill>
          <p:spPr>
            <a:xfrm>
              <a:off x="12338" y="4953"/>
              <a:ext cx="352" cy="642"/>
            </a:xfrm>
            <a:prstGeom prst="rect">
              <a:avLst/>
            </a:prstGeom>
            <a:noFill/>
            <a:ln w="9525">
              <a:noFill/>
            </a:ln>
          </p:spPr>
        </p:pic>
        <p:pic>
          <p:nvPicPr>
            <p:cNvPr id="116769" name="图片 122940" descr="c:/users/lenvo/appdata/roaming/360se6/User Data/temp/1893061_opera-mini-iphone-app-540x540.jpg"/>
            <p:cNvPicPr>
              <a:picLocks noChangeAspect="1"/>
            </p:cNvPicPr>
            <p:nvPr/>
          </p:nvPicPr>
          <p:blipFill>
            <a:blip r:embed="rId3" r:link="rId2">
              <a:clrChange>
                <a:clrFrom>
                  <a:srgbClr val="F9F9F9"/>
                </a:clrFrom>
                <a:clrTo>
                  <a:srgbClr val="F9F9F9">
                    <a:alpha val="0"/>
                  </a:srgbClr>
                </a:clrTo>
              </a:clrChange>
              <a:grayscl/>
            </a:blip>
            <a:srcRect l="25337" t="3850" r="25757" b="6299"/>
            <a:stretch>
              <a:fillRect/>
            </a:stretch>
          </p:blipFill>
          <p:spPr>
            <a:xfrm>
              <a:off x="13168" y="3648"/>
              <a:ext cx="352" cy="642"/>
            </a:xfrm>
            <a:prstGeom prst="rect">
              <a:avLst/>
            </a:prstGeom>
            <a:noFill/>
            <a:ln w="9525">
              <a:noFill/>
            </a:ln>
          </p:spPr>
        </p:pic>
        <p:sp>
          <p:nvSpPr>
            <p:cNvPr id="116770" name="任意多边形 122941"/>
            <p:cNvSpPr>
              <a:spLocks noChangeAspect="1"/>
            </p:cNvSpPr>
            <p:nvPr/>
          </p:nvSpPr>
          <p:spPr>
            <a:xfrm>
              <a:off x="11440" y="4270"/>
              <a:ext cx="1010" cy="670"/>
            </a:xfrm>
            <a:custGeom>
              <a:avLst/>
              <a:gdLst/>
              <a:ahLst/>
              <a:cxnLst/>
              <a:rect l="0" t="0" r="0" b="0"/>
              <a:pathLst>
                <a:path w="672" h="447">
                  <a:moveTo>
                    <a:pt x="0" y="0"/>
                  </a:moveTo>
                  <a:lnTo>
                    <a:pt x="672" y="447"/>
                  </a:lnTo>
                </a:path>
              </a:pathLst>
            </a:custGeom>
            <a:noFill/>
            <a:ln w="9525" cap="flat" cmpd="sng">
              <a:solidFill>
                <a:srgbClr val="000000"/>
              </a:solidFill>
              <a:prstDash val="solid"/>
              <a:round/>
              <a:headEnd type="triangle" w="med" len="med"/>
              <a:tailEnd type="triangle" w="med" len="med"/>
            </a:ln>
          </p:spPr>
          <p:txBody>
            <a:bodyPr/>
            <a:lstStyle/>
            <a:p>
              <a:endParaRPr lang="zh-CN" altLang="en-US"/>
            </a:p>
          </p:txBody>
        </p:sp>
        <p:sp>
          <p:nvSpPr>
            <p:cNvPr id="116771" name="任意多边形 122942"/>
            <p:cNvSpPr>
              <a:spLocks noChangeAspect="1"/>
            </p:cNvSpPr>
            <p:nvPr/>
          </p:nvSpPr>
          <p:spPr>
            <a:xfrm>
              <a:off x="11533" y="3843"/>
              <a:ext cx="1595" cy="247"/>
            </a:xfrm>
            <a:custGeom>
              <a:avLst/>
              <a:gdLst/>
              <a:ahLst/>
              <a:cxnLst/>
              <a:rect l="0" t="0" r="0" b="0"/>
              <a:pathLst>
                <a:path w="1065" h="165">
                  <a:moveTo>
                    <a:pt x="0" y="165"/>
                  </a:moveTo>
                  <a:lnTo>
                    <a:pt x="1065" y="0"/>
                  </a:lnTo>
                </a:path>
              </a:pathLst>
            </a:custGeom>
            <a:noFill/>
            <a:ln w="9525" cap="flat" cmpd="sng">
              <a:solidFill>
                <a:srgbClr val="000000"/>
              </a:solidFill>
              <a:prstDash val="solid"/>
              <a:round/>
              <a:headEnd type="triangle" w="med" len="med"/>
              <a:tailEnd type="triangle" w="med" len="med"/>
            </a:ln>
          </p:spPr>
          <p:txBody>
            <a:bodyPr/>
            <a:lstStyle/>
            <a:p>
              <a:endParaRPr lang="zh-CN" altLang="en-US"/>
            </a:p>
          </p:txBody>
        </p:sp>
        <p:sp>
          <p:nvSpPr>
            <p:cNvPr id="116772" name="任意多边形 122943"/>
            <p:cNvSpPr>
              <a:spLocks noChangeAspect="1"/>
            </p:cNvSpPr>
            <p:nvPr/>
          </p:nvSpPr>
          <p:spPr>
            <a:xfrm>
              <a:off x="13555" y="3820"/>
              <a:ext cx="968" cy="223"/>
            </a:xfrm>
            <a:custGeom>
              <a:avLst/>
              <a:gdLst/>
              <a:ahLst/>
              <a:cxnLst/>
              <a:rect l="0" t="0" r="0" b="0"/>
              <a:pathLst>
                <a:path w="645" h="150">
                  <a:moveTo>
                    <a:pt x="0" y="0"/>
                  </a:moveTo>
                  <a:lnTo>
                    <a:pt x="645" y="150"/>
                  </a:lnTo>
                </a:path>
              </a:pathLst>
            </a:custGeom>
            <a:noFill/>
            <a:ln w="9525" cap="flat" cmpd="sng">
              <a:solidFill>
                <a:srgbClr val="000000"/>
              </a:solidFill>
              <a:prstDash val="solid"/>
              <a:round/>
              <a:headEnd type="triangle" w="med" len="med"/>
              <a:tailEnd type="triangle" w="med" len="med"/>
            </a:ln>
          </p:spPr>
          <p:txBody>
            <a:bodyPr/>
            <a:lstStyle/>
            <a:p>
              <a:endParaRPr lang="zh-CN" altLang="en-US"/>
            </a:p>
          </p:txBody>
        </p:sp>
        <p:sp>
          <p:nvSpPr>
            <p:cNvPr id="116773" name="直接连接符 122944"/>
            <p:cNvSpPr>
              <a:spLocks noChangeAspect="1"/>
            </p:cNvSpPr>
            <p:nvPr/>
          </p:nvSpPr>
          <p:spPr>
            <a:xfrm flipV="1">
              <a:off x="12718" y="4705"/>
              <a:ext cx="1620" cy="703"/>
            </a:xfrm>
            <a:prstGeom prst="line">
              <a:avLst/>
            </a:prstGeom>
            <a:ln w="9525" cap="flat" cmpd="sng">
              <a:solidFill>
                <a:srgbClr val="000000"/>
              </a:solidFill>
              <a:prstDash val="solid"/>
              <a:round/>
              <a:headEnd type="triangle" w="med" len="med"/>
              <a:tailEnd type="triangle" w="med" len="med"/>
            </a:ln>
          </p:spPr>
        </p:sp>
        <p:sp>
          <p:nvSpPr>
            <p:cNvPr id="116774" name="文本框 122945"/>
            <p:cNvSpPr txBox="1">
              <a:spLocks noChangeAspect="1"/>
            </p:cNvSpPr>
            <p:nvPr/>
          </p:nvSpPr>
          <p:spPr>
            <a:xfrm>
              <a:off x="10088" y="4873"/>
              <a:ext cx="1080" cy="465"/>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基站</a:t>
              </a:r>
              <a:r>
                <a:rPr lang="en-US" altLang="zh-CN" sz="1400">
                  <a:latin typeface="Times New Roman" panose="02020603050405020304" pitchFamily="18" charset="0"/>
                  <a:ea typeface="宋体" panose="02010600030101010101" pitchFamily="2" charset="-122"/>
                </a:rPr>
                <a:t>1</a:t>
              </a:r>
              <a:endParaRPr lang="en-US" altLang="zh-CN" sz="1400">
                <a:latin typeface="Arial" panose="020B0604020202020204" pitchFamily="34" charset="0"/>
                <a:ea typeface="宋体" panose="02010600030101010101" pitchFamily="2" charset="-122"/>
              </a:endParaRPr>
            </a:p>
          </p:txBody>
        </p:sp>
        <p:sp>
          <p:nvSpPr>
            <p:cNvPr id="116775" name="文本框 122946"/>
            <p:cNvSpPr txBox="1">
              <a:spLocks noChangeAspect="1"/>
            </p:cNvSpPr>
            <p:nvPr/>
          </p:nvSpPr>
          <p:spPr>
            <a:xfrm>
              <a:off x="11683" y="5550"/>
              <a:ext cx="1082" cy="470"/>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用户</a:t>
              </a:r>
              <a:r>
                <a:rPr lang="en-US" altLang="zh-CN" sz="1400">
                  <a:latin typeface="Times New Roman" panose="02020603050405020304" pitchFamily="18" charset="0"/>
                  <a:ea typeface="宋体" panose="02010600030101010101" pitchFamily="2" charset="-122"/>
                </a:rPr>
                <a:t>1</a:t>
              </a:r>
              <a:endParaRPr lang="en-US" altLang="zh-CN" sz="1400">
                <a:latin typeface="Arial" panose="020B0604020202020204" pitchFamily="34" charset="0"/>
                <a:ea typeface="宋体" panose="02010600030101010101" pitchFamily="2" charset="-122"/>
              </a:endParaRPr>
            </a:p>
          </p:txBody>
        </p:sp>
        <p:sp>
          <p:nvSpPr>
            <p:cNvPr id="116776" name="文本框 122947"/>
            <p:cNvSpPr txBox="1">
              <a:spLocks noChangeAspect="1"/>
            </p:cNvSpPr>
            <p:nvPr/>
          </p:nvSpPr>
          <p:spPr>
            <a:xfrm>
              <a:off x="12990" y="4238"/>
              <a:ext cx="1078" cy="467"/>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用户</a:t>
              </a:r>
              <a:r>
                <a:rPr lang="en-US" altLang="zh-CN" sz="1400">
                  <a:latin typeface="Times New Roman" panose="02020603050405020304" pitchFamily="18" charset="0"/>
                  <a:ea typeface="宋体" panose="02010600030101010101" pitchFamily="2" charset="-122"/>
                </a:rPr>
                <a:t>2</a:t>
              </a:r>
              <a:endParaRPr lang="en-US" altLang="zh-CN" sz="1400">
                <a:latin typeface="Arial" panose="020B0604020202020204" pitchFamily="34" charset="0"/>
                <a:ea typeface="宋体" panose="02010600030101010101" pitchFamily="2" charset="-122"/>
              </a:endParaRPr>
            </a:p>
          </p:txBody>
        </p:sp>
        <p:sp>
          <p:nvSpPr>
            <p:cNvPr id="116777" name="文本框 122948"/>
            <p:cNvSpPr txBox="1">
              <a:spLocks noChangeAspect="1"/>
            </p:cNvSpPr>
            <p:nvPr/>
          </p:nvSpPr>
          <p:spPr>
            <a:xfrm>
              <a:off x="14765" y="4940"/>
              <a:ext cx="1080" cy="468"/>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基站</a:t>
              </a:r>
              <a:r>
                <a:rPr lang="en-US" altLang="zh-CN" sz="1400">
                  <a:latin typeface="Times New Roman" panose="02020603050405020304" pitchFamily="18" charset="0"/>
                  <a:ea typeface="宋体" panose="02010600030101010101" pitchFamily="2" charset="-122"/>
                </a:rPr>
                <a:t>2</a:t>
              </a:r>
              <a:endParaRPr lang="en-US" altLang="zh-CN" sz="1400">
                <a:latin typeface="Arial" panose="020B0604020202020204" pitchFamily="34" charset="0"/>
                <a:ea typeface="宋体" panose="02010600030101010101" pitchFamily="2" charset="-122"/>
              </a:endParaRPr>
            </a:p>
          </p:txBody>
        </p:sp>
        <p:pic>
          <p:nvPicPr>
            <p:cNvPr id="116778" name="图片 122949"/>
            <p:cNvPicPr>
              <a:picLocks noChangeAspect="1"/>
            </p:cNvPicPr>
            <p:nvPr/>
          </p:nvPicPr>
          <p:blipFill>
            <a:blip r:embed="rId4"/>
            <a:stretch>
              <a:fillRect/>
            </a:stretch>
          </p:blipFill>
          <p:spPr>
            <a:xfrm rot="768916">
              <a:off x="13685" y="3528"/>
              <a:ext cx="1148" cy="405"/>
            </a:xfrm>
            <a:prstGeom prst="rect">
              <a:avLst/>
            </a:prstGeom>
            <a:noFill/>
            <a:ln w="9525">
              <a:noFill/>
            </a:ln>
          </p:spPr>
        </p:pic>
        <p:pic>
          <p:nvPicPr>
            <p:cNvPr id="116779" name="图片 122950"/>
            <p:cNvPicPr>
              <a:picLocks noChangeAspect="1"/>
            </p:cNvPicPr>
            <p:nvPr/>
          </p:nvPicPr>
          <p:blipFill>
            <a:blip r:embed="rId4"/>
            <a:stretch>
              <a:fillRect/>
            </a:stretch>
          </p:blipFill>
          <p:spPr>
            <a:xfrm rot="1870185">
              <a:off x="11728" y="4305"/>
              <a:ext cx="1150" cy="405"/>
            </a:xfrm>
            <a:prstGeom prst="rect">
              <a:avLst/>
            </a:prstGeom>
            <a:noFill/>
            <a:ln w="9525">
              <a:noFill/>
            </a:ln>
          </p:spPr>
        </p:pic>
        <p:pic>
          <p:nvPicPr>
            <p:cNvPr id="116780" name="图片 122951"/>
            <p:cNvPicPr>
              <a:picLocks noChangeAspect="1"/>
            </p:cNvPicPr>
            <p:nvPr/>
          </p:nvPicPr>
          <p:blipFill>
            <a:blip r:embed="rId4"/>
            <a:stretch>
              <a:fillRect/>
            </a:stretch>
          </p:blipFill>
          <p:spPr>
            <a:xfrm rot="-1255202">
              <a:off x="13190" y="5115"/>
              <a:ext cx="1148" cy="405"/>
            </a:xfrm>
            <a:prstGeom prst="rect">
              <a:avLst/>
            </a:prstGeom>
            <a:noFill/>
            <a:ln w="9525">
              <a:noFill/>
            </a:ln>
          </p:spPr>
        </p:pic>
        <p:pic>
          <p:nvPicPr>
            <p:cNvPr id="116781" name="图片 122952"/>
            <p:cNvPicPr>
              <a:picLocks noChangeAspect="1"/>
            </p:cNvPicPr>
            <p:nvPr/>
          </p:nvPicPr>
          <p:blipFill>
            <a:blip r:embed="rId4"/>
            <a:stretch>
              <a:fillRect/>
            </a:stretch>
          </p:blipFill>
          <p:spPr>
            <a:xfrm rot="-584236">
              <a:off x="11303" y="3513"/>
              <a:ext cx="1147" cy="405"/>
            </a:xfrm>
            <a:prstGeom prst="rect">
              <a:avLst/>
            </a:prstGeom>
            <a:noFill/>
            <a:ln w="9525">
              <a:noFill/>
            </a:ln>
          </p:spPr>
        </p:pic>
        <p:pic>
          <p:nvPicPr>
            <p:cNvPr id="116782" name="图片 122953" descr="c:/documents and settings/asus/application data/360se6/User Data/temp/%E7%94%B5%E8%84%91%E6%9C%BA%E7%AE%B1%E6%A8%A1%E5%85%B7.jpg"/>
            <p:cNvPicPr>
              <a:picLocks noChangeAspect="1"/>
            </p:cNvPicPr>
            <p:nvPr/>
          </p:nvPicPr>
          <p:blipFill>
            <a:blip r:embed="rId6" r:link="rId2"/>
            <a:srcRect l="42076" t="53786" r="39006" b="2571"/>
            <a:stretch>
              <a:fillRect/>
            </a:stretch>
          </p:blipFill>
          <p:spPr>
            <a:xfrm>
              <a:off x="12720" y="6043"/>
              <a:ext cx="393" cy="755"/>
            </a:xfrm>
            <a:prstGeom prst="rect">
              <a:avLst/>
            </a:prstGeom>
            <a:noFill/>
            <a:ln w="9525">
              <a:noFill/>
            </a:ln>
          </p:spPr>
        </p:pic>
        <p:sp>
          <p:nvSpPr>
            <p:cNvPr id="116783" name="任意多边形 122954"/>
            <p:cNvSpPr>
              <a:spLocks noChangeAspect="1"/>
            </p:cNvSpPr>
            <p:nvPr/>
          </p:nvSpPr>
          <p:spPr>
            <a:xfrm rot="10394401">
              <a:off x="11423" y="4835"/>
              <a:ext cx="1180" cy="1668"/>
            </a:xfrm>
            <a:custGeom>
              <a:avLst/>
              <a:gdLst/>
              <a:ahLst/>
              <a:cxnLst>
                <a:cxn ang="180">
                  <a:pos x="0" y="96"/>
                </a:cxn>
                <a:cxn ang="90">
                  <a:pos x="23256" y="25666"/>
                </a:cxn>
                <a:cxn ang="90">
                  <a:pos x="2043" y="21600"/>
                </a:cxn>
              </a:cxnLst>
              <a:rect l="0" t="0" r="0" b="0"/>
              <a:pathLst>
                <a:path w="23643" h="25666" fill="none">
                  <a:moveTo>
                    <a:pt x="0" y="96"/>
                  </a:moveTo>
                  <a:cubicBezTo>
                    <a:pt x="671" y="31"/>
                    <a:pt x="1353" y="-1"/>
                    <a:pt x="2043" y="-1"/>
                  </a:cubicBezTo>
                  <a:cubicBezTo>
                    <a:pt x="13972" y="-1"/>
                    <a:pt x="23643" y="9670"/>
                    <a:pt x="23643" y="21599"/>
                  </a:cubicBezTo>
                  <a:cubicBezTo>
                    <a:pt x="23643" y="22993"/>
                    <a:pt x="23511" y="24356"/>
                    <a:pt x="23260" y="25669"/>
                  </a:cubicBezTo>
                </a:path>
                <a:path w="23643" h="25666" stroke="0">
                  <a:moveTo>
                    <a:pt x="0" y="96"/>
                  </a:moveTo>
                  <a:cubicBezTo>
                    <a:pt x="671" y="31"/>
                    <a:pt x="1353" y="-1"/>
                    <a:pt x="2043" y="-1"/>
                  </a:cubicBezTo>
                  <a:cubicBezTo>
                    <a:pt x="13972" y="-1"/>
                    <a:pt x="23643" y="9670"/>
                    <a:pt x="23643" y="21599"/>
                  </a:cubicBezTo>
                  <a:cubicBezTo>
                    <a:pt x="23643" y="22993"/>
                    <a:pt x="23511" y="24356"/>
                    <a:pt x="23260" y="25669"/>
                  </a:cubicBezTo>
                  <a:lnTo>
                    <a:pt x="2043" y="21600"/>
                  </a:lnTo>
                  <a:close/>
                </a:path>
              </a:pathLst>
            </a:custGeom>
            <a:noFill/>
            <a:ln w="9525" cap="flat" cmpd="sng">
              <a:solidFill>
                <a:srgbClr val="000000"/>
              </a:solidFill>
              <a:prstDash val="solid"/>
              <a:round/>
              <a:headEnd type="none" w="med" len="med"/>
              <a:tailEnd type="none" w="med" len="med"/>
            </a:ln>
          </p:spPr>
          <p:txBody>
            <a:bodyPr/>
            <a:lstStyle/>
            <a:p>
              <a:endParaRPr lang="zh-CN" altLang="en-US"/>
            </a:p>
          </p:txBody>
        </p:sp>
        <p:sp>
          <p:nvSpPr>
            <p:cNvPr id="116784" name="任意多边形 122955"/>
            <p:cNvSpPr>
              <a:spLocks noChangeAspect="1"/>
            </p:cNvSpPr>
            <p:nvPr/>
          </p:nvSpPr>
          <p:spPr>
            <a:xfrm rot="-10800000" flipH="1">
              <a:off x="13020" y="4910"/>
              <a:ext cx="1590" cy="1508"/>
            </a:xfrm>
            <a:custGeom>
              <a:avLst/>
              <a:gdLst/>
              <a:ahLst/>
              <a:cxnLst>
                <a:cxn ang="180">
                  <a:pos x="0" y="343"/>
                </a:cxn>
                <a:cxn ang="0">
                  <a:pos x="25376" y="23205"/>
                </a:cxn>
                <a:cxn ang="90">
                  <a:pos x="3836" y="21600"/>
                </a:cxn>
              </a:cxnLst>
              <a:rect l="0" t="0" r="0" b="0"/>
              <a:pathLst>
                <a:path w="25436" h="23206" fill="none">
                  <a:moveTo>
                    <a:pt x="0" y="343"/>
                  </a:moveTo>
                  <a:cubicBezTo>
                    <a:pt x="1242" y="117"/>
                    <a:pt x="2526" y="0"/>
                    <a:pt x="3836" y="0"/>
                  </a:cubicBezTo>
                  <a:cubicBezTo>
                    <a:pt x="15765" y="0"/>
                    <a:pt x="25436" y="9671"/>
                    <a:pt x="25436" y="21600"/>
                  </a:cubicBezTo>
                  <a:cubicBezTo>
                    <a:pt x="25436" y="22142"/>
                    <a:pt x="25416" y="22680"/>
                    <a:pt x="25377" y="23206"/>
                  </a:cubicBezTo>
                </a:path>
                <a:path w="25436" h="23206" stroke="0">
                  <a:moveTo>
                    <a:pt x="0" y="343"/>
                  </a:moveTo>
                  <a:cubicBezTo>
                    <a:pt x="1242" y="117"/>
                    <a:pt x="2526" y="0"/>
                    <a:pt x="3836" y="0"/>
                  </a:cubicBezTo>
                  <a:cubicBezTo>
                    <a:pt x="15765" y="0"/>
                    <a:pt x="25436" y="9671"/>
                    <a:pt x="25436" y="21600"/>
                  </a:cubicBezTo>
                  <a:cubicBezTo>
                    <a:pt x="25436" y="22142"/>
                    <a:pt x="25416" y="22680"/>
                    <a:pt x="25377" y="23206"/>
                  </a:cubicBezTo>
                  <a:lnTo>
                    <a:pt x="3836" y="21600"/>
                  </a:lnTo>
                  <a:close/>
                </a:path>
              </a:pathLst>
            </a:custGeom>
            <a:noFill/>
            <a:ln w="9525" cap="flat" cmpd="sng">
              <a:solidFill>
                <a:srgbClr val="000000"/>
              </a:solidFill>
              <a:prstDash val="solid"/>
              <a:round/>
              <a:headEnd type="none" w="med" len="med"/>
              <a:tailEnd type="none" w="med" len="med"/>
            </a:ln>
          </p:spPr>
          <p:txBody>
            <a:bodyPr/>
            <a:lstStyle/>
            <a:p>
              <a:endParaRPr lang="zh-CN" altLang="en-US"/>
            </a:p>
          </p:txBody>
        </p:sp>
        <p:sp>
          <p:nvSpPr>
            <p:cNvPr id="116785" name="文本框 122956"/>
            <p:cNvSpPr txBox="1">
              <a:spLocks noChangeAspect="1"/>
            </p:cNvSpPr>
            <p:nvPr/>
          </p:nvSpPr>
          <p:spPr>
            <a:xfrm>
              <a:off x="13013" y="5875"/>
              <a:ext cx="807" cy="468"/>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协作</a:t>
              </a:r>
              <a:endParaRPr lang="zh-CN" altLang="en-US" sz="1400" dirty="0">
                <a:latin typeface="Arial" panose="020B0604020202020204" pitchFamily="34" charset="0"/>
                <a:ea typeface="宋体" panose="02010600030101010101" pitchFamily="2" charset="-122"/>
              </a:endParaRPr>
            </a:p>
          </p:txBody>
        </p:sp>
        <p:sp>
          <p:nvSpPr>
            <p:cNvPr id="116786" name="矩形 122957"/>
            <p:cNvSpPr/>
            <p:nvPr/>
          </p:nvSpPr>
          <p:spPr>
            <a:xfrm>
              <a:off x="10440" y="7660"/>
              <a:ext cx="4465" cy="377"/>
            </a:xfrm>
            <a:prstGeom prst="rect">
              <a:avLst/>
            </a:prstGeom>
            <a:noFill/>
            <a:ln w="9525">
              <a:noFill/>
            </a:ln>
          </p:spPr>
          <p:txBody>
            <a:bodyPr wrap="square"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6-18 </a:t>
              </a:r>
              <a:r>
                <a:rPr lang="zh-CN" altLang="en-US" dirty="0">
                  <a:latin typeface="Arial" panose="020B0604020202020204" pitchFamily="34" charset="0"/>
                  <a:ea typeface="宋体" panose="02010600030101010101" pitchFamily="2" charset="-122"/>
                </a:rPr>
                <a:t>多小区协作示意图 </a:t>
              </a:r>
              <a:endParaRPr lang="zh-CN" altLang="en-US" dirty="0">
                <a:latin typeface="Arial" panose="020B0604020202020204" pitchFamily="34" charset="0"/>
                <a:ea typeface="宋体" panose="02010600030101010101" pitchFamily="2" charset="-122"/>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24929"/>
          <p:cNvSpPr>
            <a:spLocks noGrp="1"/>
          </p:cNvSpPr>
          <p:nvPr>
            <p:ph type="title"/>
          </p:nvPr>
        </p:nvSpPr>
        <p:spPr/>
        <p:txBody>
          <a:bodyPr anchor="t" anchorCtr="0"/>
          <a:lstStyle/>
          <a:p>
            <a:r>
              <a:rPr lang="en-US" altLang="zh-CN"/>
              <a:t>4</a:t>
            </a:r>
            <a:r>
              <a:rPr lang="zh-CN" altLang="en-US" dirty="0"/>
              <a:t>．中继技术</a:t>
            </a:r>
            <a:r>
              <a:rPr lang="zh-CN" altLang="en-US" dirty="0">
                <a:sym typeface="+mn-ea"/>
              </a:rPr>
              <a:t>（</a:t>
            </a:r>
            <a:r>
              <a:rPr lang="en-US" altLang="zh-CN">
                <a:sym typeface="+mn-ea"/>
              </a:rPr>
              <a:t>Relay</a:t>
            </a:r>
            <a:r>
              <a:rPr lang="zh-CN" altLang="en-US" dirty="0">
                <a:sym typeface="+mn-ea"/>
              </a:rPr>
              <a:t>）</a:t>
            </a:r>
            <a:r>
              <a:rPr lang="zh-CN" altLang="en-US" dirty="0"/>
              <a:t> </a:t>
            </a:r>
            <a:endParaRPr lang="zh-CN" altLang="en-US" dirty="0"/>
          </a:p>
        </p:txBody>
      </p:sp>
      <p:sp>
        <p:nvSpPr>
          <p:cNvPr id="118786" name="文本占位符 124930"/>
          <p:cNvSpPr>
            <a:spLocks noGrp="1"/>
          </p:cNvSpPr>
          <p:nvPr>
            <p:ph idx="1"/>
          </p:nvPr>
        </p:nvSpPr>
        <p:spPr/>
        <p:txBody>
          <a:bodyPr anchor="t" anchorCtr="0"/>
          <a:lstStyle/>
          <a:p>
            <a:pPr>
              <a:lnSpc>
                <a:spcPct val="100000"/>
              </a:lnSpc>
            </a:pPr>
            <a:r>
              <a:rPr lang="zh-CN" altLang="en-US" dirty="0"/>
              <a:t>中继（</a:t>
            </a:r>
            <a:r>
              <a:rPr lang="en-US" altLang="zh-CN"/>
              <a:t>Relay</a:t>
            </a:r>
            <a:r>
              <a:rPr lang="zh-CN" altLang="en-US" dirty="0"/>
              <a:t>）是通过快速、灵活的部署一些节点（中继站），通过无线的方式和基站连接，从而达到改变系统容量和改善网络覆盖的目的。</a:t>
            </a:r>
            <a:endParaRPr lang="zh-CN" altLang="en-US" dirty="0"/>
          </a:p>
          <a:p>
            <a:pPr>
              <a:lnSpc>
                <a:spcPct val="100000"/>
              </a:lnSpc>
            </a:pPr>
            <a:r>
              <a:rPr lang="en-US" altLang="zh-CN"/>
              <a:t>Relay</a:t>
            </a:r>
            <a:r>
              <a:rPr lang="zh-CN" altLang="en-US" dirty="0"/>
              <a:t>和传统移动系统中的直放站（</a:t>
            </a:r>
            <a:r>
              <a:rPr lang="en-US" altLang="zh-CN"/>
              <a:t>Repeater</a:t>
            </a:r>
            <a:r>
              <a:rPr lang="zh-CN" altLang="en-US" dirty="0"/>
              <a:t>）工作过程类似，但也些很大不同。直放站只是进行简单的无线转发，中继站需要对基站的下行发射信号或者终端的上行发射信号进行解调和译码以及资源调度等基带处理，再重新编码、调制、再生放大后转发给终端或基站，因此可以有效抑制网络干扰的抬升，提高信号传输的质量和可靠性，克服无线直放站的干扰问题。 </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3" name="组合 125955"/>
          <p:cNvGrpSpPr/>
          <p:nvPr/>
        </p:nvGrpSpPr>
        <p:grpSpPr>
          <a:xfrm>
            <a:off x="1296035" y="937260"/>
            <a:ext cx="8660130" cy="5194935"/>
            <a:chOff x="1857" y="7690"/>
            <a:chExt cx="7920" cy="2049"/>
          </a:xfrm>
        </p:grpSpPr>
        <p:pic>
          <p:nvPicPr>
            <p:cNvPr id="120834" name="图片 125956"/>
            <p:cNvPicPr>
              <a:picLocks noChangeAspect="1"/>
            </p:cNvPicPr>
            <p:nvPr/>
          </p:nvPicPr>
          <p:blipFill>
            <a:blip r:embed="rId1">
              <a:grayscl/>
            </a:blip>
            <a:stretch>
              <a:fillRect/>
            </a:stretch>
          </p:blipFill>
          <p:spPr>
            <a:xfrm>
              <a:off x="1857" y="7690"/>
              <a:ext cx="3960" cy="1632"/>
            </a:xfrm>
            <a:prstGeom prst="rect">
              <a:avLst/>
            </a:prstGeom>
            <a:noFill/>
            <a:ln w="9525">
              <a:noFill/>
            </a:ln>
          </p:spPr>
        </p:pic>
        <p:pic>
          <p:nvPicPr>
            <p:cNvPr id="120835" name="图片 125957"/>
            <p:cNvPicPr>
              <a:picLocks noChangeAspect="1"/>
            </p:cNvPicPr>
            <p:nvPr/>
          </p:nvPicPr>
          <p:blipFill>
            <a:blip r:embed="rId2"/>
            <a:stretch>
              <a:fillRect/>
            </a:stretch>
          </p:blipFill>
          <p:spPr>
            <a:xfrm>
              <a:off x="6177" y="7690"/>
              <a:ext cx="3600" cy="1647"/>
            </a:xfrm>
            <a:prstGeom prst="rect">
              <a:avLst/>
            </a:prstGeom>
            <a:noFill/>
            <a:ln w="9525">
              <a:noFill/>
            </a:ln>
          </p:spPr>
        </p:pic>
        <p:pic>
          <p:nvPicPr>
            <p:cNvPr id="120836" name="图片 125958"/>
            <p:cNvPicPr>
              <a:picLocks noChangeAspect="1"/>
            </p:cNvPicPr>
            <p:nvPr/>
          </p:nvPicPr>
          <p:blipFill>
            <a:blip r:embed="rId3"/>
            <a:stretch>
              <a:fillRect/>
            </a:stretch>
          </p:blipFill>
          <p:spPr>
            <a:xfrm rot="832346">
              <a:off x="3546" y="8200"/>
              <a:ext cx="675" cy="258"/>
            </a:xfrm>
            <a:prstGeom prst="rect">
              <a:avLst/>
            </a:prstGeom>
            <a:noFill/>
            <a:ln w="9525">
              <a:noFill/>
            </a:ln>
          </p:spPr>
        </p:pic>
        <p:pic>
          <p:nvPicPr>
            <p:cNvPr id="120837" name="图片 125959"/>
            <p:cNvPicPr>
              <a:picLocks noChangeAspect="1"/>
            </p:cNvPicPr>
            <p:nvPr/>
          </p:nvPicPr>
          <p:blipFill>
            <a:blip r:embed="rId4"/>
            <a:stretch>
              <a:fillRect/>
            </a:stretch>
          </p:blipFill>
          <p:spPr>
            <a:xfrm rot="1767161">
              <a:off x="5302" y="8402"/>
              <a:ext cx="660" cy="212"/>
            </a:xfrm>
            <a:prstGeom prst="rect">
              <a:avLst/>
            </a:prstGeom>
            <a:noFill/>
            <a:ln w="9525">
              <a:noFill/>
            </a:ln>
          </p:spPr>
        </p:pic>
        <p:pic>
          <p:nvPicPr>
            <p:cNvPr id="120838" name="图片 125960"/>
            <p:cNvPicPr>
              <a:picLocks noChangeAspect="1"/>
            </p:cNvPicPr>
            <p:nvPr/>
          </p:nvPicPr>
          <p:blipFill>
            <a:blip r:embed="rId5"/>
            <a:stretch>
              <a:fillRect/>
            </a:stretch>
          </p:blipFill>
          <p:spPr>
            <a:xfrm rot="832346">
              <a:off x="8052" y="8239"/>
              <a:ext cx="675" cy="258"/>
            </a:xfrm>
            <a:prstGeom prst="rect">
              <a:avLst/>
            </a:prstGeom>
            <a:noFill/>
            <a:ln w="9525">
              <a:noFill/>
            </a:ln>
          </p:spPr>
        </p:pic>
        <p:pic>
          <p:nvPicPr>
            <p:cNvPr id="120839" name="图片 125961"/>
            <p:cNvPicPr>
              <a:picLocks noChangeAspect="1"/>
            </p:cNvPicPr>
            <p:nvPr/>
          </p:nvPicPr>
          <p:blipFill>
            <a:blip r:embed="rId6"/>
            <a:stretch>
              <a:fillRect/>
            </a:stretch>
          </p:blipFill>
          <p:spPr>
            <a:xfrm rot="1767161">
              <a:off x="9057" y="8203"/>
              <a:ext cx="660" cy="212"/>
            </a:xfrm>
            <a:prstGeom prst="rect">
              <a:avLst/>
            </a:prstGeom>
            <a:noFill/>
            <a:ln w="9525">
              <a:noFill/>
            </a:ln>
          </p:spPr>
        </p:pic>
        <p:sp>
          <p:nvSpPr>
            <p:cNvPr id="120840" name="文本框 125962"/>
            <p:cNvSpPr txBox="1"/>
            <p:nvPr/>
          </p:nvSpPr>
          <p:spPr>
            <a:xfrm>
              <a:off x="2592" y="9427"/>
              <a:ext cx="2700" cy="312"/>
            </a:xfrm>
            <a:prstGeom prst="rect">
              <a:avLst/>
            </a:prstGeom>
            <a:noFill/>
            <a:ln w="9525">
              <a:noFill/>
            </a:ln>
          </p:spPr>
          <p:txBody>
            <a:bodyPr lIns="0" tIns="0" rIns="0" bIns="0" anchor="t" anchorCtr="0"/>
            <a:lstStyle/>
            <a:p>
              <a:pPr algn="ctr"/>
              <a:r>
                <a:rPr lang="en-US" altLang="zh-CN" sz="2000">
                  <a:latin typeface="黑体" panose="02010609060101010101" pitchFamily="2" charset="-122"/>
                  <a:ea typeface="黑体" panose="02010609060101010101" pitchFamily="2" charset="-122"/>
                </a:rPr>
                <a:t>(a) Relay</a:t>
              </a:r>
              <a:r>
                <a:rPr lang="zh-CN" altLang="en-US" sz="2000" dirty="0">
                  <a:latin typeface="黑体" panose="02010609060101010101" pitchFamily="2" charset="-122"/>
                  <a:ea typeface="黑体" panose="02010609060101010101" pitchFamily="2" charset="-122"/>
                </a:rPr>
                <a:t>扩展系统覆盖</a:t>
              </a:r>
              <a:endParaRPr lang="zh-CN" altLang="en-US" sz="2000" dirty="0">
                <a:latin typeface="黑体" panose="02010609060101010101" pitchFamily="2" charset="-122"/>
                <a:ea typeface="黑体" panose="02010609060101010101" pitchFamily="2" charset="-122"/>
              </a:endParaRPr>
            </a:p>
          </p:txBody>
        </p:sp>
        <p:sp>
          <p:nvSpPr>
            <p:cNvPr id="120841" name="文本框 125963"/>
            <p:cNvSpPr txBox="1"/>
            <p:nvPr/>
          </p:nvSpPr>
          <p:spPr>
            <a:xfrm>
              <a:off x="6483" y="9427"/>
              <a:ext cx="2700" cy="312"/>
            </a:xfrm>
            <a:prstGeom prst="rect">
              <a:avLst/>
            </a:prstGeom>
            <a:noFill/>
            <a:ln w="9525">
              <a:noFill/>
            </a:ln>
          </p:spPr>
          <p:txBody>
            <a:bodyPr lIns="0" tIns="0" rIns="0" bIns="0" anchor="t" anchorCtr="0"/>
            <a:lstStyle/>
            <a:p>
              <a:pPr algn="ctr"/>
              <a:r>
                <a:rPr lang="en-US" altLang="zh-CN" sz="2000">
                  <a:latin typeface="黑体" panose="02010609060101010101" pitchFamily="2" charset="-122"/>
                  <a:ea typeface="黑体" panose="02010609060101010101" pitchFamily="2" charset="-122"/>
                </a:rPr>
                <a:t>(b) Relay</a:t>
              </a:r>
              <a:r>
                <a:rPr lang="zh-CN" altLang="en-US" sz="2000" dirty="0">
                  <a:latin typeface="黑体" panose="02010609060101010101" pitchFamily="2" charset="-122"/>
                  <a:ea typeface="黑体" panose="02010609060101010101" pitchFamily="2" charset="-122"/>
                </a:rPr>
                <a:t>提高系统容量</a:t>
              </a:r>
              <a:endParaRPr lang="zh-CN" altLang="en-US" sz="2000" dirty="0">
                <a:latin typeface="黑体" panose="02010609060101010101" pitchFamily="2" charset="-122"/>
                <a:ea typeface="黑体" panose="02010609060101010101" pitchFamily="2" charset="-122"/>
              </a:endParaRPr>
            </a:p>
          </p:txBody>
        </p:sp>
      </p:grpSp>
      <p:sp>
        <p:nvSpPr>
          <p:cNvPr id="120842" name="矩形 125964"/>
          <p:cNvSpPr/>
          <p:nvPr/>
        </p:nvSpPr>
        <p:spPr>
          <a:xfrm>
            <a:off x="3352800" y="6248400"/>
            <a:ext cx="5816600"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6-20 Relay</a:t>
            </a:r>
            <a:r>
              <a:rPr lang="zh-CN" altLang="en-US" dirty="0">
                <a:latin typeface="Arial" panose="020B0604020202020204" pitchFamily="34" charset="0"/>
                <a:ea typeface="宋体" panose="02010600030101010101" pitchFamily="2" charset="-122"/>
              </a:rPr>
              <a:t>扩展系统覆盖和提高系统容量示意图</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38913"/>
          <p:cNvSpPr>
            <a:spLocks noGrp="1"/>
          </p:cNvSpPr>
          <p:nvPr>
            <p:ph type="title"/>
          </p:nvPr>
        </p:nvSpPr>
        <p:spPr>
          <a:xfrm>
            <a:off x="1752600" y="609600"/>
            <a:ext cx="8686800" cy="808038"/>
          </a:xfrm>
        </p:spPr>
        <p:txBody>
          <a:bodyPr anchor="t" anchorCtr="0"/>
          <a:lstStyle/>
          <a:p>
            <a:pPr marL="800100" indent="-800100"/>
            <a:r>
              <a:rPr lang="en-US" altLang="zh-CN" sz="3800"/>
              <a:t>5</a:t>
            </a:r>
            <a:r>
              <a:rPr lang="zh-CN" altLang="en-US" sz="3800" dirty="0"/>
              <a:t>．异构网络与增强型小区干扰协调技术 </a:t>
            </a:r>
            <a:endParaRPr lang="zh-CN" altLang="en-US" sz="3800"/>
          </a:p>
        </p:txBody>
      </p:sp>
      <p:sp>
        <p:nvSpPr>
          <p:cNvPr id="122882" name="文本占位符 38914"/>
          <p:cNvSpPr>
            <a:spLocks noGrp="1"/>
          </p:cNvSpPr>
          <p:nvPr>
            <p:ph idx="1"/>
          </p:nvPr>
        </p:nvSpPr>
        <p:spPr>
          <a:xfrm>
            <a:off x="381000" y="1295400"/>
            <a:ext cx="11499215" cy="4800600"/>
          </a:xfrm>
        </p:spPr>
        <p:txBody>
          <a:bodyPr anchor="t" anchorCtr="0"/>
          <a:lstStyle/>
          <a:p>
            <a:pPr marL="457200" indent="-457200">
              <a:lnSpc>
                <a:spcPct val="90000"/>
              </a:lnSpc>
              <a:buFont typeface="Arial" panose="020B0604020202020204" pitchFamily="34" charset="0"/>
              <a:buChar char="•"/>
            </a:pPr>
            <a:r>
              <a:rPr lang="en-US" altLang="zh-CN" dirty="0"/>
              <a:t>     </a:t>
            </a:r>
            <a:r>
              <a:rPr lang="zh-CN" altLang="en-US" dirty="0"/>
              <a:t>异构网络由一些采用不同无线接入技术的基础节点组成，它们具有不同的容量、约束条件和功能。</a:t>
            </a:r>
            <a:endParaRPr lang="zh-CN" altLang="en-US" dirty="0"/>
          </a:p>
          <a:p>
            <a:pPr marL="457200" indent="-457200">
              <a:lnSpc>
                <a:spcPct val="90000"/>
              </a:lnSpc>
              <a:buFont typeface="Arial" panose="020B0604020202020204" pitchFamily="34" charset="0"/>
              <a:buChar char="•"/>
            </a:pPr>
            <a:r>
              <a:rPr lang="en-US" altLang="zh-CN"/>
              <a:t>     LTE-A</a:t>
            </a:r>
            <a:r>
              <a:rPr lang="zh-CN" altLang="en-US" dirty="0"/>
              <a:t>系统引入的异构节点类型包括：无线射频拉远（</a:t>
            </a:r>
            <a:r>
              <a:rPr lang="en-US" altLang="zh-CN"/>
              <a:t>RRH</a:t>
            </a:r>
            <a:r>
              <a:rPr lang="zh-CN" altLang="en-US" dirty="0"/>
              <a:t>）、有</a:t>
            </a:r>
            <a:r>
              <a:rPr lang="en-US" altLang="zh-CN"/>
              <a:t>X2</a:t>
            </a:r>
            <a:r>
              <a:rPr lang="zh-CN" altLang="en-US" dirty="0"/>
              <a:t>接口和网络规划的微蜂窝基站（</a:t>
            </a:r>
            <a:r>
              <a:rPr lang="en-US" altLang="zh-CN" err="1"/>
              <a:t>pico</a:t>
            </a:r>
            <a:r>
              <a:rPr lang="zh-CN" altLang="en-US" dirty="0"/>
              <a:t>）、无</a:t>
            </a:r>
            <a:r>
              <a:rPr lang="en-US" altLang="zh-CN"/>
              <a:t>X2</a:t>
            </a:r>
            <a:r>
              <a:rPr lang="zh-CN" altLang="en-US" dirty="0"/>
              <a:t>接口和无网络规划的家庭基站（</a:t>
            </a:r>
            <a:r>
              <a:rPr lang="en-US" altLang="zh-CN" err="1"/>
              <a:t>HeNB</a:t>
            </a:r>
            <a:r>
              <a:rPr lang="zh-CN" altLang="en-US" dirty="0"/>
              <a:t>）、带有回传链路的无线中继，如图</a:t>
            </a:r>
            <a:r>
              <a:rPr lang="en-US" altLang="zh-CN"/>
              <a:t>6-3</a:t>
            </a:r>
            <a:r>
              <a:rPr lang="zh-CN" altLang="en-US" dirty="0"/>
              <a:t>所示。</a:t>
            </a:r>
            <a:endParaRPr lang="zh-CN" altLang="en-US" dirty="0"/>
          </a:p>
          <a:p>
            <a:pPr marL="457200" indent="-457200">
              <a:lnSpc>
                <a:spcPct val="90000"/>
              </a:lnSpc>
              <a:buFont typeface="Arial" panose="020B0604020202020204" pitchFamily="34" charset="0"/>
              <a:buChar char="•"/>
            </a:pPr>
            <a:r>
              <a:rPr lang="en-US" altLang="zh-CN" dirty="0"/>
              <a:t>      </a:t>
            </a:r>
            <a:r>
              <a:rPr lang="zh-CN" altLang="en-US" dirty="0"/>
              <a:t>异构网络场景的优先级排序是宏蜂窝</a:t>
            </a:r>
            <a:r>
              <a:rPr lang="en-US" altLang="zh-CN"/>
              <a:t>+</a:t>
            </a:r>
            <a:r>
              <a:rPr lang="zh-CN" altLang="en-US" dirty="0"/>
              <a:t>室内</a:t>
            </a:r>
            <a:r>
              <a:rPr lang="en-US" altLang="zh-CN" err="1"/>
              <a:t>HeNB</a:t>
            </a:r>
            <a:r>
              <a:rPr lang="zh-CN" altLang="en-US" dirty="0"/>
              <a:t>、宏蜂窝</a:t>
            </a:r>
            <a:r>
              <a:rPr lang="en-US" altLang="zh-CN"/>
              <a:t>+</a:t>
            </a:r>
            <a:r>
              <a:rPr lang="zh-CN" altLang="en-US" dirty="0"/>
              <a:t>室外</a:t>
            </a:r>
            <a:r>
              <a:rPr lang="en-US" altLang="zh-CN"/>
              <a:t>Pico</a:t>
            </a:r>
            <a:r>
              <a:rPr lang="zh-CN" altLang="en-US" dirty="0"/>
              <a:t>、宏蜂窝</a:t>
            </a:r>
            <a:r>
              <a:rPr lang="en-US" altLang="zh-CN"/>
              <a:t>+</a:t>
            </a:r>
            <a:r>
              <a:rPr lang="zh-CN" altLang="en-US" dirty="0"/>
              <a:t>室内</a:t>
            </a:r>
            <a:r>
              <a:rPr lang="en-US" altLang="zh-CN"/>
              <a:t>Pico</a:t>
            </a:r>
            <a:r>
              <a:rPr lang="zh-CN" altLang="en-US" dirty="0"/>
              <a:t>以及其他场景。这些异构节点中大部分是由通信运营商来部署，某些节点则由用户自行购买安装（如</a:t>
            </a:r>
            <a:r>
              <a:rPr lang="en-US" altLang="zh-CN" err="1"/>
              <a:t>HeNB</a:t>
            </a:r>
            <a:r>
              <a:rPr lang="zh-CN" altLang="en-US" dirty="0"/>
              <a:t>），它们很可能在相同的地理范围内共存。</a:t>
            </a:r>
            <a:endParaRPr lang="zh-CN" altLang="en-US" dirty="0"/>
          </a:p>
          <a:p>
            <a:pPr marL="457200" indent="-457200">
              <a:lnSpc>
                <a:spcPct val="90000"/>
              </a:lnSpc>
              <a:buFont typeface="Arial" panose="020B0604020202020204" pitchFamily="34" charset="0"/>
              <a:buChar char="•"/>
            </a:pPr>
            <a:r>
              <a:rPr lang="en-US" altLang="zh-CN" dirty="0"/>
              <a:t>      </a:t>
            </a:r>
            <a:r>
              <a:rPr lang="zh-CN" altLang="en-US" dirty="0"/>
              <a:t>新节点的部署可以减轻宏蜂窝负载、提高特定区域的覆盖质量、改善边缘用户性能。此外，采用这样的部署方式还可以有效降低网络开销、减少能量消耗、降低运营商网络部署成本。 </a:t>
            </a:r>
            <a:endParaRPr lang="zh-CN" altLang="en-US" dirty="0"/>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p:nvPr>
        </p:nvSpPr>
        <p:spPr>
          <a:xfrm>
            <a:off x="2051050" y="511175"/>
            <a:ext cx="7943850" cy="606425"/>
          </a:xfrm>
        </p:spPr>
        <p:txBody>
          <a:bodyPr vert="horz" wrap="square" lIns="85490" tIns="42744" rIns="85490" bIns="42744" anchor="ctr" anchorCtr="0"/>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995" b="1" i="0" u="none" strike="noStrike" kern="1200" cap="none" spc="0" normalizeH="0" baseline="0" noProof="1">
                <a:solidFill>
                  <a:srgbClr val="0000FF"/>
                </a:solidFill>
                <a:latin typeface="+mj-lt"/>
                <a:ea typeface="+mj-ea"/>
                <a:cs typeface="+mj-cs"/>
              </a:rPr>
              <a:t>LTE</a:t>
            </a:r>
            <a:r>
              <a:rPr kumimoji="0" lang="zh-CN" altLang="en-US" sz="2995" b="1" i="0" u="none" strike="noStrike" kern="1200" cap="none" spc="0" normalizeH="0" baseline="0" noProof="1">
                <a:solidFill>
                  <a:srgbClr val="0000FF"/>
                </a:solidFill>
                <a:latin typeface="+mj-lt"/>
                <a:ea typeface="+mj-ea"/>
                <a:cs typeface="+mj-cs"/>
              </a:rPr>
              <a:t>产品进展情况小结</a:t>
            </a:r>
            <a:endParaRPr kumimoji="0" lang="zh-CN" altLang="en-US" sz="2995" b="1" i="0" u="none" strike="noStrike" kern="1200" cap="none" spc="0" normalizeH="0" baseline="0" noProof="1">
              <a:solidFill>
                <a:srgbClr val="0000FF"/>
              </a:solidFill>
              <a:latin typeface="+mj-lt"/>
              <a:ea typeface="+mj-ea"/>
              <a:cs typeface="+mj-cs"/>
            </a:endParaRPr>
          </a:p>
        </p:txBody>
      </p:sp>
      <p:sp>
        <p:nvSpPr>
          <p:cNvPr id="129026" name="Rectangle 4"/>
          <p:cNvSpPr/>
          <p:nvPr/>
        </p:nvSpPr>
        <p:spPr>
          <a:xfrm>
            <a:off x="3846513" y="1582738"/>
            <a:ext cx="1498600" cy="287337"/>
          </a:xfrm>
          <a:prstGeom prst="rect">
            <a:avLst/>
          </a:prstGeom>
          <a:solidFill>
            <a:schemeClr val="accent1"/>
          </a:solidFill>
          <a:ln w="9525" cap="flat" cmpd="sng">
            <a:solidFill>
              <a:schemeClr val="tx1"/>
            </a:solidFill>
            <a:prstDash val="solid"/>
            <a:miter/>
            <a:headEnd type="none" w="med" len="med"/>
            <a:tailEnd type="none" w="med" len="med"/>
          </a:ln>
        </p:spPr>
        <p:txBody>
          <a:bodyPr wrap="none" lIns="73194" tIns="36599" rIns="73194" bIns="36599" anchor="ctr" anchorCtr="0"/>
          <a:lstStyle/>
          <a:p>
            <a:pPr algn="ctr" defTabSz="784225" eaLnBrk="0" hangingPunct="0">
              <a:buClrTx/>
              <a:buFontTx/>
            </a:pPr>
            <a:r>
              <a:rPr lang="en-US" altLang="zh-CN" sz="1400" dirty="0">
                <a:latin typeface="华文细黑" panose="02010600040101010101" pitchFamily="2" charset="-122"/>
                <a:ea typeface="华文细黑" panose="02010600040101010101" pitchFamily="2" charset="-122"/>
              </a:rPr>
              <a:t>2008</a:t>
            </a:r>
            <a:endParaRPr lang="en-US" altLang="zh-CN" sz="1400" dirty="0">
              <a:latin typeface="华文细黑" panose="02010600040101010101" pitchFamily="2" charset="-122"/>
              <a:ea typeface="华文细黑" panose="02010600040101010101" pitchFamily="2" charset="-122"/>
            </a:endParaRPr>
          </a:p>
        </p:txBody>
      </p:sp>
      <p:sp>
        <p:nvSpPr>
          <p:cNvPr id="129027" name="Rectangle 5"/>
          <p:cNvSpPr/>
          <p:nvPr/>
        </p:nvSpPr>
        <p:spPr>
          <a:xfrm>
            <a:off x="5345113" y="1582738"/>
            <a:ext cx="1500187" cy="287337"/>
          </a:xfrm>
          <a:prstGeom prst="rect">
            <a:avLst/>
          </a:prstGeom>
          <a:solidFill>
            <a:schemeClr val="accent1"/>
          </a:solidFill>
          <a:ln w="9525" cap="flat" cmpd="sng">
            <a:solidFill>
              <a:schemeClr val="tx1"/>
            </a:solidFill>
            <a:prstDash val="solid"/>
            <a:miter/>
            <a:headEnd type="none" w="med" len="med"/>
            <a:tailEnd type="none" w="med" len="med"/>
          </a:ln>
        </p:spPr>
        <p:txBody>
          <a:bodyPr wrap="none" lIns="73194" tIns="36599" rIns="73194" bIns="36599" anchor="ctr" anchorCtr="0"/>
          <a:lstStyle/>
          <a:p>
            <a:pPr algn="ctr" defTabSz="784225" eaLnBrk="0" hangingPunct="0">
              <a:buClrTx/>
              <a:buFontTx/>
            </a:pPr>
            <a:r>
              <a:rPr lang="en-US" altLang="zh-CN" sz="1400" dirty="0">
                <a:latin typeface="华文细黑" panose="02010600040101010101" pitchFamily="2" charset="-122"/>
                <a:ea typeface="华文细黑" panose="02010600040101010101" pitchFamily="2" charset="-122"/>
              </a:rPr>
              <a:t>2009</a:t>
            </a:r>
            <a:endParaRPr lang="en-US" altLang="zh-CN" sz="1400" dirty="0">
              <a:latin typeface="华文细黑" panose="02010600040101010101" pitchFamily="2" charset="-122"/>
              <a:ea typeface="华文细黑" panose="02010600040101010101" pitchFamily="2" charset="-122"/>
            </a:endParaRPr>
          </a:p>
        </p:txBody>
      </p:sp>
      <p:sp>
        <p:nvSpPr>
          <p:cNvPr id="129028" name="Rectangle 6"/>
          <p:cNvSpPr/>
          <p:nvPr/>
        </p:nvSpPr>
        <p:spPr>
          <a:xfrm>
            <a:off x="6845300" y="1582738"/>
            <a:ext cx="1498600" cy="287337"/>
          </a:xfrm>
          <a:prstGeom prst="rect">
            <a:avLst/>
          </a:prstGeom>
          <a:solidFill>
            <a:schemeClr val="accent1"/>
          </a:solidFill>
          <a:ln w="9525" cap="flat" cmpd="sng">
            <a:solidFill>
              <a:schemeClr val="tx1"/>
            </a:solidFill>
            <a:prstDash val="solid"/>
            <a:miter/>
            <a:headEnd type="none" w="med" len="med"/>
            <a:tailEnd type="none" w="med" len="med"/>
          </a:ln>
        </p:spPr>
        <p:txBody>
          <a:bodyPr wrap="none" lIns="73194" tIns="36599" rIns="73194" bIns="36599" anchor="ctr" anchorCtr="0"/>
          <a:lstStyle/>
          <a:p>
            <a:pPr algn="ctr" defTabSz="784225" eaLnBrk="0" hangingPunct="0">
              <a:buClrTx/>
              <a:buFontTx/>
            </a:pPr>
            <a:r>
              <a:rPr lang="en-US" altLang="zh-CN" sz="1400" dirty="0">
                <a:latin typeface="华文细黑" panose="02010600040101010101" pitchFamily="2" charset="-122"/>
                <a:ea typeface="华文细黑" panose="02010600040101010101" pitchFamily="2" charset="-122"/>
              </a:rPr>
              <a:t>2010</a:t>
            </a:r>
            <a:endParaRPr lang="en-US" altLang="zh-CN" sz="1400" dirty="0">
              <a:latin typeface="华文细黑" panose="02010600040101010101" pitchFamily="2" charset="-122"/>
              <a:ea typeface="华文细黑" panose="02010600040101010101" pitchFamily="2" charset="-122"/>
            </a:endParaRPr>
          </a:p>
        </p:txBody>
      </p:sp>
      <p:sp>
        <p:nvSpPr>
          <p:cNvPr id="129029" name="Rectangle 7"/>
          <p:cNvSpPr/>
          <p:nvPr/>
        </p:nvSpPr>
        <p:spPr>
          <a:xfrm>
            <a:off x="8345488" y="1582738"/>
            <a:ext cx="1500187" cy="287337"/>
          </a:xfrm>
          <a:prstGeom prst="rect">
            <a:avLst/>
          </a:prstGeom>
          <a:solidFill>
            <a:schemeClr val="accent1"/>
          </a:solidFill>
          <a:ln w="9525" cap="flat" cmpd="sng">
            <a:solidFill>
              <a:schemeClr val="tx1"/>
            </a:solidFill>
            <a:prstDash val="solid"/>
            <a:miter/>
            <a:headEnd type="none" w="med" len="med"/>
            <a:tailEnd type="none" w="med" len="med"/>
          </a:ln>
        </p:spPr>
        <p:txBody>
          <a:bodyPr wrap="none" lIns="73194" tIns="36599" rIns="73194" bIns="36599" anchor="ctr" anchorCtr="0"/>
          <a:lstStyle/>
          <a:p>
            <a:pPr algn="ctr" defTabSz="784225" eaLnBrk="0" hangingPunct="0">
              <a:buClrTx/>
              <a:buFontTx/>
            </a:pPr>
            <a:r>
              <a:rPr lang="en-US" altLang="zh-CN" sz="1400" dirty="0">
                <a:latin typeface="华文细黑" panose="02010600040101010101" pitchFamily="2" charset="-122"/>
                <a:ea typeface="华文细黑" panose="02010600040101010101" pitchFamily="2" charset="-122"/>
              </a:rPr>
              <a:t>2011</a:t>
            </a:r>
            <a:endParaRPr lang="en-US" altLang="zh-CN" sz="1400" dirty="0">
              <a:latin typeface="华文细黑" panose="02010600040101010101" pitchFamily="2" charset="-122"/>
              <a:ea typeface="华文细黑" panose="02010600040101010101" pitchFamily="2" charset="-122"/>
            </a:endParaRPr>
          </a:p>
        </p:txBody>
      </p:sp>
      <p:sp>
        <p:nvSpPr>
          <p:cNvPr id="129030" name="Rectangle 8"/>
          <p:cNvSpPr/>
          <p:nvPr/>
        </p:nvSpPr>
        <p:spPr>
          <a:xfrm>
            <a:off x="2576513" y="2160588"/>
            <a:ext cx="755650" cy="287337"/>
          </a:xfrm>
          <a:prstGeom prst="rect">
            <a:avLst/>
          </a:prstGeom>
          <a:noFill/>
          <a:ln w="9525" cap="flat" cmpd="sng">
            <a:solidFill>
              <a:schemeClr val="tx1"/>
            </a:solidFill>
            <a:prstDash val="solid"/>
            <a:miter/>
            <a:headEnd type="none" w="med" len="med"/>
            <a:tailEnd type="none" w="med" len="med"/>
          </a:ln>
        </p:spPr>
        <p:txBody>
          <a:bodyPr wrap="none" lIns="73194" tIns="36599" rIns="73194" bIns="36599" anchor="ctr" anchorCtr="0"/>
          <a:lstStyle/>
          <a:p>
            <a:pPr algn="ctr" defTabSz="784225" eaLnBrk="0" hangingPunct="0">
              <a:buClrTx/>
              <a:buFontTx/>
            </a:pPr>
            <a:r>
              <a:rPr lang="zh-CN" altLang="en-US" sz="1400" dirty="0">
                <a:latin typeface="Arial" panose="020B0604020202020204" pitchFamily="34" charset="0"/>
                <a:ea typeface="华文细黑" panose="02010600040101010101" pitchFamily="2" charset="-122"/>
              </a:rPr>
              <a:t>标准</a:t>
            </a:r>
            <a:endParaRPr lang="zh-CN" altLang="en-US" sz="1400" dirty="0">
              <a:latin typeface="Arial" panose="020B0604020202020204" pitchFamily="34" charset="0"/>
              <a:ea typeface="华文细黑" panose="02010600040101010101" pitchFamily="2" charset="-122"/>
            </a:endParaRPr>
          </a:p>
        </p:txBody>
      </p:sp>
      <p:sp>
        <p:nvSpPr>
          <p:cNvPr id="129031" name="Rectangle 9"/>
          <p:cNvSpPr/>
          <p:nvPr/>
        </p:nvSpPr>
        <p:spPr>
          <a:xfrm>
            <a:off x="2576513" y="2909888"/>
            <a:ext cx="755650" cy="288925"/>
          </a:xfrm>
          <a:prstGeom prst="rect">
            <a:avLst/>
          </a:prstGeom>
          <a:noFill/>
          <a:ln w="9525" cap="flat" cmpd="sng">
            <a:solidFill>
              <a:schemeClr val="tx1"/>
            </a:solidFill>
            <a:prstDash val="solid"/>
            <a:miter/>
            <a:headEnd type="none" w="med" len="med"/>
            <a:tailEnd type="none" w="med" len="med"/>
          </a:ln>
        </p:spPr>
        <p:txBody>
          <a:bodyPr wrap="none" lIns="73194" tIns="36599" rIns="73194" bIns="36599" anchor="ctr" anchorCtr="0"/>
          <a:lstStyle/>
          <a:p>
            <a:pPr algn="ctr" defTabSz="784225" eaLnBrk="0" hangingPunct="0">
              <a:buClrTx/>
              <a:buFontTx/>
            </a:pPr>
            <a:r>
              <a:rPr lang="en-US" altLang="zh-CN" sz="1400" dirty="0">
                <a:latin typeface="Arial" panose="020B0604020202020204" pitchFamily="34" charset="0"/>
                <a:ea typeface="华文细黑" panose="02010600040101010101" pitchFamily="2" charset="-122"/>
              </a:rPr>
              <a:t>LTSI</a:t>
            </a:r>
            <a:endParaRPr lang="en-US" altLang="zh-CN" sz="1400" dirty="0">
              <a:latin typeface="Arial" panose="020B0604020202020204" pitchFamily="34" charset="0"/>
              <a:ea typeface="华文细黑" panose="02010600040101010101" pitchFamily="2" charset="-122"/>
            </a:endParaRPr>
          </a:p>
        </p:txBody>
      </p:sp>
      <p:sp>
        <p:nvSpPr>
          <p:cNvPr id="129032" name="Rectangle 10"/>
          <p:cNvSpPr/>
          <p:nvPr/>
        </p:nvSpPr>
        <p:spPr>
          <a:xfrm>
            <a:off x="2576513" y="3662363"/>
            <a:ext cx="755650" cy="287337"/>
          </a:xfrm>
          <a:prstGeom prst="rect">
            <a:avLst/>
          </a:prstGeom>
          <a:noFill/>
          <a:ln w="9525" cap="flat" cmpd="sng">
            <a:solidFill>
              <a:schemeClr val="tx1"/>
            </a:solidFill>
            <a:prstDash val="solid"/>
            <a:miter/>
            <a:headEnd type="none" w="med" len="med"/>
            <a:tailEnd type="none" w="med" len="med"/>
          </a:ln>
        </p:spPr>
        <p:txBody>
          <a:bodyPr wrap="none" lIns="73194" tIns="36599" rIns="73194" bIns="36599" anchor="ctr" anchorCtr="0"/>
          <a:lstStyle/>
          <a:p>
            <a:pPr algn="ctr" defTabSz="784225" eaLnBrk="0" hangingPunct="0">
              <a:buClrTx/>
              <a:buFontTx/>
            </a:pPr>
            <a:r>
              <a:rPr lang="zh-CN" altLang="en-US" sz="1400" dirty="0">
                <a:latin typeface="Arial" panose="020B0604020202020204" pitchFamily="34" charset="0"/>
                <a:ea typeface="华文细黑" panose="02010600040101010101" pitchFamily="2" charset="-122"/>
              </a:rPr>
              <a:t>终端芯片</a:t>
            </a:r>
            <a:endParaRPr lang="zh-CN" altLang="en-US" sz="1400" dirty="0">
              <a:latin typeface="Arial" panose="020B0604020202020204" pitchFamily="34" charset="0"/>
              <a:ea typeface="华文细黑" panose="02010600040101010101" pitchFamily="2" charset="-122"/>
            </a:endParaRPr>
          </a:p>
        </p:txBody>
      </p:sp>
      <p:sp>
        <p:nvSpPr>
          <p:cNvPr id="129033" name="Rectangle 11"/>
          <p:cNvSpPr/>
          <p:nvPr/>
        </p:nvSpPr>
        <p:spPr>
          <a:xfrm>
            <a:off x="2576513" y="4413250"/>
            <a:ext cx="755650" cy="288925"/>
          </a:xfrm>
          <a:prstGeom prst="rect">
            <a:avLst/>
          </a:prstGeom>
          <a:noFill/>
          <a:ln w="9525" cap="flat" cmpd="sng">
            <a:solidFill>
              <a:schemeClr val="tx1"/>
            </a:solidFill>
            <a:prstDash val="solid"/>
            <a:miter/>
            <a:headEnd type="none" w="med" len="med"/>
            <a:tailEnd type="none" w="med" len="med"/>
          </a:ln>
        </p:spPr>
        <p:txBody>
          <a:bodyPr wrap="none" lIns="73194" tIns="36599" rIns="73194" bIns="36599" anchor="ctr" anchorCtr="0"/>
          <a:lstStyle/>
          <a:p>
            <a:pPr algn="ctr" defTabSz="784225" eaLnBrk="0" hangingPunct="0">
              <a:buClrTx/>
              <a:buFontTx/>
            </a:pPr>
            <a:r>
              <a:rPr lang="zh-CN" altLang="en-US" sz="1400" dirty="0">
                <a:latin typeface="Arial" panose="020B0604020202020204" pitchFamily="34" charset="0"/>
                <a:ea typeface="华文细黑" panose="02010600040101010101" pitchFamily="2" charset="-122"/>
              </a:rPr>
              <a:t>设备</a:t>
            </a:r>
            <a:endParaRPr lang="zh-CN" altLang="en-US" sz="1400" dirty="0">
              <a:latin typeface="Arial" panose="020B0604020202020204" pitchFamily="34" charset="0"/>
              <a:ea typeface="华文细黑" panose="02010600040101010101" pitchFamily="2" charset="-122"/>
            </a:endParaRPr>
          </a:p>
        </p:txBody>
      </p:sp>
      <p:sp>
        <p:nvSpPr>
          <p:cNvPr id="129034" name="Rectangle 12"/>
          <p:cNvSpPr/>
          <p:nvPr/>
        </p:nvSpPr>
        <p:spPr>
          <a:xfrm>
            <a:off x="2576513" y="5165725"/>
            <a:ext cx="755650" cy="288925"/>
          </a:xfrm>
          <a:prstGeom prst="rect">
            <a:avLst/>
          </a:prstGeom>
          <a:noFill/>
          <a:ln w="9525" cap="flat" cmpd="sng">
            <a:solidFill>
              <a:schemeClr val="tx1"/>
            </a:solidFill>
            <a:prstDash val="solid"/>
            <a:miter/>
            <a:headEnd type="none" w="med" len="med"/>
            <a:tailEnd type="none" w="med" len="med"/>
          </a:ln>
        </p:spPr>
        <p:txBody>
          <a:bodyPr wrap="none" lIns="73194" tIns="36599" rIns="73194" bIns="36599" anchor="ctr" anchorCtr="0"/>
          <a:lstStyle/>
          <a:p>
            <a:pPr algn="ctr" defTabSz="784225" eaLnBrk="0" hangingPunct="0">
              <a:buClrTx/>
              <a:buFontTx/>
            </a:pPr>
            <a:r>
              <a:rPr lang="zh-CN" altLang="en-US" sz="1400" dirty="0">
                <a:latin typeface="Arial" panose="020B0604020202020204" pitchFamily="34" charset="0"/>
                <a:ea typeface="华文细黑" panose="02010600040101010101" pitchFamily="2" charset="-122"/>
              </a:rPr>
              <a:t>运营商</a:t>
            </a:r>
            <a:endParaRPr lang="zh-CN" altLang="en-US" sz="1400" dirty="0">
              <a:latin typeface="Arial" panose="020B0604020202020204" pitchFamily="34" charset="0"/>
              <a:ea typeface="华文细黑" panose="02010600040101010101" pitchFamily="2" charset="-122"/>
            </a:endParaRPr>
          </a:p>
        </p:txBody>
      </p:sp>
      <p:sp>
        <p:nvSpPr>
          <p:cNvPr id="129035" name="Line 13"/>
          <p:cNvSpPr/>
          <p:nvPr/>
        </p:nvSpPr>
        <p:spPr>
          <a:xfrm>
            <a:off x="3332163" y="2332038"/>
            <a:ext cx="6610350" cy="0"/>
          </a:xfrm>
          <a:prstGeom prst="line">
            <a:avLst/>
          </a:prstGeom>
          <a:ln w="28575" cap="flat" cmpd="sng">
            <a:solidFill>
              <a:schemeClr val="tx1"/>
            </a:solidFill>
            <a:prstDash val="solid"/>
            <a:round/>
            <a:headEnd type="none" w="med" len="med"/>
            <a:tailEnd type="triangle" w="med" len="med"/>
          </a:ln>
        </p:spPr>
      </p:sp>
      <p:sp>
        <p:nvSpPr>
          <p:cNvPr id="129036" name="Line 14"/>
          <p:cNvSpPr/>
          <p:nvPr/>
        </p:nvSpPr>
        <p:spPr>
          <a:xfrm>
            <a:off x="3384550" y="3082925"/>
            <a:ext cx="6610350" cy="0"/>
          </a:xfrm>
          <a:prstGeom prst="line">
            <a:avLst/>
          </a:prstGeom>
          <a:ln w="28575" cap="flat" cmpd="sng">
            <a:solidFill>
              <a:schemeClr val="tx1"/>
            </a:solidFill>
            <a:prstDash val="solid"/>
            <a:round/>
            <a:headEnd type="none" w="med" len="med"/>
            <a:tailEnd type="triangle" w="med" len="med"/>
          </a:ln>
        </p:spPr>
      </p:sp>
      <p:sp>
        <p:nvSpPr>
          <p:cNvPr id="129037" name="Line 15"/>
          <p:cNvSpPr/>
          <p:nvPr/>
        </p:nvSpPr>
        <p:spPr>
          <a:xfrm>
            <a:off x="3384550" y="3838575"/>
            <a:ext cx="6610350" cy="0"/>
          </a:xfrm>
          <a:prstGeom prst="line">
            <a:avLst/>
          </a:prstGeom>
          <a:ln w="28575" cap="flat" cmpd="sng">
            <a:solidFill>
              <a:schemeClr val="tx1"/>
            </a:solidFill>
            <a:prstDash val="solid"/>
            <a:round/>
            <a:headEnd type="none" w="med" len="med"/>
            <a:tailEnd type="triangle" w="med" len="med"/>
          </a:ln>
        </p:spPr>
      </p:sp>
      <p:sp>
        <p:nvSpPr>
          <p:cNvPr id="129038" name="Line 16"/>
          <p:cNvSpPr/>
          <p:nvPr/>
        </p:nvSpPr>
        <p:spPr>
          <a:xfrm>
            <a:off x="3384550" y="4525963"/>
            <a:ext cx="6610350" cy="0"/>
          </a:xfrm>
          <a:prstGeom prst="line">
            <a:avLst/>
          </a:prstGeom>
          <a:ln w="28575" cap="flat" cmpd="sng">
            <a:solidFill>
              <a:schemeClr val="tx1"/>
            </a:solidFill>
            <a:prstDash val="solid"/>
            <a:round/>
            <a:headEnd type="none" w="med" len="med"/>
            <a:tailEnd type="triangle" w="med" len="med"/>
          </a:ln>
        </p:spPr>
      </p:sp>
      <p:sp>
        <p:nvSpPr>
          <p:cNvPr id="129039" name="Line 17"/>
          <p:cNvSpPr/>
          <p:nvPr/>
        </p:nvSpPr>
        <p:spPr>
          <a:xfrm>
            <a:off x="3384550" y="5338763"/>
            <a:ext cx="6610350" cy="0"/>
          </a:xfrm>
          <a:prstGeom prst="line">
            <a:avLst/>
          </a:prstGeom>
          <a:ln w="28575" cap="flat" cmpd="sng">
            <a:solidFill>
              <a:schemeClr val="tx1"/>
            </a:solidFill>
            <a:prstDash val="solid"/>
            <a:round/>
            <a:headEnd type="none" w="med" len="med"/>
            <a:tailEnd type="triangle" w="med" len="med"/>
          </a:ln>
        </p:spPr>
      </p:sp>
      <p:sp>
        <p:nvSpPr>
          <p:cNvPr id="129040" name="Line 18"/>
          <p:cNvSpPr/>
          <p:nvPr/>
        </p:nvSpPr>
        <p:spPr>
          <a:xfrm>
            <a:off x="5345113" y="1870075"/>
            <a:ext cx="0" cy="4154488"/>
          </a:xfrm>
          <a:prstGeom prst="line">
            <a:avLst/>
          </a:prstGeom>
          <a:ln w="9525" cap="flat" cmpd="sng">
            <a:solidFill>
              <a:schemeClr val="tx1"/>
            </a:solidFill>
            <a:prstDash val="dash"/>
            <a:round/>
            <a:headEnd type="none" w="med" len="med"/>
            <a:tailEnd type="none" w="med" len="med"/>
          </a:ln>
        </p:spPr>
      </p:sp>
      <p:sp>
        <p:nvSpPr>
          <p:cNvPr id="129041" name="Line 19"/>
          <p:cNvSpPr/>
          <p:nvPr/>
        </p:nvSpPr>
        <p:spPr>
          <a:xfrm>
            <a:off x="6846888" y="1870075"/>
            <a:ext cx="0" cy="4154488"/>
          </a:xfrm>
          <a:prstGeom prst="line">
            <a:avLst/>
          </a:prstGeom>
          <a:ln w="9525" cap="flat" cmpd="sng">
            <a:solidFill>
              <a:schemeClr val="tx1"/>
            </a:solidFill>
            <a:prstDash val="dash"/>
            <a:round/>
            <a:headEnd type="none" w="med" len="med"/>
            <a:tailEnd type="none" w="med" len="med"/>
          </a:ln>
        </p:spPr>
      </p:sp>
      <p:sp>
        <p:nvSpPr>
          <p:cNvPr id="129042" name="Line 20"/>
          <p:cNvSpPr/>
          <p:nvPr/>
        </p:nvSpPr>
        <p:spPr>
          <a:xfrm>
            <a:off x="8345488" y="1870075"/>
            <a:ext cx="0" cy="4154488"/>
          </a:xfrm>
          <a:prstGeom prst="line">
            <a:avLst/>
          </a:prstGeom>
          <a:ln w="9525" cap="flat" cmpd="sng">
            <a:solidFill>
              <a:schemeClr val="tx1"/>
            </a:solidFill>
            <a:prstDash val="dash"/>
            <a:round/>
            <a:headEnd type="none" w="med" len="med"/>
            <a:tailEnd type="none" w="med" len="med"/>
          </a:ln>
        </p:spPr>
      </p:sp>
      <p:sp>
        <p:nvSpPr>
          <p:cNvPr id="129043" name="Line 21"/>
          <p:cNvSpPr/>
          <p:nvPr/>
        </p:nvSpPr>
        <p:spPr>
          <a:xfrm>
            <a:off x="9845675" y="1812925"/>
            <a:ext cx="0" cy="4156075"/>
          </a:xfrm>
          <a:prstGeom prst="line">
            <a:avLst/>
          </a:prstGeom>
          <a:ln w="9525" cap="flat" cmpd="sng">
            <a:solidFill>
              <a:schemeClr val="tx1"/>
            </a:solidFill>
            <a:prstDash val="dash"/>
            <a:round/>
            <a:headEnd type="none" w="med" len="med"/>
            <a:tailEnd type="none" w="med" len="med"/>
          </a:ln>
        </p:spPr>
      </p:sp>
      <p:sp>
        <p:nvSpPr>
          <p:cNvPr id="72725" name="AutoShape 22"/>
          <p:cNvSpPr/>
          <p:nvPr/>
        </p:nvSpPr>
        <p:spPr>
          <a:xfrm>
            <a:off x="5230813" y="2332038"/>
            <a:ext cx="173038" cy="115888"/>
          </a:xfrm>
          <a:prstGeom prst="triangle">
            <a:avLst>
              <a:gd name="adj" fmla="val 50000"/>
            </a:avLst>
          </a:prstGeom>
          <a:solidFill>
            <a:srgbClr val="80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sp>
        <p:nvSpPr>
          <p:cNvPr id="129045" name="Text Box 23"/>
          <p:cNvSpPr txBox="1"/>
          <p:nvPr/>
        </p:nvSpPr>
        <p:spPr>
          <a:xfrm>
            <a:off x="4687888" y="1944688"/>
            <a:ext cx="1035050" cy="287337"/>
          </a:xfrm>
          <a:prstGeom prst="rect">
            <a:avLst/>
          </a:prstGeom>
          <a:noFill/>
          <a:ln w="9525">
            <a:noFill/>
          </a:ln>
        </p:spPr>
        <p:txBody>
          <a:bodyPr wrap="none" lIns="73194" tIns="36599" rIns="73194" bIns="36599" anchor="t" anchorCtr="0">
            <a:spAutoFit/>
          </a:bodyPr>
          <a:lstStyle/>
          <a:p>
            <a:pPr defTabSz="784225" eaLnBrk="0" hangingPunct="0">
              <a:buClrTx/>
              <a:buFontTx/>
            </a:pPr>
            <a:r>
              <a:rPr lang="zh-CN" altLang="en-US" sz="1400" dirty="0">
                <a:latin typeface="Arial" panose="020B0604020202020204" pitchFamily="34" charset="0"/>
                <a:ea typeface="华文细黑" panose="02010600040101010101" pitchFamily="2" charset="-122"/>
              </a:rPr>
              <a:t>第一版发布</a:t>
            </a:r>
            <a:endParaRPr lang="zh-CN" altLang="en-US" sz="1400" dirty="0">
              <a:latin typeface="Arial" panose="020B0604020202020204" pitchFamily="34" charset="0"/>
              <a:ea typeface="华文细黑" panose="02010600040101010101" pitchFamily="2" charset="-122"/>
            </a:endParaRPr>
          </a:p>
        </p:txBody>
      </p:sp>
      <p:sp>
        <p:nvSpPr>
          <p:cNvPr id="72727" name="AutoShape 24"/>
          <p:cNvSpPr/>
          <p:nvPr/>
        </p:nvSpPr>
        <p:spPr>
          <a:xfrm>
            <a:off x="4171950" y="3082925"/>
            <a:ext cx="174625" cy="115888"/>
          </a:xfrm>
          <a:prstGeom prst="triangle">
            <a:avLst>
              <a:gd name="adj" fmla="val 50000"/>
            </a:avLst>
          </a:prstGeom>
          <a:solidFill>
            <a:srgbClr val="969696"/>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sp>
        <p:nvSpPr>
          <p:cNvPr id="129047" name="Text Box 25"/>
          <p:cNvSpPr txBox="1"/>
          <p:nvPr/>
        </p:nvSpPr>
        <p:spPr>
          <a:xfrm>
            <a:off x="3671888" y="2687638"/>
            <a:ext cx="1538287" cy="288925"/>
          </a:xfrm>
          <a:prstGeom prst="rect">
            <a:avLst/>
          </a:prstGeom>
          <a:noFill/>
          <a:ln w="9525">
            <a:noFill/>
          </a:ln>
        </p:spPr>
        <p:txBody>
          <a:bodyPr wrap="none" lIns="73194" tIns="36599" rIns="73194" bIns="36599" anchor="t" anchorCtr="0">
            <a:spAutoFit/>
          </a:bodyPr>
          <a:lstStyle/>
          <a:p>
            <a:pPr defTabSz="784225" eaLnBrk="0" hangingPunct="0">
              <a:buClrTx/>
              <a:buFontTx/>
            </a:pPr>
            <a:r>
              <a:rPr lang="zh-CN" altLang="en-US" sz="1400" dirty="0">
                <a:latin typeface="Times New Roman" panose="02020603050405020304" pitchFamily="18" charset="0"/>
                <a:ea typeface="华文细黑" panose="02010600040101010101" pitchFamily="2" charset="-122"/>
              </a:rPr>
              <a:t>概念验证（</a:t>
            </a:r>
            <a:r>
              <a:rPr lang="en-US" altLang="zh-CN" sz="1400" dirty="0">
                <a:latin typeface="Times New Roman" panose="02020603050405020304" pitchFamily="18" charset="0"/>
                <a:ea typeface="华文细黑" panose="02010600040101010101" pitchFamily="2" charset="-122"/>
              </a:rPr>
              <a:t>PoC</a:t>
            </a:r>
            <a:r>
              <a:rPr lang="zh-CN" altLang="en-US" sz="1400" dirty="0">
                <a:latin typeface="Times New Roman" panose="02020603050405020304" pitchFamily="18" charset="0"/>
                <a:ea typeface="华文细黑" panose="02010600040101010101" pitchFamily="2" charset="-122"/>
              </a:rPr>
              <a:t>）</a:t>
            </a:r>
            <a:endParaRPr lang="zh-CN" altLang="en-US" sz="1400" dirty="0">
              <a:latin typeface="Times New Roman" panose="02020603050405020304" pitchFamily="18" charset="0"/>
              <a:ea typeface="华文细黑" panose="02010600040101010101" pitchFamily="2" charset="-122"/>
            </a:endParaRPr>
          </a:p>
        </p:txBody>
      </p:sp>
      <p:sp>
        <p:nvSpPr>
          <p:cNvPr id="72729" name="AutoShape 26"/>
          <p:cNvSpPr/>
          <p:nvPr/>
        </p:nvSpPr>
        <p:spPr>
          <a:xfrm>
            <a:off x="7038975" y="3111500"/>
            <a:ext cx="173038" cy="115888"/>
          </a:xfrm>
          <a:prstGeom prst="triangle">
            <a:avLst>
              <a:gd name="adj" fmla="val 50000"/>
            </a:avLst>
          </a:prstGeom>
          <a:solidFill>
            <a:srgbClr val="00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sp>
        <p:nvSpPr>
          <p:cNvPr id="129049" name="Text Box 27"/>
          <p:cNvSpPr txBox="1"/>
          <p:nvPr/>
        </p:nvSpPr>
        <p:spPr>
          <a:xfrm>
            <a:off x="6884988" y="2736850"/>
            <a:ext cx="519112" cy="288925"/>
          </a:xfrm>
          <a:prstGeom prst="rect">
            <a:avLst/>
          </a:prstGeom>
          <a:noFill/>
          <a:ln w="9525">
            <a:noFill/>
          </a:ln>
        </p:spPr>
        <p:txBody>
          <a:bodyPr wrap="none" lIns="73194" tIns="36599" rIns="73194" bIns="36599" anchor="t" anchorCtr="0">
            <a:spAutoFit/>
          </a:bodyPr>
          <a:lstStyle/>
          <a:p>
            <a:pPr defTabSz="784225" eaLnBrk="0" hangingPunct="0">
              <a:buClrTx/>
              <a:buFontTx/>
            </a:pPr>
            <a:r>
              <a:rPr lang="en-US" altLang="zh-CN" sz="1400" dirty="0">
                <a:latin typeface="Times New Roman" panose="02020603050405020304" pitchFamily="18" charset="0"/>
                <a:ea typeface="华文细黑" panose="02010600040101010101" pitchFamily="2" charset="-122"/>
              </a:rPr>
              <a:t>Trial</a:t>
            </a:r>
            <a:endParaRPr lang="en-US" altLang="zh-CN" sz="1400" dirty="0">
              <a:latin typeface="Times New Roman" panose="02020603050405020304" pitchFamily="18" charset="0"/>
              <a:ea typeface="华文细黑" panose="02010600040101010101" pitchFamily="2" charset="-122"/>
            </a:endParaRPr>
          </a:p>
        </p:txBody>
      </p:sp>
      <p:sp>
        <p:nvSpPr>
          <p:cNvPr id="72731" name="AutoShape 28"/>
          <p:cNvSpPr/>
          <p:nvPr/>
        </p:nvSpPr>
        <p:spPr>
          <a:xfrm>
            <a:off x="6384925" y="3838575"/>
            <a:ext cx="173038" cy="115888"/>
          </a:xfrm>
          <a:prstGeom prst="triangle">
            <a:avLst>
              <a:gd name="adj" fmla="val 50000"/>
            </a:avLst>
          </a:prstGeom>
          <a:solidFill>
            <a:srgbClr val="00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sp>
        <p:nvSpPr>
          <p:cNvPr id="129051" name="Text Box 29"/>
          <p:cNvSpPr txBox="1"/>
          <p:nvPr/>
        </p:nvSpPr>
        <p:spPr>
          <a:xfrm>
            <a:off x="6230938" y="3429000"/>
            <a:ext cx="501650" cy="287338"/>
          </a:xfrm>
          <a:prstGeom prst="rect">
            <a:avLst/>
          </a:prstGeom>
          <a:noFill/>
          <a:ln w="9525">
            <a:noFill/>
          </a:ln>
        </p:spPr>
        <p:txBody>
          <a:bodyPr wrap="none" lIns="73194" tIns="36599" rIns="73194" bIns="36599" anchor="t" anchorCtr="0">
            <a:spAutoFit/>
          </a:bodyPr>
          <a:lstStyle/>
          <a:p>
            <a:pPr defTabSz="784225" eaLnBrk="0" hangingPunct="0">
              <a:buClrTx/>
              <a:buFontTx/>
            </a:pPr>
            <a:r>
              <a:rPr lang="zh-CN" altLang="en-US" sz="1400" dirty="0">
                <a:latin typeface="Times New Roman" panose="02020603050405020304" pitchFamily="18" charset="0"/>
                <a:ea typeface="华文细黑" panose="02010600040101010101" pitchFamily="2" charset="-122"/>
              </a:rPr>
              <a:t>样片</a:t>
            </a:r>
            <a:endParaRPr lang="zh-CN" altLang="en-US" sz="1400" dirty="0">
              <a:latin typeface="Times New Roman" panose="02020603050405020304" pitchFamily="18" charset="0"/>
              <a:ea typeface="华文细黑" panose="02010600040101010101" pitchFamily="2" charset="-122"/>
            </a:endParaRPr>
          </a:p>
        </p:txBody>
      </p:sp>
      <p:sp>
        <p:nvSpPr>
          <p:cNvPr id="72733" name="AutoShape 30"/>
          <p:cNvSpPr/>
          <p:nvPr/>
        </p:nvSpPr>
        <p:spPr>
          <a:xfrm>
            <a:off x="7807325" y="3838575"/>
            <a:ext cx="173038" cy="115888"/>
          </a:xfrm>
          <a:prstGeom prst="triangle">
            <a:avLst>
              <a:gd name="adj" fmla="val 50000"/>
            </a:avLst>
          </a:prstGeom>
          <a:solidFill>
            <a:srgbClr val="80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sp>
        <p:nvSpPr>
          <p:cNvPr id="129053" name="Text Box 31"/>
          <p:cNvSpPr txBox="1"/>
          <p:nvPr/>
        </p:nvSpPr>
        <p:spPr>
          <a:xfrm>
            <a:off x="7681913" y="3429000"/>
            <a:ext cx="501650" cy="287338"/>
          </a:xfrm>
          <a:prstGeom prst="rect">
            <a:avLst/>
          </a:prstGeom>
          <a:noFill/>
          <a:ln w="9525">
            <a:noFill/>
          </a:ln>
        </p:spPr>
        <p:txBody>
          <a:bodyPr wrap="none" lIns="73194" tIns="36599" rIns="73194" bIns="36599" anchor="t" anchorCtr="0">
            <a:spAutoFit/>
          </a:bodyPr>
          <a:lstStyle/>
          <a:p>
            <a:pPr defTabSz="784225" eaLnBrk="0" hangingPunct="0">
              <a:buClrTx/>
              <a:buFontTx/>
            </a:pPr>
            <a:r>
              <a:rPr lang="zh-CN" altLang="en-US" sz="1400" dirty="0">
                <a:latin typeface="Times New Roman" panose="02020603050405020304" pitchFamily="18" charset="0"/>
                <a:ea typeface="华文细黑" panose="02010600040101010101" pitchFamily="2" charset="-122"/>
              </a:rPr>
              <a:t>商用</a:t>
            </a:r>
            <a:endParaRPr lang="zh-CN" altLang="en-US" sz="1400" dirty="0">
              <a:latin typeface="Times New Roman" panose="02020603050405020304" pitchFamily="18" charset="0"/>
              <a:ea typeface="华文细黑" panose="02010600040101010101" pitchFamily="2" charset="-122"/>
            </a:endParaRPr>
          </a:p>
        </p:txBody>
      </p:sp>
      <p:sp>
        <p:nvSpPr>
          <p:cNvPr id="72735" name="AutoShape 32"/>
          <p:cNvSpPr/>
          <p:nvPr/>
        </p:nvSpPr>
        <p:spPr>
          <a:xfrm>
            <a:off x="7270750" y="4573588"/>
            <a:ext cx="171450" cy="115888"/>
          </a:xfrm>
          <a:prstGeom prst="triangle">
            <a:avLst>
              <a:gd name="adj" fmla="val 50000"/>
            </a:avLst>
          </a:prstGeom>
          <a:solidFill>
            <a:srgbClr val="00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sp>
        <p:nvSpPr>
          <p:cNvPr id="129055" name="Text Box 33"/>
          <p:cNvSpPr txBox="1"/>
          <p:nvPr/>
        </p:nvSpPr>
        <p:spPr>
          <a:xfrm>
            <a:off x="6715125" y="4149725"/>
            <a:ext cx="857250" cy="288925"/>
          </a:xfrm>
          <a:prstGeom prst="rect">
            <a:avLst/>
          </a:prstGeom>
          <a:noFill/>
          <a:ln w="9525">
            <a:noFill/>
          </a:ln>
        </p:spPr>
        <p:txBody>
          <a:bodyPr wrap="none" lIns="73194" tIns="36599" rIns="73194" bIns="36599" anchor="t" anchorCtr="0">
            <a:spAutoFit/>
          </a:bodyPr>
          <a:lstStyle/>
          <a:p>
            <a:pPr defTabSz="784225" eaLnBrk="0" hangingPunct="0">
              <a:buClrTx/>
              <a:buFontTx/>
            </a:pPr>
            <a:r>
              <a:rPr lang="zh-CN" altLang="en-US" sz="1400" dirty="0">
                <a:latin typeface="Times New Roman" panose="02020603050405020304" pitchFamily="18" charset="0"/>
                <a:ea typeface="华文细黑" panose="02010600040101010101" pitchFamily="2" charset="-122"/>
              </a:rPr>
              <a:t>第一版本</a:t>
            </a:r>
            <a:endParaRPr lang="zh-CN" altLang="en-US" sz="1400" dirty="0">
              <a:latin typeface="Times New Roman" panose="02020603050405020304" pitchFamily="18" charset="0"/>
              <a:ea typeface="华文细黑" panose="02010600040101010101" pitchFamily="2" charset="-122"/>
            </a:endParaRPr>
          </a:p>
        </p:txBody>
      </p:sp>
      <p:sp>
        <p:nvSpPr>
          <p:cNvPr id="72737" name="AutoShape 34"/>
          <p:cNvSpPr/>
          <p:nvPr/>
        </p:nvSpPr>
        <p:spPr>
          <a:xfrm>
            <a:off x="8818563" y="4592638"/>
            <a:ext cx="171450" cy="115888"/>
          </a:xfrm>
          <a:prstGeom prst="triangle">
            <a:avLst>
              <a:gd name="adj" fmla="val 50000"/>
            </a:avLst>
          </a:prstGeom>
          <a:solidFill>
            <a:srgbClr val="80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sp>
        <p:nvSpPr>
          <p:cNvPr id="129057" name="Text Box 35"/>
          <p:cNvSpPr txBox="1"/>
          <p:nvPr/>
        </p:nvSpPr>
        <p:spPr>
          <a:xfrm>
            <a:off x="8520113" y="4179888"/>
            <a:ext cx="857250" cy="287337"/>
          </a:xfrm>
          <a:prstGeom prst="rect">
            <a:avLst/>
          </a:prstGeom>
          <a:noFill/>
          <a:ln w="9525">
            <a:noFill/>
          </a:ln>
        </p:spPr>
        <p:txBody>
          <a:bodyPr wrap="none" lIns="73194" tIns="36599" rIns="73194" bIns="36599" anchor="t" anchorCtr="0">
            <a:spAutoFit/>
          </a:bodyPr>
          <a:lstStyle/>
          <a:p>
            <a:pPr defTabSz="784225" eaLnBrk="0" hangingPunct="0">
              <a:buClrTx/>
              <a:buFontTx/>
            </a:pPr>
            <a:r>
              <a:rPr lang="zh-CN" altLang="en-US" sz="1400" dirty="0">
                <a:latin typeface="Times New Roman" panose="02020603050405020304" pitchFamily="18" charset="0"/>
                <a:ea typeface="华文细黑" panose="02010600040101010101" pitchFamily="2" charset="-122"/>
              </a:rPr>
              <a:t>第二版本</a:t>
            </a:r>
            <a:endParaRPr lang="zh-CN" altLang="en-US" sz="1400" dirty="0">
              <a:latin typeface="Times New Roman" panose="02020603050405020304" pitchFamily="18" charset="0"/>
              <a:ea typeface="华文细黑" panose="02010600040101010101" pitchFamily="2" charset="-122"/>
            </a:endParaRPr>
          </a:p>
        </p:txBody>
      </p:sp>
      <p:sp>
        <p:nvSpPr>
          <p:cNvPr id="72739" name="AutoShape 36"/>
          <p:cNvSpPr/>
          <p:nvPr/>
        </p:nvSpPr>
        <p:spPr>
          <a:xfrm>
            <a:off x="6326188" y="5338763"/>
            <a:ext cx="173038" cy="115888"/>
          </a:xfrm>
          <a:prstGeom prst="triangle">
            <a:avLst>
              <a:gd name="adj" fmla="val 50000"/>
            </a:avLst>
          </a:prstGeom>
          <a:solidFill>
            <a:srgbClr val="00CC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sp>
        <p:nvSpPr>
          <p:cNvPr id="129059" name="Text Box 37"/>
          <p:cNvSpPr txBox="1"/>
          <p:nvPr/>
        </p:nvSpPr>
        <p:spPr>
          <a:xfrm>
            <a:off x="6153150" y="4991100"/>
            <a:ext cx="519113" cy="288925"/>
          </a:xfrm>
          <a:prstGeom prst="rect">
            <a:avLst/>
          </a:prstGeom>
          <a:noFill/>
          <a:ln w="9525">
            <a:noFill/>
          </a:ln>
        </p:spPr>
        <p:txBody>
          <a:bodyPr wrap="none" lIns="73194" tIns="36599" rIns="73194" bIns="36599" anchor="t" anchorCtr="0">
            <a:spAutoFit/>
          </a:bodyPr>
          <a:lstStyle/>
          <a:p>
            <a:pPr defTabSz="784225" eaLnBrk="0" hangingPunct="0">
              <a:buClrTx/>
              <a:buFontTx/>
            </a:pPr>
            <a:r>
              <a:rPr lang="en-US" altLang="zh-CN" sz="1400" dirty="0">
                <a:latin typeface="Times New Roman" panose="02020603050405020304" pitchFamily="18" charset="0"/>
                <a:ea typeface="华文细黑" panose="02010600040101010101" pitchFamily="2" charset="-122"/>
              </a:rPr>
              <a:t>Trial</a:t>
            </a:r>
            <a:endParaRPr lang="en-US" altLang="zh-CN" sz="1400" dirty="0">
              <a:latin typeface="Times New Roman" panose="02020603050405020304" pitchFamily="18" charset="0"/>
              <a:ea typeface="华文细黑" panose="02010600040101010101" pitchFamily="2" charset="-122"/>
            </a:endParaRPr>
          </a:p>
        </p:txBody>
      </p:sp>
      <p:sp>
        <p:nvSpPr>
          <p:cNvPr id="72741" name="AutoShape 38"/>
          <p:cNvSpPr/>
          <p:nvPr/>
        </p:nvSpPr>
        <p:spPr>
          <a:xfrm>
            <a:off x="7710488" y="5338763"/>
            <a:ext cx="174625" cy="115888"/>
          </a:xfrm>
          <a:prstGeom prst="triangle">
            <a:avLst>
              <a:gd name="adj" fmla="val 50000"/>
            </a:avLst>
          </a:prstGeom>
          <a:solidFill>
            <a:srgbClr val="80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sp>
        <p:nvSpPr>
          <p:cNvPr id="129061" name="Text Box 39"/>
          <p:cNvSpPr txBox="1"/>
          <p:nvPr/>
        </p:nvSpPr>
        <p:spPr>
          <a:xfrm>
            <a:off x="7553325" y="4991100"/>
            <a:ext cx="501650" cy="288925"/>
          </a:xfrm>
          <a:prstGeom prst="rect">
            <a:avLst/>
          </a:prstGeom>
          <a:noFill/>
          <a:ln w="9525">
            <a:noFill/>
          </a:ln>
        </p:spPr>
        <p:txBody>
          <a:bodyPr wrap="none" lIns="73194" tIns="36599" rIns="73194" bIns="36599" anchor="t" anchorCtr="0">
            <a:spAutoFit/>
          </a:bodyPr>
          <a:lstStyle/>
          <a:p>
            <a:pPr defTabSz="784225" eaLnBrk="0" hangingPunct="0">
              <a:buClrTx/>
              <a:buFontTx/>
            </a:pPr>
            <a:r>
              <a:rPr lang="zh-CN" altLang="en-US" sz="1400" dirty="0">
                <a:latin typeface="Times New Roman" panose="02020603050405020304" pitchFamily="18" charset="0"/>
                <a:ea typeface="华文细黑" panose="02010600040101010101" pitchFamily="2" charset="-122"/>
              </a:rPr>
              <a:t>商用</a:t>
            </a:r>
            <a:endParaRPr lang="zh-CN" altLang="en-US" sz="1400" dirty="0">
              <a:latin typeface="Times New Roman" panose="02020603050405020304" pitchFamily="18" charset="0"/>
              <a:ea typeface="华文细黑" panose="02010600040101010101" pitchFamily="2" charset="-122"/>
            </a:endParaRPr>
          </a:p>
        </p:txBody>
      </p:sp>
      <p:sp>
        <p:nvSpPr>
          <p:cNvPr id="72743" name="Oval 40"/>
          <p:cNvSpPr/>
          <p:nvPr/>
        </p:nvSpPr>
        <p:spPr>
          <a:xfrm>
            <a:off x="7539038" y="3313113"/>
            <a:ext cx="804863" cy="2365375"/>
          </a:xfrm>
          <a:prstGeom prst="ellipse">
            <a:avLst/>
          </a:prstGeom>
          <a:noFill/>
          <a:ln w="28575" cap="flat" cmpd="sng">
            <a:solidFill>
              <a:srgbClr val="800000"/>
            </a:solidFill>
            <a:prstDash val="solid"/>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fontAlgn="t" hangingPunct="1">
              <a:lnSpc>
                <a:spcPct val="100000"/>
              </a:lnSpc>
              <a:spcBef>
                <a:spcPct val="0"/>
              </a:spcBef>
              <a:buClrTx/>
              <a:buSzTx/>
              <a:buFontTx/>
              <a:buNone/>
            </a:pPr>
            <a:endParaRPr lang="zh-CN" altLang="en-US" sz="1680" strike="noStrike" noProof="1">
              <a:solidFill>
                <a:schemeClr val="tx1"/>
              </a:solidFill>
              <a:latin typeface="Arial" panose="020B0604020202020204" pitchFamily="34" charset="0"/>
              <a:ea typeface="华文细黑" panose="02010600040101010101" pitchFamily="2"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073" name="Group 3"/>
          <p:cNvGrpSpPr/>
          <p:nvPr/>
        </p:nvGrpSpPr>
        <p:grpSpPr>
          <a:xfrm>
            <a:off x="2814638" y="3475038"/>
            <a:ext cx="973137" cy="984250"/>
            <a:chOff x="691" y="2077"/>
            <a:chExt cx="656" cy="663"/>
          </a:xfrm>
        </p:grpSpPr>
        <p:pic>
          <p:nvPicPr>
            <p:cNvPr id="131074" name="Picture 4" descr="circuler_1"/>
            <p:cNvPicPr>
              <a:picLocks noChangeAspect="1"/>
            </p:cNvPicPr>
            <p:nvPr/>
          </p:nvPicPr>
          <p:blipFill>
            <a:blip r:embed="rId1"/>
            <a:stretch>
              <a:fillRect/>
            </a:stretch>
          </p:blipFill>
          <p:spPr>
            <a:xfrm>
              <a:off x="691" y="2077"/>
              <a:ext cx="656" cy="662"/>
            </a:xfrm>
            <a:prstGeom prst="rect">
              <a:avLst/>
            </a:prstGeom>
            <a:noFill/>
            <a:ln w="9525">
              <a:noFill/>
            </a:ln>
          </p:spPr>
        </p:pic>
        <p:sp>
          <p:nvSpPr>
            <p:cNvPr id="215045" name="Oval 5"/>
            <p:cNvSpPr>
              <a:spLocks noChangeArrowheads="1"/>
            </p:cNvSpPr>
            <p:nvPr/>
          </p:nvSpPr>
          <p:spPr bwMode="gray">
            <a:xfrm>
              <a:off x="691" y="2077"/>
              <a:ext cx="652" cy="663"/>
            </a:xfrm>
            <a:prstGeom prst="ellipse">
              <a:avLst/>
            </a:prstGeom>
            <a:gradFill rotWithShape="1">
              <a:gsLst>
                <a:gs pos="0">
                  <a:schemeClr val="hlink"/>
                </a:gs>
                <a:gs pos="50000">
                  <a:schemeClr val="hlink">
                    <a:gamma/>
                    <a:tint val="22353"/>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8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131076" name="Group 6"/>
            <p:cNvGrpSpPr/>
            <p:nvPr/>
          </p:nvGrpSpPr>
          <p:grpSpPr>
            <a:xfrm>
              <a:off x="737" y="2609"/>
              <a:ext cx="575" cy="110"/>
              <a:chOff x="3704" y="1872"/>
              <a:chExt cx="827" cy="156"/>
            </a:xfrm>
          </p:grpSpPr>
          <p:grpSp>
            <p:nvGrpSpPr>
              <p:cNvPr id="131077" name="Group 7"/>
              <p:cNvGrpSpPr/>
              <p:nvPr/>
            </p:nvGrpSpPr>
            <p:grpSpPr>
              <a:xfrm rot="-1297425" flipH="1" flipV="1">
                <a:off x="3850" y="1872"/>
                <a:ext cx="681" cy="150"/>
                <a:chOff x="1565" y="2568"/>
                <a:chExt cx="1118" cy="279"/>
              </a:xfrm>
            </p:grpSpPr>
            <p:sp>
              <p:nvSpPr>
                <p:cNvPr id="74837" name="AutoShape 8"/>
                <p:cNvSpPr/>
                <p:nvPr/>
              </p:nvSpPr>
              <p:spPr>
                <a:xfrm rot="5263130">
                  <a:off x="1856"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38" name="AutoShape 9"/>
                <p:cNvSpPr/>
                <p:nvPr/>
              </p:nvSpPr>
              <p:spPr>
                <a:xfrm rot="6078281">
                  <a:off x="1992"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39" name="AutoShape 10"/>
                <p:cNvSpPr/>
                <p:nvPr/>
              </p:nvSpPr>
              <p:spPr>
                <a:xfrm rot="6373927">
                  <a:off x="2068" y="229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40" name="AutoShape 11"/>
                <p:cNvSpPr/>
                <p:nvPr/>
              </p:nvSpPr>
              <p:spPr>
                <a:xfrm rot="6906312">
                  <a:off x="2158" y="232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grpSp>
          <p:grpSp>
            <p:nvGrpSpPr>
              <p:cNvPr id="131082" name="Group 12"/>
              <p:cNvGrpSpPr/>
              <p:nvPr/>
            </p:nvGrpSpPr>
            <p:grpSpPr>
              <a:xfrm rot="56115" flipH="1" flipV="1">
                <a:off x="3704" y="1878"/>
                <a:ext cx="681" cy="150"/>
                <a:chOff x="1565" y="2568"/>
                <a:chExt cx="1118" cy="279"/>
              </a:xfrm>
            </p:grpSpPr>
            <p:sp>
              <p:nvSpPr>
                <p:cNvPr id="74833" name="AutoShape 13"/>
                <p:cNvSpPr/>
                <p:nvPr/>
              </p:nvSpPr>
              <p:spPr>
                <a:xfrm rot="5263130">
                  <a:off x="1856"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34" name="AutoShape 14"/>
                <p:cNvSpPr/>
                <p:nvPr/>
              </p:nvSpPr>
              <p:spPr>
                <a:xfrm rot="6078281">
                  <a:off x="1992"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35" name="AutoShape 15"/>
                <p:cNvSpPr/>
                <p:nvPr/>
              </p:nvSpPr>
              <p:spPr>
                <a:xfrm rot="6373927">
                  <a:off x="2068" y="229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36" name="AutoShape 16"/>
                <p:cNvSpPr/>
                <p:nvPr/>
              </p:nvSpPr>
              <p:spPr>
                <a:xfrm rot="6906312">
                  <a:off x="2158" y="232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grpSp>
        </p:grpSp>
      </p:grpSp>
      <p:grpSp>
        <p:nvGrpSpPr>
          <p:cNvPr id="131087" name="Group 17"/>
          <p:cNvGrpSpPr/>
          <p:nvPr/>
        </p:nvGrpSpPr>
        <p:grpSpPr>
          <a:xfrm>
            <a:off x="4649788" y="3467100"/>
            <a:ext cx="974725" cy="984250"/>
            <a:chOff x="1928" y="2072"/>
            <a:chExt cx="656" cy="663"/>
          </a:xfrm>
        </p:grpSpPr>
        <p:pic>
          <p:nvPicPr>
            <p:cNvPr id="131088" name="Picture 18" descr="circuler_1"/>
            <p:cNvPicPr>
              <a:picLocks noChangeAspect="1"/>
            </p:cNvPicPr>
            <p:nvPr/>
          </p:nvPicPr>
          <p:blipFill>
            <a:blip r:embed="rId1"/>
            <a:stretch>
              <a:fillRect/>
            </a:stretch>
          </p:blipFill>
          <p:spPr>
            <a:xfrm>
              <a:off x="1928" y="2072"/>
              <a:ext cx="656" cy="662"/>
            </a:xfrm>
            <a:prstGeom prst="rect">
              <a:avLst/>
            </a:prstGeom>
            <a:noFill/>
            <a:ln w="9525">
              <a:noFill/>
            </a:ln>
          </p:spPr>
        </p:pic>
        <p:sp>
          <p:nvSpPr>
            <p:cNvPr id="215059" name="Oval 19"/>
            <p:cNvSpPr>
              <a:spLocks noChangeArrowheads="1"/>
            </p:cNvSpPr>
            <p:nvPr/>
          </p:nvSpPr>
          <p:spPr bwMode="gray">
            <a:xfrm>
              <a:off x="1928" y="2072"/>
              <a:ext cx="652" cy="663"/>
            </a:xfrm>
            <a:prstGeom prst="ellipse">
              <a:avLst/>
            </a:prstGeom>
            <a:gradFill rotWithShape="1">
              <a:gsLst>
                <a:gs pos="0">
                  <a:schemeClr val="accent2"/>
                </a:gs>
                <a:gs pos="50000">
                  <a:schemeClr val="accent2">
                    <a:gamma/>
                    <a:tint val="22353"/>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8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131090" name="Group 20"/>
            <p:cNvGrpSpPr/>
            <p:nvPr/>
          </p:nvGrpSpPr>
          <p:grpSpPr>
            <a:xfrm>
              <a:off x="1974" y="2604"/>
              <a:ext cx="575" cy="110"/>
              <a:chOff x="3704" y="1872"/>
              <a:chExt cx="827" cy="156"/>
            </a:xfrm>
          </p:grpSpPr>
          <p:grpSp>
            <p:nvGrpSpPr>
              <p:cNvPr id="131091" name="Group 21"/>
              <p:cNvGrpSpPr/>
              <p:nvPr/>
            </p:nvGrpSpPr>
            <p:grpSpPr>
              <a:xfrm rot="-1297425" flipH="1" flipV="1">
                <a:off x="3850" y="1872"/>
                <a:ext cx="681" cy="150"/>
                <a:chOff x="1565" y="2568"/>
                <a:chExt cx="1118" cy="279"/>
              </a:xfrm>
            </p:grpSpPr>
            <p:sp>
              <p:nvSpPr>
                <p:cNvPr id="74824" name="AutoShape 22"/>
                <p:cNvSpPr/>
                <p:nvPr/>
              </p:nvSpPr>
              <p:spPr>
                <a:xfrm rot="5263130">
                  <a:off x="1856"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25" name="AutoShape 23"/>
                <p:cNvSpPr/>
                <p:nvPr/>
              </p:nvSpPr>
              <p:spPr>
                <a:xfrm rot="6078281">
                  <a:off x="1992"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26" name="AutoShape 24"/>
                <p:cNvSpPr/>
                <p:nvPr/>
              </p:nvSpPr>
              <p:spPr>
                <a:xfrm rot="6373927">
                  <a:off x="2068" y="229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27" name="AutoShape 25"/>
                <p:cNvSpPr/>
                <p:nvPr/>
              </p:nvSpPr>
              <p:spPr>
                <a:xfrm rot="6906312">
                  <a:off x="2158" y="232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grpSp>
          <p:grpSp>
            <p:nvGrpSpPr>
              <p:cNvPr id="131096" name="Group 26"/>
              <p:cNvGrpSpPr/>
              <p:nvPr/>
            </p:nvGrpSpPr>
            <p:grpSpPr>
              <a:xfrm rot="56115" flipH="1" flipV="1">
                <a:off x="3704" y="1878"/>
                <a:ext cx="681" cy="150"/>
                <a:chOff x="1565" y="2568"/>
                <a:chExt cx="1118" cy="279"/>
              </a:xfrm>
            </p:grpSpPr>
            <p:sp>
              <p:nvSpPr>
                <p:cNvPr id="74820" name="AutoShape 27"/>
                <p:cNvSpPr/>
                <p:nvPr/>
              </p:nvSpPr>
              <p:spPr>
                <a:xfrm rot="5263130">
                  <a:off x="1856"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21" name="AutoShape 28"/>
                <p:cNvSpPr/>
                <p:nvPr/>
              </p:nvSpPr>
              <p:spPr>
                <a:xfrm rot="6078281">
                  <a:off x="1992"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22" name="AutoShape 29"/>
                <p:cNvSpPr/>
                <p:nvPr/>
              </p:nvSpPr>
              <p:spPr>
                <a:xfrm rot="6373927">
                  <a:off x="2068" y="229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23" name="AutoShape 30"/>
                <p:cNvSpPr/>
                <p:nvPr/>
              </p:nvSpPr>
              <p:spPr>
                <a:xfrm rot="6906312">
                  <a:off x="2158" y="232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grpSp>
        </p:grpSp>
      </p:grpSp>
      <p:grpSp>
        <p:nvGrpSpPr>
          <p:cNvPr id="131101" name="Group 31"/>
          <p:cNvGrpSpPr/>
          <p:nvPr/>
        </p:nvGrpSpPr>
        <p:grpSpPr>
          <a:xfrm>
            <a:off x="6462713" y="3478213"/>
            <a:ext cx="973137" cy="982662"/>
            <a:chOff x="3149" y="2079"/>
            <a:chExt cx="656" cy="662"/>
          </a:xfrm>
        </p:grpSpPr>
        <p:pic>
          <p:nvPicPr>
            <p:cNvPr id="131102" name="Picture 32" descr="circuler_1"/>
            <p:cNvPicPr>
              <a:picLocks noChangeAspect="1"/>
            </p:cNvPicPr>
            <p:nvPr/>
          </p:nvPicPr>
          <p:blipFill>
            <a:blip r:embed="rId1"/>
            <a:stretch>
              <a:fillRect/>
            </a:stretch>
          </p:blipFill>
          <p:spPr>
            <a:xfrm>
              <a:off x="3149" y="2079"/>
              <a:ext cx="656" cy="661"/>
            </a:xfrm>
            <a:prstGeom prst="rect">
              <a:avLst/>
            </a:prstGeom>
            <a:noFill/>
            <a:ln w="9525">
              <a:noFill/>
            </a:ln>
          </p:spPr>
        </p:pic>
        <p:sp>
          <p:nvSpPr>
            <p:cNvPr id="215073" name="Oval 33"/>
            <p:cNvSpPr>
              <a:spLocks noChangeArrowheads="1"/>
            </p:cNvSpPr>
            <p:nvPr/>
          </p:nvSpPr>
          <p:spPr bwMode="gray">
            <a:xfrm>
              <a:off x="3149" y="2079"/>
              <a:ext cx="652" cy="662"/>
            </a:xfrm>
            <a:prstGeom prst="ellipse">
              <a:avLst/>
            </a:prstGeom>
            <a:gradFill rotWithShape="1">
              <a:gsLst>
                <a:gs pos="0">
                  <a:schemeClr val="folHlink"/>
                </a:gs>
                <a:gs pos="50000">
                  <a:schemeClr val="folHlink">
                    <a:gamma/>
                    <a:tint val="22353"/>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8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131104" name="Group 34"/>
            <p:cNvGrpSpPr/>
            <p:nvPr/>
          </p:nvGrpSpPr>
          <p:grpSpPr>
            <a:xfrm>
              <a:off x="3195" y="2610"/>
              <a:ext cx="575" cy="111"/>
              <a:chOff x="3704" y="1872"/>
              <a:chExt cx="827" cy="156"/>
            </a:xfrm>
          </p:grpSpPr>
          <p:grpSp>
            <p:nvGrpSpPr>
              <p:cNvPr id="131105" name="Group 35"/>
              <p:cNvGrpSpPr/>
              <p:nvPr/>
            </p:nvGrpSpPr>
            <p:grpSpPr>
              <a:xfrm rot="-1297425" flipH="1" flipV="1">
                <a:off x="3850" y="1872"/>
                <a:ext cx="681" cy="150"/>
                <a:chOff x="1565" y="2568"/>
                <a:chExt cx="1118" cy="279"/>
              </a:xfrm>
            </p:grpSpPr>
            <p:sp>
              <p:nvSpPr>
                <p:cNvPr id="74811" name="AutoShape 36"/>
                <p:cNvSpPr/>
                <p:nvPr/>
              </p:nvSpPr>
              <p:spPr>
                <a:xfrm rot="5263130">
                  <a:off x="1856"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12" name="AutoShape 37"/>
                <p:cNvSpPr/>
                <p:nvPr/>
              </p:nvSpPr>
              <p:spPr>
                <a:xfrm rot="6078281">
                  <a:off x="1992"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13" name="AutoShape 38"/>
                <p:cNvSpPr/>
                <p:nvPr/>
              </p:nvSpPr>
              <p:spPr>
                <a:xfrm rot="6373927">
                  <a:off x="2068" y="229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14" name="AutoShape 39"/>
                <p:cNvSpPr/>
                <p:nvPr/>
              </p:nvSpPr>
              <p:spPr>
                <a:xfrm rot="6906312">
                  <a:off x="2158" y="232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grpSp>
          <p:grpSp>
            <p:nvGrpSpPr>
              <p:cNvPr id="131110" name="Group 40"/>
              <p:cNvGrpSpPr/>
              <p:nvPr/>
            </p:nvGrpSpPr>
            <p:grpSpPr>
              <a:xfrm rot="56115" flipH="1" flipV="1">
                <a:off x="3704" y="1878"/>
                <a:ext cx="681" cy="150"/>
                <a:chOff x="1565" y="2568"/>
                <a:chExt cx="1118" cy="279"/>
              </a:xfrm>
            </p:grpSpPr>
            <p:sp>
              <p:nvSpPr>
                <p:cNvPr id="74807" name="AutoShape 41"/>
                <p:cNvSpPr/>
                <p:nvPr/>
              </p:nvSpPr>
              <p:spPr>
                <a:xfrm rot="5263130">
                  <a:off x="1856"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08" name="AutoShape 42"/>
                <p:cNvSpPr/>
                <p:nvPr/>
              </p:nvSpPr>
              <p:spPr>
                <a:xfrm rot="6078281">
                  <a:off x="1992"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09" name="AutoShape 43"/>
                <p:cNvSpPr/>
                <p:nvPr/>
              </p:nvSpPr>
              <p:spPr>
                <a:xfrm rot="6373927">
                  <a:off x="2068" y="229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10" name="AutoShape 44"/>
                <p:cNvSpPr/>
                <p:nvPr/>
              </p:nvSpPr>
              <p:spPr>
                <a:xfrm rot="6906312">
                  <a:off x="2158" y="232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grpSp>
        </p:grpSp>
      </p:grpSp>
      <p:grpSp>
        <p:nvGrpSpPr>
          <p:cNvPr id="131115" name="Group 45"/>
          <p:cNvGrpSpPr/>
          <p:nvPr/>
        </p:nvGrpSpPr>
        <p:grpSpPr>
          <a:xfrm>
            <a:off x="8297863" y="3470275"/>
            <a:ext cx="973137" cy="982663"/>
            <a:chOff x="4385" y="2074"/>
            <a:chExt cx="656" cy="662"/>
          </a:xfrm>
        </p:grpSpPr>
        <p:pic>
          <p:nvPicPr>
            <p:cNvPr id="131116" name="Picture 46" descr="circuler_1"/>
            <p:cNvPicPr>
              <a:picLocks noChangeAspect="1"/>
            </p:cNvPicPr>
            <p:nvPr/>
          </p:nvPicPr>
          <p:blipFill>
            <a:blip r:embed="rId1"/>
            <a:stretch>
              <a:fillRect/>
            </a:stretch>
          </p:blipFill>
          <p:spPr>
            <a:xfrm>
              <a:off x="4385" y="2074"/>
              <a:ext cx="656" cy="661"/>
            </a:xfrm>
            <a:prstGeom prst="rect">
              <a:avLst/>
            </a:prstGeom>
            <a:noFill/>
            <a:ln w="9525">
              <a:noFill/>
            </a:ln>
          </p:spPr>
        </p:pic>
        <p:sp>
          <p:nvSpPr>
            <p:cNvPr id="215087" name="Oval 47"/>
            <p:cNvSpPr>
              <a:spLocks noChangeArrowheads="1"/>
            </p:cNvSpPr>
            <p:nvPr/>
          </p:nvSpPr>
          <p:spPr bwMode="gray">
            <a:xfrm>
              <a:off x="4385" y="2074"/>
              <a:ext cx="652" cy="662"/>
            </a:xfrm>
            <a:prstGeom prst="ellipse">
              <a:avLst/>
            </a:prstGeom>
            <a:gradFill rotWithShape="1">
              <a:gsLst>
                <a:gs pos="0">
                  <a:schemeClr val="accent1"/>
                </a:gs>
                <a:gs pos="50000">
                  <a:schemeClr val="accent1">
                    <a:gamma/>
                    <a:tint val="22353"/>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8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grpSp>
          <p:nvGrpSpPr>
            <p:cNvPr id="131118" name="Group 48"/>
            <p:cNvGrpSpPr/>
            <p:nvPr/>
          </p:nvGrpSpPr>
          <p:grpSpPr>
            <a:xfrm>
              <a:off x="4431" y="2605"/>
              <a:ext cx="575" cy="111"/>
              <a:chOff x="3704" y="1872"/>
              <a:chExt cx="827" cy="156"/>
            </a:xfrm>
          </p:grpSpPr>
          <p:grpSp>
            <p:nvGrpSpPr>
              <p:cNvPr id="131119" name="Group 49"/>
              <p:cNvGrpSpPr/>
              <p:nvPr/>
            </p:nvGrpSpPr>
            <p:grpSpPr>
              <a:xfrm rot="-1297425" flipH="1" flipV="1">
                <a:off x="3850" y="1872"/>
                <a:ext cx="681" cy="150"/>
                <a:chOff x="1565" y="2568"/>
                <a:chExt cx="1118" cy="279"/>
              </a:xfrm>
            </p:grpSpPr>
            <p:sp>
              <p:nvSpPr>
                <p:cNvPr id="74798" name="AutoShape 50"/>
                <p:cNvSpPr/>
                <p:nvPr/>
              </p:nvSpPr>
              <p:spPr>
                <a:xfrm rot="5263130">
                  <a:off x="1856"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799" name="AutoShape 51"/>
                <p:cNvSpPr/>
                <p:nvPr/>
              </p:nvSpPr>
              <p:spPr>
                <a:xfrm rot="6078281">
                  <a:off x="1992"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00" name="AutoShape 52"/>
                <p:cNvSpPr/>
                <p:nvPr/>
              </p:nvSpPr>
              <p:spPr>
                <a:xfrm rot="6373927">
                  <a:off x="2068" y="229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801" name="AutoShape 53"/>
                <p:cNvSpPr/>
                <p:nvPr/>
              </p:nvSpPr>
              <p:spPr>
                <a:xfrm rot="6906312">
                  <a:off x="2158" y="232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grpSp>
          <p:grpSp>
            <p:nvGrpSpPr>
              <p:cNvPr id="131124" name="Group 54"/>
              <p:cNvGrpSpPr/>
              <p:nvPr/>
            </p:nvGrpSpPr>
            <p:grpSpPr>
              <a:xfrm rot="56115" flipH="1" flipV="1">
                <a:off x="3704" y="1878"/>
                <a:ext cx="681" cy="150"/>
                <a:chOff x="1565" y="2568"/>
                <a:chExt cx="1118" cy="279"/>
              </a:xfrm>
            </p:grpSpPr>
            <p:sp>
              <p:nvSpPr>
                <p:cNvPr id="74794" name="AutoShape 55"/>
                <p:cNvSpPr/>
                <p:nvPr/>
              </p:nvSpPr>
              <p:spPr>
                <a:xfrm rot="5263130">
                  <a:off x="1856"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795" name="AutoShape 56"/>
                <p:cNvSpPr/>
                <p:nvPr/>
              </p:nvSpPr>
              <p:spPr>
                <a:xfrm rot="6078281">
                  <a:off x="1992" y="2270"/>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796" name="AutoShape 57"/>
                <p:cNvSpPr/>
                <p:nvPr/>
              </p:nvSpPr>
              <p:spPr>
                <a:xfrm rot="6373927">
                  <a:off x="2068" y="229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sp>
              <p:nvSpPr>
                <p:cNvPr id="74797" name="AutoShape 58"/>
                <p:cNvSpPr/>
                <p:nvPr/>
              </p:nvSpPr>
              <p:spPr>
                <a:xfrm rot="6906312">
                  <a:off x="2158" y="2322"/>
                  <a:ext cx="227" cy="816"/>
                </a:xfrm>
                <a:prstGeom prst="moon">
                  <a:avLst>
                    <a:gd name="adj" fmla="val 49773"/>
                  </a:avLst>
                </a:prstGeom>
                <a:solidFill>
                  <a:srgbClr val="FFFFFF">
                    <a:alpha val="3922"/>
                  </a:srgbClr>
                </a:solidFill>
                <a:ln w="9525">
                  <a:noFill/>
                </a:ln>
              </p:spPr>
              <p:txBody>
                <a:bodyPr wrap="none" anchor="ctr" anchorCtr="0"/>
                <a:lstStyle/>
                <a:p>
                  <a:pPr fontAlgn="base"/>
                  <a:endParaRPr lang="zh-CN" altLang="en-US" sz="1680" b="1" strike="noStrike" noProof="1">
                    <a:latin typeface="微软雅黑" panose="020B0503020204020204" charset="-122"/>
                    <a:ea typeface="微软雅黑" panose="020B0503020204020204" charset="-122"/>
                  </a:endParaRPr>
                </a:p>
              </p:txBody>
            </p:sp>
          </p:grpSp>
        </p:grpSp>
      </p:grpSp>
      <p:sp>
        <p:nvSpPr>
          <p:cNvPr id="131129" name="Line 59"/>
          <p:cNvSpPr/>
          <p:nvPr/>
        </p:nvSpPr>
        <p:spPr>
          <a:xfrm>
            <a:off x="3297238" y="4548188"/>
            <a:ext cx="0" cy="312737"/>
          </a:xfrm>
          <a:prstGeom prst="line">
            <a:avLst/>
          </a:prstGeom>
          <a:ln w="19050" cap="flat" cmpd="sng">
            <a:solidFill>
              <a:schemeClr val="tx1"/>
            </a:solidFill>
            <a:prstDash val="solid"/>
            <a:round/>
            <a:headEnd type="none" w="med" len="med"/>
            <a:tailEnd type="none" w="med" len="med"/>
          </a:ln>
        </p:spPr>
      </p:sp>
      <p:sp>
        <p:nvSpPr>
          <p:cNvPr id="131130" name="Line 60"/>
          <p:cNvSpPr/>
          <p:nvPr/>
        </p:nvSpPr>
        <p:spPr>
          <a:xfrm flipH="1">
            <a:off x="2590800" y="4870450"/>
            <a:ext cx="1397000" cy="0"/>
          </a:xfrm>
          <a:prstGeom prst="line">
            <a:avLst/>
          </a:prstGeom>
          <a:ln w="19050" cap="flat" cmpd="sng">
            <a:solidFill>
              <a:schemeClr val="tx1"/>
            </a:solidFill>
            <a:prstDash val="sysDot"/>
            <a:round/>
            <a:headEnd type="none" w="med" len="med"/>
            <a:tailEnd type="none" w="med" len="med"/>
          </a:ln>
        </p:spPr>
      </p:sp>
      <p:sp>
        <p:nvSpPr>
          <p:cNvPr id="74760" name="Text Box 62"/>
          <p:cNvSpPr txBox="1"/>
          <p:nvPr/>
        </p:nvSpPr>
        <p:spPr>
          <a:xfrm>
            <a:off x="2830513" y="3765550"/>
            <a:ext cx="976313" cy="349250"/>
          </a:xfrm>
          <a:prstGeom prst="rect">
            <a:avLst/>
          </a:prstGeom>
          <a:noFill/>
          <a:ln w="9525">
            <a:noFill/>
          </a:ln>
        </p:spPr>
        <p:txBody>
          <a:bodyPr>
            <a:spAutoFit/>
          </a:bodyPr>
          <a:lstStyle/>
          <a:p>
            <a:pPr marL="120650" indent="-120650" algn="ctr">
              <a:spcBef>
                <a:spcPct val="50000"/>
              </a:spcBef>
            </a:pPr>
            <a:r>
              <a:rPr lang="en-US" altLang="zh-CN" sz="1680" noProof="1">
                <a:solidFill>
                  <a:srgbClr val="1C1C1C"/>
                </a:solidFill>
                <a:latin typeface="微软雅黑" panose="020B0503020204020204" charset="-122"/>
                <a:ea typeface="微软雅黑" panose="020B0503020204020204" charset="-122"/>
                <a:cs typeface="+mn-cs"/>
              </a:rPr>
              <a:t>R9</a:t>
            </a:r>
            <a:endParaRPr lang="en-US" altLang="zh-CN" sz="1680" noProof="1">
              <a:solidFill>
                <a:srgbClr val="1C1C1C"/>
              </a:solidFill>
              <a:latin typeface="微软雅黑" panose="020B0503020204020204" charset="-122"/>
              <a:ea typeface="微软雅黑" panose="020B0503020204020204" charset="-122"/>
            </a:endParaRPr>
          </a:p>
        </p:txBody>
      </p:sp>
      <p:sp>
        <p:nvSpPr>
          <p:cNvPr id="74761" name="Text Box 63"/>
          <p:cNvSpPr txBox="1"/>
          <p:nvPr/>
        </p:nvSpPr>
        <p:spPr>
          <a:xfrm>
            <a:off x="4640263" y="3759200"/>
            <a:ext cx="976313" cy="349250"/>
          </a:xfrm>
          <a:prstGeom prst="rect">
            <a:avLst/>
          </a:prstGeom>
          <a:noFill/>
          <a:ln w="9525">
            <a:noFill/>
          </a:ln>
        </p:spPr>
        <p:txBody>
          <a:bodyPr>
            <a:spAutoFit/>
          </a:bodyPr>
          <a:lstStyle/>
          <a:p>
            <a:pPr marL="120650" indent="-120650" algn="ctr">
              <a:spcBef>
                <a:spcPct val="50000"/>
              </a:spcBef>
            </a:pPr>
            <a:r>
              <a:rPr lang="en-US" altLang="zh-CN" sz="1680" noProof="1">
                <a:solidFill>
                  <a:srgbClr val="1C1C1C"/>
                </a:solidFill>
                <a:latin typeface="微软雅黑" panose="020B0503020204020204" charset="-122"/>
                <a:ea typeface="微软雅黑" panose="020B0503020204020204" charset="-122"/>
                <a:cs typeface="+mn-cs"/>
              </a:rPr>
              <a:t>R10</a:t>
            </a:r>
            <a:endParaRPr lang="en-US" altLang="zh-CN" sz="1680" noProof="1">
              <a:solidFill>
                <a:srgbClr val="1C1C1C"/>
              </a:solidFill>
              <a:latin typeface="微软雅黑" panose="020B0503020204020204" charset="-122"/>
              <a:ea typeface="微软雅黑" panose="020B0503020204020204" charset="-122"/>
            </a:endParaRPr>
          </a:p>
        </p:txBody>
      </p:sp>
      <p:sp>
        <p:nvSpPr>
          <p:cNvPr id="74762" name="Text Box 64"/>
          <p:cNvSpPr txBox="1"/>
          <p:nvPr/>
        </p:nvSpPr>
        <p:spPr>
          <a:xfrm>
            <a:off x="6461125" y="3765550"/>
            <a:ext cx="976313" cy="349250"/>
          </a:xfrm>
          <a:prstGeom prst="rect">
            <a:avLst/>
          </a:prstGeom>
          <a:noFill/>
          <a:ln w="9525">
            <a:noFill/>
          </a:ln>
        </p:spPr>
        <p:txBody>
          <a:bodyPr>
            <a:spAutoFit/>
          </a:bodyPr>
          <a:lstStyle/>
          <a:p>
            <a:pPr marL="120650" indent="-120650" algn="ctr">
              <a:spcBef>
                <a:spcPct val="50000"/>
              </a:spcBef>
            </a:pPr>
            <a:r>
              <a:rPr lang="en-US" altLang="zh-CN" sz="1680" noProof="1">
                <a:solidFill>
                  <a:srgbClr val="1C1C1C"/>
                </a:solidFill>
                <a:latin typeface="微软雅黑" panose="020B0503020204020204" charset="-122"/>
                <a:ea typeface="微软雅黑" panose="020B0503020204020204" charset="-122"/>
                <a:cs typeface="+mn-cs"/>
              </a:rPr>
              <a:t>R11</a:t>
            </a:r>
            <a:endParaRPr lang="en-US" altLang="zh-CN" sz="1680" noProof="1">
              <a:solidFill>
                <a:srgbClr val="1C1C1C"/>
              </a:solidFill>
              <a:latin typeface="微软雅黑" panose="020B0503020204020204" charset="-122"/>
              <a:ea typeface="微软雅黑" panose="020B0503020204020204" charset="-122"/>
            </a:endParaRPr>
          </a:p>
        </p:txBody>
      </p:sp>
      <p:sp>
        <p:nvSpPr>
          <p:cNvPr id="74763" name="Text Box 65"/>
          <p:cNvSpPr txBox="1"/>
          <p:nvPr/>
        </p:nvSpPr>
        <p:spPr>
          <a:xfrm>
            <a:off x="8281988" y="3759200"/>
            <a:ext cx="976313" cy="349250"/>
          </a:xfrm>
          <a:prstGeom prst="rect">
            <a:avLst/>
          </a:prstGeom>
          <a:noFill/>
          <a:ln w="9525">
            <a:noFill/>
          </a:ln>
        </p:spPr>
        <p:txBody>
          <a:bodyPr>
            <a:spAutoFit/>
          </a:bodyPr>
          <a:lstStyle/>
          <a:p>
            <a:pPr marL="120650" indent="-120650" algn="ctr">
              <a:spcBef>
                <a:spcPct val="50000"/>
              </a:spcBef>
            </a:pPr>
            <a:r>
              <a:rPr lang="en-US" altLang="zh-CN" sz="1680" noProof="1">
                <a:solidFill>
                  <a:srgbClr val="1C1C1C"/>
                </a:solidFill>
                <a:latin typeface="微软雅黑" panose="020B0503020204020204" charset="-122"/>
                <a:ea typeface="微软雅黑" panose="020B0503020204020204" charset="-122"/>
                <a:cs typeface="+mn-cs"/>
              </a:rPr>
              <a:t>R12</a:t>
            </a:r>
            <a:endParaRPr lang="en-US" altLang="zh-CN" sz="1680" noProof="1">
              <a:solidFill>
                <a:srgbClr val="1C1C1C"/>
              </a:solidFill>
              <a:latin typeface="微软雅黑" panose="020B0503020204020204" charset="-122"/>
              <a:ea typeface="微软雅黑" panose="020B0503020204020204" charset="-122"/>
            </a:endParaRPr>
          </a:p>
        </p:txBody>
      </p:sp>
      <p:sp>
        <p:nvSpPr>
          <p:cNvPr id="131135" name="Line 66"/>
          <p:cNvSpPr/>
          <p:nvPr/>
        </p:nvSpPr>
        <p:spPr>
          <a:xfrm>
            <a:off x="8782050" y="3074988"/>
            <a:ext cx="0" cy="314325"/>
          </a:xfrm>
          <a:prstGeom prst="line">
            <a:avLst/>
          </a:prstGeom>
          <a:ln w="19050" cap="flat" cmpd="sng">
            <a:solidFill>
              <a:schemeClr val="tx1"/>
            </a:solidFill>
            <a:prstDash val="solid"/>
            <a:round/>
            <a:headEnd type="none" w="med" len="med"/>
            <a:tailEnd type="none" w="med" len="med"/>
          </a:ln>
        </p:spPr>
      </p:sp>
      <p:sp>
        <p:nvSpPr>
          <p:cNvPr id="131136" name="Line 67"/>
          <p:cNvSpPr/>
          <p:nvPr/>
        </p:nvSpPr>
        <p:spPr>
          <a:xfrm flipH="1">
            <a:off x="7975600" y="3074988"/>
            <a:ext cx="1525588" cy="0"/>
          </a:xfrm>
          <a:prstGeom prst="line">
            <a:avLst/>
          </a:prstGeom>
          <a:ln w="19050" cap="flat" cmpd="sng">
            <a:solidFill>
              <a:schemeClr val="tx1"/>
            </a:solidFill>
            <a:prstDash val="sysDot"/>
            <a:round/>
            <a:headEnd type="none" w="med" len="med"/>
            <a:tailEnd type="none" w="med" len="med"/>
          </a:ln>
        </p:spPr>
      </p:sp>
      <p:sp>
        <p:nvSpPr>
          <p:cNvPr id="74766" name="Text Box 68"/>
          <p:cNvSpPr txBox="1"/>
          <p:nvPr/>
        </p:nvSpPr>
        <p:spPr>
          <a:xfrm>
            <a:off x="4019550" y="1887538"/>
            <a:ext cx="2228850" cy="1128713"/>
          </a:xfrm>
          <a:prstGeom prst="rect">
            <a:avLst/>
          </a:prstGeom>
          <a:noFill/>
          <a:ln w="9525">
            <a:noFill/>
          </a:ln>
        </p:spPr>
        <p:txBody>
          <a:bodyPr>
            <a:spAutoFit/>
          </a:bodyPr>
          <a:lstStyle/>
          <a:p>
            <a:pPr>
              <a:lnSpc>
                <a:spcPct val="150000"/>
              </a:lnSpc>
              <a:buClr>
                <a:schemeClr val="folHlink"/>
              </a:buClr>
              <a:buFont typeface="Wingdings" panose="05000000000000000000" pitchFamily="2" charset="2"/>
              <a:buChar char="§"/>
            </a:pPr>
            <a:r>
              <a:rPr lang="en-US" altLang="zh-CN" sz="1495" noProof="1">
                <a:latin typeface="微软雅黑" panose="020B0503020204020204" charset="-122"/>
                <a:ea typeface="微软雅黑" panose="020B0503020204020204" charset="-122"/>
                <a:cs typeface="+mn-cs"/>
              </a:rPr>
              <a:t> LTE-Adv</a:t>
            </a:r>
            <a:r>
              <a:rPr lang="zh-CN" altLang="en-US" sz="1495" noProof="1">
                <a:latin typeface="微软雅黑" panose="020B0503020204020204" charset="-122"/>
                <a:ea typeface="微软雅黑" panose="020B0503020204020204" charset="-122"/>
                <a:cs typeface="+mn-cs"/>
              </a:rPr>
              <a:t>将作为</a:t>
            </a:r>
            <a:r>
              <a:rPr lang="en-US" altLang="zh-CN" sz="1495" noProof="1">
                <a:latin typeface="微软雅黑" panose="020B0503020204020204" charset="-122"/>
                <a:ea typeface="微软雅黑" panose="020B0503020204020204" charset="-122"/>
                <a:cs typeface="+mn-cs"/>
              </a:rPr>
              <a:t>Release 10</a:t>
            </a:r>
            <a:r>
              <a:rPr lang="zh-CN" altLang="en-US" sz="1495" noProof="1">
                <a:latin typeface="微软雅黑" panose="020B0503020204020204" charset="-122"/>
                <a:ea typeface="微软雅黑" panose="020B0503020204020204" charset="-122"/>
                <a:cs typeface="+mn-cs"/>
              </a:rPr>
              <a:t>的主要内容</a:t>
            </a:r>
            <a:r>
              <a:rPr lang="en-US" altLang="zh-CN" sz="1495" noProof="1">
                <a:latin typeface="微软雅黑" panose="020B0503020204020204" charset="-122"/>
                <a:ea typeface="微软雅黑" panose="020B0503020204020204" charset="-122"/>
                <a:cs typeface="+mn-cs"/>
              </a:rPr>
              <a:t>, 2011</a:t>
            </a:r>
            <a:r>
              <a:rPr lang="zh-CN" altLang="zh-CN" sz="1495" noProof="1">
                <a:latin typeface="微软雅黑" panose="020B0503020204020204" charset="-122"/>
                <a:ea typeface="微软雅黑" panose="020B0503020204020204" charset="-122"/>
                <a:cs typeface="+mn-cs"/>
              </a:rPr>
              <a:t>年</a:t>
            </a:r>
            <a:r>
              <a:rPr lang="en-US" altLang="zh-CN" sz="1495" noProof="1">
                <a:latin typeface="微软雅黑" panose="020B0503020204020204" charset="-122"/>
                <a:ea typeface="微软雅黑" panose="020B0503020204020204" charset="-122"/>
                <a:cs typeface="+mn-cs"/>
              </a:rPr>
              <a:t>3</a:t>
            </a:r>
            <a:r>
              <a:rPr lang="zh-CN" altLang="zh-CN" sz="1495" noProof="1">
                <a:latin typeface="微软雅黑" panose="020B0503020204020204" charset="-122"/>
                <a:ea typeface="微软雅黑" panose="020B0503020204020204" charset="-122"/>
                <a:cs typeface="+mn-cs"/>
              </a:rPr>
              <a:t>月</a:t>
            </a:r>
            <a:r>
              <a:rPr lang="zh-CN" altLang="en-US" sz="1495" noProof="1">
                <a:latin typeface="微软雅黑" panose="020B0503020204020204" charset="-122"/>
                <a:ea typeface="微软雅黑" panose="020B0503020204020204" charset="-122"/>
                <a:cs typeface="+mn-cs"/>
              </a:rPr>
              <a:t>版本</a:t>
            </a:r>
            <a:r>
              <a:rPr lang="zh-CN" altLang="zh-CN" sz="1495" noProof="1">
                <a:latin typeface="微软雅黑" panose="020B0503020204020204" charset="-122"/>
                <a:ea typeface="微软雅黑" panose="020B0503020204020204" charset="-122"/>
                <a:cs typeface="+mn-cs"/>
              </a:rPr>
              <a:t>冻结</a:t>
            </a:r>
            <a:endParaRPr lang="zh-CN" altLang="en-US" sz="1495" noProof="1">
              <a:latin typeface="微软雅黑" panose="020B0503020204020204" charset="-122"/>
              <a:ea typeface="微软雅黑" panose="020B0503020204020204" charset="-122"/>
            </a:endParaRPr>
          </a:p>
        </p:txBody>
      </p:sp>
      <p:sp>
        <p:nvSpPr>
          <p:cNvPr id="131138" name="Line 69"/>
          <p:cNvSpPr/>
          <p:nvPr/>
        </p:nvSpPr>
        <p:spPr>
          <a:xfrm>
            <a:off x="5137150" y="3074988"/>
            <a:ext cx="0" cy="314325"/>
          </a:xfrm>
          <a:prstGeom prst="line">
            <a:avLst/>
          </a:prstGeom>
          <a:ln w="19050" cap="flat" cmpd="sng">
            <a:solidFill>
              <a:schemeClr val="tx1"/>
            </a:solidFill>
            <a:prstDash val="solid"/>
            <a:round/>
            <a:headEnd type="none" w="med" len="med"/>
            <a:tailEnd type="none" w="med" len="med"/>
          </a:ln>
        </p:spPr>
      </p:sp>
      <p:sp>
        <p:nvSpPr>
          <p:cNvPr id="131139" name="Line 70"/>
          <p:cNvSpPr/>
          <p:nvPr/>
        </p:nvSpPr>
        <p:spPr>
          <a:xfrm flipH="1">
            <a:off x="4273550" y="3074988"/>
            <a:ext cx="1655763" cy="0"/>
          </a:xfrm>
          <a:prstGeom prst="line">
            <a:avLst/>
          </a:prstGeom>
          <a:ln w="19050" cap="flat" cmpd="sng">
            <a:solidFill>
              <a:schemeClr val="tx1"/>
            </a:solidFill>
            <a:prstDash val="sysDot"/>
            <a:round/>
            <a:headEnd type="none" w="med" len="med"/>
            <a:tailEnd type="none" w="med" len="med"/>
          </a:ln>
        </p:spPr>
      </p:sp>
      <p:sp>
        <p:nvSpPr>
          <p:cNvPr id="131140" name="Line 72"/>
          <p:cNvSpPr/>
          <p:nvPr/>
        </p:nvSpPr>
        <p:spPr>
          <a:xfrm>
            <a:off x="6927850" y="4548188"/>
            <a:ext cx="0" cy="312737"/>
          </a:xfrm>
          <a:prstGeom prst="line">
            <a:avLst/>
          </a:prstGeom>
          <a:ln w="19050" cap="flat" cmpd="sng">
            <a:solidFill>
              <a:schemeClr val="tx1"/>
            </a:solidFill>
            <a:prstDash val="solid"/>
            <a:round/>
            <a:headEnd type="none" w="med" len="med"/>
            <a:tailEnd type="none" w="med" len="med"/>
          </a:ln>
        </p:spPr>
      </p:sp>
      <p:sp>
        <p:nvSpPr>
          <p:cNvPr id="131141" name="Line 73"/>
          <p:cNvSpPr/>
          <p:nvPr/>
        </p:nvSpPr>
        <p:spPr>
          <a:xfrm flipH="1">
            <a:off x="6169025" y="4860925"/>
            <a:ext cx="1484313" cy="0"/>
          </a:xfrm>
          <a:prstGeom prst="line">
            <a:avLst/>
          </a:prstGeom>
          <a:ln w="19050" cap="flat" cmpd="sng">
            <a:solidFill>
              <a:schemeClr val="tx1"/>
            </a:solidFill>
            <a:prstDash val="sysDot"/>
            <a:round/>
            <a:headEnd type="none" w="med" len="med"/>
            <a:tailEnd type="none" w="med" len="med"/>
          </a:ln>
        </p:spPr>
      </p:sp>
      <p:sp>
        <p:nvSpPr>
          <p:cNvPr id="74771" name="Text Box 74"/>
          <p:cNvSpPr txBox="1"/>
          <p:nvPr/>
        </p:nvSpPr>
        <p:spPr>
          <a:xfrm>
            <a:off x="2498725" y="5037138"/>
            <a:ext cx="2017713" cy="784225"/>
          </a:xfrm>
          <a:prstGeom prst="rect">
            <a:avLst/>
          </a:prstGeom>
          <a:noFill/>
          <a:ln w="9525">
            <a:noFill/>
          </a:ln>
        </p:spPr>
        <p:txBody>
          <a:bodyPr>
            <a:spAutoFit/>
          </a:bodyPr>
          <a:lstStyle/>
          <a:p>
            <a:pPr>
              <a:lnSpc>
                <a:spcPct val="150000"/>
              </a:lnSpc>
              <a:buClr>
                <a:schemeClr val="folHlink"/>
              </a:buClr>
              <a:buFont typeface="Wingdings" panose="05000000000000000000" pitchFamily="2" charset="2"/>
              <a:buChar char="§"/>
            </a:pPr>
            <a:r>
              <a:rPr lang="en-US" altLang="zh-CN" sz="1495" noProof="1">
                <a:latin typeface="微软雅黑" panose="020B0503020204020204" charset="-122"/>
                <a:ea typeface="微软雅黑" panose="020B0503020204020204" charset="-122"/>
                <a:cs typeface="+mn-cs"/>
              </a:rPr>
              <a:t> </a:t>
            </a:r>
            <a:r>
              <a:rPr lang="zh-CN" altLang="en-US" sz="1495" noProof="1">
                <a:latin typeface="微软雅黑" panose="020B0503020204020204" charset="-122"/>
                <a:ea typeface="微软雅黑" panose="020B0503020204020204" charset="-122"/>
                <a:cs typeface="+mn-cs"/>
              </a:rPr>
              <a:t>完善和增强</a:t>
            </a:r>
            <a:r>
              <a:rPr lang="en-US" altLang="zh-CN" sz="1495" noProof="1">
                <a:latin typeface="微软雅黑" panose="020B0503020204020204" charset="-122"/>
                <a:ea typeface="微软雅黑" panose="020B0503020204020204" charset="-122"/>
                <a:cs typeface="+mn-cs"/>
              </a:rPr>
              <a:t>LTE</a:t>
            </a:r>
            <a:r>
              <a:rPr lang="zh-CN" altLang="en-US" sz="1495" noProof="1">
                <a:latin typeface="微软雅黑" panose="020B0503020204020204" charset="-122"/>
                <a:ea typeface="微软雅黑" panose="020B0503020204020204" charset="-122"/>
                <a:cs typeface="+mn-cs"/>
              </a:rPr>
              <a:t>系统</a:t>
            </a:r>
            <a:endParaRPr lang="zh-CN" altLang="en-US" sz="1495" noProof="1">
              <a:latin typeface="微软雅黑" panose="020B0503020204020204" charset="-122"/>
              <a:ea typeface="微软雅黑" panose="020B0503020204020204" charset="-122"/>
            </a:endParaRPr>
          </a:p>
          <a:p>
            <a:pPr>
              <a:lnSpc>
                <a:spcPct val="150000"/>
              </a:lnSpc>
              <a:buClr>
                <a:schemeClr val="folHlink"/>
              </a:buClr>
              <a:buFont typeface="Wingdings" panose="05000000000000000000" pitchFamily="2" charset="2"/>
              <a:buChar char="§"/>
            </a:pPr>
            <a:r>
              <a:rPr lang="zh-CN" altLang="en-US" sz="1495" noProof="1">
                <a:latin typeface="微软雅黑" panose="020B0503020204020204" charset="-122"/>
                <a:ea typeface="微软雅黑" panose="020B0503020204020204" charset="-122"/>
                <a:cs typeface="+mn-cs"/>
              </a:rPr>
              <a:t> </a:t>
            </a:r>
            <a:r>
              <a:rPr lang="en-US" altLang="zh-CN" sz="1495" noProof="1">
                <a:latin typeface="微软雅黑" panose="020B0503020204020204" charset="-122"/>
                <a:ea typeface="微软雅黑" panose="020B0503020204020204" charset="-122"/>
                <a:cs typeface="+mn-cs"/>
              </a:rPr>
              <a:t>2010</a:t>
            </a:r>
            <a:r>
              <a:rPr lang="zh-CN" altLang="zh-CN" sz="1495" noProof="1">
                <a:latin typeface="微软雅黑" panose="020B0503020204020204" charset="-122"/>
                <a:ea typeface="微软雅黑" panose="020B0503020204020204" charset="-122"/>
                <a:cs typeface="+mn-cs"/>
              </a:rPr>
              <a:t>年</a:t>
            </a:r>
            <a:r>
              <a:rPr lang="en-US" altLang="zh-CN" sz="1495" noProof="1">
                <a:latin typeface="微软雅黑" panose="020B0503020204020204" charset="-122"/>
                <a:ea typeface="微软雅黑" panose="020B0503020204020204" charset="-122"/>
                <a:cs typeface="+mn-cs"/>
              </a:rPr>
              <a:t>3</a:t>
            </a:r>
            <a:r>
              <a:rPr lang="zh-CN" altLang="zh-CN" sz="1495" noProof="1">
                <a:latin typeface="微软雅黑" panose="020B0503020204020204" charset="-122"/>
                <a:ea typeface="微软雅黑" panose="020B0503020204020204" charset="-122"/>
                <a:cs typeface="+mn-cs"/>
              </a:rPr>
              <a:t>月发布</a:t>
            </a:r>
            <a:endParaRPr lang="zh-CN" altLang="en-US" sz="1495" noProof="1">
              <a:latin typeface="微软雅黑" panose="020B0503020204020204" charset="-122"/>
              <a:ea typeface="微软雅黑" panose="020B0503020204020204" charset="-122"/>
            </a:endParaRPr>
          </a:p>
        </p:txBody>
      </p:sp>
      <p:grpSp>
        <p:nvGrpSpPr>
          <p:cNvPr id="131143" name="Group 75"/>
          <p:cNvGrpSpPr/>
          <p:nvPr/>
        </p:nvGrpSpPr>
        <p:grpSpPr>
          <a:xfrm>
            <a:off x="1789113" y="3370263"/>
            <a:ext cx="8548687" cy="1171575"/>
            <a:chOff x="0" y="2006"/>
            <a:chExt cx="5760" cy="790"/>
          </a:xfrm>
        </p:grpSpPr>
        <p:sp>
          <p:nvSpPr>
            <p:cNvPr id="131144" name="Line 76"/>
            <p:cNvSpPr/>
            <p:nvPr/>
          </p:nvSpPr>
          <p:spPr>
            <a:xfrm flipH="1">
              <a:off x="0" y="2405"/>
              <a:ext cx="652" cy="0"/>
            </a:xfrm>
            <a:prstGeom prst="line">
              <a:avLst/>
            </a:prstGeom>
            <a:ln w="76200" cap="flat" cmpd="sng">
              <a:solidFill>
                <a:schemeClr val="accent1"/>
              </a:solidFill>
              <a:prstDash val="solid"/>
              <a:round/>
              <a:headEnd type="none" w="med" len="med"/>
              <a:tailEnd type="none" w="med" len="med"/>
            </a:ln>
            <a:effectLst>
              <a:outerShdw dist="35921" dir="2699999" algn="ctr" rotWithShape="0">
                <a:schemeClr val="bg2">
                  <a:alpha val="50000"/>
                </a:schemeClr>
              </a:outerShdw>
            </a:effectLst>
          </p:spPr>
        </p:sp>
        <p:sp>
          <p:nvSpPr>
            <p:cNvPr id="131145" name="Line 77"/>
            <p:cNvSpPr/>
            <p:nvPr/>
          </p:nvSpPr>
          <p:spPr>
            <a:xfrm flipH="1">
              <a:off x="3839" y="2405"/>
              <a:ext cx="510" cy="0"/>
            </a:xfrm>
            <a:prstGeom prst="line">
              <a:avLst/>
            </a:prstGeom>
            <a:ln w="76200" cap="flat" cmpd="sng">
              <a:solidFill>
                <a:schemeClr val="accent1"/>
              </a:solidFill>
              <a:prstDash val="solid"/>
              <a:round/>
              <a:headEnd type="none" w="med" len="med"/>
              <a:tailEnd type="none" w="med" len="med"/>
            </a:ln>
            <a:effectLst>
              <a:outerShdw dist="35921" dir="2699999" algn="ctr" rotWithShape="0">
                <a:schemeClr val="bg2">
                  <a:alpha val="50000"/>
                </a:schemeClr>
              </a:outerShdw>
            </a:effectLst>
          </p:spPr>
        </p:sp>
        <p:sp>
          <p:nvSpPr>
            <p:cNvPr id="74782" name="Arc 78"/>
            <p:cNvSpPr/>
            <p:nvPr/>
          </p:nvSpPr>
          <p:spPr>
            <a:xfrm rot="-5400000" flipV="1">
              <a:off x="2048" y="1830"/>
              <a:ext cx="412" cy="769"/>
            </a:xfrm>
            <a:custGeom>
              <a:avLst/>
              <a:gdLst/>
              <a:ahLst/>
              <a:cxnLst>
                <a:cxn ang="0">
                  <a:pos x="14" y="0"/>
                </a:cxn>
                <a:cxn ang="0">
                  <a:pos x="0" y="768"/>
                </a:cxn>
                <a:cxn ang="0">
                  <a:pos x="22" y="385"/>
                </a:cxn>
              </a:cxnLst>
              <a:rect l="0" t="0" r="0" b="0"/>
              <a:pathLst>
                <a:path w="22794" h="43200" fill="none">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cap="flat" cmpd="sng">
              <a:solidFill>
                <a:schemeClr val="accent1">
                  <a:alpha val="100000"/>
                </a:schemeClr>
              </a:solidFill>
              <a:prstDash val="solid"/>
              <a:round/>
              <a:headEnd type="none" w="med" len="med"/>
              <a:tailEnd type="none" w="med" len="med"/>
            </a:ln>
            <a:effectLst>
              <a:outerShdw dist="35921" dir="2699999" algn="ctr" rotWithShape="0">
                <a:schemeClr val="bg2">
                  <a:alpha val="50000"/>
                </a:schemeClr>
              </a:outerShdw>
            </a:effectLst>
          </p:spPr>
          <p:txBody>
            <a:bodyPr/>
            <a:lstStyle/>
            <a:p>
              <a:pPr fontAlgn="base"/>
              <a:endParaRPr lang="zh-CN" altLang="en-US" sz="1680" strike="noStrike" noProof="1"/>
            </a:p>
          </p:txBody>
        </p:sp>
        <p:sp>
          <p:nvSpPr>
            <p:cNvPr id="74783" name="Arc 79"/>
            <p:cNvSpPr/>
            <p:nvPr/>
          </p:nvSpPr>
          <p:spPr>
            <a:xfrm rot="-5400000" flipV="1">
              <a:off x="4499" y="1827"/>
              <a:ext cx="418" cy="769"/>
            </a:xfrm>
            <a:custGeom>
              <a:avLst/>
              <a:gdLst/>
              <a:ahLst/>
              <a:cxnLst>
                <a:cxn ang="0">
                  <a:pos x="14" y="0"/>
                </a:cxn>
                <a:cxn ang="0">
                  <a:pos x="0" y="768"/>
                </a:cxn>
                <a:cxn ang="0">
                  <a:pos x="22" y="385"/>
                </a:cxn>
              </a:cxnLst>
              <a:rect l="0" t="0" r="0" b="0"/>
              <a:pathLst>
                <a:path w="22794" h="43200" fill="none">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cap="flat" cmpd="sng">
              <a:solidFill>
                <a:schemeClr val="accent1">
                  <a:alpha val="100000"/>
                </a:schemeClr>
              </a:solidFill>
              <a:prstDash val="solid"/>
              <a:round/>
              <a:headEnd type="none" w="med" len="med"/>
              <a:tailEnd type="none" w="med" len="med"/>
            </a:ln>
            <a:effectLst>
              <a:outerShdw dist="35921" dir="2699999" algn="ctr" rotWithShape="0">
                <a:schemeClr val="bg2">
                  <a:alpha val="50000"/>
                </a:schemeClr>
              </a:outerShdw>
            </a:effectLst>
          </p:spPr>
          <p:txBody>
            <a:bodyPr/>
            <a:lstStyle/>
            <a:p>
              <a:pPr fontAlgn="base"/>
              <a:endParaRPr lang="zh-CN" altLang="en-US" sz="1680" strike="noStrike" noProof="1"/>
            </a:p>
          </p:txBody>
        </p:sp>
        <p:sp>
          <p:nvSpPr>
            <p:cNvPr id="131148" name="Line 80"/>
            <p:cNvSpPr/>
            <p:nvPr/>
          </p:nvSpPr>
          <p:spPr>
            <a:xfrm flipH="1">
              <a:off x="2619" y="2405"/>
              <a:ext cx="496" cy="0"/>
            </a:xfrm>
            <a:prstGeom prst="line">
              <a:avLst/>
            </a:prstGeom>
            <a:ln w="76200" cap="flat" cmpd="sng">
              <a:solidFill>
                <a:schemeClr val="accent1"/>
              </a:solidFill>
              <a:prstDash val="solid"/>
              <a:round/>
              <a:headEnd type="none" w="med" len="med"/>
              <a:tailEnd type="none" w="med" len="med"/>
            </a:ln>
            <a:effectLst>
              <a:outerShdw dist="35921" dir="2699999" algn="ctr" rotWithShape="0">
                <a:schemeClr val="bg2">
                  <a:alpha val="50000"/>
                </a:schemeClr>
              </a:outerShdw>
            </a:effectLst>
          </p:spPr>
        </p:sp>
        <p:sp>
          <p:nvSpPr>
            <p:cNvPr id="74785" name="Arc 81"/>
            <p:cNvSpPr/>
            <p:nvPr/>
          </p:nvSpPr>
          <p:spPr>
            <a:xfrm rot="5400000">
              <a:off x="3274" y="2208"/>
              <a:ext cx="400" cy="769"/>
            </a:xfrm>
            <a:custGeom>
              <a:avLst/>
              <a:gdLst/>
              <a:ahLst/>
              <a:cxnLst>
                <a:cxn ang="0">
                  <a:pos x="13" y="0"/>
                </a:cxn>
                <a:cxn ang="0">
                  <a:pos x="0" y="768"/>
                </a:cxn>
                <a:cxn ang="0">
                  <a:pos x="21" y="385"/>
                </a:cxn>
              </a:cxnLst>
              <a:rect l="0" t="0" r="0" b="0"/>
              <a:pathLst>
                <a:path w="22794" h="43200" fill="none">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cap="flat" cmpd="sng">
              <a:solidFill>
                <a:schemeClr val="accent1">
                  <a:alpha val="100000"/>
                </a:schemeClr>
              </a:solidFill>
              <a:prstDash val="solid"/>
              <a:round/>
              <a:headEnd type="none" w="med" len="med"/>
              <a:tailEnd type="none" w="med" len="med"/>
            </a:ln>
            <a:effectLst>
              <a:outerShdw dist="35921" dir="2699999" algn="ctr" rotWithShape="0">
                <a:schemeClr val="bg2">
                  <a:alpha val="50000"/>
                </a:schemeClr>
              </a:outerShdw>
            </a:effectLst>
          </p:spPr>
          <p:txBody>
            <a:bodyPr/>
            <a:lstStyle/>
            <a:p>
              <a:pPr fontAlgn="base"/>
              <a:endParaRPr lang="zh-CN" altLang="en-US" sz="1680" strike="noStrike" noProof="1"/>
            </a:p>
          </p:txBody>
        </p:sp>
        <p:sp>
          <p:nvSpPr>
            <p:cNvPr id="131150" name="Line 82"/>
            <p:cNvSpPr/>
            <p:nvPr/>
          </p:nvSpPr>
          <p:spPr>
            <a:xfrm flipH="1">
              <a:off x="5071" y="2405"/>
              <a:ext cx="689" cy="0"/>
            </a:xfrm>
            <a:prstGeom prst="line">
              <a:avLst/>
            </a:prstGeom>
            <a:ln w="76200" cap="flat" cmpd="sng">
              <a:solidFill>
                <a:schemeClr val="accent1"/>
              </a:solidFill>
              <a:prstDash val="solid"/>
              <a:round/>
              <a:headEnd type="none" w="med" len="med"/>
              <a:tailEnd type="none" w="med" len="med"/>
            </a:ln>
            <a:effectLst>
              <a:outerShdw dist="35921" dir="2699999" algn="ctr" rotWithShape="0">
                <a:schemeClr val="bg2">
                  <a:alpha val="50000"/>
                </a:schemeClr>
              </a:outerShdw>
            </a:effectLst>
          </p:spPr>
        </p:sp>
        <p:sp>
          <p:nvSpPr>
            <p:cNvPr id="131151" name="Line 83"/>
            <p:cNvSpPr/>
            <p:nvPr/>
          </p:nvSpPr>
          <p:spPr>
            <a:xfrm flipH="1">
              <a:off x="1377" y="2405"/>
              <a:ext cx="523" cy="0"/>
            </a:xfrm>
            <a:prstGeom prst="line">
              <a:avLst/>
            </a:prstGeom>
            <a:ln w="76200" cap="flat" cmpd="sng">
              <a:solidFill>
                <a:schemeClr val="accent1"/>
              </a:solidFill>
              <a:prstDash val="solid"/>
              <a:round/>
              <a:headEnd type="none" w="med" len="med"/>
              <a:tailEnd type="none" w="med" len="med"/>
            </a:ln>
            <a:effectLst>
              <a:outerShdw dist="35921" dir="2699999" algn="ctr" rotWithShape="0">
                <a:schemeClr val="bg2">
                  <a:alpha val="50000"/>
                </a:schemeClr>
              </a:outerShdw>
            </a:effectLst>
          </p:spPr>
        </p:sp>
        <p:sp>
          <p:nvSpPr>
            <p:cNvPr id="74788" name="Arc 84"/>
            <p:cNvSpPr/>
            <p:nvPr/>
          </p:nvSpPr>
          <p:spPr>
            <a:xfrm rot="5400000">
              <a:off x="811" y="2208"/>
              <a:ext cx="400" cy="769"/>
            </a:xfrm>
            <a:custGeom>
              <a:avLst/>
              <a:gdLst/>
              <a:ahLst/>
              <a:cxnLst>
                <a:cxn ang="0">
                  <a:pos x="13" y="0"/>
                </a:cxn>
                <a:cxn ang="0">
                  <a:pos x="0" y="768"/>
                </a:cxn>
                <a:cxn ang="0">
                  <a:pos x="21" y="385"/>
                </a:cxn>
              </a:cxnLst>
              <a:rect l="0" t="0" r="0" b="0"/>
              <a:pathLst>
                <a:path w="22794" h="43200" fill="none">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cap="flat" cmpd="sng">
              <a:solidFill>
                <a:schemeClr val="accent1">
                  <a:alpha val="100000"/>
                </a:schemeClr>
              </a:solidFill>
              <a:prstDash val="solid"/>
              <a:round/>
              <a:headEnd type="none" w="med" len="med"/>
              <a:tailEnd type="none" w="med" len="med"/>
            </a:ln>
            <a:effectLst>
              <a:outerShdw dist="35921" dir="2699999" algn="ctr" rotWithShape="0">
                <a:schemeClr val="bg2">
                  <a:alpha val="50000"/>
                </a:schemeClr>
              </a:outerShdw>
            </a:effectLst>
          </p:spPr>
          <p:txBody>
            <a:bodyPr/>
            <a:lstStyle/>
            <a:p>
              <a:pPr fontAlgn="base"/>
              <a:endParaRPr lang="zh-CN" altLang="en-US" sz="1680" strike="noStrike" noProof="1"/>
            </a:p>
          </p:txBody>
        </p:sp>
      </p:grpSp>
      <p:pic>
        <p:nvPicPr>
          <p:cNvPr id="131153" name="Picture 85" descr="Picture1"/>
          <p:cNvPicPr>
            <a:picLocks noChangeAspect="1"/>
          </p:cNvPicPr>
          <p:nvPr/>
        </p:nvPicPr>
        <p:blipFill>
          <a:blip r:embed="rId2"/>
          <a:stretch>
            <a:fillRect/>
          </a:stretch>
        </p:blipFill>
        <p:spPr>
          <a:xfrm>
            <a:off x="2914650" y="3486150"/>
            <a:ext cx="773113" cy="352425"/>
          </a:xfrm>
          <a:prstGeom prst="rect">
            <a:avLst/>
          </a:prstGeom>
          <a:noFill/>
          <a:ln w="9525">
            <a:noFill/>
          </a:ln>
        </p:spPr>
      </p:pic>
      <p:pic>
        <p:nvPicPr>
          <p:cNvPr id="131154" name="Picture 86" descr="Picture1"/>
          <p:cNvPicPr>
            <a:picLocks noChangeAspect="1"/>
          </p:cNvPicPr>
          <p:nvPr/>
        </p:nvPicPr>
        <p:blipFill>
          <a:blip r:embed="rId2"/>
          <a:stretch>
            <a:fillRect/>
          </a:stretch>
        </p:blipFill>
        <p:spPr>
          <a:xfrm>
            <a:off x="4762500" y="3476625"/>
            <a:ext cx="773113" cy="352425"/>
          </a:xfrm>
          <a:prstGeom prst="rect">
            <a:avLst/>
          </a:prstGeom>
          <a:noFill/>
          <a:ln w="9525">
            <a:noFill/>
          </a:ln>
        </p:spPr>
      </p:pic>
      <p:pic>
        <p:nvPicPr>
          <p:cNvPr id="131155" name="Picture 87" descr="Picture1"/>
          <p:cNvPicPr>
            <a:picLocks noChangeAspect="1"/>
          </p:cNvPicPr>
          <p:nvPr/>
        </p:nvPicPr>
        <p:blipFill>
          <a:blip r:embed="rId2"/>
          <a:stretch>
            <a:fillRect/>
          </a:stretch>
        </p:blipFill>
        <p:spPr>
          <a:xfrm>
            <a:off x="6570663" y="3494088"/>
            <a:ext cx="771525" cy="354012"/>
          </a:xfrm>
          <a:prstGeom prst="rect">
            <a:avLst/>
          </a:prstGeom>
          <a:noFill/>
          <a:ln w="9525">
            <a:noFill/>
          </a:ln>
        </p:spPr>
      </p:pic>
      <p:pic>
        <p:nvPicPr>
          <p:cNvPr id="131156" name="Picture 88" descr="Picture1"/>
          <p:cNvPicPr>
            <a:picLocks noChangeAspect="1"/>
          </p:cNvPicPr>
          <p:nvPr/>
        </p:nvPicPr>
        <p:blipFill>
          <a:blip r:embed="rId2"/>
          <a:stretch>
            <a:fillRect/>
          </a:stretch>
        </p:blipFill>
        <p:spPr>
          <a:xfrm>
            <a:off x="8405813" y="3486150"/>
            <a:ext cx="771525" cy="352425"/>
          </a:xfrm>
          <a:prstGeom prst="rect">
            <a:avLst/>
          </a:prstGeom>
          <a:noFill/>
          <a:ln w="9525">
            <a:noFill/>
          </a:ln>
        </p:spPr>
      </p:pic>
      <p:sp>
        <p:nvSpPr>
          <p:cNvPr id="74777" name="矩形 1"/>
          <p:cNvSpPr/>
          <p:nvPr/>
        </p:nvSpPr>
        <p:spPr>
          <a:xfrm>
            <a:off x="566738" y="422275"/>
            <a:ext cx="3067050" cy="493713"/>
          </a:xfrm>
          <a:prstGeom prst="rect">
            <a:avLst/>
          </a:prstGeom>
          <a:noFill/>
          <a:ln w="9525">
            <a:noFill/>
          </a:ln>
        </p:spPr>
        <p:txBody>
          <a:bodyPr wrap="none">
            <a:spAutoFit/>
          </a:bodyPr>
          <a:lstStyle/>
          <a:p>
            <a:pPr fontAlgn="base"/>
            <a:r>
              <a:rPr lang="en-US" altLang="zh-CN" sz="2620" strike="noStrike" noProof="1">
                <a:solidFill>
                  <a:srgbClr val="00B0F0"/>
                </a:solidFill>
                <a:latin typeface="微软雅黑" panose="020B0503020204020204" charset="-122"/>
                <a:ea typeface="微软雅黑" panose="020B0503020204020204" charset="-122"/>
                <a:cs typeface="+mn-cs"/>
              </a:rPr>
              <a:t>3GPP LTE</a:t>
            </a:r>
            <a:r>
              <a:rPr lang="zh-CN" altLang="en-US" sz="2620" strike="noStrike" noProof="1">
                <a:solidFill>
                  <a:srgbClr val="00B0F0"/>
                </a:solidFill>
                <a:latin typeface="微软雅黑" panose="020B0503020204020204" charset="-122"/>
                <a:ea typeface="微软雅黑" panose="020B0503020204020204" charset="-122"/>
                <a:cs typeface="+mn-cs"/>
              </a:rPr>
              <a:t>版本规划</a:t>
            </a:r>
            <a:endParaRPr lang="zh-CN" altLang="en-US" sz="2620" strike="noStrike" noProof="1">
              <a:latin typeface="微软雅黑" panose="020B0503020204020204" charset="-122"/>
              <a:ea typeface="微软雅黑" panose="020B0503020204020204" charset="-122"/>
            </a:endParaRPr>
          </a:p>
        </p:txBody>
      </p:sp>
      <p:sp>
        <p:nvSpPr>
          <p:cNvPr id="74778" name="矩形 2"/>
          <p:cNvSpPr/>
          <p:nvPr/>
        </p:nvSpPr>
        <p:spPr>
          <a:xfrm>
            <a:off x="5719763" y="5181600"/>
            <a:ext cx="2474913" cy="1130300"/>
          </a:xfrm>
          <a:prstGeom prst="rect">
            <a:avLst/>
          </a:prstGeom>
          <a:noFill/>
          <a:ln w="9525">
            <a:noFill/>
          </a:ln>
        </p:spPr>
        <p:txBody>
          <a:bodyPr>
            <a:spAutoFit/>
          </a:bodyPr>
          <a:lstStyle/>
          <a:p>
            <a:pPr fontAlgn="base">
              <a:lnSpc>
                <a:spcPct val="150000"/>
              </a:lnSpc>
              <a:buClr>
                <a:schemeClr val="folHlink"/>
              </a:buClr>
              <a:buFont typeface="Wingdings" panose="05000000000000000000" pitchFamily="2" charset="2"/>
              <a:buChar char="§"/>
            </a:pPr>
            <a:r>
              <a:rPr lang="zh-CN" altLang="zh-CN" sz="1495" b="1" strike="noStrike" noProof="1">
                <a:latin typeface="微软雅黑" panose="020B0503020204020204" charset="-122"/>
                <a:ea typeface="微软雅黑" panose="020B0503020204020204" charset="-122"/>
                <a:cs typeface="+mn-cs"/>
              </a:rPr>
              <a:t>增强型</a:t>
            </a:r>
            <a:r>
              <a:rPr lang="en-US" altLang="zh-CN" sz="1495" b="1" strike="noStrike" noProof="1">
                <a:latin typeface="微软雅黑" panose="020B0503020204020204" charset="-122"/>
                <a:ea typeface="微软雅黑" panose="020B0503020204020204" charset="-122"/>
                <a:cs typeface="+mn-cs"/>
              </a:rPr>
              <a:t>LTE Advanced</a:t>
            </a:r>
            <a:r>
              <a:rPr lang="zh-CN" altLang="zh-CN" sz="1495" b="1" strike="noStrike" noProof="1">
                <a:latin typeface="微软雅黑" panose="020B0503020204020204" charset="-122"/>
                <a:ea typeface="微软雅黑" panose="020B0503020204020204" charset="-122"/>
                <a:cs typeface="+mn-cs"/>
              </a:rPr>
              <a:t>，标准工作于</a:t>
            </a:r>
            <a:r>
              <a:rPr lang="en-US" altLang="zh-CN" sz="1495" b="1" strike="noStrike" noProof="1">
                <a:latin typeface="微软雅黑" panose="020B0503020204020204" charset="-122"/>
                <a:ea typeface="微软雅黑" panose="020B0503020204020204" charset="-122"/>
                <a:cs typeface="+mn-cs"/>
              </a:rPr>
              <a:t>2012</a:t>
            </a:r>
            <a:r>
              <a:rPr lang="zh-CN" altLang="zh-CN" sz="1495" b="1" strike="noStrike" noProof="1">
                <a:latin typeface="微软雅黑" panose="020B0503020204020204" charset="-122"/>
                <a:ea typeface="微软雅黑" panose="020B0503020204020204" charset="-122"/>
                <a:cs typeface="+mn-cs"/>
              </a:rPr>
              <a:t>年</a:t>
            </a:r>
            <a:r>
              <a:rPr lang="en-US" altLang="zh-CN" sz="1495" b="1" strike="noStrike" noProof="1">
                <a:latin typeface="微软雅黑" panose="020B0503020204020204" charset="-122"/>
                <a:ea typeface="微软雅黑" panose="020B0503020204020204" charset="-122"/>
                <a:cs typeface="+mn-cs"/>
              </a:rPr>
              <a:t>9</a:t>
            </a:r>
            <a:r>
              <a:rPr lang="zh-CN" altLang="zh-CN" sz="1495" b="1" strike="noStrike" noProof="1">
                <a:latin typeface="微软雅黑" panose="020B0503020204020204" charset="-122"/>
                <a:ea typeface="微软雅黑" panose="020B0503020204020204" charset="-122"/>
                <a:cs typeface="+mn-cs"/>
              </a:rPr>
              <a:t>月冻结</a:t>
            </a:r>
            <a:endParaRPr lang="zh-CN" altLang="en-US" sz="1495" b="1" strike="noStrike" noProof="1">
              <a:latin typeface="微软雅黑" panose="020B0503020204020204" charset="-122"/>
              <a:ea typeface="微软雅黑" panose="020B0503020204020204" charset="-122"/>
            </a:endParaRPr>
          </a:p>
        </p:txBody>
      </p:sp>
      <p:sp>
        <p:nvSpPr>
          <p:cNvPr id="74779" name="矩形 3"/>
          <p:cNvSpPr/>
          <p:nvPr/>
        </p:nvSpPr>
        <p:spPr>
          <a:xfrm>
            <a:off x="7512050" y="1968500"/>
            <a:ext cx="2559050" cy="1130300"/>
          </a:xfrm>
          <a:prstGeom prst="rect">
            <a:avLst/>
          </a:prstGeom>
          <a:noFill/>
          <a:ln w="9525">
            <a:noFill/>
          </a:ln>
        </p:spPr>
        <p:txBody>
          <a:bodyPr>
            <a:spAutoFit/>
          </a:bodyPr>
          <a:lstStyle/>
          <a:p>
            <a:pPr fontAlgn="base">
              <a:lnSpc>
                <a:spcPct val="150000"/>
              </a:lnSpc>
              <a:buClr>
                <a:schemeClr val="folHlink"/>
              </a:buClr>
              <a:buFont typeface="Wingdings" panose="05000000000000000000" pitchFamily="2" charset="2"/>
              <a:buChar char="§"/>
            </a:pPr>
            <a:r>
              <a:rPr lang="zh-CN" altLang="zh-CN" sz="1495" b="1" strike="noStrike" noProof="1">
                <a:latin typeface="微软雅黑" panose="020B0503020204020204" charset="-122"/>
                <a:ea typeface="微软雅黑" panose="020B0503020204020204" charset="-122"/>
                <a:cs typeface="+mn-cs"/>
              </a:rPr>
              <a:t>更强的增强型</a:t>
            </a:r>
            <a:r>
              <a:rPr lang="en-US" altLang="zh-CN" sz="1495" b="1" strike="noStrike" noProof="1">
                <a:latin typeface="微软雅黑" panose="020B0503020204020204" charset="-122"/>
                <a:ea typeface="微软雅黑" panose="020B0503020204020204" charset="-122"/>
                <a:cs typeface="+mn-cs"/>
              </a:rPr>
              <a:t>LTE Advanced</a:t>
            </a:r>
            <a:r>
              <a:rPr lang="zh-CN" altLang="zh-CN" sz="1495" b="1" strike="noStrike" noProof="1">
                <a:latin typeface="微软雅黑" panose="020B0503020204020204" charset="-122"/>
                <a:ea typeface="微软雅黑" panose="020B0503020204020204" charset="-122"/>
                <a:cs typeface="+mn-cs"/>
              </a:rPr>
              <a:t>，标准工作于</a:t>
            </a:r>
            <a:r>
              <a:rPr lang="en-US" altLang="zh-CN" sz="1495" b="1" strike="noStrike" noProof="1">
                <a:latin typeface="微软雅黑" panose="020B0503020204020204" charset="-122"/>
                <a:ea typeface="微软雅黑" panose="020B0503020204020204" charset="-122"/>
                <a:cs typeface="+mn-cs"/>
              </a:rPr>
              <a:t>2014</a:t>
            </a:r>
            <a:r>
              <a:rPr lang="zh-CN" altLang="zh-CN" sz="1495" b="1" strike="noStrike" noProof="1">
                <a:latin typeface="微软雅黑" panose="020B0503020204020204" charset="-122"/>
                <a:ea typeface="微软雅黑" panose="020B0503020204020204" charset="-122"/>
                <a:cs typeface="+mn-cs"/>
              </a:rPr>
              <a:t>年</a:t>
            </a:r>
            <a:r>
              <a:rPr lang="en-US" altLang="zh-CN" sz="1495" b="1" strike="noStrike" noProof="1">
                <a:latin typeface="微软雅黑" panose="020B0503020204020204" charset="-122"/>
                <a:ea typeface="微软雅黑" panose="020B0503020204020204" charset="-122"/>
                <a:cs typeface="+mn-cs"/>
              </a:rPr>
              <a:t>6</a:t>
            </a:r>
            <a:r>
              <a:rPr lang="zh-CN" altLang="zh-CN" sz="1495" b="1" strike="noStrike" noProof="1">
                <a:latin typeface="微软雅黑" panose="020B0503020204020204" charset="-122"/>
                <a:ea typeface="微软雅黑" panose="020B0503020204020204" charset="-122"/>
                <a:cs typeface="+mn-cs"/>
              </a:rPr>
              <a:t>月冻结</a:t>
            </a:r>
            <a:endParaRPr lang="zh-CN" altLang="en-US" sz="1495" b="1" strike="noStrike" noProof="1">
              <a:latin typeface="微软雅黑" panose="020B0503020204020204" charset="-122"/>
              <a:ea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77" name="矩形 1"/>
          <p:cNvSpPr/>
          <p:nvPr/>
        </p:nvSpPr>
        <p:spPr>
          <a:xfrm>
            <a:off x="566738" y="422275"/>
            <a:ext cx="3067050" cy="493713"/>
          </a:xfrm>
          <a:prstGeom prst="rect">
            <a:avLst/>
          </a:prstGeom>
          <a:noFill/>
          <a:ln w="9525">
            <a:noFill/>
          </a:ln>
        </p:spPr>
        <p:txBody>
          <a:bodyPr wrap="none">
            <a:spAutoFit/>
          </a:bodyPr>
          <a:lstStyle/>
          <a:p>
            <a:pPr fontAlgn="base"/>
            <a:r>
              <a:rPr lang="en-US" altLang="zh-CN" sz="2620" strike="noStrike" noProof="1">
                <a:solidFill>
                  <a:srgbClr val="00B0F0"/>
                </a:solidFill>
                <a:latin typeface="微软雅黑" panose="020B0503020204020204" charset="-122"/>
                <a:ea typeface="微软雅黑" panose="020B0503020204020204" charset="-122"/>
                <a:cs typeface="+mn-cs"/>
              </a:rPr>
              <a:t>3GPP LTE</a:t>
            </a:r>
            <a:r>
              <a:rPr lang="zh-CN" altLang="en-US" sz="2620" strike="noStrike" noProof="1">
                <a:solidFill>
                  <a:srgbClr val="00B0F0"/>
                </a:solidFill>
                <a:latin typeface="微软雅黑" panose="020B0503020204020204" charset="-122"/>
                <a:ea typeface="微软雅黑" panose="020B0503020204020204" charset="-122"/>
                <a:cs typeface="+mn-cs"/>
              </a:rPr>
              <a:t>版本规划</a:t>
            </a:r>
            <a:endParaRPr lang="zh-CN" altLang="en-US" sz="2620" strike="noStrike" noProof="1">
              <a:latin typeface="微软雅黑" panose="020B0503020204020204" charset="-122"/>
              <a:ea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pic>
        <p:nvPicPr>
          <p:cNvPr id="133124" name="图片 1" descr="20210126201726352"/>
          <p:cNvPicPr>
            <a:picLocks noChangeAspect="1"/>
          </p:cNvPicPr>
          <p:nvPr/>
        </p:nvPicPr>
        <p:blipFill>
          <a:blip r:embed="rId1"/>
          <a:stretch>
            <a:fillRect/>
          </a:stretch>
        </p:blipFill>
        <p:spPr>
          <a:xfrm>
            <a:off x="1133475" y="1717675"/>
            <a:ext cx="10002838" cy="3948113"/>
          </a:xfrm>
          <a:prstGeom prst="rect">
            <a:avLst/>
          </a:prstGeom>
          <a:noFill/>
          <a:ln w="9525">
            <a:noFill/>
          </a:ln>
        </p:spPr>
      </p:pic>
      <p:sp>
        <p:nvSpPr>
          <p:cNvPr id="2" name="文本框 1"/>
          <p:cNvSpPr txBox="1"/>
          <p:nvPr/>
        </p:nvSpPr>
        <p:spPr>
          <a:xfrm>
            <a:off x="672465" y="5867400"/>
            <a:ext cx="11002010" cy="645160"/>
          </a:xfrm>
          <a:prstGeom prst="rect">
            <a:avLst/>
          </a:prstGeom>
          <a:noFill/>
        </p:spPr>
        <p:txBody>
          <a:bodyPr wrap="square" rtlCol="0" anchor="t">
            <a:spAutoFit/>
          </a:bodyPr>
          <a:lstStyle/>
          <a:p>
            <a:pPr lvl="0"/>
            <a:r>
              <a:rPr lang="zh-CN" altLang="zh-CN" dirty="0">
                <a:sym typeface="+mn-ea"/>
              </a:rPr>
              <a:t>5G标准从R15开始，R15是基础版本。</a:t>
            </a:r>
            <a:endParaRPr lang="zh-CN" altLang="zh-CN" dirty="0"/>
          </a:p>
          <a:p>
            <a:pPr lvl="0"/>
            <a:r>
              <a:rPr lang="zh-CN" altLang="zh-CN" dirty="0">
                <a:sym typeface="+mn-ea"/>
              </a:rPr>
              <a:t>R16 是具有完整竞争力的阶段。 主要是eMBB的增强和uRLLC的增强。在后续的R17，将会引入mMTC。</a:t>
            </a:r>
            <a:endParaRPr lang="zh-CN" altLang="zh-CN" dirty="0">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a:xfrm>
            <a:off x="0" y="349250"/>
            <a:ext cx="12192000" cy="855663"/>
          </a:xfrm>
        </p:spPr>
        <p:txBody>
          <a:bodyPr vert="horz" wrap="square" lIns="85490" tIns="42744" rIns="85490" bIns="42744" anchor="ctr" anchorCtr="0"/>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995" b="1" i="0" u="none" strike="noStrike" kern="1200" cap="none" spc="0" normalizeH="0" baseline="0" noProof="1">
                <a:solidFill>
                  <a:srgbClr val="0000FF"/>
                </a:solidFill>
                <a:latin typeface="+mj-lt"/>
                <a:ea typeface="+mj-ea"/>
                <a:cs typeface="+mj-cs"/>
              </a:rPr>
              <a:t>LTE</a:t>
            </a:r>
            <a:r>
              <a:rPr kumimoji="0" lang="zh-CN" altLang="en-US" sz="2995" b="1" i="0" u="none" strike="noStrike" kern="1200" cap="none" spc="0" normalizeH="0" baseline="0" noProof="1">
                <a:solidFill>
                  <a:srgbClr val="0000FF"/>
                </a:solidFill>
                <a:latin typeface="+mj-lt"/>
                <a:ea typeface="+mj-ea"/>
                <a:cs typeface="+mj-cs"/>
              </a:rPr>
              <a:t>全球部署时间</a:t>
            </a:r>
            <a:endParaRPr kumimoji="0" lang="zh-CN" altLang="en-US" sz="2995" b="1" i="0" u="none" strike="noStrike" kern="1200" cap="none" spc="0" normalizeH="0" baseline="0" noProof="1">
              <a:solidFill>
                <a:srgbClr val="0000FF"/>
              </a:solidFill>
              <a:latin typeface="+mj-lt"/>
              <a:ea typeface="+mj-ea"/>
              <a:cs typeface="+mj-cs"/>
            </a:endParaRPr>
          </a:p>
        </p:txBody>
      </p:sp>
      <p:grpSp>
        <p:nvGrpSpPr>
          <p:cNvPr id="135170" name="Group 1344"/>
          <p:cNvGrpSpPr/>
          <p:nvPr/>
        </p:nvGrpSpPr>
        <p:grpSpPr>
          <a:xfrm>
            <a:off x="2854325" y="1770063"/>
            <a:ext cx="6945313" cy="3994150"/>
            <a:chOff x="1667" y="973"/>
            <a:chExt cx="3804" cy="1719"/>
          </a:xfrm>
        </p:grpSpPr>
        <p:sp>
          <p:nvSpPr>
            <p:cNvPr id="76812" name="Freeform 1345"/>
            <p:cNvSpPr/>
            <p:nvPr/>
          </p:nvSpPr>
          <p:spPr>
            <a:xfrm>
              <a:off x="3960" y="1155"/>
              <a:ext cx="1505" cy="1533"/>
            </a:xfrm>
            <a:custGeom>
              <a:avLst/>
              <a:gdLst>
                <a:gd name="txL" fmla="*/ 0 w 463"/>
                <a:gd name="txT" fmla="*/ 0 h 566"/>
                <a:gd name="txR" fmla="*/ 463 w 463"/>
                <a:gd name="txB" fmla="*/ 566 h 56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63" h="566">
                  <a:moveTo>
                    <a:pt x="334" y="566"/>
                  </a:moveTo>
                  <a:lnTo>
                    <a:pt x="334" y="566"/>
                  </a:lnTo>
                  <a:lnTo>
                    <a:pt x="333" y="565"/>
                  </a:lnTo>
                  <a:lnTo>
                    <a:pt x="330" y="564"/>
                  </a:lnTo>
                  <a:lnTo>
                    <a:pt x="328" y="563"/>
                  </a:lnTo>
                  <a:lnTo>
                    <a:pt x="326" y="563"/>
                  </a:lnTo>
                  <a:lnTo>
                    <a:pt x="324" y="562"/>
                  </a:lnTo>
                  <a:lnTo>
                    <a:pt x="323" y="563"/>
                  </a:lnTo>
                  <a:lnTo>
                    <a:pt x="322" y="560"/>
                  </a:lnTo>
                  <a:lnTo>
                    <a:pt x="322" y="558"/>
                  </a:lnTo>
                  <a:lnTo>
                    <a:pt x="321" y="558"/>
                  </a:lnTo>
                  <a:lnTo>
                    <a:pt x="322" y="557"/>
                  </a:lnTo>
                  <a:lnTo>
                    <a:pt x="323" y="556"/>
                  </a:lnTo>
                  <a:lnTo>
                    <a:pt x="323" y="555"/>
                  </a:lnTo>
                  <a:lnTo>
                    <a:pt x="322" y="554"/>
                  </a:lnTo>
                  <a:lnTo>
                    <a:pt x="321" y="553"/>
                  </a:lnTo>
                  <a:lnTo>
                    <a:pt x="321" y="552"/>
                  </a:lnTo>
                  <a:lnTo>
                    <a:pt x="321" y="551"/>
                  </a:lnTo>
                  <a:lnTo>
                    <a:pt x="322" y="550"/>
                  </a:lnTo>
                  <a:lnTo>
                    <a:pt x="323" y="550"/>
                  </a:lnTo>
                  <a:lnTo>
                    <a:pt x="325" y="548"/>
                  </a:lnTo>
                  <a:lnTo>
                    <a:pt x="324" y="548"/>
                  </a:lnTo>
                  <a:lnTo>
                    <a:pt x="319" y="551"/>
                  </a:lnTo>
                  <a:lnTo>
                    <a:pt x="319" y="553"/>
                  </a:lnTo>
                  <a:lnTo>
                    <a:pt x="319" y="554"/>
                  </a:lnTo>
                  <a:lnTo>
                    <a:pt x="318" y="556"/>
                  </a:lnTo>
                  <a:lnTo>
                    <a:pt x="318" y="557"/>
                  </a:lnTo>
                  <a:lnTo>
                    <a:pt x="318" y="558"/>
                  </a:lnTo>
                  <a:lnTo>
                    <a:pt x="317" y="558"/>
                  </a:lnTo>
                  <a:lnTo>
                    <a:pt x="316" y="558"/>
                  </a:lnTo>
                  <a:lnTo>
                    <a:pt x="315" y="555"/>
                  </a:lnTo>
                  <a:lnTo>
                    <a:pt x="315" y="552"/>
                  </a:lnTo>
                  <a:lnTo>
                    <a:pt x="315" y="551"/>
                  </a:lnTo>
                  <a:lnTo>
                    <a:pt x="316" y="550"/>
                  </a:lnTo>
                  <a:lnTo>
                    <a:pt x="315" y="549"/>
                  </a:lnTo>
                  <a:lnTo>
                    <a:pt x="314" y="549"/>
                  </a:lnTo>
                  <a:lnTo>
                    <a:pt x="313" y="549"/>
                  </a:lnTo>
                  <a:lnTo>
                    <a:pt x="313" y="548"/>
                  </a:lnTo>
                  <a:lnTo>
                    <a:pt x="313" y="547"/>
                  </a:lnTo>
                  <a:lnTo>
                    <a:pt x="314" y="547"/>
                  </a:lnTo>
                  <a:lnTo>
                    <a:pt x="315" y="546"/>
                  </a:lnTo>
                  <a:lnTo>
                    <a:pt x="315" y="545"/>
                  </a:lnTo>
                  <a:lnTo>
                    <a:pt x="313" y="545"/>
                  </a:lnTo>
                  <a:lnTo>
                    <a:pt x="312" y="544"/>
                  </a:lnTo>
                  <a:lnTo>
                    <a:pt x="312" y="543"/>
                  </a:lnTo>
                  <a:lnTo>
                    <a:pt x="312" y="542"/>
                  </a:lnTo>
                  <a:lnTo>
                    <a:pt x="313" y="541"/>
                  </a:lnTo>
                  <a:lnTo>
                    <a:pt x="314" y="539"/>
                  </a:lnTo>
                  <a:lnTo>
                    <a:pt x="314" y="538"/>
                  </a:lnTo>
                  <a:lnTo>
                    <a:pt x="314" y="537"/>
                  </a:lnTo>
                  <a:lnTo>
                    <a:pt x="314" y="536"/>
                  </a:lnTo>
                  <a:lnTo>
                    <a:pt x="314" y="535"/>
                  </a:lnTo>
                  <a:lnTo>
                    <a:pt x="313" y="534"/>
                  </a:lnTo>
                  <a:lnTo>
                    <a:pt x="314" y="534"/>
                  </a:lnTo>
                  <a:lnTo>
                    <a:pt x="315" y="533"/>
                  </a:lnTo>
                  <a:lnTo>
                    <a:pt x="316" y="532"/>
                  </a:lnTo>
                  <a:lnTo>
                    <a:pt x="317" y="531"/>
                  </a:lnTo>
                  <a:lnTo>
                    <a:pt x="318" y="529"/>
                  </a:lnTo>
                  <a:lnTo>
                    <a:pt x="319" y="528"/>
                  </a:lnTo>
                  <a:lnTo>
                    <a:pt x="318" y="527"/>
                  </a:lnTo>
                  <a:lnTo>
                    <a:pt x="317" y="527"/>
                  </a:lnTo>
                  <a:lnTo>
                    <a:pt x="316" y="526"/>
                  </a:lnTo>
                  <a:lnTo>
                    <a:pt x="316" y="525"/>
                  </a:lnTo>
                  <a:lnTo>
                    <a:pt x="317" y="524"/>
                  </a:lnTo>
                  <a:lnTo>
                    <a:pt x="317" y="523"/>
                  </a:lnTo>
                  <a:lnTo>
                    <a:pt x="317" y="522"/>
                  </a:lnTo>
                  <a:lnTo>
                    <a:pt x="316" y="521"/>
                  </a:lnTo>
                  <a:lnTo>
                    <a:pt x="313" y="520"/>
                  </a:lnTo>
                  <a:lnTo>
                    <a:pt x="314" y="519"/>
                  </a:lnTo>
                  <a:lnTo>
                    <a:pt x="315" y="518"/>
                  </a:lnTo>
                  <a:lnTo>
                    <a:pt x="316" y="517"/>
                  </a:lnTo>
                  <a:lnTo>
                    <a:pt x="317" y="516"/>
                  </a:lnTo>
                  <a:lnTo>
                    <a:pt x="318" y="517"/>
                  </a:lnTo>
                  <a:lnTo>
                    <a:pt x="319" y="518"/>
                  </a:lnTo>
                  <a:lnTo>
                    <a:pt x="320" y="518"/>
                  </a:lnTo>
                  <a:lnTo>
                    <a:pt x="321" y="515"/>
                  </a:lnTo>
                  <a:lnTo>
                    <a:pt x="322" y="514"/>
                  </a:lnTo>
                  <a:lnTo>
                    <a:pt x="323" y="513"/>
                  </a:lnTo>
                  <a:lnTo>
                    <a:pt x="323" y="512"/>
                  </a:lnTo>
                  <a:lnTo>
                    <a:pt x="324" y="512"/>
                  </a:lnTo>
                  <a:lnTo>
                    <a:pt x="324" y="509"/>
                  </a:lnTo>
                  <a:lnTo>
                    <a:pt x="325" y="506"/>
                  </a:lnTo>
                  <a:lnTo>
                    <a:pt x="325" y="505"/>
                  </a:lnTo>
                  <a:lnTo>
                    <a:pt x="326" y="504"/>
                  </a:lnTo>
                  <a:lnTo>
                    <a:pt x="327" y="503"/>
                  </a:lnTo>
                  <a:lnTo>
                    <a:pt x="328" y="502"/>
                  </a:lnTo>
                  <a:lnTo>
                    <a:pt x="327" y="501"/>
                  </a:lnTo>
                  <a:lnTo>
                    <a:pt x="327" y="500"/>
                  </a:lnTo>
                  <a:lnTo>
                    <a:pt x="327" y="499"/>
                  </a:lnTo>
                  <a:lnTo>
                    <a:pt x="327" y="498"/>
                  </a:lnTo>
                  <a:lnTo>
                    <a:pt x="326" y="497"/>
                  </a:lnTo>
                  <a:lnTo>
                    <a:pt x="325" y="497"/>
                  </a:lnTo>
                  <a:lnTo>
                    <a:pt x="324" y="496"/>
                  </a:lnTo>
                  <a:lnTo>
                    <a:pt x="323" y="495"/>
                  </a:lnTo>
                  <a:lnTo>
                    <a:pt x="323" y="494"/>
                  </a:lnTo>
                  <a:lnTo>
                    <a:pt x="324" y="493"/>
                  </a:lnTo>
                  <a:lnTo>
                    <a:pt x="324" y="492"/>
                  </a:lnTo>
                  <a:lnTo>
                    <a:pt x="328" y="489"/>
                  </a:lnTo>
                  <a:lnTo>
                    <a:pt x="328" y="483"/>
                  </a:lnTo>
                  <a:lnTo>
                    <a:pt x="328" y="480"/>
                  </a:lnTo>
                  <a:lnTo>
                    <a:pt x="329" y="477"/>
                  </a:lnTo>
                  <a:lnTo>
                    <a:pt x="332" y="471"/>
                  </a:lnTo>
                  <a:lnTo>
                    <a:pt x="335" y="464"/>
                  </a:lnTo>
                  <a:lnTo>
                    <a:pt x="336" y="460"/>
                  </a:lnTo>
                  <a:lnTo>
                    <a:pt x="337" y="456"/>
                  </a:lnTo>
                  <a:lnTo>
                    <a:pt x="338" y="452"/>
                  </a:lnTo>
                  <a:lnTo>
                    <a:pt x="337" y="450"/>
                  </a:lnTo>
                  <a:lnTo>
                    <a:pt x="338" y="448"/>
                  </a:lnTo>
                  <a:lnTo>
                    <a:pt x="339" y="447"/>
                  </a:lnTo>
                  <a:lnTo>
                    <a:pt x="340" y="446"/>
                  </a:lnTo>
                  <a:lnTo>
                    <a:pt x="341" y="445"/>
                  </a:lnTo>
                  <a:lnTo>
                    <a:pt x="341" y="440"/>
                  </a:lnTo>
                  <a:lnTo>
                    <a:pt x="342" y="434"/>
                  </a:lnTo>
                  <a:lnTo>
                    <a:pt x="343" y="429"/>
                  </a:lnTo>
                  <a:lnTo>
                    <a:pt x="344" y="425"/>
                  </a:lnTo>
                  <a:lnTo>
                    <a:pt x="344" y="417"/>
                  </a:lnTo>
                  <a:lnTo>
                    <a:pt x="345" y="411"/>
                  </a:lnTo>
                  <a:lnTo>
                    <a:pt x="345" y="405"/>
                  </a:lnTo>
                  <a:lnTo>
                    <a:pt x="345" y="399"/>
                  </a:lnTo>
                  <a:lnTo>
                    <a:pt x="344" y="394"/>
                  </a:lnTo>
                  <a:lnTo>
                    <a:pt x="343" y="391"/>
                  </a:lnTo>
                  <a:lnTo>
                    <a:pt x="343" y="390"/>
                  </a:lnTo>
                  <a:lnTo>
                    <a:pt x="342" y="388"/>
                  </a:lnTo>
                  <a:lnTo>
                    <a:pt x="341" y="387"/>
                  </a:lnTo>
                  <a:lnTo>
                    <a:pt x="338" y="387"/>
                  </a:lnTo>
                  <a:lnTo>
                    <a:pt x="336" y="386"/>
                  </a:lnTo>
                  <a:lnTo>
                    <a:pt x="334" y="384"/>
                  </a:lnTo>
                  <a:lnTo>
                    <a:pt x="332" y="383"/>
                  </a:lnTo>
                  <a:lnTo>
                    <a:pt x="330" y="381"/>
                  </a:lnTo>
                  <a:lnTo>
                    <a:pt x="329" y="378"/>
                  </a:lnTo>
                  <a:lnTo>
                    <a:pt x="328" y="375"/>
                  </a:lnTo>
                  <a:lnTo>
                    <a:pt x="328" y="371"/>
                  </a:lnTo>
                  <a:lnTo>
                    <a:pt x="325" y="366"/>
                  </a:lnTo>
                  <a:lnTo>
                    <a:pt x="323" y="362"/>
                  </a:lnTo>
                  <a:lnTo>
                    <a:pt x="323" y="359"/>
                  </a:lnTo>
                  <a:lnTo>
                    <a:pt x="322" y="358"/>
                  </a:lnTo>
                  <a:lnTo>
                    <a:pt x="322" y="356"/>
                  </a:lnTo>
                  <a:lnTo>
                    <a:pt x="323" y="355"/>
                  </a:lnTo>
                  <a:lnTo>
                    <a:pt x="321" y="352"/>
                  </a:lnTo>
                  <a:lnTo>
                    <a:pt x="320" y="350"/>
                  </a:lnTo>
                  <a:lnTo>
                    <a:pt x="318" y="349"/>
                  </a:lnTo>
                  <a:lnTo>
                    <a:pt x="318" y="348"/>
                  </a:lnTo>
                  <a:lnTo>
                    <a:pt x="318" y="346"/>
                  </a:lnTo>
                  <a:lnTo>
                    <a:pt x="318" y="344"/>
                  </a:lnTo>
                  <a:lnTo>
                    <a:pt x="318" y="343"/>
                  </a:lnTo>
                  <a:lnTo>
                    <a:pt x="317" y="343"/>
                  </a:lnTo>
                  <a:lnTo>
                    <a:pt x="317" y="342"/>
                  </a:lnTo>
                  <a:lnTo>
                    <a:pt x="316" y="342"/>
                  </a:lnTo>
                  <a:lnTo>
                    <a:pt x="313" y="341"/>
                  </a:lnTo>
                  <a:lnTo>
                    <a:pt x="312" y="337"/>
                  </a:lnTo>
                  <a:lnTo>
                    <a:pt x="312" y="334"/>
                  </a:lnTo>
                  <a:lnTo>
                    <a:pt x="313" y="333"/>
                  </a:lnTo>
                  <a:lnTo>
                    <a:pt x="313" y="332"/>
                  </a:lnTo>
                  <a:lnTo>
                    <a:pt x="314" y="331"/>
                  </a:lnTo>
                  <a:lnTo>
                    <a:pt x="315" y="330"/>
                  </a:lnTo>
                  <a:lnTo>
                    <a:pt x="317" y="329"/>
                  </a:lnTo>
                  <a:lnTo>
                    <a:pt x="318" y="329"/>
                  </a:lnTo>
                  <a:lnTo>
                    <a:pt x="318" y="328"/>
                  </a:lnTo>
                  <a:lnTo>
                    <a:pt x="315" y="327"/>
                  </a:lnTo>
                  <a:lnTo>
                    <a:pt x="313" y="326"/>
                  </a:lnTo>
                  <a:lnTo>
                    <a:pt x="313" y="325"/>
                  </a:lnTo>
                  <a:lnTo>
                    <a:pt x="313" y="324"/>
                  </a:lnTo>
                  <a:lnTo>
                    <a:pt x="315" y="324"/>
                  </a:lnTo>
                  <a:lnTo>
                    <a:pt x="314" y="320"/>
                  </a:lnTo>
                  <a:lnTo>
                    <a:pt x="314" y="316"/>
                  </a:lnTo>
                  <a:lnTo>
                    <a:pt x="315" y="314"/>
                  </a:lnTo>
                  <a:lnTo>
                    <a:pt x="315" y="312"/>
                  </a:lnTo>
                  <a:lnTo>
                    <a:pt x="316" y="311"/>
                  </a:lnTo>
                  <a:lnTo>
                    <a:pt x="318" y="310"/>
                  </a:lnTo>
                  <a:lnTo>
                    <a:pt x="319" y="309"/>
                  </a:lnTo>
                  <a:lnTo>
                    <a:pt x="320" y="308"/>
                  </a:lnTo>
                  <a:lnTo>
                    <a:pt x="321" y="307"/>
                  </a:lnTo>
                  <a:lnTo>
                    <a:pt x="323" y="307"/>
                  </a:lnTo>
                  <a:lnTo>
                    <a:pt x="325" y="306"/>
                  </a:lnTo>
                  <a:lnTo>
                    <a:pt x="326" y="305"/>
                  </a:lnTo>
                  <a:lnTo>
                    <a:pt x="326" y="304"/>
                  </a:lnTo>
                  <a:lnTo>
                    <a:pt x="326" y="301"/>
                  </a:lnTo>
                  <a:lnTo>
                    <a:pt x="325" y="299"/>
                  </a:lnTo>
                  <a:lnTo>
                    <a:pt x="325" y="294"/>
                  </a:lnTo>
                  <a:lnTo>
                    <a:pt x="326" y="291"/>
                  </a:lnTo>
                  <a:lnTo>
                    <a:pt x="326" y="289"/>
                  </a:lnTo>
                  <a:lnTo>
                    <a:pt x="324" y="288"/>
                  </a:lnTo>
                  <a:lnTo>
                    <a:pt x="323" y="288"/>
                  </a:lnTo>
                  <a:lnTo>
                    <a:pt x="323" y="286"/>
                  </a:lnTo>
                  <a:lnTo>
                    <a:pt x="323" y="283"/>
                  </a:lnTo>
                  <a:lnTo>
                    <a:pt x="322" y="282"/>
                  </a:lnTo>
                  <a:lnTo>
                    <a:pt x="320" y="282"/>
                  </a:lnTo>
                  <a:lnTo>
                    <a:pt x="319" y="282"/>
                  </a:lnTo>
                  <a:lnTo>
                    <a:pt x="318" y="283"/>
                  </a:lnTo>
                  <a:lnTo>
                    <a:pt x="317" y="284"/>
                  </a:lnTo>
                  <a:lnTo>
                    <a:pt x="316" y="284"/>
                  </a:lnTo>
                  <a:lnTo>
                    <a:pt x="316" y="288"/>
                  </a:lnTo>
                  <a:lnTo>
                    <a:pt x="316" y="289"/>
                  </a:lnTo>
                  <a:lnTo>
                    <a:pt x="315" y="289"/>
                  </a:lnTo>
                  <a:lnTo>
                    <a:pt x="314" y="290"/>
                  </a:lnTo>
                  <a:lnTo>
                    <a:pt x="313" y="289"/>
                  </a:lnTo>
                  <a:lnTo>
                    <a:pt x="313" y="288"/>
                  </a:lnTo>
                  <a:lnTo>
                    <a:pt x="311" y="286"/>
                  </a:lnTo>
                  <a:lnTo>
                    <a:pt x="310" y="285"/>
                  </a:lnTo>
                  <a:lnTo>
                    <a:pt x="309" y="284"/>
                  </a:lnTo>
                  <a:lnTo>
                    <a:pt x="308" y="284"/>
                  </a:lnTo>
                  <a:lnTo>
                    <a:pt x="305" y="283"/>
                  </a:lnTo>
                  <a:lnTo>
                    <a:pt x="305" y="282"/>
                  </a:lnTo>
                  <a:lnTo>
                    <a:pt x="304" y="279"/>
                  </a:lnTo>
                  <a:lnTo>
                    <a:pt x="304" y="278"/>
                  </a:lnTo>
                  <a:lnTo>
                    <a:pt x="303" y="277"/>
                  </a:lnTo>
                  <a:lnTo>
                    <a:pt x="303" y="276"/>
                  </a:lnTo>
                  <a:lnTo>
                    <a:pt x="302" y="276"/>
                  </a:lnTo>
                  <a:lnTo>
                    <a:pt x="301" y="277"/>
                  </a:lnTo>
                  <a:lnTo>
                    <a:pt x="301" y="278"/>
                  </a:lnTo>
                  <a:lnTo>
                    <a:pt x="300" y="279"/>
                  </a:lnTo>
                  <a:lnTo>
                    <a:pt x="299" y="279"/>
                  </a:lnTo>
                  <a:lnTo>
                    <a:pt x="299" y="280"/>
                  </a:lnTo>
                  <a:lnTo>
                    <a:pt x="298" y="279"/>
                  </a:lnTo>
                  <a:lnTo>
                    <a:pt x="297" y="279"/>
                  </a:lnTo>
                  <a:lnTo>
                    <a:pt x="296" y="278"/>
                  </a:lnTo>
                  <a:lnTo>
                    <a:pt x="296" y="271"/>
                  </a:lnTo>
                  <a:lnTo>
                    <a:pt x="294" y="270"/>
                  </a:lnTo>
                  <a:lnTo>
                    <a:pt x="292" y="268"/>
                  </a:lnTo>
                  <a:lnTo>
                    <a:pt x="290" y="267"/>
                  </a:lnTo>
                  <a:lnTo>
                    <a:pt x="289" y="266"/>
                  </a:lnTo>
                  <a:lnTo>
                    <a:pt x="288" y="266"/>
                  </a:lnTo>
                  <a:lnTo>
                    <a:pt x="287" y="266"/>
                  </a:lnTo>
                  <a:lnTo>
                    <a:pt x="283" y="266"/>
                  </a:lnTo>
                  <a:lnTo>
                    <a:pt x="281" y="266"/>
                  </a:lnTo>
                  <a:lnTo>
                    <a:pt x="280" y="265"/>
                  </a:lnTo>
                  <a:lnTo>
                    <a:pt x="278" y="262"/>
                  </a:lnTo>
                  <a:lnTo>
                    <a:pt x="276" y="260"/>
                  </a:lnTo>
                  <a:lnTo>
                    <a:pt x="275" y="260"/>
                  </a:lnTo>
                  <a:lnTo>
                    <a:pt x="274" y="257"/>
                  </a:lnTo>
                  <a:lnTo>
                    <a:pt x="272" y="255"/>
                  </a:lnTo>
                  <a:lnTo>
                    <a:pt x="271" y="253"/>
                  </a:lnTo>
                  <a:lnTo>
                    <a:pt x="270" y="252"/>
                  </a:lnTo>
                  <a:lnTo>
                    <a:pt x="269" y="252"/>
                  </a:lnTo>
                  <a:lnTo>
                    <a:pt x="267" y="251"/>
                  </a:lnTo>
                  <a:lnTo>
                    <a:pt x="265" y="252"/>
                  </a:lnTo>
                  <a:lnTo>
                    <a:pt x="262" y="253"/>
                  </a:lnTo>
                  <a:lnTo>
                    <a:pt x="261" y="254"/>
                  </a:lnTo>
                  <a:lnTo>
                    <a:pt x="259" y="254"/>
                  </a:lnTo>
                  <a:lnTo>
                    <a:pt x="256" y="253"/>
                  </a:lnTo>
                  <a:lnTo>
                    <a:pt x="254" y="253"/>
                  </a:lnTo>
                  <a:lnTo>
                    <a:pt x="251" y="252"/>
                  </a:lnTo>
                  <a:lnTo>
                    <a:pt x="249" y="251"/>
                  </a:lnTo>
                  <a:lnTo>
                    <a:pt x="246" y="250"/>
                  </a:lnTo>
                  <a:lnTo>
                    <a:pt x="243" y="248"/>
                  </a:lnTo>
                  <a:lnTo>
                    <a:pt x="240" y="245"/>
                  </a:lnTo>
                  <a:lnTo>
                    <a:pt x="236" y="242"/>
                  </a:lnTo>
                  <a:lnTo>
                    <a:pt x="233" y="239"/>
                  </a:lnTo>
                  <a:lnTo>
                    <a:pt x="230" y="235"/>
                  </a:lnTo>
                  <a:lnTo>
                    <a:pt x="231" y="232"/>
                  </a:lnTo>
                  <a:lnTo>
                    <a:pt x="231" y="230"/>
                  </a:lnTo>
                  <a:lnTo>
                    <a:pt x="231" y="229"/>
                  </a:lnTo>
                  <a:lnTo>
                    <a:pt x="230" y="227"/>
                  </a:lnTo>
                  <a:lnTo>
                    <a:pt x="224" y="220"/>
                  </a:lnTo>
                  <a:lnTo>
                    <a:pt x="215" y="209"/>
                  </a:lnTo>
                  <a:lnTo>
                    <a:pt x="210" y="203"/>
                  </a:lnTo>
                  <a:lnTo>
                    <a:pt x="206" y="197"/>
                  </a:lnTo>
                  <a:lnTo>
                    <a:pt x="203" y="193"/>
                  </a:lnTo>
                  <a:lnTo>
                    <a:pt x="202" y="191"/>
                  </a:lnTo>
                  <a:lnTo>
                    <a:pt x="202" y="189"/>
                  </a:lnTo>
                  <a:lnTo>
                    <a:pt x="201" y="189"/>
                  </a:lnTo>
                  <a:lnTo>
                    <a:pt x="200" y="189"/>
                  </a:lnTo>
                  <a:lnTo>
                    <a:pt x="199" y="190"/>
                  </a:lnTo>
                  <a:lnTo>
                    <a:pt x="199" y="191"/>
                  </a:lnTo>
                  <a:lnTo>
                    <a:pt x="199" y="192"/>
                  </a:lnTo>
                  <a:lnTo>
                    <a:pt x="199" y="193"/>
                  </a:lnTo>
                  <a:lnTo>
                    <a:pt x="199" y="194"/>
                  </a:lnTo>
                  <a:lnTo>
                    <a:pt x="200" y="196"/>
                  </a:lnTo>
                  <a:lnTo>
                    <a:pt x="202" y="198"/>
                  </a:lnTo>
                  <a:lnTo>
                    <a:pt x="204" y="202"/>
                  </a:lnTo>
                  <a:lnTo>
                    <a:pt x="210" y="210"/>
                  </a:lnTo>
                  <a:lnTo>
                    <a:pt x="213" y="215"/>
                  </a:lnTo>
                  <a:lnTo>
                    <a:pt x="216" y="219"/>
                  </a:lnTo>
                  <a:lnTo>
                    <a:pt x="218" y="223"/>
                  </a:lnTo>
                  <a:lnTo>
                    <a:pt x="218" y="224"/>
                  </a:lnTo>
                  <a:lnTo>
                    <a:pt x="218" y="225"/>
                  </a:lnTo>
                  <a:lnTo>
                    <a:pt x="217" y="226"/>
                  </a:lnTo>
                  <a:lnTo>
                    <a:pt x="215" y="225"/>
                  </a:lnTo>
                  <a:lnTo>
                    <a:pt x="214" y="225"/>
                  </a:lnTo>
                  <a:lnTo>
                    <a:pt x="212" y="224"/>
                  </a:lnTo>
                  <a:lnTo>
                    <a:pt x="210" y="222"/>
                  </a:lnTo>
                  <a:lnTo>
                    <a:pt x="209" y="221"/>
                  </a:lnTo>
                  <a:lnTo>
                    <a:pt x="208" y="218"/>
                  </a:lnTo>
                  <a:lnTo>
                    <a:pt x="207" y="215"/>
                  </a:lnTo>
                  <a:lnTo>
                    <a:pt x="206" y="213"/>
                  </a:lnTo>
                  <a:lnTo>
                    <a:pt x="206" y="211"/>
                  </a:lnTo>
                  <a:lnTo>
                    <a:pt x="205" y="210"/>
                  </a:lnTo>
                  <a:lnTo>
                    <a:pt x="202" y="209"/>
                  </a:lnTo>
                  <a:lnTo>
                    <a:pt x="200" y="207"/>
                  </a:lnTo>
                  <a:lnTo>
                    <a:pt x="199" y="205"/>
                  </a:lnTo>
                  <a:lnTo>
                    <a:pt x="199" y="204"/>
                  </a:lnTo>
                  <a:lnTo>
                    <a:pt x="199" y="201"/>
                  </a:lnTo>
                  <a:lnTo>
                    <a:pt x="198" y="199"/>
                  </a:lnTo>
                  <a:lnTo>
                    <a:pt x="197" y="197"/>
                  </a:lnTo>
                  <a:lnTo>
                    <a:pt x="196" y="196"/>
                  </a:lnTo>
                  <a:lnTo>
                    <a:pt x="194" y="196"/>
                  </a:lnTo>
                  <a:lnTo>
                    <a:pt x="193" y="192"/>
                  </a:lnTo>
                  <a:lnTo>
                    <a:pt x="192" y="188"/>
                  </a:lnTo>
                  <a:lnTo>
                    <a:pt x="192" y="186"/>
                  </a:lnTo>
                  <a:lnTo>
                    <a:pt x="191" y="185"/>
                  </a:lnTo>
                  <a:lnTo>
                    <a:pt x="190" y="184"/>
                  </a:lnTo>
                  <a:lnTo>
                    <a:pt x="189" y="183"/>
                  </a:lnTo>
                  <a:lnTo>
                    <a:pt x="187" y="182"/>
                  </a:lnTo>
                  <a:lnTo>
                    <a:pt x="185" y="182"/>
                  </a:lnTo>
                  <a:lnTo>
                    <a:pt x="182" y="181"/>
                  </a:lnTo>
                  <a:lnTo>
                    <a:pt x="180" y="180"/>
                  </a:lnTo>
                  <a:lnTo>
                    <a:pt x="178" y="179"/>
                  </a:lnTo>
                  <a:lnTo>
                    <a:pt x="175" y="176"/>
                  </a:lnTo>
                  <a:lnTo>
                    <a:pt x="174" y="175"/>
                  </a:lnTo>
                  <a:lnTo>
                    <a:pt x="173" y="173"/>
                  </a:lnTo>
                  <a:lnTo>
                    <a:pt x="172" y="171"/>
                  </a:lnTo>
                  <a:lnTo>
                    <a:pt x="171" y="168"/>
                  </a:lnTo>
                  <a:lnTo>
                    <a:pt x="164" y="156"/>
                  </a:lnTo>
                  <a:lnTo>
                    <a:pt x="162" y="151"/>
                  </a:lnTo>
                  <a:lnTo>
                    <a:pt x="159" y="147"/>
                  </a:lnTo>
                  <a:lnTo>
                    <a:pt x="159" y="130"/>
                  </a:lnTo>
                  <a:lnTo>
                    <a:pt x="160" y="128"/>
                  </a:lnTo>
                  <a:lnTo>
                    <a:pt x="160" y="126"/>
                  </a:lnTo>
                  <a:lnTo>
                    <a:pt x="160" y="124"/>
                  </a:lnTo>
                  <a:lnTo>
                    <a:pt x="159" y="123"/>
                  </a:lnTo>
                  <a:lnTo>
                    <a:pt x="158" y="122"/>
                  </a:lnTo>
                  <a:lnTo>
                    <a:pt x="158" y="121"/>
                  </a:lnTo>
                  <a:lnTo>
                    <a:pt x="156" y="119"/>
                  </a:lnTo>
                  <a:lnTo>
                    <a:pt x="159" y="118"/>
                  </a:lnTo>
                  <a:lnTo>
                    <a:pt x="161" y="118"/>
                  </a:lnTo>
                  <a:lnTo>
                    <a:pt x="162" y="117"/>
                  </a:lnTo>
                  <a:lnTo>
                    <a:pt x="161" y="117"/>
                  </a:lnTo>
                  <a:lnTo>
                    <a:pt x="161" y="116"/>
                  </a:lnTo>
                  <a:lnTo>
                    <a:pt x="160" y="115"/>
                  </a:lnTo>
                  <a:lnTo>
                    <a:pt x="158" y="114"/>
                  </a:lnTo>
                  <a:lnTo>
                    <a:pt x="156" y="113"/>
                  </a:lnTo>
                  <a:lnTo>
                    <a:pt x="155" y="112"/>
                  </a:lnTo>
                  <a:lnTo>
                    <a:pt x="155" y="111"/>
                  </a:lnTo>
                  <a:lnTo>
                    <a:pt x="152" y="111"/>
                  </a:lnTo>
                  <a:lnTo>
                    <a:pt x="149" y="111"/>
                  </a:lnTo>
                  <a:lnTo>
                    <a:pt x="147" y="111"/>
                  </a:lnTo>
                  <a:lnTo>
                    <a:pt x="146" y="111"/>
                  </a:lnTo>
                  <a:lnTo>
                    <a:pt x="145" y="110"/>
                  </a:lnTo>
                  <a:lnTo>
                    <a:pt x="145" y="109"/>
                  </a:lnTo>
                  <a:lnTo>
                    <a:pt x="144" y="107"/>
                  </a:lnTo>
                  <a:lnTo>
                    <a:pt x="143" y="105"/>
                  </a:lnTo>
                  <a:lnTo>
                    <a:pt x="142" y="104"/>
                  </a:lnTo>
                  <a:lnTo>
                    <a:pt x="140" y="104"/>
                  </a:lnTo>
                  <a:lnTo>
                    <a:pt x="139" y="103"/>
                  </a:lnTo>
                  <a:lnTo>
                    <a:pt x="138" y="101"/>
                  </a:lnTo>
                  <a:lnTo>
                    <a:pt x="138" y="97"/>
                  </a:lnTo>
                  <a:lnTo>
                    <a:pt x="138" y="96"/>
                  </a:lnTo>
                  <a:lnTo>
                    <a:pt x="137" y="96"/>
                  </a:lnTo>
                  <a:lnTo>
                    <a:pt x="135" y="96"/>
                  </a:lnTo>
                  <a:lnTo>
                    <a:pt x="133" y="93"/>
                  </a:lnTo>
                  <a:lnTo>
                    <a:pt x="132" y="90"/>
                  </a:lnTo>
                  <a:lnTo>
                    <a:pt x="130" y="89"/>
                  </a:lnTo>
                  <a:lnTo>
                    <a:pt x="129" y="88"/>
                  </a:lnTo>
                  <a:lnTo>
                    <a:pt x="128" y="87"/>
                  </a:lnTo>
                  <a:lnTo>
                    <a:pt x="127" y="88"/>
                  </a:lnTo>
                  <a:lnTo>
                    <a:pt x="127" y="89"/>
                  </a:lnTo>
                  <a:lnTo>
                    <a:pt x="127" y="91"/>
                  </a:lnTo>
                  <a:lnTo>
                    <a:pt x="128" y="93"/>
                  </a:lnTo>
                  <a:lnTo>
                    <a:pt x="127" y="93"/>
                  </a:lnTo>
                  <a:lnTo>
                    <a:pt x="125" y="92"/>
                  </a:lnTo>
                  <a:lnTo>
                    <a:pt x="124" y="92"/>
                  </a:lnTo>
                  <a:lnTo>
                    <a:pt x="122" y="91"/>
                  </a:lnTo>
                  <a:lnTo>
                    <a:pt x="120" y="90"/>
                  </a:lnTo>
                  <a:lnTo>
                    <a:pt x="119" y="89"/>
                  </a:lnTo>
                  <a:lnTo>
                    <a:pt x="118" y="88"/>
                  </a:lnTo>
                  <a:lnTo>
                    <a:pt x="118" y="87"/>
                  </a:lnTo>
                  <a:lnTo>
                    <a:pt x="118" y="86"/>
                  </a:lnTo>
                  <a:lnTo>
                    <a:pt x="119" y="86"/>
                  </a:lnTo>
                  <a:lnTo>
                    <a:pt x="122" y="86"/>
                  </a:lnTo>
                  <a:lnTo>
                    <a:pt x="123" y="86"/>
                  </a:lnTo>
                  <a:lnTo>
                    <a:pt x="124" y="85"/>
                  </a:lnTo>
                  <a:lnTo>
                    <a:pt x="122" y="83"/>
                  </a:lnTo>
                  <a:lnTo>
                    <a:pt x="119" y="81"/>
                  </a:lnTo>
                  <a:lnTo>
                    <a:pt x="118" y="80"/>
                  </a:lnTo>
                  <a:lnTo>
                    <a:pt x="117" y="79"/>
                  </a:lnTo>
                  <a:lnTo>
                    <a:pt x="116" y="82"/>
                  </a:lnTo>
                  <a:lnTo>
                    <a:pt x="116" y="83"/>
                  </a:lnTo>
                  <a:lnTo>
                    <a:pt x="115" y="86"/>
                  </a:lnTo>
                  <a:lnTo>
                    <a:pt x="113" y="86"/>
                  </a:lnTo>
                  <a:lnTo>
                    <a:pt x="113" y="85"/>
                  </a:lnTo>
                  <a:lnTo>
                    <a:pt x="112" y="85"/>
                  </a:lnTo>
                  <a:lnTo>
                    <a:pt x="112" y="84"/>
                  </a:lnTo>
                  <a:lnTo>
                    <a:pt x="112" y="83"/>
                  </a:lnTo>
                  <a:lnTo>
                    <a:pt x="112" y="82"/>
                  </a:lnTo>
                  <a:lnTo>
                    <a:pt x="112" y="81"/>
                  </a:lnTo>
                  <a:lnTo>
                    <a:pt x="111" y="81"/>
                  </a:lnTo>
                  <a:lnTo>
                    <a:pt x="109" y="80"/>
                  </a:lnTo>
                  <a:lnTo>
                    <a:pt x="109" y="79"/>
                  </a:lnTo>
                  <a:lnTo>
                    <a:pt x="109" y="78"/>
                  </a:lnTo>
                  <a:lnTo>
                    <a:pt x="110" y="78"/>
                  </a:lnTo>
                  <a:lnTo>
                    <a:pt x="111" y="77"/>
                  </a:lnTo>
                  <a:lnTo>
                    <a:pt x="112" y="77"/>
                  </a:lnTo>
                  <a:lnTo>
                    <a:pt x="112" y="76"/>
                  </a:lnTo>
                  <a:lnTo>
                    <a:pt x="112" y="75"/>
                  </a:lnTo>
                  <a:lnTo>
                    <a:pt x="111" y="75"/>
                  </a:lnTo>
                  <a:lnTo>
                    <a:pt x="109" y="75"/>
                  </a:lnTo>
                  <a:lnTo>
                    <a:pt x="108" y="75"/>
                  </a:lnTo>
                  <a:lnTo>
                    <a:pt x="108" y="76"/>
                  </a:lnTo>
                  <a:lnTo>
                    <a:pt x="107" y="78"/>
                  </a:lnTo>
                  <a:lnTo>
                    <a:pt x="107" y="79"/>
                  </a:lnTo>
                  <a:lnTo>
                    <a:pt x="107" y="80"/>
                  </a:lnTo>
                  <a:lnTo>
                    <a:pt x="107" y="79"/>
                  </a:lnTo>
                  <a:lnTo>
                    <a:pt x="106" y="78"/>
                  </a:lnTo>
                  <a:lnTo>
                    <a:pt x="104" y="76"/>
                  </a:lnTo>
                  <a:lnTo>
                    <a:pt x="101" y="75"/>
                  </a:lnTo>
                  <a:lnTo>
                    <a:pt x="98" y="74"/>
                  </a:lnTo>
                  <a:lnTo>
                    <a:pt x="97" y="74"/>
                  </a:lnTo>
                  <a:lnTo>
                    <a:pt x="96" y="73"/>
                  </a:lnTo>
                  <a:lnTo>
                    <a:pt x="96" y="72"/>
                  </a:lnTo>
                  <a:lnTo>
                    <a:pt x="96" y="71"/>
                  </a:lnTo>
                  <a:lnTo>
                    <a:pt x="96" y="70"/>
                  </a:lnTo>
                  <a:lnTo>
                    <a:pt x="95" y="70"/>
                  </a:lnTo>
                  <a:lnTo>
                    <a:pt x="93" y="70"/>
                  </a:lnTo>
                  <a:lnTo>
                    <a:pt x="92" y="71"/>
                  </a:lnTo>
                  <a:lnTo>
                    <a:pt x="91" y="71"/>
                  </a:lnTo>
                  <a:lnTo>
                    <a:pt x="90" y="72"/>
                  </a:lnTo>
                  <a:lnTo>
                    <a:pt x="89" y="72"/>
                  </a:lnTo>
                  <a:lnTo>
                    <a:pt x="88" y="71"/>
                  </a:lnTo>
                  <a:lnTo>
                    <a:pt x="88" y="70"/>
                  </a:lnTo>
                  <a:lnTo>
                    <a:pt x="87" y="70"/>
                  </a:lnTo>
                  <a:lnTo>
                    <a:pt x="86" y="69"/>
                  </a:lnTo>
                  <a:lnTo>
                    <a:pt x="85" y="70"/>
                  </a:lnTo>
                  <a:lnTo>
                    <a:pt x="82" y="71"/>
                  </a:lnTo>
                  <a:lnTo>
                    <a:pt x="81" y="71"/>
                  </a:lnTo>
                  <a:lnTo>
                    <a:pt x="79" y="71"/>
                  </a:lnTo>
                  <a:lnTo>
                    <a:pt x="78" y="70"/>
                  </a:lnTo>
                  <a:lnTo>
                    <a:pt x="77" y="69"/>
                  </a:lnTo>
                  <a:lnTo>
                    <a:pt x="75" y="68"/>
                  </a:lnTo>
                  <a:lnTo>
                    <a:pt x="73" y="67"/>
                  </a:lnTo>
                  <a:lnTo>
                    <a:pt x="72" y="66"/>
                  </a:lnTo>
                  <a:lnTo>
                    <a:pt x="69" y="69"/>
                  </a:lnTo>
                  <a:lnTo>
                    <a:pt x="69" y="70"/>
                  </a:lnTo>
                  <a:lnTo>
                    <a:pt x="68" y="70"/>
                  </a:lnTo>
                  <a:lnTo>
                    <a:pt x="67" y="70"/>
                  </a:lnTo>
                  <a:lnTo>
                    <a:pt x="68" y="71"/>
                  </a:lnTo>
                  <a:lnTo>
                    <a:pt x="70" y="72"/>
                  </a:lnTo>
                  <a:lnTo>
                    <a:pt x="71" y="73"/>
                  </a:lnTo>
                  <a:lnTo>
                    <a:pt x="71" y="74"/>
                  </a:lnTo>
                  <a:lnTo>
                    <a:pt x="70" y="75"/>
                  </a:lnTo>
                  <a:lnTo>
                    <a:pt x="69" y="75"/>
                  </a:lnTo>
                  <a:lnTo>
                    <a:pt x="68" y="75"/>
                  </a:lnTo>
                  <a:lnTo>
                    <a:pt x="66" y="75"/>
                  </a:lnTo>
                  <a:lnTo>
                    <a:pt x="65" y="74"/>
                  </a:lnTo>
                  <a:lnTo>
                    <a:pt x="64" y="74"/>
                  </a:lnTo>
                  <a:lnTo>
                    <a:pt x="63" y="75"/>
                  </a:lnTo>
                  <a:lnTo>
                    <a:pt x="62" y="75"/>
                  </a:lnTo>
                  <a:lnTo>
                    <a:pt x="60" y="74"/>
                  </a:lnTo>
                  <a:lnTo>
                    <a:pt x="59" y="73"/>
                  </a:lnTo>
                  <a:lnTo>
                    <a:pt x="58" y="72"/>
                  </a:lnTo>
                  <a:lnTo>
                    <a:pt x="58" y="71"/>
                  </a:lnTo>
                  <a:lnTo>
                    <a:pt x="58" y="70"/>
                  </a:lnTo>
                  <a:lnTo>
                    <a:pt x="59" y="70"/>
                  </a:lnTo>
                  <a:lnTo>
                    <a:pt x="58" y="71"/>
                  </a:lnTo>
                  <a:lnTo>
                    <a:pt x="57" y="72"/>
                  </a:lnTo>
                  <a:lnTo>
                    <a:pt x="57" y="74"/>
                  </a:lnTo>
                  <a:lnTo>
                    <a:pt x="57" y="75"/>
                  </a:lnTo>
                  <a:lnTo>
                    <a:pt x="56" y="76"/>
                  </a:lnTo>
                  <a:lnTo>
                    <a:pt x="55" y="76"/>
                  </a:lnTo>
                  <a:lnTo>
                    <a:pt x="55" y="77"/>
                  </a:lnTo>
                  <a:lnTo>
                    <a:pt x="56" y="79"/>
                  </a:lnTo>
                  <a:lnTo>
                    <a:pt x="56" y="80"/>
                  </a:lnTo>
                  <a:lnTo>
                    <a:pt x="56" y="81"/>
                  </a:lnTo>
                  <a:lnTo>
                    <a:pt x="56" y="82"/>
                  </a:lnTo>
                  <a:lnTo>
                    <a:pt x="55" y="83"/>
                  </a:lnTo>
                  <a:lnTo>
                    <a:pt x="54" y="84"/>
                  </a:lnTo>
                  <a:lnTo>
                    <a:pt x="52" y="84"/>
                  </a:lnTo>
                  <a:lnTo>
                    <a:pt x="49" y="85"/>
                  </a:lnTo>
                  <a:lnTo>
                    <a:pt x="47" y="86"/>
                  </a:lnTo>
                  <a:lnTo>
                    <a:pt x="46" y="87"/>
                  </a:lnTo>
                  <a:lnTo>
                    <a:pt x="46" y="88"/>
                  </a:lnTo>
                  <a:lnTo>
                    <a:pt x="45" y="88"/>
                  </a:lnTo>
                  <a:lnTo>
                    <a:pt x="45" y="89"/>
                  </a:lnTo>
                  <a:lnTo>
                    <a:pt x="44" y="90"/>
                  </a:lnTo>
                  <a:lnTo>
                    <a:pt x="43" y="90"/>
                  </a:lnTo>
                  <a:lnTo>
                    <a:pt x="42" y="90"/>
                  </a:lnTo>
                  <a:lnTo>
                    <a:pt x="41" y="90"/>
                  </a:lnTo>
                  <a:lnTo>
                    <a:pt x="41" y="89"/>
                  </a:lnTo>
                  <a:lnTo>
                    <a:pt x="40" y="89"/>
                  </a:lnTo>
                  <a:lnTo>
                    <a:pt x="39" y="90"/>
                  </a:lnTo>
                  <a:lnTo>
                    <a:pt x="38" y="91"/>
                  </a:lnTo>
                  <a:lnTo>
                    <a:pt x="38" y="93"/>
                  </a:lnTo>
                  <a:lnTo>
                    <a:pt x="37" y="94"/>
                  </a:lnTo>
                  <a:lnTo>
                    <a:pt x="37" y="95"/>
                  </a:lnTo>
                  <a:lnTo>
                    <a:pt x="36" y="95"/>
                  </a:lnTo>
                  <a:lnTo>
                    <a:pt x="34" y="95"/>
                  </a:lnTo>
                  <a:lnTo>
                    <a:pt x="32" y="94"/>
                  </a:lnTo>
                  <a:lnTo>
                    <a:pt x="31" y="94"/>
                  </a:lnTo>
                  <a:lnTo>
                    <a:pt x="30" y="95"/>
                  </a:lnTo>
                  <a:lnTo>
                    <a:pt x="29" y="95"/>
                  </a:lnTo>
                  <a:lnTo>
                    <a:pt x="28" y="94"/>
                  </a:lnTo>
                  <a:lnTo>
                    <a:pt x="27" y="94"/>
                  </a:lnTo>
                  <a:lnTo>
                    <a:pt x="27" y="93"/>
                  </a:lnTo>
                  <a:lnTo>
                    <a:pt x="27" y="92"/>
                  </a:lnTo>
                  <a:lnTo>
                    <a:pt x="28" y="92"/>
                  </a:lnTo>
                  <a:lnTo>
                    <a:pt x="29" y="91"/>
                  </a:lnTo>
                  <a:lnTo>
                    <a:pt x="33" y="90"/>
                  </a:lnTo>
                  <a:lnTo>
                    <a:pt x="36" y="88"/>
                  </a:lnTo>
                  <a:lnTo>
                    <a:pt x="39" y="87"/>
                  </a:lnTo>
                  <a:lnTo>
                    <a:pt x="40" y="86"/>
                  </a:lnTo>
                  <a:lnTo>
                    <a:pt x="41" y="84"/>
                  </a:lnTo>
                  <a:lnTo>
                    <a:pt x="41" y="83"/>
                  </a:lnTo>
                  <a:lnTo>
                    <a:pt x="40" y="82"/>
                  </a:lnTo>
                  <a:lnTo>
                    <a:pt x="40" y="81"/>
                  </a:lnTo>
                  <a:lnTo>
                    <a:pt x="40" y="80"/>
                  </a:lnTo>
                  <a:lnTo>
                    <a:pt x="41" y="79"/>
                  </a:lnTo>
                  <a:lnTo>
                    <a:pt x="41" y="78"/>
                  </a:lnTo>
                  <a:lnTo>
                    <a:pt x="40" y="78"/>
                  </a:lnTo>
                  <a:lnTo>
                    <a:pt x="39" y="77"/>
                  </a:lnTo>
                  <a:lnTo>
                    <a:pt x="38" y="77"/>
                  </a:lnTo>
                  <a:lnTo>
                    <a:pt x="37" y="77"/>
                  </a:lnTo>
                  <a:lnTo>
                    <a:pt x="36" y="78"/>
                  </a:lnTo>
                  <a:lnTo>
                    <a:pt x="36" y="79"/>
                  </a:lnTo>
                  <a:lnTo>
                    <a:pt x="36" y="80"/>
                  </a:lnTo>
                  <a:lnTo>
                    <a:pt x="35" y="81"/>
                  </a:lnTo>
                  <a:lnTo>
                    <a:pt x="35" y="82"/>
                  </a:lnTo>
                  <a:lnTo>
                    <a:pt x="34" y="81"/>
                  </a:lnTo>
                  <a:lnTo>
                    <a:pt x="32" y="81"/>
                  </a:lnTo>
                  <a:lnTo>
                    <a:pt x="31" y="79"/>
                  </a:lnTo>
                  <a:lnTo>
                    <a:pt x="30" y="80"/>
                  </a:lnTo>
                  <a:lnTo>
                    <a:pt x="29" y="80"/>
                  </a:lnTo>
                  <a:lnTo>
                    <a:pt x="28" y="79"/>
                  </a:lnTo>
                  <a:lnTo>
                    <a:pt x="27" y="79"/>
                  </a:lnTo>
                  <a:lnTo>
                    <a:pt x="26" y="77"/>
                  </a:lnTo>
                  <a:lnTo>
                    <a:pt x="24" y="75"/>
                  </a:lnTo>
                  <a:lnTo>
                    <a:pt x="23" y="75"/>
                  </a:lnTo>
                  <a:lnTo>
                    <a:pt x="22" y="76"/>
                  </a:lnTo>
                  <a:lnTo>
                    <a:pt x="21" y="76"/>
                  </a:lnTo>
                  <a:lnTo>
                    <a:pt x="18" y="76"/>
                  </a:lnTo>
                  <a:lnTo>
                    <a:pt x="15" y="75"/>
                  </a:lnTo>
                  <a:lnTo>
                    <a:pt x="13" y="74"/>
                  </a:lnTo>
                  <a:lnTo>
                    <a:pt x="13" y="73"/>
                  </a:lnTo>
                  <a:lnTo>
                    <a:pt x="14" y="73"/>
                  </a:lnTo>
                  <a:lnTo>
                    <a:pt x="14" y="72"/>
                  </a:lnTo>
                  <a:lnTo>
                    <a:pt x="12" y="72"/>
                  </a:lnTo>
                  <a:lnTo>
                    <a:pt x="11" y="71"/>
                  </a:lnTo>
                  <a:lnTo>
                    <a:pt x="10" y="71"/>
                  </a:lnTo>
                  <a:lnTo>
                    <a:pt x="10" y="70"/>
                  </a:lnTo>
                  <a:lnTo>
                    <a:pt x="11" y="68"/>
                  </a:lnTo>
                  <a:lnTo>
                    <a:pt x="12" y="66"/>
                  </a:lnTo>
                  <a:lnTo>
                    <a:pt x="13" y="64"/>
                  </a:lnTo>
                  <a:lnTo>
                    <a:pt x="15" y="63"/>
                  </a:lnTo>
                  <a:lnTo>
                    <a:pt x="16" y="62"/>
                  </a:lnTo>
                  <a:lnTo>
                    <a:pt x="21" y="61"/>
                  </a:lnTo>
                  <a:lnTo>
                    <a:pt x="24" y="60"/>
                  </a:lnTo>
                  <a:lnTo>
                    <a:pt x="25" y="59"/>
                  </a:lnTo>
                  <a:lnTo>
                    <a:pt x="25" y="57"/>
                  </a:lnTo>
                  <a:lnTo>
                    <a:pt x="26" y="55"/>
                  </a:lnTo>
                  <a:lnTo>
                    <a:pt x="26" y="54"/>
                  </a:lnTo>
                  <a:lnTo>
                    <a:pt x="25" y="53"/>
                  </a:lnTo>
                  <a:lnTo>
                    <a:pt x="24" y="53"/>
                  </a:lnTo>
                  <a:lnTo>
                    <a:pt x="20" y="55"/>
                  </a:lnTo>
                  <a:lnTo>
                    <a:pt x="17" y="56"/>
                  </a:lnTo>
                  <a:lnTo>
                    <a:pt x="15" y="56"/>
                  </a:lnTo>
                  <a:lnTo>
                    <a:pt x="14" y="56"/>
                  </a:lnTo>
                  <a:lnTo>
                    <a:pt x="13" y="56"/>
                  </a:lnTo>
                  <a:lnTo>
                    <a:pt x="13" y="55"/>
                  </a:lnTo>
                  <a:lnTo>
                    <a:pt x="10" y="56"/>
                  </a:lnTo>
                  <a:lnTo>
                    <a:pt x="7" y="57"/>
                  </a:lnTo>
                  <a:lnTo>
                    <a:pt x="6" y="57"/>
                  </a:lnTo>
                  <a:lnTo>
                    <a:pt x="5" y="57"/>
                  </a:lnTo>
                  <a:lnTo>
                    <a:pt x="5" y="56"/>
                  </a:lnTo>
                  <a:lnTo>
                    <a:pt x="5" y="55"/>
                  </a:lnTo>
                  <a:lnTo>
                    <a:pt x="5" y="54"/>
                  </a:lnTo>
                  <a:lnTo>
                    <a:pt x="6" y="53"/>
                  </a:lnTo>
                  <a:lnTo>
                    <a:pt x="8" y="53"/>
                  </a:lnTo>
                  <a:lnTo>
                    <a:pt x="9" y="52"/>
                  </a:lnTo>
                  <a:lnTo>
                    <a:pt x="10" y="52"/>
                  </a:lnTo>
                  <a:lnTo>
                    <a:pt x="9" y="52"/>
                  </a:lnTo>
                  <a:lnTo>
                    <a:pt x="5" y="51"/>
                  </a:lnTo>
                  <a:lnTo>
                    <a:pt x="2" y="50"/>
                  </a:lnTo>
                  <a:lnTo>
                    <a:pt x="0" y="50"/>
                  </a:lnTo>
                  <a:lnTo>
                    <a:pt x="0" y="49"/>
                  </a:lnTo>
                  <a:lnTo>
                    <a:pt x="1" y="48"/>
                  </a:lnTo>
                  <a:lnTo>
                    <a:pt x="3" y="48"/>
                  </a:lnTo>
                  <a:lnTo>
                    <a:pt x="5" y="48"/>
                  </a:lnTo>
                  <a:lnTo>
                    <a:pt x="8" y="47"/>
                  </a:lnTo>
                  <a:lnTo>
                    <a:pt x="11" y="46"/>
                  </a:lnTo>
                  <a:lnTo>
                    <a:pt x="12" y="46"/>
                  </a:lnTo>
                  <a:lnTo>
                    <a:pt x="13" y="47"/>
                  </a:lnTo>
                  <a:lnTo>
                    <a:pt x="16" y="48"/>
                  </a:lnTo>
                  <a:lnTo>
                    <a:pt x="19" y="49"/>
                  </a:lnTo>
                  <a:lnTo>
                    <a:pt x="22" y="49"/>
                  </a:lnTo>
                  <a:lnTo>
                    <a:pt x="21" y="48"/>
                  </a:lnTo>
                  <a:lnTo>
                    <a:pt x="19" y="48"/>
                  </a:lnTo>
                  <a:lnTo>
                    <a:pt x="18" y="47"/>
                  </a:lnTo>
                  <a:lnTo>
                    <a:pt x="16" y="46"/>
                  </a:lnTo>
                  <a:lnTo>
                    <a:pt x="16" y="45"/>
                  </a:lnTo>
                  <a:lnTo>
                    <a:pt x="15" y="44"/>
                  </a:lnTo>
                  <a:lnTo>
                    <a:pt x="15" y="43"/>
                  </a:lnTo>
                  <a:lnTo>
                    <a:pt x="16" y="43"/>
                  </a:lnTo>
                  <a:lnTo>
                    <a:pt x="18" y="44"/>
                  </a:lnTo>
                  <a:lnTo>
                    <a:pt x="19" y="43"/>
                  </a:lnTo>
                  <a:lnTo>
                    <a:pt x="17" y="42"/>
                  </a:lnTo>
                  <a:lnTo>
                    <a:pt x="12" y="41"/>
                  </a:lnTo>
                  <a:lnTo>
                    <a:pt x="8" y="40"/>
                  </a:lnTo>
                  <a:lnTo>
                    <a:pt x="4" y="39"/>
                  </a:lnTo>
                  <a:lnTo>
                    <a:pt x="2" y="38"/>
                  </a:lnTo>
                  <a:lnTo>
                    <a:pt x="2" y="37"/>
                  </a:lnTo>
                  <a:lnTo>
                    <a:pt x="3" y="37"/>
                  </a:lnTo>
                  <a:lnTo>
                    <a:pt x="5" y="37"/>
                  </a:lnTo>
                  <a:lnTo>
                    <a:pt x="6" y="37"/>
                  </a:lnTo>
                  <a:lnTo>
                    <a:pt x="7" y="36"/>
                  </a:lnTo>
                  <a:lnTo>
                    <a:pt x="8" y="36"/>
                  </a:lnTo>
                  <a:lnTo>
                    <a:pt x="9" y="35"/>
                  </a:lnTo>
                  <a:lnTo>
                    <a:pt x="10" y="34"/>
                  </a:lnTo>
                  <a:lnTo>
                    <a:pt x="11" y="30"/>
                  </a:lnTo>
                  <a:lnTo>
                    <a:pt x="12" y="29"/>
                  </a:lnTo>
                  <a:lnTo>
                    <a:pt x="13" y="27"/>
                  </a:lnTo>
                  <a:lnTo>
                    <a:pt x="14" y="26"/>
                  </a:lnTo>
                  <a:lnTo>
                    <a:pt x="15" y="26"/>
                  </a:lnTo>
                  <a:lnTo>
                    <a:pt x="16" y="25"/>
                  </a:lnTo>
                  <a:lnTo>
                    <a:pt x="17" y="25"/>
                  </a:lnTo>
                  <a:lnTo>
                    <a:pt x="19" y="25"/>
                  </a:lnTo>
                  <a:lnTo>
                    <a:pt x="21" y="26"/>
                  </a:lnTo>
                  <a:lnTo>
                    <a:pt x="22" y="26"/>
                  </a:lnTo>
                  <a:lnTo>
                    <a:pt x="23" y="26"/>
                  </a:lnTo>
                  <a:lnTo>
                    <a:pt x="24" y="25"/>
                  </a:lnTo>
                  <a:lnTo>
                    <a:pt x="25" y="25"/>
                  </a:lnTo>
                  <a:lnTo>
                    <a:pt x="26" y="23"/>
                  </a:lnTo>
                  <a:lnTo>
                    <a:pt x="27" y="22"/>
                  </a:lnTo>
                  <a:lnTo>
                    <a:pt x="28" y="22"/>
                  </a:lnTo>
                  <a:lnTo>
                    <a:pt x="29" y="22"/>
                  </a:lnTo>
                  <a:lnTo>
                    <a:pt x="30" y="22"/>
                  </a:lnTo>
                  <a:lnTo>
                    <a:pt x="31" y="22"/>
                  </a:lnTo>
                  <a:lnTo>
                    <a:pt x="32" y="23"/>
                  </a:lnTo>
                  <a:lnTo>
                    <a:pt x="34" y="24"/>
                  </a:lnTo>
                  <a:lnTo>
                    <a:pt x="36" y="26"/>
                  </a:lnTo>
                  <a:lnTo>
                    <a:pt x="37" y="25"/>
                  </a:lnTo>
                  <a:lnTo>
                    <a:pt x="38" y="25"/>
                  </a:lnTo>
                  <a:lnTo>
                    <a:pt x="39" y="24"/>
                  </a:lnTo>
                  <a:lnTo>
                    <a:pt x="41" y="24"/>
                  </a:lnTo>
                  <a:lnTo>
                    <a:pt x="42" y="24"/>
                  </a:lnTo>
                  <a:lnTo>
                    <a:pt x="43" y="24"/>
                  </a:lnTo>
                  <a:lnTo>
                    <a:pt x="45" y="25"/>
                  </a:lnTo>
                  <a:lnTo>
                    <a:pt x="46" y="26"/>
                  </a:lnTo>
                  <a:lnTo>
                    <a:pt x="47" y="26"/>
                  </a:lnTo>
                  <a:lnTo>
                    <a:pt x="48" y="25"/>
                  </a:lnTo>
                  <a:lnTo>
                    <a:pt x="49" y="24"/>
                  </a:lnTo>
                  <a:lnTo>
                    <a:pt x="50" y="24"/>
                  </a:lnTo>
                  <a:lnTo>
                    <a:pt x="51" y="23"/>
                  </a:lnTo>
                  <a:lnTo>
                    <a:pt x="52" y="24"/>
                  </a:lnTo>
                  <a:lnTo>
                    <a:pt x="54" y="24"/>
                  </a:lnTo>
                  <a:lnTo>
                    <a:pt x="57" y="25"/>
                  </a:lnTo>
                  <a:lnTo>
                    <a:pt x="60" y="27"/>
                  </a:lnTo>
                  <a:lnTo>
                    <a:pt x="62" y="27"/>
                  </a:lnTo>
                  <a:lnTo>
                    <a:pt x="64" y="27"/>
                  </a:lnTo>
                  <a:lnTo>
                    <a:pt x="65" y="26"/>
                  </a:lnTo>
                  <a:lnTo>
                    <a:pt x="67" y="26"/>
                  </a:lnTo>
                  <a:lnTo>
                    <a:pt x="67" y="25"/>
                  </a:lnTo>
                  <a:lnTo>
                    <a:pt x="68" y="25"/>
                  </a:lnTo>
                  <a:lnTo>
                    <a:pt x="71" y="25"/>
                  </a:lnTo>
                  <a:lnTo>
                    <a:pt x="75" y="26"/>
                  </a:lnTo>
                  <a:lnTo>
                    <a:pt x="76" y="26"/>
                  </a:lnTo>
                  <a:lnTo>
                    <a:pt x="79" y="27"/>
                  </a:lnTo>
                  <a:lnTo>
                    <a:pt x="84" y="28"/>
                  </a:lnTo>
                  <a:lnTo>
                    <a:pt x="90" y="29"/>
                  </a:lnTo>
                  <a:lnTo>
                    <a:pt x="93" y="29"/>
                  </a:lnTo>
                  <a:lnTo>
                    <a:pt x="92" y="28"/>
                  </a:lnTo>
                  <a:lnTo>
                    <a:pt x="93" y="26"/>
                  </a:lnTo>
                  <a:lnTo>
                    <a:pt x="93" y="25"/>
                  </a:lnTo>
                  <a:lnTo>
                    <a:pt x="94" y="24"/>
                  </a:lnTo>
                  <a:lnTo>
                    <a:pt x="95" y="23"/>
                  </a:lnTo>
                  <a:lnTo>
                    <a:pt x="96" y="22"/>
                  </a:lnTo>
                  <a:lnTo>
                    <a:pt x="97" y="22"/>
                  </a:lnTo>
                  <a:lnTo>
                    <a:pt x="97" y="23"/>
                  </a:lnTo>
                  <a:lnTo>
                    <a:pt x="99" y="25"/>
                  </a:lnTo>
                  <a:lnTo>
                    <a:pt x="101" y="26"/>
                  </a:lnTo>
                  <a:lnTo>
                    <a:pt x="102" y="26"/>
                  </a:lnTo>
                  <a:lnTo>
                    <a:pt x="104" y="24"/>
                  </a:lnTo>
                  <a:lnTo>
                    <a:pt x="105" y="21"/>
                  </a:lnTo>
                  <a:lnTo>
                    <a:pt x="106" y="20"/>
                  </a:lnTo>
                  <a:lnTo>
                    <a:pt x="107" y="20"/>
                  </a:lnTo>
                  <a:lnTo>
                    <a:pt x="107" y="21"/>
                  </a:lnTo>
                  <a:lnTo>
                    <a:pt x="108" y="22"/>
                  </a:lnTo>
                  <a:lnTo>
                    <a:pt x="108" y="23"/>
                  </a:lnTo>
                  <a:lnTo>
                    <a:pt x="107" y="25"/>
                  </a:lnTo>
                  <a:lnTo>
                    <a:pt x="107" y="26"/>
                  </a:lnTo>
                  <a:lnTo>
                    <a:pt x="108" y="25"/>
                  </a:lnTo>
                  <a:lnTo>
                    <a:pt x="108" y="24"/>
                  </a:lnTo>
                  <a:lnTo>
                    <a:pt x="109" y="21"/>
                  </a:lnTo>
                  <a:lnTo>
                    <a:pt x="109" y="17"/>
                  </a:lnTo>
                  <a:lnTo>
                    <a:pt x="113" y="20"/>
                  </a:lnTo>
                  <a:lnTo>
                    <a:pt x="118" y="23"/>
                  </a:lnTo>
                  <a:lnTo>
                    <a:pt x="120" y="24"/>
                  </a:lnTo>
                  <a:lnTo>
                    <a:pt x="122" y="25"/>
                  </a:lnTo>
                  <a:lnTo>
                    <a:pt x="122" y="24"/>
                  </a:lnTo>
                  <a:lnTo>
                    <a:pt x="121" y="22"/>
                  </a:lnTo>
                  <a:lnTo>
                    <a:pt x="121" y="21"/>
                  </a:lnTo>
                  <a:lnTo>
                    <a:pt x="121" y="20"/>
                  </a:lnTo>
                  <a:lnTo>
                    <a:pt x="122" y="20"/>
                  </a:lnTo>
                  <a:lnTo>
                    <a:pt x="123" y="21"/>
                  </a:lnTo>
                  <a:lnTo>
                    <a:pt x="124" y="22"/>
                  </a:lnTo>
                  <a:lnTo>
                    <a:pt x="125" y="24"/>
                  </a:lnTo>
                  <a:lnTo>
                    <a:pt x="126" y="23"/>
                  </a:lnTo>
                  <a:lnTo>
                    <a:pt x="126" y="22"/>
                  </a:lnTo>
                  <a:lnTo>
                    <a:pt x="128" y="21"/>
                  </a:lnTo>
                  <a:lnTo>
                    <a:pt x="130" y="20"/>
                  </a:lnTo>
                  <a:lnTo>
                    <a:pt x="133" y="20"/>
                  </a:lnTo>
                  <a:lnTo>
                    <a:pt x="135" y="20"/>
                  </a:lnTo>
                  <a:lnTo>
                    <a:pt x="138" y="20"/>
                  </a:lnTo>
                  <a:lnTo>
                    <a:pt x="140" y="20"/>
                  </a:lnTo>
                  <a:lnTo>
                    <a:pt x="142" y="21"/>
                  </a:lnTo>
                  <a:lnTo>
                    <a:pt x="143" y="21"/>
                  </a:lnTo>
                  <a:lnTo>
                    <a:pt x="145" y="21"/>
                  </a:lnTo>
                  <a:lnTo>
                    <a:pt x="148" y="23"/>
                  </a:lnTo>
                  <a:lnTo>
                    <a:pt x="150" y="24"/>
                  </a:lnTo>
                  <a:lnTo>
                    <a:pt x="151" y="24"/>
                  </a:lnTo>
                  <a:lnTo>
                    <a:pt x="152" y="24"/>
                  </a:lnTo>
                  <a:lnTo>
                    <a:pt x="153" y="24"/>
                  </a:lnTo>
                  <a:lnTo>
                    <a:pt x="153" y="25"/>
                  </a:lnTo>
                  <a:lnTo>
                    <a:pt x="153" y="26"/>
                  </a:lnTo>
                  <a:lnTo>
                    <a:pt x="154" y="26"/>
                  </a:lnTo>
                  <a:lnTo>
                    <a:pt x="155" y="27"/>
                  </a:lnTo>
                  <a:lnTo>
                    <a:pt x="156" y="27"/>
                  </a:lnTo>
                  <a:lnTo>
                    <a:pt x="158" y="27"/>
                  </a:lnTo>
                  <a:lnTo>
                    <a:pt x="159" y="27"/>
                  </a:lnTo>
                  <a:lnTo>
                    <a:pt x="163" y="27"/>
                  </a:lnTo>
                  <a:lnTo>
                    <a:pt x="165" y="27"/>
                  </a:lnTo>
                  <a:lnTo>
                    <a:pt x="167" y="26"/>
                  </a:lnTo>
                  <a:lnTo>
                    <a:pt x="168" y="25"/>
                  </a:lnTo>
                  <a:lnTo>
                    <a:pt x="168" y="24"/>
                  </a:lnTo>
                  <a:lnTo>
                    <a:pt x="170" y="25"/>
                  </a:lnTo>
                  <a:lnTo>
                    <a:pt x="172" y="26"/>
                  </a:lnTo>
                  <a:lnTo>
                    <a:pt x="176" y="28"/>
                  </a:lnTo>
                  <a:lnTo>
                    <a:pt x="179" y="30"/>
                  </a:lnTo>
                  <a:lnTo>
                    <a:pt x="180" y="31"/>
                  </a:lnTo>
                  <a:lnTo>
                    <a:pt x="181" y="30"/>
                  </a:lnTo>
                  <a:lnTo>
                    <a:pt x="180" y="28"/>
                  </a:lnTo>
                  <a:lnTo>
                    <a:pt x="180" y="27"/>
                  </a:lnTo>
                  <a:lnTo>
                    <a:pt x="180" y="25"/>
                  </a:lnTo>
                  <a:lnTo>
                    <a:pt x="181" y="25"/>
                  </a:lnTo>
                  <a:lnTo>
                    <a:pt x="182" y="23"/>
                  </a:lnTo>
                  <a:lnTo>
                    <a:pt x="181" y="22"/>
                  </a:lnTo>
                  <a:lnTo>
                    <a:pt x="180" y="22"/>
                  </a:lnTo>
                  <a:lnTo>
                    <a:pt x="178" y="22"/>
                  </a:lnTo>
                  <a:lnTo>
                    <a:pt x="176" y="23"/>
                  </a:lnTo>
                  <a:lnTo>
                    <a:pt x="174" y="23"/>
                  </a:lnTo>
                  <a:lnTo>
                    <a:pt x="173" y="23"/>
                  </a:lnTo>
                  <a:lnTo>
                    <a:pt x="173" y="22"/>
                  </a:lnTo>
                  <a:lnTo>
                    <a:pt x="174" y="21"/>
                  </a:lnTo>
                  <a:lnTo>
                    <a:pt x="175" y="20"/>
                  </a:lnTo>
                  <a:lnTo>
                    <a:pt x="176" y="19"/>
                  </a:lnTo>
                  <a:lnTo>
                    <a:pt x="177" y="19"/>
                  </a:lnTo>
                  <a:lnTo>
                    <a:pt x="178" y="19"/>
                  </a:lnTo>
                  <a:lnTo>
                    <a:pt x="180" y="20"/>
                  </a:lnTo>
                  <a:lnTo>
                    <a:pt x="183" y="21"/>
                  </a:lnTo>
                  <a:lnTo>
                    <a:pt x="187" y="21"/>
                  </a:lnTo>
                  <a:lnTo>
                    <a:pt x="189" y="21"/>
                  </a:lnTo>
                  <a:lnTo>
                    <a:pt x="190" y="21"/>
                  </a:lnTo>
                  <a:lnTo>
                    <a:pt x="191" y="21"/>
                  </a:lnTo>
                  <a:lnTo>
                    <a:pt x="193" y="21"/>
                  </a:lnTo>
                  <a:lnTo>
                    <a:pt x="196" y="23"/>
                  </a:lnTo>
                  <a:lnTo>
                    <a:pt x="198" y="24"/>
                  </a:lnTo>
                  <a:lnTo>
                    <a:pt x="200" y="24"/>
                  </a:lnTo>
                  <a:lnTo>
                    <a:pt x="201" y="23"/>
                  </a:lnTo>
                  <a:lnTo>
                    <a:pt x="201" y="22"/>
                  </a:lnTo>
                  <a:lnTo>
                    <a:pt x="200" y="20"/>
                  </a:lnTo>
                  <a:lnTo>
                    <a:pt x="199" y="19"/>
                  </a:lnTo>
                  <a:lnTo>
                    <a:pt x="199" y="18"/>
                  </a:lnTo>
                  <a:lnTo>
                    <a:pt x="200" y="18"/>
                  </a:lnTo>
                  <a:lnTo>
                    <a:pt x="200" y="17"/>
                  </a:lnTo>
                  <a:lnTo>
                    <a:pt x="203" y="18"/>
                  </a:lnTo>
                  <a:lnTo>
                    <a:pt x="205" y="19"/>
                  </a:lnTo>
                  <a:lnTo>
                    <a:pt x="207" y="20"/>
                  </a:lnTo>
                  <a:lnTo>
                    <a:pt x="208" y="21"/>
                  </a:lnTo>
                  <a:lnTo>
                    <a:pt x="209" y="22"/>
                  </a:lnTo>
                  <a:lnTo>
                    <a:pt x="209" y="24"/>
                  </a:lnTo>
                  <a:lnTo>
                    <a:pt x="210" y="25"/>
                  </a:lnTo>
                  <a:lnTo>
                    <a:pt x="211" y="26"/>
                  </a:lnTo>
                  <a:lnTo>
                    <a:pt x="212" y="27"/>
                  </a:lnTo>
                  <a:lnTo>
                    <a:pt x="213" y="27"/>
                  </a:lnTo>
                  <a:lnTo>
                    <a:pt x="214" y="27"/>
                  </a:lnTo>
                  <a:lnTo>
                    <a:pt x="213" y="26"/>
                  </a:lnTo>
                  <a:lnTo>
                    <a:pt x="213" y="25"/>
                  </a:lnTo>
                  <a:lnTo>
                    <a:pt x="213" y="24"/>
                  </a:lnTo>
                  <a:lnTo>
                    <a:pt x="212" y="21"/>
                  </a:lnTo>
                  <a:lnTo>
                    <a:pt x="211" y="19"/>
                  </a:lnTo>
                  <a:lnTo>
                    <a:pt x="211" y="18"/>
                  </a:lnTo>
                  <a:lnTo>
                    <a:pt x="212" y="16"/>
                  </a:lnTo>
                  <a:lnTo>
                    <a:pt x="213" y="14"/>
                  </a:lnTo>
                  <a:lnTo>
                    <a:pt x="210" y="11"/>
                  </a:lnTo>
                  <a:lnTo>
                    <a:pt x="206" y="9"/>
                  </a:lnTo>
                  <a:lnTo>
                    <a:pt x="202" y="7"/>
                  </a:lnTo>
                  <a:lnTo>
                    <a:pt x="200" y="6"/>
                  </a:lnTo>
                  <a:lnTo>
                    <a:pt x="199" y="6"/>
                  </a:lnTo>
                  <a:lnTo>
                    <a:pt x="199" y="4"/>
                  </a:lnTo>
                  <a:lnTo>
                    <a:pt x="199" y="3"/>
                  </a:lnTo>
                  <a:lnTo>
                    <a:pt x="200" y="2"/>
                  </a:lnTo>
                  <a:lnTo>
                    <a:pt x="200" y="1"/>
                  </a:lnTo>
                  <a:lnTo>
                    <a:pt x="201" y="1"/>
                  </a:lnTo>
                  <a:lnTo>
                    <a:pt x="202" y="0"/>
                  </a:lnTo>
                  <a:lnTo>
                    <a:pt x="204" y="1"/>
                  </a:lnTo>
                  <a:lnTo>
                    <a:pt x="205" y="1"/>
                  </a:lnTo>
                  <a:lnTo>
                    <a:pt x="208" y="2"/>
                  </a:lnTo>
                  <a:lnTo>
                    <a:pt x="210" y="2"/>
                  </a:lnTo>
                  <a:lnTo>
                    <a:pt x="213" y="3"/>
                  </a:lnTo>
                  <a:lnTo>
                    <a:pt x="214" y="3"/>
                  </a:lnTo>
                  <a:lnTo>
                    <a:pt x="215" y="3"/>
                  </a:lnTo>
                  <a:lnTo>
                    <a:pt x="216" y="4"/>
                  </a:lnTo>
                  <a:lnTo>
                    <a:pt x="216" y="5"/>
                  </a:lnTo>
                  <a:lnTo>
                    <a:pt x="217" y="6"/>
                  </a:lnTo>
                  <a:lnTo>
                    <a:pt x="217" y="7"/>
                  </a:lnTo>
                  <a:lnTo>
                    <a:pt x="217" y="8"/>
                  </a:lnTo>
                  <a:lnTo>
                    <a:pt x="218" y="8"/>
                  </a:lnTo>
                  <a:lnTo>
                    <a:pt x="219" y="9"/>
                  </a:lnTo>
                  <a:lnTo>
                    <a:pt x="220" y="10"/>
                  </a:lnTo>
                  <a:lnTo>
                    <a:pt x="222" y="11"/>
                  </a:lnTo>
                  <a:lnTo>
                    <a:pt x="224" y="12"/>
                  </a:lnTo>
                  <a:lnTo>
                    <a:pt x="226" y="14"/>
                  </a:lnTo>
                  <a:lnTo>
                    <a:pt x="227" y="15"/>
                  </a:lnTo>
                  <a:lnTo>
                    <a:pt x="226" y="14"/>
                  </a:lnTo>
                  <a:lnTo>
                    <a:pt x="226" y="13"/>
                  </a:lnTo>
                  <a:lnTo>
                    <a:pt x="226" y="12"/>
                  </a:lnTo>
                  <a:lnTo>
                    <a:pt x="224" y="10"/>
                  </a:lnTo>
                  <a:lnTo>
                    <a:pt x="223" y="8"/>
                  </a:lnTo>
                  <a:lnTo>
                    <a:pt x="225" y="8"/>
                  </a:lnTo>
                  <a:lnTo>
                    <a:pt x="227" y="9"/>
                  </a:lnTo>
                  <a:lnTo>
                    <a:pt x="229" y="11"/>
                  </a:lnTo>
                  <a:lnTo>
                    <a:pt x="231" y="14"/>
                  </a:lnTo>
                  <a:lnTo>
                    <a:pt x="232" y="16"/>
                  </a:lnTo>
                  <a:lnTo>
                    <a:pt x="233" y="17"/>
                  </a:lnTo>
                  <a:lnTo>
                    <a:pt x="234" y="17"/>
                  </a:lnTo>
                  <a:lnTo>
                    <a:pt x="235" y="17"/>
                  </a:lnTo>
                  <a:lnTo>
                    <a:pt x="236" y="17"/>
                  </a:lnTo>
                  <a:lnTo>
                    <a:pt x="236" y="16"/>
                  </a:lnTo>
                  <a:lnTo>
                    <a:pt x="235" y="13"/>
                  </a:lnTo>
                  <a:lnTo>
                    <a:pt x="233" y="11"/>
                  </a:lnTo>
                  <a:lnTo>
                    <a:pt x="233" y="9"/>
                  </a:lnTo>
                  <a:lnTo>
                    <a:pt x="233" y="8"/>
                  </a:lnTo>
                  <a:lnTo>
                    <a:pt x="233" y="7"/>
                  </a:lnTo>
                  <a:lnTo>
                    <a:pt x="233" y="6"/>
                  </a:lnTo>
                  <a:lnTo>
                    <a:pt x="234" y="5"/>
                  </a:lnTo>
                  <a:lnTo>
                    <a:pt x="235" y="5"/>
                  </a:lnTo>
                  <a:lnTo>
                    <a:pt x="236" y="5"/>
                  </a:lnTo>
                  <a:lnTo>
                    <a:pt x="238" y="5"/>
                  </a:lnTo>
                  <a:lnTo>
                    <a:pt x="239" y="5"/>
                  </a:lnTo>
                  <a:lnTo>
                    <a:pt x="241" y="6"/>
                  </a:lnTo>
                  <a:lnTo>
                    <a:pt x="244" y="7"/>
                  </a:lnTo>
                  <a:lnTo>
                    <a:pt x="247" y="8"/>
                  </a:lnTo>
                  <a:lnTo>
                    <a:pt x="248" y="8"/>
                  </a:lnTo>
                  <a:lnTo>
                    <a:pt x="249" y="9"/>
                  </a:lnTo>
                  <a:lnTo>
                    <a:pt x="249" y="10"/>
                  </a:lnTo>
                  <a:lnTo>
                    <a:pt x="249" y="11"/>
                  </a:lnTo>
                  <a:lnTo>
                    <a:pt x="249" y="13"/>
                  </a:lnTo>
                  <a:lnTo>
                    <a:pt x="250" y="13"/>
                  </a:lnTo>
                  <a:lnTo>
                    <a:pt x="251" y="14"/>
                  </a:lnTo>
                  <a:lnTo>
                    <a:pt x="252" y="15"/>
                  </a:lnTo>
                  <a:lnTo>
                    <a:pt x="253" y="16"/>
                  </a:lnTo>
                  <a:lnTo>
                    <a:pt x="253" y="17"/>
                  </a:lnTo>
                  <a:lnTo>
                    <a:pt x="253" y="19"/>
                  </a:lnTo>
                  <a:lnTo>
                    <a:pt x="254" y="20"/>
                  </a:lnTo>
                  <a:lnTo>
                    <a:pt x="253" y="21"/>
                  </a:lnTo>
                  <a:lnTo>
                    <a:pt x="253" y="22"/>
                  </a:lnTo>
                  <a:lnTo>
                    <a:pt x="252" y="22"/>
                  </a:lnTo>
                  <a:lnTo>
                    <a:pt x="251" y="23"/>
                  </a:lnTo>
                  <a:lnTo>
                    <a:pt x="250" y="23"/>
                  </a:lnTo>
                  <a:lnTo>
                    <a:pt x="249" y="22"/>
                  </a:lnTo>
                  <a:lnTo>
                    <a:pt x="248" y="21"/>
                  </a:lnTo>
                  <a:lnTo>
                    <a:pt x="247" y="21"/>
                  </a:lnTo>
                  <a:lnTo>
                    <a:pt x="246" y="22"/>
                  </a:lnTo>
                  <a:lnTo>
                    <a:pt x="245" y="23"/>
                  </a:lnTo>
                  <a:lnTo>
                    <a:pt x="244" y="23"/>
                  </a:lnTo>
                  <a:lnTo>
                    <a:pt x="243" y="23"/>
                  </a:lnTo>
                  <a:lnTo>
                    <a:pt x="242" y="23"/>
                  </a:lnTo>
                  <a:lnTo>
                    <a:pt x="241" y="23"/>
                  </a:lnTo>
                  <a:lnTo>
                    <a:pt x="241" y="24"/>
                  </a:lnTo>
                  <a:lnTo>
                    <a:pt x="241" y="25"/>
                  </a:lnTo>
                  <a:lnTo>
                    <a:pt x="239" y="26"/>
                  </a:lnTo>
                  <a:lnTo>
                    <a:pt x="238" y="27"/>
                  </a:lnTo>
                  <a:lnTo>
                    <a:pt x="239" y="28"/>
                  </a:lnTo>
                  <a:lnTo>
                    <a:pt x="240" y="28"/>
                  </a:lnTo>
                  <a:lnTo>
                    <a:pt x="242" y="28"/>
                  </a:lnTo>
                  <a:lnTo>
                    <a:pt x="243" y="28"/>
                  </a:lnTo>
                  <a:lnTo>
                    <a:pt x="244" y="29"/>
                  </a:lnTo>
                  <a:lnTo>
                    <a:pt x="244" y="30"/>
                  </a:lnTo>
                  <a:lnTo>
                    <a:pt x="244" y="32"/>
                  </a:lnTo>
                  <a:lnTo>
                    <a:pt x="244" y="33"/>
                  </a:lnTo>
                  <a:lnTo>
                    <a:pt x="243" y="36"/>
                  </a:lnTo>
                  <a:lnTo>
                    <a:pt x="243" y="37"/>
                  </a:lnTo>
                  <a:lnTo>
                    <a:pt x="243" y="38"/>
                  </a:lnTo>
                  <a:lnTo>
                    <a:pt x="242" y="38"/>
                  </a:lnTo>
                  <a:lnTo>
                    <a:pt x="241" y="39"/>
                  </a:lnTo>
                  <a:lnTo>
                    <a:pt x="239" y="38"/>
                  </a:lnTo>
                  <a:lnTo>
                    <a:pt x="238" y="38"/>
                  </a:lnTo>
                  <a:lnTo>
                    <a:pt x="238" y="39"/>
                  </a:lnTo>
                  <a:lnTo>
                    <a:pt x="238" y="40"/>
                  </a:lnTo>
                  <a:lnTo>
                    <a:pt x="238" y="42"/>
                  </a:lnTo>
                  <a:lnTo>
                    <a:pt x="237" y="43"/>
                  </a:lnTo>
                  <a:lnTo>
                    <a:pt x="236" y="45"/>
                  </a:lnTo>
                  <a:lnTo>
                    <a:pt x="235" y="49"/>
                  </a:lnTo>
                  <a:lnTo>
                    <a:pt x="234" y="53"/>
                  </a:lnTo>
                  <a:lnTo>
                    <a:pt x="233" y="54"/>
                  </a:lnTo>
                  <a:lnTo>
                    <a:pt x="233" y="55"/>
                  </a:lnTo>
                  <a:lnTo>
                    <a:pt x="235" y="60"/>
                  </a:lnTo>
                  <a:lnTo>
                    <a:pt x="236" y="63"/>
                  </a:lnTo>
                  <a:lnTo>
                    <a:pt x="241" y="63"/>
                  </a:lnTo>
                  <a:lnTo>
                    <a:pt x="243" y="64"/>
                  </a:lnTo>
                  <a:lnTo>
                    <a:pt x="244" y="64"/>
                  </a:lnTo>
                  <a:lnTo>
                    <a:pt x="244" y="65"/>
                  </a:lnTo>
                  <a:lnTo>
                    <a:pt x="245" y="66"/>
                  </a:lnTo>
                  <a:lnTo>
                    <a:pt x="246" y="69"/>
                  </a:lnTo>
                  <a:lnTo>
                    <a:pt x="248" y="70"/>
                  </a:lnTo>
                  <a:lnTo>
                    <a:pt x="249" y="71"/>
                  </a:lnTo>
                  <a:lnTo>
                    <a:pt x="251" y="70"/>
                  </a:lnTo>
                  <a:lnTo>
                    <a:pt x="252" y="70"/>
                  </a:lnTo>
                  <a:lnTo>
                    <a:pt x="253" y="69"/>
                  </a:lnTo>
                  <a:lnTo>
                    <a:pt x="254" y="69"/>
                  </a:lnTo>
                  <a:lnTo>
                    <a:pt x="255" y="70"/>
                  </a:lnTo>
                  <a:lnTo>
                    <a:pt x="256" y="70"/>
                  </a:lnTo>
                  <a:lnTo>
                    <a:pt x="257" y="71"/>
                  </a:lnTo>
                  <a:lnTo>
                    <a:pt x="259" y="72"/>
                  </a:lnTo>
                  <a:lnTo>
                    <a:pt x="261" y="73"/>
                  </a:lnTo>
                  <a:lnTo>
                    <a:pt x="267" y="74"/>
                  </a:lnTo>
                  <a:lnTo>
                    <a:pt x="274" y="76"/>
                  </a:lnTo>
                  <a:lnTo>
                    <a:pt x="277" y="76"/>
                  </a:lnTo>
                  <a:lnTo>
                    <a:pt x="280" y="76"/>
                  </a:lnTo>
                  <a:lnTo>
                    <a:pt x="282" y="79"/>
                  </a:lnTo>
                  <a:lnTo>
                    <a:pt x="282" y="81"/>
                  </a:lnTo>
                  <a:lnTo>
                    <a:pt x="283" y="83"/>
                  </a:lnTo>
                  <a:lnTo>
                    <a:pt x="283" y="85"/>
                  </a:lnTo>
                  <a:lnTo>
                    <a:pt x="283" y="86"/>
                  </a:lnTo>
                  <a:lnTo>
                    <a:pt x="284" y="87"/>
                  </a:lnTo>
                  <a:lnTo>
                    <a:pt x="285" y="88"/>
                  </a:lnTo>
                  <a:lnTo>
                    <a:pt x="287" y="89"/>
                  </a:lnTo>
                  <a:lnTo>
                    <a:pt x="289" y="90"/>
                  </a:lnTo>
                  <a:lnTo>
                    <a:pt x="291" y="91"/>
                  </a:lnTo>
                  <a:lnTo>
                    <a:pt x="293" y="93"/>
                  </a:lnTo>
                  <a:lnTo>
                    <a:pt x="294" y="92"/>
                  </a:lnTo>
                  <a:lnTo>
                    <a:pt x="295" y="92"/>
                  </a:lnTo>
                  <a:lnTo>
                    <a:pt x="296" y="91"/>
                  </a:lnTo>
                  <a:lnTo>
                    <a:pt x="296" y="90"/>
                  </a:lnTo>
                  <a:lnTo>
                    <a:pt x="297" y="89"/>
                  </a:lnTo>
                  <a:lnTo>
                    <a:pt x="297" y="88"/>
                  </a:lnTo>
                  <a:lnTo>
                    <a:pt x="296" y="88"/>
                  </a:lnTo>
                  <a:lnTo>
                    <a:pt x="296" y="86"/>
                  </a:lnTo>
                  <a:lnTo>
                    <a:pt x="296" y="85"/>
                  </a:lnTo>
                  <a:lnTo>
                    <a:pt x="296" y="84"/>
                  </a:lnTo>
                  <a:lnTo>
                    <a:pt x="295" y="82"/>
                  </a:lnTo>
                  <a:lnTo>
                    <a:pt x="295" y="81"/>
                  </a:lnTo>
                  <a:lnTo>
                    <a:pt x="295" y="79"/>
                  </a:lnTo>
                  <a:lnTo>
                    <a:pt x="294" y="79"/>
                  </a:lnTo>
                  <a:lnTo>
                    <a:pt x="293" y="78"/>
                  </a:lnTo>
                  <a:lnTo>
                    <a:pt x="292" y="77"/>
                  </a:lnTo>
                  <a:lnTo>
                    <a:pt x="292" y="76"/>
                  </a:lnTo>
                  <a:lnTo>
                    <a:pt x="292" y="75"/>
                  </a:lnTo>
                  <a:lnTo>
                    <a:pt x="293" y="74"/>
                  </a:lnTo>
                  <a:lnTo>
                    <a:pt x="295" y="70"/>
                  </a:lnTo>
                  <a:lnTo>
                    <a:pt x="293" y="67"/>
                  </a:lnTo>
                  <a:lnTo>
                    <a:pt x="292" y="66"/>
                  </a:lnTo>
                  <a:lnTo>
                    <a:pt x="292" y="65"/>
                  </a:lnTo>
                  <a:lnTo>
                    <a:pt x="291" y="64"/>
                  </a:lnTo>
                  <a:lnTo>
                    <a:pt x="290" y="62"/>
                  </a:lnTo>
                  <a:lnTo>
                    <a:pt x="287" y="60"/>
                  </a:lnTo>
                  <a:lnTo>
                    <a:pt x="285" y="58"/>
                  </a:lnTo>
                  <a:lnTo>
                    <a:pt x="285" y="57"/>
                  </a:lnTo>
                  <a:lnTo>
                    <a:pt x="286" y="53"/>
                  </a:lnTo>
                  <a:lnTo>
                    <a:pt x="286" y="51"/>
                  </a:lnTo>
                  <a:lnTo>
                    <a:pt x="286" y="49"/>
                  </a:lnTo>
                  <a:lnTo>
                    <a:pt x="285" y="48"/>
                  </a:lnTo>
                  <a:lnTo>
                    <a:pt x="282" y="46"/>
                  </a:lnTo>
                  <a:lnTo>
                    <a:pt x="279" y="42"/>
                  </a:lnTo>
                  <a:lnTo>
                    <a:pt x="278" y="41"/>
                  </a:lnTo>
                  <a:lnTo>
                    <a:pt x="278" y="40"/>
                  </a:lnTo>
                  <a:lnTo>
                    <a:pt x="278" y="39"/>
                  </a:lnTo>
                  <a:lnTo>
                    <a:pt x="281" y="39"/>
                  </a:lnTo>
                  <a:lnTo>
                    <a:pt x="285" y="39"/>
                  </a:lnTo>
                  <a:lnTo>
                    <a:pt x="289" y="39"/>
                  </a:lnTo>
                  <a:lnTo>
                    <a:pt x="291" y="39"/>
                  </a:lnTo>
                  <a:lnTo>
                    <a:pt x="293" y="39"/>
                  </a:lnTo>
                  <a:lnTo>
                    <a:pt x="295" y="40"/>
                  </a:lnTo>
                  <a:lnTo>
                    <a:pt x="297" y="41"/>
                  </a:lnTo>
                  <a:lnTo>
                    <a:pt x="299" y="43"/>
                  </a:lnTo>
                  <a:lnTo>
                    <a:pt x="301" y="45"/>
                  </a:lnTo>
                  <a:lnTo>
                    <a:pt x="302" y="45"/>
                  </a:lnTo>
                  <a:lnTo>
                    <a:pt x="303" y="45"/>
                  </a:lnTo>
                  <a:lnTo>
                    <a:pt x="305" y="44"/>
                  </a:lnTo>
                  <a:lnTo>
                    <a:pt x="306" y="44"/>
                  </a:lnTo>
                  <a:lnTo>
                    <a:pt x="307" y="44"/>
                  </a:lnTo>
                  <a:lnTo>
                    <a:pt x="308" y="44"/>
                  </a:lnTo>
                  <a:lnTo>
                    <a:pt x="308" y="45"/>
                  </a:lnTo>
                  <a:lnTo>
                    <a:pt x="308" y="47"/>
                  </a:lnTo>
                  <a:lnTo>
                    <a:pt x="307" y="49"/>
                  </a:lnTo>
                  <a:lnTo>
                    <a:pt x="308" y="50"/>
                  </a:lnTo>
                  <a:lnTo>
                    <a:pt x="309" y="50"/>
                  </a:lnTo>
                  <a:lnTo>
                    <a:pt x="310" y="50"/>
                  </a:lnTo>
                  <a:lnTo>
                    <a:pt x="312" y="50"/>
                  </a:lnTo>
                  <a:lnTo>
                    <a:pt x="313" y="50"/>
                  </a:lnTo>
                  <a:lnTo>
                    <a:pt x="313" y="51"/>
                  </a:lnTo>
                  <a:lnTo>
                    <a:pt x="313" y="53"/>
                  </a:lnTo>
                  <a:lnTo>
                    <a:pt x="313" y="54"/>
                  </a:lnTo>
                  <a:lnTo>
                    <a:pt x="314" y="54"/>
                  </a:lnTo>
                  <a:lnTo>
                    <a:pt x="315" y="54"/>
                  </a:lnTo>
                  <a:lnTo>
                    <a:pt x="316" y="54"/>
                  </a:lnTo>
                  <a:lnTo>
                    <a:pt x="317" y="54"/>
                  </a:lnTo>
                  <a:lnTo>
                    <a:pt x="318" y="55"/>
                  </a:lnTo>
                  <a:lnTo>
                    <a:pt x="319" y="55"/>
                  </a:lnTo>
                  <a:lnTo>
                    <a:pt x="320" y="56"/>
                  </a:lnTo>
                  <a:lnTo>
                    <a:pt x="321" y="56"/>
                  </a:lnTo>
                  <a:lnTo>
                    <a:pt x="322" y="55"/>
                  </a:lnTo>
                  <a:lnTo>
                    <a:pt x="323" y="54"/>
                  </a:lnTo>
                  <a:lnTo>
                    <a:pt x="323" y="53"/>
                  </a:lnTo>
                  <a:lnTo>
                    <a:pt x="322" y="51"/>
                  </a:lnTo>
                  <a:lnTo>
                    <a:pt x="322" y="48"/>
                  </a:lnTo>
                  <a:lnTo>
                    <a:pt x="321" y="46"/>
                  </a:lnTo>
                  <a:lnTo>
                    <a:pt x="321" y="44"/>
                  </a:lnTo>
                  <a:lnTo>
                    <a:pt x="325" y="46"/>
                  </a:lnTo>
                  <a:lnTo>
                    <a:pt x="328" y="49"/>
                  </a:lnTo>
                  <a:lnTo>
                    <a:pt x="331" y="52"/>
                  </a:lnTo>
                  <a:lnTo>
                    <a:pt x="332" y="53"/>
                  </a:lnTo>
                  <a:lnTo>
                    <a:pt x="334" y="53"/>
                  </a:lnTo>
                  <a:lnTo>
                    <a:pt x="335" y="55"/>
                  </a:lnTo>
                  <a:lnTo>
                    <a:pt x="335" y="57"/>
                  </a:lnTo>
                  <a:lnTo>
                    <a:pt x="335" y="58"/>
                  </a:lnTo>
                  <a:lnTo>
                    <a:pt x="336" y="58"/>
                  </a:lnTo>
                  <a:lnTo>
                    <a:pt x="337" y="59"/>
                  </a:lnTo>
                  <a:lnTo>
                    <a:pt x="339" y="60"/>
                  </a:lnTo>
                  <a:lnTo>
                    <a:pt x="341" y="62"/>
                  </a:lnTo>
                  <a:lnTo>
                    <a:pt x="344" y="63"/>
                  </a:lnTo>
                  <a:lnTo>
                    <a:pt x="345" y="64"/>
                  </a:lnTo>
                  <a:lnTo>
                    <a:pt x="346" y="65"/>
                  </a:lnTo>
                  <a:lnTo>
                    <a:pt x="347" y="66"/>
                  </a:lnTo>
                  <a:lnTo>
                    <a:pt x="348" y="67"/>
                  </a:lnTo>
                  <a:lnTo>
                    <a:pt x="349" y="67"/>
                  </a:lnTo>
                  <a:lnTo>
                    <a:pt x="350" y="68"/>
                  </a:lnTo>
                  <a:lnTo>
                    <a:pt x="352" y="68"/>
                  </a:lnTo>
                  <a:lnTo>
                    <a:pt x="353" y="68"/>
                  </a:lnTo>
                  <a:lnTo>
                    <a:pt x="355" y="67"/>
                  </a:lnTo>
                  <a:lnTo>
                    <a:pt x="356" y="67"/>
                  </a:lnTo>
                  <a:lnTo>
                    <a:pt x="357" y="68"/>
                  </a:lnTo>
                  <a:lnTo>
                    <a:pt x="358" y="68"/>
                  </a:lnTo>
                  <a:lnTo>
                    <a:pt x="358" y="69"/>
                  </a:lnTo>
                  <a:lnTo>
                    <a:pt x="357" y="70"/>
                  </a:lnTo>
                  <a:lnTo>
                    <a:pt x="359" y="70"/>
                  </a:lnTo>
                  <a:lnTo>
                    <a:pt x="362" y="71"/>
                  </a:lnTo>
                  <a:lnTo>
                    <a:pt x="364" y="71"/>
                  </a:lnTo>
                  <a:lnTo>
                    <a:pt x="365" y="71"/>
                  </a:lnTo>
                  <a:lnTo>
                    <a:pt x="366" y="72"/>
                  </a:lnTo>
                  <a:lnTo>
                    <a:pt x="366" y="73"/>
                  </a:lnTo>
                  <a:lnTo>
                    <a:pt x="366" y="74"/>
                  </a:lnTo>
                  <a:lnTo>
                    <a:pt x="366" y="75"/>
                  </a:lnTo>
                  <a:lnTo>
                    <a:pt x="366" y="76"/>
                  </a:lnTo>
                  <a:lnTo>
                    <a:pt x="367" y="76"/>
                  </a:lnTo>
                  <a:lnTo>
                    <a:pt x="369" y="78"/>
                  </a:lnTo>
                  <a:lnTo>
                    <a:pt x="370" y="79"/>
                  </a:lnTo>
                  <a:lnTo>
                    <a:pt x="370" y="80"/>
                  </a:lnTo>
                  <a:lnTo>
                    <a:pt x="368" y="81"/>
                  </a:lnTo>
                  <a:lnTo>
                    <a:pt x="365" y="83"/>
                  </a:lnTo>
                  <a:lnTo>
                    <a:pt x="362" y="85"/>
                  </a:lnTo>
                  <a:lnTo>
                    <a:pt x="361" y="85"/>
                  </a:lnTo>
                  <a:lnTo>
                    <a:pt x="361" y="86"/>
                  </a:lnTo>
                  <a:lnTo>
                    <a:pt x="360" y="88"/>
                  </a:lnTo>
                  <a:lnTo>
                    <a:pt x="360" y="89"/>
                  </a:lnTo>
                  <a:lnTo>
                    <a:pt x="360" y="91"/>
                  </a:lnTo>
                  <a:lnTo>
                    <a:pt x="360" y="92"/>
                  </a:lnTo>
                  <a:lnTo>
                    <a:pt x="359" y="93"/>
                  </a:lnTo>
                  <a:lnTo>
                    <a:pt x="359" y="94"/>
                  </a:lnTo>
                  <a:lnTo>
                    <a:pt x="358" y="95"/>
                  </a:lnTo>
                  <a:lnTo>
                    <a:pt x="357" y="95"/>
                  </a:lnTo>
                  <a:lnTo>
                    <a:pt x="355" y="95"/>
                  </a:lnTo>
                  <a:lnTo>
                    <a:pt x="354" y="94"/>
                  </a:lnTo>
                  <a:lnTo>
                    <a:pt x="353" y="93"/>
                  </a:lnTo>
                  <a:lnTo>
                    <a:pt x="352" y="93"/>
                  </a:lnTo>
                  <a:lnTo>
                    <a:pt x="351" y="92"/>
                  </a:lnTo>
                  <a:lnTo>
                    <a:pt x="350" y="91"/>
                  </a:lnTo>
                  <a:lnTo>
                    <a:pt x="349" y="92"/>
                  </a:lnTo>
                  <a:lnTo>
                    <a:pt x="347" y="93"/>
                  </a:lnTo>
                  <a:lnTo>
                    <a:pt x="343" y="93"/>
                  </a:lnTo>
                  <a:lnTo>
                    <a:pt x="341" y="94"/>
                  </a:lnTo>
                  <a:lnTo>
                    <a:pt x="340" y="94"/>
                  </a:lnTo>
                  <a:lnTo>
                    <a:pt x="339" y="93"/>
                  </a:lnTo>
                  <a:lnTo>
                    <a:pt x="336" y="96"/>
                  </a:lnTo>
                  <a:lnTo>
                    <a:pt x="334" y="99"/>
                  </a:lnTo>
                  <a:lnTo>
                    <a:pt x="333" y="100"/>
                  </a:lnTo>
                  <a:lnTo>
                    <a:pt x="333" y="101"/>
                  </a:lnTo>
                  <a:lnTo>
                    <a:pt x="332" y="103"/>
                  </a:lnTo>
                  <a:lnTo>
                    <a:pt x="331" y="106"/>
                  </a:lnTo>
                  <a:lnTo>
                    <a:pt x="330" y="108"/>
                  </a:lnTo>
                  <a:lnTo>
                    <a:pt x="330" y="109"/>
                  </a:lnTo>
                  <a:lnTo>
                    <a:pt x="331" y="109"/>
                  </a:lnTo>
                  <a:lnTo>
                    <a:pt x="332" y="107"/>
                  </a:lnTo>
                  <a:lnTo>
                    <a:pt x="333" y="105"/>
                  </a:lnTo>
                  <a:lnTo>
                    <a:pt x="335" y="101"/>
                  </a:lnTo>
                  <a:lnTo>
                    <a:pt x="337" y="99"/>
                  </a:lnTo>
                  <a:lnTo>
                    <a:pt x="338" y="98"/>
                  </a:lnTo>
                  <a:lnTo>
                    <a:pt x="339" y="98"/>
                  </a:lnTo>
                  <a:lnTo>
                    <a:pt x="340" y="97"/>
                  </a:lnTo>
                  <a:lnTo>
                    <a:pt x="341" y="97"/>
                  </a:lnTo>
                  <a:lnTo>
                    <a:pt x="342" y="97"/>
                  </a:lnTo>
                  <a:lnTo>
                    <a:pt x="345" y="97"/>
                  </a:lnTo>
                  <a:lnTo>
                    <a:pt x="347" y="98"/>
                  </a:lnTo>
                  <a:lnTo>
                    <a:pt x="347" y="99"/>
                  </a:lnTo>
                  <a:lnTo>
                    <a:pt x="347" y="101"/>
                  </a:lnTo>
                  <a:lnTo>
                    <a:pt x="347" y="103"/>
                  </a:lnTo>
                  <a:lnTo>
                    <a:pt x="347" y="104"/>
                  </a:lnTo>
                  <a:lnTo>
                    <a:pt x="346" y="104"/>
                  </a:lnTo>
                  <a:lnTo>
                    <a:pt x="345" y="104"/>
                  </a:lnTo>
                  <a:lnTo>
                    <a:pt x="344" y="104"/>
                  </a:lnTo>
                  <a:lnTo>
                    <a:pt x="345" y="105"/>
                  </a:lnTo>
                  <a:lnTo>
                    <a:pt x="346" y="106"/>
                  </a:lnTo>
                  <a:lnTo>
                    <a:pt x="347" y="109"/>
                  </a:lnTo>
                  <a:lnTo>
                    <a:pt x="349" y="111"/>
                  </a:lnTo>
                  <a:lnTo>
                    <a:pt x="351" y="112"/>
                  </a:lnTo>
                  <a:lnTo>
                    <a:pt x="353" y="112"/>
                  </a:lnTo>
                  <a:lnTo>
                    <a:pt x="355" y="112"/>
                  </a:lnTo>
                  <a:lnTo>
                    <a:pt x="356" y="113"/>
                  </a:lnTo>
                  <a:lnTo>
                    <a:pt x="358" y="113"/>
                  </a:lnTo>
                  <a:lnTo>
                    <a:pt x="360" y="113"/>
                  </a:lnTo>
                  <a:lnTo>
                    <a:pt x="361" y="113"/>
                  </a:lnTo>
                  <a:lnTo>
                    <a:pt x="361" y="114"/>
                  </a:lnTo>
                  <a:lnTo>
                    <a:pt x="360" y="116"/>
                  </a:lnTo>
                  <a:lnTo>
                    <a:pt x="359" y="118"/>
                  </a:lnTo>
                  <a:lnTo>
                    <a:pt x="357" y="120"/>
                  </a:lnTo>
                  <a:lnTo>
                    <a:pt x="355" y="123"/>
                  </a:lnTo>
                  <a:lnTo>
                    <a:pt x="353" y="125"/>
                  </a:lnTo>
                  <a:lnTo>
                    <a:pt x="351" y="127"/>
                  </a:lnTo>
                  <a:lnTo>
                    <a:pt x="349" y="128"/>
                  </a:lnTo>
                  <a:lnTo>
                    <a:pt x="348" y="128"/>
                  </a:lnTo>
                  <a:lnTo>
                    <a:pt x="347" y="128"/>
                  </a:lnTo>
                  <a:lnTo>
                    <a:pt x="347" y="127"/>
                  </a:lnTo>
                  <a:lnTo>
                    <a:pt x="347" y="124"/>
                  </a:lnTo>
                  <a:lnTo>
                    <a:pt x="347" y="121"/>
                  </a:lnTo>
                  <a:lnTo>
                    <a:pt x="347" y="119"/>
                  </a:lnTo>
                  <a:lnTo>
                    <a:pt x="348" y="118"/>
                  </a:lnTo>
                  <a:lnTo>
                    <a:pt x="349" y="117"/>
                  </a:lnTo>
                  <a:lnTo>
                    <a:pt x="350" y="116"/>
                  </a:lnTo>
                  <a:lnTo>
                    <a:pt x="349" y="115"/>
                  </a:lnTo>
                  <a:lnTo>
                    <a:pt x="348" y="115"/>
                  </a:lnTo>
                  <a:lnTo>
                    <a:pt x="347" y="114"/>
                  </a:lnTo>
                  <a:lnTo>
                    <a:pt x="346" y="114"/>
                  </a:lnTo>
                  <a:lnTo>
                    <a:pt x="345" y="116"/>
                  </a:lnTo>
                  <a:lnTo>
                    <a:pt x="345" y="118"/>
                  </a:lnTo>
                  <a:lnTo>
                    <a:pt x="345" y="119"/>
                  </a:lnTo>
                  <a:lnTo>
                    <a:pt x="344" y="121"/>
                  </a:lnTo>
                  <a:lnTo>
                    <a:pt x="343" y="123"/>
                  </a:lnTo>
                  <a:lnTo>
                    <a:pt x="341" y="124"/>
                  </a:lnTo>
                  <a:lnTo>
                    <a:pt x="340" y="125"/>
                  </a:lnTo>
                  <a:lnTo>
                    <a:pt x="337" y="126"/>
                  </a:lnTo>
                  <a:lnTo>
                    <a:pt x="336" y="126"/>
                  </a:lnTo>
                  <a:lnTo>
                    <a:pt x="334" y="128"/>
                  </a:lnTo>
                  <a:lnTo>
                    <a:pt x="332" y="130"/>
                  </a:lnTo>
                  <a:lnTo>
                    <a:pt x="333" y="130"/>
                  </a:lnTo>
                  <a:lnTo>
                    <a:pt x="335" y="130"/>
                  </a:lnTo>
                  <a:lnTo>
                    <a:pt x="338" y="131"/>
                  </a:lnTo>
                  <a:lnTo>
                    <a:pt x="339" y="131"/>
                  </a:lnTo>
                  <a:lnTo>
                    <a:pt x="339" y="132"/>
                  </a:lnTo>
                  <a:lnTo>
                    <a:pt x="338" y="133"/>
                  </a:lnTo>
                  <a:lnTo>
                    <a:pt x="337" y="135"/>
                  </a:lnTo>
                  <a:lnTo>
                    <a:pt x="336" y="136"/>
                  </a:lnTo>
                  <a:lnTo>
                    <a:pt x="334" y="137"/>
                  </a:lnTo>
                  <a:lnTo>
                    <a:pt x="332" y="137"/>
                  </a:lnTo>
                  <a:lnTo>
                    <a:pt x="331" y="138"/>
                  </a:lnTo>
                  <a:lnTo>
                    <a:pt x="329" y="140"/>
                  </a:lnTo>
                  <a:lnTo>
                    <a:pt x="329" y="142"/>
                  </a:lnTo>
                  <a:lnTo>
                    <a:pt x="328" y="143"/>
                  </a:lnTo>
                  <a:lnTo>
                    <a:pt x="326" y="145"/>
                  </a:lnTo>
                  <a:lnTo>
                    <a:pt x="325" y="146"/>
                  </a:lnTo>
                  <a:lnTo>
                    <a:pt x="325" y="147"/>
                  </a:lnTo>
                  <a:lnTo>
                    <a:pt x="325" y="148"/>
                  </a:lnTo>
                  <a:lnTo>
                    <a:pt x="324" y="150"/>
                  </a:lnTo>
                  <a:lnTo>
                    <a:pt x="323" y="150"/>
                  </a:lnTo>
                  <a:lnTo>
                    <a:pt x="322" y="150"/>
                  </a:lnTo>
                  <a:lnTo>
                    <a:pt x="322" y="149"/>
                  </a:lnTo>
                  <a:lnTo>
                    <a:pt x="321" y="148"/>
                  </a:lnTo>
                  <a:lnTo>
                    <a:pt x="322" y="151"/>
                  </a:lnTo>
                  <a:lnTo>
                    <a:pt x="323" y="155"/>
                  </a:lnTo>
                  <a:lnTo>
                    <a:pt x="324" y="156"/>
                  </a:lnTo>
                  <a:lnTo>
                    <a:pt x="324" y="158"/>
                  </a:lnTo>
                  <a:lnTo>
                    <a:pt x="323" y="158"/>
                  </a:lnTo>
                  <a:lnTo>
                    <a:pt x="322" y="157"/>
                  </a:lnTo>
                  <a:lnTo>
                    <a:pt x="320" y="156"/>
                  </a:lnTo>
                  <a:lnTo>
                    <a:pt x="318" y="154"/>
                  </a:lnTo>
                  <a:lnTo>
                    <a:pt x="317" y="152"/>
                  </a:lnTo>
                  <a:lnTo>
                    <a:pt x="318" y="153"/>
                  </a:lnTo>
                  <a:lnTo>
                    <a:pt x="318" y="155"/>
                  </a:lnTo>
                  <a:lnTo>
                    <a:pt x="319" y="157"/>
                  </a:lnTo>
                  <a:lnTo>
                    <a:pt x="321" y="159"/>
                  </a:lnTo>
                  <a:lnTo>
                    <a:pt x="323" y="161"/>
                  </a:lnTo>
                  <a:lnTo>
                    <a:pt x="322" y="163"/>
                  </a:lnTo>
                  <a:lnTo>
                    <a:pt x="322" y="164"/>
                  </a:lnTo>
                  <a:lnTo>
                    <a:pt x="321" y="165"/>
                  </a:lnTo>
                  <a:lnTo>
                    <a:pt x="319" y="165"/>
                  </a:lnTo>
                  <a:lnTo>
                    <a:pt x="320" y="165"/>
                  </a:lnTo>
                  <a:lnTo>
                    <a:pt x="321" y="166"/>
                  </a:lnTo>
                  <a:lnTo>
                    <a:pt x="322" y="166"/>
                  </a:lnTo>
                  <a:lnTo>
                    <a:pt x="323" y="166"/>
                  </a:lnTo>
                  <a:lnTo>
                    <a:pt x="323" y="167"/>
                  </a:lnTo>
                  <a:lnTo>
                    <a:pt x="323" y="168"/>
                  </a:lnTo>
                  <a:lnTo>
                    <a:pt x="315" y="175"/>
                  </a:lnTo>
                  <a:lnTo>
                    <a:pt x="312" y="177"/>
                  </a:lnTo>
                  <a:lnTo>
                    <a:pt x="310" y="179"/>
                  </a:lnTo>
                  <a:lnTo>
                    <a:pt x="309" y="181"/>
                  </a:lnTo>
                  <a:lnTo>
                    <a:pt x="308" y="182"/>
                  </a:lnTo>
                  <a:lnTo>
                    <a:pt x="308" y="183"/>
                  </a:lnTo>
                  <a:lnTo>
                    <a:pt x="308" y="188"/>
                  </a:lnTo>
                  <a:lnTo>
                    <a:pt x="309" y="192"/>
                  </a:lnTo>
                  <a:lnTo>
                    <a:pt x="310" y="195"/>
                  </a:lnTo>
                  <a:lnTo>
                    <a:pt x="311" y="197"/>
                  </a:lnTo>
                  <a:lnTo>
                    <a:pt x="310" y="200"/>
                  </a:lnTo>
                  <a:lnTo>
                    <a:pt x="310" y="201"/>
                  </a:lnTo>
                  <a:lnTo>
                    <a:pt x="310" y="202"/>
                  </a:lnTo>
                  <a:lnTo>
                    <a:pt x="310" y="203"/>
                  </a:lnTo>
                  <a:lnTo>
                    <a:pt x="311" y="204"/>
                  </a:lnTo>
                  <a:lnTo>
                    <a:pt x="312" y="205"/>
                  </a:lnTo>
                  <a:lnTo>
                    <a:pt x="313" y="206"/>
                  </a:lnTo>
                  <a:lnTo>
                    <a:pt x="314" y="207"/>
                  </a:lnTo>
                  <a:lnTo>
                    <a:pt x="314" y="208"/>
                  </a:lnTo>
                  <a:lnTo>
                    <a:pt x="314" y="209"/>
                  </a:lnTo>
                  <a:lnTo>
                    <a:pt x="314" y="210"/>
                  </a:lnTo>
                  <a:lnTo>
                    <a:pt x="313" y="210"/>
                  </a:lnTo>
                  <a:lnTo>
                    <a:pt x="312" y="211"/>
                  </a:lnTo>
                  <a:lnTo>
                    <a:pt x="311" y="211"/>
                  </a:lnTo>
                  <a:lnTo>
                    <a:pt x="310" y="210"/>
                  </a:lnTo>
                  <a:lnTo>
                    <a:pt x="309" y="210"/>
                  </a:lnTo>
                  <a:lnTo>
                    <a:pt x="308" y="209"/>
                  </a:lnTo>
                  <a:lnTo>
                    <a:pt x="307" y="207"/>
                  </a:lnTo>
                  <a:lnTo>
                    <a:pt x="306" y="206"/>
                  </a:lnTo>
                  <a:lnTo>
                    <a:pt x="303" y="200"/>
                  </a:lnTo>
                  <a:lnTo>
                    <a:pt x="302" y="198"/>
                  </a:lnTo>
                  <a:lnTo>
                    <a:pt x="302" y="196"/>
                  </a:lnTo>
                  <a:lnTo>
                    <a:pt x="300" y="194"/>
                  </a:lnTo>
                  <a:lnTo>
                    <a:pt x="299" y="192"/>
                  </a:lnTo>
                  <a:lnTo>
                    <a:pt x="298" y="191"/>
                  </a:lnTo>
                  <a:lnTo>
                    <a:pt x="296" y="191"/>
                  </a:lnTo>
                  <a:lnTo>
                    <a:pt x="295" y="191"/>
                  </a:lnTo>
                  <a:lnTo>
                    <a:pt x="294" y="192"/>
                  </a:lnTo>
                  <a:lnTo>
                    <a:pt x="293" y="192"/>
                  </a:lnTo>
                  <a:lnTo>
                    <a:pt x="291" y="191"/>
                  </a:lnTo>
                  <a:lnTo>
                    <a:pt x="290" y="190"/>
                  </a:lnTo>
                  <a:lnTo>
                    <a:pt x="288" y="188"/>
                  </a:lnTo>
                  <a:lnTo>
                    <a:pt x="287" y="188"/>
                  </a:lnTo>
                  <a:lnTo>
                    <a:pt x="285" y="188"/>
                  </a:lnTo>
                  <a:lnTo>
                    <a:pt x="284" y="189"/>
                  </a:lnTo>
                  <a:lnTo>
                    <a:pt x="283" y="190"/>
                  </a:lnTo>
                  <a:lnTo>
                    <a:pt x="283" y="191"/>
                  </a:lnTo>
                  <a:lnTo>
                    <a:pt x="283" y="193"/>
                  </a:lnTo>
                  <a:lnTo>
                    <a:pt x="283" y="195"/>
                  </a:lnTo>
                  <a:lnTo>
                    <a:pt x="283" y="197"/>
                  </a:lnTo>
                  <a:lnTo>
                    <a:pt x="279" y="196"/>
                  </a:lnTo>
                  <a:lnTo>
                    <a:pt x="277" y="196"/>
                  </a:lnTo>
                  <a:lnTo>
                    <a:pt x="276" y="196"/>
                  </a:lnTo>
                  <a:lnTo>
                    <a:pt x="276" y="195"/>
                  </a:lnTo>
                  <a:lnTo>
                    <a:pt x="274" y="194"/>
                  </a:lnTo>
                  <a:lnTo>
                    <a:pt x="273" y="193"/>
                  </a:lnTo>
                  <a:lnTo>
                    <a:pt x="272" y="193"/>
                  </a:lnTo>
                  <a:lnTo>
                    <a:pt x="270" y="194"/>
                  </a:lnTo>
                  <a:lnTo>
                    <a:pt x="268" y="195"/>
                  </a:lnTo>
                  <a:lnTo>
                    <a:pt x="265" y="197"/>
                  </a:lnTo>
                  <a:lnTo>
                    <a:pt x="262" y="199"/>
                  </a:lnTo>
                  <a:lnTo>
                    <a:pt x="261" y="200"/>
                  </a:lnTo>
                  <a:lnTo>
                    <a:pt x="260" y="201"/>
                  </a:lnTo>
                  <a:lnTo>
                    <a:pt x="259" y="203"/>
                  </a:lnTo>
                  <a:lnTo>
                    <a:pt x="258" y="205"/>
                  </a:lnTo>
                  <a:lnTo>
                    <a:pt x="257" y="207"/>
                  </a:lnTo>
                  <a:lnTo>
                    <a:pt x="257" y="209"/>
                  </a:lnTo>
                  <a:lnTo>
                    <a:pt x="257" y="211"/>
                  </a:lnTo>
                  <a:lnTo>
                    <a:pt x="257" y="214"/>
                  </a:lnTo>
                  <a:lnTo>
                    <a:pt x="258" y="219"/>
                  </a:lnTo>
                  <a:lnTo>
                    <a:pt x="258" y="224"/>
                  </a:lnTo>
                  <a:lnTo>
                    <a:pt x="259" y="227"/>
                  </a:lnTo>
                  <a:lnTo>
                    <a:pt x="259" y="230"/>
                  </a:lnTo>
                  <a:lnTo>
                    <a:pt x="259" y="232"/>
                  </a:lnTo>
                  <a:lnTo>
                    <a:pt x="260" y="233"/>
                  </a:lnTo>
                  <a:lnTo>
                    <a:pt x="261" y="235"/>
                  </a:lnTo>
                  <a:lnTo>
                    <a:pt x="262" y="237"/>
                  </a:lnTo>
                  <a:lnTo>
                    <a:pt x="263" y="239"/>
                  </a:lnTo>
                  <a:lnTo>
                    <a:pt x="264" y="240"/>
                  </a:lnTo>
                  <a:lnTo>
                    <a:pt x="266" y="241"/>
                  </a:lnTo>
                  <a:lnTo>
                    <a:pt x="267" y="242"/>
                  </a:lnTo>
                  <a:lnTo>
                    <a:pt x="268" y="242"/>
                  </a:lnTo>
                  <a:lnTo>
                    <a:pt x="269" y="242"/>
                  </a:lnTo>
                  <a:lnTo>
                    <a:pt x="270" y="241"/>
                  </a:lnTo>
                  <a:lnTo>
                    <a:pt x="271" y="241"/>
                  </a:lnTo>
                  <a:lnTo>
                    <a:pt x="272" y="240"/>
                  </a:lnTo>
                  <a:lnTo>
                    <a:pt x="273" y="240"/>
                  </a:lnTo>
                  <a:lnTo>
                    <a:pt x="274" y="240"/>
                  </a:lnTo>
                  <a:lnTo>
                    <a:pt x="274" y="241"/>
                  </a:lnTo>
                  <a:lnTo>
                    <a:pt x="276" y="243"/>
                  </a:lnTo>
                  <a:lnTo>
                    <a:pt x="277" y="243"/>
                  </a:lnTo>
                  <a:lnTo>
                    <a:pt x="278" y="243"/>
                  </a:lnTo>
                  <a:lnTo>
                    <a:pt x="278" y="242"/>
                  </a:lnTo>
                  <a:lnTo>
                    <a:pt x="278" y="240"/>
                  </a:lnTo>
                  <a:lnTo>
                    <a:pt x="278" y="238"/>
                  </a:lnTo>
                  <a:lnTo>
                    <a:pt x="278" y="236"/>
                  </a:lnTo>
                  <a:lnTo>
                    <a:pt x="278" y="234"/>
                  </a:lnTo>
                  <a:lnTo>
                    <a:pt x="279" y="232"/>
                  </a:lnTo>
                  <a:lnTo>
                    <a:pt x="280" y="230"/>
                  </a:lnTo>
                  <a:lnTo>
                    <a:pt x="282" y="229"/>
                  </a:lnTo>
                  <a:lnTo>
                    <a:pt x="283" y="228"/>
                  </a:lnTo>
                  <a:lnTo>
                    <a:pt x="287" y="228"/>
                  </a:lnTo>
                  <a:lnTo>
                    <a:pt x="289" y="228"/>
                  </a:lnTo>
                  <a:lnTo>
                    <a:pt x="291" y="228"/>
                  </a:lnTo>
                  <a:lnTo>
                    <a:pt x="292" y="228"/>
                  </a:lnTo>
                  <a:lnTo>
                    <a:pt x="292" y="229"/>
                  </a:lnTo>
                  <a:lnTo>
                    <a:pt x="293" y="230"/>
                  </a:lnTo>
                  <a:lnTo>
                    <a:pt x="293" y="233"/>
                  </a:lnTo>
                  <a:lnTo>
                    <a:pt x="292" y="237"/>
                  </a:lnTo>
                  <a:lnTo>
                    <a:pt x="290" y="241"/>
                  </a:lnTo>
                  <a:lnTo>
                    <a:pt x="290" y="243"/>
                  </a:lnTo>
                  <a:lnTo>
                    <a:pt x="291" y="244"/>
                  </a:lnTo>
                  <a:lnTo>
                    <a:pt x="290" y="244"/>
                  </a:lnTo>
                  <a:lnTo>
                    <a:pt x="290" y="245"/>
                  </a:lnTo>
                  <a:lnTo>
                    <a:pt x="289" y="245"/>
                  </a:lnTo>
                  <a:lnTo>
                    <a:pt x="287" y="245"/>
                  </a:lnTo>
                  <a:lnTo>
                    <a:pt x="286" y="244"/>
                  </a:lnTo>
                  <a:lnTo>
                    <a:pt x="287" y="244"/>
                  </a:lnTo>
                  <a:lnTo>
                    <a:pt x="288" y="246"/>
                  </a:lnTo>
                  <a:lnTo>
                    <a:pt x="289" y="247"/>
                  </a:lnTo>
                  <a:lnTo>
                    <a:pt x="290" y="248"/>
                  </a:lnTo>
                  <a:lnTo>
                    <a:pt x="290" y="250"/>
                  </a:lnTo>
                  <a:lnTo>
                    <a:pt x="290" y="251"/>
                  </a:lnTo>
                  <a:lnTo>
                    <a:pt x="295" y="251"/>
                  </a:lnTo>
                  <a:lnTo>
                    <a:pt x="298" y="251"/>
                  </a:lnTo>
                  <a:lnTo>
                    <a:pt x="300" y="251"/>
                  </a:lnTo>
                  <a:lnTo>
                    <a:pt x="302" y="251"/>
                  </a:lnTo>
                  <a:lnTo>
                    <a:pt x="304" y="253"/>
                  </a:lnTo>
                  <a:lnTo>
                    <a:pt x="305" y="255"/>
                  </a:lnTo>
                  <a:lnTo>
                    <a:pt x="305" y="256"/>
                  </a:lnTo>
                  <a:lnTo>
                    <a:pt x="305" y="258"/>
                  </a:lnTo>
                  <a:lnTo>
                    <a:pt x="305" y="260"/>
                  </a:lnTo>
                  <a:lnTo>
                    <a:pt x="305" y="263"/>
                  </a:lnTo>
                  <a:lnTo>
                    <a:pt x="305" y="268"/>
                  </a:lnTo>
                  <a:lnTo>
                    <a:pt x="305" y="270"/>
                  </a:lnTo>
                  <a:lnTo>
                    <a:pt x="305" y="272"/>
                  </a:lnTo>
                  <a:lnTo>
                    <a:pt x="306" y="273"/>
                  </a:lnTo>
                  <a:lnTo>
                    <a:pt x="307" y="275"/>
                  </a:lnTo>
                  <a:lnTo>
                    <a:pt x="308" y="275"/>
                  </a:lnTo>
                  <a:lnTo>
                    <a:pt x="310" y="276"/>
                  </a:lnTo>
                  <a:lnTo>
                    <a:pt x="311" y="277"/>
                  </a:lnTo>
                  <a:lnTo>
                    <a:pt x="311" y="278"/>
                  </a:lnTo>
                  <a:lnTo>
                    <a:pt x="311" y="279"/>
                  </a:lnTo>
                  <a:lnTo>
                    <a:pt x="311" y="280"/>
                  </a:lnTo>
                  <a:lnTo>
                    <a:pt x="312" y="281"/>
                  </a:lnTo>
                  <a:lnTo>
                    <a:pt x="313" y="281"/>
                  </a:lnTo>
                  <a:lnTo>
                    <a:pt x="314" y="281"/>
                  </a:lnTo>
                  <a:lnTo>
                    <a:pt x="314" y="280"/>
                  </a:lnTo>
                  <a:lnTo>
                    <a:pt x="315" y="279"/>
                  </a:lnTo>
                  <a:lnTo>
                    <a:pt x="315" y="278"/>
                  </a:lnTo>
                  <a:lnTo>
                    <a:pt x="315" y="277"/>
                  </a:lnTo>
                  <a:lnTo>
                    <a:pt x="315" y="276"/>
                  </a:lnTo>
                  <a:lnTo>
                    <a:pt x="316" y="276"/>
                  </a:lnTo>
                  <a:lnTo>
                    <a:pt x="318" y="276"/>
                  </a:lnTo>
                  <a:lnTo>
                    <a:pt x="319" y="276"/>
                  </a:lnTo>
                  <a:lnTo>
                    <a:pt x="321" y="277"/>
                  </a:lnTo>
                  <a:lnTo>
                    <a:pt x="323" y="278"/>
                  </a:lnTo>
                  <a:lnTo>
                    <a:pt x="326" y="279"/>
                  </a:lnTo>
                  <a:lnTo>
                    <a:pt x="327" y="280"/>
                  </a:lnTo>
                  <a:lnTo>
                    <a:pt x="328" y="279"/>
                  </a:lnTo>
                  <a:lnTo>
                    <a:pt x="328" y="278"/>
                  </a:lnTo>
                  <a:lnTo>
                    <a:pt x="329" y="277"/>
                  </a:lnTo>
                  <a:lnTo>
                    <a:pt x="329" y="275"/>
                  </a:lnTo>
                  <a:lnTo>
                    <a:pt x="330" y="274"/>
                  </a:lnTo>
                  <a:lnTo>
                    <a:pt x="331" y="273"/>
                  </a:lnTo>
                  <a:lnTo>
                    <a:pt x="332" y="272"/>
                  </a:lnTo>
                  <a:lnTo>
                    <a:pt x="333" y="271"/>
                  </a:lnTo>
                  <a:lnTo>
                    <a:pt x="335" y="271"/>
                  </a:lnTo>
                  <a:lnTo>
                    <a:pt x="336" y="270"/>
                  </a:lnTo>
                  <a:lnTo>
                    <a:pt x="337" y="270"/>
                  </a:lnTo>
                  <a:lnTo>
                    <a:pt x="338" y="269"/>
                  </a:lnTo>
                  <a:lnTo>
                    <a:pt x="339" y="269"/>
                  </a:lnTo>
                  <a:lnTo>
                    <a:pt x="341" y="267"/>
                  </a:lnTo>
                  <a:lnTo>
                    <a:pt x="342" y="265"/>
                  </a:lnTo>
                  <a:lnTo>
                    <a:pt x="343" y="264"/>
                  </a:lnTo>
                  <a:lnTo>
                    <a:pt x="344" y="265"/>
                  </a:lnTo>
                  <a:lnTo>
                    <a:pt x="344" y="267"/>
                  </a:lnTo>
                  <a:lnTo>
                    <a:pt x="343" y="269"/>
                  </a:lnTo>
                  <a:lnTo>
                    <a:pt x="343" y="271"/>
                  </a:lnTo>
                  <a:lnTo>
                    <a:pt x="342" y="273"/>
                  </a:lnTo>
                  <a:lnTo>
                    <a:pt x="343" y="275"/>
                  </a:lnTo>
                  <a:lnTo>
                    <a:pt x="345" y="277"/>
                  </a:lnTo>
                  <a:lnTo>
                    <a:pt x="346" y="276"/>
                  </a:lnTo>
                  <a:lnTo>
                    <a:pt x="345" y="274"/>
                  </a:lnTo>
                  <a:lnTo>
                    <a:pt x="344" y="272"/>
                  </a:lnTo>
                  <a:lnTo>
                    <a:pt x="345" y="270"/>
                  </a:lnTo>
                  <a:lnTo>
                    <a:pt x="346" y="270"/>
                  </a:lnTo>
                  <a:lnTo>
                    <a:pt x="346" y="269"/>
                  </a:lnTo>
                  <a:lnTo>
                    <a:pt x="346" y="268"/>
                  </a:lnTo>
                  <a:lnTo>
                    <a:pt x="346" y="267"/>
                  </a:lnTo>
                  <a:lnTo>
                    <a:pt x="346" y="266"/>
                  </a:lnTo>
                  <a:lnTo>
                    <a:pt x="346" y="265"/>
                  </a:lnTo>
                  <a:lnTo>
                    <a:pt x="347" y="265"/>
                  </a:lnTo>
                  <a:lnTo>
                    <a:pt x="350" y="266"/>
                  </a:lnTo>
                  <a:lnTo>
                    <a:pt x="352" y="268"/>
                  </a:lnTo>
                  <a:lnTo>
                    <a:pt x="354" y="270"/>
                  </a:lnTo>
                  <a:lnTo>
                    <a:pt x="357" y="271"/>
                  </a:lnTo>
                  <a:lnTo>
                    <a:pt x="358" y="272"/>
                  </a:lnTo>
                  <a:lnTo>
                    <a:pt x="359" y="272"/>
                  </a:lnTo>
                  <a:lnTo>
                    <a:pt x="361" y="271"/>
                  </a:lnTo>
                  <a:lnTo>
                    <a:pt x="362" y="271"/>
                  </a:lnTo>
                  <a:lnTo>
                    <a:pt x="363" y="271"/>
                  </a:lnTo>
                  <a:lnTo>
                    <a:pt x="364" y="272"/>
                  </a:lnTo>
                  <a:lnTo>
                    <a:pt x="365" y="273"/>
                  </a:lnTo>
                  <a:lnTo>
                    <a:pt x="367" y="272"/>
                  </a:lnTo>
                  <a:lnTo>
                    <a:pt x="370" y="271"/>
                  </a:lnTo>
                  <a:lnTo>
                    <a:pt x="373" y="270"/>
                  </a:lnTo>
                  <a:lnTo>
                    <a:pt x="375" y="269"/>
                  </a:lnTo>
                  <a:lnTo>
                    <a:pt x="376" y="269"/>
                  </a:lnTo>
                  <a:lnTo>
                    <a:pt x="376" y="270"/>
                  </a:lnTo>
                  <a:lnTo>
                    <a:pt x="376" y="271"/>
                  </a:lnTo>
                  <a:lnTo>
                    <a:pt x="376" y="272"/>
                  </a:lnTo>
                  <a:lnTo>
                    <a:pt x="376" y="273"/>
                  </a:lnTo>
                  <a:lnTo>
                    <a:pt x="375" y="273"/>
                  </a:lnTo>
                  <a:lnTo>
                    <a:pt x="375" y="274"/>
                  </a:lnTo>
                  <a:lnTo>
                    <a:pt x="376" y="275"/>
                  </a:lnTo>
                  <a:lnTo>
                    <a:pt x="377" y="276"/>
                  </a:lnTo>
                  <a:lnTo>
                    <a:pt x="378" y="276"/>
                  </a:lnTo>
                  <a:lnTo>
                    <a:pt x="380" y="278"/>
                  </a:lnTo>
                  <a:lnTo>
                    <a:pt x="381" y="278"/>
                  </a:lnTo>
                  <a:lnTo>
                    <a:pt x="381" y="279"/>
                  </a:lnTo>
                  <a:lnTo>
                    <a:pt x="380" y="279"/>
                  </a:lnTo>
                  <a:lnTo>
                    <a:pt x="380" y="280"/>
                  </a:lnTo>
                  <a:lnTo>
                    <a:pt x="380" y="281"/>
                  </a:lnTo>
                  <a:lnTo>
                    <a:pt x="383" y="282"/>
                  </a:lnTo>
                  <a:lnTo>
                    <a:pt x="385" y="284"/>
                  </a:lnTo>
                  <a:lnTo>
                    <a:pt x="386" y="285"/>
                  </a:lnTo>
                  <a:lnTo>
                    <a:pt x="387" y="287"/>
                  </a:lnTo>
                  <a:lnTo>
                    <a:pt x="388" y="288"/>
                  </a:lnTo>
                  <a:lnTo>
                    <a:pt x="388" y="289"/>
                  </a:lnTo>
                  <a:lnTo>
                    <a:pt x="397" y="289"/>
                  </a:lnTo>
                  <a:lnTo>
                    <a:pt x="402" y="290"/>
                  </a:lnTo>
                  <a:lnTo>
                    <a:pt x="404" y="290"/>
                  </a:lnTo>
                  <a:lnTo>
                    <a:pt x="406" y="291"/>
                  </a:lnTo>
                  <a:lnTo>
                    <a:pt x="407" y="292"/>
                  </a:lnTo>
                  <a:lnTo>
                    <a:pt x="407" y="293"/>
                  </a:lnTo>
                  <a:lnTo>
                    <a:pt x="408" y="296"/>
                  </a:lnTo>
                  <a:lnTo>
                    <a:pt x="408" y="297"/>
                  </a:lnTo>
                  <a:lnTo>
                    <a:pt x="408" y="298"/>
                  </a:lnTo>
                  <a:lnTo>
                    <a:pt x="409" y="299"/>
                  </a:lnTo>
                  <a:lnTo>
                    <a:pt x="411" y="301"/>
                  </a:lnTo>
                  <a:lnTo>
                    <a:pt x="411" y="302"/>
                  </a:lnTo>
                  <a:lnTo>
                    <a:pt x="411" y="303"/>
                  </a:lnTo>
                  <a:lnTo>
                    <a:pt x="411" y="304"/>
                  </a:lnTo>
                  <a:lnTo>
                    <a:pt x="411" y="305"/>
                  </a:lnTo>
                  <a:lnTo>
                    <a:pt x="411" y="306"/>
                  </a:lnTo>
                  <a:lnTo>
                    <a:pt x="412" y="307"/>
                  </a:lnTo>
                  <a:lnTo>
                    <a:pt x="414" y="308"/>
                  </a:lnTo>
                  <a:lnTo>
                    <a:pt x="415" y="309"/>
                  </a:lnTo>
                  <a:lnTo>
                    <a:pt x="416" y="310"/>
                  </a:lnTo>
                  <a:lnTo>
                    <a:pt x="416" y="311"/>
                  </a:lnTo>
                  <a:lnTo>
                    <a:pt x="415" y="312"/>
                  </a:lnTo>
                  <a:lnTo>
                    <a:pt x="414" y="313"/>
                  </a:lnTo>
                  <a:lnTo>
                    <a:pt x="413" y="314"/>
                  </a:lnTo>
                  <a:lnTo>
                    <a:pt x="410" y="317"/>
                  </a:lnTo>
                  <a:lnTo>
                    <a:pt x="409" y="319"/>
                  </a:lnTo>
                  <a:lnTo>
                    <a:pt x="409" y="320"/>
                  </a:lnTo>
                  <a:lnTo>
                    <a:pt x="409" y="321"/>
                  </a:lnTo>
                  <a:lnTo>
                    <a:pt x="410" y="320"/>
                  </a:lnTo>
                  <a:lnTo>
                    <a:pt x="412" y="319"/>
                  </a:lnTo>
                  <a:lnTo>
                    <a:pt x="413" y="319"/>
                  </a:lnTo>
                  <a:lnTo>
                    <a:pt x="414" y="319"/>
                  </a:lnTo>
                  <a:lnTo>
                    <a:pt x="416" y="318"/>
                  </a:lnTo>
                  <a:lnTo>
                    <a:pt x="418" y="318"/>
                  </a:lnTo>
                  <a:lnTo>
                    <a:pt x="418" y="319"/>
                  </a:lnTo>
                  <a:lnTo>
                    <a:pt x="419" y="319"/>
                  </a:lnTo>
                  <a:lnTo>
                    <a:pt x="419" y="320"/>
                  </a:lnTo>
                  <a:lnTo>
                    <a:pt x="420" y="319"/>
                  </a:lnTo>
                  <a:lnTo>
                    <a:pt x="421" y="318"/>
                  </a:lnTo>
                  <a:lnTo>
                    <a:pt x="422" y="318"/>
                  </a:lnTo>
                  <a:lnTo>
                    <a:pt x="423" y="319"/>
                  </a:lnTo>
                  <a:lnTo>
                    <a:pt x="424" y="319"/>
                  </a:lnTo>
                  <a:lnTo>
                    <a:pt x="427" y="320"/>
                  </a:lnTo>
                  <a:lnTo>
                    <a:pt x="428" y="322"/>
                  </a:lnTo>
                  <a:lnTo>
                    <a:pt x="430" y="322"/>
                  </a:lnTo>
                  <a:lnTo>
                    <a:pt x="431" y="322"/>
                  </a:lnTo>
                  <a:lnTo>
                    <a:pt x="432" y="322"/>
                  </a:lnTo>
                  <a:lnTo>
                    <a:pt x="432" y="323"/>
                  </a:lnTo>
                  <a:lnTo>
                    <a:pt x="432" y="325"/>
                  </a:lnTo>
                  <a:lnTo>
                    <a:pt x="432" y="327"/>
                  </a:lnTo>
                  <a:lnTo>
                    <a:pt x="431" y="328"/>
                  </a:lnTo>
                  <a:lnTo>
                    <a:pt x="431" y="329"/>
                  </a:lnTo>
                  <a:lnTo>
                    <a:pt x="431" y="330"/>
                  </a:lnTo>
                  <a:lnTo>
                    <a:pt x="433" y="330"/>
                  </a:lnTo>
                  <a:lnTo>
                    <a:pt x="439" y="328"/>
                  </a:lnTo>
                  <a:lnTo>
                    <a:pt x="440" y="328"/>
                  </a:lnTo>
                  <a:lnTo>
                    <a:pt x="441" y="328"/>
                  </a:lnTo>
                  <a:lnTo>
                    <a:pt x="442" y="328"/>
                  </a:lnTo>
                  <a:lnTo>
                    <a:pt x="443" y="328"/>
                  </a:lnTo>
                  <a:lnTo>
                    <a:pt x="446" y="329"/>
                  </a:lnTo>
                  <a:lnTo>
                    <a:pt x="449" y="330"/>
                  </a:lnTo>
                  <a:lnTo>
                    <a:pt x="451" y="331"/>
                  </a:lnTo>
                  <a:lnTo>
                    <a:pt x="452" y="332"/>
                  </a:lnTo>
                  <a:lnTo>
                    <a:pt x="454" y="333"/>
                  </a:lnTo>
                  <a:lnTo>
                    <a:pt x="455" y="335"/>
                  </a:lnTo>
                  <a:lnTo>
                    <a:pt x="457" y="336"/>
                  </a:lnTo>
                  <a:lnTo>
                    <a:pt x="458" y="337"/>
                  </a:lnTo>
                  <a:lnTo>
                    <a:pt x="461" y="338"/>
                  </a:lnTo>
                  <a:lnTo>
                    <a:pt x="462" y="338"/>
                  </a:lnTo>
                  <a:lnTo>
                    <a:pt x="462" y="339"/>
                  </a:lnTo>
                  <a:lnTo>
                    <a:pt x="463" y="340"/>
                  </a:lnTo>
                  <a:lnTo>
                    <a:pt x="463" y="341"/>
                  </a:lnTo>
                  <a:lnTo>
                    <a:pt x="463" y="346"/>
                  </a:lnTo>
                  <a:lnTo>
                    <a:pt x="463" y="351"/>
                  </a:lnTo>
                  <a:lnTo>
                    <a:pt x="463" y="354"/>
                  </a:lnTo>
                  <a:lnTo>
                    <a:pt x="462" y="357"/>
                  </a:lnTo>
                  <a:lnTo>
                    <a:pt x="461" y="360"/>
                  </a:lnTo>
                  <a:lnTo>
                    <a:pt x="460" y="363"/>
                  </a:lnTo>
                  <a:lnTo>
                    <a:pt x="458" y="364"/>
                  </a:lnTo>
                  <a:lnTo>
                    <a:pt x="457" y="366"/>
                  </a:lnTo>
                  <a:lnTo>
                    <a:pt x="456" y="367"/>
                  </a:lnTo>
                  <a:lnTo>
                    <a:pt x="456" y="368"/>
                  </a:lnTo>
                  <a:lnTo>
                    <a:pt x="456" y="370"/>
                  </a:lnTo>
                  <a:lnTo>
                    <a:pt x="455" y="373"/>
                  </a:lnTo>
                  <a:lnTo>
                    <a:pt x="454" y="374"/>
                  </a:lnTo>
                  <a:lnTo>
                    <a:pt x="452" y="375"/>
                  </a:lnTo>
                  <a:lnTo>
                    <a:pt x="451" y="375"/>
                  </a:lnTo>
                  <a:lnTo>
                    <a:pt x="450" y="376"/>
                  </a:lnTo>
                  <a:lnTo>
                    <a:pt x="450" y="377"/>
                  </a:lnTo>
                  <a:lnTo>
                    <a:pt x="449" y="378"/>
                  </a:lnTo>
                  <a:lnTo>
                    <a:pt x="450" y="383"/>
                  </a:lnTo>
                  <a:lnTo>
                    <a:pt x="450" y="385"/>
                  </a:lnTo>
                  <a:lnTo>
                    <a:pt x="450" y="388"/>
                  </a:lnTo>
                  <a:lnTo>
                    <a:pt x="449" y="390"/>
                  </a:lnTo>
                  <a:lnTo>
                    <a:pt x="448" y="392"/>
                  </a:lnTo>
                  <a:lnTo>
                    <a:pt x="449" y="395"/>
                  </a:lnTo>
                  <a:lnTo>
                    <a:pt x="449" y="398"/>
                  </a:lnTo>
                  <a:lnTo>
                    <a:pt x="449" y="400"/>
                  </a:lnTo>
                  <a:lnTo>
                    <a:pt x="448" y="401"/>
                  </a:lnTo>
                  <a:lnTo>
                    <a:pt x="448" y="403"/>
                  </a:lnTo>
                  <a:lnTo>
                    <a:pt x="447" y="406"/>
                  </a:lnTo>
                  <a:lnTo>
                    <a:pt x="446" y="408"/>
                  </a:lnTo>
                  <a:lnTo>
                    <a:pt x="445" y="411"/>
                  </a:lnTo>
                  <a:lnTo>
                    <a:pt x="444" y="413"/>
                  </a:lnTo>
                  <a:lnTo>
                    <a:pt x="442" y="415"/>
                  </a:lnTo>
                  <a:lnTo>
                    <a:pt x="441" y="417"/>
                  </a:lnTo>
                  <a:lnTo>
                    <a:pt x="439" y="419"/>
                  </a:lnTo>
                  <a:lnTo>
                    <a:pt x="438" y="420"/>
                  </a:lnTo>
                  <a:lnTo>
                    <a:pt x="437" y="420"/>
                  </a:lnTo>
                  <a:lnTo>
                    <a:pt x="435" y="420"/>
                  </a:lnTo>
                  <a:lnTo>
                    <a:pt x="433" y="420"/>
                  </a:lnTo>
                  <a:lnTo>
                    <a:pt x="431" y="418"/>
                  </a:lnTo>
                  <a:lnTo>
                    <a:pt x="430" y="418"/>
                  </a:lnTo>
                  <a:lnTo>
                    <a:pt x="429" y="418"/>
                  </a:lnTo>
                  <a:lnTo>
                    <a:pt x="428" y="419"/>
                  </a:lnTo>
                  <a:lnTo>
                    <a:pt x="427" y="420"/>
                  </a:lnTo>
                  <a:lnTo>
                    <a:pt x="423" y="422"/>
                  </a:lnTo>
                  <a:lnTo>
                    <a:pt x="419" y="425"/>
                  </a:lnTo>
                  <a:lnTo>
                    <a:pt x="418" y="426"/>
                  </a:lnTo>
                  <a:lnTo>
                    <a:pt x="417" y="428"/>
                  </a:lnTo>
                  <a:lnTo>
                    <a:pt x="416" y="429"/>
                  </a:lnTo>
                  <a:lnTo>
                    <a:pt x="415" y="432"/>
                  </a:lnTo>
                  <a:lnTo>
                    <a:pt x="415" y="433"/>
                  </a:lnTo>
                  <a:lnTo>
                    <a:pt x="414" y="434"/>
                  </a:lnTo>
                  <a:lnTo>
                    <a:pt x="413" y="434"/>
                  </a:lnTo>
                  <a:lnTo>
                    <a:pt x="412" y="434"/>
                  </a:lnTo>
                  <a:lnTo>
                    <a:pt x="412" y="435"/>
                  </a:lnTo>
                  <a:lnTo>
                    <a:pt x="412" y="437"/>
                  </a:lnTo>
                  <a:lnTo>
                    <a:pt x="413" y="438"/>
                  </a:lnTo>
                  <a:lnTo>
                    <a:pt x="415" y="440"/>
                  </a:lnTo>
                  <a:lnTo>
                    <a:pt x="416" y="441"/>
                  </a:lnTo>
                  <a:lnTo>
                    <a:pt x="416" y="443"/>
                  </a:lnTo>
                  <a:lnTo>
                    <a:pt x="416" y="444"/>
                  </a:lnTo>
                  <a:lnTo>
                    <a:pt x="415" y="445"/>
                  </a:lnTo>
                  <a:lnTo>
                    <a:pt x="414" y="446"/>
                  </a:lnTo>
                  <a:lnTo>
                    <a:pt x="412" y="448"/>
                  </a:lnTo>
                  <a:lnTo>
                    <a:pt x="411" y="450"/>
                  </a:lnTo>
                  <a:lnTo>
                    <a:pt x="409" y="453"/>
                  </a:lnTo>
                  <a:lnTo>
                    <a:pt x="407" y="457"/>
                  </a:lnTo>
                  <a:lnTo>
                    <a:pt x="406" y="458"/>
                  </a:lnTo>
                  <a:lnTo>
                    <a:pt x="406" y="459"/>
                  </a:lnTo>
                  <a:lnTo>
                    <a:pt x="405" y="459"/>
                  </a:lnTo>
                  <a:lnTo>
                    <a:pt x="404" y="459"/>
                  </a:lnTo>
                  <a:lnTo>
                    <a:pt x="403" y="458"/>
                  </a:lnTo>
                  <a:lnTo>
                    <a:pt x="403" y="457"/>
                  </a:lnTo>
                  <a:lnTo>
                    <a:pt x="403" y="455"/>
                  </a:lnTo>
                  <a:lnTo>
                    <a:pt x="402" y="453"/>
                  </a:lnTo>
                  <a:lnTo>
                    <a:pt x="400" y="458"/>
                  </a:lnTo>
                  <a:lnTo>
                    <a:pt x="399" y="459"/>
                  </a:lnTo>
                  <a:lnTo>
                    <a:pt x="399" y="460"/>
                  </a:lnTo>
                  <a:lnTo>
                    <a:pt x="399" y="461"/>
                  </a:lnTo>
                  <a:lnTo>
                    <a:pt x="399" y="463"/>
                  </a:lnTo>
                  <a:lnTo>
                    <a:pt x="399" y="465"/>
                  </a:lnTo>
                  <a:lnTo>
                    <a:pt x="399" y="466"/>
                  </a:lnTo>
                  <a:lnTo>
                    <a:pt x="398" y="468"/>
                  </a:lnTo>
                  <a:lnTo>
                    <a:pt x="397" y="470"/>
                  </a:lnTo>
                  <a:lnTo>
                    <a:pt x="396" y="471"/>
                  </a:lnTo>
                  <a:lnTo>
                    <a:pt x="394" y="472"/>
                  </a:lnTo>
                  <a:lnTo>
                    <a:pt x="391" y="474"/>
                  </a:lnTo>
                  <a:lnTo>
                    <a:pt x="390" y="474"/>
                  </a:lnTo>
                  <a:lnTo>
                    <a:pt x="388" y="473"/>
                  </a:lnTo>
                  <a:lnTo>
                    <a:pt x="385" y="472"/>
                  </a:lnTo>
                  <a:lnTo>
                    <a:pt x="382" y="470"/>
                  </a:lnTo>
                  <a:lnTo>
                    <a:pt x="381" y="469"/>
                  </a:lnTo>
                  <a:lnTo>
                    <a:pt x="380" y="469"/>
                  </a:lnTo>
                  <a:lnTo>
                    <a:pt x="379" y="469"/>
                  </a:lnTo>
                  <a:lnTo>
                    <a:pt x="379" y="470"/>
                  </a:lnTo>
                  <a:lnTo>
                    <a:pt x="381" y="474"/>
                  </a:lnTo>
                  <a:lnTo>
                    <a:pt x="382" y="475"/>
                  </a:lnTo>
                  <a:lnTo>
                    <a:pt x="383" y="477"/>
                  </a:lnTo>
                  <a:lnTo>
                    <a:pt x="384" y="478"/>
                  </a:lnTo>
                  <a:lnTo>
                    <a:pt x="383" y="478"/>
                  </a:lnTo>
                  <a:lnTo>
                    <a:pt x="383" y="479"/>
                  </a:lnTo>
                  <a:lnTo>
                    <a:pt x="382" y="480"/>
                  </a:lnTo>
                  <a:lnTo>
                    <a:pt x="381" y="481"/>
                  </a:lnTo>
                  <a:lnTo>
                    <a:pt x="380" y="483"/>
                  </a:lnTo>
                  <a:lnTo>
                    <a:pt x="380" y="485"/>
                  </a:lnTo>
                  <a:lnTo>
                    <a:pt x="379" y="486"/>
                  </a:lnTo>
                  <a:lnTo>
                    <a:pt x="378" y="487"/>
                  </a:lnTo>
                  <a:lnTo>
                    <a:pt x="375" y="487"/>
                  </a:lnTo>
                  <a:lnTo>
                    <a:pt x="372" y="488"/>
                  </a:lnTo>
                  <a:lnTo>
                    <a:pt x="368" y="489"/>
                  </a:lnTo>
                  <a:lnTo>
                    <a:pt x="365" y="489"/>
                  </a:lnTo>
                  <a:lnTo>
                    <a:pt x="363" y="489"/>
                  </a:lnTo>
                  <a:lnTo>
                    <a:pt x="362" y="490"/>
                  </a:lnTo>
                  <a:lnTo>
                    <a:pt x="361" y="491"/>
                  </a:lnTo>
                  <a:lnTo>
                    <a:pt x="361" y="492"/>
                  </a:lnTo>
                  <a:lnTo>
                    <a:pt x="361" y="493"/>
                  </a:lnTo>
                  <a:lnTo>
                    <a:pt x="362" y="494"/>
                  </a:lnTo>
                  <a:lnTo>
                    <a:pt x="362" y="495"/>
                  </a:lnTo>
                  <a:lnTo>
                    <a:pt x="361" y="495"/>
                  </a:lnTo>
                  <a:lnTo>
                    <a:pt x="360" y="496"/>
                  </a:lnTo>
                  <a:lnTo>
                    <a:pt x="359" y="497"/>
                  </a:lnTo>
                  <a:lnTo>
                    <a:pt x="358" y="497"/>
                  </a:lnTo>
                  <a:lnTo>
                    <a:pt x="354" y="497"/>
                  </a:lnTo>
                  <a:lnTo>
                    <a:pt x="352" y="497"/>
                  </a:lnTo>
                  <a:lnTo>
                    <a:pt x="352" y="501"/>
                  </a:lnTo>
                  <a:lnTo>
                    <a:pt x="353" y="502"/>
                  </a:lnTo>
                  <a:lnTo>
                    <a:pt x="353" y="503"/>
                  </a:lnTo>
                  <a:lnTo>
                    <a:pt x="354" y="503"/>
                  </a:lnTo>
                  <a:lnTo>
                    <a:pt x="355" y="504"/>
                  </a:lnTo>
                  <a:lnTo>
                    <a:pt x="356" y="504"/>
                  </a:lnTo>
                  <a:lnTo>
                    <a:pt x="356" y="505"/>
                  </a:lnTo>
                  <a:lnTo>
                    <a:pt x="356" y="506"/>
                  </a:lnTo>
                  <a:lnTo>
                    <a:pt x="354" y="507"/>
                  </a:lnTo>
                  <a:lnTo>
                    <a:pt x="352" y="508"/>
                  </a:lnTo>
                  <a:lnTo>
                    <a:pt x="351" y="509"/>
                  </a:lnTo>
                  <a:lnTo>
                    <a:pt x="349" y="513"/>
                  </a:lnTo>
                  <a:lnTo>
                    <a:pt x="347" y="515"/>
                  </a:lnTo>
                  <a:lnTo>
                    <a:pt x="345" y="516"/>
                  </a:lnTo>
                  <a:lnTo>
                    <a:pt x="343" y="517"/>
                  </a:lnTo>
                  <a:lnTo>
                    <a:pt x="342" y="518"/>
                  </a:lnTo>
                  <a:lnTo>
                    <a:pt x="341" y="521"/>
                  </a:lnTo>
                  <a:lnTo>
                    <a:pt x="341" y="524"/>
                  </a:lnTo>
                  <a:lnTo>
                    <a:pt x="341" y="526"/>
                  </a:lnTo>
                  <a:lnTo>
                    <a:pt x="342" y="526"/>
                  </a:lnTo>
                  <a:lnTo>
                    <a:pt x="343" y="526"/>
                  </a:lnTo>
                  <a:lnTo>
                    <a:pt x="344" y="527"/>
                  </a:lnTo>
                  <a:lnTo>
                    <a:pt x="345" y="527"/>
                  </a:lnTo>
                  <a:lnTo>
                    <a:pt x="345" y="528"/>
                  </a:lnTo>
                  <a:lnTo>
                    <a:pt x="344" y="530"/>
                  </a:lnTo>
                  <a:lnTo>
                    <a:pt x="339" y="532"/>
                  </a:lnTo>
                  <a:lnTo>
                    <a:pt x="337" y="533"/>
                  </a:lnTo>
                  <a:lnTo>
                    <a:pt x="336" y="533"/>
                  </a:lnTo>
                  <a:lnTo>
                    <a:pt x="335" y="533"/>
                  </a:lnTo>
                  <a:lnTo>
                    <a:pt x="335" y="534"/>
                  </a:lnTo>
                  <a:lnTo>
                    <a:pt x="336" y="535"/>
                  </a:lnTo>
                  <a:lnTo>
                    <a:pt x="334" y="536"/>
                  </a:lnTo>
                  <a:lnTo>
                    <a:pt x="331" y="538"/>
                  </a:lnTo>
                  <a:lnTo>
                    <a:pt x="329" y="540"/>
                  </a:lnTo>
                  <a:lnTo>
                    <a:pt x="328" y="541"/>
                  </a:lnTo>
                  <a:lnTo>
                    <a:pt x="328" y="542"/>
                  </a:lnTo>
                  <a:lnTo>
                    <a:pt x="328" y="545"/>
                  </a:lnTo>
                  <a:lnTo>
                    <a:pt x="328" y="546"/>
                  </a:lnTo>
                  <a:lnTo>
                    <a:pt x="328" y="547"/>
                  </a:lnTo>
                  <a:lnTo>
                    <a:pt x="329" y="548"/>
                  </a:lnTo>
                  <a:lnTo>
                    <a:pt x="329" y="551"/>
                  </a:lnTo>
                  <a:lnTo>
                    <a:pt x="329" y="553"/>
                  </a:lnTo>
                  <a:lnTo>
                    <a:pt x="329" y="554"/>
                  </a:lnTo>
                  <a:lnTo>
                    <a:pt x="329" y="556"/>
                  </a:lnTo>
                  <a:lnTo>
                    <a:pt x="329" y="557"/>
                  </a:lnTo>
                  <a:lnTo>
                    <a:pt x="330" y="558"/>
                  </a:lnTo>
                  <a:lnTo>
                    <a:pt x="331" y="559"/>
                  </a:lnTo>
                  <a:lnTo>
                    <a:pt x="334" y="561"/>
                  </a:lnTo>
                  <a:lnTo>
                    <a:pt x="336" y="562"/>
                  </a:lnTo>
                  <a:lnTo>
                    <a:pt x="337" y="563"/>
                  </a:lnTo>
                  <a:lnTo>
                    <a:pt x="338" y="563"/>
                  </a:lnTo>
                  <a:lnTo>
                    <a:pt x="338" y="564"/>
                  </a:lnTo>
                  <a:lnTo>
                    <a:pt x="338" y="565"/>
                  </a:lnTo>
                  <a:lnTo>
                    <a:pt x="336" y="566"/>
                  </a:lnTo>
                  <a:lnTo>
                    <a:pt x="334" y="566"/>
                  </a:lnTo>
                </a:path>
              </a:pathLst>
            </a:custGeom>
            <a:solidFill>
              <a:srgbClr val="777777">
                <a:alpha val="100000"/>
              </a:srgbClr>
            </a:solidFill>
            <a:ln w="9525">
              <a:noFill/>
            </a:ln>
          </p:spPr>
          <p:txBody>
            <a:bodyPr/>
            <a:lstStyle/>
            <a:p>
              <a:pPr fontAlgn="base"/>
              <a:endParaRPr lang="zh-CN" altLang="en-US" sz="1680" strike="noStrike" noProof="1"/>
            </a:p>
          </p:txBody>
        </p:sp>
        <p:sp>
          <p:nvSpPr>
            <p:cNvPr id="76813" name="Freeform 1346"/>
            <p:cNvSpPr/>
            <p:nvPr/>
          </p:nvSpPr>
          <p:spPr>
            <a:xfrm>
              <a:off x="5003" y="2673"/>
              <a:ext cx="49" cy="15"/>
            </a:xfrm>
            <a:custGeom>
              <a:avLst/>
              <a:gdLst>
                <a:gd name="txL" fmla="*/ 0 w 15"/>
                <a:gd name="txT" fmla="*/ 0 h 5"/>
                <a:gd name="txR" fmla="*/ 15 w 15"/>
                <a:gd name="txB" fmla="*/ 5 h 5"/>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2147483646" y="2147483646"/>
                </a:cxn>
                <a:cxn ang="0">
                  <a:pos x="0" y="2147483646"/>
                </a:cxn>
                <a:cxn ang="0">
                  <a:pos x="0" y="2147483646"/>
                </a:cxn>
                <a:cxn ang="0">
                  <a:pos x="2147483646" y="2147483646"/>
                </a:cxn>
                <a:cxn ang="0">
                  <a:pos x="0" y="2147483646"/>
                </a:cxn>
              </a:cxnLst>
              <a:rect l="txL" t="txT" r="txR" b="txB"/>
              <a:pathLst>
                <a:path w="15" h="5">
                  <a:moveTo>
                    <a:pt x="0" y="2"/>
                  </a:moveTo>
                  <a:lnTo>
                    <a:pt x="2" y="2"/>
                  </a:lnTo>
                  <a:lnTo>
                    <a:pt x="8" y="3"/>
                  </a:lnTo>
                  <a:lnTo>
                    <a:pt x="13" y="5"/>
                  </a:lnTo>
                  <a:lnTo>
                    <a:pt x="15" y="3"/>
                  </a:lnTo>
                  <a:lnTo>
                    <a:pt x="8" y="2"/>
                  </a:lnTo>
                  <a:lnTo>
                    <a:pt x="0" y="0"/>
                  </a:lnTo>
                  <a:lnTo>
                    <a:pt x="2" y="2"/>
                  </a:lnTo>
                  <a:lnTo>
                    <a:pt x="0" y="2"/>
                  </a:lnTo>
                  <a:lnTo>
                    <a:pt x="0" y="3"/>
                  </a:lnTo>
                  <a:lnTo>
                    <a:pt x="2" y="2"/>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14" name="Freeform 1347"/>
            <p:cNvSpPr/>
            <p:nvPr/>
          </p:nvSpPr>
          <p:spPr>
            <a:xfrm>
              <a:off x="4997" y="2660"/>
              <a:ext cx="13" cy="19"/>
            </a:xfrm>
            <a:custGeom>
              <a:avLst/>
              <a:gdLst>
                <a:gd name="txL" fmla="*/ 0 w 4"/>
                <a:gd name="txT" fmla="*/ 0 h 7"/>
                <a:gd name="txR" fmla="*/ 4 w 4"/>
                <a:gd name="txB" fmla="*/ 7 h 7"/>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0" y="2147483646"/>
                </a:cxn>
                <a:cxn ang="0">
                  <a:pos x="2147483646" y="2147483646"/>
                </a:cxn>
                <a:cxn ang="0">
                  <a:pos x="2147483646" y="0"/>
                </a:cxn>
              </a:cxnLst>
              <a:rect l="txL" t="txT" r="txR" b="txB"/>
              <a:pathLst>
                <a:path w="4" h="7">
                  <a:moveTo>
                    <a:pt x="2" y="0"/>
                  </a:moveTo>
                  <a:lnTo>
                    <a:pt x="2" y="2"/>
                  </a:lnTo>
                  <a:lnTo>
                    <a:pt x="2" y="7"/>
                  </a:lnTo>
                  <a:lnTo>
                    <a:pt x="4" y="7"/>
                  </a:lnTo>
                  <a:lnTo>
                    <a:pt x="4" y="2"/>
                  </a:lnTo>
                  <a:lnTo>
                    <a:pt x="4" y="0"/>
                  </a:lnTo>
                  <a:lnTo>
                    <a:pt x="4" y="2"/>
                  </a:lnTo>
                  <a:lnTo>
                    <a:pt x="2" y="0"/>
                  </a:lnTo>
                  <a:lnTo>
                    <a:pt x="0" y="2"/>
                  </a:lnTo>
                  <a:lnTo>
                    <a:pt x="2"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15" name="Freeform 1348"/>
            <p:cNvSpPr/>
            <p:nvPr/>
          </p:nvSpPr>
          <p:spPr>
            <a:xfrm>
              <a:off x="5003" y="2658"/>
              <a:ext cx="10" cy="7"/>
            </a:xfrm>
            <a:custGeom>
              <a:avLst/>
              <a:gdLst>
                <a:gd name="txL" fmla="*/ 0 w 3"/>
                <a:gd name="txT" fmla="*/ 0 h 3"/>
                <a:gd name="txR" fmla="*/ 3 w 3"/>
                <a:gd name="txB" fmla="*/ 3 h 3"/>
              </a:gdLst>
              <a:ahLst/>
              <a:cxnLst>
                <a:cxn ang="0">
                  <a:pos x="2147483646" y="2147483646"/>
                </a:cxn>
                <a:cxn ang="0">
                  <a:pos x="2147483646" y="0"/>
                </a:cxn>
                <a:cxn ang="0">
                  <a:pos x="2147483646" y="0"/>
                </a:cxn>
                <a:cxn ang="0">
                  <a:pos x="0"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Lst>
              <a:rect l="txL" t="txT" r="txR" b="txB"/>
              <a:pathLst>
                <a:path w="3" h="3">
                  <a:moveTo>
                    <a:pt x="2" y="1"/>
                  </a:moveTo>
                  <a:lnTo>
                    <a:pt x="2" y="0"/>
                  </a:lnTo>
                  <a:lnTo>
                    <a:pt x="0" y="1"/>
                  </a:lnTo>
                  <a:lnTo>
                    <a:pt x="2" y="3"/>
                  </a:lnTo>
                  <a:lnTo>
                    <a:pt x="3" y="1"/>
                  </a:lnTo>
                  <a:lnTo>
                    <a:pt x="3"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16" name="Freeform 1349"/>
            <p:cNvSpPr/>
            <p:nvPr/>
          </p:nvSpPr>
          <p:spPr>
            <a:xfrm>
              <a:off x="5003" y="2643"/>
              <a:ext cx="10" cy="17"/>
            </a:xfrm>
            <a:custGeom>
              <a:avLst/>
              <a:gdLst>
                <a:gd name="txL" fmla="*/ 0 w 3"/>
                <a:gd name="txT" fmla="*/ 0 h 6"/>
                <a:gd name="txR" fmla="*/ 3 w 3"/>
                <a:gd name="txB" fmla="*/ 6 h 6"/>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6">
                  <a:moveTo>
                    <a:pt x="2" y="0"/>
                  </a:moveTo>
                  <a:lnTo>
                    <a:pt x="2" y="0"/>
                  </a:lnTo>
                  <a:lnTo>
                    <a:pt x="0" y="3"/>
                  </a:lnTo>
                  <a:lnTo>
                    <a:pt x="2" y="6"/>
                  </a:lnTo>
                  <a:lnTo>
                    <a:pt x="3" y="5"/>
                  </a:lnTo>
                  <a:lnTo>
                    <a:pt x="2" y="3"/>
                  </a:lnTo>
                  <a:lnTo>
                    <a:pt x="2" y="1"/>
                  </a:lnTo>
                  <a:lnTo>
                    <a:pt x="3"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17" name="Freeform 1350"/>
            <p:cNvSpPr/>
            <p:nvPr/>
          </p:nvSpPr>
          <p:spPr>
            <a:xfrm>
              <a:off x="4993" y="2639"/>
              <a:ext cx="27" cy="7"/>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8" h="3">
                  <a:moveTo>
                    <a:pt x="1" y="3"/>
                  </a:moveTo>
                  <a:lnTo>
                    <a:pt x="1" y="3"/>
                  </a:lnTo>
                  <a:lnTo>
                    <a:pt x="6" y="2"/>
                  </a:lnTo>
                  <a:lnTo>
                    <a:pt x="5" y="0"/>
                  </a:lnTo>
                  <a:lnTo>
                    <a:pt x="5" y="2"/>
                  </a:lnTo>
                  <a:lnTo>
                    <a:pt x="6" y="3"/>
                  </a:lnTo>
                  <a:lnTo>
                    <a:pt x="6" y="2"/>
                  </a:lnTo>
                  <a:lnTo>
                    <a:pt x="8" y="0"/>
                  </a:lnTo>
                  <a:lnTo>
                    <a:pt x="5" y="0"/>
                  </a:lnTo>
                  <a:lnTo>
                    <a:pt x="0" y="2"/>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18" name="Freeform 1351"/>
            <p:cNvSpPr/>
            <p:nvPr/>
          </p:nvSpPr>
          <p:spPr>
            <a:xfrm>
              <a:off x="4987" y="2643"/>
              <a:ext cx="10" cy="22"/>
            </a:xfrm>
            <a:custGeom>
              <a:avLst/>
              <a:gdLst>
                <a:gd name="txL" fmla="*/ 0 w 3"/>
                <a:gd name="txT" fmla="*/ 0 h 8"/>
                <a:gd name="txR" fmla="*/ 3 w 3"/>
                <a:gd name="txB" fmla="*/ 8 h 8"/>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3" h="8">
                  <a:moveTo>
                    <a:pt x="0" y="8"/>
                  </a:moveTo>
                  <a:lnTo>
                    <a:pt x="0" y="8"/>
                  </a:lnTo>
                  <a:lnTo>
                    <a:pt x="3" y="6"/>
                  </a:lnTo>
                  <a:lnTo>
                    <a:pt x="3" y="1"/>
                  </a:lnTo>
                  <a:lnTo>
                    <a:pt x="2" y="0"/>
                  </a:lnTo>
                  <a:lnTo>
                    <a:pt x="2" y="6"/>
                  </a:lnTo>
                  <a:lnTo>
                    <a:pt x="0" y="8"/>
                  </a:lnTo>
                </a:path>
              </a:pathLst>
            </a:custGeom>
            <a:solidFill>
              <a:srgbClr val="777777">
                <a:alpha val="100000"/>
              </a:srgbClr>
            </a:solidFill>
            <a:ln w="9525">
              <a:noFill/>
            </a:ln>
          </p:spPr>
          <p:txBody>
            <a:bodyPr/>
            <a:lstStyle/>
            <a:p>
              <a:pPr fontAlgn="base"/>
              <a:endParaRPr lang="zh-CN" altLang="en-US" sz="1680" strike="noStrike" noProof="1"/>
            </a:p>
          </p:txBody>
        </p:sp>
        <p:sp>
          <p:nvSpPr>
            <p:cNvPr id="76819" name="Freeform 1352"/>
            <p:cNvSpPr/>
            <p:nvPr/>
          </p:nvSpPr>
          <p:spPr>
            <a:xfrm>
              <a:off x="4983" y="2639"/>
              <a:ext cx="10" cy="26"/>
            </a:xfrm>
            <a:custGeom>
              <a:avLst/>
              <a:gdLst>
                <a:gd name="txL" fmla="*/ 0 w 3"/>
                <a:gd name="txT" fmla="*/ 0 h 10"/>
                <a:gd name="txR" fmla="*/ 3 w 3"/>
                <a:gd name="txB" fmla="*/ 10 h 10"/>
              </a:gdLst>
              <a:ahLst/>
              <a:cxnLst>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2147483646" y="0"/>
                </a:cxn>
                <a:cxn ang="0">
                  <a:pos x="2147483646" y="2147483646"/>
                </a:cxn>
              </a:cxnLst>
              <a:rect l="txL" t="txT" r="txR" b="txB"/>
              <a:pathLst>
                <a:path w="3" h="10">
                  <a:moveTo>
                    <a:pt x="1" y="3"/>
                  </a:moveTo>
                  <a:lnTo>
                    <a:pt x="0" y="2"/>
                  </a:lnTo>
                  <a:lnTo>
                    <a:pt x="0" y="5"/>
                  </a:lnTo>
                  <a:lnTo>
                    <a:pt x="1" y="10"/>
                  </a:lnTo>
                  <a:lnTo>
                    <a:pt x="3" y="8"/>
                  </a:lnTo>
                  <a:lnTo>
                    <a:pt x="1" y="5"/>
                  </a:lnTo>
                  <a:lnTo>
                    <a:pt x="1" y="2"/>
                  </a:lnTo>
                  <a:lnTo>
                    <a:pt x="1" y="0"/>
                  </a:lnTo>
                  <a:lnTo>
                    <a:pt x="1" y="2"/>
                  </a:lnTo>
                  <a:lnTo>
                    <a:pt x="3" y="0"/>
                  </a:lnTo>
                  <a:lnTo>
                    <a:pt x="1" y="0"/>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20" name="Freeform 1353"/>
            <p:cNvSpPr/>
            <p:nvPr/>
          </p:nvSpPr>
          <p:spPr>
            <a:xfrm>
              <a:off x="4970" y="2631"/>
              <a:ext cx="17" cy="15"/>
            </a:xfrm>
            <a:custGeom>
              <a:avLst/>
              <a:gdLst>
                <a:gd name="txL" fmla="*/ 0 w 5"/>
                <a:gd name="txT" fmla="*/ 0 h 6"/>
                <a:gd name="txR" fmla="*/ 5 w 5"/>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6">
                  <a:moveTo>
                    <a:pt x="4" y="0"/>
                  </a:moveTo>
                  <a:lnTo>
                    <a:pt x="4" y="0"/>
                  </a:lnTo>
                  <a:lnTo>
                    <a:pt x="2" y="1"/>
                  </a:lnTo>
                  <a:lnTo>
                    <a:pt x="0" y="3"/>
                  </a:lnTo>
                  <a:lnTo>
                    <a:pt x="2" y="5"/>
                  </a:lnTo>
                  <a:lnTo>
                    <a:pt x="5" y="6"/>
                  </a:lnTo>
                  <a:lnTo>
                    <a:pt x="5" y="3"/>
                  </a:lnTo>
                  <a:lnTo>
                    <a:pt x="4" y="3"/>
                  </a:lnTo>
                  <a:lnTo>
                    <a:pt x="5"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21" name="Freeform 1354"/>
            <p:cNvSpPr/>
            <p:nvPr/>
          </p:nvSpPr>
          <p:spPr>
            <a:xfrm>
              <a:off x="4970" y="2613"/>
              <a:ext cx="17" cy="20"/>
            </a:xfrm>
            <a:custGeom>
              <a:avLst/>
              <a:gdLst>
                <a:gd name="txL" fmla="*/ 0 w 5"/>
                <a:gd name="txT" fmla="*/ 0 h 7"/>
                <a:gd name="txR" fmla="*/ 5 w 5"/>
                <a:gd name="txB" fmla="*/ 7 h 7"/>
              </a:gdLst>
              <a:ahLst/>
              <a:cxnLst>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5" h="7">
                  <a:moveTo>
                    <a:pt x="0" y="0"/>
                  </a:moveTo>
                  <a:lnTo>
                    <a:pt x="0" y="0"/>
                  </a:lnTo>
                  <a:lnTo>
                    <a:pt x="2" y="6"/>
                  </a:lnTo>
                  <a:lnTo>
                    <a:pt x="4" y="6"/>
                  </a:lnTo>
                  <a:lnTo>
                    <a:pt x="5" y="7"/>
                  </a:lnTo>
                  <a:lnTo>
                    <a:pt x="4" y="4"/>
                  </a:lnTo>
                  <a:lnTo>
                    <a:pt x="2"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22" name="Freeform 1355"/>
            <p:cNvSpPr/>
            <p:nvPr/>
          </p:nvSpPr>
          <p:spPr>
            <a:xfrm>
              <a:off x="4970" y="2592"/>
              <a:ext cx="13" cy="27"/>
            </a:xfrm>
            <a:custGeom>
              <a:avLst/>
              <a:gdLst>
                <a:gd name="txL" fmla="*/ 0 w 4"/>
                <a:gd name="txT" fmla="*/ 0 h 10"/>
                <a:gd name="txR" fmla="*/ 4 w 4"/>
                <a:gd name="txB" fmla="*/ 10 h 10"/>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10">
                  <a:moveTo>
                    <a:pt x="4" y="0"/>
                  </a:moveTo>
                  <a:lnTo>
                    <a:pt x="4" y="0"/>
                  </a:lnTo>
                  <a:lnTo>
                    <a:pt x="2" y="5"/>
                  </a:lnTo>
                  <a:lnTo>
                    <a:pt x="0" y="8"/>
                  </a:lnTo>
                  <a:lnTo>
                    <a:pt x="2" y="10"/>
                  </a:lnTo>
                  <a:lnTo>
                    <a:pt x="4" y="5"/>
                  </a:lnTo>
                  <a:lnTo>
                    <a:pt x="4" y="4"/>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23" name="Freeform 1356"/>
            <p:cNvSpPr/>
            <p:nvPr/>
          </p:nvSpPr>
          <p:spPr>
            <a:xfrm>
              <a:off x="4983" y="2579"/>
              <a:ext cx="20" cy="24"/>
            </a:xfrm>
            <a:custGeom>
              <a:avLst/>
              <a:gdLst>
                <a:gd name="txL" fmla="*/ 0 w 6"/>
                <a:gd name="txT" fmla="*/ 0 h 9"/>
                <a:gd name="txR" fmla="*/ 6 w 6"/>
                <a:gd name="txB" fmla="*/ 9 h 9"/>
              </a:gdLst>
              <a:ahLst/>
              <a:cxnLst>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2147483646" y="2147483646"/>
                </a:cxn>
              </a:cxnLst>
              <a:rect l="txL" t="txT" r="txR" b="txB"/>
              <a:pathLst>
                <a:path w="6" h="9">
                  <a:moveTo>
                    <a:pt x="3" y="2"/>
                  </a:moveTo>
                  <a:lnTo>
                    <a:pt x="3" y="0"/>
                  </a:lnTo>
                  <a:lnTo>
                    <a:pt x="1" y="4"/>
                  </a:lnTo>
                  <a:lnTo>
                    <a:pt x="0" y="5"/>
                  </a:lnTo>
                  <a:lnTo>
                    <a:pt x="0" y="9"/>
                  </a:lnTo>
                  <a:lnTo>
                    <a:pt x="3" y="5"/>
                  </a:lnTo>
                  <a:lnTo>
                    <a:pt x="4" y="2"/>
                  </a:lnTo>
                  <a:lnTo>
                    <a:pt x="4" y="0"/>
                  </a:lnTo>
                  <a:lnTo>
                    <a:pt x="4" y="2"/>
                  </a:lnTo>
                  <a:lnTo>
                    <a:pt x="6" y="2"/>
                  </a:lnTo>
                  <a:lnTo>
                    <a:pt x="4" y="0"/>
                  </a:lnTo>
                  <a:lnTo>
                    <a:pt x="3"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24" name="Freeform 1357"/>
            <p:cNvSpPr/>
            <p:nvPr/>
          </p:nvSpPr>
          <p:spPr>
            <a:xfrm>
              <a:off x="4987" y="2576"/>
              <a:ext cx="10" cy="8"/>
            </a:xfrm>
            <a:custGeom>
              <a:avLst/>
              <a:gdLst>
                <a:gd name="txL" fmla="*/ 0 w 3"/>
                <a:gd name="txT" fmla="*/ 0 h 3"/>
                <a:gd name="txR" fmla="*/ 3 w 3"/>
                <a:gd name="txB" fmla="*/ 3 h 3"/>
              </a:gdLst>
              <a:ahLst/>
              <a:cxnLst>
                <a:cxn ang="0">
                  <a:pos x="0"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3" h="3">
                  <a:moveTo>
                    <a:pt x="0" y="0"/>
                  </a:moveTo>
                  <a:lnTo>
                    <a:pt x="0" y="0"/>
                  </a:lnTo>
                  <a:lnTo>
                    <a:pt x="0" y="3"/>
                  </a:lnTo>
                  <a:lnTo>
                    <a:pt x="2" y="3"/>
                  </a:lnTo>
                  <a:lnTo>
                    <a:pt x="3" y="1"/>
                  </a:lnTo>
                  <a:lnTo>
                    <a:pt x="2" y="1"/>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25" name="Freeform 1358"/>
            <p:cNvSpPr/>
            <p:nvPr/>
          </p:nvSpPr>
          <p:spPr>
            <a:xfrm>
              <a:off x="4970" y="2556"/>
              <a:ext cx="23" cy="23"/>
            </a:xfrm>
            <a:custGeom>
              <a:avLst/>
              <a:gdLst>
                <a:gd name="txL" fmla="*/ 0 w 7"/>
                <a:gd name="txT" fmla="*/ 0 h 8"/>
                <a:gd name="txR" fmla="*/ 7 w 7"/>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2147483646" y="2147483646"/>
                </a:cxn>
              </a:cxnLst>
              <a:rect l="txL" t="txT" r="txR" b="txB"/>
              <a:pathLst>
                <a:path w="7" h="8">
                  <a:moveTo>
                    <a:pt x="2" y="2"/>
                  </a:moveTo>
                  <a:lnTo>
                    <a:pt x="2" y="4"/>
                  </a:lnTo>
                  <a:lnTo>
                    <a:pt x="5" y="4"/>
                  </a:lnTo>
                  <a:lnTo>
                    <a:pt x="5" y="5"/>
                  </a:lnTo>
                  <a:lnTo>
                    <a:pt x="5" y="7"/>
                  </a:lnTo>
                  <a:lnTo>
                    <a:pt x="7" y="8"/>
                  </a:lnTo>
                  <a:lnTo>
                    <a:pt x="7" y="5"/>
                  </a:lnTo>
                  <a:lnTo>
                    <a:pt x="7" y="4"/>
                  </a:lnTo>
                  <a:lnTo>
                    <a:pt x="5" y="2"/>
                  </a:lnTo>
                  <a:lnTo>
                    <a:pt x="4" y="0"/>
                  </a:lnTo>
                  <a:lnTo>
                    <a:pt x="4" y="4"/>
                  </a:lnTo>
                  <a:lnTo>
                    <a:pt x="2" y="2"/>
                  </a:lnTo>
                  <a:lnTo>
                    <a:pt x="0" y="4"/>
                  </a:lnTo>
                  <a:lnTo>
                    <a:pt x="2" y="4"/>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26" name="Freeform 1359"/>
            <p:cNvSpPr/>
            <p:nvPr/>
          </p:nvSpPr>
          <p:spPr>
            <a:xfrm>
              <a:off x="4976" y="2549"/>
              <a:ext cx="17" cy="18"/>
            </a:xfrm>
            <a:custGeom>
              <a:avLst/>
              <a:gdLst>
                <a:gd name="txL" fmla="*/ 0 w 5"/>
                <a:gd name="txT" fmla="*/ 0 h 7"/>
                <a:gd name="txR" fmla="*/ 5 w 5"/>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5" y="0"/>
                  </a:moveTo>
                  <a:lnTo>
                    <a:pt x="5" y="0"/>
                  </a:lnTo>
                  <a:lnTo>
                    <a:pt x="2" y="2"/>
                  </a:lnTo>
                  <a:lnTo>
                    <a:pt x="0" y="5"/>
                  </a:lnTo>
                  <a:lnTo>
                    <a:pt x="2" y="7"/>
                  </a:lnTo>
                  <a:lnTo>
                    <a:pt x="3" y="3"/>
                  </a:lnTo>
                  <a:lnTo>
                    <a:pt x="3"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27" name="Freeform 1360"/>
            <p:cNvSpPr/>
            <p:nvPr/>
          </p:nvSpPr>
          <p:spPr>
            <a:xfrm>
              <a:off x="4987" y="2549"/>
              <a:ext cx="16" cy="14"/>
            </a:xfrm>
            <a:custGeom>
              <a:avLst/>
              <a:gdLst>
                <a:gd name="txL" fmla="*/ 0 w 5"/>
                <a:gd name="txT" fmla="*/ 0 h 5"/>
                <a:gd name="txR" fmla="*/ 5 w 5"/>
                <a:gd name="txB" fmla="*/ 5 h 5"/>
              </a:gdLst>
              <a:ahLst/>
              <a:cxnLst>
                <a:cxn ang="0">
                  <a:pos x="2147483646" y="0"/>
                </a:cxn>
                <a:cxn ang="0">
                  <a:pos x="2147483646" y="0"/>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0"/>
                </a:cxn>
              </a:cxnLst>
              <a:rect l="txL" t="txT" r="txR" b="txB"/>
              <a:pathLst>
                <a:path w="5" h="5">
                  <a:moveTo>
                    <a:pt x="3" y="0"/>
                  </a:moveTo>
                  <a:lnTo>
                    <a:pt x="3" y="0"/>
                  </a:lnTo>
                  <a:lnTo>
                    <a:pt x="3" y="2"/>
                  </a:lnTo>
                  <a:lnTo>
                    <a:pt x="2" y="0"/>
                  </a:lnTo>
                  <a:lnTo>
                    <a:pt x="0" y="2"/>
                  </a:lnTo>
                  <a:lnTo>
                    <a:pt x="2" y="3"/>
                  </a:lnTo>
                  <a:lnTo>
                    <a:pt x="3" y="5"/>
                  </a:lnTo>
                  <a:lnTo>
                    <a:pt x="5" y="3"/>
                  </a:lnTo>
                  <a:lnTo>
                    <a:pt x="5" y="0"/>
                  </a:lnTo>
                  <a:lnTo>
                    <a:pt x="5"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28" name="Freeform 1361"/>
            <p:cNvSpPr/>
            <p:nvPr/>
          </p:nvSpPr>
          <p:spPr>
            <a:xfrm>
              <a:off x="4997" y="2535"/>
              <a:ext cx="16" cy="20"/>
            </a:xfrm>
            <a:custGeom>
              <a:avLst/>
              <a:gdLst>
                <a:gd name="txL" fmla="*/ 0 w 5"/>
                <a:gd name="txT" fmla="*/ 0 h 7"/>
                <a:gd name="txR" fmla="*/ 5 w 5"/>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4" y="0"/>
                  </a:moveTo>
                  <a:lnTo>
                    <a:pt x="4" y="0"/>
                  </a:lnTo>
                  <a:lnTo>
                    <a:pt x="2" y="2"/>
                  </a:lnTo>
                  <a:lnTo>
                    <a:pt x="0" y="5"/>
                  </a:lnTo>
                  <a:lnTo>
                    <a:pt x="2" y="7"/>
                  </a:lnTo>
                  <a:lnTo>
                    <a:pt x="4" y="3"/>
                  </a:lnTo>
                  <a:lnTo>
                    <a:pt x="5"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29" name="Freeform 1362"/>
            <p:cNvSpPr/>
            <p:nvPr/>
          </p:nvSpPr>
          <p:spPr>
            <a:xfrm>
              <a:off x="5010" y="2514"/>
              <a:ext cx="16" cy="27"/>
            </a:xfrm>
            <a:custGeom>
              <a:avLst/>
              <a:gdLst>
                <a:gd name="txL" fmla="*/ 0 w 5"/>
                <a:gd name="txT" fmla="*/ 0 h 10"/>
                <a:gd name="txR" fmla="*/ 5 w 5"/>
                <a:gd name="txB" fmla="*/ 10 h 10"/>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2147483646" y="0"/>
                </a:cxn>
                <a:cxn ang="0">
                  <a:pos x="2147483646" y="0"/>
                </a:cxn>
              </a:cxnLst>
              <a:rect l="txL" t="txT" r="txR" b="txB"/>
              <a:pathLst>
                <a:path w="5" h="10">
                  <a:moveTo>
                    <a:pt x="3" y="0"/>
                  </a:moveTo>
                  <a:lnTo>
                    <a:pt x="3" y="0"/>
                  </a:lnTo>
                  <a:lnTo>
                    <a:pt x="1" y="3"/>
                  </a:lnTo>
                  <a:lnTo>
                    <a:pt x="0" y="8"/>
                  </a:lnTo>
                  <a:lnTo>
                    <a:pt x="1" y="10"/>
                  </a:lnTo>
                  <a:lnTo>
                    <a:pt x="3" y="5"/>
                  </a:lnTo>
                  <a:lnTo>
                    <a:pt x="5" y="2"/>
                  </a:lnTo>
                  <a:lnTo>
                    <a:pt x="5" y="0"/>
                  </a:lnTo>
                  <a:lnTo>
                    <a:pt x="5" y="2"/>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30" name="Freeform 1363"/>
            <p:cNvSpPr/>
            <p:nvPr/>
          </p:nvSpPr>
          <p:spPr>
            <a:xfrm>
              <a:off x="5013" y="2500"/>
              <a:ext cx="13" cy="14"/>
            </a:xfrm>
            <a:custGeom>
              <a:avLst/>
              <a:gdLst>
                <a:gd name="txL" fmla="*/ 0 w 4"/>
                <a:gd name="txT" fmla="*/ 0 h 5"/>
                <a:gd name="txR" fmla="*/ 4 w 4"/>
                <a:gd name="txB" fmla="*/ 5 h 5"/>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4" h="5">
                  <a:moveTo>
                    <a:pt x="0" y="2"/>
                  </a:moveTo>
                  <a:lnTo>
                    <a:pt x="2" y="2"/>
                  </a:lnTo>
                  <a:lnTo>
                    <a:pt x="2" y="3"/>
                  </a:lnTo>
                  <a:lnTo>
                    <a:pt x="2" y="5"/>
                  </a:lnTo>
                  <a:lnTo>
                    <a:pt x="4" y="5"/>
                  </a:lnTo>
                  <a:lnTo>
                    <a:pt x="4" y="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31" name="Freeform 1364"/>
            <p:cNvSpPr/>
            <p:nvPr/>
          </p:nvSpPr>
          <p:spPr>
            <a:xfrm>
              <a:off x="5003" y="2486"/>
              <a:ext cx="17" cy="20"/>
            </a:xfrm>
            <a:custGeom>
              <a:avLst/>
              <a:gdLst>
                <a:gd name="txL" fmla="*/ 0 w 5"/>
                <a:gd name="txT" fmla="*/ 0 h 7"/>
                <a:gd name="txR" fmla="*/ 5 w 5"/>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3" y="0"/>
                  </a:moveTo>
                  <a:lnTo>
                    <a:pt x="3" y="0"/>
                  </a:lnTo>
                  <a:lnTo>
                    <a:pt x="2" y="2"/>
                  </a:lnTo>
                  <a:lnTo>
                    <a:pt x="0" y="3"/>
                  </a:lnTo>
                  <a:lnTo>
                    <a:pt x="2" y="5"/>
                  </a:lnTo>
                  <a:lnTo>
                    <a:pt x="3" y="7"/>
                  </a:lnTo>
                  <a:lnTo>
                    <a:pt x="5" y="5"/>
                  </a:lnTo>
                  <a:lnTo>
                    <a:pt x="3" y="3"/>
                  </a:lnTo>
                  <a:lnTo>
                    <a:pt x="3"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32" name="Freeform 1365"/>
            <p:cNvSpPr/>
            <p:nvPr/>
          </p:nvSpPr>
          <p:spPr>
            <a:xfrm>
              <a:off x="5013" y="2479"/>
              <a:ext cx="16" cy="13"/>
            </a:xfrm>
            <a:custGeom>
              <a:avLst/>
              <a:gdLst>
                <a:gd name="txL" fmla="*/ 0 w 5"/>
                <a:gd name="txT" fmla="*/ 0 h 5"/>
                <a:gd name="txR" fmla="*/ 5 w 5"/>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5" h="5">
                  <a:moveTo>
                    <a:pt x="2" y="0"/>
                  </a:moveTo>
                  <a:lnTo>
                    <a:pt x="2" y="0"/>
                  </a:lnTo>
                  <a:lnTo>
                    <a:pt x="2" y="1"/>
                  </a:lnTo>
                  <a:lnTo>
                    <a:pt x="0" y="3"/>
                  </a:lnTo>
                  <a:lnTo>
                    <a:pt x="0" y="5"/>
                  </a:lnTo>
                  <a:lnTo>
                    <a:pt x="4" y="3"/>
                  </a:lnTo>
                  <a:lnTo>
                    <a:pt x="5"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33" name="Freeform 1366"/>
            <p:cNvSpPr/>
            <p:nvPr/>
          </p:nvSpPr>
          <p:spPr>
            <a:xfrm>
              <a:off x="5020" y="2443"/>
              <a:ext cx="16" cy="38"/>
            </a:xfrm>
            <a:custGeom>
              <a:avLst/>
              <a:gdLst>
                <a:gd name="txL" fmla="*/ 0 w 5"/>
                <a:gd name="txT" fmla="*/ 0 h 14"/>
                <a:gd name="txR" fmla="*/ 5 w 5"/>
                <a:gd name="txB" fmla="*/ 14 h 14"/>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14">
                  <a:moveTo>
                    <a:pt x="2" y="0"/>
                  </a:moveTo>
                  <a:lnTo>
                    <a:pt x="2" y="0"/>
                  </a:lnTo>
                  <a:lnTo>
                    <a:pt x="2" y="6"/>
                  </a:lnTo>
                  <a:lnTo>
                    <a:pt x="0" y="13"/>
                  </a:lnTo>
                  <a:lnTo>
                    <a:pt x="3" y="14"/>
                  </a:lnTo>
                  <a:lnTo>
                    <a:pt x="3" y="6"/>
                  </a:lnTo>
                  <a:lnTo>
                    <a:pt x="5"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34" name="Freeform 1367"/>
            <p:cNvSpPr/>
            <p:nvPr/>
          </p:nvSpPr>
          <p:spPr>
            <a:xfrm>
              <a:off x="5026" y="2374"/>
              <a:ext cx="35" cy="72"/>
            </a:xfrm>
            <a:custGeom>
              <a:avLst/>
              <a:gdLst>
                <a:gd name="txL" fmla="*/ 0 w 11"/>
                <a:gd name="txT" fmla="*/ 0 h 27"/>
                <a:gd name="txR" fmla="*/ 11 w 11"/>
                <a:gd name="txB" fmla="*/ 27 h 27"/>
              </a:gdLst>
              <a:ahLst/>
              <a:cxnLst>
                <a:cxn ang="0">
                  <a:pos x="2147483646" y="0"/>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0"/>
                </a:cxn>
              </a:cxnLst>
              <a:rect l="txL" t="txT" r="txR" b="txB"/>
              <a:pathLst>
                <a:path w="11" h="27">
                  <a:moveTo>
                    <a:pt x="8" y="0"/>
                  </a:moveTo>
                  <a:lnTo>
                    <a:pt x="8" y="0"/>
                  </a:lnTo>
                  <a:lnTo>
                    <a:pt x="8" y="5"/>
                  </a:lnTo>
                  <a:lnTo>
                    <a:pt x="6" y="13"/>
                  </a:lnTo>
                  <a:lnTo>
                    <a:pt x="3" y="21"/>
                  </a:lnTo>
                  <a:lnTo>
                    <a:pt x="0" y="26"/>
                  </a:lnTo>
                  <a:lnTo>
                    <a:pt x="3" y="27"/>
                  </a:lnTo>
                  <a:lnTo>
                    <a:pt x="5" y="21"/>
                  </a:lnTo>
                  <a:lnTo>
                    <a:pt x="8" y="13"/>
                  </a:lnTo>
                  <a:lnTo>
                    <a:pt x="11" y="6"/>
                  </a:lnTo>
                  <a:lnTo>
                    <a:pt x="9" y="0"/>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35" name="Freeform 1368"/>
            <p:cNvSpPr/>
            <p:nvPr/>
          </p:nvSpPr>
          <p:spPr>
            <a:xfrm>
              <a:off x="5052" y="2359"/>
              <a:ext cx="19" cy="15"/>
            </a:xfrm>
            <a:custGeom>
              <a:avLst/>
              <a:gdLst>
                <a:gd name="txL" fmla="*/ 0 w 6"/>
                <a:gd name="txT" fmla="*/ 0 h 5"/>
                <a:gd name="txR" fmla="*/ 6 w 6"/>
                <a:gd name="txB" fmla="*/ 5 h 5"/>
              </a:gdLst>
              <a:ahLst/>
              <a:cxnLst>
                <a:cxn ang="0">
                  <a:pos x="2147483646" y="0"/>
                </a:cxn>
                <a:cxn ang="0">
                  <a:pos x="2147483646" y="0"/>
                </a:cxn>
                <a:cxn ang="0">
                  <a:pos x="2147483646" y="0"/>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6" h="5">
                  <a:moveTo>
                    <a:pt x="3" y="0"/>
                  </a:moveTo>
                  <a:lnTo>
                    <a:pt x="5" y="0"/>
                  </a:lnTo>
                  <a:lnTo>
                    <a:pt x="3" y="0"/>
                  </a:lnTo>
                  <a:lnTo>
                    <a:pt x="0" y="5"/>
                  </a:lnTo>
                  <a:lnTo>
                    <a:pt x="1" y="5"/>
                  </a:lnTo>
                  <a:lnTo>
                    <a:pt x="5" y="1"/>
                  </a:lnTo>
                  <a:lnTo>
                    <a:pt x="6"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36" name="Freeform 1369"/>
            <p:cNvSpPr/>
            <p:nvPr/>
          </p:nvSpPr>
          <p:spPr>
            <a:xfrm>
              <a:off x="5061" y="2305"/>
              <a:ext cx="23" cy="54"/>
            </a:xfrm>
            <a:custGeom>
              <a:avLst/>
              <a:gdLst>
                <a:gd name="txL" fmla="*/ 0 w 7"/>
                <a:gd name="txT" fmla="*/ 0 h 20"/>
                <a:gd name="txR" fmla="*/ 7 w 7"/>
                <a:gd name="txB" fmla="*/ 20 h 20"/>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20">
                  <a:moveTo>
                    <a:pt x="5" y="0"/>
                  </a:moveTo>
                  <a:lnTo>
                    <a:pt x="5" y="0"/>
                  </a:lnTo>
                  <a:lnTo>
                    <a:pt x="2" y="8"/>
                  </a:lnTo>
                  <a:lnTo>
                    <a:pt x="0" y="20"/>
                  </a:lnTo>
                  <a:lnTo>
                    <a:pt x="3" y="20"/>
                  </a:lnTo>
                  <a:lnTo>
                    <a:pt x="3" y="10"/>
                  </a:lnTo>
                  <a:lnTo>
                    <a:pt x="7"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37" name="Freeform 1370"/>
            <p:cNvSpPr/>
            <p:nvPr/>
          </p:nvSpPr>
          <p:spPr>
            <a:xfrm>
              <a:off x="5068" y="2202"/>
              <a:ext cx="19" cy="109"/>
            </a:xfrm>
            <a:custGeom>
              <a:avLst/>
              <a:gdLst>
                <a:gd name="txL" fmla="*/ 0 w 6"/>
                <a:gd name="txT" fmla="*/ 0 h 40"/>
                <a:gd name="txR" fmla="*/ 6 w 6"/>
                <a:gd name="txB" fmla="*/ 40 h 40"/>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6" h="40">
                  <a:moveTo>
                    <a:pt x="0" y="2"/>
                  </a:moveTo>
                  <a:lnTo>
                    <a:pt x="0" y="2"/>
                  </a:lnTo>
                  <a:lnTo>
                    <a:pt x="1" y="4"/>
                  </a:lnTo>
                  <a:lnTo>
                    <a:pt x="3" y="7"/>
                  </a:lnTo>
                  <a:lnTo>
                    <a:pt x="3" y="12"/>
                  </a:lnTo>
                  <a:lnTo>
                    <a:pt x="3" y="19"/>
                  </a:lnTo>
                  <a:lnTo>
                    <a:pt x="3" y="30"/>
                  </a:lnTo>
                  <a:lnTo>
                    <a:pt x="3" y="38"/>
                  </a:lnTo>
                  <a:lnTo>
                    <a:pt x="5" y="40"/>
                  </a:lnTo>
                  <a:lnTo>
                    <a:pt x="5" y="30"/>
                  </a:lnTo>
                  <a:lnTo>
                    <a:pt x="6" y="19"/>
                  </a:lnTo>
                  <a:lnTo>
                    <a:pt x="5" y="12"/>
                  </a:lnTo>
                  <a:lnTo>
                    <a:pt x="5" y="7"/>
                  </a:lnTo>
                  <a:lnTo>
                    <a:pt x="3" y="2"/>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38" name="Freeform 1371"/>
            <p:cNvSpPr/>
            <p:nvPr/>
          </p:nvSpPr>
          <p:spPr>
            <a:xfrm>
              <a:off x="5020" y="2153"/>
              <a:ext cx="51" cy="54"/>
            </a:xfrm>
            <a:custGeom>
              <a:avLst/>
              <a:gdLst>
                <a:gd name="txL" fmla="*/ 0 w 16"/>
                <a:gd name="txT" fmla="*/ 0 h 20"/>
                <a:gd name="txR" fmla="*/ 16 w 16"/>
                <a:gd name="txB" fmla="*/ 20 h 20"/>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Lst>
              <a:rect l="txL" t="txT" r="txR" b="txB"/>
              <a:pathLst>
                <a:path w="16" h="20">
                  <a:moveTo>
                    <a:pt x="0" y="2"/>
                  </a:moveTo>
                  <a:lnTo>
                    <a:pt x="0" y="2"/>
                  </a:lnTo>
                  <a:lnTo>
                    <a:pt x="2" y="10"/>
                  </a:lnTo>
                  <a:lnTo>
                    <a:pt x="5" y="15"/>
                  </a:lnTo>
                  <a:lnTo>
                    <a:pt x="10" y="18"/>
                  </a:lnTo>
                  <a:lnTo>
                    <a:pt x="15" y="20"/>
                  </a:lnTo>
                  <a:lnTo>
                    <a:pt x="16" y="18"/>
                  </a:lnTo>
                  <a:lnTo>
                    <a:pt x="11" y="17"/>
                  </a:lnTo>
                  <a:lnTo>
                    <a:pt x="7" y="13"/>
                  </a:lnTo>
                  <a:lnTo>
                    <a:pt x="3" y="8"/>
                  </a:lnTo>
                  <a:lnTo>
                    <a:pt x="2" y="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39" name="Freeform 1372"/>
            <p:cNvSpPr/>
            <p:nvPr/>
          </p:nvSpPr>
          <p:spPr>
            <a:xfrm>
              <a:off x="5003" y="2110"/>
              <a:ext cx="23" cy="49"/>
            </a:xfrm>
            <a:custGeom>
              <a:avLst/>
              <a:gdLst>
                <a:gd name="txL" fmla="*/ 0 w 7"/>
                <a:gd name="txT" fmla="*/ 0 h 18"/>
                <a:gd name="txR" fmla="*/ 7 w 7"/>
                <a:gd name="txB" fmla="*/ 18 h 1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0" y="2147483646"/>
                </a:cxn>
              </a:cxnLst>
              <a:rect l="txL" t="txT" r="txR" b="txB"/>
              <a:pathLst>
                <a:path w="7" h="18">
                  <a:moveTo>
                    <a:pt x="0" y="2"/>
                  </a:moveTo>
                  <a:lnTo>
                    <a:pt x="0" y="2"/>
                  </a:lnTo>
                  <a:lnTo>
                    <a:pt x="2" y="8"/>
                  </a:lnTo>
                  <a:lnTo>
                    <a:pt x="5" y="18"/>
                  </a:lnTo>
                  <a:lnTo>
                    <a:pt x="7" y="16"/>
                  </a:lnTo>
                  <a:lnTo>
                    <a:pt x="3" y="8"/>
                  </a:lnTo>
                  <a:lnTo>
                    <a:pt x="3" y="2"/>
                  </a:lnTo>
                  <a:lnTo>
                    <a:pt x="2" y="0"/>
                  </a:lnTo>
                  <a:lnTo>
                    <a:pt x="3" y="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40" name="Freeform 1373"/>
            <p:cNvSpPr/>
            <p:nvPr/>
          </p:nvSpPr>
          <p:spPr>
            <a:xfrm>
              <a:off x="4993" y="2092"/>
              <a:ext cx="17" cy="24"/>
            </a:xfrm>
            <a:custGeom>
              <a:avLst/>
              <a:gdLst>
                <a:gd name="txL" fmla="*/ 0 w 5"/>
                <a:gd name="txT" fmla="*/ 0 h 9"/>
                <a:gd name="txR" fmla="*/ 5 w 5"/>
                <a:gd name="txB" fmla="*/ 9 h 9"/>
              </a:gdLst>
              <a:ahLst/>
              <a:cxnLst>
                <a:cxn ang="0">
                  <a:pos x="0" y="0"/>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5" h="9">
                  <a:moveTo>
                    <a:pt x="0" y="0"/>
                  </a:moveTo>
                  <a:lnTo>
                    <a:pt x="0" y="0"/>
                  </a:lnTo>
                  <a:lnTo>
                    <a:pt x="0" y="5"/>
                  </a:lnTo>
                  <a:lnTo>
                    <a:pt x="3" y="9"/>
                  </a:lnTo>
                  <a:lnTo>
                    <a:pt x="5" y="7"/>
                  </a:lnTo>
                  <a:lnTo>
                    <a:pt x="1" y="4"/>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41" name="Freeform 1374"/>
            <p:cNvSpPr/>
            <p:nvPr/>
          </p:nvSpPr>
          <p:spPr>
            <a:xfrm>
              <a:off x="4976" y="2075"/>
              <a:ext cx="21" cy="17"/>
            </a:xfrm>
            <a:custGeom>
              <a:avLst/>
              <a:gdLst>
                <a:gd name="txL" fmla="*/ 0 w 6"/>
                <a:gd name="txT" fmla="*/ 0 h 6"/>
                <a:gd name="txR" fmla="*/ 6 w 6"/>
                <a:gd name="txB" fmla="*/ 6 h 6"/>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2147483646" y="2147483646"/>
                </a:cxn>
                <a:cxn ang="0">
                  <a:pos x="0" y="2147483646"/>
                </a:cxn>
                <a:cxn ang="0">
                  <a:pos x="0" y="2147483646"/>
                </a:cxn>
                <a:cxn ang="0">
                  <a:pos x="0" y="2147483646"/>
                </a:cxn>
                <a:cxn ang="0">
                  <a:pos x="0" y="2147483646"/>
                </a:cxn>
              </a:cxnLst>
              <a:rect l="txL" t="txT" r="txR" b="txB"/>
              <a:pathLst>
                <a:path w="6" h="6">
                  <a:moveTo>
                    <a:pt x="0" y="1"/>
                  </a:moveTo>
                  <a:lnTo>
                    <a:pt x="0" y="3"/>
                  </a:lnTo>
                  <a:lnTo>
                    <a:pt x="3" y="3"/>
                  </a:lnTo>
                  <a:lnTo>
                    <a:pt x="3" y="5"/>
                  </a:lnTo>
                  <a:lnTo>
                    <a:pt x="5" y="6"/>
                  </a:lnTo>
                  <a:lnTo>
                    <a:pt x="6" y="6"/>
                  </a:lnTo>
                  <a:lnTo>
                    <a:pt x="6" y="5"/>
                  </a:lnTo>
                  <a:lnTo>
                    <a:pt x="5" y="1"/>
                  </a:lnTo>
                  <a:lnTo>
                    <a:pt x="3" y="1"/>
                  </a:lnTo>
                  <a:lnTo>
                    <a:pt x="0" y="0"/>
                  </a:lnTo>
                  <a:lnTo>
                    <a:pt x="2" y="1"/>
                  </a:lnTo>
                  <a:lnTo>
                    <a:pt x="0" y="1"/>
                  </a:lnTo>
                  <a:lnTo>
                    <a:pt x="0" y="3"/>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42" name="Freeform 1375"/>
            <p:cNvSpPr/>
            <p:nvPr/>
          </p:nvSpPr>
          <p:spPr>
            <a:xfrm>
              <a:off x="4970" y="2054"/>
              <a:ext cx="13" cy="24"/>
            </a:xfrm>
            <a:custGeom>
              <a:avLst/>
              <a:gdLst>
                <a:gd name="txL" fmla="*/ 0 w 4"/>
                <a:gd name="txT" fmla="*/ 0 h 9"/>
                <a:gd name="txR" fmla="*/ 4 w 4"/>
                <a:gd name="txB" fmla="*/ 9 h 9"/>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9">
                  <a:moveTo>
                    <a:pt x="2" y="0"/>
                  </a:moveTo>
                  <a:lnTo>
                    <a:pt x="2" y="0"/>
                  </a:lnTo>
                  <a:lnTo>
                    <a:pt x="0" y="5"/>
                  </a:lnTo>
                  <a:lnTo>
                    <a:pt x="2" y="9"/>
                  </a:lnTo>
                  <a:lnTo>
                    <a:pt x="4" y="9"/>
                  </a:lnTo>
                  <a:lnTo>
                    <a:pt x="2" y="5"/>
                  </a:lnTo>
                  <a:lnTo>
                    <a:pt x="4"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43" name="Freeform 1376"/>
            <p:cNvSpPr/>
            <p:nvPr/>
          </p:nvSpPr>
          <p:spPr>
            <a:xfrm>
              <a:off x="4976" y="2040"/>
              <a:ext cx="17" cy="16"/>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Lst>
              <a:rect l="txL" t="txT" r="txR" b="txB"/>
              <a:pathLst>
                <a:path w="5" h="6">
                  <a:moveTo>
                    <a:pt x="3" y="1"/>
                  </a:moveTo>
                  <a:lnTo>
                    <a:pt x="3" y="1"/>
                  </a:lnTo>
                  <a:lnTo>
                    <a:pt x="0" y="5"/>
                  </a:lnTo>
                  <a:lnTo>
                    <a:pt x="2" y="6"/>
                  </a:lnTo>
                  <a:lnTo>
                    <a:pt x="5" y="3"/>
                  </a:lnTo>
                  <a:lnTo>
                    <a:pt x="5" y="1"/>
                  </a:lnTo>
                  <a:lnTo>
                    <a:pt x="5" y="0"/>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44" name="Freeform 1377"/>
            <p:cNvSpPr/>
            <p:nvPr/>
          </p:nvSpPr>
          <p:spPr>
            <a:xfrm>
              <a:off x="4970" y="2026"/>
              <a:ext cx="23" cy="17"/>
            </a:xfrm>
            <a:custGeom>
              <a:avLst/>
              <a:gdLst>
                <a:gd name="txL" fmla="*/ 0 w 7"/>
                <a:gd name="txT" fmla="*/ 0 h 6"/>
                <a:gd name="txR" fmla="*/ 7 w 7"/>
                <a:gd name="txB" fmla="*/ 6 h 6"/>
              </a:gdLst>
              <a:ahLst/>
              <a:cxnLst>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6">
                  <a:moveTo>
                    <a:pt x="2" y="2"/>
                  </a:moveTo>
                  <a:lnTo>
                    <a:pt x="4" y="0"/>
                  </a:lnTo>
                  <a:lnTo>
                    <a:pt x="0" y="2"/>
                  </a:lnTo>
                  <a:lnTo>
                    <a:pt x="2" y="5"/>
                  </a:lnTo>
                  <a:lnTo>
                    <a:pt x="4" y="5"/>
                  </a:lnTo>
                  <a:lnTo>
                    <a:pt x="5" y="6"/>
                  </a:lnTo>
                  <a:lnTo>
                    <a:pt x="7" y="5"/>
                  </a:lnTo>
                  <a:lnTo>
                    <a:pt x="5" y="3"/>
                  </a:lnTo>
                  <a:lnTo>
                    <a:pt x="4" y="3"/>
                  </a:lnTo>
                  <a:lnTo>
                    <a:pt x="2" y="3"/>
                  </a:lnTo>
                  <a:lnTo>
                    <a:pt x="4" y="2"/>
                  </a:lnTo>
                  <a:lnTo>
                    <a:pt x="5" y="2"/>
                  </a:lnTo>
                  <a:lnTo>
                    <a:pt x="4" y="2"/>
                  </a:lnTo>
                  <a:lnTo>
                    <a:pt x="5" y="2"/>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45" name="Freeform 1378"/>
            <p:cNvSpPr/>
            <p:nvPr/>
          </p:nvSpPr>
          <p:spPr>
            <a:xfrm>
              <a:off x="4976" y="1994"/>
              <a:ext cx="21" cy="38"/>
            </a:xfrm>
            <a:custGeom>
              <a:avLst/>
              <a:gdLst>
                <a:gd name="txL" fmla="*/ 0 w 6"/>
                <a:gd name="txT" fmla="*/ 0 h 14"/>
                <a:gd name="txR" fmla="*/ 6 w 6"/>
                <a:gd name="txB" fmla="*/ 14 h 14"/>
              </a:gdLst>
              <a:ahLst/>
              <a:cxnLst>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2147483646" y="0"/>
                </a:cxn>
              </a:cxnLst>
              <a:rect l="txL" t="txT" r="txR" b="txB"/>
              <a:pathLst>
                <a:path w="6" h="14">
                  <a:moveTo>
                    <a:pt x="5" y="0"/>
                  </a:moveTo>
                  <a:lnTo>
                    <a:pt x="5" y="0"/>
                  </a:lnTo>
                  <a:lnTo>
                    <a:pt x="2" y="2"/>
                  </a:lnTo>
                  <a:lnTo>
                    <a:pt x="0" y="5"/>
                  </a:lnTo>
                  <a:lnTo>
                    <a:pt x="0" y="10"/>
                  </a:lnTo>
                  <a:lnTo>
                    <a:pt x="0" y="14"/>
                  </a:lnTo>
                  <a:lnTo>
                    <a:pt x="3" y="14"/>
                  </a:lnTo>
                  <a:lnTo>
                    <a:pt x="3" y="10"/>
                  </a:lnTo>
                  <a:lnTo>
                    <a:pt x="3" y="5"/>
                  </a:lnTo>
                  <a:lnTo>
                    <a:pt x="3" y="4"/>
                  </a:lnTo>
                  <a:lnTo>
                    <a:pt x="5" y="2"/>
                  </a:lnTo>
                  <a:lnTo>
                    <a:pt x="6" y="0"/>
                  </a:lnTo>
                  <a:lnTo>
                    <a:pt x="5" y="2"/>
                  </a:lnTo>
                  <a:lnTo>
                    <a:pt x="6" y="2"/>
                  </a:lnTo>
                  <a:lnTo>
                    <a:pt x="6"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46" name="Freeform 1379"/>
            <p:cNvSpPr/>
            <p:nvPr/>
          </p:nvSpPr>
          <p:spPr>
            <a:xfrm>
              <a:off x="4993" y="1977"/>
              <a:ext cx="33" cy="17"/>
            </a:xfrm>
            <a:custGeom>
              <a:avLst/>
              <a:gdLst>
                <a:gd name="txL" fmla="*/ 0 w 10"/>
                <a:gd name="txT" fmla="*/ 0 h 6"/>
                <a:gd name="txR" fmla="*/ 10 w 10"/>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10" h="6">
                  <a:moveTo>
                    <a:pt x="6" y="0"/>
                  </a:moveTo>
                  <a:lnTo>
                    <a:pt x="6" y="0"/>
                  </a:lnTo>
                  <a:lnTo>
                    <a:pt x="3" y="2"/>
                  </a:lnTo>
                  <a:lnTo>
                    <a:pt x="0" y="6"/>
                  </a:lnTo>
                  <a:lnTo>
                    <a:pt x="1" y="6"/>
                  </a:lnTo>
                  <a:lnTo>
                    <a:pt x="5" y="3"/>
                  </a:lnTo>
                  <a:lnTo>
                    <a:pt x="10" y="0"/>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47" name="Freeform 1380"/>
            <p:cNvSpPr/>
            <p:nvPr/>
          </p:nvSpPr>
          <p:spPr>
            <a:xfrm>
              <a:off x="5013" y="1937"/>
              <a:ext cx="13" cy="40"/>
            </a:xfrm>
            <a:custGeom>
              <a:avLst/>
              <a:gdLst>
                <a:gd name="txL" fmla="*/ 0 w 4"/>
                <a:gd name="txT" fmla="*/ 0 h 15"/>
                <a:gd name="txR" fmla="*/ 4 w 4"/>
                <a:gd name="txB" fmla="*/ 15 h 15"/>
              </a:gdLst>
              <a:ahLst/>
              <a:cxnLst>
                <a:cxn ang="0">
                  <a:pos x="0" y="2147483646"/>
                </a:cxn>
                <a:cxn ang="0">
                  <a:pos x="0" y="0"/>
                </a:cxn>
                <a:cxn ang="0">
                  <a:pos x="0"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2147483646" y="0"/>
                </a:cxn>
                <a:cxn ang="0">
                  <a:pos x="0" y="2147483646"/>
                </a:cxn>
              </a:cxnLst>
              <a:rect l="txL" t="txT" r="txR" b="txB"/>
              <a:pathLst>
                <a:path w="4" h="15">
                  <a:moveTo>
                    <a:pt x="0" y="2"/>
                  </a:moveTo>
                  <a:lnTo>
                    <a:pt x="0" y="0"/>
                  </a:lnTo>
                  <a:lnTo>
                    <a:pt x="0" y="5"/>
                  </a:lnTo>
                  <a:lnTo>
                    <a:pt x="0" y="15"/>
                  </a:lnTo>
                  <a:lnTo>
                    <a:pt x="4" y="15"/>
                  </a:lnTo>
                  <a:lnTo>
                    <a:pt x="2" y="5"/>
                  </a:lnTo>
                  <a:lnTo>
                    <a:pt x="2" y="2"/>
                  </a:lnTo>
                  <a:lnTo>
                    <a:pt x="2" y="0"/>
                  </a:lnTo>
                  <a:lnTo>
                    <a:pt x="2" y="2"/>
                  </a:lnTo>
                  <a:lnTo>
                    <a:pt x="4" y="0"/>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48" name="Freeform 1381"/>
            <p:cNvSpPr/>
            <p:nvPr/>
          </p:nvSpPr>
          <p:spPr>
            <a:xfrm>
              <a:off x="5003" y="1915"/>
              <a:ext cx="17" cy="28"/>
            </a:xfrm>
            <a:custGeom>
              <a:avLst/>
              <a:gdLst>
                <a:gd name="txL" fmla="*/ 0 w 5"/>
                <a:gd name="txT" fmla="*/ 0 h 10"/>
                <a:gd name="txR" fmla="*/ 5 w 5"/>
                <a:gd name="txB" fmla="*/ 10 h 10"/>
              </a:gdLst>
              <a:ahLst/>
              <a:cxnLst>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2147483646" y="0"/>
                </a:cxn>
                <a:cxn ang="0">
                  <a:pos x="0" y="2147483646"/>
                </a:cxn>
              </a:cxnLst>
              <a:rect l="txL" t="txT" r="txR" b="txB"/>
              <a:pathLst>
                <a:path w="5" h="10">
                  <a:moveTo>
                    <a:pt x="0" y="2"/>
                  </a:moveTo>
                  <a:lnTo>
                    <a:pt x="0" y="2"/>
                  </a:lnTo>
                  <a:lnTo>
                    <a:pt x="0" y="7"/>
                  </a:lnTo>
                  <a:lnTo>
                    <a:pt x="3" y="10"/>
                  </a:lnTo>
                  <a:lnTo>
                    <a:pt x="5" y="8"/>
                  </a:lnTo>
                  <a:lnTo>
                    <a:pt x="3" y="7"/>
                  </a:lnTo>
                  <a:lnTo>
                    <a:pt x="2" y="2"/>
                  </a:lnTo>
                  <a:lnTo>
                    <a:pt x="2" y="0"/>
                  </a:lnTo>
                  <a:lnTo>
                    <a:pt x="2" y="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49" name="Freeform 1382"/>
            <p:cNvSpPr/>
            <p:nvPr/>
          </p:nvSpPr>
          <p:spPr>
            <a:xfrm>
              <a:off x="4983" y="1915"/>
              <a:ext cx="27" cy="9"/>
            </a:xfrm>
            <a:custGeom>
              <a:avLst/>
              <a:gdLst>
                <a:gd name="txL" fmla="*/ 0 w 8"/>
                <a:gd name="txT" fmla="*/ 0 h 3"/>
                <a:gd name="txR" fmla="*/ 8 w 8"/>
                <a:gd name="txB" fmla="*/ 3 h 3"/>
              </a:gdLst>
              <a:ahLst/>
              <a:cxnLst>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 ang="0">
                  <a:pos x="0" y="2147483646"/>
                </a:cxn>
                <a:cxn ang="0">
                  <a:pos x="2147483646" y="2147483646"/>
                </a:cxn>
              </a:cxnLst>
              <a:rect l="txL" t="txT" r="txR" b="txB"/>
              <a:pathLst>
                <a:path w="8" h="3">
                  <a:moveTo>
                    <a:pt x="3" y="3"/>
                  </a:moveTo>
                  <a:lnTo>
                    <a:pt x="0" y="3"/>
                  </a:lnTo>
                  <a:lnTo>
                    <a:pt x="4" y="3"/>
                  </a:lnTo>
                  <a:lnTo>
                    <a:pt x="6" y="2"/>
                  </a:lnTo>
                  <a:lnTo>
                    <a:pt x="8" y="0"/>
                  </a:lnTo>
                  <a:lnTo>
                    <a:pt x="3" y="0"/>
                  </a:lnTo>
                  <a:lnTo>
                    <a:pt x="3" y="3"/>
                  </a:lnTo>
                  <a:lnTo>
                    <a:pt x="0" y="3"/>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50" name="Freeform 1383"/>
            <p:cNvSpPr/>
            <p:nvPr/>
          </p:nvSpPr>
          <p:spPr>
            <a:xfrm>
              <a:off x="4970" y="1924"/>
              <a:ext cx="23" cy="13"/>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7" h="5">
                  <a:moveTo>
                    <a:pt x="0" y="4"/>
                  </a:moveTo>
                  <a:lnTo>
                    <a:pt x="0" y="4"/>
                  </a:lnTo>
                  <a:lnTo>
                    <a:pt x="2" y="5"/>
                  </a:lnTo>
                  <a:lnTo>
                    <a:pt x="5" y="5"/>
                  </a:lnTo>
                  <a:lnTo>
                    <a:pt x="7" y="4"/>
                  </a:lnTo>
                  <a:lnTo>
                    <a:pt x="7" y="0"/>
                  </a:lnTo>
                  <a:lnTo>
                    <a:pt x="4" y="0"/>
                  </a:lnTo>
                  <a:lnTo>
                    <a:pt x="4" y="2"/>
                  </a:lnTo>
                  <a:lnTo>
                    <a:pt x="4" y="4"/>
                  </a:lnTo>
                  <a:lnTo>
                    <a:pt x="2" y="2"/>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6851" name="Freeform 1384"/>
            <p:cNvSpPr/>
            <p:nvPr/>
          </p:nvSpPr>
          <p:spPr>
            <a:xfrm>
              <a:off x="4951" y="1921"/>
              <a:ext cx="25" cy="14"/>
            </a:xfrm>
            <a:custGeom>
              <a:avLst/>
              <a:gdLst>
                <a:gd name="txL" fmla="*/ 0 w 8"/>
                <a:gd name="txT" fmla="*/ 0 h 5"/>
                <a:gd name="txR" fmla="*/ 8 w 8"/>
                <a:gd name="txB" fmla="*/ 5 h 5"/>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 ang="0">
                  <a:pos x="0" y="2147483646"/>
                </a:cxn>
                <a:cxn ang="0">
                  <a:pos x="0" y="2147483646"/>
                </a:cxn>
                <a:cxn ang="0">
                  <a:pos x="0" y="2147483646"/>
                </a:cxn>
                <a:cxn ang="0">
                  <a:pos x="0" y="2147483646"/>
                </a:cxn>
              </a:cxnLst>
              <a:rect l="txL" t="txT" r="txR" b="txB"/>
              <a:pathLst>
                <a:path w="8" h="5">
                  <a:moveTo>
                    <a:pt x="0" y="1"/>
                  </a:moveTo>
                  <a:lnTo>
                    <a:pt x="0" y="1"/>
                  </a:lnTo>
                  <a:lnTo>
                    <a:pt x="5" y="3"/>
                  </a:lnTo>
                  <a:lnTo>
                    <a:pt x="6" y="5"/>
                  </a:lnTo>
                  <a:lnTo>
                    <a:pt x="8" y="3"/>
                  </a:lnTo>
                  <a:lnTo>
                    <a:pt x="5" y="0"/>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52" name="Freeform 1385"/>
            <p:cNvSpPr/>
            <p:nvPr/>
          </p:nvSpPr>
          <p:spPr>
            <a:xfrm>
              <a:off x="4934" y="1899"/>
              <a:ext cx="20" cy="25"/>
            </a:xfrm>
            <a:custGeom>
              <a:avLst/>
              <a:gdLst>
                <a:gd name="txL" fmla="*/ 0 w 6"/>
                <a:gd name="txT" fmla="*/ 0 h 9"/>
                <a:gd name="txR" fmla="*/ 6 w 6"/>
                <a:gd name="txB" fmla="*/ 9 h 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0" y="2147483646"/>
                </a:cxn>
                <a:cxn ang="0">
                  <a:pos x="2147483646" y="2147483646"/>
                </a:cxn>
                <a:cxn ang="0">
                  <a:pos x="2147483646" y="2147483646"/>
                </a:cxn>
              </a:cxnLst>
              <a:rect l="txL" t="txT" r="txR" b="txB"/>
              <a:pathLst>
                <a:path w="6" h="9">
                  <a:moveTo>
                    <a:pt x="3" y="1"/>
                  </a:moveTo>
                  <a:lnTo>
                    <a:pt x="2" y="3"/>
                  </a:lnTo>
                  <a:lnTo>
                    <a:pt x="3" y="4"/>
                  </a:lnTo>
                  <a:lnTo>
                    <a:pt x="5" y="9"/>
                  </a:lnTo>
                  <a:lnTo>
                    <a:pt x="6" y="8"/>
                  </a:lnTo>
                  <a:lnTo>
                    <a:pt x="6" y="4"/>
                  </a:lnTo>
                  <a:lnTo>
                    <a:pt x="2" y="0"/>
                  </a:lnTo>
                  <a:lnTo>
                    <a:pt x="2" y="1"/>
                  </a:lnTo>
                  <a:lnTo>
                    <a:pt x="2" y="0"/>
                  </a:lnTo>
                  <a:lnTo>
                    <a:pt x="0" y="1"/>
                  </a:lnTo>
                  <a:lnTo>
                    <a:pt x="2" y="1"/>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53" name="Freeform 1386"/>
            <p:cNvSpPr/>
            <p:nvPr/>
          </p:nvSpPr>
          <p:spPr>
            <a:xfrm>
              <a:off x="4921" y="1902"/>
              <a:ext cx="24" cy="13"/>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7" h="5">
                  <a:moveTo>
                    <a:pt x="0" y="3"/>
                  </a:moveTo>
                  <a:lnTo>
                    <a:pt x="0" y="3"/>
                  </a:lnTo>
                  <a:lnTo>
                    <a:pt x="2" y="5"/>
                  </a:lnTo>
                  <a:lnTo>
                    <a:pt x="4" y="5"/>
                  </a:lnTo>
                  <a:lnTo>
                    <a:pt x="7" y="3"/>
                  </a:lnTo>
                  <a:lnTo>
                    <a:pt x="7" y="0"/>
                  </a:lnTo>
                  <a:lnTo>
                    <a:pt x="6" y="0"/>
                  </a:lnTo>
                  <a:lnTo>
                    <a:pt x="4" y="2"/>
                  </a:lnTo>
                  <a:lnTo>
                    <a:pt x="2"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54" name="Freeform 1387"/>
            <p:cNvSpPr/>
            <p:nvPr/>
          </p:nvSpPr>
          <p:spPr>
            <a:xfrm>
              <a:off x="4919" y="1888"/>
              <a:ext cx="10" cy="23"/>
            </a:xfrm>
            <a:custGeom>
              <a:avLst/>
              <a:gdLst>
                <a:gd name="txL" fmla="*/ 0 w 3"/>
                <a:gd name="txT" fmla="*/ 0 h 8"/>
                <a:gd name="txR" fmla="*/ 3 w 3"/>
                <a:gd name="txB" fmla="*/ 8 h 8"/>
              </a:gdLst>
              <a:ahLst/>
              <a:cxnLst>
                <a:cxn ang="0">
                  <a:pos x="2147483646" y="2147483646"/>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Lst>
              <a:rect l="txL" t="txT" r="txR" b="txB"/>
              <a:pathLst>
                <a:path w="3" h="8">
                  <a:moveTo>
                    <a:pt x="1" y="2"/>
                  </a:moveTo>
                  <a:lnTo>
                    <a:pt x="0" y="0"/>
                  </a:lnTo>
                  <a:lnTo>
                    <a:pt x="0" y="4"/>
                  </a:lnTo>
                  <a:lnTo>
                    <a:pt x="1" y="8"/>
                  </a:lnTo>
                  <a:lnTo>
                    <a:pt x="3" y="7"/>
                  </a:lnTo>
                  <a:lnTo>
                    <a:pt x="3" y="4"/>
                  </a:lnTo>
                  <a:lnTo>
                    <a:pt x="3" y="0"/>
                  </a:lnTo>
                  <a:lnTo>
                    <a:pt x="1" y="0"/>
                  </a:lnTo>
                  <a:lnTo>
                    <a:pt x="3" y="0"/>
                  </a:lnTo>
                  <a:lnTo>
                    <a:pt x="1" y="0"/>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55" name="Freeform 1388"/>
            <p:cNvSpPr/>
            <p:nvPr/>
          </p:nvSpPr>
          <p:spPr>
            <a:xfrm>
              <a:off x="4892" y="1872"/>
              <a:ext cx="29" cy="22"/>
            </a:xfrm>
            <a:custGeom>
              <a:avLst/>
              <a:gdLst>
                <a:gd name="txL" fmla="*/ 0 w 9"/>
                <a:gd name="txT" fmla="*/ 0 h 8"/>
                <a:gd name="txR" fmla="*/ 9 w 9"/>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9" h="8">
                  <a:moveTo>
                    <a:pt x="1" y="1"/>
                  </a:moveTo>
                  <a:lnTo>
                    <a:pt x="1" y="1"/>
                  </a:lnTo>
                  <a:lnTo>
                    <a:pt x="5" y="3"/>
                  </a:lnTo>
                  <a:lnTo>
                    <a:pt x="9" y="8"/>
                  </a:lnTo>
                  <a:lnTo>
                    <a:pt x="9" y="6"/>
                  </a:lnTo>
                  <a:lnTo>
                    <a:pt x="5" y="1"/>
                  </a:lnTo>
                  <a:lnTo>
                    <a:pt x="0" y="0"/>
                  </a:lnTo>
                  <a:lnTo>
                    <a:pt x="1"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56" name="Freeform 1389"/>
            <p:cNvSpPr/>
            <p:nvPr/>
          </p:nvSpPr>
          <p:spPr>
            <a:xfrm>
              <a:off x="4870" y="1872"/>
              <a:ext cx="25" cy="8"/>
            </a:xfrm>
            <a:custGeom>
              <a:avLst/>
              <a:gdLst>
                <a:gd name="txL" fmla="*/ 0 w 8"/>
                <a:gd name="txT" fmla="*/ 0 h 3"/>
                <a:gd name="txR" fmla="*/ 8 w 8"/>
                <a:gd name="txB" fmla="*/ 3 h 3"/>
              </a:gdLst>
              <a:ahLst/>
              <a:cxnLst>
                <a:cxn ang="0">
                  <a:pos x="0" y="2147483646"/>
                </a:cxn>
                <a:cxn ang="0">
                  <a:pos x="0" y="0"/>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0"/>
                </a:cxn>
                <a:cxn ang="0">
                  <a:pos x="2147483646" y="0"/>
                </a:cxn>
                <a:cxn ang="0">
                  <a:pos x="0" y="2147483646"/>
                </a:cxn>
              </a:cxnLst>
              <a:rect l="txL" t="txT" r="txR" b="txB"/>
              <a:pathLst>
                <a:path w="8" h="3">
                  <a:moveTo>
                    <a:pt x="0" y="1"/>
                  </a:moveTo>
                  <a:lnTo>
                    <a:pt x="0" y="0"/>
                  </a:lnTo>
                  <a:lnTo>
                    <a:pt x="3" y="3"/>
                  </a:lnTo>
                  <a:lnTo>
                    <a:pt x="8" y="1"/>
                  </a:lnTo>
                  <a:lnTo>
                    <a:pt x="7" y="0"/>
                  </a:lnTo>
                  <a:lnTo>
                    <a:pt x="3" y="0"/>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57" name="Freeform 1390"/>
            <p:cNvSpPr/>
            <p:nvPr/>
          </p:nvSpPr>
          <p:spPr>
            <a:xfrm>
              <a:off x="4850" y="1853"/>
              <a:ext cx="26" cy="22"/>
            </a:xfrm>
            <a:custGeom>
              <a:avLst/>
              <a:gdLst>
                <a:gd name="txL" fmla="*/ 0 w 8"/>
                <a:gd name="txT" fmla="*/ 0 h 8"/>
                <a:gd name="txR" fmla="*/ 8 w 8"/>
                <a:gd name="txB" fmla="*/ 8 h 8"/>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0" y="2147483646"/>
                </a:cxn>
              </a:cxnLst>
              <a:rect l="txL" t="txT" r="txR" b="txB"/>
              <a:pathLst>
                <a:path w="8" h="8">
                  <a:moveTo>
                    <a:pt x="0" y="3"/>
                  </a:moveTo>
                  <a:lnTo>
                    <a:pt x="1" y="3"/>
                  </a:lnTo>
                  <a:lnTo>
                    <a:pt x="3" y="5"/>
                  </a:lnTo>
                  <a:lnTo>
                    <a:pt x="6" y="8"/>
                  </a:lnTo>
                  <a:lnTo>
                    <a:pt x="8" y="7"/>
                  </a:lnTo>
                  <a:lnTo>
                    <a:pt x="4" y="3"/>
                  </a:lnTo>
                  <a:lnTo>
                    <a:pt x="1" y="0"/>
                  </a:lnTo>
                  <a:lnTo>
                    <a:pt x="1" y="2"/>
                  </a:lnTo>
                  <a:lnTo>
                    <a:pt x="0" y="3"/>
                  </a:lnTo>
                  <a:lnTo>
                    <a:pt x="1" y="3"/>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58" name="Freeform 1391"/>
            <p:cNvSpPr/>
            <p:nvPr/>
          </p:nvSpPr>
          <p:spPr>
            <a:xfrm>
              <a:off x="4827" y="1832"/>
              <a:ext cx="26" cy="30"/>
            </a:xfrm>
            <a:custGeom>
              <a:avLst/>
              <a:gdLst>
                <a:gd name="txL" fmla="*/ 0 w 8"/>
                <a:gd name="txT" fmla="*/ 0 h 11"/>
                <a:gd name="txR" fmla="*/ 8 w 8"/>
                <a:gd name="txB" fmla="*/ 11 h 11"/>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0" y="0"/>
                </a:cxn>
                <a:cxn ang="0">
                  <a:pos x="2147483646" y="0"/>
                </a:cxn>
                <a:cxn ang="0">
                  <a:pos x="0" y="0"/>
                </a:cxn>
                <a:cxn ang="0">
                  <a:pos x="0" y="0"/>
                </a:cxn>
                <a:cxn ang="0">
                  <a:pos x="2147483646" y="2147483646"/>
                </a:cxn>
              </a:cxnLst>
              <a:rect l="txL" t="txT" r="txR" b="txB"/>
              <a:pathLst>
                <a:path w="8" h="11">
                  <a:moveTo>
                    <a:pt x="2" y="1"/>
                  </a:moveTo>
                  <a:lnTo>
                    <a:pt x="0" y="1"/>
                  </a:lnTo>
                  <a:lnTo>
                    <a:pt x="3" y="5"/>
                  </a:lnTo>
                  <a:lnTo>
                    <a:pt x="7" y="11"/>
                  </a:lnTo>
                  <a:lnTo>
                    <a:pt x="8" y="10"/>
                  </a:lnTo>
                  <a:lnTo>
                    <a:pt x="7" y="3"/>
                  </a:lnTo>
                  <a:lnTo>
                    <a:pt x="2" y="0"/>
                  </a:lnTo>
                  <a:lnTo>
                    <a:pt x="0" y="0"/>
                  </a:lnTo>
                  <a:lnTo>
                    <a:pt x="2" y="0"/>
                  </a:lnTo>
                  <a:lnTo>
                    <a:pt x="0"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59" name="Freeform 1392"/>
            <p:cNvSpPr/>
            <p:nvPr/>
          </p:nvSpPr>
          <p:spPr>
            <a:xfrm>
              <a:off x="4707" y="1786"/>
              <a:ext cx="127" cy="59"/>
            </a:xfrm>
            <a:custGeom>
              <a:avLst/>
              <a:gdLst>
                <a:gd name="txL" fmla="*/ 0 w 39"/>
                <a:gd name="txT" fmla="*/ 0 h 22"/>
                <a:gd name="txR" fmla="*/ 39 w 39"/>
                <a:gd name="txB" fmla="*/ 22 h 22"/>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Lst>
              <a:rect l="txL" t="txT" r="txR" b="txB"/>
              <a:pathLst>
                <a:path w="39" h="22">
                  <a:moveTo>
                    <a:pt x="0" y="2"/>
                  </a:moveTo>
                  <a:lnTo>
                    <a:pt x="0" y="2"/>
                  </a:lnTo>
                  <a:lnTo>
                    <a:pt x="6" y="10"/>
                  </a:lnTo>
                  <a:lnTo>
                    <a:pt x="13" y="15"/>
                  </a:lnTo>
                  <a:lnTo>
                    <a:pt x="18" y="18"/>
                  </a:lnTo>
                  <a:lnTo>
                    <a:pt x="24" y="22"/>
                  </a:lnTo>
                  <a:lnTo>
                    <a:pt x="32" y="22"/>
                  </a:lnTo>
                  <a:lnTo>
                    <a:pt x="39" y="18"/>
                  </a:lnTo>
                  <a:lnTo>
                    <a:pt x="37" y="17"/>
                  </a:lnTo>
                  <a:lnTo>
                    <a:pt x="32" y="18"/>
                  </a:lnTo>
                  <a:lnTo>
                    <a:pt x="24" y="18"/>
                  </a:lnTo>
                  <a:lnTo>
                    <a:pt x="19" y="17"/>
                  </a:lnTo>
                  <a:lnTo>
                    <a:pt x="13" y="13"/>
                  </a:lnTo>
                  <a:lnTo>
                    <a:pt x="8" y="9"/>
                  </a:lnTo>
                  <a:lnTo>
                    <a:pt x="1" y="0"/>
                  </a:lnTo>
                  <a:lnTo>
                    <a:pt x="1" y="2"/>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60" name="Freeform 1393"/>
            <p:cNvSpPr/>
            <p:nvPr/>
          </p:nvSpPr>
          <p:spPr>
            <a:xfrm>
              <a:off x="4707" y="1769"/>
              <a:ext cx="3" cy="22"/>
            </a:xfrm>
            <a:custGeom>
              <a:avLst/>
              <a:gdLst>
                <a:gd name="txL" fmla="*/ 0 w 1"/>
                <a:gd name="txT" fmla="*/ 0 h 8"/>
                <a:gd name="txR" fmla="*/ 1 w 1"/>
                <a:gd name="txB" fmla="*/ 8 h 8"/>
              </a:gdLst>
              <a:ahLst/>
              <a:cxnLst>
                <a:cxn ang="0">
                  <a:pos x="0" y="2147483646"/>
                </a:cxn>
                <a:cxn ang="0">
                  <a:pos x="0" y="2147483646"/>
                </a:cxn>
                <a:cxn ang="0">
                  <a:pos x="0" y="2147483646"/>
                </a:cxn>
                <a:cxn ang="0">
                  <a:pos x="0" y="2147483646"/>
                </a:cxn>
                <a:cxn ang="0">
                  <a:pos x="2147483646" y="2147483646"/>
                </a:cxn>
                <a:cxn ang="0">
                  <a:pos x="2147483646" y="2147483646"/>
                </a:cxn>
                <a:cxn ang="0">
                  <a:pos x="2147483646" y="0"/>
                </a:cxn>
                <a:cxn ang="0">
                  <a:pos x="2147483646" y="0"/>
                </a:cxn>
                <a:cxn ang="0">
                  <a:pos x="0" y="2147483646"/>
                </a:cxn>
              </a:cxnLst>
              <a:rect l="txL" t="txT" r="txR" b="txB"/>
              <a:pathLst>
                <a:path w="1" h="8">
                  <a:moveTo>
                    <a:pt x="0" y="1"/>
                  </a:moveTo>
                  <a:lnTo>
                    <a:pt x="0" y="1"/>
                  </a:lnTo>
                  <a:lnTo>
                    <a:pt x="0" y="3"/>
                  </a:lnTo>
                  <a:lnTo>
                    <a:pt x="0" y="8"/>
                  </a:lnTo>
                  <a:lnTo>
                    <a:pt x="1" y="8"/>
                  </a:lnTo>
                  <a:lnTo>
                    <a:pt x="1" y="3"/>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61" name="Freeform 1394"/>
            <p:cNvSpPr/>
            <p:nvPr/>
          </p:nvSpPr>
          <p:spPr>
            <a:xfrm>
              <a:off x="4610" y="1664"/>
              <a:ext cx="100" cy="109"/>
            </a:xfrm>
            <a:custGeom>
              <a:avLst/>
              <a:gdLst>
                <a:gd name="txL" fmla="*/ 0 w 31"/>
                <a:gd name="txT" fmla="*/ 0 h 40"/>
                <a:gd name="txR" fmla="*/ 31 w 31"/>
                <a:gd name="txB" fmla="*/ 40 h 40"/>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2147483646" y="0"/>
                </a:cxn>
                <a:cxn ang="0">
                  <a:pos x="2147483646" y="2147483646"/>
                </a:cxn>
              </a:cxnLst>
              <a:rect l="txL" t="txT" r="txR" b="txB"/>
              <a:pathLst>
                <a:path w="31" h="40">
                  <a:moveTo>
                    <a:pt x="2" y="1"/>
                  </a:moveTo>
                  <a:lnTo>
                    <a:pt x="0" y="1"/>
                  </a:lnTo>
                  <a:lnTo>
                    <a:pt x="13" y="21"/>
                  </a:lnTo>
                  <a:lnTo>
                    <a:pt x="30" y="40"/>
                  </a:lnTo>
                  <a:lnTo>
                    <a:pt x="31" y="39"/>
                  </a:lnTo>
                  <a:lnTo>
                    <a:pt x="15" y="21"/>
                  </a:lnTo>
                  <a:lnTo>
                    <a:pt x="2" y="1"/>
                  </a:lnTo>
                  <a:lnTo>
                    <a:pt x="2" y="0"/>
                  </a:lnTo>
                  <a:lnTo>
                    <a:pt x="2" y="1"/>
                  </a:lnTo>
                  <a:lnTo>
                    <a:pt x="2"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62" name="Freeform 1395"/>
            <p:cNvSpPr/>
            <p:nvPr/>
          </p:nvSpPr>
          <p:spPr>
            <a:xfrm>
              <a:off x="4600" y="1664"/>
              <a:ext cx="15" cy="22"/>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Lst>
              <a:rect l="txL" t="txT" r="txR" b="txB"/>
              <a:pathLst>
                <a:path w="5" h="8">
                  <a:moveTo>
                    <a:pt x="3" y="8"/>
                  </a:moveTo>
                  <a:lnTo>
                    <a:pt x="3" y="6"/>
                  </a:lnTo>
                  <a:lnTo>
                    <a:pt x="2" y="5"/>
                  </a:lnTo>
                  <a:lnTo>
                    <a:pt x="3" y="3"/>
                  </a:lnTo>
                  <a:lnTo>
                    <a:pt x="3" y="1"/>
                  </a:lnTo>
                  <a:lnTo>
                    <a:pt x="5" y="1"/>
                  </a:lnTo>
                  <a:lnTo>
                    <a:pt x="5" y="0"/>
                  </a:lnTo>
                  <a:lnTo>
                    <a:pt x="2" y="0"/>
                  </a:lnTo>
                  <a:lnTo>
                    <a:pt x="0" y="3"/>
                  </a:lnTo>
                  <a:lnTo>
                    <a:pt x="0" y="6"/>
                  </a:lnTo>
                  <a:lnTo>
                    <a:pt x="2" y="8"/>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6863" name="Freeform 1396"/>
            <p:cNvSpPr/>
            <p:nvPr/>
          </p:nvSpPr>
          <p:spPr>
            <a:xfrm>
              <a:off x="4606" y="1686"/>
              <a:ext cx="63" cy="79"/>
            </a:xfrm>
            <a:custGeom>
              <a:avLst/>
              <a:gdLst>
                <a:gd name="txL" fmla="*/ 0 w 19"/>
                <a:gd name="txT" fmla="*/ 0 h 29"/>
                <a:gd name="txR" fmla="*/ 19 w 19"/>
                <a:gd name="txB" fmla="*/ 29 h 29"/>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 h="29">
                  <a:moveTo>
                    <a:pt x="19" y="29"/>
                  </a:moveTo>
                  <a:lnTo>
                    <a:pt x="19" y="29"/>
                  </a:lnTo>
                  <a:lnTo>
                    <a:pt x="11" y="13"/>
                  </a:lnTo>
                  <a:lnTo>
                    <a:pt x="1" y="0"/>
                  </a:lnTo>
                  <a:lnTo>
                    <a:pt x="0" y="0"/>
                  </a:lnTo>
                  <a:lnTo>
                    <a:pt x="10" y="14"/>
                  </a:lnTo>
                  <a:lnTo>
                    <a:pt x="18" y="29"/>
                  </a:lnTo>
                  <a:lnTo>
                    <a:pt x="18" y="28"/>
                  </a:lnTo>
                  <a:lnTo>
                    <a:pt x="19" y="29"/>
                  </a:lnTo>
                </a:path>
              </a:pathLst>
            </a:custGeom>
            <a:solidFill>
              <a:srgbClr val="777777">
                <a:alpha val="100000"/>
              </a:srgbClr>
            </a:solidFill>
            <a:ln w="9525">
              <a:noFill/>
            </a:ln>
          </p:spPr>
          <p:txBody>
            <a:bodyPr/>
            <a:lstStyle/>
            <a:p>
              <a:pPr fontAlgn="base"/>
              <a:endParaRPr lang="zh-CN" altLang="en-US" sz="1680" strike="noStrike" noProof="1"/>
            </a:p>
          </p:txBody>
        </p:sp>
        <p:sp>
          <p:nvSpPr>
            <p:cNvPr id="76864" name="Freeform 1397"/>
            <p:cNvSpPr/>
            <p:nvPr/>
          </p:nvSpPr>
          <p:spPr>
            <a:xfrm>
              <a:off x="4632" y="1737"/>
              <a:ext cx="37" cy="32"/>
            </a:xfrm>
            <a:custGeom>
              <a:avLst/>
              <a:gdLst>
                <a:gd name="txL" fmla="*/ 0 w 11"/>
                <a:gd name="txT" fmla="*/ 0 h 12"/>
                <a:gd name="txR" fmla="*/ 11 w 11"/>
                <a:gd name="txB" fmla="*/ 12 h 12"/>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11" h="12">
                  <a:moveTo>
                    <a:pt x="0" y="2"/>
                  </a:moveTo>
                  <a:lnTo>
                    <a:pt x="0" y="2"/>
                  </a:lnTo>
                  <a:lnTo>
                    <a:pt x="2" y="7"/>
                  </a:lnTo>
                  <a:lnTo>
                    <a:pt x="5" y="10"/>
                  </a:lnTo>
                  <a:lnTo>
                    <a:pt x="8" y="12"/>
                  </a:lnTo>
                  <a:lnTo>
                    <a:pt x="11" y="10"/>
                  </a:lnTo>
                  <a:lnTo>
                    <a:pt x="10" y="9"/>
                  </a:lnTo>
                  <a:lnTo>
                    <a:pt x="8" y="9"/>
                  </a:lnTo>
                  <a:lnTo>
                    <a:pt x="6" y="9"/>
                  </a:lnTo>
                  <a:lnTo>
                    <a:pt x="3" y="5"/>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65" name="Freeform 1398"/>
            <p:cNvSpPr/>
            <p:nvPr/>
          </p:nvSpPr>
          <p:spPr>
            <a:xfrm>
              <a:off x="4615" y="1716"/>
              <a:ext cx="23" cy="27"/>
            </a:xfrm>
            <a:custGeom>
              <a:avLst/>
              <a:gdLst>
                <a:gd name="txL" fmla="*/ 0 w 7"/>
                <a:gd name="txT" fmla="*/ 0 h 10"/>
                <a:gd name="txR" fmla="*/ 7 w 7"/>
                <a:gd name="txB" fmla="*/ 10 h 10"/>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2147483646" y="2147483646"/>
                </a:cxn>
                <a:cxn ang="0">
                  <a:pos x="0" y="2147483646"/>
                </a:cxn>
              </a:cxnLst>
              <a:rect l="txL" t="txT" r="txR" b="txB"/>
              <a:pathLst>
                <a:path w="7" h="10">
                  <a:moveTo>
                    <a:pt x="0" y="2"/>
                  </a:moveTo>
                  <a:lnTo>
                    <a:pt x="0" y="3"/>
                  </a:lnTo>
                  <a:lnTo>
                    <a:pt x="3" y="5"/>
                  </a:lnTo>
                  <a:lnTo>
                    <a:pt x="5" y="10"/>
                  </a:lnTo>
                  <a:lnTo>
                    <a:pt x="7" y="8"/>
                  </a:lnTo>
                  <a:lnTo>
                    <a:pt x="5" y="3"/>
                  </a:lnTo>
                  <a:lnTo>
                    <a:pt x="0" y="0"/>
                  </a:lnTo>
                  <a:lnTo>
                    <a:pt x="2" y="2"/>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66" name="Freeform 1399"/>
            <p:cNvSpPr/>
            <p:nvPr/>
          </p:nvSpPr>
          <p:spPr>
            <a:xfrm>
              <a:off x="4606" y="1698"/>
              <a:ext cx="17" cy="22"/>
            </a:xfrm>
            <a:custGeom>
              <a:avLst/>
              <a:gdLst>
                <a:gd name="txL" fmla="*/ 0 w 5"/>
                <a:gd name="txT" fmla="*/ 0 h 8"/>
                <a:gd name="txR" fmla="*/ 5 w 5"/>
                <a:gd name="txB" fmla="*/ 8 h 8"/>
              </a:gdLst>
              <a:ahLst/>
              <a:cxnLst>
                <a:cxn ang="0">
                  <a:pos x="0"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0"/>
                </a:cxn>
                <a:cxn ang="0">
                  <a:pos x="0" y="2147483646"/>
                </a:cxn>
              </a:cxnLst>
              <a:rect l="txL" t="txT" r="txR" b="txB"/>
              <a:pathLst>
                <a:path w="5" h="8">
                  <a:moveTo>
                    <a:pt x="0" y="1"/>
                  </a:moveTo>
                  <a:lnTo>
                    <a:pt x="0" y="0"/>
                  </a:lnTo>
                  <a:lnTo>
                    <a:pt x="0" y="5"/>
                  </a:lnTo>
                  <a:lnTo>
                    <a:pt x="3" y="8"/>
                  </a:lnTo>
                  <a:lnTo>
                    <a:pt x="5" y="8"/>
                  </a:lnTo>
                  <a:lnTo>
                    <a:pt x="1" y="5"/>
                  </a:lnTo>
                  <a:lnTo>
                    <a:pt x="1" y="1"/>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67" name="Freeform 1400"/>
            <p:cNvSpPr/>
            <p:nvPr/>
          </p:nvSpPr>
          <p:spPr>
            <a:xfrm>
              <a:off x="4590" y="1680"/>
              <a:ext cx="20" cy="21"/>
            </a:xfrm>
            <a:custGeom>
              <a:avLst/>
              <a:gdLst>
                <a:gd name="txL" fmla="*/ 0 w 6"/>
                <a:gd name="txT" fmla="*/ 0 h 8"/>
                <a:gd name="txR" fmla="*/ 6 w 6"/>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2147483646" y="2147483646"/>
                </a:cxn>
                <a:cxn ang="0">
                  <a:pos x="0" y="2147483646"/>
                </a:cxn>
                <a:cxn ang="0">
                  <a:pos x="0" y="2147483646"/>
                </a:cxn>
                <a:cxn ang="0">
                  <a:pos x="0" y="2147483646"/>
                </a:cxn>
                <a:cxn ang="0">
                  <a:pos x="0" y="2147483646"/>
                </a:cxn>
              </a:cxnLst>
              <a:rect l="txL" t="txT" r="txR" b="txB"/>
              <a:pathLst>
                <a:path w="6" h="8">
                  <a:moveTo>
                    <a:pt x="0" y="2"/>
                  </a:moveTo>
                  <a:lnTo>
                    <a:pt x="0" y="3"/>
                  </a:lnTo>
                  <a:lnTo>
                    <a:pt x="2" y="3"/>
                  </a:lnTo>
                  <a:lnTo>
                    <a:pt x="5" y="8"/>
                  </a:lnTo>
                  <a:lnTo>
                    <a:pt x="6" y="7"/>
                  </a:lnTo>
                  <a:lnTo>
                    <a:pt x="3" y="2"/>
                  </a:lnTo>
                  <a:lnTo>
                    <a:pt x="0" y="0"/>
                  </a:lnTo>
                  <a:lnTo>
                    <a:pt x="2" y="2"/>
                  </a:lnTo>
                  <a:lnTo>
                    <a:pt x="0" y="2"/>
                  </a:lnTo>
                  <a:lnTo>
                    <a:pt x="0" y="3"/>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68" name="Freeform 1401"/>
            <p:cNvSpPr/>
            <p:nvPr/>
          </p:nvSpPr>
          <p:spPr>
            <a:xfrm>
              <a:off x="4568" y="1645"/>
              <a:ext cx="29" cy="41"/>
            </a:xfrm>
            <a:custGeom>
              <a:avLst/>
              <a:gdLst>
                <a:gd name="txL" fmla="*/ 0 w 9"/>
                <a:gd name="txT" fmla="*/ 0 h 15"/>
                <a:gd name="txR" fmla="*/ 9 w 9"/>
                <a:gd name="txB" fmla="*/ 15 h 15"/>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9" h="15">
                  <a:moveTo>
                    <a:pt x="2" y="2"/>
                  </a:moveTo>
                  <a:lnTo>
                    <a:pt x="0" y="2"/>
                  </a:lnTo>
                  <a:lnTo>
                    <a:pt x="4" y="8"/>
                  </a:lnTo>
                  <a:lnTo>
                    <a:pt x="7" y="15"/>
                  </a:lnTo>
                  <a:lnTo>
                    <a:pt x="9" y="15"/>
                  </a:lnTo>
                  <a:lnTo>
                    <a:pt x="5" y="7"/>
                  </a:lnTo>
                  <a:lnTo>
                    <a:pt x="2"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69" name="Freeform 1402"/>
            <p:cNvSpPr/>
            <p:nvPr/>
          </p:nvSpPr>
          <p:spPr>
            <a:xfrm>
              <a:off x="4509" y="1605"/>
              <a:ext cx="66" cy="45"/>
            </a:xfrm>
            <a:custGeom>
              <a:avLst/>
              <a:gdLst>
                <a:gd name="txL" fmla="*/ 0 w 20"/>
                <a:gd name="txT" fmla="*/ 0 h 17"/>
                <a:gd name="txR" fmla="*/ 20 w 20"/>
                <a:gd name="txB" fmla="*/ 17 h 17"/>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20" h="17">
                  <a:moveTo>
                    <a:pt x="2" y="2"/>
                  </a:moveTo>
                  <a:lnTo>
                    <a:pt x="0" y="2"/>
                  </a:lnTo>
                  <a:lnTo>
                    <a:pt x="5" y="10"/>
                  </a:lnTo>
                  <a:lnTo>
                    <a:pt x="10" y="15"/>
                  </a:lnTo>
                  <a:lnTo>
                    <a:pt x="15" y="17"/>
                  </a:lnTo>
                  <a:lnTo>
                    <a:pt x="20" y="17"/>
                  </a:lnTo>
                  <a:lnTo>
                    <a:pt x="20" y="15"/>
                  </a:lnTo>
                  <a:lnTo>
                    <a:pt x="17" y="15"/>
                  </a:lnTo>
                  <a:lnTo>
                    <a:pt x="12" y="13"/>
                  </a:lnTo>
                  <a:lnTo>
                    <a:pt x="7" y="10"/>
                  </a:lnTo>
                  <a:lnTo>
                    <a:pt x="4"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70" name="Freeform 1403"/>
            <p:cNvSpPr/>
            <p:nvPr/>
          </p:nvSpPr>
          <p:spPr>
            <a:xfrm>
              <a:off x="4473" y="1553"/>
              <a:ext cx="48" cy="57"/>
            </a:xfrm>
            <a:custGeom>
              <a:avLst/>
              <a:gdLst>
                <a:gd name="txL" fmla="*/ 0 w 15"/>
                <a:gd name="txT" fmla="*/ 0 h 21"/>
                <a:gd name="txR" fmla="*/ 15 w 15"/>
                <a:gd name="txB" fmla="*/ 21 h 21"/>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15" h="21">
                  <a:moveTo>
                    <a:pt x="0" y="0"/>
                  </a:moveTo>
                  <a:lnTo>
                    <a:pt x="0" y="1"/>
                  </a:lnTo>
                  <a:lnTo>
                    <a:pt x="5" y="10"/>
                  </a:lnTo>
                  <a:lnTo>
                    <a:pt x="13" y="21"/>
                  </a:lnTo>
                  <a:lnTo>
                    <a:pt x="15" y="19"/>
                  </a:lnTo>
                  <a:lnTo>
                    <a:pt x="7" y="8"/>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71" name="Freeform 1404"/>
            <p:cNvSpPr/>
            <p:nvPr/>
          </p:nvSpPr>
          <p:spPr>
            <a:xfrm>
              <a:off x="4473" y="1508"/>
              <a:ext cx="10" cy="45"/>
            </a:xfrm>
            <a:custGeom>
              <a:avLst/>
              <a:gdLst>
                <a:gd name="txL" fmla="*/ 0 w 3"/>
                <a:gd name="txT" fmla="*/ 0 h 17"/>
                <a:gd name="txR" fmla="*/ 3 w 3"/>
                <a:gd name="txB" fmla="*/ 17 h 17"/>
              </a:gdLst>
              <a:ahLst/>
              <a:cxnLst>
                <a:cxn ang="0">
                  <a:pos x="2147483646" y="0"/>
                </a:cxn>
                <a:cxn ang="0">
                  <a:pos x="2147483646" y="0"/>
                </a:cxn>
                <a:cxn ang="0">
                  <a:pos x="0"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3" h="17">
                  <a:moveTo>
                    <a:pt x="1" y="0"/>
                  </a:moveTo>
                  <a:lnTo>
                    <a:pt x="1" y="0"/>
                  </a:lnTo>
                  <a:lnTo>
                    <a:pt x="0" y="9"/>
                  </a:lnTo>
                  <a:lnTo>
                    <a:pt x="0" y="17"/>
                  </a:lnTo>
                  <a:lnTo>
                    <a:pt x="1" y="17"/>
                  </a:lnTo>
                  <a:lnTo>
                    <a:pt x="3" y="9"/>
                  </a:lnTo>
                  <a:lnTo>
                    <a:pt x="3" y="0"/>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72" name="Freeform 1405"/>
            <p:cNvSpPr/>
            <p:nvPr/>
          </p:nvSpPr>
          <p:spPr>
            <a:xfrm>
              <a:off x="4463" y="1478"/>
              <a:ext cx="20" cy="30"/>
            </a:xfrm>
            <a:custGeom>
              <a:avLst/>
              <a:gdLst>
                <a:gd name="txL" fmla="*/ 0 w 6"/>
                <a:gd name="txT" fmla="*/ 0 h 11"/>
                <a:gd name="txR" fmla="*/ 6 w 6"/>
                <a:gd name="txB" fmla="*/ 11 h 11"/>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0" y="0"/>
                </a:cxn>
                <a:cxn ang="0">
                  <a:pos x="2147483646" y="2147483646"/>
                </a:cxn>
                <a:cxn ang="0">
                  <a:pos x="2147483646" y="0"/>
                </a:cxn>
              </a:cxnLst>
              <a:rect l="txL" t="txT" r="txR" b="txB"/>
              <a:pathLst>
                <a:path w="6" h="11">
                  <a:moveTo>
                    <a:pt x="1" y="0"/>
                  </a:moveTo>
                  <a:lnTo>
                    <a:pt x="1" y="2"/>
                  </a:lnTo>
                  <a:lnTo>
                    <a:pt x="3" y="5"/>
                  </a:lnTo>
                  <a:lnTo>
                    <a:pt x="4" y="11"/>
                  </a:lnTo>
                  <a:lnTo>
                    <a:pt x="6" y="11"/>
                  </a:lnTo>
                  <a:lnTo>
                    <a:pt x="4" y="3"/>
                  </a:lnTo>
                  <a:lnTo>
                    <a:pt x="1" y="0"/>
                  </a:lnTo>
                  <a:lnTo>
                    <a:pt x="1" y="2"/>
                  </a:lnTo>
                  <a:lnTo>
                    <a:pt x="1" y="0"/>
                  </a:lnTo>
                  <a:lnTo>
                    <a:pt x="0" y="0"/>
                  </a:lnTo>
                  <a:lnTo>
                    <a:pt x="1" y="2"/>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73" name="Freeform 1406"/>
            <p:cNvSpPr/>
            <p:nvPr/>
          </p:nvSpPr>
          <p:spPr>
            <a:xfrm>
              <a:off x="4467" y="1469"/>
              <a:ext cx="23" cy="13"/>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0" y="2147483646"/>
                </a:cxn>
                <a:cxn ang="0">
                  <a:pos x="0" y="2147483646"/>
                </a:cxn>
                <a:cxn ang="0">
                  <a:pos x="2147483646" y="2147483646"/>
                </a:cxn>
                <a:cxn ang="0">
                  <a:pos x="2147483646" y="0"/>
                </a:cxn>
                <a:cxn ang="0">
                  <a:pos x="2147483646" y="0"/>
                </a:cxn>
                <a:cxn ang="0">
                  <a:pos x="2147483646" y="2147483646"/>
                </a:cxn>
              </a:cxnLst>
              <a:rect l="txL" t="txT" r="txR" b="txB"/>
              <a:pathLst>
                <a:path w="7" h="5">
                  <a:moveTo>
                    <a:pt x="5" y="1"/>
                  </a:moveTo>
                  <a:lnTo>
                    <a:pt x="5" y="1"/>
                  </a:lnTo>
                  <a:lnTo>
                    <a:pt x="3" y="1"/>
                  </a:lnTo>
                  <a:lnTo>
                    <a:pt x="0" y="3"/>
                  </a:lnTo>
                  <a:lnTo>
                    <a:pt x="0" y="5"/>
                  </a:lnTo>
                  <a:lnTo>
                    <a:pt x="5" y="3"/>
                  </a:lnTo>
                  <a:lnTo>
                    <a:pt x="7" y="0"/>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74" name="Freeform 1407"/>
            <p:cNvSpPr/>
            <p:nvPr/>
          </p:nvSpPr>
          <p:spPr>
            <a:xfrm>
              <a:off x="4457" y="1451"/>
              <a:ext cx="33" cy="21"/>
            </a:xfrm>
            <a:custGeom>
              <a:avLst/>
              <a:gdLst>
                <a:gd name="txL" fmla="*/ 0 w 10"/>
                <a:gd name="txT" fmla="*/ 0 h 8"/>
                <a:gd name="txR" fmla="*/ 10 w 10"/>
                <a:gd name="txB" fmla="*/ 8 h 8"/>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2147483646" y="0"/>
                </a:cxn>
                <a:cxn ang="0">
                  <a:pos x="2147483646" y="2147483646"/>
                </a:cxn>
              </a:cxnLst>
              <a:rect l="txL" t="txT" r="txR" b="txB"/>
              <a:pathLst>
                <a:path w="10" h="8">
                  <a:moveTo>
                    <a:pt x="2" y="2"/>
                  </a:moveTo>
                  <a:lnTo>
                    <a:pt x="0" y="2"/>
                  </a:lnTo>
                  <a:lnTo>
                    <a:pt x="3" y="5"/>
                  </a:lnTo>
                  <a:lnTo>
                    <a:pt x="8" y="8"/>
                  </a:lnTo>
                  <a:lnTo>
                    <a:pt x="10" y="7"/>
                  </a:lnTo>
                  <a:lnTo>
                    <a:pt x="5" y="3"/>
                  </a:lnTo>
                  <a:lnTo>
                    <a:pt x="3" y="2"/>
                  </a:lnTo>
                  <a:lnTo>
                    <a:pt x="2" y="0"/>
                  </a:lnTo>
                  <a:lnTo>
                    <a:pt x="3" y="2"/>
                  </a:lnTo>
                  <a:lnTo>
                    <a:pt x="3" y="0"/>
                  </a:lnTo>
                  <a:lnTo>
                    <a:pt x="2"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75" name="Freeform 1408"/>
            <p:cNvSpPr/>
            <p:nvPr/>
          </p:nvSpPr>
          <p:spPr>
            <a:xfrm>
              <a:off x="4425" y="1451"/>
              <a:ext cx="38" cy="8"/>
            </a:xfrm>
            <a:custGeom>
              <a:avLst/>
              <a:gdLst>
                <a:gd name="txL" fmla="*/ 0 w 12"/>
                <a:gd name="txT" fmla="*/ 0 h 3"/>
                <a:gd name="txR" fmla="*/ 12 w 12"/>
                <a:gd name="txB" fmla="*/ 3 h 3"/>
              </a:gdLst>
              <a:ahLst/>
              <a:cxnLst>
                <a:cxn ang="0">
                  <a:pos x="2147483646" y="0"/>
                </a:cxn>
                <a:cxn ang="0">
                  <a:pos x="0" y="0"/>
                </a:cxn>
                <a:cxn ang="0">
                  <a:pos x="2147483646" y="2147483646"/>
                </a:cxn>
                <a:cxn ang="0">
                  <a:pos x="2147483646" y="2147483646"/>
                </a:cxn>
                <a:cxn ang="0">
                  <a:pos x="2147483646" y="0"/>
                </a:cxn>
                <a:cxn ang="0">
                  <a:pos x="2147483646" y="2147483646"/>
                </a:cxn>
                <a:cxn ang="0">
                  <a:pos x="2147483646" y="0"/>
                </a:cxn>
                <a:cxn ang="0">
                  <a:pos x="2147483646" y="0"/>
                </a:cxn>
                <a:cxn ang="0">
                  <a:pos x="2147483646" y="0"/>
                </a:cxn>
              </a:cxnLst>
              <a:rect l="txL" t="txT" r="txR" b="txB"/>
              <a:pathLst>
                <a:path w="12" h="3">
                  <a:moveTo>
                    <a:pt x="2" y="0"/>
                  </a:moveTo>
                  <a:lnTo>
                    <a:pt x="0" y="0"/>
                  </a:lnTo>
                  <a:lnTo>
                    <a:pt x="7" y="3"/>
                  </a:lnTo>
                  <a:lnTo>
                    <a:pt x="12" y="2"/>
                  </a:lnTo>
                  <a:lnTo>
                    <a:pt x="12" y="0"/>
                  </a:lnTo>
                  <a:lnTo>
                    <a:pt x="7" y="2"/>
                  </a:lnTo>
                  <a:lnTo>
                    <a:pt x="3"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76" name="Freeform 1409"/>
            <p:cNvSpPr/>
            <p:nvPr/>
          </p:nvSpPr>
          <p:spPr>
            <a:xfrm>
              <a:off x="4421" y="1432"/>
              <a:ext cx="13" cy="19"/>
            </a:xfrm>
            <a:custGeom>
              <a:avLst/>
              <a:gdLst>
                <a:gd name="txL" fmla="*/ 0 w 4"/>
                <a:gd name="txT" fmla="*/ 0 h 7"/>
                <a:gd name="txR" fmla="*/ 4 w 4"/>
                <a:gd name="txB" fmla="*/ 7 h 7"/>
              </a:gdLst>
              <a:ahLst/>
              <a:cxnLst>
                <a:cxn ang="0">
                  <a:pos x="0" y="2147483646"/>
                </a:cxn>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2147483646" y="0"/>
                </a:cxn>
                <a:cxn ang="0">
                  <a:pos x="2147483646" y="0"/>
                </a:cxn>
                <a:cxn ang="0">
                  <a:pos x="0" y="0"/>
                </a:cxn>
                <a:cxn ang="0">
                  <a:pos x="0" y="2147483646"/>
                </a:cxn>
              </a:cxnLst>
              <a:rect l="txL" t="txT" r="txR" b="txB"/>
              <a:pathLst>
                <a:path w="4" h="7">
                  <a:moveTo>
                    <a:pt x="0" y="2"/>
                  </a:moveTo>
                  <a:lnTo>
                    <a:pt x="0" y="2"/>
                  </a:lnTo>
                  <a:lnTo>
                    <a:pt x="0" y="4"/>
                  </a:lnTo>
                  <a:lnTo>
                    <a:pt x="3" y="7"/>
                  </a:lnTo>
                  <a:lnTo>
                    <a:pt x="4" y="7"/>
                  </a:lnTo>
                  <a:lnTo>
                    <a:pt x="1" y="2"/>
                  </a:lnTo>
                  <a:lnTo>
                    <a:pt x="1" y="0"/>
                  </a:lnTo>
                  <a:lnTo>
                    <a:pt x="0" y="0"/>
                  </a:lnTo>
                  <a:lnTo>
                    <a:pt x="1"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77" name="Freeform 1410"/>
            <p:cNvSpPr/>
            <p:nvPr/>
          </p:nvSpPr>
          <p:spPr>
            <a:xfrm>
              <a:off x="4405" y="1417"/>
              <a:ext cx="16" cy="19"/>
            </a:xfrm>
            <a:custGeom>
              <a:avLst/>
              <a:gdLst>
                <a:gd name="txL" fmla="*/ 0 w 5"/>
                <a:gd name="txT" fmla="*/ 0 h 7"/>
                <a:gd name="txR" fmla="*/ 5 w 5"/>
                <a:gd name="txB" fmla="*/ 7 h 7"/>
              </a:gdLst>
              <a:ahLst/>
              <a:cxnLst>
                <a:cxn ang="0">
                  <a:pos x="0"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Lst>
              <a:rect l="txL" t="txT" r="txR" b="txB"/>
              <a:pathLst>
                <a:path w="5" h="7">
                  <a:moveTo>
                    <a:pt x="0" y="2"/>
                  </a:moveTo>
                  <a:lnTo>
                    <a:pt x="0" y="0"/>
                  </a:lnTo>
                  <a:lnTo>
                    <a:pt x="0" y="4"/>
                  </a:lnTo>
                  <a:lnTo>
                    <a:pt x="1" y="5"/>
                  </a:lnTo>
                  <a:lnTo>
                    <a:pt x="3" y="7"/>
                  </a:lnTo>
                  <a:lnTo>
                    <a:pt x="5" y="7"/>
                  </a:lnTo>
                  <a:lnTo>
                    <a:pt x="5" y="5"/>
                  </a:lnTo>
                  <a:lnTo>
                    <a:pt x="3" y="5"/>
                  </a:lnTo>
                  <a:lnTo>
                    <a:pt x="3" y="4"/>
                  </a:lnTo>
                  <a:lnTo>
                    <a:pt x="3" y="2"/>
                  </a:lnTo>
                  <a:lnTo>
                    <a:pt x="3"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78" name="Freeform 1411"/>
            <p:cNvSpPr/>
            <p:nvPr/>
          </p:nvSpPr>
          <p:spPr>
            <a:xfrm>
              <a:off x="4392" y="1410"/>
              <a:ext cx="22" cy="14"/>
            </a:xfrm>
            <a:custGeom>
              <a:avLst/>
              <a:gdLst>
                <a:gd name="txL" fmla="*/ 0 w 7"/>
                <a:gd name="txT" fmla="*/ 0 h 5"/>
                <a:gd name="txR" fmla="*/ 7 w 7"/>
                <a:gd name="txB" fmla="*/ 5 h 5"/>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0" y="2147483646"/>
                </a:cxn>
              </a:cxnLst>
              <a:rect l="txL" t="txT" r="txR" b="txB"/>
              <a:pathLst>
                <a:path w="7" h="5">
                  <a:moveTo>
                    <a:pt x="0" y="2"/>
                  </a:moveTo>
                  <a:lnTo>
                    <a:pt x="2" y="3"/>
                  </a:lnTo>
                  <a:lnTo>
                    <a:pt x="4" y="3"/>
                  </a:lnTo>
                  <a:lnTo>
                    <a:pt x="4" y="5"/>
                  </a:lnTo>
                  <a:lnTo>
                    <a:pt x="7" y="3"/>
                  </a:lnTo>
                  <a:lnTo>
                    <a:pt x="5" y="2"/>
                  </a:lnTo>
                  <a:lnTo>
                    <a:pt x="2" y="0"/>
                  </a:lnTo>
                  <a:lnTo>
                    <a:pt x="2" y="2"/>
                  </a:lnTo>
                  <a:lnTo>
                    <a:pt x="0" y="2"/>
                  </a:lnTo>
                  <a:lnTo>
                    <a:pt x="0" y="3"/>
                  </a:lnTo>
                  <a:lnTo>
                    <a:pt x="2" y="3"/>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79" name="Freeform 1412"/>
            <p:cNvSpPr/>
            <p:nvPr/>
          </p:nvSpPr>
          <p:spPr>
            <a:xfrm>
              <a:off x="4373" y="1388"/>
              <a:ext cx="26" cy="27"/>
            </a:xfrm>
            <a:custGeom>
              <a:avLst/>
              <a:gdLst>
                <a:gd name="txL" fmla="*/ 0 w 8"/>
                <a:gd name="txT" fmla="*/ 0 h 10"/>
                <a:gd name="txR" fmla="*/ 8 w 8"/>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8" h="10">
                  <a:moveTo>
                    <a:pt x="1" y="3"/>
                  </a:moveTo>
                  <a:lnTo>
                    <a:pt x="1" y="3"/>
                  </a:lnTo>
                  <a:lnTo>
                    <a:pt x="3" y="5"/>
                  </a:lnTo>
                  <a:lnTo>
                    <a:pt x="6" y="10"/>
                  </a:lnTo>
                  <a:lnTo>
                    <a:pt x="8" y="10"/>
                  </a:lnTo>
                  <a:lnTo>
                    <a:pt x="5" y="3"/>
                  </a:lnTo>
                  <a:lnTo>
                    <a:pt x="0" y="0"/>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80" name="Freeform 1413"/>
            <p:cNvSpPr/>
            <p:nvPr/>
          </p:nvSpPr>
          <p:spPr>
            <a:xfrm>
              <a:off x="4373" y="1388"/>
              <a:ext cx="2" cy="22"/>
            </a:xfrm>
            <a:custGeom>
              <a:avLst/>
              <a:gdLst>
                <a:gd name="txL" fmla="*/ 0 w 1"/>
                <a:gd name="txT" fmla="*/ 0 h 8"/>
                <a:gd name="txR" fmla="*/ 1 w 1"/>
                <a:gd name="txB" fmla="*/ 8 h 8"/>
              </a:gdLst>
              <a:ahLst/>
              <a:cxnLst>
                <a:cxn ang="0">
                  <a:pos x="0" y="2147483646"/>
                </a:cxn>
                <a:cxn ang="0">
                  <a:pos x="0" y="2147483646"/>
                </a:cxn>
                <a:cxn ang="0">
                  <a:pos x="2147483646" y="2147483646"/>
                </a:cxn>
                <a:cxn ang="0">
                  <a:pos x="2147483646" y="2147483646"/>
                </a:cxn>
                <a:cxn ang="0">
                  <a:pos x="0" y="0"/>
                </a:cxn>
                <a:cxn ang="0">
                  <a:pos x="0" y="2147483646"/>
                </a:cxn>
                <a:cxn ang="0">
                  <a:pos x="0" y="2147483646"/>
                </a:cxn>
                <a:cxn ang="0">
                  <a:pos x="0" y="2147483646"/>
                </a:cxn>
                <a:cxn ang="0">
                  <a:pos x="0" y="2147483646"/>
                </a:cxn>
              </a:cxnLst>
              <a:rect l="txL" t="txT" r="txR" b="txB"/>
              <a:pathLst>
                <a:path w="1" h="8">
                  <a:moveTo>
                    <a:pt x="0" y="8"/>
                  </a:moveTo>
                  <a:lnTo>
                    <a:pt x="0" y="8"/>
                  </a:lnTo>
                  <a:lnTo>
                    <a:pt x="1" y="5"/>
                  </a:lnTo>
                  <a:lnTo>
                    <a:pt x="1" y="3"/>
                  </a:lnTo>
                  <a:lnTo>
                    <a:pt x="0" y="0"/>
                  </a:lnTo>
                  <a:lnTo>
                    <a:pt x="0" y="5"/>
                  </a:lnTo>
                  <a:lnTo>
                    <a:pt x="0" y="8"/>
                  </a:lnTo>
                </a:path>
              </a:pathLst>
            </a:custGeom>
            <a:solidFill>
              <a:srgbClr val="777777">
                <a:alpha val="100000"/>
              </a:srgbClr>
            </a:solidFill>
            <a:ln w="9525">
              <a:noFill/>
            </a:ln>
          </p:spPr>
          <p:txBody>
            <a:bodyPr/>
            <a:lstStyle/>
            <a:p>
              <a:pPr fontAlgn="base"/>
              <a:endParaRPr lang="zh-CN" altLang="en-US" sz="1680" strike="noStrike" noProof="1"/>
            </a:p>
          </p:txBody>
        </p:sp>
        <p:sp>
          <p:nvSpPr>
            <p:cNvPr id="76881" name="Freeform 1414"/>
            <p:cNvSpPr/>
            <p:nvPr/>
          </p:nvSpPr>
          <p:spPr>
            <a:xfrm>
              <a:off x="4340" y="1388"/>
              <a:ext cx="33" cy="22"/>
            </a:xfrm>
            <a:custGeom>
              <a:avLst/>
              <a:gdLst>
                <a:gd name="txL" fmla="*/ 0 w 10"/>
                <a:gd name="txT" fmla="*/ 0 h 8"/>
                <a:gd name="txR" fmla="*/ 10 w 10"/>
                <a:gd name="txB" fmla="*/ 8 h 8"/>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0" h="8">
                  <a:moveTo>
                    <a:pt x="2" y="0"/>
                  </a:moveTo>
                  <a:lnTo>
                    <a:pt x="2" y="0"/>
                  </a:lnTo>
                  <a:lnTo>
                    <a:pt x="0" y="2"/>
                  </a:lnTo>
                  <a:lnTo>
                    <a:pt x="3" y="5"/>
                  </a:lnTo>
                  <a:lnTo>
                    <a:pt x="7" y="7"/>
                  </a:lnTo>
                  <a:lnTo>
                    <a:pt x="10" y="8"/>
                  </a:lnTo>
                  <a:lnTo>
                    <a:pt x="10" y="5"/>
                  </a:lnTo>
                  <a:lnTo>
                    <a:pt x="7" y="5"/>
                  </a:lnTo>
                  <a:lnTo>
                    <a:pt x="5" y="3"/>
                  </a:lnTo>
                  <a:lnTo>
                    <a:pt x="3" y="2"/>
                  </a:lnTo>
                  <a:lnTo>
                    <a:pt x="2"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82" name="Freeform 1415"/>
            <p:cNvSpPr/>
            <p:nvPr/>
          </p:nvSpPr>
          <p:spPr>
            <a:xfrm>
              <a:off x="4345" y="1380"/>
              <a:ext cx="20" cy="13"/>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6" h="5">
                  <a:moveTo>
                    <a:pt x="3" y="1"/>
                  </a:moveTo>
                  <a:lnTo>
                    <a:pt x="1" y="1"/>
                  </a:lnTo>
                  <a:lnTo>
                    <a:pt x="3" y="3"/>
                  </a:lnTo>
                  <a:lnTo>
                    <a:pt x="5" y="1"/>
                  </a:lnTo>
                  <a:lnTo>
                    <a:pt x="3" y="3"/>
                  </a:lnTo>
                  <a:lnTo>
                    <a:pt x="0" y="3"/>
                  </a:lnTo>
                  <a:lnTo>
                    <a:pt x="0" y="5"/>
                  </a:lnTo>
                  <a:lnTo>
                    <a:pt x="3" y="5"/>
                  </a:lnTo>
                  <a:lnTo>
                    <a:pt x="5" y="5"/>
                  </a:lnTo>
                  <a:lnTo>
                    <a:pt x="6" y="1"/>
                  </a:lnTo>
                  <a:lnTo>
                    <a:pt x="3" y="0"/>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6883" name="Freeform 1416"/>
            <p:cNvSpPr/>
            <p:nvPr/>
          </p:nvSpPr>
          <p:spPr>
            <a:xfrm>
              <a:off x="4340" y="1369"/>
              <a:ext cx="16" cy="14"/>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5" h="5">
                  <a:moveTo>
                    <a:pt x="2" y="2"/>
                  </a:moveTo>
                  <a:lnTo>
                    <a:pt x="2" y="2"/>
                  </a:lnTo>
                  <a:lnTo>
                    <a:pt x="5" y="5"/>
                  </a:lnTo>
                  <a:lnTo>
                    <a:pt x="5" y="4"/>
                  </a:lnTo>
                  <a:lnTo>
                    <a:pt x="2"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84" name="Freeform 1417"/>
            <p:cNvSpPr/>
            <p:nvPr/>
          </p:nvSpPr>
          <p:spPr>
            <a:xfrm>
              <a:off x="4330" y="1369"/>
              <a:ext cx="15" cy="24"/>
            </a:xfrm>
            <a:custGeom>
              <a:avLst/>
              <a:gdLst>
                <a:gd name="txL" fmla="*/ 0 w 5"/>
                <a:gd name="txT" fmla="*/ 0 h 9"/>
                <a:gd name="txR" fmla="*/ 5 w 5"/>
                <a:gd name="txB" fmla="*/ 9 h 9"/>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5" h="9">
                  <a:moveTo>
                    <a:pt x="1" y="9"/>
                  </a:moveTo>
                  <a:lnTo>
                    <a:pt x="1" y="7"/>
                  </a:lnTo>
                  <a:lnTo>
                    <a:pt x="3" y="5"/>
                  </a:lnTo>
                  <a:lnTo>
                    <a:pt x="5" y="2"/>
                  </a:lnTo>
                  <a:lnTo>
                    <a:pt x="3" y="0"/>
                  </a:lnTo>
                  <a:lnTo>
                    <a:pt x="0" y="4"/>
                  </a:lnTo>
                  <a:lnTo>
                    <a:pt x="0" y="7"/>
                  </a:lnTo>
                  <a:lnTo>
                    <a:pt x="0" y="5"/>
                  </a:lnTo>
                  <a:lnTo>
                    <a:pt x="1" y="9"/>
                  </a:lnTo>
                </a:path>
              </a:pathLst>
            </a:custGeom>
            <a:solidFill>
              <a:srgbClr val="777777">
                <a:alpha val="100000"/>
              </a:srgbClr>
            </a:solidFill>
            <a:ln w="9525">
              <a:noFill/>
            </a:ln>
          </p:spPr>
          <p:txBody>
            <a:bodyPr/>
            <a:lstStyle/>
            <a:p>
              <a:pPr fontAlgn="base"/>
              <a:endParaRPr lang="zh-CN" altLang="en-US" sz="1680" strike="noStrike" noProof="1"/>
            </a:p>
          </p:txBody>
        </p:sp>
        <p:sp>
          <p:nvSpPr>
            <p:cNvPr id="76885" name="Freeform 1418"/>
            <p:cNvSpPr/>
            <p:nvPr/>
          </p:nvSpPr>
          <p:spPr>
            <a:xfrm>
              <a:off x="4320" y="1375"/>
              <a:ext cx="13" cy="18"/>
            </a:xfrm>
            <a:custGeom>
              <a:avLst/>
              <a:gdLst>
                <a:gd name="txL" fmla="*/ 0 w 4"/>
                <a:gd name="txT" fmla="*/ 0 h 7"/>
                <a:gd name="txR" fmla="*/ 4 w 4"/>
                <a:gd name="txB" fmla="*/ 7 h 7"/>
              </a:gdLst>
              <a:ahLst/>
              <a:cxnLst>
                <a:cxn ang="0">
                  <a:pos x="2147483646" y="2147483646"/>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Lst>
              <a:rect l="txL" t="txT" r="txR" b="txB"/>
              <a:pathLst>
                <a:path w="4" h="7">
                  <a:moveTo>
                    <a:pt x="1" y="2"/>
                  </a:moveTo>
                  <a:lnTo>
                    <a:pt x="0" y="0"/>
                  </a:lnTo>
                  <a:lnTo>
                    <a:pt x="1" y="5"/>
                  </a:lnTo>
                  <a:lnTo>
                    <a:pt x="4" y="7"/>
                  </a:lnTo>
                  <a:lnTo>
                    <a:pt x="3" y="3"/>
                  </a:lnTo>
                  <a:lnTo>
                    <a:pt x="3" y="0"/>
                  </a:lnTo>
                  <a:lnTo>
                    <a:pt x="1" y="0"/>
                  </a:lnTo>
                  <a:lnTo>
                    <a:pt x="3" y="0"/>
                  </a:lnTo>
                  <a:lnTo>
                    <a:pt x="1" y="0"/>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86" name="Freeform 1419"/>
            <p:cNvSpPr/>
            <p:nvPr/>
          </p:nvSpPr>
          <p:spPr>
            <a:xfrm>
              <a:off x="4314" y="1366"/>
              <a:ext cx="11" cy="14"/>
            </a:xfrm>
            <a:custGeom>
              <a:avLst/>
              <a:gdLst>
                <a:gd name="txL" fmla="*/ 0 w 3"/>
                <a:gd name="txT" fmla="*/ 0 h 5"/>
                <a:gd name="txR" fmla="*/ 3 w 3"/>
                <a:gd name="txB" fmla="*/ 5 h 5"/>
              </a:gdLst>
              <a:ahLst/>
              <a:cxnLst>
                <a:cxn ang="0">
                  <a:pos x="0"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3" h="5">
                  <a:moveTo>
                    <a:pt x="0" y="0"/>
                  </a:moveTo>
                  <a:lnTo>
                    <a:pt x="0" y="0"/>
                  </a:lnTo>
                  <a:lnTo>
                    <a:pt x="0" y="3"/>
                  </a:lnTo>
                  <a:lnTo>
                    <a:pt x="3" y="5"/>
                  </a:lnTo>
                  <a:lnTo>
                    <a:pt x="3" y="3"/>
                  </a:lnTo>
                  <a:lnTo>
                    <a:pt x="2" y="1"/>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87" name="Freeform 1420"/>
            <p:cNvSpPr/>
            <p:nvPr/>
          </p:nvSpPr>
          <p:spPr>
            <a:xfrm>
              <a:off x="4314" y="1353"/>
              <a:ext cx="16" cy="16"/>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5" h="6">
                  <a:moveTo>
                    <a:pt x="2" y="3"/>
                  </a:moveTo>
                  <a:lnTo>
                    <a:pt x="2" y="3"/>
                  </a:lnTo>
                  <a:lnTo>
                    <a:pt x="3" y="3"/>
                  </a:lnTo>
                  <a:lnTo>
                    <a:pt x="2" y="3"/>
                  </a:lnTo>
                  <a:lnTo>
                    <a:pt x="0" y="5"/>
                  </a:lnTo>
                  <a:lnTo>
                    <a:pt x="2" y="6"/>
                  </a:lnTo>
                  <a:lnTo>
                    <a:pt x="3" y="5"/>
                  </a:lnTo>
                  <a:lnTo>
                    <a:pt x="5" y="3"/>
                  </a:lnTo>
                  <a:lnTo>
                    <a:pt x="5" y="2"/>
                  </a:lnTo>
                  <a:lnTo>
                    <a:pt x="2" y="0"/>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88" name="Freeform 1421"/>
            <p:cNvSpPr/>
            <p:nvPr/>
          </p:nvSpPr>
          <p:spPr>
            <a:xfrm>
              <a:off x="4307" y="1353"/>
              <a:ext cx="13" cy="13"/>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Lst>
              <a:rect l="txL" t="txT" r="txR" b="txB"/>
              <a:pathLst>
                <a:path w="4" h="5">
                  <a:moveTo>
                    <a:pt x="2" y="5"/>
                  </a:moveTo>
                  <a:lnTo>
                    <a:pt x="2" y="5"/>
                  </a:lnTo>
                  <a:lnTo>
                    <a:pt x="2" y="3"/>
                  </a:lnTo>
                  <a:lnTo>
                    <a:pt x="4" y="3"/>
                  </a:lnTo>
                  <a:lnTo>
                    <a:pt x="4" y="0"/>
                  </a:lnTo>
                  <a:lnTo>
                    <a:pt x="2" y="0"/>
                  </a:lnTo>
                  <a:lnTo>
                    <a:pt x="0" y="2"/>
                  </a:lnTo>
                  <a:lnTo>
                    <a:pt x="0" y="3"/>
                  </a:lnTo>
                  <a:lnTo>
                    <a:pt x="0" y="5"/>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6889" name="Freeform 1422"/>
            <p:cNvSpPr/>
            <p:nvPr/>
          </p:nvSpPr>
          <p:spPr>
            <a:xfrm>
              <a:off x="4291" y="1361"/>
              <a:ext cx="23" cy="14"/>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7" h="5">
                  <a:moveTo>
                    <a:pt x="0" y="2"/>
                  </a:moveTo>
                  <a:lnTo>
                    <a:pt x="0" y="2"/>
                  </a:lnTo>
                  <a:lnTo>
                    <a:pt x="4" y="3"/>
                  </a:lnTo>
                  <a:lnTo>
                    <a:pt x="5" y="5"/>
                  </a:lnTo>
                  <a:lnTo>
                    <a:pt x="7" y="3"/>
                  </a:lnTo>
                  <a:lnTo>
                    <a:pt x="7" y="2"/>
                  </a:lnTo>
                  <a:lnTo>
                    <a:pt x="5" y="2"/>
                  </a:lnTo>
                  <a:lnTo>
                    <a:pt x="5" y="3"/>
                  </a:lnTo>
                  <a:lnTo>
                    <a:pt x="5" y="2"/>
                  </a:lnTo>
                  <a:lnTo>
                    <a:pt x="4" y="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90" name="Freeform 1423"/>
            <p:cNvSpPr/>
            <p:nvPr/>
          </p:nvSpPr>
          <p:spPr>
            <a:xfrm>
              <a:off x="4265" y="1348"/>
              <a:ext cx="33" cy="18"/>
            </a:xfrm>
            <a:custGeom>
              <a:avLst/>
              <a:gdLst>
                <a:gd name="txL" fmla="*/ 0 w 10"/>
                <a:gd name="txT" fmla="*/ 0 h 7"/>
                <a:gd name="txR" fmla="*/ 10 w 10"/>
                <a:gd name="txB" fmla="*/ 7 h 7"/>
              </a:gdLst>
              <a:ahLst/>
              <a:cxnLst>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10" h="7">
                  <a:moveTo>
                    <a:pt x="0" y="0"/>
                  </a:moveTo>
                  <a:lnTo>
                    <a:pt x="0" y="0"/>
                  </a:lnTo>
                  <a:lnTo>
                    <a:pt x="4" y="4"/>
                  </a:lnTo>
                  <a:lnTo>
                    <a:pt x="8" y="7"/>
                  </a:lnTo>
                  <a:lnTo>
                    <a:pt x="10" y="5"/>
                  </a:lnTo>
                  <a:lnTo>
                    <a:pt x="4" y="2"/>
                  </a:lnTo>
                  <a:lnTo>
                    <a:pt x="2"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891" name="Freeform 1424"/>
            <p:cNvSpPr/>
            <p:nvPr/>
          </p:nvSpPr>
          <p:spPr>
            <a:xfrm>
              <a:off x="4256" y="1344"/>
              <a:ext cx="23" cy="9"/>
            </a:xfrm>
            <a:custGeom>
              <a:avLst/>
              <a:gdLst>
                <a:gd name="txL" fmla="*/ 0 w 7"/>
                <a:gd name="txT" fmla="*/ 0 h 3"/>
                <a:gd name="txR" fmla="*/ 7 w 7"/>
                <a:gd name="txB" fmla="*/ 3 h 3"/>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2147483646"/>
                </a:cxn>
                <a:cxn ang="0">
                  <a:pos x="0" y="2147483646"/>
                </a:cxn>
                <a:cxn ang="0">
                  <a:pos x="0" y="2147483646"/>
                </a:cxn>
              </a:cxnLst>
              <a:rect l="txL" t="txT" r="txR" b="txB"/>
              <a:pathLst>
                <a:path w="7" h="3">
                  <a:moveTo>
                    <a:pt x="0" y="3"/>
                  </a:moveTo>
                  <a:lnTo>
                    <a:pt x="0" y="3"/>
                  </a:lnTo>
                  <a:lnTo>
                    <a:pt x="2" y="1"/>
                  </a:lnTo>
                  <a:lnTo>
                    <a:pt x="3" y="1"/>
                  </a:lnTo>
                  <a:lnTo>
                    <a:pt x="5" y="1"/>
                  </a:lnTo>
                  <a:lnTo>
                    <a:pt x="3" y="1"/>
                  </a:lnTo>
                  <a:lnTo>
                    <a:pt x="5" y="3"/>
                  </a:lnTo>
                  <a:lnTo>
                    <a:pt x="7" y="0"/>
                  </a:lnTo>
                  <a:lnTo>
                    <a:pt x="3" y="0"/>
                  </a:lnTo>
                  <a:lnTo>
                    <a:pt x="2" y="0"/>
                  </a:lnTo>
                  <a:lnTo>
                    <a:pt x="0" y="1"/>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92" name="Freeform 1425"/>
            <p:cNvSpPr/>
            <p:nvPr/>
          </p:nvSpPr>
          <p:spPr>
            <a:xfrm>
              <a:off x="4236" y="1340"/>
              <a:ext cx="20" cy="13"/>
            </a:xfrm>
            <a:custGeom>
              <a:avLst/>
              <a:gdLst>
                <a:gd name="txL" fmla="*/ 0 w 6"/>
                <a:gd name="txT" fmla="*/ 0 h 5"/>
                <a:gd name="txR" fmla="*/ 6 w 6"/>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6" h="5">
                  <a:moveTo>
                    <a:pt x="0" y="3"/>
                  </a:moveTo>
                  <a:lnTo>
                    <a:pt x="0" y="3"/>
                  </a:lnTo>
                  <a:lnTo>
                    <a:pt x="3" y="3"/>
                  </a:lnTo>
                  <a:lnTo>
                    <a:pt x="6" y="5"/>
                  </a:lnTo>
                  <a:lnTo>
                    <a:pt x="6" y="3"/>
                  </a:lnTo>
                  <a:lnTo>
                    <a:pt x="3" y="2"/>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93" name="Freeform 1426"/>
            <p:cNvSpPr/>
            <p:nvPr/>
          </p:nvSpPr>
          <p:spPr>
            <a:xfrm>
              <a:off x="4213" y="1340"/>
              <a:ext cx="23" cy="13"/>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7" h="5">
                  <a:moveTo>
                    <a:pt x="0" y="2"/>
                  </a:moveTo>
                  <a:lnTo>
                    <a:pt x="0" y="2"/>
                  </a:lnTo>
                  <a:lnTo>
                    <a:pt x="3" y="5"/>
                  </a:lnTo>
                  <a:lnTo>
                    <a:pt x="7" y="3"/>
                  </a:lnTo>
                  <a:lnTo>
                    <a:pt x="7" y="0"/>
                  </a:lnTo>
                  <a:lnTo>
                    <a:pt x="3" y="2"/>
                  </a:lnTo>
                  <a:lnTo>
                    <a:pt x="2" y="2"/>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894" name="Freeform 1427"/>
            <p:cNvSpPr/>
            <p:nvPr/>
          </p:nvSpPr>
          <p:spPr>
            <a:xfrm>
              <a:off x="4194" y="1331"/>
              <a:ext cx="26" cy="13"/>
            </a:xfrm>
            <a:custGeom>
              <a:avLst/>
              <a:gdLst>
                <a:gd name="txL" fmla="*/ 0 w 8"/>
                <a:gd name="txT" fmla="*/ 0 h 5"/>
                <a:gd name="txR" fmla="*/ 8 w 8"/>
                <a:gd name="txB" fmla="*/ 5 h 5"/>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0" y="0"/>
                </a:cxn>
                <a:cxn ang="0">
                  <a:pos x="0" y="2147483646"/>
                </a:cxn>
                <a:cxn ang="0">
                  <a:pos x="2147483646" y="2147483646"/>
                </a:cxn>
              </a:cxnLst>
              <a:rect l="txL" t="txT" r="txR" b="txB"/>
              <a:pathLst>
                <a:path w="8" h="5">
                  <a:moveTo>
                    <a:pt x="1" y="3"/>
                  </a:moveTo>
                  <a:lnTo>
                    <a:pt x="0" y="3"/>
                  </a:lnTo>
                  <a:lnTo>
                    <a:pt x="3" y="5"/>
                  </a:lnTo>
                  <a:lnTo>
                    <a:pt x="6" y="5"/>
                  </a:lnTo>
                  <a:lnTo>
                    <a:pt x="8" y="5"/>
                  </a:lnTo>
                  <a:lnTo>
                    <a:pt x="4" y="1"/>
                  </a:lnTo>
                  <a:lnTo>
                    <a:pt x="1" y="1"/>
                  </a:lnTo>
                  <a:lnTo>
                    <a:pt x="0" y="1"/>
                  </a:lnTo>
                  <a:lnTo>
                    <a:pt x="1" y="1"/>
                  </a:lnTo>
                  <a:lnTo>
                    <a:pt x="0" y="0"/>
                  </a:lnTo>
                  <a:lnTo>
                    <a:pt x="0" y="1"/>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95" name="Freeform 1428"/>
            <p:cNvSpPr/>
            <p:nvPr/>
          </p:nvSpPr>
          <p:spPr>
            <a:xfrm>
              <a:off x="4177" y="1334"/>
              <a:ext cx="20" cy="10"/>
            </a:xfrm>
            <a:custGeom>
              <a:avLst/>
              <a:gdLst>
                <a:gd name="txL" fmla="*/ 0 w 6"/>
                <a:gd name="txT" fmla="*/ 0 h 4"/>
                <a:gd name="txR" fmla="*/ 6 w 6"/>
                <a:gd name="txB" fmla="*/ 4 h 4"/>
              </a:gdLst>
              <a:ahLst/>
              <a:cxnLst>
                <a:cxn ang="0">
                  <a:pos x="2147483646"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Lst>
              <a:rect l="txL" t="txT" r="txR" b="txB"/>
              <a:pathLst>
                <a:path w="6" h="4">
                  <a:moveTo>
                    <a:pt x="1" y="4"/>
                  </a:moveTo>
                  <a:lnTo>
                    <a:pt x="0" y="4"/>
                  </a:lnTo>
                  <a:lnTo>
                    <a:pt x="3" y="4"/>
                  </a:lnTo>
                  <a:lnTo>
                    <a:pt x="6" y="2"/>
                  </a:lnTo>
                  <a:lnTo>
                    <a:pt x="5" y="0"/>
                  </a:lnTo>
                  <a:lnTo>
                    <a:pt x="1" y="2"/>
                  </a:lnTo>
                  <a:lnTo>
                    <a:pt x="1" y="4"/>
                  </a:lnTo>
                  <a:lnTo>
                    <a:pt x="0" y="4"/>
                  </a:lnTo>
                  <a:lnTo>
                    <a:pt x="1" y="4"/>
                  </a:lnTo>
                </a:path>
              </a:pathLst>
            </a:custGeom>
            <a:solidFill>
              <a:srgbClr val="777777">
                <a:alpha val="100000"/>
              </a:srgbClr>
            </a:solidFill>
            <a:ln w="9525">
              <a:noFill/>
            </a:ln>
          </p:spPr>
          <p:txBody>
            <a:bodyPr/>
            <a:lstStyle/>
            <a:p>
              <a:pPr fontAlgn="base"/>
              <a:endParaRPr lang="zh-CN" altLang="en-US" sz="1680" strike="noStrike" noProof="1"/>
            </a:p>
          </p:txBody>
        </p:sp>
        <p:sp>
          <p:nvSpPr>
            <p:cNvPr id="76896" name="Freeform 1429"/>
            <p:cNvSpPr/>
            <p:nvPr/>
          </p:nvSpPr>
          <p:spPr>
            <a:xfrm>
              <a:off x="4177" y="1344"/>
              <a:ext cx="17" cy="17"/>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5" h="6">
                  <a:moveTo>
                    <a:pt x="5" y="6"/>
                  </a:moveTo>
                  <a:lnTo>
                    <a:pt x="5" y="6"/>
                  </a:lnTo>
                  <a:lnTo>
                    <a:pt x="5" y="1"/>
                  </a:lnTo>
                  <a:lnTo>
                    <a:pt x="1" y="0"/>
                  </a:lnTo>
                  <a:lnTo>
                    <a:pt x="0" y="0"/>
                  </a:lnTo>
                  <a:lnTo>
                    <a:pt x="3" y="3"/>
                  </a:lnTo>
                  <a:lnTo>
                    <a:pt x="5" y="6"/>
                  </a:lnTo>
                </a:path>
              </a:pathLst>
            </a:custGeom>
            <a:solidFill>
              <a:srgbClr val="777777">
                <a:alpha val="100000"/>
              </a:srgbClr>
            </a:solidFill>
            <a:ln w="9525">
              <a:noFill/>
            </a:ln>
          </p:spPr>
          <p:txBody>
            <a:bodyPr/>
            <a:lstStyle/>
            <a:p>
              <a:pPr fontAlgn="base"/>
              <a:endParaRPr lang="zh-CN" altLang="en-US" sz="1680" strike="noStrike" noProof="1"/>
            </a:p>
          </p:txBody>
        </p:sp>
        <p:sp>
          <p:nvSpPr>
            <p:cNvPr id="76897" name="Freeform 1430"/>
            <p:cNvSpPr/>
            <p:nvPr/>
          </p:nvSpPr>
          <p:spPr>
            <a:xfrm>
              <a:off x="4161" y="1353"/>
              <a:ext cx="33" cy="8"/>
            </a:xfrm>
            <a:custGeom>
              <a:avLst/>
              <a:gdLst>
                <a:gd name="txL" fmla="*/ 0 w 10"/>
                <a:gd name="txT" fmla="*/ 0 h 3"/>
                <a:gd name="txR" fmla="*/ 10 w 10"/>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10" h="3">
                  <a:moveTo>
                    <a:pt x="1" y="3"/>
                  </a:moveTo>
                  <a:lnTo>
                    <a:pt x="1" y="3"/>
                  </a:lnTo>
                  <a:lnTo>
                    <a:pt x="5" y="3"/>
                  </a:lnTo>
                  <a:lnTo>
                    <a:pt x="10" y="3"/>
                  </a:lnTo>
                  <a:lnTo>
                    <a:pt x="8" y="0"/>
                  </a:lnTo>
                  <a:lnTo>
                    <a:pt x="5" y="0"/>
                  </a:lnTo>
                  <a:lnTo>
                    <a:pt x="0" y="2"/>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98" name="Freeform 1431"/>
            <p:cNvSpPr/>
            <p:nvPr/>
          </p:nvSpPr>
          <p:spPr>
            <a:xfrm>
              <a:off x="4144" y="1340"/>
              <a:ext cx="20" cy="21"/>
            </a:xfrm>
            <a:custGeom>
              <a:avLst/>
              <a:gdLst>
                <a:gd name="txL" fmla="*/ 0 w 6"/>
                <a:gd name="txT" fmla="*/ 0 h 8"/>
                <a:gd name="txR" fmla="*/ 6 w 6"/>
                <a:gd name="txB" fmla="*/ 8 h 8"/>
              </a:gdLst>
              <a:ahLst/>
              <a:cxnLst>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Lst>
              <a:rect l="txL" t="txT" r="txR" b="txB"/>
              <a:pathLst>
                <a:path w="6" h="8">
                  <a:moveTo>
                    <a:pt x="2" y="3"/>
                  </a:moveTo>
                  <a:lnTo>
                    <a:pt x="0" y="0"/>
                  </a:lnTo>
                  <a:lnTo>
                    <a:pt x="0" y="3"/>
                  </a:lnTo>
                  <a:lnTo>
                    <a:pt x="2" y="7"/>
                  </a:lnTo>
                  <a:lnTo>
                    <a:pt x="5" y="8"/>
                  </a:lnTo>
                  <a:lnTo>
                    <a:pt x="6" y="8"/>
                  </a:lnTo>
                  <a:lnTo>
                    <a:pt x="5" y="7"/>
                  </a:lnTo>
                  <a:lnTo>
                    <a:pt x="3" y="5"/>
                  </a:lnTo>
                  <a:lnTo>
                    <a:pt x="2" y="3"/>
                  </a:lnTo>
                  <a:lnTo>
                    <a:pt x="0" y="2"/>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6899" name="Freeform 1432"/>
            <p:cNvSpPr/>
            <p:nvPr/>
          </p:nvSpPr>
          <p:spPr>
            <a:xfrm>
              <a:off x="4138" y="1344"/>
              <a:ext cx="13" cy="22"/>
            </a:xfrm>
            <a:custGeom>
              <a:avLst/>
              <a:gdLst>
                <a:gd name="txL" fmla="*/ 0 w 4"/>
                <a:gd name="txT" fmla="*/ 0 h 8"/>
                <a:gd name="txR" fmla="*/ 4 w 4"/>
                <a:gd name="txB" fmla="*/ 8 h 8"/>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4" h="8">
                  <a:moveTo>
                    <a:pt x="2" y="8"/>
                  </a:moveTo>
                  <a:lnTo>
                    <a:pt x="2" y="8"/>
                  </a:lnTo>
                  <a:lnTo>
                    <a:pt x="2" y="5"/>
                  </a:lnTo>
                  <a:lnTo>
                    <a:pt x="4" y="1"/>
                  </a:lnTo>
                  <a:lnTo>
                    <a:pt x="2" y="0"/>
                  </a:lnTo>
                  <a:lnTo>
                    <a:pt x="0" y="3"/>
                  </a:lnTo>
                  <a:lnTo>
                    <a:pt x="0" y="6"/>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6900" name="Freeform 1433"/>
            <p:cNvSpPr/>
            <p:nvPr/>
          </p:nvSpPr>
          <p:spPr>
            <a:xfrm>
              <a:off x="4136" y="1361"/>
              <a:ext cx="8" cy="19"/>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3" h="7">
                  <a:moveTo>
                    <a:pt x="1" y="7"/>
                  </a:moveTo>
                  <a:lnTo>
                    <a:pt x="1" y="7"/>
                  </a:lnTo>
                  <a:lnTo>
                    <a:pt x="3" y="3"/>
                  </a:lnTo>
                  <a:lnTo>
                    <a:pt x="3" y="2"/>
                  </a:lnTo>
                  <a:lnTo>
                    <a:pt x="1" y="0"/>
                  </a:lnTo>
                  <a:lnTo>
                    <a:pt x="1" y="3"/>
                  </a:lnTo>
                  <a:lnTo>
                    <a:pt x="0" y="5"/>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6901" name="Freeform 1434"/>
            <p:cNvSpPr/>
            <p:nvPr/>
          </p:nvSpPr>
          <p:spPr>
            <a:xfrm>
              <a:off x="4109" y="1375"/>
              <a:ext cx="29" cy="18"/>
            </a:xfrm>
            <a:custGeom>
              <a:avLst/>
              <a:gdLst>
                <a:gd name="txL" fmla="*/ 0 w 9"/>
                <a:gd name="txT" fmla="*/ 0 h 7"/>
                <a:gd name="txR" fmla="*/ 9 w 9"/>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9" h="7">
                  <a:moveTo>
                    <a:pt x="1" y="7"/>
                  </a:moveTo>
                  <a:lnTo>
                    <a:pt x="1" y="7"/>
                  </a:lnTo>
                  <a:lnTo>
                    <a:pt x="4" y="5"/>
                  </a:lnTo>
                  <a:lnTo>
                    <a:pt x="9" y="2"/>
                  </a:lnTo>
                  <a:lnTo>
                    <a:pt x="8" y="0"/>
                  </a:lnTo>
                  <a:lnTo>
                    <a:pt x="3" y="3"/>
                  </a:lnTo>
                  <a:lnTo>
                    <a:pt x="0" y="5"/>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6902" name="Freeform 1435"/>
            <p:cNvSpPr/>
            <p:nvPr/>
          </p:nvSpPr>
          <p:spPr>
            <a:xfrm>
              <a:off x="4094" y="1388"/>
              <a:ext cx="19" cy="14"/>
            </a:xfrm>
            <a:custGeom>
              <a:avLst/>
              <a:gdLst>
                <a:gd name="txL" fmla="*/ 0 w 6"/>
                <a:gd name="txT" fmla="*/ 0 h 5"/>
                <a:gd name="txR" fmla="*/ 6 w 6"/>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6" h="5">
                  <a:moveTo>
                    <a:pt x="0" y="5"/>
                  </a:moveTo>
                  <a:lnTo>
                    <a:pt x="0" y="5"/>
                  </a:lnTo>
                  <a:lnTo>
                    <a:pt x="3" y="5"/>
                  </a:lnTo>
                  <a:lnTo>
                    <a:pt x="6" y="2"/>
                  </a:lnTo>
                  <a:lnTo>
                    <a:pt x="5" y="0"/>
                  </a:lnTo>
                  <a:lnTo>
                    <a:pt x="3" y="3"/>
                  </a:lnTo>
                  <a:lnTo>
                    <a:pt x="1" y="3"/>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03" name="Freeform 1436"/>
            <p:cNvSpPr/>
            <p:nvPr/>
          </p:nvSpPr>
          <p:spPr>
            <a:xfrm>
              <a:off x="4076" y="1396"/>
              <a:ext cx="19" cy="14"/>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6" h="5">
                  <a:moveTo>
                    <a:pt x="1" y="5"/>
                  </a:moveTo>
                  <a:lnTo>
                    <a:pt x="1" y="5"/>
                  </a:lnTo>
                  <a:lnTo>
                    <a:pt x="3" y="4"/>
                  </a:lnTo>
                  <a:lnTo>
                    <a:pt x="5" y="2"/>
                  </a:lnTo>
                  <a:lnTo>
                    <a:pt x="6" y="0"/>
                  </a:lnTo>
                  <a:lnTo>
                    <a:pt x="1" y="2"/>
                  </a:lnTo>
                  <a:lnTo>
                    <a:pt x="0" y="5"/>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04" name="Freeform 1437"/>
            <p:cNvSpPr/>
            <p:nvPr/>
          </p:nvSpPr>
          <p:spPr>
            <a:xfrm>
              <a:off x="4055" y="1410"/>
              <a:ext cx="25" cy="5"/>
            </a:xfrm>
            <a:custGeom>
              <a:avLst/>
              <a:gdLst>
                <a:gd name="txL" fmla="*/ 0 w 8"/>
                <a:gd name="txT" fmla="*/ 0 h 2"/>
                <a:gd name="txR" fmla="*/ 8 w 8"/>
                <a:gd name="txB" fmla="*/ 2 h 2"/>
              </a:gdLst>
              <a:ahLst/>
              <a:cxnLst>
                <a:cxn ang="0">
                  <a:pos x="2147483646" y="2147483646"/>
                </a:cxn>
                <a:cxn ang="0">
                  <a:pos x="2147483646" y="2147483646"/>
                </a:cxn>
                <a:cxn ang="0">
                  <a:pos x="2147483646" y="2147483646"/>
                </a:cxn>
                <a:cxn ang="0">
                  <a:pos x="2147483646" y="0"/>
                </a:cxn>
                <a:cxn ang="0">
                  <a:pos x="2147483646" y="0"/>
                </a:cxn>
                <a:cxn ang="0">
                  <a:pos x="2147483646" y="0"/>
                </a:cxn>
                <a:cxn ang="0">
                  <a:pos x="0" y="0"/>
                </a:cxn>
                <a:cxn ang="0">
                  <a:pos x="0" y="0"/>
                </a:cxn>
                <a:cxn ang="0">
                  <a:pos x="2147483646" y="2147483646"/>
                </a:cxn>
              </a:cxnLst>
              <a:rect l="txL" t="txT" r="txR" b="txB"/>
              <a:pathLst>
                <a:path w="8" h="2">
                  <a:moveTo>
                    <a:pt x="2" y="2"/>
                  </a:moveTo>
                  <a:lnTo>
                    <a:pt x="2" y="2"/>
                  </a:lnTo>
                  <a:lnTo>
                    <a:pt x="5" y="2"/>
                  </a:lnTo>
                  <a:lnTo>
                    <a:pt x="8" y="0"/>
                  </a:lnTo>
                  <a:lnTo>
                    <a:pt x="7" y="0"/>
                  </a:lnTo>
                  <a:lnTo>
                    <a:pt x="5"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05" name="Freeform 1438"/>
            <p:cNvSpPr/>
            <p:nvPr/>
          </p:nvSpPr>
          <p:spPr>
            <a:xfrm>
              <a:off x="4044" y="1402"/>
              <a:ext cx="16" cy="13"/>
            </a:xfrm>
            <a:custGeom>
              <a:avLst/>
              <a:gdLst>
                <a:gd name="txL" fmla="*/ 0 w 5"/>
                <a:gd name="txT" fmla="*/ 0 h 5"/>
                <a:gd name="txR" fmla="*/ 5 w 5"/>
                <a:gd name="txB" fmla="*/ 5 h 5"/>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5">
                  <a:moveTo>
                    <a:pt x="3" y="0"/>
                  </a:moveTo>
                  <a:lnTo>
                    <a:pt x="3" y="0"/>
                  </a:lnTo>
                  <a:lnTo>
                    <a:pt x="0" y="2"/>
                  </a:lnTo>
                  <a:lnTo>
                    <a:pt x="0" y="3"/>
                  </a:lnTo>
                  <a:lnTo>
                    <a:pt x="2" y="5"/>
                  </a:lnTo>
                  <a:lnTo>
                    <a:pt x="5" y="5"/>
                  </a:lnTo>
                  <a:lnTo>
                    <a:pt x="3" y="3"/>
                  </a:lnTo>
                  <a:lnTo>
                    <a:pt x="2" y="2"/>
                  </a:lnTo>
                  <a:lnTo>
                    <a:pt x="3"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06" name="Freeform 1439"/>
            <p:cNvSpPr/>
            <p:nvPr/>
          </p:nvSpPr>
          <p:spPr>
            <a:xfrm>
              <a:off x="4055" y="1383"/>
              <a:ext cx="39" cy="23"/>
            </a:xfrm>
            <a:custGeom>
              <a:avLst/>
              <a:gdLst>
                <a:gd name="txL" fmla="*/ 0 w 12"/>
                <a:gd name="txT" fmla="*/ 0 h 9"/>
                <a:gd name="txR" fmla="*/ 12 w 12"/>
                <a:gd name="txB" fmla="*/ 9 h 9"/>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2" h="9">
                  <a:moveTo>
                    <a:pt x="10" y="0"/>
                  </a:moveTo>
                  <a:lnTo>
                    <a:pt x="10" y="0"/>
                  </a:lnTo>
                  <a:lnTo>
                    <a:pt x="7" y="4"/>
                  </a:lnTo>
                  <a:lnTo>
                    <a:pt x="0" y="7"/>
                  </a:lnTo>
                  <a:lnTo>
                    <a:pt x="0" y="9"/>
                  </a:lnTo>
                  <a:lnTo>
                    <a:pt x="8" y="5"/>
                  </a:lnTo>
                  <a:lnTo>
                    <a:pt x="12" y="2"/>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07" name="Freeform 1440"/>
            <p:cNvSpPr/>
            <p:nvPr/>
          </p:nvSpPr>
          <p:spPr>
            <a:xfrm>
              <a:off x="4086" y="1369"/>
              <a:ext cx="8" cy="19"/>
            </a:xfrm>
            <a:custGeom>
              <a:avLst/>
              <a:gdLst>
                <a:gd name="txL" fmla="*/ 0 w 2"/>
                <a:gd name="txT" fmla="*/ 0 h 7"/>
                <a:gd name="txR" fmla="*/ 2 w 2"/>
                <a:gd name="txB" fmla="*/ 7 h 7"/>
              </a:gdLst>
              <a:ahLst/>
              <a:cxnLst>
                <a:cxn ang="0">
                  <a:pos x="0" y="0"/>
                </a:cxn>
                <a:cxn ang="0">
                  <a:pos x="0" y="0"/>
                </a:cxn>
                <a:cxn ang="0">
                  <a:pos x="0" y="2147483646"/>
                </a:cxn>
                <a:cxn ang="0">
                  <a:pos x="0" y="2147483646"/>
                </a:cxn>
                <a:cxn ang="0">
                  <a:pos x="2147483646" y="2147483646"/>
                </a:cxn>
                <a:cxn ang="0">
                  <a:pos x="2147483646" y="2147483646"/>
                </a:cxn>
                <a:cxn ang="0">
                  <a:pos x="2147483646" y="2147483646"/>
                </a:cxn>
                <a:cxn ang="0">
                  <a:pos x="2147483646" y="2147483646"/>
                </a:cxn>
                <a:cxn ang="0">
                  <a:pos x="0" y="0"/>
                </a:cxn>
              </a:cxnLst>
              <a:rect l="txL" t="txT" r="txR" b="txB"/>
              <a:pathLst>
                <a:path w="2" h="7">
                  <a:moveTo>
                    <a:pt x="0" y="0"/>
                  </a:moveTo>
                  <a:lnTo>
                    <a:pt x="0" y="0"/>
                  </a:lnTo>
                  <a:lnTo>
                    <a:pt x="0" y="4"/>
                  </a:lnTo>
                  <a:lnTo>
                    <a:pt x="0" y="5"/>
                  </a:lnTo>
                  <a:lnTo>
                    <a:pt x="2" y="7"/>
                  </a:lnTo>
                  <a:lnTo>
                    <a:pt x="2" y="4"/>
                  </a:lnTo>
                  <a:lnTo>
                    <a:pt x="2"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08" name="Freeform 1441"/>
            <p:cNvSpPr/>
            <p:nvPr/>
          </p:nvSpPr>
          <p:spPr>
            <a:xfrm>
              <a:off x="4070" y="1361"/>
              <a:ext cx="24" cy="14"/>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7" h="5">
                  <a:moveTo>
                    <a:pt x="3" y="2"/>
                  </a:moveTo>
                  <a:lnTo>
                    <a:pt x="3" y="2"/>
                  </a:lnTo>
                  <a:lnTo>
                    <a:pt x="5" y="2"/>
                  </a:lnTo>
                  <a:lnTo>
                    <a:pt x="5" y="3"/>
                  </a:lnTo>
                  <a:lnTo>
                    <a:pt x="7" y="5"/>
                  </a:lnTo>
                  <a:lnTo>
                    <a:pt x="7" y="2"/>
                  </a:lnTo>
                  <a:lnTo>
                    <a:pt x="5" y="0"/>
                  </a:lnTo>
                  <a:lnTo>
                    <a:pt x="3" y="0"/>
                  </a:lnTo>
                  <a:lnTo>
                    <a:pt x="0" y="2"/>
                  </a:lnTo>
                  <a:lnTo>
                    <a:pt x="3"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09" name="Freeform 1442"/>
            <p:cNvSpPr/>
            <p:nvPr/>
          </p:nvSpPr>
          <p:spPr>
            <a:xfrm>
              <a:off x="4055" y="1366"/>
              <a:ext cx="25" cy="14"/>
            </a:xfrm>
            <a:custGeom>
              <a:avLst/>
              <a:gdLst>
                <a:gd name="txL" fmla="*/ 0 w 8"/>
                <a:gd name="txT" fmla="*/ 0 h 5"/>
                <a:gd name="txR" fmla="*/ 8 w 8"/>
                <a:gd name="txB" fmla="*/ 5 h 5"/>
              </a:gdLst>
              <a:ahLst/>
              <a:cxnLst>
                <a:cxn ang="0">
                  <a:pos x="2147483646"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0"/>
                </a:cxn>
                <a:cxn ang="0">
                  <a:pos x="0" y="2147483646"/>
                </a:cxn>
                <a:cxn ang="0">
                  <a:pos x="2147483646" y="2147483646"/>
                </a:cxn>
              </a:cxnLst>
              <a:rect l="txL" t="txT" r="txR" b="txB"/>
              <a:pathLst>
                <a:path w="8" h="5">
                  <a:moveTo>
                    <a:pt x="2" y="3"/>
                  </a:moveTo>
                  <a:lnTo>
                    <a:pt x="0" y="3"/>
                  </a:lnTo>
                  <a:lnTo>
                    <a:pt x="5" y="5"/>
                  </a:lnTo>
                  <a:lnTo>
                    <a:pt x="7" y="3"/>
                  </a:lnTo>
                  <a:lnTo>
                    <a:pt x="8" y="1"/>
                  </a:lnTo>
                  <a:lnTo>
                    <a:pt x="8" y="0"/>
                  </a:lnTo>
                  <a:lnTo>
                    <a:pt x="5" y="0"/>
                  </a:lnTo>
                  <a:lnTo>
                    <a:pt x="5" y="1"/>
                  </a:lnTo>
                  <a:lnTo>
                    <a:pt x="5" y="3"/>
                  </a:lnTo>
                  <a:lnTo>
                    <a:pt x="2" y="1"/>
                  </a:lnTo>
                  <a:lnTo>
                    <a:pt x="0" y="1"/>
                  </a:lnTo>
                  <a:lnTo>
                    <a:pt x="2" y="1"/>
                  </a:lnTo>
                  <a:lnTo>
                    <a:pt x="2" y="0"/>
                  </a:lnTo>
                  <a:lnTo>
                    <a:pt x="0" y="1"/>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10" name="Freeform 1443"/>
            <p:cNvSpPr/>
            <p:nvPr/>
          </p:nvSpPr>
          <p:spPr>
            <a:xfrm>
              <a:off x="4034" y="1348"/>
              <a:ext cx="26" cy="27"/>
            </a:xfrm>
            <a:custGeom>
              <a:avLst/>
              <a:gdLst>
                <a:gd name="txL" fmla="*/ 0 w 8"/>
                <a:gd name="txT" fmla="*/ 0 h 10"/>
                <a:gd name="txR" fmla="*/ 8 w 8"/>
                <a:gd name="txB" fmla="*/ 10 h 10"/>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0"/>
                </a:cxn>
                <a:cxn ang="0">
                  <a:pos x="0" y="2147483646"/>
                </a:cxn>
                <a:cxn ang="0">
                  <a:pos x="2147483646" y="2147483646"/>
                </a:cxn>
              </a:cxnLst>
              <a:rect l="txL" t="txT" r="txR" b="txB"/>
              <a:pathLst>
                <a:path w="8" h="10">
                  <a:moveTo>
                    <a:pt x="1" y="4"/>
                  </a:moveTo>
                  <a:lnTo>
                    <a:pt x="0" y="4"/>
                  </a:lnTo>
                  <a:lnTo>
                    <a:pt x="1" y="7"/>
                  </a:lnTo>
                  <a:lnTo>
                    <a:pt x="3" y="8"/>
                  </a:lnTo>
                  <a:lnTo>
                    <a:pt x="6" y="10"/>
                  </a:lnTo>
                  <a:lnTo>
                    <a:pt x="8" y="10"/>
                  </a:lnTo>
                  <a:lnTo>
                    <a:pt x="6" y="8"/>
                  </a:lnTo>
                  <a:lnTo>
                    <a:pt x="5" y="7"/>
                  </a:lnTo>
                  <a:lnTo>
                    <a:pt x="3" y="5"/>
                  </a:lnTo>
                  <a:lnTo>
                    <a:pt x="1" y="2"/>
                  </a:lnTo>
                  <a:lnTo>
                    <a:pt x="0" y="2"/>
                  </a:lnTo>
                  <a:lnTo>
                    <a:pt x="1" y="2"/>
                  </a:lnTo>
                  <a:lnTo>
                    <a:pt x="1" y="0"/>
                  </a:lnTo>
                  <a:lnTo>
                    <a:pt x="0" y="2"/>
                  </a:lnTo>
                  <a:lnTo>
                    <a:pt x="1" y="4"/>
                  </a:lnTo>
                </a:path>
              </a:pathLst>
            </a:custGeom>
            <a:solidFill>
              <a:srgbClr val="777777">
                <a:alpha val="100000"/>
              </a:srgbClr>
            </a:solidFill>
            <a:ln w="9525">
              <a:noFill/>
            </a:ln>
          </p:spPr>
          <p:txBody>
            <a:bodyPr/>
            <a:lstStyle/>
            <a:p>
              <a:pPr fontAlgn="base"/>
              <a:endParaRPr lang="zh-CN" altLang="en-US" sz="1680" strike="noStrike" noProof="1"/>
            </a:p>
          </p:txBody>
        </p:sp>
        <p:sp>
          <p:nvSpPr>
            <p:cNvPr id="76911" name="Freeform 1444"/>
            <p:cNvSpPr/>
            <p:nvPr/>
          </p:nvSpPr>
          <p:spPr>
            <a:xfrm>
              <a:off x="4018" y="1353"/>
              <a:ext cx="19" cy="8"/>
            </a:xfrm>
            <a:custGeom>
              <a:avLst/>
              <a:gdLst>
                <a:gd name="txL" fmla="*/ 0 w 6"/>
                <a:gd name="txT" fmla="*/ 0 h 3"/>
                <a:gd name="txR" fmla="*/ 6 w 6"/>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6" h="3">
                  <a:moveTo>
                    <a:pt x="0" y="3"/>
                  </a:moveTo>
                  <a:lnTo>
                    <a:pt x="0" y="3"/>
                  </a:lnTo>
                  <a:lnTo>
                    <a:pt x="5" y="3"/>
                  </a:lnTo>
                  <a:lnTo>
                    <a:pt x="6" y="2"/>
                  </a:lnTo>
                  <a:lnTo>
                    <a:pt x="5" y="0"/>
                  </a:lnTo>
                  <a:lnTo>
                    <a:pt x="5" y="2"/>
                  </a:lnTo>
                  <a:lnTo>
                    <a:pt x="0"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12" name="Freeform 1445"/>
            <p:cNvSpPr/>
            <p:nvPr/>
          </p:nvSpPr>
          <p:spPr>
            <a:xfrm>
              <a:off x="3995" y="1348"/>
              <a:ext cx="23" cy="13"/>
            </a:xfrm>
            <a:custGeom>
              <a:avLst/>
              <a:gdLst>
                <a:gd name="txL" fmla="*/ 0 w 7"/>
                <a:gd name="txT" fmla="*/ 0 h 5"/>
                <a:gd name="txR" fmla="*/ 7 w 7"/>
                <a:gd name="txB" fmla="*/ 5 h 5"/>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5">
                  <a:moveTo>
                    <a:pt x="3" y="0"/>
                  </a:moveTo>
                  <a:lnTo>
                    <a:pt x="3" y="0"/>
                  </a:lnTo>
                  <a:lnTo>
                    <a:pt x="0" y="2"/>
                  </a:lnTo>
                  <a:lnTo>
                    <a:pt x="2" y="4"/>
                  </a:lnTo>
                  <a:lnTo>
                    <a:pt x="3" y="5"/>
                  </a:lnTo>
                  <a:lnTo>
                    <a:pt x="7" y="5"/>
                  </a:lnTo>
                  <a:lnTo>
                    <a:pt x="7" y="4"/>
                  </a:lnTo>
                  <a:lnTo>
                    <a:pt x="3" y="4"/>
                  </a:lnTo>
                  <a:lnTo>
                    <a:pt x="3" y="2"/>
                  </a:lnTo>
                  <a:lnTo>
                    <a:pt x="3" y="4"/>
                  </a:lnTo>
                  <a:lnTo>
                    <a:pt x="3"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13" name="Freeform 1446"/>
            <p:cNvSpPr/>
            <p:nvPr/>
          </p:nvSpPr>
          <p:spPr>
            <a:xfrm>
              <a:off x="3988" y="1334"/>
              <a:ext cx="17" cy="19"/>
            </a:xfrm>
            <a:custGeom>
              <a:avLst/>
              <a:gdLst>
                <a:gd name="txL" fmla="*/ 0 w 5"/>
                <a:gd name="txT" fmla="*/ 0 h 7"/>
                <a:gd name="txR" fmla="*/ 5 w 5"/>
                <a:gd name="txB" fmla="*/ 7 h 7"/>
              </a:gdLst>
              <a:ahLst/>
              <a:cxnLst>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5" h="7">
                  <a:moveTo>
                    <a:pt x="0" y="0"/>
                  </a:moveTo>
                  <a:lnTo>
                    <a:pt x="0" y="0"/>
                  </a:lnTo>
                  <a:lnTo>
                    <a:pt x="2" y="7"/>
                  </a:lnTo>
                  <a:lnTo>
                    <a:pt x="5" y="5"/>
                  </a:lnTo>
                  <a:lnTo>
                    <a:pt x="5" y="7"/>
                  </a:lnTo>
                  <a:lnTo>
                    <a:pt x="4" y="5"/>
                  </a:lnTo>
                  <a:lnTo>
                    <a:pt x="2"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14" name="Freeform 1447"/>
            <p:cNvSpPr/>
            <p:nvPr/>
          </p:nvSpPr>
          <p:spPr>
            <a:xfrm>
              <a:off x="3988" y="1313"/>
              <a:ext cx="56" cy="27"/>
            </a:xfrm>
            <a:custGeom>
              <a:avLst/>
              <a:gdLst>
                <a:gd name="txL" fmla="*/ 0 w 17"/>
                <a:gd name="txT" fmla="*/ 0 h 10"/>
                <a:gd name="txR" fmla="*/ 17 w 17"/>
                <a:gd name="txB" fmla="*/ 10 h 10"/>
              </a:gdLst>
              <a:ahLst/>
              <a:cxnLst>
                <a:cxn ang="0">
                  <a:pos x="2147483646" y="2147483646"/>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7" h="10">
                  <a:moveTo>
                    <a:pt x="14" y="2"/>
                  </a:moveTo>
                  <a:lnTo>
                    <a:pt x="15" y="0"/>
                  </a:lnTo>
                  <a:lnTo>
                    <a:pt x="10" y="2"/>
                  </a:lnTo>
                  <a:lnTo>
                    <a:pt x="7" y="3"/>
                  </a:lnTo>
                  <a:lnTo>
                    <a:pt x="4" y="5"/>
                  </a:lnTo>
                  <a:lnTo>
                    <a:pt x="0" y="8"/>
                  </a:lnTo>
                  <a:lnTo>
                    <a:pt x="2" y="10"/>
                  </a:lnTo>
                  <a:lnTo>
                    <a:pt x="5" y="7"/>
                  </a:lnTo>
                  <a:lnTo>
                    <a:pt x="9" y="5"/>
                  </a:lnTo>
                  <a:lnTo>
                    <a:pt x="12" y="3"/>
                  </a:lnTo>
                  <a:lnTo>
                    <a:pt x="15" y="2"/>
                  </a:lnTo>
                  <a:lnTo>
                    <a:pt x="17" y="2"/>
                  </a:lnTo>
                  <a:lnTo>
                    <a:pt x="15" y="2"/>
                  </a:lnTo>
                  <a:lnTo>
                    <a:pt x="17" y="2"/>
                  </a:lnTo>
                  <a:lnTo>
                    <a:pt x="14"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15" name="Freeform 1448"/>
            <p:cNvSpPr/>
            <p:nvPr/>
          </p:nvSpPr>
          <p:spPr>
            <a:xfrm>
              <a:off x="4034" y="1296"/>
              <a:ext cx="10" cy="21"/>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0" y="0"/>
                </a:cxn>
                <a:cxn ang="0">
                  <a:pos x="2147483646" y="2147483646"/>
                </a:cxn>
              </a:cxnLst>
              <a:rect l="txL" t="txT" r="txR" b="txB"/>
              <a:pathLst>
                <a:path w="3" h="8">
                  <a:moveTo>
                    <a:pt x="1" y="3"/>
                  </a:moveTo>
                  <a:lnTo>
                    <a:pt x="1" y="3"/>
                  </a:lnTo>
                  <a:lnTo>
                    <a:pt x="0" y="8"/>
                  </a:lnTo>
                  <a:lnTo>
                    <a:pt x="3" y="8"/>
                  </a:lnTo>
                  <a:lnTo>
                    <a:pt x="3" y="3"/>
                  </a:lnTo>
                  <a:lnTo>
                    <a:pt x="1" y="0"/>
                  </a:lnTo>
                  <a:lnTo>
                    <a:pt x="0" y="0"/>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16" name="Freeform 1449"/>
            <p:cNvSpPr/>
            <p:nvPr/>
          </p:nvSpPr>
          <p:spPr>
            <a:xfrm>
              <a:off x="3995" y="1296"/>
              <a:ext cx="42" cy="13"/>
            </a:xfrm>
            <a:custGeom>
              <a:avLst/>
              <a:gdLst>
                <a:gd name="txL" fmla="*/ 0 w 13"/>
                <a:gd name="txT" fmla="*/ 0 h 5"/>
                <a:gd name="txR" fmla="*/ 13 w 13"/>
                <a:gd name="txB" fmla="*/ 5 h 5"/>
              </a:gdLst>
              <a:ahLst/>
              <a:cxnLst>
                <a:cxn ang="0">
                  <a:pos x="2147483646"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2147483646" y="2147483646"/>
                </a:cxn>
                <a:cxn ang="0">
                  <a:pos x="0" y="2147483646"/>
                </a:cxn>
                <a:cxn ang="0">
                  <a:pos x="2147483646" y="2147483646"/>
                </a:cxn>
              </a:cxnLst>
              <a:rect l="txL" t="txT" r="txR" b="txB"/>
              <a:pathLst>
                <a:path w="13" h="5">
                  <a:moveTo>
                    <a:pt x="2" y="3"/>
                  </a:moveTo>
                  <a:lnTo>
                    <a:pt x="0" y="3"/>
                  </a:lnTo>
                  <a:lnTo>
                    <a:pt x="7" y="5"/>
                  </a:lnTo>
                  <a:lnTo>
                    <a:pt x="13" y="3"/>
                  </a:lnTo>
                  <a:lnTo>
                    <a:pt x="12" y="0"/>
                  </a:lnTo>
                  <a:lnTo>
                    <a:pt x="7" y="3"/>
                  </a:lnTo>
                  <a:lnTo>
                    <a:pt x="2" y="1"/>
                  </a:lnTo>
                  <a:lnTo>
                    <a:pt x="0" y="1"/>
                  </a:lnTo>
                  <a:lnTo>
                    <a:pt x="2" y="1"/>
                  </a:lnTo>
                  <a:lnTo>
                    <a:pt x="0" y="1"/>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17" name="Freeform 1450"/>
            <p:cNvSpPr/>
            <p:nvPr/>
          </p:nvSpPr>
          <p:spPr>
            <a:xfrm>
              <a:off x="3968" y="1299"/>
              <a:ext cx="34" cy="14"/>
            </a:xfrm>
            <a:custGeom>
              <a:avLst/>
              <a:gdLst>
                <a:gd name="txL" fmla="*/ 0 w 10"/>
                <a:gd name="txT" fmla="*/ 0 h 5"/>
                <a:gd name="txR" fmla="*/ 10 w 10"/>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10" h="5">
                  <a:moveTo>
                    <a:pt x="0" y="2"/>
                  </a:moveTo>
                  <a:lnTo>
                    <a:pt x="0" y="2"/>
                  </a:lnTo>
                  <a:lnTo>
                    <a:pt x="2" y="5"/>
                  </a:lnTo>
                  <a:lnTo>
                    <a:pt x="5" y="5"/>
                  </a:lnTo>
                  <a:lnTo>
                    <a:pt x="6" y="4"/>
                  </a:lnTo>
                  <a:lnTo>
                    <a:pt x="10" y="2"/>
                  </a:lnTo>
                  <a:lnTo>
                    <a:pt x="8" y="0"/>
                  </a:lnTo>
                  <a:lnTo>
                    <a:pt x="6" y="2"/>
                  </a:lnTo>
                  <a:lnTo>
                    <a:pt x="5" y="2"/>
                  </a:lnTo>
                  <a:lnTo>
                    <a:pt x="3" y="2"/>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18" name="Freeform 1451"/>
            <p:cNvSpPr/>
            <p:nvPr/>
          </p:nvSpPr>
          <p:spPr>
            <a:xfrm>
              <a:off x="3968" y="1291"/>
              <a:ext cx="27" cy="13"/>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2147483646" y="0"/>
                </a:cxn>
                <a:cxn ang="0">
                  <a:pos x="2147483646" y="2147483646"/>
                </a:cxn>
              </a:cxnLst>
              <a:rect l="txL" t="txT" r="txR" b="txB"/>
              <a:pathLst>
                <a:path w="8" h="5">
                  <a:moveTo>
                    <a:pt x="6" y="3"/>
                  </a:moveTo>
                  <a:lnTo>
                    <a:pt x="5" y="2"/>
                  </a:lnTo>
                  <a:lnTo>
                    <a:pt x="3" y="2"/>
                  </a:lnTo>
                  <a:lnTo>
                    <a:pt x="0" y="5"/>
                  </a:lnTo>
                  <a:lnTo>
                    <a:pt x="3" y="5"/>
                  </a:lnTo>
                  <a:lnTo>
                    <a:pt x="5" y="3"/>
                  </a:lnTo>
                  <a:lnTo>
                    <a:pt x="8" y="2"/>
                  </a:lnTo>
                  <a:lnTo>
                    <a:pt x="6" y="0"/>
                  </a:lnTo>
                  <a:lnTo>
                    <a:pt x="8" y="2"/>
                  </a:lnTo>
                  <a:lnTo>
                    <a:pt x="8" y="0"/>
                  </a:lnTo>
                  <a:lnTo>
                    <a:pt x="6" y="0"/>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19" name="Freeform 1452"/>
            <p:cNvSpPr/>
            <p:nvPr/>
          </p:nvSpPr>
          <p:spPr>
            <a:xfrm>
              <a:off x="3963" y="1285"/>
              <a:ext cx="25" cy="14"/>
            </a:xfrm>
            <a:custGeom>
              <a:avLst/>
              <a:gdLst>
                <a:gd name="txL" fmla="*/ 0 w 8"/>
                <a:gd name="txT" fmla="*/ 0 h 5"/>
                <a:gd name="txR" fmla="*/ 8 w 8"/>
                <a:gd name="txB" fmla="*/ 5 h 5"/>
              </a:gdLst>
              <a:ahLst/>
              <a:cxnLst>
                <a:cxn ang="0">
                  <a:pos x="0" y="0"/>
                </a:cxn>
                <a:cxn ang="0">
                  <a:pos x="0" y="0"/>
                </a:cxn>
                <a:cxn ang="0">
                  <a:pos x="0" y="2147483646"/>
                </a:cxn>
                <a:cxn ang="0">
                  <a:pos x="2147483646" y="2147483646"/>
                </a:cxn>
                <a:cxn ang="0">
                  <a:pos x="2147483646" y="2147483646"/>
                </a:cxn>
                <a:cxn ang="0">
                  <a:pos x="0" y="0"/>
                </a:cxn>
                <a:cxn ang="0">
                  <a:pos x="0" y="2147483646"/>
                </a:cxn>
                <a:cxn ang="0">
                  <a:pos x="0" y="2147483646"/>
                </a:cxn>
                <a:cxn ang="0">
                  <a:pos x="0" y="0"/>
                </a:cxn>
              </a:cxnLst>
              <a:rect l="txL" t="txT" r="txR" b="txB"/>
              <a:pathLst>
                <a:path w="8" h="5">
                  <a:moveTo>
                    <a:pt x="0" y="0"/>
                  </a:moveTo>
                  <a:lnTo>
                    <a:pt x="0" y="0"/>
                  </a:lnTo>
                  <a:lnTo>
                    <a:pt x="0" y="4"/>
                  </a:lnTo>
                  <a:lnTo>
                    <a:pt x="8" y="5"/>
                  </a:lnTo>
                  <a:lnTo>
                    <a:pt x="8" y="2"/>
                  </a:lnTo>
                  <a:lnTo>
                    <a:pt x="0" y="0"/>
                  </a:lnTo>
                  <a:lnTo>
                    <a:pt x="0"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20" name="Freeform 1453"/>
            <p:cNvSpPr/>
            <p:nvPr/>
          </p:nvSpPr>
          <p:spPr>
            <a:xfrm>
              <a:off x="3963" y="1277"/>
              <a:ext cx="42" cy="14"/>
            </a:xfrm>
            <a:custGeom>
              <a:avLst/>
              <a:gdLst>
                <a:gd name="txL" fmla="*/ 0 w 13"/>
                <a:gd name="txT" fmla="*/ 0 h 5"/>
                <a:gd name="txR" fmla="*/ 13 w 13"/>
                <a:gd name="txB" fmla="*/ 5 h 5"/>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3" h="5">
                  <a:moveTo>
                    <a:pt x="13" y="0"/>
                  </a:moveTo>
                  <a:lnTo>
                    <a:pt x="13" y="0"/>
                  </a:lnTo>
                  <a:lnTo>
                    <a:pt x="7" y="0"/>
                  </a:lnTo>
                  <a:lnTo>
                    <a:pt x="0" y="3"/>
                  </a:lnTo>
                  <a:lnTo>
                    <a:pt x="0" y="5"/>
                  </a:lnTo>
                  <a:lnTo>
                    <a:pt x="7" y="3"/>
                  </a:lnTo>
                  <a:lnTo>
                    <a:pt x="12" y="2"/>
                  </a:lnTo>
                  <a:lnTo>
                    <a:pt x="13"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21" name="Freeform 1454"/>
            <p:cNvSpPr/>
            <p:nvPr/>
          </p:nvSpPr>
          <p:spPr>
            <a:xfrm>
              <a:off x="4002" y="1277"/>
              <a:ext cx="26" cy="14"/>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5">
                  <a:moveTo>
                    <a:pt x="6" y="5"/>
                  </a:moveTo>
                  <a:lnTo>
                    <a:pt x="6" y="5"/>
                  </a:lnTo>
                  <a:lnTo>
                    <a:pt x="6" y="3"/>
                  </a:lnTo>
                  <a:lnTo>
                    <a:pt x="1" y="0"/>
                  </a:lnTo>
                  <a:lnTo>
                    <a:pt x="0" y="2"/>
                  </a:lnTo>
                  <a:lnTo>
                    <a:pt x="6" y="5"/>
                  </a:lnTo>
                  <a:lnTo>
                    <a:pt x="8" y="2"/>
                  </a:lnTo>
                  <a:lnTo>
                    <a:pt x="6"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22" name="Freeform 1455"/>
            <p:cNvSpPr/>
            <p:nvPr/>
          </p:nvSpPr>
          <p:spPr>
            <a:xfrm>
              <a:off x="4005" y="1269"/>
              <a:ext cx="23" cy="22"/>
            </a:xfrm>
            <a:custGeom>
              <a:avLst/>
              <a:gdLst>
                <a:gd name="txL" fmla="*/ 0 w 7"/>
                <a:gd name="txT" fmla="*/ 0 h 8"/>
                <a:gd name="txR" fmla="*/ 7 w 7"/>
                <a:gd name="txB" fmla="*/ 8 h 8"/>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8">
                  <a:moveTo>
                    <a:pt x="5" y="0"/>
                  </a:moveTo>
                  <a:lnTo>
                    <a:pt x="5" y="0"/>
                  </a:lnTo>
                  <a:lnTo>
                    <a:pt x="2" y="0"/>
                  </a:lnTo>
                  <a:lnTo>
                    <a:pt x="0" y="3"/>
                  </a:lnTo>
                  <a:lnTo>
                    <a:pt x="4" y="5"/>
                  </a:lnTo>
                  <a:lnTo>
                    <a:pt x="5" y="8"/>
                  </a:lnTo>
                  <a:lnTo>
                    <a:pt x="7" y="5"/>
                  </a:lnTo>
                  <a:lnTo>
                    <a:pt x="5" y="3"/>
                  </a:lnTo>
                  <a:lnTo>
                    <a:pt x="4" y="2"/>
                  </a:lnTo>
                  <a:lnTo>
                    <a:pt x="2" y="2"/>
                  </a:lnTo>
                  <a:lnTo>
                    <a:pt x="4"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23" name="Freeform 1456"/>
            <p:cNvSpPr/>
            <p:nvPr/>
          </p:nvSpPr>
          <p:spPr>
            <a:xfrm>
              <a:off x="3986" y="1261"/>
              <a:ext cx="35" cy="14"/>
            </a:xfrm>
            <a:custGeom>
              <a:avLst/>
              <a:gdLst>
                <a:gd name="txL" fmla="*/ 0 w 11"/>
                <a:gd name="txT" fmla="*/ 0 h 5"/>
                <a:gd name="txR" fmla="*/ 11 w 11"/>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11" h="5">
                  <a:moveTo>
                    <a:pt x="0" y="3"/>
                  </a:moveTo>
                  <a:lnTo>
                    <a:pt x="0" y="3"/>
                  </a:lnTo>
                  <a:lnTo>
                    <a:pt x="8" y="5"/>
                  </a:lnTo>
                  <a:lnTo>
                    <a:pt x="11" y="3"/>
                  </a:lnTo>
                  <a:lnTo>
                    <a:pt x="10" y="5"/>
                  </a:lnTo>
                  <a:lnTo>
                    <a:pt x="10" y="3"/>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24" name="Freeform 1457"/>
            <p:cNvSpPr/>
            <p:nvPr/>
          </p:nvSpPr>
          <p:spPr>
            <a:xfrm>
              <a:off x="3968" y="1250"/>
              <a:ext cx="18" cy="19"/>
            </a:xfrm>
            <a:custGeom>
              <a:avLst/>
              <a:gdLst>
                <a:gd name="txL" fmla="*/ 0 w 5"/>
                <a:gd name="txT" fmla="*/ 0 h 7"/>
                <a:gd name="txR" fmla="*/ 5 w 5"/>
                <a:gd name="txB" fmla="*/ 7 h 7"/>
              </a:gdLst>
              <a:ahLst/>
              <a:cxnLst>
                <a:cxn ang="0">
                  <a:pos x="0" y="0"/>
                </a:cxn>
                <a:cxn ang="0">
                  <a:pos x="0" y="0"/>
                </a:cxn>
                <a:cxn ang="0">
                  <a:pos x="0" y="2147483646"/>
                </a:cxn>
                <a:cxn ang="0">
                  <a:pos x="2147483646" y="2147483646"/>
                </a:cxn>
                <a:cxn ang="0">
                  <a:pos x="2147483646" y="2147483646"/>
                </a:cxn>
                <a:cxn ang="0">
                  <a:pos x="2147483646" y="2147483646"/>
                </a:cxn>
                <a:cxn ang="0">
                  <a:pos x="0" y="2147483646"/>
                </a:cxn>
                <a:cxn ang="0">
                  <a:pos x="0" y="2147483646"/>
                </a:cxn>
                <a:cxn ang="0">
                  <a:pos x="0" y="0"/>
                </a:cxn>
              </a:cxnLst>
              <a:rect l="txL" t="txT" r="txR" b="txB"/>
              <a:pathLst>
                <a:path w="5" h="7">
                  <a:moveTo>
                    <a:pt x="0" y="0"/>
                  </a:moveTo>
                  <a:lnTo>
                    <a:pt x="0" y="0"/>
                  </a:lnTo>
                  <a:lnTo>
                    <a:pt x="0" y="4"/>
                  </a:lnTo>
                  <a:lnTo>
                    <a:pt x="5" y="7"/>
                  </a:lnTo>
                  <a:lnTo>
                    <a:pt x="5" y="4"/>
                  </a:lnTo>
                  <a:lnTo>
                    <a:pt x="2" y="2"/>
                  </a:lnTo>
                  <a:lnTo>
                    <a:pt x="0"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25" name="Freeform 1458"/>
            <p:cNvSpPr/>
            <p:nvPr/>
          </p:nvSpPr>
          <p:spPr>
            <a:xfrm>
              <a:off x="3968" y="1237"/>
              <a:ext cx="34" cy="19"/>
            </a:xfrm>
            <a:custGeom>
              <a:avLst/>
              <a:gdLst>
                <a:gd name="txL" fmla="*/ 0 w 10"/>
                <a:gd name="txT" fmla="*/ 0 h 7"/>
                <a:gd name="txR" fmla="*/ 10 w 10"/>
                <a:gd name="txB" fmla="*/ 7 h 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10" h="7">
                  <a:moveTo>
                    <a:pt x="8" y="0"/>
                  </a:moveTo>
                  <a:lnTo>
                    <a:pt x="8" y="0"/>
                  </a:lnTo>
                  <a:lnTo>
                    <a:pt x="6" y="2"/>
                  </a:lnTo>
                  <a:lnTo>
                    <a:pt x="5" y="4"/>
                  </a:lnTo>
                  <a:lnTo>
                    <a:pt x="3" y="5"/>
                  </a:lnTo>
                  <a:lnTo>
                    <a:pt x="0" y="5"/>
                  </a:lnTo>
                  <a:lnTo>
                    <a:pt x="0" y="7"/>
                  </a:lnTo>
                  <a:lnTo>
                    <a:pt x="3" y="7"/>
                  </a:lnTo>
                  <a:lnTo>
                    <a:pt x="6" y="5"/>
                  </a:lnTo>
                  <a:lnTo>
                    <a:pt x="8" y="4"/>
                  </a:lnTo>
                  <a:lnTo>
                    <a:pt x="10" y="0"/>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26" name="Freeform 1459"/>
            <p:cNvSpPr/>
            <p:nvPr/>
          </p:nvSpPr>
          <p:spPr>
            <a:xfrm>
              <a:off x="3995" y="1220"/>
              <a:ext cx="33" cy="17"/>
            </a:xfrm>
            <a:custGeom>
              <a:avLst/>
              <a:gdLst>
                <a:gd name="txL" fmla="*/ 0 w 10"/>
                <a:gd name="txT" fmla="*/ 0 h 6"/>
                <a:gd name="txR" fmla="*/ 10 w 10"/>
                <a:gd name="txB" fmla="*/ 6 h 6"/>
              </a:gdLst>
              <a:ahLst/>
              <a:cxnLst>
                <a:cxn ang="0">
                  <a:pos x="2147483646" y="0"/>
                </a:cxn>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0" h="6">
                  <a:moveTo>
                    <a:pt x="10" y="0"/>
                  </a:moveTo>
                  <a:lnTo>
                    <a:pt x="10" y="0"/>
                  </a:lnTo>
                  <a:lnTo>
                    <a:pt x="7" y="0"/>
                  </a:lnTo>
                  <a:lnTo>
                    <a:pt x="3" y="2"/>
                  </a:lnTo>
                  <a:lnTo>
                    <a:pt x="2" y="3"/>
                  </a:lnTo>
                  <a:lnTo>
                    <a:pt x="0" y="6"/>
                  </a:lnTo>
                  <a:lnTo>
                    <a:pt x="2" y="6"/>
                  </a:lnTo>
                  <a:lnTo>
                    <a:pt x="3" y="5"/>
                  </a:lnTo>
                  <a:lnTo>
                    <a:pt x="5" y="3"/>
                  </a:lnTo>
                  <a:lnTo>
                    <a:pt x="7" y="3"/>
                  </a:lnTo>
                  <a:lnTo>
                    <a:pt x="8" y="3"/>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27" name="Freeform 1460"/>
            <p:cNvSpPr/>
            <p:nvPr/>
          </p:nvSpPr>
          <p:spPr>
            <a:xfrm>
              <a:off x="4021" y="1212"/>
              <a:ext cx="34" cy="16"/>
            </a:xfrm>
            <a:custGeom>
              <a:avLst/>
              <a:gdLst>
                <a:gd name="txL" fmla="*/ 0 w 10"/>
                <a:gd name="txT" fmla="*/ 0 h 6"/>
                <a:gd name="txR" fmla="*/ 10 w 10"/>
                <a:gd name="txB" fmla="*/ 6 h 6"/>
              </a:gdLst>
              <a:ahLst/>
              <a:cxnLst>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Lst>
              <a:rect l="txL" t="txT" r="txR" b="txB"/>
              <a:pathLst>
                <a:path w="10" h="6">
                  <a:moveTo>
                    <a:pt x="9" y="0"/>
                  </a:moveTo>
                  <a:lnTo>
                    <a:pt x="9" y="0"/>
                  </a:lnTo>
                  <a:lnTo>
                    <a:pt x="5" y="3"/>
                  </a:lnTo>
                  <a:lnTo>
                    <a:pt x="2" y="3"/>
                  </a:lnTo>
                  <a:lnTo>
                    <a:pt x="0" y="6"/>
                  </a:lnTo>
                  <a:lnTo>
                    <a:pt x="7" y="5"/>
                  </a:lnTo>
                  <a:lnTo>
                    <a:pt x="10" y="1"/>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28" name="Freeform 1461"/>
            <p:cNvSpPr/>
            <p:nvPr/>
          </p:nvSpPr>
          <p:spPr>
            <a:xfrm>
              <a:off x="4050" y="1212"/>
              <a:ext cx="26" cy="14"/>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8" h="5">
                  <a:moveTo>
                    <a:pt x="8" y="3"/>
                  </a:moveTo>
                  <a:lnTo>
                    <a:pt x="8" y="3"/>
                  </a:lnTo>
                  <a:lnTo>
                    <a:pt x="5" y="1"/>
                  </a:lnTo>
                  <a:lnTo>
                    <a:pt x="0" y="0"/>
                  </a:lnTo>
                  <a:lnTo>
                    <a:pt x="1" y="1"/>
                  </a:lnTo>
                  <a:lnTo>
                    <a:pt x="3" y="3"/>
                  </a:lnTo>
                  <a:lnTo>
                    <a:pt x="8" y="5"/>
                  </a:lnTo>
                  <a:lnTo>
                    <a:pt x="8"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29" name="Freeform 1462"/>
            <p:cNvSpPr/>
            <p:nvPr/>
          </p:nvSpPr>
          <p:spPr>
            <a:xfrm>
              <a:off x="4076" y="1215"/>
              <a:ext cx="18" cy="11"/>
            </a:xfrm>
            <a:custGeom>
              <a:avLst/>
              <a:gdLst>
                <a:gd name="txL" fmla="*/ 0 w 5"/>
                <a:gd name="txT" fmla="*/ 0 h 4"/>
                <a:gd name="txR" fmla="*/ 5 w 5"/>
                <a:gd name="txB" fmla="*/ 4 h 4"/>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5" h="4">
                  <a:moveTo>
                    <a:pt x="5" y="0"/>
                  </a:moveTo>
                  <a:lnTo>
                    <a:pt x="5" y="0"/>
                  </a:lnTo>
                  <a:lnTo>
                    <a:pt x="1" y="2"/>
                  </a:lnTo>
                  <a:lnTo>
                    <a:pt x="0" y="2"/>
                  </a:lnTo>
                  <a:lnTo>
                    <a:pt x="0" y="4"/>
                  </a:lnTo>
                  <a:lnTo>
                    <a:pt x="1" y="4"/>
                  </a:lnTo>
                  <a:lnTo>
                    <a:pt x="5" y="4"/>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30" name="Freeform 1463"/>
            <p:cNvSpPr/>
            <p:nvPr/>
          </p:nvSpPr>
          <p:spPr>
            <a:xfrm>
              <a:off x="4094" y="1215"/>
              <a:ext cx="19" cy="13"/>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6" h="5">
                  <a:moveTo>
                    <a:pt x="6" y="4"/>
                  </a:moveTo>
                  <a:lnTo>
                    <a:pt x="6" y="4"/>
                  </a:lnTo>
                  <a:lnTo>
                    <a:pt x="3" y="2"/>
                  </a:lnTo>
                  <a:lnTo>
                    <a:pt x="0" y="0"/>
                  </a:lnTo>
                  <a:lnTo>
                    <a:pt x="0" y="4"/>
                  </a:lnTo>
                  <a:lnTo>
                    <a:pt x="3" y="4"/>
                  </a:lnTo>
                  <a:lnTo>
                    <a:pt x="6" y="5"/>
                  </a:lnTo>
                  <a:lnTo>
                    <a:pt x="6" y="4"/>
                  </a:lnTo>
                </a:path>
              </a:pathLst>
            </a:custGeom>
            <a:solidFill>
              <a:srgbClr val="777777">
                <a:alpha val="100000"/>
              </a:srgbClr>
            </a:solidFill>
            <a:ln w="9525">
              <a:noFill/>
            </a:ln>
          </p:spPr>
          <p:txBody>
            <a:bodyPr/>
            <a:lstStyle/>
            <a:p>
              <a:pPr fontAlgn="base"/>
              <a:endParaRPr lang="zh-CN" altLang="en-US" sz="1680" strike="noStrike" noProof="1"/>
            </a:p>
          </p:txBody>
        </p:sp>
        <p:sp>
          <p:nvSpPr>
            <p:cNvPr id="76931" name="Freeform 1464"/>
            <p:cNvSpPr/>
            <p:nvPr/>
          </p:nvSpPr>
          <p:spPr>
            <a:xfrm>
              <a:off x="4113" y="1215"/>
              <a:ext cx="23" cy="13"/>
            </a:xfrm>
            <a:custGeom>
              <a:avLst/>
              <a:gdLst>
                <a:gd name="txL" fmla="*/ 0 w 7"/>
                <a:gd name="txT" fmla="*/ 0 h 5"/>
                <a:gd name="txR" fmla="*/ 7 w 7"/>
                <a:gd name="txB" fmla="*/ 5 h 5"/>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7" h="5">
                  <a:moveTo>
                    <a:pt x="7" y="0"/>
                  </a:moveTo>
                  <a:lnTo>
                    <a:pt x="7" y="0"/>
                  </a:lnTo>
                  <a:lnTo>
                    <a:pt x="2" y="0"/>
                  </a:lnTo>
                  <a:lnTo>
                    <a:pt x="0" y="4"/>
                  </a:lnTo>
                  <a:lnTo>
                    <a:pt x="0" y="5"/>
                  </a:lnTo>
                  <a:lnTo>
                    <a:pt x="3" y="4"/>
                  </a:lnTo>
                  <a:lnTo>
                    <a:pt x="5" y="4"/>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32" name="Freeform 1465"/>
            <p:cNvSpPr/>
            <p:nvPr/>
          </p:nvSpPr>
          <p:spPr>
            <a:xfrm>
              <a:off x="4129" y="1215"/>
              <a:ext cx="48" cy="13"/>
            </a:xfrm>
            <a:custGeom>
              <a:avLst/>
              <a:gdLst>
                <a:gd name="txL" fmla="*/ 0 w 15"/>
                <a:gd name="txT" fmla="*/ 0 h 5"/>
                <a:gd name="txR" fmla="*/ 15 w 15"/>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5" h="5">
                  <a:moveTo>
                    <a:pt x="13" y="4"/>
                  </a:moveTo>
                  <a:lnTo>
                    <a:pt x="13" y="4"/>
                  </a:lnTo>
                  <a:lnTo>
                    <a:pt x="8" y="4"/>
                  </a:lnTo>
                  <a:lnTo>
                    <a:pt x="2" y="0"/>
                  </a:lnTo>
                  <a:lnTo>
                    <a:pt x="0" y="4"/>
                  </a:lnTo>
                  <a:lnTo>
                    <a:pt x="8" y="5"/>
                  </a:lnTo>
                  <a:lnTo>
                    <a:pt x="15" y="5"/>
                  </a:lnTo>
                  <a:lnTo>
                    <a:pt x="13" y="4"/>
                  </a:lnTo>
                </a:path>
              </a:pathLst>
            </a:custGeom>
            <a:solidFill>
              <a:srgbClr val="777777">
                <a:alpha val="100000"/>
              </a:srgbClr>
            </a:solidFill>
            <a:ln w="9525">
              <a:noFill/>
            </a:ln>
          </p:spPr>
          <p:txBody>
            <a:bodyPr/>
            <a:lstStyle/>
            <a:p>
              <a:pPr fontAlgn="base"/>
              <a:endParaRPr lang="zh-CN" altLang="en-US" sz="1680" strike="noStrike" noProof="1"/>
            </a:p>
          </p:txBody>
        </p:sp>
        <p:sp>
          <p:nvSpPr>
            <p:cNvPr id="76933" name="Freeform 1466"/>
            <p:cNvSpPr/>
            <p:nvPr/>
          </p:nvSpPr>
          <p:spPr>
            <a:xfrm>
              <a:off x="4171" y="1220"/>
              <a:ext cx="35" cy="8"/>
            </a:xfrm>
            <a:custGeom>
              <a:avLst/>
              <a:gdLst>
                <a:gd name="txL" fmla="*/ 0 w 11"/>
                <a:gd name="txT" fmla="*/ 0 h 3"/>
                <a:gd name="txR" fmla="*/ 11 w 11"/>
                <a:gd name="txB" fmla="*/ 3 h 3"/>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1" h="3">
                  <a:moveTo>
                    <a:pt x="11" y="2"/>
                  </a:moveTo>
                  <a:lnTo>
                    <a:pt x="11" y="2"/>
                  </a:lnTo>
                  <a:lnTo>
                    <a:pt x="5" y="0"/>
                  </a:lnTo>
                  <a:lnTo>
                    <a:pt x="0" y="2"/>
                  </a:lnTo>
                  <a:lnTo>
                    <a:pt x="2" y="3"/>
                  </a:lnTo>
                  <a:lnTo>
                    <a:pt x="5" y="3"/>
                  </a:lnTo>
                  <a:lnTo>
                    <a:pt x="10" y="3"/>
                  </a:lnTo>
                  <a:lnTo>
                    <a:pt x="11"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34" name="Freeform 1467"/>
            <p:cNvSpPr/>
            <p:nvPr/>
          </p:nvSpPr>
          <p:spPr>
            <a:xfrm>
              <a:off x="4203" y="1226"/>
              <a:ext cx="62" cy="11"/>
            </a:xfrm>
            <a:custGeom>
              <a:avLst/>
              <a:gdLst>
                <a:gd name="txL" fmla="*/ 0 w 19"/>
                <a:gd name="txT" fmla="*/ 0 h 4"/>
                <a:gd name="txR" fmla="*/ 19 w 19"/>
                <a:gd name="txB" fmla="*/ 4 h 4"/>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 h="4">
                  <a:moveTo>
                    <a:pt x="18" y="3"/>
                  </a:moveTo>
                  <a:lnTo>
                    <a:pt x="18" y="1"/>
                  </a:lnTo>
                  <a:lnTo>
                    <a:pt x="10" y="1"/>
                  </a:lnTo>
                  <a:lnTo>
                    <a:pt x="1" y="0"/>
                  </a:lnTo>
                  <a:lnTo>
                    <a:pt x="0" y="1"/>
                  </a:lnTo>
                  <a:lnTo>
                    <a:pt x="10" y="3"/>
                  </a:lnTo>
                  <a:lnTo>
                    <a:pt x="18" y="4"/>
                  </a:lnTo>
                  <a:lnTo>
                    <a:pt x="19" y="3"/>
                  </a:lnTo>
                  <a:lnTo>
                    <a:pt x="18" y="4"/>
                  </a:lnTo>
                  <a:lnTo>
                    <a:pt x="19" y="4"/>
                  </a:lnTo>
                  <a:lnTo>
                    <a:pt x="19" y="3"/>
                  </a:lnTo>
                  <a:lnTo>
                    <a:pt x="18"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35" name="Freeform 1468"/>
            <p:cNvSpPr/>
            <p:nvPr/>
          </p:nvSpPr>
          <p:spPr>
            <a:xfrm>
              <a:off x="4262" y="1215"/>
              <a:ext cx="9" cy="19"/>
            </a:xfrm>
            <a:custGeom>
              <a:avLst/>
              <a:gdLst>
                <a:gd name="txL" fmla="*/ 0 w 3"/>
                <a:gd name="txT" fmla="*/ 0 h 7"/>
                <a:gd name="txR" fmla="*/ 3 w 3"/>
                <a:gd name="txB" fmla="*/ 7 h 7"/>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7">
                  <a:moveTo>
                    <a:pt x="3" y="0"/>
                  </a:moveTo>
                  <a:lnTo>
                    <a:pt x="3" y="0"/>
                  </a:lnTo>
                  <a:lnTo>
                    <a:pt x="0" y="2"/>
                  </a:lnTo>
                  <a:lnTo>
                    <a:pt x="0" y="7"/>
                  </a:lnTo>
                  <a:lnTo>
                    <a:pt x="1" y="7"/>
                  </a:lnTo>
                  <a:lnTo>
                    <a:pt x="1" y="4"/>
                  </a:lnTo>
                  <a:lnTo>
                    <a:pt x="3"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36" name="Freeform 1469"/>
            <p:cNvSpPr/>
            <p:nvPr/>
          </p:nvSpPr>
          <p:spPr>
            <a:xfrm>
              <a:off x="4271" y="1215"/>
              <a:ext cx="20" cy="11"/>
            </a:xfrm>
            <a:custGeom>
              <a:avLst/>
              <a:gdLst>
                <a:gd name="txL" fmla="*/ 0 w 6"/>
                <a:gd name="txT" fmla="*/ 0 h 4"/>
                <a:gd name="txR" fmla="*/ 6 w 6"/>
                <a:gd name="txB" fmla="*/ 4 h 4"/>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6" h="4">
                  <a:moveTo>
                    <a:pt x="5" y="4"/>
                  </a:moveTo>
                  <a:lnTo>
                    <a:pt x="5" y="4"/>
                  </a:lnTo>
                  <a:lnTo>
                    <a:pt x="3" y="2"/>
                  </a:lnTo>
                  <a:lnTo>
                    <a:pt x="0" y="0"/>
                  </a:lnTo>
                  <a:lnTo>
                    <a:pt x="0" y="2"/>
                  </a:lnTo>
                  <a:lnTo>
                    <a:pt x="3" y="4"/>
                  </a:lnTo>
                  <a:lnTo>
                    <a:pt x="6" y="4"/>
                  </a:lnTo>
                  <a:lnTo>
                    <a:pt x="5" y="4"/>
                  </a:lnTo>
                </a:path>
              </a:pathLst>
            </a:custGeom>
            <a:solidFill>
              <a:srgbClr val="777777">
                <a:alpha val="100000"/>
              </a:srgbClr>
            </a:solidFill>
            <a:ln w="9525">
              <a:noFill/>
            </a:ln>
          </p:spPr>
          <p:txBody>
            <a:bodyPr/>
            <a:lstStyle/>
            <a:p>
              <a:pPr fontAlgn="base"/>
              <a:endParaRPr lang="zh-CN" altLang="en-US" sz="1680" strike="noStrike" noProof="1"/>
            </a:p>
          </p:txBody>
        </p:sp>
        <p:sp>
          <p:nvSpPr>
            <p:cNvPr id="76937" name="Freeform 1470"/>
            <p:cNvSpPr/>
            <p:nvPr/>
          </p:nvSpPr>
          <p:spPr>
            <a:xfrm>
              <a:off x="4288" y="1207"/>
              <a:ext cx="19" cy="19"/>
            </a:xfrm>
            <a:custGeom>
              <a:avLst/>
              <a:gdLst>
                <a:gd name="txL" fmla="*/ 0 w 6"/>
                <a:gd name="txT" fmla="*/ 0 h 7"/>
                <a:gd name="txR" fmla="*/ 6 w 6"/>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 h="7">
                  <a:moveTo>
                    <a:pt x="6" y="0"/>
                  </a:moveTo>
                  <a:lnTo>
                    <a:pt x="6" y="0"/>
                  </a:lnTo>
                  <a:lnTo>
                    <a:pt x="3" y="2"/>
                  </a:lnTo>
                  <a:lnTo>
                    <a:pt x="0" y="7"/>
                  </a:lnTo>
                  <a:lnTo>
                    <a:pt x="1" y="7"/>
                  </a:lnTo>
                  <a:lnTo>
                    <a:pt x="5" y="3"/>
                  </a:lnTo>
                  <a:lnTo>
                    <a:pt x="5" y="2"/>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38" name="Freeform 1471"/>
            <p:cNvSpPr/>
            <p:nvPr/>
          </p:nvSpPr>
          <p:spPr>
            <a:xfrm>
              <a:off x="4304" y="1207"/>
              <a:ext cx="10" cy="19"/>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Lst>
              <a:rect l="txL" t="txT" r="txR" b="txB"/>
              <a:pathLst>
                <a:path w="3" h="7">
                  <a:moveTo>
                    <a:pt x="1" y="5"/>
                  </a:moveTo>
                  <a:lnTo>
                    <a:pt x="1" y="5"/>
                  </a:lnTo>
                  <a:lnTo>
                    <a:pt x="3" y="5"/>
                  </a:lnTo>
                  <a:lnTo>
                    <a:pt x="1" y="0"/>
                  </a:lnTo>
                  <a:lnTo>
                    <a:pt x="0" y="2"/>
                  </a:lnTo>
                  <a:lnTo>
                    <a:pt x="0" y="5"/>
                  </a:lnTo>
                  <a:lnTo>
                    <a:pt x="3" y="7"/>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39" name="Freeform 1472"/>
            <p:cNvSpPr/>
            <p:nvPr/>
          </p:nvSpPr>
          <p:spPr>
            <a:xfrm>
              <a:off x="4307" y="1201"/>
              <a:ext cx="13" cy="25"/>
            </a:xfrm>
            <a:custGeom>
              <a:avLst/>
              <a:gdLst>
                <a:gd name="txL" fmla="*/ 0 w 4"/>
                <a:gd name="txT" fmla="*/ 0 h 9"/>
                <a:gd name="txR" fmla="*/ 4 w 4"/>
                <a:gd name="txB" fmla="*/ 9 h 9"/>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Lst>
              <a:rect l="txL" t="txT" r="txR" b="txB"/>
              <a:pathLst>
                <a:path w="4" h="9">
                  <a:moveTo>
                    <a:pt x="2" y="0"/>
                  </a:moveTo>
                  <a:lnTo>
                    <a:pt x="2" y="0"/>
                  </a:lnTo>
                  <a:lnTo>
                    <a:pt x="0" y="4"/>
                  </a:lnTo>
                  <a:lnTo>
                    <a:pt x="0" y="7"/>
                  </a:lnTo>
                  <a:lnTo>
                    <a:pt x="2" y="9"/>
                  </a:lnTo>
                  <a:lnTo>
                    <a:pt x="4" y="5"/>
                  </a:lnTo>
                  <a:lnTo>
                    <a:pt x="4" y="2"/>
                  </a:lnTo>
                  <a:lnTo>
                    <a:pt x="2"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40" name="Freeform 1473"/>
            <p:cNvSpPr/>
            <p:nvPr/>
          </p:nvSpPr>
          <p:spPr>
            <a:xfrm>
              <a:off x="4314" y="1201"/>
              <a:ext cx="49" cy="25"/>
            </a:xfrm>
            <a:custGeom>
              <a:avLst/>
              <a:gdLst>
                <a:gd name="txL" fmla="*/ 0 w 15"/>
                <a:gd name="txT" fmla="*/ 0 h 9"/>
                <a:gd name="txR" fmla="*/ 15 w 15"/>
                <a:gd name="txB" fmla="*/ 9 h 9"/>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5" h="9">
                  <a:moveTo>
                    <a:pt x="11" y="9"/>
                  </a:moveTo>
                  <a:lnTo>
                    <a:pt x="11" y="9"/>
                  </a:lnTo>
                  <a:lnTo>
                    <a:pt x="10" y="5"/>
                  </a:lnTo>
                  <a:lnTo>
                    <a:pt x="0" y="0"/>
                  </a:lnTo>
                  <a:lnTo>
                    <a:pt x="0" y="2"/>
                  </a:lnTo>
                  <a:lnTo>
                    <a:pt x="8" y="7"/>
                  </a:lnTo>
                  <a:lnTo>
                    <a:pt x="15" y="7"/>
                  </a:lnTo>
                  <a:lnTo>
                    <a:pt x="11" y="9"/>
                  </a:lnTo>
                </a:path>
              </a:pathLst>
            </a:custGeom>
            <a:solidFill>
              <a:srgbClr val="777777">
                <a:alpha val="100000"/>
              </a:srgbClr>
            </a:solidFill>
            <a:ln w="9525">
              <a:noFill/>
            </a:ln>
          </p:spPr>
          <p:txBody>
            <a:bodyPr/>
            <a:lstStyle/>
            <a:p>
              <a:pPr fontAlgn="base"/>
              <a:endParaRPr lang="zh-CN" altLang="en-US" sz="1680" strike="noStrike" noProof="1"/>
            </a:p>
          </p:txBody>
        </p:sp>
        <p:sp>
          <p:nvSpPr>
            <p:cNvPr id="76941" name="Freeform 1474"/>
            <p:cNvSpPr/>
            <p:nvPr/>
          </p:nvSpPr>
          <p:spPr>
            <a:xfrm>
              <a:off x="4350" y="1207"/>
              <a:ext cx="23" cy="19"/>
            </a:xfrm>
            <a:custGeom>
              <a:avLst/>
              <a:gdLst>
                <a:gd name="txL" fmla="*/ 0 w 7"/>
                <a:gd name="txT" fmla="*/ 0 h 7"/>
                <a:gd name="txR" fmla="*/ 7 w 7"/>
                <a:gd name="txB" fmla="*/ 7 h 7"/>
              </a:gdLst>
              <a:ahLst/>
              <a:cxnLst>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7">
                  <a:moveTo>
                    <a:pt x="5" y="5"/>
                  </a:moveTo>
                  <a:lnTo>
                    <a:pt x="7" y="3"/>
                  </a:lnTo>
                  <a:lnTo>
                    <a:pt x="4" y="2"/>
                  </a:lnTo>
                  <a:lnTo>
                    <a:pt x="2" y="0"/>
                  </a:lnTo>
                  <a:lnTo>
                    <a:pt x="0" y="2"/>
                  </a:lnTo>
                  <a:lnTo>
                    <a:pt x="0" y="7"/>
                  </a:lnTo>
                  <a:lnTo>
                    <a:pt x="4" y="5"/>
                  </a:lnTo>
                  <a:lnTo>
                    <a:pt x="2" y="2"/>
                  </a:lnTo>
                  <a:lnTo>
                    <a:pt x="2" y="3"/>
                  </a:lnTo>
                  <a:lnTo>
                    <a:pt x="5" y="5"/>
                  </a:lnTo>
                  <a:lnTo>
                    <a:pt x="7" y="5"/>
                  </a:lnTo>
                  <a:lnTo>
                    <a:pt x="5" y="5"/>
                  </a:lnTo>
                  <a:lnTo>
                    <a:pt x="7" y="7"/>
                  </a:lnTo>
                  <a:lnTo>
                    <a:pt x="7" y="5"/>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42" name="Freeform 1475"/>
            <p:cNvSpPr/>
            <p:nvPr/>
          </p:nvSpPr>
          <p:spPr>
            <a:xfrm>
              <a:off x="4365" y="1207"/>
              <a:ext cx="56" cy="13"/>
            </a:xfrm>
            <a:custGeom>
              <a:avLst/>
              <a:gdLst>
                <a:gd name="txL" fmla="*/ 0 w 17"/>
                <a:gd name="txT" fmla="*/ 0 h 5"/>
                <a:gd name="txR" fmla="*/ 17 w 17"/>
                <a:gd name="txB" fmla="*/ 5 h 5"/>
              </a:gdLst>
              <a:ahLst/>
              <a:cxnLst>
                <a:cxn ang="0">
                  <a:pos x="2147483646" y="0"/>
                </a:cxn>
                <a:cxn ang="0">
                  <a:pos x="2147483646" y="0"/>
                </a:cxn>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 h="5">
                  <a:moveTo>
                    <a:pt x="17" y="0"/>
                  </a:moveTo>
                  <a:lnTo>
                    <a:pt x="17" y="0"/>
                  </a:lnTo>
                  <a:lnTo>
                    <a:pt x="13" y="0"/>
                  </a:lnTo>
                  <a:lnTo>
                    <a:pt x="8" y="0"/>
                  </a:lnTo>
                  <a:lnTo>
                    <a:pt x="3" y="2"/>
                  </a:lnTo>
                  <a:lnTo>
                    <a:pt x="0" y="5"/>
                  </a:lnTo>
                  <a:lnTo>
                    <a:pt x="2" y="5"/>
                  </a:lnTo>
                  <a:lnTo>
                    <a:pt x="3" y="3"/>
                  </a:lnTo>
                  <a:lnTo>
                    <a:pt x="8" y="2"/>
                  </a:lnTo>
                  <a:lnTo>
                    <a:pt x="13" y="2"/>
                  </a:lnTo>
                  <a:lnTo>
                    <a:pt x="17" y="2"/>
                  </a:lnTo>
                  <a:lnTo>
                    <a:pt x="17"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43" name="Freeform 1476"/>
            <p:cNvSpPr/>
            <p:nvPr/>
          </p:nvSpPr>
          <p:spPr>
            <a:xfrm>
              <a:off x="4421" y="1207"/>
              <a:ext cx="36" cy="13"/>
            </a:xfrm>
            <a:custGeom>
              <a:avLst/>
              <a:gdLst>
                <a:gd name="txL" fmla="*/ 0 w 11"/>
                <a:gd name="txT" fmla="*/ 0 h 5"/>
                <a:gd name="txR" fmla="*/ 11 w 11"/>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1" h="5">
                  <a:moveTo>
                    <a:pt x="9" y="3"/>
                  </a:moveTo>
                  <a:lnTo>
                    <a:pt x="9" y="3"/>
                  </a:lnTo>
                  <a:lnTo>
                    <a:pt x="6" y="3"/>
                  </a:lnTo>
                  <a:lnTo>
                    <a:pt x="0" y="0"/>
                  </a:lnTo>
                  <a:lnTo>
                    <a:pt x="0" y="2"/>
                  </a:lnTo>
                  <a:lnTo>
                    <a:pt x="6" y="5"/>
                  </a:lnTo>
                  <a:lnTo>
                    <a:pt x="11" y="5"/>
                  </a:lnTo>
                  <a:lnTo>
                    <a:pt x="9"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44" name="Freeform 1477"/>
            <p:cNvSpPr/>
            <p:nvPr/>
          </p:nvSpPr>
          <p:spPr>
            <a:xfrm>
              <a:off x="4450" y="1215"/>
              <a:ext cx="17" cy="13"/>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5" h="5">
                  <a:moveTo>
                    <a:pt x="5" y="4"/>
                  </a:moveTo>
                  <a:lnTo>
                    <a:pt x="5" y="4"/>
                  </a:lnTo>
                  <a:lnTo>
                    <a:pt x="2" y="2"/>
                  </a:lnTo>
                  <a:lnTo>
                    <a:pt x="0" y="0"/>
                  </a:lnTo>
                  <a:lnTo>
                    <a:pt x="2" y="2"/>
                  </a:lnTo>
                  <a:lnTo>
                    <a:pt x="2" y="4"/>
                  </a:lnTo>
                  <a:lnTo>
                    <a:pt x="5" y="5"/>
                  </a:lnTo>
                  <a:lnTo>
                    <a:pt x="5" y="4"/>
                  </a:lnTo>
                </a:path>
              </a:pathLst>
            </a:custGeom>
            <a:solidFill>
              <a:srgbClr val="777777">
                <a:alpha val="100000"/>
              </a:srgbClr>
            </a:solidFill>
            <a:ln w="9525">
              <a:noFill/>
            </a:ln>
          </p:spPr>
          <p:txBody>
            <a:bodyPr/>
            <a:lstStyle/>
            <a:p>
              <a:pPr fontAlgn="base"/>
              <a:endParaRPr lang="zh-CN" altLang="en-US" sz="1680" strike="noStrike" noProof="1"/>
            </a:p>
          </p:txBody>
        </p:sp>
        <p:sp>
          <p:nvSpPr>
            <p:cNvPr id="76945" name="Freeform 1478"/>
            <p:cNvSpPr/>
            <p:nvPr/>
          </p:nvSpPr>
          <p:spPr>
            <a:xfrm>
              <a:off x="4467" y="1220"/>
              <a:ext cx="42" cy="8"/>
            </a:xfrm>
            <a:custGeom>
              <a:avLst/>
              <a:gdLst>
                <a:gd name="txL" fmla="*/ 0 w 13"/>
                <a:gd name="txT" fmla="*/ 0 h 3"/>
                <a:gd name="txR" fmla="*/ 13 w 13"/>
                <a:gd name="txB" fmla="*/ 3 h 3"/>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Lst>
              <a:rect l="txL" t="txT" r="txR" b="txB"/>
              <a:pathLst>
                <a:path w="13" h="3">
                  <a:moveTo>
                    <a:pt x="13" y="0"/>
                  </a:moveTo>
                  <a:lnTo>
                    <a:pt x="12" y="0"/>
                  </a:lnTo>
                  <a:lnTo>
                    <a:pt x="7" y="2"/>
                  </a:lnTo>
                  <a:lnTo>
                    <a:pt x="0" y="2"/>
                  </a:lnTo>
                  <a:lnTo>
                    <a:pt x="0" y="3"/>
                  </a:lnTo>
                  <a:lnTo>
                    <a:pt x="7" y="3"/>
                  </a:lnTo>
                  <a:lnTo>
                    <a:pt x="13" y="2"/>
                  </a:lnTo>
                  <a:lnTo>
                    <a:pt x="12" y="2"/>
                  </a:lnTo>
                  <a:lnTo>
                    <a:pt x="13" y="0"/>
                  </a:lnTo>
                  <a:lnTo>
                    <a:pt x="12" y="0"/>
                  </a:lnTo>
                  <a:lnTo>
                    <a:pt x="13"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46" name="Freeform 1479"/>
            <p:cNvSpPr/>
            <p:nvPr/>
          </p:nvSpPr>
          <p:spPr>
            <a:xfrm>
              <a:off x="4506" y="1220"/>
              <a:ext cx="43" cy="17"/>
            </a:xfrm>
            <a:custGeom>
              <a:avLst/>
              <a:gdLst>
                <a:gd name="txL" fmla="*/ 0 w 13"/>
                <a:gd name="txT" fmla="*/ 0 h 6"/>
                <a:gd name="txR" fmla="*/ 13 w 13"/>
                <a:gd name="txB" fmla="*/ 6 h 6"/>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3" h="6">
                  <a:moveTo>
                    <a:pt x="11" y="6"/>
                  </a:moveTo>
                  <a:lnTo>
                    <a:pt x="11" y="6"/>
                  </a:lnTo>
                  <a:lnTo>
                    <a:pt x="8" y="3"/>
                  </a:lnTo>
                  <a:lnTo>
                    <a:pt x="1" y="0"/>
                  </a:lnTo>
                  <a:lnTo>
                    <a:pt x="0" y="2"/>
                  </a:lnTo>
                  <a:lnTo>
                    <a:pt x="8" y="6"/>
                  </a:lnTo>
                  <a:lnTo>
                    <a:pt x="13" y="6"/>
                  </a:lnTo>
                  <a:lnTo>
                    <a:pt x="11" y="6"/>
                  </a:lnTo>
                </a:path>
              </a:pathLst>
            </a:custGeom>
            <a:solidFill>
              <a:srgbClr val="777777">
                <a:alpha val="100000"/>
              </a:srgbClr>
            </a:solidFill>
            <a:ln w="9525">
              <a:noFill/>
            </a:ln>
          </p:spPr>
          <p:txBody>
            <a:bodyPr/>
            <a:lstStyle/>
            <a:p>
              <a:pPr fontAlgn="base"/>
              <a:endParaRPr lang="zh-CN" altLang="en-US" sz="1680" strike="noStrike" noProof="1"/>
            </a:p>
          </p:txBody>
        </p:sp>
        <p:sp>
          <p:nvSpPr>
            <p:cNvPr id="76947" name="Freeform 1480"/>
            <p:cNvSpPr/>
            <p:nvPr/>
          </p:nvSpPr>
          <p:spPr>
            <a:xfrm>
              <a:off x="4541" y="1215"/>
              <a:ext cx="13" cy="22"/>
            </a:xfrm>
            <a:custGeom>
              <a:avLst/>
              <a:gdLst>
                <a:gd name="txL" fmla="*/ 0 w 4"/>
                <a:gd name="txT" fmla="*/ 0 h 8"/>
                <a:gd name="txR" fmla="*/ 4 w 4"/>
                <a:gd name="txB" fmla="*/ 8 h 8"/>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4" h="8">
                  <a:moveTo>
                    <a:pt x="2" y="2"/>
                  </a:moveTo>
                  <a:lnTo>
                    <a:pt x="2" y="2"/>
                  </a:lnTo>
                  <a:lnTo>
                    <a:pt x="0" y="8"/>
                  </a:lnTo>
                  <a:lnTo>
                    <a:pt x="2" y="8"/>
                  </a:lnTo>
                  <a:lnTo>
                    <a:pt x="4" y="4"/>
                  </a:lnTo>
                  <a:lnTo>
                    <a:pt x="4"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48" name="Freeform 1481"/>
            <p:cNvSpPr/>
            <p:nvPr/>
          </p:nvSpPr>
          <p:spPr>
            <a:xfrm>
              <a:off x="4521" y="1215"/>
              <a:ext cx="33" cy="5"/>
            </a:xfrm>
            <a:custGeom>
              <a:avLst/>
              <a:gdLst>
                <a:gd name="txL" fmla="*/ 0 w 10"/>
                <a:gd name="txT" fmla="*/ 0 h 2"/>
                <a:gd name="txR" fmla="*/ 10 w 10"/>
                <a:gd name="txB" fmla="*/ 2 h 2"/>
              </a:gdLst>
              <a:ahLst/>
              <a:cxnLst>
                <a:cxn ang="0">
                  <a:pos x="0" y="0"/>
                </a:cxn>
                <a:cxn ang="0">
                  <a:pos x="0" y="0"/>
                </a:cxn>
                <a:cxn ang="0">
                  <a:pos x="2147483646" y="2147483646"/>
                </a:cxn>
                <a:cxn ang="0">
                  <a:pos x="2147483646" y="2147483646"/>
                </a:cxn>
                <a:cxn ang="0">
                  <a:pos x="2147483646" y="0"/>
                </a:cxn>
                <a:cxn ang="0">
                  <a:pos x="2147483646" y="0"/>
                </a:cxn>
                <a:cxn ang="0">
                  <a:pos x="2147483646" y="0"/>
                </a:cxn>
                <a:cxn ang="0">
                  <a:pos x="2147483646" y="0"/>
                </a:cxn>
                <a:cxn ang="0">
                  <a:pos x="0" y="0"/>
                </a:cxn>
              </a:cxnLst>
              <a:rect l="txL" t="txT" r="txR" b="txB"/>
              <a:pathLst>
                <a:path w="10" h="2">
                  <a:moveTo>
                    <a:pt x="0" y="0"/>
                  </a:moveTo>
                  <a:lnTo>
                    <a:pt x="0" y="0"/>
                  </a:lnTo>
                  <a:lnTo>
                    <a:pt x="3" y="2"/>
                  </a:lnTo>
                  <a:lnTo>
                    <a:pt x="8" y="2"/>
                  </a:lnTo>
                  <a:lnTo>
                    <a:pt x="10" y="0"/>
                  </a:lnTo>
                  <a:lnTo>
                    <a:pt x="3" y="0"/>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49" name="Freeform 1482"/>
            <p:cNvSpPr/>
            <p:nvPr/>
          </p:nvSpPr>
          <p:spPr>
            <a:xfrm>
              <a:off x="4521" y="1201"/>
              <a:ext cx="33" cy="14"/>
            </a:xfrm>
            <a:custGeom>
              <a:avLst/>
              <a:gdLst>
                <a:gd name="txL" fmla="*/ 0 w 10"/>
                <a:gd name="txT" fmla="*/ 0 h 5"/>
                <a:gd name="txR" fmla="*/ 10 w 10"/>
                <a:gd name="txB" fmla="*/ 5 h 5"/>
              </a:gdLst>
              <a:ahLst/>
              <a:cxnLst>
                <a:cxn ang="0">
                  <a:pos x="2147483646" y="2147483646"/>
                </a:cxn>
                <a:cxn ang="0">
                  <a:pos x="2147483646" y="2147483646"/>
                </a:cxn>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 h="5">
                  <a:moveTo>
                    <a:pt x="10" y="2"/>
                  </a:moveTo>
                  <a:lnTo>
                    <a:pt x="10" y="2"/>
                  </a:lnTo>
                  <a:lnTo>
                    <a:pt x="6" y="0"/>
                  </a:lnTo>
                  <a:lnTo>
                    <a:pt x="3" y="0"/>
                  </a:lnTo>
                  <a:lnTo>
                    <a:pt x="1" y="2"/>
                  </a:lnTo>
                  <a:lnTo>
                    <a:pt x="0" y="5"/>
                  </a:lnTo>
                  <a:lnTo>
                    <a:pt x="1" y="5"/>
                  </a:lnTo>
                  <a:lnTo>
                    <a:pt x="3" y="4"/>
                  </a:lnTo>
                  <a:lnTo>
                    <a:pt x="5" y="4"/>
                  </a:lnTo>
                  <a:lnTo>
                    <a:pt x="6" y="4"/>
                  </a:lnTo>
                  <a:lnTo>
                    <a:pt x="8" y="4"/>
                  </a:lnTo>
                  <a:lnTo>
                    <a:pt x="1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50" name="Freeform 1483"/>
            <p:cNvSpPr/>
            <p:nvPr/>
          </p:nvSpPr>
          <p:spPr>
            <a:xfrm>
              <a:off x="4549" y="1207"/>
              <a:ext cx="31" cy="8"/>
            </a:xfrm>
            <a:custGeom>
              <a:avLst/>
              <a:gdLst>
                <a:gd name="txL" fmla="*/ 0 w 10"/>
                <a:gd name="txT" fmla="*/ 0 h 3"/>
                <a:gd name="txR" fmla="*/ 10 w 10"/>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0" h="3">
                  <a:moveTo>
                    <a:pt x="10" y="2"/>
                  </a:moveTo>
                  <a:lnTo>
                    <a:pt x="10" y="2"/>
                  </a:lnTo>
                  <a:lnTo>
                    <a:pt x="5" y="2"/>
                  </a:lnTo>
                  <a:lnTo>
                    <a:pt x="2" y="0"/>
                  </a:lnTo>
                  <a:lnTo>
                    <a:pt x="0" y="2"/>
                  </a:lnTo>
                  <a:lnTo>
                    <a:pt x="5" y="3"/>
                  </a:lnTo>
                  <a:lnTo>
                    <a:pt x="10" y="3"/>
                  </a:lnTo>
                  <a:lnTo>
                    <a:pt x="1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51" name="Freeform 1484"/>
            <p:cNvSpPr/>
            <p:nvPr/>
          </p:nvSpPr>
          <p:spPr>
            <a:xfrm>
              <a:off x="4580" y="1212"/>
              <a:ext cx="35" cy="8"/>
            </a:xfrm>
            <a:custGeom>
              <a:avLst/>
              <a:gdLst>
                <a:gd name="txL" fmla="*/ 0 w 11"/>
                <a:gd name="txT" fmla="*/ 0 h 3"/>
                <a:gd name="txR" fmla="*/ 11 w 11"/>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1" h="3">
                  <a:moveTo>
                    <a:pt x="8" y="1"/>
                  </a:moveTo>
                  <a:lnTo>
                    <a:pt x="8" y="1"/>
                  </a:lnTo>
                  <a:lnTo>
                    <a:pt x="5" y="1"/>
                  </a:lnTo>
                  <a:lnTo>
                    <a:pt x="0" y="0"/>
                  </a:lnTo>
                  <a:lnTo>
                    <a:pt x="0" y="1"/>
                  </a:lnTo>
                  <a:lnTo>
                    <a:pt x="5" y="3"/>
                  </a:lnTo>
                  <a:lnTo>
                    <a:pt x="11" y="3"/>
                  </a:lnTo>
                  <a:lnTo>
                    <a:pt x="8" y="1"/>
                  </a:lnTo>
                </a:path>
              </a:pathLst>
            </a:custGeom>
            <a:solidFill>
              <a:srgbClr val="777777">
                <a:alpha val="100000"/>
              </a:srgbClr>
            </a:solidFill>
            <a:ln w="9525">
              <a:noFill/>
            </a:ln>
          </p:spPr>
          <p:txBody>
            <a:bodyPr/>
            <a:lstStyle/>
            <a:p>
              <a:pPr fontAlgn="base"/>
              <a:endParaRPr lang="zh-CN" altLang="en-US" sz="1680" strike="noStrike" noProof="1"/>
            </a:p>
          </p:txBody>
        </p:sp>
        <p:sp>
          <p:nvSpPr>
            <p:cNvPr id="76952" name="Freeform 1485"/>
            <p:cNvSpPr/>
            <p:nvPr/>
          </p:nvSpPr>
          <p:spPr>
            <a:xfrm>
              <a:off x="4606" y="1199"/>
              <a:ext cx="9" cy="21"/>
            </a:xfrm>
            <a:custGeom>
              <a:avLst/>
              <a:gdLst>
                <a:gd name="txL" fmla="*/ 0 w 3"/>
                <a:gd name="txT" fmla="*/ 0 h 8"/>
                <a:gd name="txR" fmla="*/ 3 w 3"/>
                <a:gd name="txB" fmla="*/ 8 h 8"/>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8">
                  <a:moveTo>
                    <a:pt x="1" y="0"/>
                  </a:moveTo>
                  <a:lnTo>
                    <a:pt x="1" y="0"/>
                  </a:lnTo>
                  <a:lnTo>
                    <a:pt x="0" y="3"/>
                  </a:lnTo>
                  <a:lnTo>
                    <a:pt x="0" y="6"/>
                  </a:lnTo>
                  <a:lnTo>
                    <a:pt x="3" y="8"/>
                  </a:lnTo>
                  <a:lnTo>
                    <a:pt x="1" y="3"/>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53" name="Freeform 1486"/>
            <p:cNvSpPr/>
            <p:nvPr/>
          </p:nvSpPr>
          <p:spPr>
            <a:xfrm>
              <a:off x="4610" y="1199"/>
              <a:ext cx="32" cy="21"/>
            </a:xfrm>
            <a:custGeom>
              <a:avLst/>
              <a:gdLst>
                <a:gd name="txL" fmla="*/ 0 w 10"/>
                <a:gd name="txT" fmla="*/ 0 h 8"/>
                <a:gd name="txR" fmla="*/ 10 w 10"/>
                <a:gd name="txB" fmla="*/ 8 h 8"/>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0" h="8">
                  <a:moveTo>
                    <a:pt x="10" y="6"/>
                  </a:moveTo>
                  <a:lnTo>
                    <a:pt x="10" y="6"/>
                  </a:lnTo>
                  <a:lnTo>
                    <a:pt x="5" y="1"/>
                  </a:lnTo>
                  <a:lnTo>
                    <a:pt x="0" y="0"/>
                  </a:lnTo>
                  <a:lnTo>
                    <a:pt x="0" y="3"/>
                  </a:lnTo>
                  <a:lnTo>
                    <a:pt x="4" y="3"/>
                  </a:lnTo>
                  <a:lnTo>
                    <a:pt x="7" y="8"/>
                  </a:lnTo>
                  <a:lnTo>
                    <a:pt x="10" y="6"/>
                  </a:lnTo>
                </a:path>
              </a:pathLst>
            </a:custGeom>
            <a:solidFill>
              <a:srgbClr val="777777">
                <a:alpha val="100000"/>
              </a:srgbClr>
            </a:solidFill>
            <a:ln w="9525">
              <a:noFill/>
            </a:ln>
          </p:spPr>
          <p:txBody>
            <a:bodyPr/>
            <a:lstStyle/>
            <a:p>
              <a:pPr fontAlgn="base"/>
              <a:endParaRPr lang="zh-CN" altLang="en-US" sz="1680" strike="noStrike" noProof="1"/>
            </a:p>
          </p:txBody>
        </p:sp>
        <p:sp>
          <p:nvSpPr>
            <p:cNvPr id="76954" name="Freeform 1487"/>
            <p:cNvSpPr/>
            <p:nvPr/>
          </p:nvSpPr>
          <p:spPr>
            <a:xfrm>
              <a:off x="4632" y="1215"/>
              <a:ext cx="27" cy="13"/>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5">
                  <a:moveTo>
                    <a:pt x="5" y="4"/>
                  </a:moveTo>
                  <a:lnTo>
                    <a:pt x="5" y="4"/>
                  </a:lnTo>
                  <a:lnTo>
                    <a:pt x="6" y="4"/>
                  </a:lnTo>
                  <a:lnTo>
                    <a:pt x="3" y="0"/>
                  </a:lnTo>
                  <a:lnTo>
                    <a:pt x="0" y="2"/>
                  </a:lnTo>
                  <a:lnTo>
                    <a:pt x="5" y="5"/>
                  </a:lnTo>
                  <a:lnTo>
                    <a:pt x="8" y="4"/>
                  </a:lnTo>
                  <a:lnTo>
                    <a:pt x="5" y="4"/>
                  </a:lnTo>
                </a:path>
              </a:pathLst>
            </a:custGeom>
            <a:solidFill>
              <a:srgbClr val="777777">
                <a:alpha val="100000"/>
              </a:srgbClr>
            </a:solidFill>
            <a:ln w="9525">
              <a:noFill/>
            </a:ln>
          </p:spPr>
          <p:txBody>
            <a:bodyPr/>
            <a:lstStyle/>
            <a:p>
              <a:pPr fontAlgn="base"/>
              <a:endParaRPr lang="zh-CN" altLang="en-US" sz="1680" strike="noStrike" noProof="1"/>
            </a:p>
          </p:txBody>
        </p:sp>
        <p:sp>
          <p:nvSpPr>
            <p:cNvPr id="76955" name="Freeform 1488"/>
            <p:cNvSpPr/>
            <p:nvPr/>
          </p:nvSpPr>
          <p:spPr>
            <a:xfrm>
              <a:off x="4642" y="1188"/>
              <a:ext cx="17" cy="38"/>
            </a:xfrm>
            <a:custGeom>
              <a:avLst/>
              <a:gdLst>
                <a:gd name="txL" fmla="*/ 0 w 5"/>
                <a:gd name="txT" fmla="*/ 0 h 14"/>
                <a:gd name="txR" fmla="*/ 5 w 5"/>
                <a:gd name="txB" fmla="*/ 14 h 14"/>
              </a:gdLst>
              <a:ahLst/>
              <a:cxnLst>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2147483646" y="2147483646"/>
                </a:cxn>
              </a:cxnLst>
              <a:rect l="txL" t="txT" r="txR" b="txB"/>
              <a:pathLst>
                <a:path w="5" h="14">
                  <a:moveTo>
                    <a:pt x="2" y="2"/>
                  </a:moveTo>
                  <a:lnTo>
                    <a:pt x="2" y="0"/>
                  </a:lnTo>
                  <a:lnTo>
                    <a:pt x="0" y="5"/>
                  </a:lnTo>
                  <a:lnTo>
                    <a:pt x="0" y="9"/>
                  </a:lnTo>
                  <a:lnTo>
                    <a:pt x="2" y="12"/>
                  </a:lnTo>
                  <a:lnTo>
                    <a:pt x="2" y="14"/>
                  </a:lnTo>
                  <a:lnTo>
                    <a:pt x="5" y="14"/>
                  </a:lnTo>
                  <a:lnTo>
                    <a:pt x="3" y="10"/>
                  </a:lnTo>
                  <a:lnTo>
                    <a:pt x="2" y="9"/>
                  </a:lnTo>
                  <a:lnTo>
                    <a:pt x="2" y="5"/>
                  </a:lnTo>
                  <a:lnTo>
                    <a:pt x="3" y="2"/>
                  </a:lnTo>
                  <a:lnTo>
                    <a:pt x="3" y="0"/>
                  </a:lnTo>
                  <a:lnTo>
                    <a:pt x="3" y="2"/>
                  </a:lnTo>
                  <a:lnTo>
                    <a:pt x="5" y="2"/>
                  </a:lnTo>
                  <a:lnTo>
                    <a:pt x="3"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56" name="Freeform 1489"/>
            <p:cNvSpPr/>
            <p:nvPr/>
          </p:nvSpPr>
          <p:spPr>
            <a:xfrm>
              <a:off x="4600" y="1171"/>
              <a:ext cx="51" cy="23"/>
            </a:xfrm>
            <a:custGeom>
              <a:avLst/>
              <a:gdLst>
                <a:gd name="txL" fmla="*/ 0 w 16"/>
                <a:gd name="txT" fmla="*/ 0 h 8"/>
                <a:gd name="txR" fmla="*/ 16 w 16"/>
                <a:gd name="txB" fmla="*/ 8 h 8"/>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 ang="0">
                  <a:pos x="0" y="2147483646"/>
                </a:cxn>
                <a:cxn ang="0">
                  <a:pos x="2147483646" y="2147483646"/>
                </a:cxn>
                <a:cxn ang="0">
                  <a:pos x="0" y="0"/>
                </a:cxn>
              </a:cxnLst>
              <a:rect l="txL" t="txT" r="txR" b="txB"/>
              <a:pathLst>
                <a:path w="16" h="8">
                  <a:moveTo>
                    <a:pt x="0" y="0"/>
                  </a:moveTo>
                  <a:lnTo>
                    <a:pt x="2" y="2"/>
                  </a:lnTo>
                  <a:lnTo>
                    <a:pt x="8" y="5"/>
                  </a:lnTo>
                  <a:lnTo>
                    <a:pt x="15" y="8"/>
                  </a:lnTo>
                  <a:lnTo>
                    <a:pt x="16" y="6"/>
                  </a:lnTo>
                  <a:lnTo>
                    <a:pt x="8" y="2"/>
                  </a:lnTo>
                  <a:lnTo>
                    <a:pt x="2" y="0"/>
                  </a:lnTo>
                  <a:lnTo>
                    <a:pt x="0" y="0"/>
                  </a:lnTo>
                  <a:lnTo>
                    <a:pt x="0" y="2"/>
                  </a:lnTo>
                  <a:lnTo>
                    <a:pt x="2"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57" name="Freeform 1490"/>
            <p:cNvSpPr/>
            <p:nvPr/>
          </p:nvSpPr>
          <p:spPr>
            <a:xfrm>
              <a:off x="4600" y="1153"/>
              <a:ext cx="26" cy="18"/>
            </a:xfrm>
            <a:custGeom>
              <a:avLst/>
              <a:gdLst>
                <a:gd name="txL" fmla="*/ 0 w 8"/>
                <a:gd name="txT" fmla="*/ 0 h 7"/>
                <a:gd name="txR" fmla="*/ 8 w 8"/>
                <a:gd name="txB" fmla="*/ 7 h 7"/>
              </a:gdLst>
              <a:ahLst/>
              <a:cxnLst>
                <a:cxn ang="0">
                  <a:pos x="2147483646" y="0"/>
                </a:cxn>
                <a:cxn ang="0">
                  <a:pos x="2147483646" y="0"/>
                </a:cxn>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8" h="7">
                  <a:moveTo>
                    <a:pt x="8" y="0"/>
                  </a:moveTo>
                  <a:lnTo>
                    <a:pt x="8" y="0"/>
                  </a:lnTo>
                  <a:lnTo>
                    <a:pt x="5" y="0"/>
                  </a:lnTo>
                  <a:lnTo>
                    <a:pt x="2" y="0"/>
                  </a:lnTo>
                  <a:lnTo>
                    <a:pt x="2" y="4"/>
                  </a:lnTo>
                  <a:lnTo>
                    <a:pt x="0" y="7"/>
                  </a:lnTo>
                  <a:lnTo>
                    <a:pt x="2" y="7"/>
                  </a:lnTo>
                  <a:lnTo>
                    <a:pt x="3" y="5"/>
                  </a:lnTo>
                  <a:lnTo>
                    <a:pt x="3" y="2"/>
                  </a:lnTo>
                  <a:lnTo>
                    <a:pt x="5" y="2"/>
                  </a:lnTo>
                  <a:lnTo>
                    <a:pt x="7" y="2"/>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58" name="Freeform 1491"/>
            <p:cNvSpPr/>
            <p:nvPr/>
          </p:nvSpPr>
          <p:spPr>
            <a:xfrm>
              <a:off x="4623" y="1153"/>
              <a:ext cx="28" cy="14"/>
            </a:xfrm>
            <a:custGeom>
              <a:avLst/>
              <a:gdLst>
                <a:gd name="txL" fmla="*/ 0 w 9"/>
                <a:gd name="txT" fmla="*/ 0 h 5"/>
                <a:gd name="txR" fmla="*/ 9 w 9"/>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9" h="5">
                  <a:moveTo>
                    <a:pt x="9" y="4"/>
                  </a:moveTo>
                  <a:lnTo>
                    <a:pt x="9" y="4"/>
                  </a:lnTo>
                  <a:lnTo>
                    <a:pt x="6" y="2"/>
                  </a:lnTo>
                  <a:lnTo>
                    <a:pt x="1" y="0"/>
                  </a:lnTo>
                  <a:lnTo>
                    <a:pt x="0" y="2"/>
                  </a:lnTo>
                  <a:lnTo>
                    <a:pt x="6" y="4"/>
                  </a:lnTo>
                  <a:lnTo>
                    <a:pt x="9" y="5"/>
                  </a:lnTo>
                  <a:lnTo>
                    <a:pt x="9" y="4"/>
                  </a:lnTo>
                </a:path>
              </a:pathLst>
            </a:custGeom>
            <a:solidFill>
              <a:srgbClr val="777777">
                <a:alpha val="100000"/>
              </a:srgbClr>
            </a:solidFill>
            <a:ln w="9525">
              <a:noFill/>
            </a:ln>
          </p:spPr>
          <p:txBody>
            <a:bodyPr/>
            <a:lstStyle/>
            <a:p>
              <a:pPr fontAlgn="base"/>
              <a:endParaRPr lang="zh-CN" altLang="en-US" sz="1680" strike="noStrike" noProof="1"/>
            </a:p>
          </p:txBody>
        </p:sp>
        <p:sp>
          <p:nvSpPr>
            <p:cNvPr id="76959" name="Freeform 1492"/>
            <p:cNvSpPr/>
            <p:nvPr/>
          </p:nvSpPr>
          <p:spPr>
            <a:xfrm>
              <a:off x="4651" y="1163"/>
              <a:ext cx="13" cy="14"/>
            </a:xfrm>
            <a:custGeom>
              <a:avLst/>
              <a:gdLst>
                <a:gd name="txL" fmla="*/ 0 w 4"/>
                <a:gd name="txT" fmla="*/ 0 h 5"/>
                <a:gd name="txR" fmla="*/ 4 w 4"/>
                <a:gd name="txB" fmla="*/ 5 h 5"/>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4" h="5">
                  <a:moveTo>
                    <a:pt x="4" y="3"/>
                  </a:moveTo>
                  <a:lnTo>
                    <a:pt x="4" y="3"/>
                  </a:lnTo>
                  <a:lnTo>
                    <a:pt x="4" y="0"/>
                  </a:lnTo>
                  <a:lnTo>
                    <a:pt x="0" y="0"/>
                  </a:lnTo>
                  <a:lnTo>
                    <a:pt x="0" y="1"/>
                  </a:lnTo>
                  <a:lnTo>
                    <a:pt x="2" y="1"/>
                  </a:lnTo>
                  <a:lnTo>
                    <a:pt x="2" y="5"/>
                  </a:lnTo>
                  <a:lnTo>
                    <a:pt x="4"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60" name="Freeform 1493"/>
            <p:cNvSpPr/>
            <p:nvPr/>
          </p:nvSpPr>
          <p:spPr>
            <a:xfrm>
              <a:off x="4659" y="1171"/>
              <a:ext cx="23" cy="14"/>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7" h="5">
                  <a:moveTo>
                    <a:pt x="7" y="3"/>
                  </a:moveTo>
                  <a:lnTo>
                    <a:pt x="7" y="3"/>
                  </a:lnTo>
                  <a:lnTo>
                    <a:pt x="3" y="2"/>
                  </a:lnTo>
                  <a:lnTo>
                    <a:pt x="2" y="0"/>
                  </a:lnTo>
                  <a:lnTo>
                    <a:pt x="0" y="2"/>
                  </a:lnTo>
                  <a:lnTo>
                    <a:pt x="2" y="3"/>
                  </a:lnTo>
                  <a:lnTo>
                    <a:pt x="5" y="5"/>
                  </a:lnTo>
                  <a:lnTo>
                    <a:pt x="7"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61" name="Freeform 1494"/>
            <p:cNvSpPr/>
            <p:nvPr/>
          </p:nvSpPr>
          <p:spPr>
            <a:xfrm>
              <a:off x="4675" y="1180"/>
              <a:ext cx="25" cy="14"/>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5">
                  <a:moveTo>
                    <a:pt x="6" y="5"/>
                  </a:moveTo>
                  <a:lnTo>
                    <a:pt x="6" y="5"/>
                  </a:lnTo>
                  <a:lnTo>
                    <a:pt x="6" y="3"/>
                  </a:lnTo>
                  <a:lnTo>
                    <a:pt x="2" y="0"/>
                  </a:lnTo>
                  <a:lnTo>
                    <a:pt x="0" y="2"/>
                  </a:lnTo>
                  <a:lnTo>
                    <a:pt x="5" y="5"/>
                  </a:lnTo>
                  <a:lnTo>
                    <a:pt x="8" y="5"/>
                  </a:lnTo>
                  <a:lnTo>
                    <a:pt x="6"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62" name="Freeform 1495"/>
            <p:cNvSpPr/>
            <p:nvPr/>
          </p:nvSpPr>
          <p:spPr>
            <a:xfrm>
              <a:off x="4684" y="1171"/>
              <a:ext cx="16" cy="23"/>
            </a:xfrm>
            <a:custGeom>
              <a:avLst/>
              <a:gdLst>
                <a:gd name="txL" fmla="*/ 0 w 5"/>
                <a:gd name="txT" fmla="*/ 0 h 8"/>
                <a:gd name="txR" fmla="*/ 5 w 5"/>
                <a:gd name="txB" fmla="*/ 8 h 8"/>
              </a:gdLst>
              <a:ahLst/>
              <a:cxnLst>
                <a:cxn ang="0">
                  <a:pos x="0" y="0"/>
                </a:cxn>
                <a:cxn ang="0">
                  <a:pos x="0" y="0"/>
                </a:cxn>
                <a:cxn ang="0">
                  <a:pos x="0" y="2147483646"/>
                </a:cxn>
                <a:cxn ang="0">
                  <a:pos x="2147483646" y="2147483646"/>
                </a:cxn>
                <a:cxn ang="0">
                  <a:pos x="2147483646" y="2147483646"/>
                </a:cxn>
                <a:cxn ang="0">
                  <a:pos x="2147483646" y="2147483646"/>
                </a:cxn>
                <a:cxn ang="0">
                  <a:pos x="0" y="2147483646"/>
                </a:cxn>
                <a:cxn ang="0">
                  <a:pos x="0" y="2147483646"/>
                </a:cxn>
                <a:cxn ang="0">
                  <a:pos x="0" y="0"/>
                </a:cxn>
              </a:cxnLst>
              <a:rect l="txL" t="txT" r="txR" b="txB"/>
              <a:pathLst>
                <a:path w="5" h="8">
                  <a:moveTo>
                    <a:pt x="0" y="0"/>
                  </a:moveTo>
                  <a:lnTo>
                    <a:pt x="0" y="0"/>
                  </a:lnTo>
                  <a:lnTo>
                    <a:pt x="0" y="5"/>
                  </a:lnTo>
                  <a:lnTo>
                    <a:pt x="3" y="8"/>
                  </a:lnTo>
                  <a:lnTo>
                    <a:pt x="5" y="8"/>
                  </a:lnTo>
                  <a:lnTo>
                    <a:pt x="2" y="3"/>
                  </a:lnTo>
                  <a:lnTo>
                    <a:pt x="0" y="3"/>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63" name="Freeform 1496"/>
            <p:cNvSpPr/>
            <p:nvPr/>
          </p:nvSpPr>
          <p:spPr>
            <a:xfrm>
              <a:off x="4684" y="1171"/>
              <a:ext cx="33" cy="28"/>
            </a:xfrm>
            <a:custGeom>
              <a:avLst/>
              <a:gdLst>
                <a:gd name="txL" fmla="*/ 0 w 10"/>
                <a:gd name="txT" fmla="*/ 0 h 10"/>
                <a:gd name="txR" fmla="*/ 10 w 10"/>
                <a:gd name="txB" fmla="*/ 10 h 10"/>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0" h="10">
                  <a:moveTo>
                    <a:pt x="10" y="8"/>
                  </a:moveTo>
                  <a:lnTo>
                    <a:pt x="10" y="8"/>
                  </a:lnTo>
                  <a:lnTo>
                    <a:pt x="5" y="2"/>
                  </a:lnTo>
                  <a:lnTo>
                    <a:pt x="0" y="0"/>
                  </a:lnTo>
                  <a:lnTo>
                    <a:pt x="0" y="3"/>
                  </a:lnTo>
                  <a:lnTo>
                    <a:pt x="3" y="3"/>
                  </a:lnTo>
                  <a:lnTo>
                    <a:pt x="8" y="10"/>
                  </a:lnTo>
                  <a:lnTo>
                    <a:pt x="10" y="8"/>
                  </a:lnTo>
                </a:path>
              </a:pathLst>
            </a:custGeom>
            <a:solidFill>
              <a:srgbClr val="777777">
                <a:alpha val="100000"/>
              </a:srgbClr>
            </a:solidFill>
            <a:ln w="9525">
              <a:noFill/>
            </a:ln>
          </p:spPr>
          <p:txBody>
            <a:bodyPr/>
            <a:lstStyle/>
            <a:p>
              <a:pPr fontAlgn="base"/>
              <a:endParaRPr lang="zh-CN" altLang="en-US" sz="1680" strike="noStrike" noProof="1"/>
            </a:p>
          </p:txBody>
        </p:sp>
        <p:sp>
          <p:nvSpPr>
            <p:cNvPr id="76964" name="Freeform 1497"/>
            <p:cNvSpPr/>
            <p:nvPr/>
          </p:nvSpPr>
          <p:spPr>
            <a:xfrm>
              <a:off x="4710" y="1194"/>
              <a:ext cx="23" cy="13"/>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5">
                  <a:moveTo>
                    <a:pt x="4" y="2"/>
                  </a:moveTo>
                  <a:lnTo>
                    <a:pt x="4" y="2"/>
                  </a:lnTo>
                  <a:lnTo>
                    <a:pt x="4" y="3"/>
                  </a:lnTo>
                  <a:lnTo>
                    <a:pt x="4" y="2"/>
                  </a:lnTo>
                  <a:lnTo>
                    <a:pt x="2" y="0"/>
                  </a:lnTo>
                  <a:lnTo>
                    <a:pt x="0" y="2"/>
                  </a:lnTo>
                  <a:lnTo>
                    <a:pt x="2" y="3"/>
                  </a:lnTo>
                  <a:lnTo>
                    <a:pt x="4" y="5"/>
                  </a:lnTo>
                  <a:lnTo>
                    <a:pt x="7" y="3"/>
                  </a:lnTo>
                  <a:lnTo>
                    <a:pt x="5" y="2"/>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65" name="Freeform 1498"/>
            <p:cNvSpPr/>
            <p:nvPr/>
          </p:nvSpPr>
          <p:spPr>
            <a:xfrm>
              <a:off x="4710" y="1171"/>
              <a:ext cx="16" cy="28"/>
            </a:xfrm>
            <a:custGeom>
              <a:avLst/>
              <a:gdLst>
                <a:gd name="txL" fmla="*/ 0 w 5"/>
                <a:gd name="txT" fmla="*/ 0 h 10"/>
                <a:gd name="txR" fmla="*/ 5 w 5"/>
                <a:gd name="txB" fmla="*/ 10 h 10"/>
              </a:gdLst>
              <a:ahLst/>
              <a:cxnLst>
                <a:cxn ang="0">
                  <a:pos x="0"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0" y="2147483646"/>
                </a:cxn>
              </a:cxnLst>
              <a:rect l="txL" t="txT" r="txR" b="txB"/>
              <a:pathLst>
                <a:path w="5" h="10">
                  <a:moveTo>
                    <a:pt x="0" y="2"/>
                  </a:moveTo>
                  <a:lnTo>
                    <a:pt x="0" y="0"/>
                  </a:lnTo>
                  <a:lnTo>
                    <a:pt x="0" y="6"/>
                  </a:lnTo>
                  <a:lnTo>
                    <a:pt x="4" y="10"/>
                  </a:lnTo>
                  <a:lnTo>
                    <a:pt x="5" y="10"/>
                  </a:lnTo>
                  <a:lnTo>
                    <a:pt x="4" y="5"/>
                  </a:lnTo>
                  <a:lnTo>
                    <a:pt x="2" y="2"/>
                  </a:lnTo>
                  <a:lnTo>
                    <a:pt x="2" y="0"/>
                  </a:lnTo>
                  <a:lnTo>
                    <a:pt x="2" y="2"/>
                  </a:lnTo>
                  <a:lnTo>
                    <a:pt x="4" y="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66" name="Freeform 1499"/>
            <p:cNvSpPr/>
            <p:nvPr/>
          </p:nvSpPr>
          <p:spPr>
            <a:xfrm>
              <a:off x="4710" y="1167"/>
              <a:ext cx="40" cy="10"/>
            </a:xfrm>
            <a:custGeom>
              <a:avLst/>
              <a:gdLst>
                <a:gd name="txL" fmla="*/ 0 w 12"/>
                <a:gd name="txT" fmla="*/ 0 h 4"/>
                <a:gd name="txR" fmla="*/ 12 w 12"/>
                <a:gd name="txB" fmla="*/ 4 h 4"/>
              </a:gdLst>
              <a:ahLst/>
              <a:cxnLst>
                <a:cxn ang="0">
                  <a:pos x="2147483646" y="0"/>
                </a:cxn>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2" h="4">
                  <a:moveTo>
                    <a:pt x="12" y="0"/>
                  </a:moveTo>
                  <a:lnTo>
                    <a:pt x="12" y="0"/>
                  </a:lnTo>
                  <a:lnTo>
                    <a:pt x="7" y="0"/>
                  </a:lnTo>
                  <a:lnTo>
                    <a:pt x="4" y="0"/>
                  </a:lnTo>
                  <a:lnTo>
                    <a:pt x="0" y="0"/>
                  </a:lnTo>
                  <a:lnTo>
                    <a:pt x="0" y="4"/>
                  </a:lnTo>
                  <a:lnTo>
                    <a:pt x="2" y="2"/>
                  </a:lnTo>
                  <a:lnTo>
                    <a:pt x="4" y="2"/>
                  </a:lnTo>
                  <a:lnTo>
                    <a:pt x="7" y="2"/>
                  </a:lnTo>
                  <a:lnTo>
                    <a:pt x="10" y="2"/>
                  </a:lnTo>
                  <a:lnTo>
                    <a:pt x="1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67" name="Freeform 1500"/>
            <p:cNvSpPr/>
            <p:nvPr/>
          </p:nvSpPr>
          <p:spPr>
            <a:xfrm>
              <a:off x="4743" y="1167"/>
              <a:ext cx="26" cy="18"/>
            </a:xfrm>
            <a:custGeom>
              <a:avLst/>
              <a:gdLst>
                <a:gd name="txL" fmla="*/ 0 w 8"/>
                <a:gd name="txT" fmla="*/ 0 h 7"/>
                <a:gd name="txR" fmla="*/ 8 w 8"/>
                <a:gd name="txB" fmla="*/ 7 h 7"/>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7">
                  <a:moveTo>
                    <a:pt x="8" y="7"/>
                  </a:moveTo>
                  <a:lnTo>
                    <a:pt x="8" y="7"/>
                  </a:lnTo>
                  <a:lnTo>
                    <a:pt x="7" y="4"/>
                  </a:lnTo>
                  <a:lnTo>
                    <a:pt x="2" y="0"/>
                  </a:lnTo>
                  <a:lnTo>
                    <a:pt x="0" y="2"/>
                  </a:lnTo>
                  <a:lnTo>
                    <a:pt x="5" y="5"/>
                  </a:lnTo>
                  <a:lnTo>
                    <a:pt x="7" y="7"/>
                  </a:lnTo>
                  <a:lnTo>
                    <a:pt x="8" y="7"/>
                  </a:lnTo>
                </a:path>
              </a:pathLst>
            </a:custGeom>
            <a:solidFill>
              <a:srgbClr val="777777">
                <a:alpha val="100000"/>
              </a:srgbClr>
            </a:solidFill>
            <a:ln w="9525">
              <a:noFill/>
            </a:ln>
          </p:spPr>
          <p:txBody>
            <a:bodyPr/>
            <a:lstStyle/>
            <a:p>
              <a:pPr fontAlgn="base"/>
              <a:endParaRPr lang="zh-CN" altLang="en-US" sz="1680" strike="noStrike" noProof="1"/>
            </a:p>
          </p:txBody>
        </p:sp>
        <p:sp>
          <p:nvSpPr>
            <p:cNvPr id="76968" name="Freeform 1501"/>
            <p:cNvSpPr/>
            <p:nvPr/>
          </p:nvSpPr>
          <p:spPr>
            <a:xfrm>
              <a:off x="4765" y="1185"/>
              <a:ext cx="14" cy="14"/>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4" h="5">
                  <a:moveTo>
                    <a:pt x="4" y="3"/>
                  </a:moveTo>
                  <a:lnTo>
                    <a:pt x="4" y="3"/>
                  </a:lnTo>
                  <a:lnTo>
                    <a:pt x="3" y="1"/>
                  </a:lnTo>
                  <a:lnTo>
                    <a:pt x="1" y="0"/>
                  </a:lnTo>
                  <a:lnTo>
                    <a:pt x="0" y="0"/>
                  </a:lnTo>
                  <a:lnTo>
                    <a:pt x="1" y="3"/>
                  </a:lnTo>
                  <a:lnTo>
                    <a:pt x="3" y="5"/>
                  </a:lnTo>
                  <a:lnTo>
                    <a:pt x="4"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69" name="Freeform 1502"/>
            <p:cNvSpPr/>
            <p:nvPr/>
          </p:nvSpPr>
          <p:spPr>
            <a:xfrm>
              <a:off x="4776" y="1194"/>
              <a:ext cx="10" cy="26"/>
            </a:xfrm>
            <a:custGeom>
              <a:avLst/>
              <a:gdLst>
                <a:gd name="txL" fmla="*/ 0 w 3"/>
                <a:gd name="txT" fmla="*/ 0 h 10"/>
                <a:gd name="txR" fmla="*/ 3 w 3"/>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0" y="2147483646"/>
                </a:cxn>
                <a:cxn ang="0">
                  <a:pos x="0" y="2147483646"/>
                </a:cxn>
                <a:cxn ang="0">
                  <a:pos x="2147483646" y="2147483646"/>
                </a:cxn>
              </a:cxnLst>
              <a:rect l="txL" t="txT" r="txR" b="txB"/>
              <a:pathLst>
                <a:path w="3" h="10">
                  <a:moveTo>
                    <a:pt x="1" y="10"/>
                  </a:moveTo>
                  <a:lnTo>
                    <a:pt x="1" y="10"/>
                  </a:lnTo>
                  <a:lnTo>
                    <a:pt x="3" y="8"/>
                  </a:lnTo>
                  <a:lnTo>
                    <a:pt x="3" y="5"/>
                  </a:lnTo>
                  <a:lnTo>
                    <a:pt x="3" y="2"/>
                  </a:lnTo>
                  <a:lnTo>
                    <a:pt x="1" y="0"/>
                  </a:lnTo>
                  <a:lnTo>
                    <a:pt x="0" y="2"/>
                  </a:lnTo>
                  <a:lnTo>
                    <a:pt x="1" y="3"/>
                  </a:lnTo>
                  <a:lnTo>
                    <a:pt x="1" y="5"/>
                  </a:lnTo>
                  <a:lnTo>
                    <a:pt x="1" y="7"/>
                  </a:lnTo>
                  <a:lnTo>
                    <a:pt x="0" y="8"/>
                  </a:lnTo>
                  <a:lnTo>
                    <a:pt x="1" y="10"/>
                  </a:lnTo>
                </a:path>
              </a:pathLst>
            </a:custGeom>
            <a:solidFill>
              <a:srgbClr val="777777">
                <a:alpha val="100000"/>
              </a:srgbClr>
            </a:solidFill>
            <a:ln w="9525">
              <a:noFill/>
            </a:ln>
          </p:spPr>
          <p:txBody>
            <a:bodyPr/>
            <a:lstStyle/>
            <a:p>
              <a:pPr fontAlgn="base"/>
              <a:endParaRPr lang="zh-CN" altLang="en-US" sz="1680" strike="noStrike" noProof="1"/>
            </a:p>
          </p:txBody>
        </p:sp>
        <p:sp>
          <p:nvSpPr>
            <p:cNvPr id="76970" name="Freeform 1503"/>
            <p:cNvSpPr/>
            <p:nvPr/>
          </p:nvSpPr>
          <p:spPr>
            <a:xfrm>
              <a:off x="4753" y="1212"/>
              <a:ext cx="26" cy="8"/>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8" h="3">
                  <a:moveTo>
                    <a:pt x="4" y="1"/>
                  </a:moveTo>
                  <a:lnTo>
                    <a:pt x="4" y="1"/>
                  </a:lnTo>
                  <a:lnTo>
                    <a:pt x="4" y="3"/>
                  </a:lnTo>
                  <a:lnTo>
                    <a:pt x="8" y="3"/>
                  </a:lnTo>
                  <a:lnTo>
                    <a:pt x="7" y="1"/>
                  </a:lnTo>
                  <a:lnTo>
                    <a:pt x="5" y="0"/>
                  </a:lnTo>
                  <a:lnTo>
                    <a:pt x="0" y="1"/>
                  </a:lnTo>
                  <a:lnTo>
                    <a:pt x="4" y="1"/>
                  </a:lnTo>
                </a:path>
              </a:pathLst>
            </a:custGeom>
            <a:solidFill>
              <a:srgbClr val="777777">
                <a:alpha val="100000"/>
              </a:srgbClr>
            </a:solidFill>
            <a:ln w="9525">
              <a:noFill/>
            </a:ln>
          </p:spPr>
          <p:txBody>
            <a:bodyPr/>
            <a:lstStyle/>
            <a:p>
              <a:pPr fontAlgn="base"/>
              <a:endParaRPr lang="zh-CN" altLang="en-US" sz="1680" strike="noStrike" noProof="1"/>
            </a:p>
          </p:txBody>
        </p:sp>
        <p:sp>
          <p:nvSpPr>
            <p:cNvPr id="76971" name="Freeform 1504"/>
            <p:cNvSpPr/>
            <p:nvPr/>
          </p:nvSpPr>
          <p:spPr>
            <a:xfrm>
              <a:off x="4737" y="1215"/>
              <a:ext cx="28" cy="5"/>
            </a:xfrm>
            <a:custGeom>
              <a:avLst/>
              <a:gdLst>
                <a:gd name="txL" fmla="*/ 0 w 9"/>
                <a:gd name="txT" fmla="*/ 0 h 2"/>
                <a:gd name="txR" fmla="*/ 9 w 9"/>
                <a:gd name="txB" fmla="*/ 2 h 2"/>
              </a:gdLst>
              <a:ahLst/>
              <a:cxnLst>
                <a:cxn ang="0">
                  <a:pos x="2147483646" y="2147483646"/>
                </a:cxn>
                <a:cxn ang="0">
                  <a:pos x="2147483646" y="2147483646"/>
                </a:cxn>
                <a:cxn ang="0">
                  <a:pos x="2147483646" y="2147483646"/>
                </a:cxn>
                <a:cxn ang="0">
                  <a:pos x="2147483646" y="0"/>
                </a:cxn>
                <a:cxn ang="0">
                  <a:pos x="2147483646" y="0"/>
                </a:cxn>
                <a:cxn ang="0">
                  <a:pos x="2147483646" y="0"/>
                </a:cxn>
                <a:cxn ang="0">
                  <a:pos x="0" y="2147483646"/>
                </a:cxn>
                <a:cxn ang="0">
                  <a:pos x="0" y="2147483646"/>
                </a:cxn>
                <a:cxn ang="0">
                  <a:pos x="2147483646" y="2147483646"/>
                </a:cxn>
              </a:cxnLst>
              <a:rect l="txL" t="txT" r="txR" b="txB"/>
              <a:pathLst>
                <a:path w="9" h="2">
                  <a:moveTo>
                    <a:pt x="2" y="2"/>
                  </a:moveTo>
                  <a:lnTo>
                    <a:pt x="2" y="2"/>
                  </a:lnTo>
                  <a:lnTo>
                    <a:pt x="4" y="2"/>
                  </a:lnTo>
                  <a:lnTo>
                    <a:pt x="9" y="0"/>
                  </a:lnTo>
                  <a:lnTo>
                    <a:pt x="5" y="0"/>
                  </a:lnTo>
                  <a:lnTo>
                    <a:pt x="4" y="0"/>
                  </a:lnTo>
                  <a:lnTo>
                    <a:pt x="0" y="2"/>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72" name="Freeform 1505"/>
            <p:cNvSpPr/>
            <p:nvPr/>
          </p:nvSpPr>
          <p:spPr>
            <a:xfrm>
              <a:off x="4733" y="1220"/>
              <a:ext cx="10" cy="14"/>
            </a:xfrm>
            <a:custGeom>
              <a:avLst/>
              <a:gdLst>
                <a:gd name="txL" fmla="*/ 0 w 3"/>
                <a:gd name="txT" fmla="*/ 0 h 5"/>
                <a:gd name="txR" fmla="*/ 3 w 3"/>
                <a:gd name="txB" fmla="*/ 5 h 5"/>
              </a:gdLst>
              <a:ahLst/>
              <a:cxnLst>
                <a:cxn ang="0">
                  <a:pos x="0" y="2147483646"/>
                </a:cxn>
                <a:cxn ang="0">
                  <a:pos x="0" y="2147483646"/>
                </a:cxn>
                <a:cxn ang="0">
                  <a:pos x="2147483646" y="2147483646"/>
                </a:cxn>
                <a:cxn ang="0">
                  <a:pos x="2147483646" y="0"/>
                </a:cxn>
                <a:cxn ang="0">
                  <a:pos x="2147483646" y="0"/>
                </a:cxn>
                <a:cxn ang="0">
                  <a:pos x="0" y="2147483646"/>
                </a:cxn>
                <a:cxn ang="0">
                  <a:pos x="0" y="2147483646"/>
                </a:cxn>
                <a:cxn ang="0">
                  <a:pos x="0" y="2147483646"/>
                </a:cxn>
                <a:cxn ang="0">
                  <a:pos x="0" y="2147483646"/>
                </a:cxn>
              </a:cxnLst>
              <a:rect l="txL" t="txT" r="txR" b="txB"/>
              <a:pathLst>
                <a:path w="3" h="5">
                  <a:moveTo>
                    <a:pt x="0" y="3"/>
                  </a:moveTo>
                  <a:lnTo>
                    <a:pt x="0" y="3"/>
                  </a:lnTo>
                  <a:lnTo>
                    <a:pt x="1" y="3"/>
                  </a:lnTo>
                  <a:lnTo>
                    <a:pt x="3" y="0"/>
                  </a:lnTo>
                  <a:lnTo>
                    <a:pt x="1" y="0"/>
                  </a:lnTo>
                  <a:lnTo>
                    <a:pt x="0" y="2"/>
                  </a:lnTo>
                  <a:lnTo>
                    <a:pt x="0" y="5"/>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73" name="Freeform 1506"/>
            <p:cNvSpPr/>
            <p:nvPr/>
          </p:nvSpPr>
          <p:spPr>
            <a:xfrm>
              <a:off x="4733" y="1228"/>
              <a:ext cx="20" cy="9"/>
            </a:xfrm>
            <a:custGeom>
              <a:avLst/>
              <a:gdLst>
                <a:gd name="txL" fmla="*/ 0 w 6"/>
                <a:gd name="txT" fmla="*/ 0 h 3"/>
                <a:gd name="txR" fmla="*/ 6 w 6"/>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6" h="3">
                  <a:moveTo>
                    <a:pt x="6" y="3"/>
                  </a:moveTo>
                  <a:lnTo>
                    <a:pt x="6" y="3"/>
                  </a:lnTo>
                  <a:lnTo>
                    <a:pt x="5" y="0"/>
                  </a:lnTo>
                  <a:lnTo>
                    <a:pt x="0" y="0"/>
                  </a:lnTo>
                  <a:lnTo>
                    <a:pt x="0" y="2"/>
                  </a:lnTo>
                  <a:lnTo>
                    <a:pt x="3" y="2"/>
                  </a:lnTo>
                  <a:lnTo>
                    <a:pt x="5" y="3"/>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74" name="Freeform 1507"/>
            <p:cNvSpPr/>
            <p:nvPr/>
          </p:nvSpPr>
          <p:spPr>
            <a:xfrm>
              <a:off x="4743" y="1237"/>
              <a:ext cx="10" cy="24"/>
            </a:xfrm>
            <a:custGeom>
              <a:avLst/>
              <a:gdLst>
                <a:gd name="txL" fmla="*/ 0 w 3"/>
                <a:gd name="txT" fmla="*/ 0 h 9"/>
                <a:gd name="txR" fmla="*/ 3 w 3"/>
                <a:gd name="txB" fmla="*/ 9 h 9"/>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0" y="2147483646"/>
                </a:cxn>
                <a:cxn ang="0">
                  <a:pos x="0" y="2147483646"/>
                </a:cxn>
                <a:cxn ang="0">
                  <a:pos x="0" y="2147483646"/>
                </a:cxn>
                <a:cxn ang="0">
                  <a:pos x="0" y="2147483646"/>
                </a:cxn>
              </a:cxnLst>
              <a:rect l="txL" t="txT" r="txR" b="txB"/>
              <a:pathLst>
                <a:path w="3" h="9">
                  <a:moveTo>
                    <a:pt x="0" y="9"/>
                  </a:moveTo>
                  <a:lnTo>
                    <a:pt x="0" y="9"/>
                  </a:lnTo>
                  <a:lnTo>
                    <a:pt x="2" y="9"/>
                  </a:lnTo>
                  <a:lnTo>
                    <a:pt x="3" y="5"/>
                  </a:lnTo>
                  <a:lnTo>
                    <a:pt x="3" y="4"/>
                  </a:lnTo>
                  <a:lnTo>
                    <a:pt x="3" y="0"/>
                  </a:lnTo>
                  <a:lnTo>
                    <a:pt x="2" y="0"/>
                  </a:lnTo>
                  <a:lnTo>
                    <a:pt x="2" y="4"/>
                  </a:lnTo>
                  <a:lnTo>
                    <a:pt x="2" y="5"/>
                  </a:lnTo>
                  <a:lnTo>
                    <a:pt x="0" y="7"/>
                  </a:lnTo>
                  <a:lnTo>
                    <a:pt x="0" y="9"/>
                  </a:lnTo>
                </a:path>
              </a:pathLst>
            </a:custGeom>
            <a:solidFill>
              <a:srgbClr val="777777">
                <a:alpha val="100000"/>
              </a:srgbClr>
            </a:solidFill>
            <a:ln w="9525">
              <a:noFill/>
            </a:ln>
          </p:spPr>
          <p:txBody>
            <a:bodyPr/>
            <a:lstStyle/>
            <a:p>
              <a:pPr fontAlgn="base"/>
              <a:endParaRPr lang="zh-CN" altLang="en-US" sz="1680" strike="noStrike" noProof="1"/>
            </a:p>
          </p:txBody>
        </p:sp>
        <p:sp>
          <p:nvSpPr>
            <p:cNvPr id="76975" name="Freeform 1508"/>
            <p:cNvSpPr/>
            <p:nvPr/>
          </p:nvSpPr>
          <p:spPr>
            <a:xfrm>
              <a:off x="4726" y="1256"/>
              <a:ext cx="17" cy="13"/>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5" h="5">
                  <a:moveTo>
                    <a:pt x="2" y="5"/>
                  </a:moveTo>
                  <a:lnTo>
                    <a:pt x="2" y="5"/>
                  </a:lnTo>
                  <a:lnTo>
                    <a:pt x="3" y="2"/>
                  </a:lnTo>
                  <a:lnTo>
                    <a:pt x="5" y="2"/>
                  </a:lnTo>
                  <a:lnTo>
                    <a:pt x="5" y="0"/>
                  </a:lnTo>
                  <a:lnTo>
                    <a:pt x="2" y="0"/>
                  </a:lnTo>
                  <a:lnTo>
                    <a:pt x="0" y="5"/>
                  </a:lnTo>
                  <a:lnTo>
                    <a:pt x="0" y="3"/>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76" name="Freeform 1509"/>
            <p:cNvSpPr/>
            <p:nvPr/>
          </p:nvSpPr>
          <p:spPr>
            <a:xfrm>
              <a:off x="4710" y="1264"/>
              <a:ext cx="23" cy="40"/>
            </a:xfrm>
            <a:custGeom>
              <a:avLst/>
              <a:gdLst>
                <a:gd name="txL" fmla="*/ 0 w 7"/>
                <a:gd name="txT" fmla="*/ 0 h 15"/>
                <a:gd name="txR" fmla="*/ 7 w 7"/>
                <a:gd name="txB" fmla="*/ 15 h 1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0" y="2147483646"/>
                </a:cxn>
                <a:cxn ang="0">
                  <a:pos x="0" y="2147483646"/>
                </a:cxn>
                <a:cxn ang="0">
                  <a:pos x="2147483646" y="2147483646"/>
                </a:cxn>
              </a:cxnLst>
              <a:rect l="txL" t="txT" r="txR" b="txB"/>
              <a:pathLst>
                <a:path w="7" h="15">
                  <a:moveTo>
                    <a:pt x="4" y="13"/>
                  </a:moveTo>
                  <a:lnTo>
                    <a:pt x="2" y="15"/>
                  </a:lnTo>
                  <a:lnTo>
                    <a:pt x="5" y="10"/>
                  </a:lnTo>
                  <a:lnTo>
                    <a:pt x="7" y="2"/>
                  </a:lnTo>
                  <a:lnTo>
                    <a:pt x="5" y="0"/>
                  </a:lnTo>
                  <a:lnTo>
                    <a:pt x="2" y="8"/>
                  </a:lnTo>
                  <a:lnTo>
                    <a:pt x="2" y="13"/>
                  </a:lnTo>
                  <a:lnTo>
                    <a:pt x="0" y="15"/>
                  </a:lnTo>
                  <a:lnTo>
                    <a:pt x="2" y="13"/>
                  </a:lnTo>
                  <a:lnTo>
                    <a:pt x="0" y="13"/>
                  </a:lnTo>
                  <a:lnTo>
                    <a:pt x="0" y="15"/>
                  </a:lnTo>
                  <a:lnTo>
                    <a:pt x="4" y="13"/>
                  </a:lnTo>
                </a:path>
              </a:pathLst>
            </a:custGeom>
            <a:solidFill>
              <a:srgbClr val="777777">
                <a:alpha val="100000"/>
              </a:srgbClr>
            </a:solidFill>
            <a:ln w="9525">
              <a:noFill/>
            </a:ln>
          </p:spPr>
          <p:txBody>
            <a:bodyPr/>
            <a:lstStyle/>
            <a:p>
              <a:pPr fontAlgn="base"/>
              <a:endParaRPr lang="zh-CN" altLang="en-US" sz="1680" strike="noStrike" noProof="1"/>
            </a:p>
          </p:txBody>
        </p:sp>
        <p:sp>
          <p:nvSpPr>
            <p:cNvPr id="76977" name="Freeform 1510"/>
            <p:cNvSpPr/>
            <p:nvPr/>
          </p:nvSpPr>
          <p:spPr>
            <a:xfrm>
              <a:off x="4710" y="1299"/>
              <a:ext cx="16" cy="32"/>
            </a:xfrm>
            <a:custGeom>
              <a:avLst/>
              <a:gdLst>
                <a:gd name="txL" fmla="*/ 0 w 5"/>
                <a:gd name="txT" fmla="*/ 0 h 12"/>
                <a:gd name="txR" fmla="*/ 5 w 5"/>
                <a:gd name="txB" fmla="*/ 12 h 12"/>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12">
                  <a:moveTo>
                    <a:pt x="5" y="8"/>
                  </a:moveTo>
                  <a:lnTo>
                    <a:pt x="5" y="8"/>
                  </a:lnTo>
                  <a:lnTo>
                    <a:pt x="5" y="7"/>
                  </a:lnTo>
                  <a:lnTo>
                    <a:pt x="4" y="0"/>
                  </a:lnTo>
                  <a:lnTo>
                    <a:pt x="0" y="2"/>
                  </a:lnTo>
                  <a:lnTo>
                    <a:pt x="4" y="7"/>
                  </a:lnTo>
                  <a:lnTo>
                    <a:pt x="5" y="12"/>
                  </a:lnTo>
                  <a:lnTo>
                    <a:pt x="5" y="8"/>
                  </a:lnTo>
                </a:path>
              </a:pathLst>
            </a:custGeom>
            <a:solidFill>
              <a:srgbClr val="777777">
                <a:alpha val="100000"/>
              </a:srgbClr>
            </a:solidFill>
            <a:ln w="9525">
              <a:noFill/>
            </a:ln>
          </p:spPr>
          <p:txBody>
            <a:bodyPr/>
            <a:lstStyle/>
            <a:p>
              <a:pPr fontAlgn="base"/>
              <a:endParaRPr lang="zh-CN" altLang="en-US" sz="1680" strike="noStrike" noProof="1"/>
            </a:p>
          </p:txBody>
        </p:sp>
        <p:sp>
          <p:nvSpPr>
            <p:cNvPr id="76978" name="Freeform 1511"/>
            <p:cNvSpPr/>
            <p:nvPr/>
          </p:nvSpPr>
          <p:spPr>
            <a:xfrm>
              <a:off x="4726" y="1321"/>
              <a:ext cx="33" cy="10"/>
            </a:xfrm>
            <a:custGeom>
              <a:avLst/>
              <a:gdLst>
                <a:gd name="txL" fmla="*/ 0 w 10"/>
                <a:gd name="txT" fmla="*/ 0 h 4"/>
                <a:gd name="txR" fmla="*/ 10 w 10"/>
                <a:gd name="txB" fmla="*/ 4 h 4"/>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0" h="4">
                  <a:moveTo>
                    <a:pt x="10" y="4"/>
                  </a:moveTo>
                  <a:lnTo>
                    <a:pt x="10" y="4"/>
                  </a:lnTo>
                  <a:lnTo>
                    <a:pt x="5" y="2"/>
                  </a:lnTo>
                  <a:lnTo>
                    <a:pt x="0" y="0"/>
                  </a:lnTo>
                  <a:lnTo>
                    <a:pt x="0" y="4"/>
                  </a:lnTo>
                  <a:lnTo>
                    <a:pt x="5" y="4"/>
                  </a:lnTo>
                  <a:lnTo>
                    <a:pt x="7" y="4"/>
                  </a:lnTo>
                  <a:lnTo>
                    <a:pt x="10" y="4"/>
                  </a:lnTo>
                </a:path>
              </a:pathLst>
            </a:custGeom>
            <a:solidFill>
              <a:srgbClr val="777777">
                <a:alpha val="100000"/>
              </a:srgbClr>
            </a:solidFill>
            <a:ln w="9525">
              <a:noFill/>
            </a:ln>
          </p:spPr>
          <p:txBody>
            <a:bodyPr/>
            <a:lstStyle/>
            <a:p>
              <a:pPr fontAlgn="base"/>
              <a:endParaRPr lang="zh-CN" altLang="en-US" sz="1680" strike="noStrike" noProof="1"/>
            </a:p>
          </p:txBody>
        </p:sp>
        <p:sp>
          <p:nvSpPr>
            <p:cNvPr id="76979" name="Freeform 1512"/>
            <p:cNvSpPr/>
            <p:nvPr/>
          </p:nvSpPr>
          <p:spPr>
            <a:xfrm>
              <a:off x="4750" y="1331"/>
              <a:ext cx="19" cy="17"/>
            </a:xfrm>
            <a:custGeom>
              <a:avLst/>
              <a:gdLst>
                <a:gd name="txL" fmla="*/ 0 w 6"/>
                <a:gd name="txT" fmla="*/ 0 h 6"/>
                <a:gd name="txR" fmla="*/ 6 w 6"/>
                <a:gd name="txB" fmla="*/ 6 h 6"/>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6" h="6">
                  <a:moveTo>
                    <a:pt x="5" y="5"/>
                  </a:moveTo>
                  <a:lnTo>
                    <a:pt x="5" y="5"/>
                  </a:lnTo>
                  <a:lnTo>
                    <a:pt x="3" y="3"/>
                  </a:lnTo>
                  <a:lnTo>
                    <a:pt x="3" y="0"/>
                  </a:lnTo>
                  <a:lnTo>
                    <a:pt x="0" y="0"/>
                  </a:lnTo>
                  <a:lnTo>
                    <a:pt x="1" y="5"/>
                  </a:lnTo>
                  <a:lnTo>
                    <a:pt x="6" y="6"/>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80" name="Freeform 1513"/>
            <p:cNvSpPr/>
            <p:nvPr/>
          </p:nvSpPr>
          <p:spPr>
            <a:xfrm>
              <a:off x="4765" y="1340"/>
              <a:ext cx="30" cy="8"/>
            </a:xfrm>
            <a:custGeom>
              <a:avLst/>
              <a:gdLst>
                <a:gd name="txL" fmla="*/ 0 w 9"/>
                <a:gd name="txT" fmla="*/ 0 h 3"/>
                <a:gd name="txR" fmla="*/ 9 w 9"/>
                <a:gd name="txB" fmla="*/ 3 h 3"/>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 h="3">
                  <a:moveTo>
                    <a:pt x="9" y="2"/>
                  </a:moveTo>
                  <a:lnTo>
                    <a:pt x="9" y="2"/>
                  </a:lnTo>
                  <a:lnTo>
                    <a:pt x="4" y="0"/>
                  </a:lnTo>
                  <a:lnTo>
                    <a:pt x="0" y="2"/>
                  </a:lnTo>
                  <a:lnTo>
                    <a:pt x="1" y="3"/>
                  </a:lnTo>
                  <a:lnTo>
                    <a:pt x="4" y="3"/>
                  </a:lnTo>
                  <a:lnTo>
                    <a:pt x="8" y="3"/>
                  </a:lnTo>
                  <a:lnTo>
                    <a:pt x="9"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81" name="Freeform 1514"/>
            <p:cNvSpPr/>
            <p:nvPr/>
          </p:nvSpPr>
          <p:spPr>
            <a:xfrm>
              <a:off x="4791" y="1344"/>
              <a:ext cx="79" cy="17"/>
            </a:xfrm>
            <a:custGeom>
              <a:avLst/>
              <a:gdLst>
                <a:gd name="txL" fmla="*/ 0 w 24"/>
                <a:gd name="txT" fmla="*/ 0 h 6"/>
                <a:gd name="txR" fmla="*/ 24 w 24"/>
                <a:gd name="txB" fmla="*/ 6 h 6"/>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 h="6">
                  <a:moveTo>
                    <a:pt x="24" y="5"/>
                  </a:moveTo>
                  <a:lnTo>
                    <a:pt x="24" y="5"/>
                  </a:lnTo>
                  <a:lnTo>
                    <a:pt x="11" y="3"/>
                  </a:lnTo>
                  <a:lnTo>
                    <a:pt x="1" y="0"/>
                  </a:lnTo>
                  <a:lnTo>
                    <a:pt x="0" y="1"/>
                  </a:lnTo>
                  <a:lnTo>
                    <a:pt x="9" y="5"/>
                  </a:lnTo>
                  <a:lnTo>
                    <a:pt x="24" y="6"/>
                  </a:lnTo>
                  <a:lnTo>
                    <a:pt x="22" y="6"/>
                  </a:lnTo>
                  <a:lnTo>
                    <a:pt x="24"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82" name="Freeform 1515"/>
            <p:cNvSpPr/>
            <p:nvPr/>
          </p:nvSpPr>
          <p:spPr>
            <a:xfrm>
              <a:off x="4864" y="1358"/>
              <a:ext cx="22" cy="35"/>
            </a:xfrm>
            <a:custGeom>
              <a:avLst/>
              <a:gdLst>
                <a:gd name="txL" fmla="*/ 0 w 7"/>
                <a:gd name="txT" fmla="*/ 0 h 13"/>
                <a:gd name="txR" fmla="*/ 7 w 7"/>
                <a:gd name="txB" fmla="*/ 13 h 1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7" h="13">
                  <a:moveTo>
                    <a:pt x="7" y="11"/>
                  </a:moveTo>
                  <a:lnTo>
                    <a:pt x="7" y="11"/>
                  </a:lnTo>
                  <a:lnTo>
                    <a:pt x="5" y="9"/>
                  </a:lnTo>
                  <a:lnTo>
                    <a:pt x="2" y="0"/>
                  </a:lnTo>
                  <a:lnTo>
                    <a:pt x="0" y="1"/>
                  </a:lnTo>
                  <a:lnTo>
                    <a:pt x="4" y="9"/>
                  </a:lnTo>
                  <a:lnTo>
                    <a:pt x="7" y="13"/>
                  </a:lnTo>
                  <a:lnTo>
                    <a:pt x="7" y="11"/>
                  </a:lnTo>
                </a:path>
              </a:pathLst>
            </a:custGeom>
            <a:solidFill>
              <a:srgbClr val="777777">
                <a:alpha val="100000"/>
              </a:srgbClr>
            </a:solidFill>
            <a:ln w="9525">
              <a:noFill/>
            </a:ln>
          </p:spPr>
          <p:txBody>
            <a:bodyPr/>
            <a:lstStyle/>
            <a:p>
              <a:pPr fontAlgn="base"/>
              <a:endParaRPr lang="zh-CN" altLang="en-US" sz="1680" strike="noStrike" noProof="1"/>
            </a:p>
          </p:txBody>
        </p:sp>
        <p:sp>
          <p:nvSpPr>
            <p:cNvPr id="76983" name="Freeform 1516"/>
            <p:cNvSpPr/>
            <p:nvPr/>
          </p:nvSpPr>
          <p:spPr>
            <a:xfrm>
              <a:off x="4886" y="1388"/>
              <a:ext cx="25" cy="18"/>
            </a:xfrm>
            <a:custGeom>
              <a:avLst/>
              <a:gdLst>
                <a:gd name="txL" fmla="*/ 0 w 8"/>
                <a:gd name="txT" fmla="*/ 0 h 7"/>
                <a:gd name="txR" fmla="*/ 8 w 8"/>
                <a:gd name="txB" fmla="*/ 7 h 7"/>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7">
                  <a:moveTo>
                    <a:pt x="8" y="5"/>
                  </a:moveTo>
                  <a:lnTo>
                    <a:pt x="8" y="5"/>
                  </a:lnTo>
                  <a:lnTo>
                    <a:pt x="5" y="3"/>
                  </a:lnTo>
                  <a:lnTo>
                    <a:pt x="0" y="0"/>
                  </a:lnTo>
                  <a:lnTo>
                    <a:pt x="0" y="2"/>
                  </a:lnTo>
                  <a:lnTo>
                    <a:pt x="3" y="5"/>
                  </a:lnTo>
                  <a:lnTo>
                    <a:pt x="7" y="7"/>
                  </a:lnTo>
                  <a:lnTo>
                    <a:pt x="8"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84" name="Freeform 1517"/>
            <p:cNvSpPr/>
            <p:nvPr/>
          </p:nvSpPr>
          <p:spPr>
            <a:xfrm>
              <a:off x="4909" y="1388"/>
              <a:ext cx="20" cy="18"/>
            </a:xfrm>
            <a:custGeom>
              <a:avLst/>
              <a:gdLst>
                <a:gd name="txL" fmla="*/ 0 w 6"/>
                <a:gd name="txT" fmla="*/ 0 h 7"/>
                <a:gd name="txR" fmla="*/ 6 w 6"/>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6" h="7">
                  <a:moveTo>
                    <a:pt x="4" y="2"/>
                  </a:moveTo>
                  <a:lnTo>
                    <a:pt x="4" y="2"/>
                  </a:lnTo>
                  <a:lnTo>
                    <a:pt x="4" y="3"/>
                  </a:lnTo>
                  <a:lnTo>
                    <a:pt x="3" y="5"/>
                  </a:lnTo>
                  <a:lnTo>
                    <a:pt x="1" y="5"/>
                  </a:lnTo>
                  <a:lnTo>
                    <a:pt x="0" y="7"/>
                  </a:lnTo>
                  <a:lnTo>
                    <a:pt x="3" y="7"/>
                  </a:lnTo>
                  <a:lnTo>
                    <a:pt x="4" y="7"/>
                  </a:lnTo>
                  <a:lnTo>
                    <a:pt x="6" y="3"/>
                  </a:lnTo>
                  <a:lnTo>
                    <a:pt x="6" y="0"/>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85" name="Freeform 1518"/>
            <p:cNvSpPr/>
            <p:nvPr/>
          </p:nvSpPr>
          <p:spPr>
            <a:xfrm>
              <a:off x="4911" y="1369"/>
              <a:ext cx="18" cy="24"/>
            </a:xfrm>
            <a:custGeom>
              <a:avLst/>
              <a:gdLst>
                <a:gd name="txL" fmla="*/ 0 w 5"/>
                <a:gd name="txT" fmla="*/ 0 h 9"/>
                <a:gd name="txR" fmla="*/ 5 w 5"/>
                <a:gd name="txB" fmla="*/ 9 h 9"/>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5" h="9">
                  <a:moveTo>
                    <a:pt x="0" y="2"/>
                  </a:moveTo>
                  <a:lnTo>
                    <a:pt x="0" y="2"/>
                  </a:lnTo>
                  <a:lnTo>
                    <a:pt x="2" y="5"/>
                  </a:lnTo>
                  <a:lnTo>
                    <a:pt x="3" y="9"/>
                  </a:lnTo>
                  <a:lnTo>
                    <a:pt x="5" y="7"/>
                  </a:lnTo>
                  <a:lnTo>
                    <a:pt x="3" y="4"/>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86" name="Freeform 1519"/>
            <p:cNvSpPr/>
            <p:nvPr/>
          </p:nvSpPr>
          <p:spPr>
            <a:xfrm>
              <a:off x="4909" y="1340"/>
              <a:ext cx="12" cy="35"/>
            </a:xfrm>
            <a:custGeom>
              <a:avLst/>
              <a:gdLst>
                <a:gd name="txL" fmla="*/ 0 w 4"/>
                <a:gd name="txT" fmla="*/ 0 h 13"/>
                <a:gd name="txR" fmla="*/ 4 w 4"/>
                <a:gd name="txB" fmla="*/ 13 h 13"/>
              </a:gdLst>
              <a:ahLst/>
              <a:cxnLst>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2147483646" y="2147483646"/>
                </a:cxn>
              </a:cxnLst>
              <a:rect l="txL" t="txT" r="txR" b="txB"/>
              <a:pathLst>
                <a:path w="4" h="13">
                  <a:moveTo>
                    <a:pt x="1" y="2"/>
                  </a:moveTo>
                  <a:lnTo>
                    <a:pt x="1" y="2"/>
                  </a:lnTo>
                  <a:lnTo>
                    <a:pt x="0" y="5"/>
                  </a:lnTo>
                  <a:lnTo>
                    <a:pt x="0" y="8"/>
                  </a:lnTo>
                  <a:lnTo>
                    <a:pt x="0" y="11"/>
                  </a:lnTo>
                  <a:lnTo>
                    <a:pt x="1" y="13"/>
                  </a:lnTo>
                  <a:lnTo>
                    <a:pt x="3" y="11"/>
                  </a:lnTo>
                  <a:lnTo>
                    <a:pt x="1" y="10"/>
                  </a:lnTo>
                  <a:lnTo>
                    <a:pt x="1" y="8"/>
                  </a:lnTo>
                  <a:lnTo>
                    <a:pt x="1" y="7"/>
                  </a:lnTo>
                  <a:lnTo>
                    <a:pt x="3" y="2"/>
                  </a:lnTo>
                  <a:lnTo>
                    <a:pt x="3" y="0"/>
                  </a:lnTo>
                  <a:lnTo>
                    <a:pt x="3" y="2"/>
                  </a:lnTo>
                  <a:lnTo>
                    <a:pt x="4" y="2"/>
                  </a:lnTo>
                  <a:lnTo>
                    <a:pt x="3" y="0"/>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87" name="Freeform 1520"/>
            <p:cNvSpPr/>
            <p:nvPr/>
          </p:nvSpPr>
          <p:spPr>
            <a:xfrm>
              <a:off x="4909" y="1331"/>
              <a:ext cx="10" cy="13"/>
            </a:xfrm>
            <a:custGeom>
              <a:avLst/>
              <a:gdLst>
                <a:gd name="txL" fmla="*/ 0 w 3"/>
                <a:gd name="txT" fmla="*/ 0 h 5"/>
                <a:gd name="txR" fmla="*/ 3 w 3"/>
                <a:gd name="txB" fmla="*/ 5 h 5"/>
              </a:gdLst>
              <a:ahLst/>
              <a:cxnLst>
                <a:cxn ang="0">
                  <a:pos x="0" y="0"/>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3" h="5">
                  <a:moveTo>
                    <a:pt x="0" y="0"/>
                  </a:moveTo>
                  <a:lnTo>
                    <a:pt x="0" y="0"/>
                  </a:lnTo>
                  <a:lnTo>
                    <a:pt x="0" y="3"/>
                  </a:lnTo>
                  <a:lnTo>
                    <a:pt x="1" y="5"/>
                  </a:lnTo>
                  <a:lnTo>
                    <a:pt x="3" y="3"/>
                  </a:lnTo>
                  <a:lnTo>
                    <a:pt x="1" y="1"/>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88" name="Freeform 1521"/>
            <p:cNvSpPr/>
            <p:nvPr/>
          </p:nvSpPr>
          <p:spPr>
            <a:xfrm>
              <a:off x="4886" y="1309"/>
              <a:ext cx="25" cy="22"/>
            </a:xfrm>
            <a:custGeom>
              <a:avLst/>
              <a:gdLst>
                <a:gd name="txL" fmla="*/ 0 w 8"/>
                <a:gd name="txT" fmla="*/ 0 h 8"/>
                <a:gd name="txR" fmla="*/ 8 w 8"/>
                <a:gd name="txB" fmla="*/ 8 h 8"/>
              </a:gdLst>
              <a:ahLst/>
              <a:cxnLst>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8" h="8">
                  <a:moveTo>
                    <a:pt x="0" y="0"/>
                  </a:moveTo>
                  <a:lnTo>
                    <a:pt x="0" y="0"/>
                  </a:lnTo>
                  <a:lnTo>
                    <a:pt x="2" y="3"/>
                  </a:lnTo>
                  <a:lnTo>
                    <a:pt x="7" y="8"/>
                  </a:lnTo>
                  <a:lnTo>
                    <a:pt x="8" y="8"/>
                  </a:lnTo>
                  <a:lnTo>
                    <a:pt x="3" y="3"/>
                  </a:lnTo>
                  <a:lnTo>
                    <a:pt x="2" y="1"/>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89" name="Freeform 1522"/>
            <p:cNvSpPr/>
            <p:nvPr/>
          </p:nvSpPr>
          <p:spPr>
            <a:xfrm>
              <a:off x="4880" y="1283"/>
              <a:ext cx="15" cy="30"/>
            </a:xfrm>
            <a:custGeom>
              <a:avLst/>
              <a:gdLst>
                <a:gd name="txL" fmla="*/ 0 w 5"/>
                <a:gd name="txT" fmla="*/ 0 h 11"/>
                <a:gd name="txR" fmla="*/ 5 w 5"/>
                <a:gd name="txB" fmla="*/ 11 h 11"/>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0" y="2147483646"/>
                </a:cxn>
              </a:cxnLst>
              <a:rect l="txL" t="txT" r="txR" b="txB"/>
              <a:pathLst>
                <a:path w="5" h="11">
                  <a:moveTo>
                    <a:pt x="0" y="1"/>
                  </a:moveTo>
                  <a:lnTo>
                    <a:pt x="2" y="3"/>
                  </a:lnTo>
                  <a:lnTo>
                    <a:pt x="2" y="6"/>
                  </a:lnTo>
                  <a:lnTo>
                    <a:pt x="2" y="10"/>
                  </a:lnTo>
                  <a:lnTo>
                    <a:pt x="4" y="11"/>
                  </a:lnTo>
                  <a:lnTo>
                    <a:pt x="4" y="6"/>
                  </a:lnTo>
                  <a:lnTo>
                    <a:pt x="5" y="3"/>
                  </a:lnTo>
                  <a:lnTo>
                    <a:pt x="4" y="1"/>
                  </a:lnTo>
                  <a:lnTo>
                    <a:pt x="2" y="0"/>
                  </a:lnTo>
                  <a:lnTo>
                    <a:pt x="2" y="1"/>
                  </a:lnTo>
                  <a:lnTo>
                    <a:pt x="0" y="1"/>
                  </a:lnTo>
                  <a:lnTo>
                    <a:pt x="2" y="3"/>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6990" name="Freeform 1523"/>
            <p:cNvSpPr/>
            <p:nvPr/>
          </p:nvSpPr>
          <p:spPr>
            <a:xfrm>
              <a:off x="4864" y="1256"/>
              <a:ext cx="22" cy="29"/>
            </a:xfrm>
            <a:custGeom>
              <a:avLst/>
              <a:gdLst>
                <a:gd name="txL" fmla="*/ 0 w 7"/>
                <a:gd name="txT" fmla="*/ 0 h 11"/>
                <a:gd name="txR" fmla="*/ 7 w 7"/>
                <a:gd name="txB" fmla="*/ 11 h 11"/>
              </a:gdLst>
              <a:ahLst/>
              <a:cxnLst>
                <a:cxn ang="0">
                  <a:pos x="0" y="0"/>
                </a:cxn>
                <a:cxn ang="0">
                  <a:pos x="0" y="0"/>
                </a:cxn>
                <a:cxn ang="0">
                  <a:pos x="0" y="2147483646"/>
                </a:cxn>
                <a:cxn ang="0">
                  <a:pos x="2147483646" y="2147483646"/>
                </a:cxn>
                <a:cxn ang="0">
                  <a:pos x="2147483646" y="2147483646"/>
                </a:cxn>
                <a:cxn ang="0">
                  <a:pos x="2147483646" y="2147483646"/>
                </a:cxn>
                <a:cxn ang="0">
                  <a:pos x="0" y="2147483646"/>
                </a:cxn>
                <a:cxn ang="0">
                  <a:pos x="0" y="2147483646"/>
                </a:cxn>
                <a:cxn ang="0">
                  <a:pos x="0" y="0"/>
                </a:cxn>
              </a:cxnLst>
              <a:rect l="txL" t="txT" r="txR" b="txB"/>
              <a:pathLst>
                <a:path w="7" h="11">
                  <a:moveTo>
                    <a:pt x="0" y="0"/>
                  </a:moveTo>
                  <a:lnTo>
                    <a:pt x="0" y="0"/>
                  </a:lnTo>
                  <a:lnTo>
                    <a:pt x="0" y="5"/>
                  </a:lnTo>
                  <a:lnTo>
                    <a:pt x="5" y="11"/>
                  </a:lnTo>
                  <a:lnTo>
                    <a:pt x="7" y="11"/>
                  </a:lnTo>
                  <a:lnTo>
                    <a:pt x="2" y="5"/>
                  </a:lnTo>
                  <a:lnTo>
                    <a:pt x="0"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91" name="Freeform 1524"/>
            <p:cNvSpPr/>
            <p:nvPr/>
          </p:nvSpPr>
          <p:spPr>
            <a:xfrm>
              <a:off x="4864" y="1256"/>
              <a:ext cx="47" cy="8"/>
            </a:xfrm>
            <a:custGeom>
              <a:avLst/>
              <a:gdLst>
                <a:gd name="txL" fmla="*/ 0 w 15"/>
                <a:gd name="txT" fmla="*/ 0 h 3"/>
                <a:gd name="txR" fmla="*/ 15 w 15"/>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5" h="3">
                  <a:moveTo>
                    <a:pt x="15" y="2"/>
                  </a:moveTo>
                  <a:lnTo>
                    <a:pt x="15" y="2"/>
                  </a:lnTo>
                  <a:lnTo>
                    <a:pt x="7" y="2"/>
                  </a:lnTo>
                  <a:lnTo>
                    <a:pt x="0" y="0"/>
                  </a:lnTo>
                  <a:lnTo>
                    <a:pt x="0" y="2"/>
                  </a:lnTo>
                  <a:lnTo>
                    <a:pt x="7" y="3"/>
                  </a:lnTo>
                  <a:lnTo>
                    <a:pt x="15" y="3"/>
                  </a:lnTo>
                  <a:lnTo>
                    <a:pt x="15"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92" name="Freeform 1525"/>
            <p:cNvSpPr/>
            <p:nvPr/>
          </p:nvSpPr>
          <p:spPr>
            <a:xfrm>
              <a:off x="4911" y="1261"/>
              <a:ext cx="34" cy="16"/>
            </a:xfrm>
            <a:custGeom>
              <a:avLst/>
              <a:gdLst>
                <a:gd name="txL" fmla="*/ 0 w 10"/>
                <a:gd name="txT" fmla="*/ 0 h 6"/>
                <a:gd name="txR" fmla="*/ 10 w 10"/>
                <a:gd name="txB" fmla="*/ 6 h 6"/>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0" h="6">
                  <a:moveTo>
                    <a:pt x="10" y="5"/>
                  </a:moveTo>
                  <a:lnTo>
                    <a:pt x="10" y="5"/>
                  </a:lnTo>
                  <a:lnTo>
                    <a:pt x="7" y="3"/>
                  </a:lnTo>
                  <a:lnTo>
                    <a:pt x="0" y="0"/>
                  </a:lnTo>
                  <a:lnTo>
                    <a:pt x="0" y="1"/>
                  </a:lnTo>
                  <a:lnTo>
                    <a:pt x="5" y="5"/>
                  </a:lnTo>
                  <a:lnTo>
                    <a:pt x="10" y="6"/>
                  </a:lnTo>
                  <a:lnTo>
                    <a:pt x="10"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93" name="Freeform 1526"/>
            <p:cNvSpPr/>
            <p:nvPr/>
          </p:nvSpPr>
          <p:spPr>
            <a:xfrm>
              <a:off x="4945" y="1269"/>
              <a:ext cx="22" cy="14"/>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5">
                  <a:moveTo>
                    <a:pt x="7" y="5"/>
                  </a:moveTo>
                  <a:lnTo>
                    <a:pt x="7" y="5"/>
                  </a:lnTo>
                  <a:lnTo>
                    <a:pt x="7" y="2"/>
                  </a:lnTo>
                  <a:lnTo>
                    <a:pt x="5" y="0"/>
                  </a:lnTo>
                  <a:lnTo>
                    <a:pt x="2" y="2"/>
                  </a:lnTo>
                  <a:lnTo>
                    <a:pt x="0" y="2"/>
                  </a:lnTo>
                  <a:lnTo>
                    <a:pt x="0" y="3"/>
                  </a:lnTo>
                  <a:lnTo>
                    <a:pt x="2" y="3"/>
                  </a:lnTo>
                  <a:lnTo>
                    <a:pt x="5" y="3"/>
                  </a:lnTo>
                  <a:lnTo>
                    <a:pt x="7"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94" name="Freeform 1527"/>
            <p:cNvSpPr/>
            <p:nvPr/>
          </p:nvSpPr>
          <p:spPr>
            <a:xfrm>
              <a:off x="4954" y="1277"/>
              <a:ext cx="13" cy="19"/>
            </a:xfrm>
            <a:custGeom>
              <a:avLst/>
              <a:gdLst>
                <a:gd name="txL" fmla="*/ 0 w 4"/>
                <a:gd name="txT" fmla="*/ 0 h 7"/>
                <a:gd name="txR" fmla="*/ 4 w 4"/>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4" h="7">
                  <a:moveTo>
                    <a:pt x="4" y="3"/>
                  </a:moveTo>
                  <a:lnTo>
                    <a:pt x="4" y="3"/>
                  </a:lnTo>
                  <a:lnTo>
                    <a:pt x="4" y="2"/>
                  </a:lnTo>
                  <a:lnTo>
                    <a:pt x="2" y="0"/>
                  </a:lnTo>
                  <a:lnTo>
                    <a:pt x="0" y="3"/>
                  </a:lnTo>
                  <a:lnTo>
                    <a:pt x="0" y="5"/>
                  </a:lnTo>
                  <a:lnTo>
                    <a:pt x="2" y="7"/>
                  </a:lnTo>
                  <a:lnTo>
                    <a:pt x="4" y="7"/>
                  </a:lnTo>
                  <a:lnTo>
                    <a:pt x="4" y="3"/>
                  </a:lnTo>
                </a:path>
              </a:pathLst>
            </a:custGeom>
            <a:solidFill>
              <a:srgbClr val="777777">
                <a:alpha val="100000"/>
              </a:srgbClr>
            </a:solidFill>
            <a:ln w="9525">
              <a:noFill/>
            </a:ln>
          </p:spPr>
          <p:txBody>
            <a:bodyPr/>
            <a:lstStyle/>
            <a:p>
              <a:pPr fontAlgn="base"/>
              <a:endParaRPr lang="zh-CN" altLang="en-US" sz="1680" strike="noStrike" noProof="1"/>
            </a:p>
          </p:txBody>
        </p:sp>
        <p:sp>
          <p:nvSpPr>
            <p:cNvPr id="76995" name="Freeform 1528"/>
            <p:cNvSpPr/>
            <p:nvPr/>
          </p:nvSpPr>
          <p:spPr>
            <a:xfrm>
              <a:off x="4967" y="1285"/>
              <a:ext cx="16" cy="14"/>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5">
                  <a:moveTo>
                    <a:pt x="5" y="5"/>
                  </a:moveTo>
                  <a:lnTo>
                    <a:pt x="5" y="5"/>
                  </a:lnTo>
                  <a:lnTo>
                    <a:pt x="3" y="2"/>
                  </a:lnTo>
                  <a:lnTo>
                    <a:pt x="0" y="0"/>
                  </a:lnTo>
                  <a:lnTo>
                    <a:pt x="0" y="4"/>
                  </a:lnTo>
                  <a:lnTo>
                    <a:pt x="1" y="4"/>
                  </a:lnTo>
                  <a:lnTo>
                    <a:pt x="1" y="5"/>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6996" name="Freeform 1529"/>
            <p:cNvSpPr/>
            <p:nvPr/>
          </p:nvSpPr>
          <p:spPr>
            <a:xfrm>
              <a:off x="4970" y="1299"/>
              <a:ext cx="23" cy="10"/>
            </a:xfrm>
            <a:custGeom>
              <a:avLst/>
              <a:gdLst>
                <a:gd name="txL" fmla="*/ 0 w 7"/>
                <a:gd name="txT" fmla="*/ 0 h 4"/>
                <a:gd name="txR" fmla="*/ 7 w 7"/>
                <a:gd name="txB" fmla="*/ 4 h 4"/>
              </a:gdLst>
              <a:ahLst/>
              <a:cxnLst>
                <a:cxn ang="0">
                  <a:pos x="2147483646" y="2147483646"/>
                </a:cxn>
                <a:cxn ang="0">
                  <a:pos x="2147483646" y="2147483646"/>
                </a:cxn>
                <a:cxn ang="0">
                  <a:pos x="2147483646" y="0"/>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4">
                  <a:moveTo>
                    <a:pt x="7" y="2"/>
                  </a:moveTo>
                  <a:lnTo>
                    <a:pt x="7" y="2"/>
                  </a:lnTo>
                  <a:lnTo>
                    <a:pt x="4" y="0"/>
                  </a:lnTo>
                  <a:lnTo>
                    <a:pt x="0" y="0"/>
                  </a:lnTo>
                  <a:lnTo>
                    <a:pt x="4" y="2"/>
                  </a:lnTo>
                  <a:lnTo>
                    <a:pt x="5" y="2"/>
                  </a:lnTo>
                  <a:lnTo>
                    <a:pt x="5" y="4"/>
                  </a:lnTo>
                  <a:lnTo>
                    <a:pt x="5" y="2"/>
                  </a:lnTo>
                  <a:lnTo>
                    <a:pt x="5" y="4"/>
                  </a:lnTo>
                  <a:lnTo>
                    <a:pt x="7" y="2"/>
                  </a:lnTo>
                </a:path>
              </a:pathLst>
            </a:custGeom>
            <a:solidFill>
              <a:srgbClr val="777777">
                <a:alpha val="100000"/>
              </a:srgbClr>
            </a:solidFill>
            <a:ln w="9525">
              <a:noFill/>
            </a:ln>
          </p:spPr>
          <p:txBody>
            <a:bodyPr/>
            <a:lstStyle/>
            <a:p>
              <a:pPr fontAlgn="base"/>
              <a:endParaRPr lang="zh-CN" altLang="en-US" sz="1680" strike="noStrike" noProof="1"/>
            </a:p>
          </p:txBody>
        </p:sp>
        <p:sp>
          <p:nvSpPr>
            <p:cNvPr id="76997" name="Freeform 1530"/>
            <p:cNvSpPr/>
            <p:nvPr/>
          </p:nvSpPr>
          <p:spPr>
            <a:xfrm>
              <a:off x="4987" y="1299"/>
              <a:ext cx="26" cy="10"/>
            </a:xfrm>
            <a:custGeom>
              <a:avLst/>
              <a:gdLst>
                <a:gd name="txL" fmla="*/ 0 w 8"/>
                <a:gd name="txT" fmla="*/ 0 h 4"/>
                <a:gd name="txR" fmla="*/ 8 w 8"/>
                <a:gd name="txB" fmla="*/ 4 h 4"/>
              </a:gdLst>
              <a:ahLst/>
              <a:cxnLst>
                <a:cxn ang="0">
                  <a:pos x="2147483646" y="0"/>
                </a:cxn>
                <a:cxn ang="0">
                  <a:pos x="2147483646" y="0"/>
                </a:cxn>
                <a:cxn ang="0">
                  <a:pos x="2147483646" y="2147483646"/>
                </a:cxn>
                <a:cxn ang="0">
                  <a:pos x="2147483646" y="2147483646"/>
                </a:cxn>
                <a:cxn ang="0">
                  <a:pos x="0" y="2147483646"/>
                </a:cxn>
                <a:cxn ang="0">
                  <a:pos x="2147483646" y="2147483646"/>
                </a:cxn>
                <a:cxn ang="0">
                  <a:pos x="2147483646" y="0"/>
                </a:cxn>
                <a:cxn ang="0">
                  <a:pos x="2147483646" y="0"/>
                </a:cxn>
                <a:cxn ang="0">
                  <a:pos x="2147483646" y="0"/>
                </a:cxn>
              </a:cxnLst>
              <a:rect l="txL" t="txT" r="txR" b="txB"/>
              <a:pathLst>
                <a:path w="8" h="4">
                  <a:moveTo>
                    <a:pt x="5" y="0"/>
                  </a:moveTo>
                  <a:lnTo>
                    <a:pt x="5" y="0"/>
                  </a:lnTo>
                  <a:lnTo>
                    <a:pt x="5" y="2"/>
                  </a:lnTo>
                  <a:lnTo>
                    <a:pt x="2" y="2"/>
                  </a:lnTo>
                  <a:lnTo>
                    <a:pt x="0" y="4"/>
                  </a:lnTo>
                  <a:lnTo>
                    <a:pt x="5" y="4"/>
                  </a:lnTo>
                  <a:lnTo>
                    <a:pt x="8"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98" name="Freeform 1531"/>
            <p:cNvSpPr/>
            <p:nvPr/>
          </p:nvSpPr>
          <p:spPr>
            <a:xfrm>
              <a:off x="4997" y="1275"/>
              <a:ext cx="16" cy="24"/>
            </a:xfrm>
            <a:custGeom>
              <a:avLst/>
              <a:gdLst>
                <a:gd name="txL" fmla="*/ 0 w 5"/>
                <a:gd name="txT" fmla="*/ 0 h 9"/>
                <a:gd name="txR" fmla="*/ 5 w 5"/>
                <a:gd name="txB" fmla="*/ 9 h 9"/>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0" y="0"/>
                </a:cxn>
                <a:cxn ang="0">
                  <a:pos x="0" y="2147483646"/>
                </a:cxn>
                <a:cxn ang="0">
                  <a:pos x="2147483646" y="0"/>
                </a:cxn>
              </a:cxnLst>
              <a:rect l="txL" t="txT" r="txR" b="txB"/>
              <a:pathLst>
                <a:path w="5" h="9">
                  <a:moveTo>
                    <a:pt x="2" y="0"/>
                  </a:moveTo>
                  <a:lnTo>
                    <a:pt x="0" y="1"/>
                  </a:lnTo>
                  <a:lnTo>
                    <a:pt x="2" y="4"/>
                  </a:lnTo>
                  <a:lnTo>
                    <a:pt x="2" y="9"/>
                  </a:lnTo>
                  <a:lnTo>
                    <a:pt x="5" y="9"/>
                  </a:lnTo>
                  <a:lnTo>
                    <a:pt x="4" y="4"/>
                  </a:lnTo>
                  <a:lnTo>
                    <a:pt x="4" y="0"/>
                  </a:lnTo>
                  <a:lnTo>
                    <a:pt x="2" y="1"/>
                  </a:lnTo>
                  <a:lnTo>
                    <a:pt x="2" y="0"/>
                  </a:lnTo>
                  <a:lnTo>
                    <a:pt x="0" y="0"/>
                  </a:lnTo>
                  <a:lnTo>
                    <a:pt x="0"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6999" name="Freeform 1532"/>
            <p:cNvSpPr/>
            <p:nvPr/>
          </p:nvSpPr>
          <p:spPr>
            <a:xfrm>
              <a:off x="5003" y="1275"/>
              <a:ext cx="42" cy="29"/>
            </a:xfrm>
            <a:custGeom>
              <a:avLst/>
              <a:gdLst>
                <a:gd name="txL" fmla="*/ 0 w 13"/>
                <a:gd name="txT" fmla="*/ 0 h 11"/>
                <a:gd name="txR" fmla="*/ 13 w 13"/>
                <a:gd name="txB" fmla="*/ 11 h 11"/>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3" h="11">
                  <a:moveTo>
                    <a:pt x="13" y="8"/>
                  </a:moveTo>
                  <a:lnTo>
                    <a:pt x="13" y="8"/>
                  </a:lnTo>
                  <a:lnTo>
                    <a:pt x="8" y="4"/>
                  </a:lnTo>
                  <a:lnTo>
                    <a:pt x="0" y="0"/>
                  </a:lnTo>
                  <a:lnTo>
                    <a:pt x="0" y="1"/>
                  </a:lnTo>
                  <a:lnTo>
                    <a:pt x="7" y="6"/>
                  </a:lnTo>
                  <a:lnTo>
                    <a:pt x="12" y="11"/>
                  </a:lnTo>
                  <a:lnTo>
                    <a:pt x="12" y="9"/>
                  </a:lnTo>
                  <a:lnTo>
                    <a:pt x="13" y="8"/>
                  </a:lnTo>
                </a:path>
              </a:pathLst>
            </a:custGeom>
            <a:solidFill>
              <a:srgbClr val="777777">
                <a:alpha val="100000"/>
              </a:srgbClr>
            </a:solidFill>
            <a:ln w="9525">
              <a:noFill/>
            </a:ln>
          </p:spPr>
          <p:txBody>
            <a:bodyPr/>
            <a:lstStyle/>
            <a:p>
              <a:pPr fontAlgn="base"/>
              <a:endParaRPr lang="zh-CN" altLang="en-US" sz="1680" strike="noStrike" noProof="1"/>
            </a:p>
          </p:txBody>
        </p:sp>
        <p:sp>
          <p:nvSpPr>
            <p:cNvPr id="77000" name="Freeform 1533"/>
            <p:cNvSpPr/>
            <p:nvPr/>
          </p:nvSpPr>
          <p:spPr>
            <a:xfrm>
              <a:off x="5041" y="1296"/>
              <a:ext cx="11" cy="21"/>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3" h="8">
                  <a:moveTo>
                    <a:pt x="3" y="5"/>
                  </a:moveTo>
                  <a:lnTo>
                    <a:pt x="3" y="5"/>
                  </a:lnTo>
                  <a:lnTo>
                    <a:pt x="1" y="0"/>
                  </a:lnTo>
                  <a:lnTo>
                    <a:pt x="0" y="1"/>
                  </a:lnTo>
                  <a:lnTo>
                    <a:pt x="1" y="5"/>
                  </a:lnTo>
                  <a:lnTo>
                    <a:pt x="3" y="8"/>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01" name="Freeform 1534"/>
            <p:cNvSpPr/>
            <p:nvPr/>
          </p:nvSpPr>
          <p:spPr>
            <a:xfrm>
              <a:off x="5052" y="1309"/>
              <a:ext cx="25" cy="22"/>
            </a:xfrm>
            <a:custGeom>
              <a:avLst/>
              <a:gdLst>
                <a:gd name="txL" fmla="*/ 0 w 8"/>
                <a:gd name="txT" fmla="*/ 0 h 8"/>
                <a:gd name="txR" fmla="*/ 8 w 8"/>
                <a:gd name="txB" fmla="*/ 8 h 8"/>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8">
                  <a:moveTo>
                    <a:pt x="8" y="6"/>
                  </a:moveTo>
                  <a:lnTo>
                    <a:pt x="8" y="6"/>
                  </a:lnTo>
                  <a:lnTo>
                    <a:pt x="5" y="3"/>
                  </a:lnTo>
                  <a:lnTo>
                    <a:pt x="0" y="0"/>
                  </a:lnTo>
                  <a:lnTo>
                    <a:pt x="0" y="3"/>
                  </a:lnTo>
                  <a:lnTo>
                    <a:pt x="3" y="4"/>
                  </a:lnTo>
                  <a:lnTo>
                    <a:pt x="8" y="8"/>
                  </a:lnTo>
                  <a:lnTo>
                    <a:pt x="8" y="6"/>
                  </a:lnTo>
                </a:path>
              </a:pathLst>
            </a:custGeom>
            <a:solidFill>
              <a:srgbClr val="777777">
                <a:alpha val="100000"/>
              </a:srgbClr>
            </a:solidFill>
            <a:ln w="9525">
              <a:noFill/>
            </a:ln>
          </p:spPr>
          <p:txBody>
            <a:bodyPr/>
            <a:lstStyle/>
            <a:p>
              <a:pPr fontAlgn="base"/>
              <a:endParaRPr lang="zh-CN" altLang="en-US" sz="1680" strike="noStrike" noProof="1"/>
            </a:p>
          </p:txBody>
        </p:sp>
        <p:sp>
          <p:nvSpPr>
            <p:cNvPr id="77002" name="Freeform 1535"/>
            <p:cNvSpPr/>
            <p:nvPr/>
          </p:nvSpPr>
          <p:spPr>
            <a:xfrm>
              <a:off x="5077" y="1326"/>
              <a:ext cx="27" cy="14"/>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5">
                  <a:moveTo>
                    <a:pt x="6" y="3"/>
                  </a:moveTo>
                  <a:lnTo>
                    <a:pt x="6" y="3"/>
                  </a:lnTo>
                  <a:lnTo>
                    <a:pt x="3" y="3"/>
                  </a:lnTo>
                  <a:lnTo>
                    <a:pt x="0" y="0"/>
                  </a:lnTo>
                  <a:lnTo>
                    <a:pt x="0" y="2"/>
                  </a:lnTo>
                  <a:lnTo>
                    <a:pt x="3" y="5"/>
                  </a:lnTo>
                  <a:lnTo>
                    <a:pt x="8" y="5"/>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03" name="Freeform 1536"/>
            <p:cNvSpPr/>
            <p:nvPr/>
          </p:nvSpPr>
          <p:spPr>
            <a:xfrm>
              <a:off x="5097" y="1334"/>
              <a:ext cx="23" cy="10"/>
            </a:xfrm>
            <a:custGeom>
              <a:avLst/>
              <a:gdLst>
                <a:gd name="txL" fmla="*/ 0 w 7"/>
                <a:gd name="txT" fmla="*/ 0 h 4"/>
                <a:gd name="txR" fmla="*/ 7 w 7"/>
                <a:gd name="txB" fmla="*/ 4 h 4"/>
              </a:gdLst>
              <a:ahLst/>
              <a:cxnLst>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7" h="4">
                  <a:moveTo>
                    <a:pt x="7" y="4"/>
                  </a:moveTo>
                  <a:lnTo>
                    <a:pt x="7" y="4"/>
                  </a:lnTo>
                  <a:lnTo>
                    <a:pt x="7" y="0"/>
                  </a:lnTo>
                  <a:lnTo>
                    <a:pt x="0" y="0"/>
                  </a:lnTo>
                  <a:lnTo>
                    <a:pt x="2" y="2"/>
                  </a:lnTo>
                  <a:lnTo>
                    <a:pt x="7" y="2"/>
                  </a:lnTo>
                  <a:lnTo>
                    <a:pt x="7" y="4"/>
                  </a:lnTo>
                </a:path>
              </a:pathLst>
            </a:custGeom>
            <a:solidFill>
              <a:srgbClr val="777777">
                <a:alpha val="100000"/>
              </a:srgbClr>
            </a:solidFill>
            <a:ln w="9525">
              <a:noFill/>
            </a:ln>
          </p:spPr>
          <p:txBody>
            <a:bodyPr/>
            <a:lstStyle/>
            <a:p>
              <a:pPr fontAlgn="base"/>
              <a:endParaRPr lang="zh-CN" altLang="en-US" sz="1680" strike="noStrike" noProof="1"/>
            </a:p>
          </p:txBody>
        </p:sp>
        <p:sp>
          <p:nvSpPr>
            <p:cNvPr id="77004" name="Freeform 1537"/>
            <p:cNvSpPr/>
            <p:nvPr/>
          </p:nvSpPr>
          <p:spPr>
            <a:xfrm>
              <a:off x="5120" y="1340"/>
              <a:ext cx="25" cy="13"/>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0" y="2147483646"/>
                </a:cxn>
                <a:cxn ang="0">
                  <a:pos x="0" y="0"/>
                </a:cxn>
                <a:cxn ang="0">
                  <a:pos x="2147483646" y="2147483646"/>
                </a:cxn>
                <a:cxn ang="0">
                  <a:pos x="2147483646" y="2147483646"/>
                </a:cxn>
                <a:cxn ang="0">
                  <a:pos x="2147483646" y="2147483646"/>
                </a:cxn>
                <a:cxn ang="0">
                  <a:pos x="2147483646" y="2147483646"/>
                </a:cxn>
              </a:cxnLst>
              <a:rect l="txL" t="txT" r="txR" b="txB"/>
              <a:pathLst>
                <a:path w="8" h="5">
                  <a:moveTo>
                    <a:pt x="8" y="2"/>
                  </a:moveTo>
                  <a:lnTo>
                    <a:pt x="8" y="2"/>
                  </a:lnTo>
                  <a:lnTo>
                    <a:pt x="2" y="2"/>
                  </a:lnTo>
                  <a:lnTo>
                    <a:pt x="0" y="2"/>
                  </a:lnTo>
                  <a:lnTo>
                    <a:pt x="0" y="0"/>
                  </a:lnTo>
                  <a:lnTo>
                    <a:pt x="2" y="3"/>
                  </a:lnTo>
                  <a:lnTo>
                    <a:pt x="6" y="5"/>
                  </a:lnTo>
                  <a:lnTo>
                    <a:pt x="8" y="2"/>
                  </a:lnTo>
                </a:path>
              </a:pathLst>
            </a:custGeom>
            <a:solidFill>
              <a:srgbClr val="777777">
                <a:alpha val="100000"/>
              </a:srgbClr>
            </a:solidFill>
            <a:ln w="9525">
              <a:noFill/>
            </a:ln>
          </p:spPr>
          <p:txBody>
            <a:bodyPr/>
            <a:lstStyle/>
            <a:p>
              <a:pPr fontAlgn="base"/>
              <a:endParaRPr lang="zh-CN" altLang="en-US" sz="1680" strike="noStrike" noProof="1"/>
            </a:p>
          </p:txBody>
        </p:sp>
        <p:sp>
          <p:nvSpPr>
            <p:cNvPr id="77005" name="Freeform 1538"/>
            <p:cNvSpPr/>
            <p:nvPr/>
          </p:nvSpPr>
          <p:spPr>
            <a:xfrm>
              <a:off x="5140" y="1344"/>
              <a:ext cx="16" cy="22"/>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8">
                  <a:moveTo>
                    <a:pt x="5" y="6"/>
                  </a:moveTo>
                  <a:lnTo>
                    <a:pt x="5" y="6"/>
                  </a:lnTo>
                  <a:lnTo>
                    <a:pt x="4" y="3"/>
                  </a:lnTo>
                  <a:lnTo>
                    <a:pt x="2" y="0"/>
                  </a:lnTo>
                  <a:lnTo>
                    <a:pt x="0" y="3"/>
                  </a:lnTo>
                  <a:lnTo>
                    <a:pt x="2" y="5"/>
                  </a:lnTo>
                  <a:lnTo>
                    <a:pt x="4" y="8"/>
                  </a:lnTo>
                  <a:lnTo>
                    <a:pt x="5" y="6"/>
                  </a:lnTo>
                </a:path>
              </a:pathLst>
            </a:custGeom>
            <a:solidFill>
              <a:srgbClr val="777777">
                <a:alpha val="100000"/>
              </a:srgbClr>
            </a:solidFill>
            <a:ln w="9525">
              <a:noFill/>
            </a:ln>
          </p:spPr>
          <p:txBody>
            <a:bodyPr/>
            <a:lstStyle/>
            <a:p>
              <a:pPr fontAlgn="base"/>
              <a:endParaRPr lang="zh-CN" altLang="en-US" sz="1680" strike="noStrike" noProof="1"/>
            </a:p>
          </p:txBody>
        </p:sp>
        <p:sp>
          <p:nvSpPr>
            <p:cNvPr id="77006" name="Freeform 1539"/>
            <p:cNvSpPr/>
            <p:nvPr/>
          </p:nvSpPr>
          <p:spPr>
            <a:xfrm>
              <a:off x="5152" y="1361"/>
              <a:ext cx="11" cy="19"/>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0" y="2147483646"/>
                </a:cxn>
                <a:cxn ang="0">
                  <a:pos x="0" y="2147483646"/>
                </a:cxn>
                <a:cxn ang="0">
                  <a:pos x="2147483646" y="2147483646"/>
                </a:cxn>
              </a:cxnLst>
              <a:rect l="txL" t="txT" r="txR" b="txB"/>
              <a:pathLst>
                <a:path w="3" h="7">
                  <a:moveTo>
                    <a:pt x="1" y="7"/>
                  </a:moveTo>
                  <a:lnTo>
                    <a:pt x="1" y="7"/>
                  </a:lnTo>
                  <a:lnTo>
                    <a:pt x="3" y="5"/>
                  </a:lnTo>
                  <a:lnTo>
                    <a:pt x="3" y="3"/>
                  </a:lnTo>
                  <a:lnTo>
                    <a:pt x="3" y="2"/>
                  </a:lnTo>
                  <a:lnTo>
                    <a:pt x="1" y="0"/>
                  </a:lnTo>
                  <a:lnTo>
                    <a:pt x="0" y="2"/>
                  </a:lnTo>
                  <a:lnTo>
                    <a:pt x="1" y="3"/>
                  </a:lnTo>
                  <a:lnTo>
                    <a:pt x="0" y="5"/>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7007" name="Freeform 1540"/>
            <p:cNvSpPr/>
            <p:nvPr/>
          </p:nvSpPr>
          <p:spPr>
            <a:xfrm>
              <a:off x="5127" y="1375"/>
              <a:ext cx="29" cy="21"/>
            </a:xfrm>
            <a:custGeom>
              <a:avLst/>
              <a:gdLst>
                <a:gd name="txL" fmla="*/ 0 w 9"/>
                <a:gd name="txT" fmla="*/ 0 h 8"/>
                <a:gd name="txR" fmla="*/ 9 w 9"/>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Lst>
              <a:rect l="txL" t="txT" r="txR" b="txB"/>
              <a:pathLst>
                <a:path w="9" h="8">
                  <a:moveTo>
                    <a:pt x="1" y="8"/>
                  </a:moveTo>
                  <a:lnTo>
                    <a:pt x="1" y="8"/>
                  </a:lnTo>
                  <a:lnTo>
                    <a:pt x="3" y="5"/>
                  </a:lnTo>
                  <a:lnTo>
                    <a:pt x="4" y="3"/>
                  </a:lnTo>
                  <a:lnTo>
                    <a:pt x="6" y="3"/>
                  </a:lnTo>
                  <a:lnTo>
                    <a:pt x="9" y="2"/>
                  </a:lnTo>
                  <a:lnTo>
                    <a:pt x="8" y="0"/>
                  </a:lnTo>
                  <a:lnTo>
                    <a:pt x="6" y="2"/>
                  </a:lnTo>
                  <a:lnTo>
                    <a:pt x="3" y="2"/>
                  </a:lnTo>
                  <a:lnTo>
                    <a:pt x="1" y="5"/>
                  </a:lnTo>
                  <a:lnTo>
                    <a:pt x="0" y="8"/>
                  </a:lnTo>
                  <a:lnTo>
                    <a:pt x="1" y="8"/>
                  </a:lnTo>
                </a:path>
              </a:pathLst>
            </a:custGeom>
            <a:solidFill>
              <a:srgbClr val="777777">
                <a:alpha val="100000"/>
              </a:srgbClr>
            </a:solidFill>
            <a:ln w="9525">
              <a:noFill/>
            </a:ln>
          </p:spPr>
          <p:txBody>
            <a:bodyPr/>
            <a:lstStyle/>
            <a:p>
              <a:pPr fontAlgn="base"/>
              <a:endParaRPr lang="zh-CN" altLang="en-US" sz="1680" strike="noStrike" noProof="1"/>
            </a:p>
          </p:txBody>
        </p:sp>
        <p:sp>
          <p:nvSpPr>
            <p:cNvPr id="77008" name="Freeform 1541"/>
            <p:cNvSpPr/>
            <p:nvPr/>
          </p:nvSpPr>
          <p:spPr>
            <a:xfrm>
              <a:off x="5110" y="1396"/>
              <a:ext cx="20" cy="19"/>
            </a:xfrm>
            <a:custGeom>
              <a:avLst/>
              <a:gdLst>
                <a:gd name="txL" fmla="*/ 0 w 6"/>
                <a:gd name="txT" fmla="*/ 0 h 7"/>
                <a:gd name="txR" fmla="*/ 6 w 6"/>
                <a:gd name="txB" fmla="*/ 7 h 7"/>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6" h="7">
                  <a:moveTo>
                    <a:pt x="0" y="5"/>
                  </a:moveTo>
                  <a:lnTo>
                    <a:pt x="0" y="5"/>
                  </a:lnTo>
                  <a:lnTo>
                    <a:pt x="3" y="7"/>
                  </a:lnTo>
                  <a:lnTo>
                    <a:pt x="6" y="5"/>
                  </a:lnTo>
                  <a:lnTo>
                    <a:pt x="6" y="4"/>
                  </a:lnTo>
                  <a:lnTo>
                    <a:pt x="6" y="0"/>
                  </a:lnTo>
                  <a:lnTo>
                    <a:pt x="5" y="0"/>
                  </a:lnTo>
                  <a:lnTo>
                    <a:pt x="5" y="2"/>
                  </a:lnTo>
                  <a:lnTo>
                    <a:pt x="5" y="4"/>
                  </a:lnTo>
                  <a:lnTo>
                    <a:pt x="3" y="4"/>
                  </a:lnTo>
                  <a:lnTo>
                    <a:pt x="1" y="4"/>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09" name="Freeform 1542"/>
            <p:cNvSpPr/>
            <p:nvPr/>
          </p:nvSpPr>
          <p:spPr>
            <a:xfrm>
              <a:off x="5084" y="1402"/>
              <a:ext cx="30" cy="8"/>
            </a:xfrm>
            <a:custGeom>
              <a:avLst/>
              <a:gdLst>
                <a:gd name="txL" fmla="*/ 0 w 9"/>
                <a:gd name="txT" fmla="*/ 0 h 3"/>
                <a:gd name="txR" fmla="*/ 9 w 9"/>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9" h="3">
                  <a:moveTo>
                    <a:pt x="1" y="3"/>
                  </a:moveTo>
                  <a:lnTo>
                    <a:pt x="1" y="3"/>
                  </a:lnTo>
                  <a:lnTo>
                    <a:pt x="4" y="2"/>
                  </a:lnTo>
                  <a:lnTo>
                    <a:pt x="8" y="3"/>
                  </a:lnTo>
                  <a:lnTo>
                    <a:pt x="9" y="2"/>
                  </a:lnTo>
                  <a:lnTo>
                    <a:pt x="4" y="0"/>
                  </a:lnTo>
                  <a:lnTo>
                    <a:pt x="0" y="0"/>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10" name="Freeform 1543"/>
            <p:cNvSpPr/>
            <p:nvPr/>
          </p:nvSpPr>
          <p:spPr>
            <a:xfrm>
              <a:off x="5056" y="1402"/>
              <a:ext cx="31" cy="13"/>
            </a:xfrm>
            <a:custGeom>
              <a:avLst/>
              <a:gdLst>
                <a:gd name="txL" fmla="*/ 0 w 10"/>
                <a:gd name="txT" fmla="*/ 0 h 5"/>
                <a:gd name="txR" fmla="*/ 10 w 10"/>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10" h="5">
                  <a:moveTo>
                    <a:pt x="0" y="2"/>
                  </a:moveTo>
                  <a:lnTo>
                    <a:pt x="0" y="2"/>
                  </a:lnTo>
                  <a:lnTo>
                    <a:pt x="4" y="5"/>
                  </a:lnTo>
                  <a:lnTo>
                    <a:pt x="10" y="3"/>
                  </a:lnTo>
                  <a:lnTo>
                    <a:pt x="9" y="0"/>
                  </a:lnTo>
                  <a:lnTo>
                    <a:pt x="4" y="2"/>
                  </a:lnTo>
                  <a:lnTo>
                    <a:pt x="2" y="2"/>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011" name="Freeform 1544"/>
            <p:cNvSpPr/>
            <p:nvPr/>
          </p:nvSpPr>
          <p:spPr>
            <a:xfrm>
              <a:off x="5036" y="1406"/>
              <a:ext cx="25" cy="23"/>
            </a:xfrm>
            <a:custGeom>
              <a:avLst/>
              <a:gdLst>
                <a:gd name="txL" fmla="*/ 0 w 8"/>
                <a:gd name="txT" fmla="*/ 0 h 8"/>
                <a:gd name="txR" fmla="*/ 8 w 8"/>
                <a:gd name="txB" fmla="*/ 8 h 8"/>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8" h="8">
                  <a:moveTo>
                    <a:pt x="2" y="8"/>
                  </a:moveTo>
                  <a:lnTo>
                    <a:pt x="2" y="8"/>
                  </a:lnTo>
                  <a:lnTo>
                    <a:pt x="5" y="4"/>
                  </a:lnTo>
                  <a:lnTo>
                    <a:pt x="6" y="0"/>
                  </a:lnTo>
                  <a:lnTo>
                    <a:pt x="8" y="0"/>
                  </a:lnTo>
                  <a:lnTo>
                    <a:pt x="3" y="3"/>
                  </a:lnTo>
                  <a:lnTo>
                    <a:pt x="0" y="8"/>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012" name="Freeform 1545"/>
            <p:cNvSpPr/>
            <p:nvPr/>
          </p:nvSpPr>
          <p:spPr>
            <a:xfrm>
              <a:off x="5029" y="1429"/>
              <a:ext cx="12" cy="22"/>
            </a:xfrm>
            <a:custGeom>
              <a:avLst/>
              <a:gdLst>
                <a:gd name="txL" fmla="*/ 0 w 4"/>
                <a:gd name="txT" fmla="*/ 0 h 8"/>
                <a:gd name="txR" fmla="*/ 4 w 4"/>
                <a:gd name="txB" fmla="*/ 8 h 8"/>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Lst>
              <a:rect l="txL" t="txT" r="txR" b="txB"/>
              <a:pathLst>
                <a:path w="4" h="8">
                  <a:moveTo>
                    <a:pt x="2" y="6"/>
                  </a:moveTo>
                  <a:lnTo>
                    <a:pt x="2" y="6"/>
                  </a:lnTo>
                  <a:lnTo>
                    <a:pt x="4" y="0"/>
                  </a:lnTo>
                  <a:lnTo>
                    <a:pt x="2" y="0"/>
                  </a:lnTo>
                  <a:lnTo>
                    <a:pt x="0" y="5"/>
                  </a:lnTo>
                  <a:lnTo>
                    <a:pt x="4" y="8"/>
                  </a:lnTo>
                  <a:lnTo>
                    <a:pt x="2" y="6"/>
                  </a:lnTo>
                </a:path>
              </a:pathLst>
            </a:custGeom>
            <a:solidFill>
              <a:srgbClr val="777777">
                <a:alpha val="100000"/>
              </a:srgbClr>
            </a:solidFill>
            <a:ln w="9525">
              <a:noFill/>
            </a:ln>
          </p:spPr>
          <p:txBody>
            <a:bodyPr/>
            <a:lstStyle/>
            <a:p>
              <a:pPr fontAlgn="base"/>
              <a:endParaRPr lang="zh-CN" altLang="en-US" sz="1680" strike="noStrike" noProof="1"/>
            </a:p>
          </p:txBody>
        </p:sp>
        <p:sp>
          <p:nvSpPr>
            <p:cNvPr id="77013" name="Freeform 1546"/>
            <p:cNvSpPr/>
            <p:nvPr/>
          </p:nvSpPr>
          <p:spPr>
            <a:xfrm>
              <a:off x="5036" y="1416"/>
              <a:ext cx="35" cy="35"/>
            </a:xfrm>
            <a:custGeom>
              <a:avLst/>
              <a:gdLst>
                <a:gd name="txL" fmla="*/ 0 w 11"/>
                <a:gd name="txT" fmla="*/ 0 h 13"/>
                <a:gd name="txR" fmla="*/ 11 w 11"/>
                <a:gd name="txB" fmla="*/ 13 h 13"/>
              </a:gdLst>
              <a:ahLst/>
              <a:cxnLst>
                <a:cxn ang="0">
                  <a:pos x="2147483646" y="0"/>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 h="13">
                  <a:moveTo>
                    <a:pt x="11" y="0"/>
                  </a:moveTo>
                  <a:lnTo>
                    <a:pt x="11" y="0"/>
                  </a:lnTo>
                  <a:lnTo>
                    <a:pt x="6" y="1"/>
                  </a:lnTo>
                  <a:lnTo>
                    <a:pt x="3" y="5"/>
                  </a:lnTo>
                  <a:lnTo>
                    <a:pt x="2" y="10"/>
                  </a:lnTo>
                  <a:lnTo>
                    <a:pt x="0" y="11"/>
                  </a:lnTo>
                  <a:lnTo>
                    <a:pt x="2" y="13"/>
                  </a:lnTo>
                  <a:lnTo>
                    <a:pt x="3" y="10"/>
                  </a:lnTo>
                  <a:lnTo>
                    <a:pt x="5" y="6"/>
                  </a:lnTo>
                  <a:lnTo>
                    <a:pt x="8" y="3"/>
                  </a:lnTo>
                  <a:lnTo>
                    <a:pt x="11" y="1"/>
                  </a:lnTo>
                  <a:lnTo>
                    <a:pt x="1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14" name="Freeform 1547"/>
            <p:cNvSpPr/>
            <p:nvPr/>
          </p:nvSpPr>
          <p:spPr>
            <a:xfrm>
              <a:off x="5071" y="1416"/>
              <a:ext cx="16" cy="8"/>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3">
                  <a:moveTo>
                    <a:pt x="5" y="3"/>
                  </a:moveTo>
                  <a:lnTo>
                    <a:pt x="5" y="3"/>
                  </a:lnTo>
                  <a:lnTo>
                    <a:pt x="5" y="1"/>
                  </a:lnTo>
                  <a:lnTo>
                    <a:pt x="0" y="0"/>
                  </a:lnTo>
                  <a:lnTo>
                    <a:pt x="0" y="1"/>
                  </a:lnTo>
                  <a:lnTo>
                    <a:pt x="4" y="3"/>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15" name="Freeform 1548"/>
            <p:cNvSpPr/>
            <p:nvPr/>
          </p:nvSpPr>
          <p:spPr>
            <a:xfrm>
              <a:off x="5084" y="1424"/>
              <a:ext cx="3" cy="19"/>
            </a:xfrm>
            <a:custGeom>
              <a:avLst/>
              <a:gdLst>
                <a:gd name="txL" fmla="*/ 0 w 1"/>
                <a:gd name="txT" fmla="*/ 0 h 7"/>
                <a:gd name="txR" fmla="*/ 1 w 1"/>
                <a:gd name="txB" fmla="*/ 7 h 7"/>
              </a:gdLst>
              <a:ahLst/>
              <a:cxnLst>
                <a:cxn ang="0">
                  <a:pos x="0" y="2147483646"/>
                </a:cxn>
                <a:cxn ang="0">
                  <a:pos x="0" y="2147483646"/>
                </a:cxn>
                <a:cxn ang="0">
                  <a:pos x="2147483646" y="2147483646"/>
                </a:cxn>
                <a:cxn ang="0">
                  <a:pos x="2147483646" y="0"/>
                </a:cxn>
                <a:cxn ang="0">
                  <a:pos x="0" y="0"/>
                </a:cxn>
                <a:cxn ang="0">
                  <a:pos x="0" y="2147483646"/>
                </a:cxn>
                <a:cxn ang="0">
                  <a:pos x="0" y="2147483646"/>
                </a:cxn>
                <a:cxn ang="0">
                  <a:pos x="0" y="2147483646"/>
                </a:cxn>
                <a:cxn ang="0">
                  <a:pos x="0" y="2147483646"/>
                </a:cxn>
              </a:cxnLst>
              <a:rect l="txL" t="txT" r="txR" b="txB"/>
              <a:pathLst>
                <a:path w="1" h="7">
                  <a:moveTo>
                    <a:pt x="0" y="7"/>
                  </a:moveTo>
                  <a:lnTo>
                    <a:pt x="0" y="7"/>
                  </a:lnTo>
                  <a:lnTo>
                    <a:pt x="1" y="5"/>
                  </a:lnTo>
                  <a:lnTo>
                    <a:pt x="1" y="0"/>
                  </a:lnTo>
                  <a:lnTo>
                    <a:pt x="0" y="0"/>
                  </a:lnTo>
                  <a:lnTo>
                    <a:pt x="0" y="3"/>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016" name="Freeform 1549"/>
            <p:cNvSpPr/>
            <p:nvPr/>
          </p:nvSpPr>
          <p:spPr>
            <a:xfrm>
              <a:off x="5077" y="1432"/>
              <a:ext cx="18" cy="19"/>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5" h="7">
                  <a:moveTo>
                    <a:pt x="5" y="5"/>
                  </a:moveTo>
                  <a:lnTo>
                    <a:pt x="5" y="5"/>
                  </a:lnTo>
                  <a:lnTo>
                    <a:pt x="2" y="2"/>
                  </a:lnTo>
                  <a:lnTo>
                    <a:pt x="2" y="4"/>
                  </a:lnTo>
                  <a:lnTo>
                    <a:pt x="2" y="0"/>
                  </a:lnTo>
                  <a:lnTo>
                    <a:pt x="0" y="4"/>
                  </a:lnTo>
                  <a:lnTo>
                    <a:pt x="3" y="7"/>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17" name="Freeform 1550"/>
            <p:cNvSpPr/>
            <p:nvPr/>
          </p:nvSpPr>
          <p:spPr>
            <a:xfrm>
              <a:off x="5087" y="1445"/>
              <a:ext cx="27" cy="18"/>
            </a:xfrm>
            <a:custGeom>
              <a:avLst/>
              <a:gdLst>
                <a:gd name="txL" fmla="*/ 0 w 8"/>
                <a:gd name="txT" fmla="*/ 0 h 7"/>
                <a:gd name="txR" fmla="*/ 8 w 8"/>
                <a:gd name="txB" fmla="*/ 7 h 7"/>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7">
                  <a:moveTo>
                    <a:pt x="8" y="5"/>
                  </a:moveTo>
                  <a:lnTo>
                    <a:pt x="8" y="5"/>
                  </a:lnTo>
                  <a:lnTo>
                    <a:pt x="5" y="4"/>
                  </a:lnTo>
                  <a:lnTo>
                    <a:pt x="2" y="0"/>
                  </a:lnTo>
                  <a:lnTo>
                    <a:pt x="0" y="2"/>
                  </a:lnTo>
                  <a:lnTo>
                    <a:pt x="3" y="5"/>
                  </a:lnTo>
                  <a:lnTo>
                    <a:pt x="8" y="7"/>
                  </a:lnTo>
                  <a:lnTo>
                    <a:pt x="8"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18" name="Freeform 1551"/>
            <p:cNvSpPr/>
            <p:nvPr/>
          </p:nvSpPr>
          <p:spPr>
            <a:xfrm>
              <a:off x="5114" y="1459"/>
              <a:ext cx="22" cy="11"/>
            </a:xfrm>
            <a:custGeom>
              <a:avLst/>
              <a:gdLst>
                <a:gd name="txL" fmla="*/ 0 w 7"/>
                <a:gd name="txT" fmla="*/ 0 h 4"/>
                <a:gd name="txR" fmla="*/ 7 w 7"/>
                <a:gd name="txB" fmla="*/ 4 h 4"/>
              </a:gdLst>
              <a:ahLst/>
              <a:cxnLst>
                <a:cxn ang="0">
                  <a:pos x="2147483646" y="2147483646"/>
                </a:cxn>
                <a:cxn ang="0">
                  <a:pos x="2147483646" y="2147483646"/>
                </a:cxn>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4">
                  <a:moveTo>
                    <a:pt x="5" y="4"/>
                  </a:moveTo>
                  <a:lnTo>
                    <a:pt x="5" y="4"/>
                  </a:lnTo>
                  <a:lnTo>
                    <a:pt x="7" y="0"/>
                  </a:lnTo>
                  <a:lnTo>
                    <a:pt x="5" y="0"/>
                  </a:lnTo>
                  <a:lnTo>
                    <a:pt x="2" y="0"/>
                  </a:lnTo>
                  <a:lnTo>
                    <a:pt x="0" y="0"/>
                  </a:lnTo>
                  <a:lnTo>
                    <a:pt x="0" y="2"/>
                  </a:lnTo>
                  <a:lnTo>
                    <a:pt x="2" y="2"/>
                  </a:lnTo>
                  <a:lnTo>
                    <a:pt x="4" y="2"/>
                  </a:lnTo>
                  <a:lnTo>
                    <a:pt x="4" y="4"/>
                  </a:lnTo>
                  <a:lnTo>
                    <a:pt x="5" y="4"/>
                  </a:lnTo>
                </a:path>
              </a:pathLst>
            </a:custGeom>
            <a:solidFill>
              <a:srgbClr val="777777">
                <a:alpha val="100000"/>
              </a:srgbClr>
            </a:solidFill>
            <a:ln w="9525">
              <a:noFill/>
            </a:ln>
          </p:spPr>
          <p:txBody>
            <a:bodyPr/>
            <a:lstStyle/>
            <a:p>
              <a:pPr fontAlgn="base"/>
              <a:endParaRPr lang="zh-CN" altLang="en-US" sz="1680" strike="noStrike" noProof="1"/>
            </a:p>
          </p:txBody>
        </p:sp>
        <p:sp>
          <p:nvSpPr>
            <p:cNvPr id="77019" name="Freeform 1552"/>
            <p:cNvSpPr/>
            <p:nvPr/>
          </p:nvSpPr>
          <p:spPr>
            <a:xfrm>
              <a:off x="5084" y="1470"/>
              <a:ext cx="46" cy="34"/>
            </a:xfrm>
            <a:custGeom>
              <a:avLst/>
              <a:gdLst>
                <a:gd name="txL" fmla="*/ 0 w 14"/>
                <a:gd name="txT" fmla="*/ 0 h 13"/>
                <a:gd name="txR" fmla="*/ 14 w 14"/>
                <a:gd name="txB" fmla="*/ 13 h 13"/>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14" h="13">
                  <a:moveTo>
                    <a:pt x="0" y="11"/>
                  </a:moveTo>
                  <a:lnTo>
                    <a:pt x="0" y="11"/>
                  </a:lnTo>
                  <a:lnTo>
                    <a:pt x="3" y="13"/>
                  </a:lnTo>
                  <a:lnTo>
                    <a:pt x="8" y="10"/>
                  </a:lnTo>
                  <a:lnTo>
                    <a:pt x="13" y="5"/>
                  </a:lnTo>
                  <a:lnTo>
                    <a:pt x="14" y="0"/>
                  </a:lnTo>
                  <a:lnTo>
                    <a:pt x="13" y="0"/>
                  </a:lnTo>
                  <a:lnTo>
                    <a:pt x="9" y="3"/>
                  </a:lnTo>
                  <a:lnTo>
                    <a:pt x="6" y="8"/>
                  </a:lnTo>
                  <a:lnTo>
                    <a:pt x="3" y="11"/>
                  </a:lnTo>
                  <a:lnTo>
                    <a:pt x="0"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020" name="Freeform 1553"/>
            <p:cNvSpPr/>
            <p:nvPr/>
          </p:nvSpPr>
          <p:spPr>
            <a:xfrm>
              <a:off x="5084" y="1470"/>
              <a:ext cx="13" cy="30"/>
            </a:xfrm>
            <a:custGeom>
              <a:avLst/>
              <a:gdLst>
                <a:gd name="txL" fmla="*/ 0 w 4"/>
                <a:gd name="txT" fmla="*/ 0 h 11"/>
                <a:gd name="txR" fmla="*/ 4 w 4"/>
                <a:gd name="txB" fmla="*/ 11 h 11"/>
              </a:gdLst>
              <a:ahLst/>
              <a:cxnLst>
                <a:cxn ang="0">
                  <a:pos x="2147483646" y="2147483646"/>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txL" t="txT" r="txR" b="txB"/>
              <a:pathLst>
                <a:path w="4" h="11">
                  <a:moveTo>
                    <a:pt x="4" y="1"/>
                  </a:moveTo>
                  <a:lnTo>
                    <a:pt x="4" y="0"/>
                  </a:lnTo>
                  <a:lnTo>
                    <a:pt x="1" y="1"/>
                  </a:lnTo>
                  <a:lnTo>
                    <a:pt x="0" y="5"/>
                  </a:lnTo>
                  <a:lnTo>
                    <a:pt x="0" y="8"/>
                  </a:lnTo>
                  <a:lnTo>
                    <a:pt x="0" y="11"/>
                  </a:lnTo>
                  <a:lnTo>
                    <a:pt x="3" y="11"/>
                  </a:lnTo>
                  <a:lnTo>
                    <a:pt x="1" y="8"/>
                  </a:lnTo>
                  <a:lnTo>
                    <a:pt x="1" y="5"/>
                  </a:lnTo>
                  <a:lnTo>
                    <a:pt x="3" y="3"/>
                  </a:lnTo>
                  <a:lnTo>
                    <a:pt x="4" y="1"/>
                  </a:lnTo>
                  <a:lnTo>
                    <a:pt x="4" y="0"/>
                  </a:lnTo>
                  <a:lnTo>
                    <a:pt x="4" y="1"/>
                  </a:lnTo>
                </a:path>
              </a:pathLst>
            </a:custGeom>
            <a:solidFill>
              <a:srgbClr val="777777">
                <a:alpha val="100000"/>
              </a:srgbClr>
            </a:solidFill>
            <a:ln w="9525">
              <a:noFill/>
            </a:ln>
          </p:spPr>
          <p:txBody>
            <a:bodyPr/>
            <a:lstStyle/>
            <a:p>
              <a:pPr fontAlgn="base"/>
              <a:endParaRPr lang="zh-CN" altLang="en-US" sz="1680" strike="noStrike" noProof="1"/>
            </a:p>
          </p:txBody>
        </p:sp>
        <p:sp>
          <p:nvSpPr>
            <p:cNvPr id="77021" name="Freeform 1554"/>
            <p:cNvSpPr/>
            <p:nvPr/>
          </p:nvSpPr>
          <p:spPr>
            <a:xfrm>
              <a:off x="5084" y="1459"/>
              <a:ext cx="13" cy="14"/>
            </a:xfrm>
            <a:custGeom>
              <a:avLst/>
              <a:gdLst>
                <a:gd name="txL" fmla="*/ 0 w 4"/>
                <a:gd name="txT" fmla="*/ 0 h 5"/>
                <a:gd name="txR" fmla="*/ 4 w 4"/>
                <a:gd name="txB" fmla="*/ 5 h 5"/>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0" y="0"/>
                </a:cxn>
                <a:cxn ang="0">
                  <a:pos x="0" y="2147483646"/>
                </a:cxn>
                <a:cxn ang="0">
                  <a:pos x="0" y="0"/>
                </a:cxn>
                <a:cxn ang="0">
                  <a:pos x="0" y="0"/>
                </a:cxn>
                <a:cxn ang="0">
                  <a:pos x="0" y="2147483646"/>
                </a:cxn>
                <a:cxn ang="0">
                  <a:pos x="2147483646" y="2147483646"/>
                </a:cxn>
              </a:cxnLst>
              <a:rect l="txL" t="txT" r="txR" b="txB"/>
              <a:pathLst>
                <a:path w="4" h="5">
                  <a:moveTo>
                    <a:pt x="1" y="2"/>
                  </a:moveTo>
                  <a:lnTo>
                    <a:pt x="0" y="2"/>
                  </a:lnTo>
                  <a:lnTo>
                    <a:pt x="1" y="4"/>
                  </a:lnTo>
                  <a:lnTo>
                    <a:pt x="4" y="5"/>
                  </a:lnTo>
                  <a:lnTo>
                    <a:pt x="4" y="4"/>
                  </a:lnTo>
                  <a:lnTo>
                    <a:pt x="3" y="2"/>
                  </a:lnTo>
                  <a:lnTo>
                    <a:pt x="0" y="0"/>
                  </a:lnTo>
                  <a:lnTo>
                    <a:pt x="0" y="2"/>
                  </a:lnTo>
                  <a:lnTo>
                    <a:pt x="0" y="0"/>
                  </a:lnTo>
                  <a:lnTo>
                    <a:pt x="0" y="2"/>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022" name="Freeform 1555"/>
            <p:cNvSpPr/>
            <p:nvPr/>
          </p:nvSpPr>
          <p:spPr>
            <a:xfrm>
              <a:off x="5077" y="1463"/>
              <a:ext cx="10" cy="22"/>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2147483646" y="2147483646"/>
                </a:cxn>
              </a:cxnLst>
              <a:rect l="txL" t="txT" r="txR" b="txB"/>
              <a:pathLst>
                <a:path w="3" h="8">
                  <a:moveTo>
                    <a:pt x="2" y="8"/>
                  </a:moveTo>
                  <a:lnTo>
                    <a:pt x="2" y="8"/>
                  </a:lnTo>
                  <a:lnTo>
                    <a:pt x="3" y="3"/>
                  </a:lnTo>
                  <a:lnTo>
                    <a:pt x="3" y="0"/>
                  </a:lnTo>
                  <a:lnTo>
                    <a:pt x="2" y="0"/>
                  </a:lnTo>
                  <a:lnTo>
                    <a:pt x="0" y="3"/>
                  </a:lnTo>
                  <a:lnTo>
                    <a:pt x="0" y="7"/>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023" name="Freeform 1556"/>
            <p:cNvSpPr/>
            <p:nvPr/>
          </p:nvSpPr>
          <p:spPr>
            <a:xfrm>
              <a:off x="5056" y="1482"/>
              <a:ext cx="28" cy="14"/>
            </a:xfrm>
            <a:custGeom>
              <a:avLst/>
              <a:gdLst>
                <a:gd name="txL" fmla="*/ 0 w 9"/>
                <a:gd name="txT" fmla="*/ 0 h 5"/>
                <a:gd name="txR" fmla="*/ 9 w 9"/>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9" h="5">
                  <a:moveTo>
                    <a:pt x="0" y="5"/>
                  </a:moveTo>
                  <a:lnTo>
                    <a:pt x="0" y="5"/>
                  </a:lnTo>
                  <a:lnTo>
                    <a:pt x="5" y="5"/>
                  </a:lnTo>
                  <a:lnTo>
                    <a:pt x="9" y="1"/>
                  </a:lnTo>
                  <a:lnTo>
                    <a:pt x="7" y="0"/>
                  </a:lnTo>
                  <a:lnTo>
                    <a:pt x="4" y="1"/>
                  </a:lnTo>
                  <a:lnTo>
                    <a:pt x="0" y="3"/>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24" name="Freeform 1557"/>
            <p:cNvSpPr/>
            <p:nvPr/>
          </p:nvSpPr>
          <p:spPr>
            <a:xfrm>
              <a:off x="5041" y="1491"/>
              <a:ext cx="15" cy="21"/>
            </a:xfrm>
            <a:custGeom>
              <a:avLst/>
              <a:gdLst>
                <a:gd name="txL" fmla="*/ 0 w 4"/>
                <a:gd name="txT" fmla="*/ 0 h 8"/>
                <a:gd name="txR" fmla="*/ 4 w 4"/>
                <a:gd name="txB" fmla="*/ 8 h 8"/>
              </a:gdLst>
              <a:ahLst/>
              <a:cxnLst>
                <a:cxn ang="0">
                  <a:pos x="0" y="2147483646"/>
                </a:cxn>
                <a:cxn ang="0">
                  <a:pos x="0" y="2147483646"/>
                </a:cxn>
                <a:cxn ang="0">
                  <a:pos x="2147483646" y="2147483646"/>
                </a:cxn>
                <a:cxn ang="0">
                  <a:pos x="2147483646" y="2147483646"/>
                </a:cxn>
                <a:cxn ang="0">
                  <a:pos x="2147483646" y="0"/>
                </a:cxn>
                <a:cxn ang="0">
                  <a:pos x="0" y="2147483646"/>
                </a:cxn>
                <a:cxn ang="0">
                  <a:pos x="0" y="2147483646"/>
                </a:cxn>
                <a:cxn ang="0">
                  <a:pos x="0" y="2147483646"/>
                </a:cxn>
                <a:cxn ang="0">
                  <a:pos x="0" y="2147483646"/>
                </a:cxn>
              </a:cxnLst>
              <a:rect l="txL" t="txT" r="txR" b="txB"/>
              <a:pathLst>
                <a:path w="4" h="8">
                  <a:moveTo>
                    <a:pt x="0" y="5"/>
                  </a:moveTo>
                  <a:lnTo>
                    <a:pt x="0" y="5"/>
                  </a:lnTo>
                  <a:lnTo>
                    <a:pt x="1" y="5"/>
                  </a:lnTo>
                  <a:lnTo>
                    <a:pt x="4" y="2"/>
                  </a:lnTo>
                  <a:lnTo>
                    <a:pt x="4" y="0"/>
                  </a:lnTo>
                  <a:lnTo>
                    <a:pt x="0" y="3"/>
                  </a:lnTo>
                  <a:lnTo>
                    <a:pt x="0" y="8"/>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25" name="Freeform 1558"/>
            <p:cNvSpPr/>
            <p:nvPr/>
          </p:nvSpPr>
          <p:spPr>
            <a:xfrm>
              <a:off x="5041" y="1504"/>
              <a:ext cx="21" cy="8"/>
            </a:xfrm>
            <a:custGeom>
              <a:avLst/>
              <a:gdLst>
                <a:gd name="txL" fmla="*/ 0 w 6"/>
                <a:gd name="txT" fmla="*/ 0 h 3"/>
                <a:gd name="txR" fmla="*/ 6 w 6"/>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6" h="3">
                  <a:moveTo>
                    <a:pt x="6" y="3"/>
                  </a:moveTo>
                  <a:lnTo>
                    <a:pt x="6" y="3"/>
                  </a:lnTo>
                  <a:lnTo>
                    <a:pt x="4" y="0"/>
                  </a:lnTo>
                  <a:lnTo>
                    <a:pt x="0" y="0"/>
                  </a:lnTo>
                  <a:lnTo>
                    <a:pt x="0" y="3"/>
                  </a:lnTo>
                  <a:lnTo>
                    <a:pt x="4" y="3"/>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26" name="Freeform 1559"/>
            <p:cNvSpPr/>
            <p:nvPr/>
          </p:nvSpPr>
          <p:spPr>
            <a:xfrm>
              <a:off x="5045" y="1512"/>
              <a:ext cx="17" cy="19"/>
            </a:xfrm>
            <a:custGeom>
              <a:avLst/>
              <a:gdLst>
                <a:gd name="txL" fmla="*/ 0 w 5"/>
                <a:gd name="txT" fmla="*/ 0 h 7"/>
                <a:gd name="txR" fmla="*/ 5 w 5"/>
                <a:gd name="txB" fmla="*/ 7 h 7"/>
              </a:gdLst>
              <a:ahLst/>
              <a:cxnLst>
                <a:cxn ang="0">
                  <a:pos x="0" y="2147483646"/>
                </a:cxn>
                <a:cxn ang="0">
                  <a:pos x="0"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Lst>
              <a:rect l="txL" t="txT" r="txR" b="txB"/>
              <a:pathLst>
                <a:path w="5" h="7">
                  <a:moveTo>
                    <a:pt x="0" y="7"/>
                  </a:moveTo>
                  <a:lnTo>
                    <a:pt x="0" y="7"/>
                  </a:lnTo>
                  <a:lnTo>
                    <a:pt x="3" y="3"/>
                  </a:lnTo>
                  <a:lnTo>
                    <a:pt x="5" y="0"/>
                  </a:lnTo>
                  <a:lnTo>
                    <a:pt x="3" y="0"/>
                  </a:lnTo>
                  <a:lnTo>
                    <a:pt x="3" y="2"/>
                  </a:lnTo>
                  <a:lnTo>
                    <a:pt x="0" y="3"/>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027" name="Freeform 1560"/>
            <p:cNvSpPr/>
            <p:nvPr/>
          </p:nvSpPr>
          <p:spPr>
            <a:xfrm>
              <a:off x="5029" y="1521"/>
              <a:ext cx="16" cy="18"/>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7">
                  <a:moveTo>
                    <a:pt x="2" y="7"/>
                  </a:moveTo>
                  <a:lnTo>
                    <a:pt x="2" y="7"/>
                  </a:lnTo>
                  <a:lnTo>
                    <a:pt x="4" y="4"/>
                  </a:lnTo>
                  <a:lnTo>
                    <a:pt x="5" y="4"/>
                  </a:lnTo>
                  <a:lnTo>
                    <a:pt x="5" y="0"/>
                  </a:lnTo>
                  <a:lnTo>
                    <a:pt x="2" y="2"/>
                  </a:lnTo>
                  <a:lnTo>
                    <a:pt x="0" y="5"/>
                  </a:lnTo>
                  <a:lnTo>
                    <a:pt x="2" y="7"/>
                  </a:lnTo>
                </a:path>
              </a:pathLst>
            </a:custGeom>
            <a:solidFill>
              <a:srgbClr val="777777">
                <a:alpha val="100000"/>
              </a:srgbClr>
            </a:solidFill>
            <a:ln w="9525">
              <a:noFill/>
            </a:ln>
          </p:spPr>
          <p:txBody>
            <a:bodyPr/>
            <a:lstStyle/>
            <a:p>
              <a:pPr fontAlgn="base"/>
              <a:endParaRPr lang="zh-CN" altLang="en-US" sz="1680" strike="noStrike" noProof="1"/>
            </a:p>
          </p:txBody>
        </p:sp>
        <p:sp>
          <p:nvSpPr>
            <p:cNvPr id="77028" name="Freeform 1561"/>
            <p:cNvSpPr/>
            <p:nvPr/>
          </p:nvSpPr>
          <p:spPr>
            <a:xfrm>
              <a:off x="5013" y="1534"/>
              <a:ext cx="23" cy="32"/>
            </a:xfrm>
            <a:custGeom>
              <a:avLst/>
              <a:gdLst>
                <a:gd name="txL" fmla="*/ 0 w 7"/>
                <a:gd name="txT" fmla="*/ 0 h 12"/>
                <a:gd name="txR" fmla="*/ 7 w 7"/>
                <a:gd name="txB" fmla="*/ 12 h 12"/>
              </a:gdLst>
              <a:ahLst/>
              <a:cxnLst>
                <a:cxn ang="0">
                  <a:pos x="0"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0" y="2147483646"/>
                </a:cxn>
              </a:cxnLst>
              <a:rect l="txL" t="txT" r="txR" b="txB"/>
              <a:pathLst>
                <a:path w="7" h="12">
                  <a:moveTo>
                    <a:pt x="0" y="12"/>
                  </a:moveTo>
                  <a:lnTo>
                    <a:pt x="2" y="10"/>
                  </a:lnTo>
                  <a:lnTo>
                    <a:pt x="4" y="7"/>
                  </a:lnTo>
                  <a:lnTo>
                    <a:pt x="7" y="2"/>
                  </a:lnTo>
                  <a:lnTo>
                    <a:pt x="5" y="0"/>
                  </a:lnTo>
                  <a:lnTo>
                    <a:pt x="2" y="5"/>
                  </a:lnTo>
                  <a:lnTo>
                    <a:pt x="0" y="10"/>
                  </a:lnTo>
                  <a:lnTo>
                    <a:pt x="0" y="8"/>
                  </a:lnTo>
                  <a:lnTo>
                    <a:pt x="0" y="12"/>
                  </a:lnTo>
                  <a:lnTo>
                    <a:pt x="2" y="12"/>
                  </a:lnTo>
                  <a:lnTo>
                    <a:pt x="2" y="10"/>
                  </a:lnTo>
                  <a:lnTo>
                    <a:pt x="0" y="12"/>
                  </a:lnTo>
                </a:path>
              </a:pathLst>
            </a:custGeom>
            <a:solidFill>
              <a:srgbClr val="777777">
                <a:alpha val="100000"/>
              </a:srgbClr>
            </a:solidFill>
            <a:ln w="9525">
              <a:noFill/>
            </a:ln>
          </p:spPr>
          <p:txBody>
            <a:bodyPr/>
            <a:lstStyle/>
            <a:p>
              <a:pPr fontAlgn="base"/>
              <a:endParaRPr lang="zh-CN" altLang="en-US" sz="1680" strike="noStrike" noProof="1"/>
            </a:p>
          </p:txBody>
        </p:sp>
        <p:sp>
          <p:nvSpPr>
            <p:cNvPr id="77029" name="Freeform 1562"/>
            <p:cNvSpPr/>
            <p:nvPr/>
          </p:nvSpPr>
          <p:spPr>
            <a:xfrm>
              <a:off x="4997" y="1557"/>
              <a:ext cx="16" cy="9"/>
            </a:xfrm>
            <a:custGeom>
              <a:avLst/>
              <a:gdLst>
                <a:gd name="txL" fmla="*/ 0 w 5"/>
                <a:gd name="txT" fmla="*/ 0 h 4"/>
                <a:gd name="txR" fmla="*/ 5 w 5"/>
                <a:gd name="txB" fmla="*/ 4 h 4"/>
              </a:gdLst>
              <a:ahLst/>
              <a:cxnLst>
                <a:cxn ang="0">
                  <a:pos x="2147483646" y="0"/>
                </a:cxn>
                <a:cxn ang="0">
                  <a:pos x="2147483646" y="0"/>
                </a:cxn>
                <a:cxn ang="0">
                  <a:pos x="2147483646" y="2147483646"/>
                </a:cxn>
                <a:cxn ang="0">
                  <a:pos x="2147483646" y="2147483646"/>
                </a:cxn>
                <a:cxn ang="0">
                  <a:pos x="2147483646" y="0"/>
                </a:cxn>
                <a:cxn ang="0">
                  <a:pos x="2147483646" y="0"/>
                </a:cxn>
                <a:cxn ang="0">
                  <a:pos x="0" y="0"/>
                </a:cxn>
                <a:cxn ang="0">
                  <a:pos x="0" y="0"/>
                </a:cxn>
                <a:cxn ang="0">
                  <a:pos x="2147483646" y="0"/>
                </a:cxn>
              </a:cxnLst>
              <a:rect l="txL" t="txT" r="txR" b="txB"/>
              <a:pathLst>
                <a:path w="5" h="4">
                  <a:moveTo>
                    <a:pt x="4" y="0"/>
                  </a:moveTo>
                  <a:lnTo>
                    <a:pt x="4" y="0"/>
                  </a:lnTo>
                  <a:lnTo>
                    <a:pt x="2" y="2"/>
                  </a:lnTo>
                  <a:lnTo>
                    <a:pt x="5" y="4"/>
                  </a:lnTo>
                  <a:lnTo>
                    <a:pt x="5" y="0"/>
                  </a:lnTo>
                  <a:lnTo>
                    <a:pt x="4" y="0"/>
                  </a:lnTo>
                  <a:lnTo>
                    <a:pt x="0" y="0"/>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30" name="Freeform 1563"/>
            <p:cNvSpPr/>
            <p:nvPr/>
          </p:nvSpPr>
          <p:spPr>
            <a:xfrm>
              <a:off x="4997" y="1557"/>
              <a:ext cx="16" cy="26"/>
            </a:xfrm>
            <a:custGeom>
              <a:avLst/>
              <a:gdLst>
                <a:gd name="txL" fmla="*/ 0 w 5"/>
                <a:gd name="txT" fmla="*/ 0 h 10"/>
                <a:gd name="txR" fmla="*/ 5 w 5"/>
                <a:gd name="txB" fmla="*/ 10 h 10"/>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5" h="10">
                  <a:moveTo>
                    <a:pt x="4" y="10"/>
                  </a:moveTo>
                  <a:lnTo>
                    <a:pt x="4" y="10"/>
                  </a:lnTo>
                  <a:lnTo>
                    <a:pt x="5" y="7"/>
                  </a:lnTo>
                  <a:lnTo>
                    <a:pt x="4" y="0"/>
                  </a:lnTo>
                  <a:lnTo>
                    <a:pt x="0" y="0"/>
                  </a:lnTo>
                  <a:lnTo>
                    <a:pt x="4" y="7"/>
                  </a:lnTo>
                  <a:lnTo>
                    <a:pt x="4" y="9"/>
                  </a:lnTo>
                  <a:lnTo>
                    <a:pt x="4"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031" name="Freeform 1564"/>
            <p:cNvSpPr/>
            <p:nvPr/>
          </p:nvSpPr>
          <p:spPr>
            <a:xfrm>
              <a:off x="4987" y="1566"/>
              <a:ext cx="23" cy="17"/>
            </a:xfrm>
            <a:custGeom>
              <a:avLst/>
              <a:gdLst>
                <a:gd name="txL" fmla="*/ 0 w 7"/>
                <a:gd name="txT" fmla="*/ 0 h 6"/>
                <a:gd name="txR" fmla="*/ 7 w 7"/>
                <a:gd name="txB" fmla="*/ 6 h 6"/>
              </a:gdLst>
              <a:ahLst/>
              <a:cxnLst>
                <a:cxn ang="0">
                  <a:pos x="2147483646" y="0"/>
                </a:cxn>
                <a:cxn ang="0">
                  <a:pos x="2147483646" y="0"/>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0"/>
                </a:cxn>
              </a:cxnLst>
              <a:rect l="txL" t="txT" r="txR" b="txB"/>
              <a:pathLst>
                <a:path w="7" h="6">
                  <a:moveTo>
                    <a:pt x="2" y="0"/>
                  </a:moveTo>
                  <a:lnTo>
                    <a:pt x="2" y="0"/>
                  </a:lnTo>
                  <a:lnTo>
                    <a:pt x="2" y="3"/>
                  </a:lnTo>
                  <a:lnTo>
                    <a:pt x="7" y="6"/>
                  </a:lnTo>
                  <a:lnTo>
                    <a:pt x="7" y="5"/>
                  </a:lnTo>
                  <a:lnTo>
                    <a:pt x="3" y="1"/>
                  </a:lnTo>
                  <a:lnTo>
                    <a:pt x="0"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32" name="Freeform 1565"/>
            <p:cNvSpPr/>
            <p:nvPr/>
          </p:nvSpPr>
          <p:spPr>
            <a:xfrm>
              <a:off x="4987" y="1566"/>
              <a:ext cx="26" cy="25"/>
            </a:xfrm>
            <a:custGeom>
              <a:avLst/>
              <a:gdLst>
                <a:gd name="txL" fmla="*/ 0 w 8"/>
                <a:gd name="txT" fmla="*/ 0 h 9"/>
                <a:gd name="txR" fmla="*/ 8 w 8"/>
                <a:gd name="txB" fmla="*/ 9 h 9"/>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 h="9">
                  <a:moveTo>
                    <a:pt x="8" y="9"/>
                  </a:moveTo>
                  <a:lnTo>
                    <a:pt x="8" y="8"/>
                  </a:lnTo>
                  <a:lnTo>
                    <a:pt x="3" y="5"/>
                  </a:lnTo>
                  <a:lnTo>
                    <a:pt x="2" y="0"/>
                  </a:lnTo>
                  <a:lnTo>
                    <a:pt x="0" y="1"/>
                  </a:lnTo>
                  <a:lnTo>
                    <a:pt x="2" y="5"/>
                  </a:lnTo>
                  <a:lnTo>
                    <a:pt x="7" y="9"/>
                  </a:lnTo>
                  <a:lnTo>
                    <a:pt x="5" y="9"/>
                  </a:lnTo>
                  <a:lnTo>
                    <a:pt x="8" y="9"/>
                  </a:lnTo>
                  <a:lnTo>
                    <a:pt x="8" y="8"/>
                  </a:lnTo>
                  <a:lnTo>
                    <a:pt x="8" y="9"/>
                  </a:lnTo>
                </a:path>
              </a:pathLst>
            </a:custGeom>
            <a:solidFill>
              <a:srgbClr val="777777">
                <a:alpha val="100000"/>
              </a:srgbClr>
            </a:solidFill>
            <a:ln w="9525">
              <a:noFill/>
            </a:ln>
          </p:spPr>
          <p:txBody>
            <a:bodyPr/>
            <a:lstStyle/>
            <a:p>
              <a:pPr fontAlgn="base"/>
              <a:endParaRPr lang="zh-CN" altLang="en-US" sz="1680" strike="noStrike" noProof="1"/>
            </a:p>
          </p:txBody>
        </p:sp>
        <p:sp>
          <p:nvSpPr>
            <p:cNvPr id="77033" name="Freeform 1566"/>
            <p:cNvSpPr/>
            <p:nvPr/>
          </p:nvSpPr>
          <p:spPr>
            <a:xfrm>
              <a:off x="4997" y="1591"/>
              <a:ext cx="16" cy="14"/>
            </a:xfrm>
            <a:custGeom>
              <a:avLst/>
              <a:gdLst>
                <a:gd name="txL" fmla="*/ 0 w 5"/>
                <a:gd name="txT" fmla="*/ 0 h 5"/>
                <a:gd name="txR" fmla="*/ 5 w 5"/>
                <a:gd name="txB" fmla="*/ 5 h 5"/>
              </a:gdLst>
              <a:ahLst/>
              <a:cxnLst>
                <a:cxn ang="0">
                  <a:pos x="0" y="2147483646"/>
                </a:cxn>
                <a:cxn ang="0">
                  <a:pos x="0"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Lst>
              <a:rect l="txL" t="txT" r="txR" b="txB"/>
              <a:pathLst>
                <a:path w="5" h="5">
                  <a:moveTo>
                    <a:pt x="0" y="5"/>
                  </a:moveTo>
                  <a:lnTo>
                    <a:pt x="0" y="5"/>
                  </a:lnTo>
                  <a:lnTo>
                    <a:pt x="4" y="4"/>
                  </a:lnTo>
                  <a:lnTo>
                    <a:pt x="5" y="0"/>
                  </a:lnTo>
                  <a:lnTo>
                    <a:pt x="2" y="0"/>
                  </a:lnTo>
                  <a:lnTo>
                    <a:pt x="2" y="2"/>
                  </a:lnTo>
                  <a:lnTo>
                    <a:pt x="0" y="4"/>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34" name="Freeform 1567"/>
            <p:cNvSpPr/>
            <p:nvPr/>
          </p:nvSpPr>
          <p:spPr>
            <a:xfrm>
              <a:off x="4997" y="1602"/>
              <a:ext cx="16" cy="8"/>
            </a:xfrm>
            <a:custGeom>
              <a:avLst/>
              <a:gdLst>
                <a:gd name="txL" fmla="*/ 0 w 5"/>
                <a:gd name="txT" fmla="*/ 0 h 3"/>
                <a:gd name="txR" fmla="*/ 5 w 5"/>
                <a:gd name="txB" fmla="*/ 3 h 3"/>
              </a:gdLst>
              <a:ahLst/>
              <a:cxnLst>
                <a:cxn ang="0">
                  <a:pos x="2147483646" y="2147483646"/>
                </a:cxn>
                <a:cxn ang="0">
                  <a:pos x="2147483646" y="2147483646"/>
                </a:cxn>
                <a:cxn ang="0">
                  <a:pos x="2147483646" y="0"/>
                </a:cxn>
                <a:cxn ang="0">
                  <a:pos x="0" y="2147483646"/>
                </a:cxn>
                <a:cxn ang="0">
                  <a:pos x="0" y="0"/>
                </a:cxn>
                <a:cxn ang="0">
                  <a:pos x="2147483646" y="2147483646"/>
                </a:cxn>
                <a:cxn ang="0">
                  <a:pos x="2147483646" y="2147483646"/>
                </a:cxn>
                <a:cxn ang="0">
                  <a:pos x="2147483646" y="2147483646"/>
                </a:cxn>
                <a:cxn ang="0">
                  <a:pos x="2147483646" y="2147483646"/>
                </a:cxn>
              </a:cxnLst>
              <a:rect l="txL" t="txT" r="txR" b="txB"/>
              <a:pathLst>
                <a:path w="5" h="3">
                  <a:moveTo>
                    <a:pt x="5" y="3"/>
                  </a:moveTo>
                  <a:lnTo>
                    <a:pt x="5" y="3"/>
                  </a:lnTo>
                  <a:lnTo>
                    <a:pt x="4" y="0"/>
                  </a:lnTo>
                  <a:lnTo>
                    <a:pt x="0" y="1"/>
                  </a:lnTo>
                  <a:lnTo>
                    <a:pt x="0" y="0"/>
                  </a:lnTo>
                  <a:lnTo>
                    <a:pt x="2" y="1"/>
                  </a:lnTo>
                  <a:lnTo>
                    <a:pt x="4" y="1"/>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35" name="Freeform 1568"/>
            <p:cNvSpPr/>
            <p:nvPr/>
          </p:nvSpPr>
          <p:spPr>
            <a:xfrm>
              <a:off x="4955" y="1605"/>
              <a:ext cx="58" cy="46"/>
            </a:xfrm>
            <a:custGeom>
              <a:avLst/>
              <a:gdLst>
                <a:gd name="txL" fmla="*/ 0 w 18"/>
                <a:gd name="txT" fmla="*/ 0 h 17"/>
                <a:gd name="txR" fmla="*/ 18 w 18"/>
                <a:gd name="txB" fmla="*/ 17 h 1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8" h="17">
                  <a:moveTo>
                    <a:pt x="2" y="17"/>
                  </a:moveTo>
                  <a:lnTo>
                    <a:pt x="2" y="17"/>
                  </a:lnTo>
                  <a:lnTo>
                    <a:pt x="9" y="10"/>
                  </a:lnTo>
                  <a:lnTo>
                    <a:pt x="18" y="2"/>
                  </a:lnTo>
                  <a:lnTo>
                    <a:pt x="17" y="0"/>
                  </a:lnTo>
                  <a:lnTo>
                    <a:pt x="9" y="9"/>
                  </a:lnTo>
                  <a:lnTo>
                    <a:pt x="0" y="17"/>
                  </a:lnTo>
                  <a:lnTo>
                    <a:pt x="2" y="17"/>
                  </a:lnTo>
                </a:path>
              </a:pathLst>
            </a:custGeom>
            <a:solidFill>
              <a:srgbClr val="777777">
                <a:alpha val="100000"/>
              </a:srgbClr>
            </a:solidFill>
            <a:ln w="9525">
              <a:noFill/>
            </a:ln>
          </p:spPr>
          <p:txBody>
            <a:bodyPr/>
            <a:lstStyle/>
            <a:p>
              <a:pPr fontAlgn="base"/>
              <a:endParaRPr lang="zh-CN" altLang="en-US" sz="1680" strike="noStrike" noProof="1"/>
            </a:p>
          </p:txBody>
        </p:sp>
        <p:sp>
          <p:nvSpPr>
            <p:cNvPr id="77036" name="Freeform 1569"/>
            <p:cNvSpPr/>
            <p:nvPr/>
          </p:nvSpPr>
          <p:spPr>
            <a:xfrm>
              <a:off x="4955" y="1651"/>
              <a:ext cx="22" cy="43"/>
            </a:xfrm>
            <a:custGeom>
              <a:avLst/>
              <a:gdLst>
                <a:gd name="txL" fmla="*/ 0 w 7"/>
                <a:gd name="txT" fmla="*/ 0 h 16"/>
                <a:gd name="txR" fmla="*/ 7 w 7"/>
                <a:gd name="txB" fmla="*/ 16 h 16"/>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16">
                  <a:moveTo>
                    <a:pt x="5" y="14"/>
                  </a:moveTo>
                  <a:lnTo>
                    <a:pt x="5" y="13"/>
                  </a:lnTo>
                  <a:lnTo>
                    <a:pt x="4" y="8"/>
                  </a:lnTo>
                  <a:lnTo>
                    <a:pt x="2" y="0"/>
                  </a:lnTo>
                  <a:lnTo>
                    <a:pt x="0" y="0"/>
                  </a:lnTo>
                  <a:lnTo>
                    <a:pt x="2" y="10"/>
                  </a:lnTo>
                  <a:lnTo>
                    <a:pt x="5" y="16"/>
                  </a:lnTo>
                  <a:lnTo>
                    <a:pt x="4" y="14"/>
                  </a:lnTo>
                  <a:lnTo>
                    <a:pt x="5" y="14"/>
                  </a:lnTo>
                  <a:lnTo>
                    <a:pt x="7" y="14"/>
                  </a:lnTo>
                  <a:lnTo>
                    <a:pt x="5" y="13"/>
                  </a:lnTo>
                  <a:lnTo>
                    <a:pt x="5" y="14"/>
                  </a:lnTo>
                </a:path>
              </a:pathLst>
            </a:custGeom>
            <a:solidFill>
              <a:srgbClr val="777777">
                <a:alpha val="100000"/>
              </a:srgbClr>
            </a:solidFill>
            <a:ln w="9525">
              <a:noFill/>
            </a:ln>
          </p:spPr>
          <p:txBody>
            <a:bodyPr/>
            <a:lstStyle/>
            <a:p>
              <a:pPr fontAlgn="base"/>
              <a:endParaRPr lang="zh-CN" altLang="en-US" sz="1680" strike="noStrike" noProof="1"/>
            </a:p>
          </p:txBody>
        </p:sp>
        <p:sp>
          <p:nvSpPr>
            <p:cNvPr id="77037" name="Freeform 1570"/>
            <p:cNvSpPr/>
            <p:nvPr/>
          </p:nvSpPr>
          <p:spPr>
            <a:xfrm>
              <a:off x="4967" y="1689"/>
              <a:ext cx="10" cy="23"/>
            </a:xfrm>
            <a:custGeom>
              <a:avLst/>
              <a:gdLst>
                <a:gd name="txL" fmla="*/ 0 w 3"/>
                <a:gd name="txT" fmla="*/ 0 h 9"/>
                <a:gd name="txR" fmla="*/ 3 w 3"/>
                <a:gd name="txB" fmla="*/ 9 h 9"/>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9">
                  <a:moveTo>
                    <a:pt x="3" y="7"/>
                  </a:moveTo>
                  <a:lnTo>
                    <a:pt x="3" y="7"/>
                  </a:lnTo>
                  <a:lnTo>
                    <a:pt x="1" y="4"/>
                  </a:lnTo>
                  <a:lnTo>
                    <a:pt x="1" y="0"/>
                  </a:lnTo>
                  <a:lnTo>
                    <a:pt x="0" y="0"/>
                  </a:lnTo>
                  <a:lnTo>
                    <a:pt x="0" y="5"/>
                  </a:lnTo>
                  <a:lnTo>
                    <a:pt x="1" y="9"/>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038" name="Freeform 1571"/>
            <p:cNvSpPr/>
            <p:nvPr/>
          </p:nvSpPr>
          <p:spPr>
            <a:xfrm>
              <a:off x="4970" y="1708"/>
              <a:ext cx="13" cy="21"/>
            </a:xfrm>
            <a:custGeom>
              <a:avLst/>
              <a:gdLst>
                <a:gd name="txL" fmla="*/ 0 w 4"/>
                <a:gd name="txT" fmla="*/ 0 h 8"/>
                <a:gd name="txR" fmla="*/ 4 w 4"/>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 h="8">
                  <a:moveTo>
                    <a:pt x="2" y="8"/>
                  </a:moveTo>
                  <a:lnTo>
                    <a:pt x="2" y="8"/>
                  </a:lnTo>
                  <a:lnTo>
                    <a:pt x="4" y="6"/>
                  </a:lnTo>
                  <a:lnTo>
                    <a:pt x="4" y="5"/>
                  </a:lnTo>
                  <a:lnTo>
                    <a:pt x="4" y="2"/>
                  </a:lnTo>
                  <a:lnTo>
                    <a:pt x="2" y="0"/>
                  </a:lnTo>
                  <a:lnTo>
                    <a:pt x="0" y="2"/>
                  </a:lnTo>
                  <a:lnTo>
                    <a:pt x="2" y="3"/>
                  </a:lnTo>
                  <a:lnTo>
                    <a:pt x="2" y="5"/>
                  </a:lnTo>
                  <a:lnTo>
                    <a:pt x="2" y="6"/>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039" name="Freeform 1572"/>
            <p:cNvSpPr/>
            <p:nvPr/>
          </p:nvSpPr>
          <p:spPr>
            <a:xfrm>
              <a:off x="4951" y="1712"/>
              <a:ext cx="26" cy="17"/>
            </a:xfrm>
            <a:custGeom>
              <a:avLst/>
              <a:gdLst>
                <a:gd name="txL" fmla="*/ 0 w 8"/>
                <a:gd name="txT" fmla="*/ 0 h 6"/>
                <a:gd name="txR" fmla="*/ 8 w 8"/>
                <a:gd name="txB" fmla="*/ 6 h 6"/>
              </a:gdLst>
              <a:ahLst/>
              <a:cxnLst>
                <a:cxn ang="0">
                  <a:pos x="2147483646" y="2147483646"/>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8" h="6">
                  <a:moveTo>
                    <a:pt x="1" y="1"/>
                  </a:moveTo>
                  <a:lnTo>
                    <a:pt x="0" y="0"/>
                  </a:lnTo>
                  <a:lnTo>
                    <a:pt x="5" y="4"/>
                  </a:lnTo>
                  <a:lnTo>
                    <a:pt x="8" y="6"/>
                  </a:lnTo>
                  <a:lnTo>
                    <a:pt x="8" y="4"/>
                  </a:lnTo>
                  <a:lnTo>
                    <a:pt x="5" y="3"/>
                  </a:lnTo>
                  <a:lnTo>
                    <a:pt x="3" y="0"/>
                  </a:lnTo>
                  <a:lnTo>
                    <a:pt x="1" y="1"/>
                  </a:lnTo>
                </a:path>
              </a:pathLst>
            </a:custGeom>
            <a:solidFill>
              <a:srgbClr val="777777">
                <a:alpha val="100000"/>
              </a:srgbClr>
            </a:solidFill>
            <a:ln w="9525">
              <a:noFill/>
            </a:ln>
          </p:spPr>
          <p:txBody>
            <a:bodyPr/>
            <a:lstStyle/>
            <a:p>
              <a:pPr fontAlgn="base"/>
              <a:endParaRPr lang="zh-CN" altLang="en-US" sz="1680" strike="noStrike" noProof="1"/>
            </a:p>
          </p:txBody>
        </p:sp>
        <p:sp>
          <p:nvSpPr>
            <p:cNvPr id="77040" name="Freeform 1573"/>
            <p:cNvSpPr/>
            <p:nvPr/>
          </p:nvSpPr>
          <p:spPr>
            <a:xfrm>
              <a:off x="4941" y="1686"/>
              <a:ext cx="21" cy="30"/>
            </a:xfrm>
            <a:custGeom>
              <a:avLst/>
              <a:gdLst>
                <a:gd name="txL" fmla="*/ 0 w 6"/>
                <a:gd name="txT" fmla="*/ 0 h 11"/>
                <a:gd name="txR" fmla="*/ 6 w 6"/>
                <a:gd name="txB" fmla="*/ 11 h 11"/>
              </a:gdLst>
              <a:ahLst/>
              <a:cxnLst>
                <a:cxn ang="0">
                  <a:pos x="0" y="0"/>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6" h="11">
                  <a:moveTo>
                    <a:pt x="0" y="0"/>
                  </a:moveTo>
                  <a:lnTo>
                    <a:pt x="0" y="0"/>
                  </a:lnTo>
                  <a:lnTo>
                    <a:pt x="0" y="5"/>
                  </a:lnTo>
                  <a:lnTo>
                    <a:pt x="4" y="11"/>
                  </a:lnTo>
                  <a:lnTo>
                    <a:pt x="6" y="10"/>
                  </a:lnTo>
                  <a:lnTo>
                    <a:pt x="1" y="3"/>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41" name="Freeform 1574"/>
            <p:cNvSpPr/>
            <p:nvPr/>
          </p:nvSpPr>
          <p:spPr>
            <a:xfrm>
              <a:off x="4921" y="1667"/>
              <a:ext cx="24" cy="19"/>
            </a:xfrm>
            <a:custGeom>
              <a:avLst/>
              <a:gdLst>
                <a:gd name="txL" fmla="*/ 0 w 7"/>
                <a:gd name="txT" fmla="*/ 0 h 7"/>
                <a:gd name="txR" fmla="*/ 7 w 7"/>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7" h="7">
                  <a:moveTo>
                    <a:pt x="0" y="4"/>
                  </a:moveTo>
                  <a:lnTo>
                    <a:pt x="0" y="4"/>
                  </a:lnTo>
                  <a:lnTo>
                    <a:pt x="2" y="4"/>
                  </a:lnTo>
                  <a:lnTo>
                    <a:pt x="6" y="7"/>
                  </a:lnTo>
                  <a:lnTo>
                    <a:pt x="7" y="7"/>
                  </a:lnTo>
                  <a:lnTo>
                    <a:pt x="4" y="2"/>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042" name="Freeform 1575"/>
            <p:cNvSpPr/>
            <p:nvPr/>
          </p:nvSpPr>
          <p:spPr>
            <a:xfrm>
              <a:off x="4896" y="1659"/>
              <a:ext cx="25" cy="19"/>
            </a:xfrm>
            <a:custGeom>
              <a:avLst/>
              <a:gdLst>
                <a:gd name="txL" fmla="*/ 0 w 8"/>
                <a:gd name="txT" fmla="*/ 0 h 7"/>
                <a:gd name="txR" fmla="*/ 8 w 8"/>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2147483646" y="0"/>
                </a:cxn>
                <a:cxn ang="0">
                  <a:pos x="0" y="0"/>
                </a:cxn>
                <a:cxn ang="0">
                  <a:pos x="0" y="0"/>
                </a:cxn>
                <a:cxn ang="0">
                  <a:pos x="0" y="2147483646"/>
                </a:cxn>
              </a:cxnLst>
              <a:rect l="txL" t="txT" r="txR" b="txB"/>
              <a:pathLst>
                <a:path w="8" h="7">
                  <a:moveTo>
                    <a:pt x="0" y="2"/>
                  </a:moveTo>
                  <a:lnTo>
                    <a:pt x="0" y="2"/>
                  </a:lnTo>
                  <a:lnTo>
                    <a:pt x="2" y="5"/>
                  </a:lnTo>
                  <a:lnTo>
                    <a:pt x="5" y="7"/>
                  </a:lnTo>
                  <a:lnTo>
                    <a:pt x="8" y="7"/>
                  </a:lnTo>
                  <a:lnTo>
                    <a:pt x="8" y="3"/>
                  </a:lnTo>
                  <a:lnTo>
                    <a:pt x="7" y="5"/>
                  </a:lnTo>
                  <a:lnTo>
                    <a:pt x="5" y="5"/>
                  </a:lnTo>
                  <a:lnTo>
                    <a:pt x="4" y="3"/>
                  </a:lnTo>
                  <a:lnTo>
                    <a:pt x="2" y="0"/>
                  </a:lnTo>
                  <a:lnTo>
                    <a:pt x="0" y="0"/>
                  </a:lnTo>
                  <a:lnTo>
                    <a:pt x="2"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043" name="Freeform 1576"/>
            <p:cNvSpPr/>
            <p:nvPr/>
          </p:nvSpPr>
          <p:spPr>
            <a:xfrm>
              <a:off x="4876" y="1659"/>
              <a:ext cx="20" cy="35"/>
            </a:xfrm>
            <a:custGeom>
              <a:avLst/>
              <a:gdLst>
                <a:gd name="txL" fmla="*/ 0 w 6"/>
                <a:gd name="txT" fmla="*/ 0 h 13"/>
                <a:gd name="txR" fmla="*/ 6 w 6"/>
                <a:gd name="txB" fmla="*/ 13 h 1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 h="13">
                  <a:moveTo>
                    <a:pt x="1" y="13"/>
                  </a:moveTo>
                  <a:lnTo>
                    <a:pt x="1" y="11"/>
                  </a:lnTo>
                  <a:lnTo>
                    <a:pt x="1" y="7"/>
                  </a:lnTo>
                  <a:lnTo>
                    <a:pt x="1" y="5"/>
                  </a:lnTo>
                  <a:lnTo>
                    <a:pt x="3" y="3"/>
                  </a:lnTo>
                  <a:lnTo>
                    <a:pt x="6" y="2"/>
                  </a:lnTo>
                  <a:lnTo>
                    <a:pt x="6" y="0"/>
                  </a:lnTo>
                  <a:lnTo>
                    <a:pt x="3" y="2"/>
                  </a:lnTo>
                  <a:lnTo>
                    <a:pt x="0" y="3"/>
                  </a:lnTo>
                  <a:lnTo>
                    <a:pt x="0" y="7"/>
                  </a:lnTo>
                  <a:lnTo>
                    <a:pt x="0" y="11"/>
                  </a:lnTo>
                  <a:lnTo>
                    <a:pt x="1" y="11"/>
                  </a:lnTo>
                  <a:lnTo>
                    <a:pt x="1" y="13"/>
                  </a:lnTo>
                  <a:lnTo>
                    <a:pt x="3" y="13"/>
                  </a:lnTo>
                  <a:lnTo>
                    <a:pt x="1" y="11"/>
                  </a:lnTo>
                  <a:lnTo>
                    <a:pt x="1"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044" name="Freeform 1577"/>
            <p:cNvSpPr/>
            <p:nvPr/>
          </p:nvSpPr>
          <p:spPr>
            <a:xfrm>
              <a:off x="4860" y="1680"/>
              <a:ext cx="20" cy="14"/>
            </a:xfrm>
            <a:custGeom>
              <a:avLst/>
              <a:gdLst>
                <a:gd name="txL" fmla="*/ 0 w 6"/>
                <a:gd name="txT" fmla="*/ 0 h 5"/>
                <a:gd name="txR" fmla="*/ 6 w 6"/>
                <a:gd name="txB" fmla="*/ 5 h 5"/>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6" h="5">
                  <a:moveTo>
                    <a:pt x="0" y="2"/>
                  </a:moveTo>
                  <a:lnTo>
                    <a:pt x="0" y="2"/>
                  </a:lnTo>
                  <a:lnTo>
                    <a:pt x="1" y="3"/>
                  </a:lnTo>
                  <a:lnTo>
                    <a:pt x="6" y="5"/>
                  </a:lnTo>
                  <a:lnTo>
                    <a:pt x="6" y="3"/>
                  </a:lnTo>
                  <a:lnTo>
                    <a:pt x="3"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045" name="Freeform 1578"/>
            <p:cNvSpPr/>
            <p:nvPr/>
          </p:nvSpPr>
          <p:spPr>
            <a:xfrm>
              <a:off x="4845" y="1678"/>
              <a:ext cx="15" cy="8"/>
            </a:xfrm>
            <a:custGeom>
              <a:avLst/>
              <a:gdLst>
                <a:gd name="txL" fmla="*/ 0 w 5"/>
                <a:gd name="txT" fmla="*/ 0 h 3"/>
                <a:gd name="txR" fmla="*/ 5 w 5"/>
                <a:gd name="txB" fmla="*/ 3 h 3"/>
              </a:gdLst>
              <a:ahLst/>
              <a:cxnLst>
                <a:cxn ang="0">
                  <a:pos x="2147483646"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5" h="3">
                  <a:moveTo>
                    <a:pt x="2" y="1"/>
                  </a:moveTo>
                  <a:lnTo>
                    <a:pt x="0" y="1"/>
                  </a:lnTo>
                  <a:lnTo>
                    <a:pt x="2" y="3"/>
                  </a:lnTo>
                  <a:lnTo>
                    <a:pt x="5" y="3"/>
                  </a:lnTo>
                  <a:lnTo>
                    <a:pt x="5" y="1"/>
                  </a:lnTo>
                  <a:lnTo>
                    <a:pt x="3" y="0"/>
                  </a:lnTo>
                  <a:lnTo>
                    <a:pt x="0"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046" name="Freeform 1579"/>
            <p:cNvSpPr/>
            <p:nvPr/>
          </p:nvSpPr>
          <p:spPr>
            <a:xfrm>
              <a:off x="4809" y="1678"/>
              <a:ext cx="42" cy="16"/>
            </a:xfrm>
            <a:custGeom>
              <a:avLst/>
              <a:gdLst>
                <a:gd name="txL" fmla="*/ 0 w 13"/>
                <a:gd name="txT" fmla="*/ 0 h 6"/>
                <a:gd name="txR" fmla="*/ 13 w 13"/>
                <a:gd name="txB" fmla="*/ 6 h 6"/>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3" h="6">
                  <a:moveTo>
                    <a:pt x="1" y="6"/>
                  </a:moveTo>
                  <a:lnTo>
                    <a:pt x="1" y="6"/>
                  </a:lnTo>
                  <a:lnTo>
                    <a:pt x="6" y="3"/>
                  </a:lnTo>
                  <a:lnTo>
                    <a:pt x="13" y="1"/>
                  </a:lnTo>
                  <a:lnTo>
                    <a:pt x="11" y="0"/>
                  </a:lnTo>
                  <a:lnTo>
                    <a:pt x="6" y="1"/>
                  </a:lnTo>
                  <a:lnTo>
                    <a:pt x="0" y="4"/>
                  </a:lnTo>
                  <a:lnTo>
                    <a:pt x="1" y="6"/>
                  </a:lnTo>
                </a:path>
              </a:pathLst>
            </a:custGeom>
            <a:solidFill>
              <a:srgbClr val="777777">
                <a:alpha val="100000"/>
              </a:srgbClr>
            </a:solidFill>
            <a:ln w="9525">
              <a:noFill/>
            </a:ln>
          </p:spPr>
          <p:txBody>
            <a:bodyPr/>
            <a:lstStyle/>
            <a:p>
              <a:pPr fontAlgn="base"/>
              <a:endParaRPr lang="zh-CN" altLang="en-US" sz="1680" strike="noStrike" noProof="1"/>
            </a:p>
          </p:txBody>
        </p:sp>
        <p:sp>
          <p:nvSpPr>
            <p:cNvPr id="77047" name="Freeform 1580"/>
            <p:cNvSpPr/>
            <p:nvPr/>
          </p:nvSpPr>
          <p:spPr>
            <a:xfrm>
              <a:off x="4791" y="1689"/>
              <a:ext cx="21" cy="46"/>
            </a:xfrm>
            <a:custGeom>
              <a:avLst/>
              <a:gdLst>
                <a:gd name="txL" fmla="*/ 0 w 6"/>
                <a:gd name="txT" fmla="*/ 0 h 17"/>
                <a:gd name="txR" fmla="*/ 6 w 6"/>
                <a:gd name="txB" fmla="*/ 17 h 1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0" y="2147483646"/>
                </a:cxn>
                <a:cxn ang="0">
                  <a:pos x="0" y="2147483646"/>
                </a:cxn>
                <a:cxn ang="0">
                  <a:pos x="2147483646" y="2147483646"/>
                </a:cxn>
              </a:cxnLst>
              <a:rect l="txL" t="txT" r="txR" b="txB"/>
              <a:pathLst>
                <a:path w="6" h="17">
                  <a:moveTo>
                    <a:pt x="1" y="17"/>
                  </a:moveTo>
                  <a:lnTo>
                    <a:pt x="1" y="17"/>
                  </a:lnTo>
                  <a:lnTo>
                    <a:pt x="1" y="12"/>
                  </a:lnTo>
                  <a:lnTo>
                    <a:pt x="3" y="9"/>
                  </a:lnTo>
                  <a:lnTo>
                    <a:pt x="5" y="5"/>
                  </a:lnTo>
                  <a:lnTo>
                    <a:pt x="6" y="2"/>
                  </a:lnTo>
                  <a:lnTo>
                    <a:pt x="5" y="0"/>
                  </a:lnTo>
                  <a:lnTo>
                    <a:pt x="3" y="4"/>
                  </a:lnTo>
                  <a:lnTo>
                    <a:pt x="1" y="7"/>
                  </a:lnTo>
                  <a:lnTo>
                    <a:pt x="0" y="12"/>
                  </a:lnTo>
                  <a:lnTo>
                    <a:pt x="0" y="17"/>
                  </a:lnTo>
                  <a:lnTo>
                    <a:pt x="1" y="17"/>
                  </a:lnTo>
                </a:path>
              </a:pathLst>
            </a:custGeom>
            <a:solidFill>
              <a:srgbClr val="777777">
                <a:alpha val="100000"/>
              </a:srgbClr>
            </a:solidFill>
            <a:ln w="9525">
              <a:noFill/>
            </a:ln>
          </p:spPr>
          <p:txBody>
            <a:bodyPr/>
            <a:lstStyle/>
            <a:p>
              <a:pPr fontAlgn="base"/>
              <a:endParaRPr lang="zh-CN" altLang="en-US" sz="1680" strike="noStrike" noProof="1"/>
            </a:p>
          </p:txBody>
        </p:sp>
        <p:sp>
          <p:nvSpPr>
            <p:cNvPr id="77048" name="Freeform 1581"/>
            <p:cNvSpPr/>
            <p:nvPr/>
          </p:nvSpPr>
          <p:spPr>
            <a:xfrm>
              <a:off x="4791" y="1735"/>
              <a:ext cx="18" cy="43"/>
            </a:xfrm>
            <a:custGeom>
              <a:avLst/>
              <a:gdLst>
                <a:gd name="txL" fmla="*/ 0 w 5"/>
                <a:gd name="txT" fmla="*/ 0 h 16"/>
                <a:gd name="txR" fmla="*/ 5 w 5"/>
                <a:gd name="txB" fmla="*/ 16 h 16"/>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5" h="16">
                  <a:moveTo>
                    <a:pt x="5" y="16"/>
                  </a:moveTo>
                  <a:lnTo>
                    <a:pt x="5" y="16"/>
                  </a:lnTo>
                  <a:lnTo>
                    <a:pt x="3" y="10"/>
                  </a:lnTo>
                  <a:lnTo>
                    <a:pt x="1" y="0"/>
                  </a:lnTo>
                  <a:lnTo>
                    <a:pt x="0" y="0"/>
                  </a:lnTo>
                  <a:lnTo>
                    <a:pt x="1" y="10"/>
                  </a:lnTo>
                  <a:lnTo>
                    <a:pt x="1" y="16"/>
                  </a:lnTo>
                  <a:lnTo>
                    <a:pt x="5" y="16"/>
                  </a:lnTo>
                </a:path>
              </a:pathLst>
            </a:custGeom>
            <a:solidFill>
              <a:srgbClr val="777777">
                <a:alpha val="100000"/>
              </a:srgbClr>
            </a:solidFill>
            <a:ln w="9525">
              <a:noFill/>
            </a:ln>
          </p:spPr>
          <p:txBody>
            <a:bodyPr/>
            <a:lstStyle/>
            <a:p>
              <a:pPr fontAlgn="base"/>
              <a:endParaRPr lang="zh-CN" altLang="en-US" sz="1680" strike="noStrike" noProof="1"/>
            </a:p>
          </p:txBody>
        </p:sp>
        <p:sp>
          <p:nvSpPr>
            <p:cNvPr id="77049" name="Freeform 1582"/>
            <p:cNvSpPr/>
            <p:nvPr/>
          </p:nvSpPr>
          <p:spPr>
            <a:xfrm>
              <a:off x="4795" y="1778"/>
              <a:ext cx="32" cy="35"/>
            </a:xfrm>
            <a:custGeom>
              <a:avLst/>
              <a:gdLst>
                <a:gd name="txL" fmla="*/ 0 w 10"/>
                <a:gd name="txT" fmla="*/ 0 h 13"/>
                <a:gd name="txR" fmla="*/ 10 w 10"/>
                <a:gd name="txB" fmla="*/ 13 h 13"/>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10" h="13">
                  <a:moveTo>
                    <a:pt x="10" y="12"/>
                  </a:moveTo>
                  <a:lnTo>
                    <a:pt x="10" y="12"/>
                  </a:lnTo>
                  <a:lnTo>
                    <a:pt x="7" y="7"/>
                  </a:lnTo>
                  <a:lnTo>
                    <a:pt x="4" y="0"/>
                  </a:lnTo>
                  <a:lnTo>
                    <a:pt x="0" y="0"/>
                  </a:lnTo>
                  <a:lnTo>
                    <a:pt x="4" y="8"/>
                  </a:lnTo>
                  <a:lnTo>
                    <a:pt x="10" y="13"/>
                  </a:lnTo>
                  <a:lnTo>
                    <a:pt x="10" y="12"/>
                  </a:lnTo>
                </a:path>
              </a:pathLst>
            </a:custGeom>
            <a:solidFill>
              <a:srgbClr val="777777">
                <a:alpha val="100000"/>
              </a:srgbClr>
            </a:solidFill>
            <a:ln w="9525">
              <a:noFill/>
            </a:ln>
          </p:spPr>
          <p:txBody>
            <a:bodyPr/>
            <a:lstStyle/>
            <a:p>
              <a:pPr fontAlgn="base"/>
              <a:endParaRPr lang="zh-CN" altLang="en-US" sz="1680" strike="noStrike" noProof="1"/>
            </a:p>
          </p:txBody>
        </p:sp>
        <p:sp>
          <p:nvSpPr>
            <p:cNvPr id="77050" name="Freeform 1583"/>
            <p:cNvSpPr/>
            <p:nvPr/>
          </p:nvSpPr>
          <p:spPr>
            <a:xfrm>
              <a:off x="4827" y="1799"/>
              <a:ext cx="24" cy="14"/>
            </a:xfrm>
            <a:custGeom>
              <a:avLst/>
              <a:gdLst>
                <a:gd name="txL" fmla="*/ 0 w 7"/>
                <a:gd name="txT" fmla="*/ 0 h 5"/>
                <a:gd name="txR" fmla="*/ 7 w 7"/>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7" h="5">
                  <a:moveTo>
                    <a:pt x="7" y="0"/>
                  </a:moveTo>
                  <a:lnTo>
                    <a:pt x="7" y="0"/>
                  </a:lnTo>
                  <a:lnTo>
                    <a:pt x="3" y="2"/>
                  </a:lnTo>
                  <a:lnTo>
                    <a:pt x="0" y="4"/>
                  </a:lnTo>
                  <a:lnTo>
                    <a:pt x="0" y="5"/>
                  </a:lnTo>
                  <a:lnTo>
                    <a:pt x="3" y="4"/>
                  </a:lnTo>
                  <a:lnTo>
                    <a:pt x="5" y="2"/>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51" name="Freeform 1584"/>
            <p:cNvSpPr/>
            <p:nvPr/>
          </p:nvSpPr>
          <p:spPr>
            <a:xfrm>
              <a:off x="4845" y="1799"/>
              <a:ext cx="19" cy="14"/>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5">
                  <a:moveTo>
                    <a:pt x="5" y="4"/>
                  </a:moveTo>
                  <a:lnTo>
                    <a:pt x="5" y="4"/>
                  </a:lnTo>
                  <a:lnTo>
                    <a:pt x="2" y="0"/>
                  </a:lnTo>
                  <a:lnTo>
                    <a:pt x="0" y="2"/>
                  </a:lnTo>
                  <a:lnTo>
                    <a:pt x="3" y="5"/>
                  </a:lnTo>
                  <a:lnTo>
                    <a:pt x="6" y="4"/>
                  </a:lnTo>
                  <a:lnTo>
                    <a:pt x="5" y="4"/>
                  </a:lnTo>
                </a:path>
              </a:pathLst>
            </a:custGeom>
            <a:solidFill>
              <a:srgbClr val="777777">
                <a:alpha val="100000"/>
              </a:srgbClr>
            </a:solidFill>
            <a:ln w="9525">
              <a:noFill/>
            </a:ln>
          </p:spPr>
          <p:txBody>
            <a:bodyPr/>
            <a:lstStyle/>
            <a:p>
              <a:pPr fontAlgn="base"/>
              <a:endParaRPr lang="zh-CN" altLang="en-US" sz="1680" strike="noStrike" noProof="1"/>
            </a:p>
          </p:txBody>
        </p:sp>
        <p:sp>
          <p:nvSpPr>
            <p:cNvPr id="77052" name="Freeform 1585"/>
            <p:cNvSpPr/>
            <p:nvPr/>
          </p:nvSpPr>
          <p:spPr>
            <a:xfrm>
              <a:off x="4860" y="1773"/>
              <a:ext cx="20" cy="37"/>
            </a:xfrm>
            <a:custGeom>
              <a:avLst/>
              <a:gdLst>
                <a:gd name="txL" fmla="*/ 0 w 6"/>
                <a:gd name="txT" fmla="*/ 0 h 14"/>
                <a:gd name="txR" fmla="*/ 6 w 6"/>
                <a:gd name="txB" fmla="*/ 14 h 14"/>
              </a:gdLst>
              <a:ahLst/>
              <a:cxnLst>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 h="14">
                  <a:moveTo>
                    <a:pt x="6" y="0"/>
                  </a:moveTo>
                  <a:lnTo>
                    <a:pt x="6" y="0"/>
                  </a:lnTo>
                  <a:lnTo>
                    <a:pt x="1" y="2"/>
                  </a:lnTo>
                  <a:lnTo>
                    <a:pt x="0" y="5"/>
                  </a:lnTo>
                  <a:lnTo>
                    <a:pt x="0" y="10"/>
                  </a:lnTo>
                  <a:lnTo>
                    <a:pt x="0" y="14"/>
                  </a:lnTo>
                  <a:lnTo>
                    <a:pt x="1" y="14"/>
                  </a:lnTo>
                  <a:lnTo>
                    <a:pt x="1" y="10"/>
                  </a:lnTo>
                  <a:lnTo>
                    <a:pt x="1" y="7"/>
                  </a:lnTo>
                  <a:lnTo>
                    <a:pt x="3" y="4"/>
                  </a:lnTo>
                  <a:lnTo>
                    <a:pt x="6" y="2"/>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53" name="Freeform 1586"/>
            <p:cNvSpPr/>
            <p:nvPr/>
          </p:nvSpPr>
          <p:spPr>
            <a:xfrm>
              <a:off x="4880" y="1769"/>
              <a:ext cx="32" cy="9"/>
            </a:xfrm>
            <a:custGeom>
              <a:avLst/>
              <a:gdLst>
                <a:gd name="txL" fmla="*/ 0 w 10"/>
                <a:gd name="txT" fmla="*/ 0 h 3"/>
                <a:gd name="txR" fmla="*/ 10 w 10"/>
                <a:gd name="txB" fmla="*/ 3 h 3"/>
              </a:gdLst>
              <a:ahLst/>
              <a:cxnLst>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10" h="3">
                  <a:moveTo>
                    <a:pt x="10" y="3"/>
                  </a:moveTo>
                  <a:lnTo>
                    <a:pt x="10" y="3"/>
                  </a:lnTo>
                  <a:lnTo>
                    <a:pt x="7" y="0"/>
                  </a:lnTo>
                  <a:lnTo>
                    <a:pt x="0" y="1"/>
                  </a:lnTo>
                  <a:lnTo>
                    <a:pt x="0" y="3"/>
                  </a:lnTo>
                  <a:lnTo>
                    <a:pt x="7" y="3"/>
                  </a:lnTo>
                  <a:lnTo>
                    <a:pt x="9" y="3"/>
                  </a:lnTo>
                  <a:lnTo>
                    <a:pt x="1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54" name="Freeform 1587"/>
            <p:cNvSpPr/>
            <p:nvPr/>
          </p:nvSpPr>
          <p:spPr>
            <a:xfrm>
              <a:off x="4902" y="1778"/>
              <a:ext cx="10" cy="40"/>
            </a:xfrm>
            <a:custGeom>
              <a:avLst/>
              <a:gdLst>
                <a:gd name="txL" fmla="*/ 0 w 3"/>
                <a:gd name="txT" fmla="*/ 0 h 15"/>
                <a:gd name="txR" fmla="*/ 3 w 3"/>
                <a:gd name="txB" fmla="*/ 15 h 15"/>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2147483646" y="2147483646"/>
                </a:cxn>
              </a:cxnLst>
              <a:rect l="txL" t="txT" r="txR" b="txB"/>
              <a:pathLst>
                <a:path w="3" h="15">
                  <a:moveTo>
                    <a:pt x="2" y="13"/>
                  </a:moveTo>
                  <a:lnTo>
                    <a:pt x="2" y="13"/>
                  </a:lnTo>
                  <a:lnTo>
                    <a:pt x="2" y="8"/>
                  </a:lnTo>
                  <a:lnTo>
                    <a:pt x="3" y="0"/>
                  </a:lnTo>
                  <a:lnTo>
                    <a:pt x="2" y="0"/>
                  </a:lnTo>
                  <a:lnTo>
                    <a:pt x="0" y="8"/>
                  </a:lnTo>
                  <a:lnTo>
                    <a:pt x="0" y="15"/>
                  </a:lnTo>
                  <a:lnTo>
                    <a:pt x="2"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055" name="Freeform 1588"/>
            <p:cNvSpPr/>
            <p:nvPr/>
          </p:nvSpPr>
          <p:spPr>
            <a:xfrm>
              <a:off x="4893" y="1813"/>
              <a:ext cx="16" cy="8"/>
            </a:xfrm>
            <a:custGeom>
              <a:avLst/>
              <a:gdLst>
                <a:gd name="txL" fmla="*/ 0 w 5"/>
                <a:gd name="txT" fmla="*/ 0 h 3"/>
                <a:gd name="txR" fmla="*/ 5 w 5"/>
                <a:gd name="txB" fmla="*/ 3 h 3"/>
              </a:gdLst>
              <a:ahLst/>
              <a:cxnLst>
                <a:cxn ang="0">
                  <a:pos x="0" y="2147483646"/>
                </a:cxn>
                <a:cxn ang="0">
                  <a:pos x="0" y="2147483646"/>
                </a:cxn>
                <a:cxn ang="0">
                  <a:pos x="2147483646" y="2147483646"/>
                </a:cxn>
                <a:cxn ang="0">
                  <a:pos x="2147483646" y="0"/>
                </a:cxn>
                <a:cxn ang="0">
                  <a:pos x="2147483646" y="2147483646"/>
                </a:cxn>
                <a:cxn ang="0">
                  <a:pos x="2147483646" y="0"/>
                </a:cxn>
                <a:cxn ang="0">
                  <a:pos x="2147483646" y="0"/>
                </a:cxn>
                <a:cxn ang="0">
                  <a:pos x="2147483646" y="0"/>
                </a:cxn>
                <a:cxn ang="0">
                  <a:pos x="0" y="2147483646"/>
                </a:cxn>
              </a:cxnLst>
              <a:rect l="txL" t="txT" r="txR" b="txB"/>
              <a:pathLst>
                <a:path w="5" h="3">
                  <a:moveTo>
                    <a:pt x="0" y="2"/>
                  </a:moveTo>
                  <a:lnTo>
                    <a:pt x="0" y="2"/>
                  </a:lnTo>
                  <a:lnTo>
                    <a:pt x="3" y="3"/>
                  </a:lnTo>
                  <a:lnTo>
                    <a:pt x="5" y="0"/>
                  </a:lnTo>
                  <a:lnTo>
                    <a:pt x="3" y="2"/>
                  </a:lnTo>
                  <a:lnTo>
                    <a:pt x="3" y="0"/>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056" name="Freeform 1589"/>
            <p:cNvSpPr/>
            <p:nvPr/>
          </p:nvSpPr>
          <p:spPr>
            <a:xfrm>
              <a:off x="4893" y="1813"/>
              <a:ext cx="9" cy="22"/>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0"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 h="8">
                  <a:moveTo>
                    <a:pt x="3" y="7"/>
                  </a:moveTo>
                  <a:lnTo>
                    <a:pt x="3" y="8"/>
                  </a:lnTo>
                  <a:lnTo>
                    <a:pt x="3" y="3"/>
                  </a:lnTo>
                  <a:lnTo>
                    <a:pt x="0" y="2"/>
                  </a:lnTo>
                  <a:lnTo>
                    <a:pt x="1" y="0"/>
                  </a:lnTo>
                  <a:lnTo>
                    <a:pt x="0" y="3"/>
                  </a:lnTo>
                  <a:lnTo>
                    <a:pt x="1" y="7"/>
                  </a:lnTo>
                  <a:lnTo>
                    <a:pt x="1" y="8"/>
                  </a:lnTo>
                  <a:lnTo>
                    <a:pt x="1" y="7"/>
                  </a:lnTo>
                  <a:lnTo>
                    <a:pt x="1" y="8"/>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057" name="Freeform 1590"/>
            <p:cNvSpPr/>
            <p:nvPr/>
          </p:nvSpPr>
          <p:spPr>
            <a:xfrm>
              <a:off x="4896" y="1832"/>
              <a:ext cx="45" cy="8"/>
            </a:xfrm>
            <a:custGeom>
              <a:avLst/>
              <a:gdLst>
                <a:gd name="txL" fmla="*/ 0 w 14"/>
                <a:gd name="txT" fmla="*/ 0 h 3"/>
                <a:gd name="txR" fmla="*/ 14 w 14"/>
                <a:gd name="txB" fmla="*/ 3 h 3"/>
              </a:gdLst>
              <a:ahLst/>
              <a:cxnLst>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4" h="3">
                  <a:moveTo>
                    <a:pt x="14" y="1"/>
                  </a:moveTo>
                  <a:lnTo>
                    <a:pt x="14" y="1"/>
                  </a:lnTo>
                  <a:lnTo>
                    <a:pt x="7" y="0"/>
                  </a:lnTo>
                  <a:lnTo>
                    <a:pt x="2" y="0"/>
                  </a:lnTo>
                  <a:lnTo>
                    <a:pt x="0" y="1"/>
                  </a:lnTo>
                  <a:lnTo>
                    <a:pt x="7" y="1"/>
                  </a:lnTo>
                  <a:lnTo>
                    <a:pt x="14" y="3"/>
                  </a:lnTo>
                  <a:lnTo>
                    <a:pt x="14" y="1"/>
                  </a:lnTo>
                </a:path>
              </a:pathLst>
            </a:custGeom>
            <a:solidFill>
              <a:srgbClr val="777777">
                <a:alpha val="100000"/>
              </a:srgbClr>
            </a:solidFill>
            <a:ln w="9525">
              <a:noFill/>
            </a:ln>
          </p:spPr>
          <p:txBody>
            <a:bodyPr/>
            <a:lstStyle/>
            <a:p>
              <a:pPr fontAlgn="base"/>
              <a:endParaRPr lang="zh-CN" altLang="en-US" sz="1680" strike="noStrike" noProof="1"/>
            </a:p>
          </p:txBody>
        </p:sp>
        <p:sp>
          <p:nvSpPr>
            <p:cNvPr id="77058" name="Freeform 1591"/>
            <p:cNvSpPr/>
            <p:nvPr/>
          </p:nvSpPr>
          <p:spPr>
            <a:xfrm>
              <a:off x="4941" y="1835"/>
              <a:ext cx="14" cy="32"/>
            </a:xfrm>
            <a:custGeom>
              <a:avLst/>
              <a:gdLst>
                <a:gd name="txL" fmla="*/ 0 w 4"/>
                <a:gd name="txT" fmla="*/ 0 h 12"/>
                <a:gd name="txR" fmla="*/ 4 w 4"/>
                <a:gd name="txB" fmla="*/ 12 h 12"/>
              </a:gdLst>
              <a:ahLst/>
              <a:cxnLst>
                <a:cxn ang="0">
                  <a:pos x="2147483646" y="2147483646"/>
                </a:cxn>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 h="12">
                  <a:moveTo>
                    <a:pt x="4" y="12"/>
                  </a:moveTo>
                  <a:lnTo>
                    <a:pt x="4" y="12"/>
                  </a:lnTo>
                  <a:lnTo>
                    <a:pt x="4" y="7"/>
                  </a:lnTo>
                  <a:lnTo>
                    <a:pt x="4" y="4"/>
                  </a:lnTo>
                  <a:lnTo>
                    <a:pt x="3" y="2"/>
                  </a:lnTo>
                  <a:lnTo>
                    <a:pt x="0" y="0"/>
                  </a:lnTo>
                  <a:lnTo>
                    <a:pt x="0" y="2"/>
                  </a:lnTo>
                  <a:lnTo>
                    <a:pt x="1" y="4"/>
                  </a:lnTo>
                  <a:lnTo>
                    <a:pt x="3" y="4"/>
                  </a:lnTo>
                  <a:lnTo>
                    <a:pt x="3" y="7"/>
                  </a:lnTo>
                  <a:lnTo>
                    <a:pt x="3" y="12"/>
                  </a:lnTo>
                  <a:lnTo>
                    <a:pt x="4" y="12"/>
                  </a:lnTo>
                </a:path>
              </a:pathLst>
            </a:custGeom>
            <a:solidFill>
              <a:srgbClr val="777777">
                <a:alpha val="100000"/>
              </a:srgbClr>
            </a:solidFill>
            <a:ln w="9525">
              <a:noFill/>
            </a:ln>
          </p:spPr>
          <p:txBody>
            <a:bodyPr/>
            <a:lstStyle/>
            <a:p>
              <a:pPr fontAlgn="base"/>
              <a:endParaRPr lang="zh-CN" altLang="en-US" sz="1680" strike="noStrike" noProof="1"/>
            </a:p>
          </p:txBody>
        </p:sp>
        <p:sp>
          <p:nvSpPr>
            <p:cNvPr id="77059" name="Freeform 1592"/>
            <p:cNvSpPr/>
            <p:nvPr/>
          </p:nvSpPr>
          <p:spPr>
            <a:xfrm>
              <a:off x="4951" y="1867"/>
              <a:ext cx="16" cy="40"/>
            </a:xfrm>
            <a:custGeom>
              <a:avLst/>
              <a:gdLst>
                <a:gd name="txL" fmla="*/ 0 w 5"/>
                <a:gd name="txT" fmla="*/ 0 h 15"/>
                <a:gd name="txR" fmla="*/ 5 w 5"/>
                <a:gd name="txB" fmla="*/ 15 h 1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5" h="15">
                  <a:moveTo>
                    <a:pt x="5" y="12"/>
                  </a:moveTo>
                  <a:lnTo>
                    <a:pt x="5" y="12"/>
                  </a:lnTo>
                  <a:lnTo>
                    <a:pt x="3" y="12"/>
                  </a:lnTo>
                  <a:lnTo>
                    <a:pt x="1" y="8"/>
                  </a:lnTo>
                  <a:lnTo>
                    <a:pt x="1" y="5"/>
                  </a:lnTo>
                  <a:lnTo>
                    <a:pt x="1" y="0"/>
                  </a:lnTo>
                  <a:lnTo>
                    <a:pt x="0" y="0"/>
                  </a:lnTo>
                  <a:lnTo>
                    <a:pt x="0" y="5"/>
                  </a:lnTo>
                  <a:lnTo>
                    <a:pt x="0" y="10"/>
                  </a:lnTo>
                  <a:lnTo>
                    <a:pt x="1" y="13"/>
                  </a:lnTo>
                  <a:lnTo>
                    <a:pt x="5" y="15"/>
                  </a:lnTo>
                  <a:lnTo>
                    <a:pt x="5" y="12"/>
                  </a:lnTo>
                </a:path>
              </a:pathLst>
            </a:custGeom>
            <a:solidFill>
              <a:srgbClr val="777777">
                <a:alpha val="100000"/>
              </a:srgbClr>
            </a:solidFill>
            <a:ln w="9525">
              <a:noFill/>
            </a:ln>
          </p:spPr>
          <p:txBody>
            <a:bodyPr/>
            <a:lstStyle/>
            <a:p>
              <a:pPr fontAlgn="base"/>
              <a:endParaRPr lang="zh-CN" altLang="en-US" sz="1680" strike="noStrike" noProof="1"/>
            </a:p>
          </p:txBody>
        </p:sp>
        <p:sp>
          <p:nvSpPr>
            <p:cNvPr id="77060" name="Freeform 1593"/>
            <p:cNvSpPr/>
            <p:nvPr/>
          </p:nvSpPr>
          <p:spPr>
            <a:xfrm>
              <a:off x="4967" y="1899"/>
              <a:ext cx="10" cy="16"/>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3" h="6">
                  <a:moveTo>
                    <a:pt x="3" y="4"/>
                  </a:moveTo>
                  <a:lnTo>
                    <a:pt x="3" y="4"/>
                  </a:lnTo>
                  <a:lnTo>
                    <a:pt x="3" y="3"/>
                  </a:lnTo>
                  <a:lnTo>
                    <a:pt x="0" y="0"/>
                  </a:lnTo>
                  <a:lnTo>
                    <a:pt x="0" y="3"/>
                  </a:lnTo>
                  <a:lnTo>
                    <a:pt x="1" y="4"/>
                  </a:lnTo>
                  <a:lnTo>
                    <a:pt x="3" y="6"/>
                  </a:lnTo>
                  <a:lnTo>
                    <a:pt x="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061" name="Freeform 1594"/>
            <p:cNvSpPr/>
            <p:nvPr/>
          </p:nvSpPr>
          <p:spPr>
            <a:xfrm>
              <a:off x="4977" y="1899"/>
              <a:ext cx="10" cy="16"/>
            </a:xfrm>
            <a:custGeom>
              <a:avLst/>
              <a:gdLst>
                <a:gd name="txL" fmla="*/ 0 w 3"/>
                <a:gd name="txT" fmla="*/ 0 h 6"/>
                <a:gd name="txR" fmla="*/ 3 w 3"/>
                <a:gd name="txB" fmla="*/ 6 h 6"/>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3" h="6">
                  <a:moveTo>
                    <a:pt x="3" y="0"/>
                  </a:moveTo>
                  <a:lnTo>
                    <a:pt x="3" y="0"/>
                  </a:lnTo>
                  <a:lnTo>
                    <a:pt x="2" y="3"/>
                  </a:lnTo>
                  <a:lnTo>
                    <a:pt x="0" y="4"/>
                  </a:lnTo>
                  <a:lnTo>
                    <a:pt x="0" y="6"/>
                  </a:lnTo>
                  <a:lnTo>
                    <a:pt x="3" y="4"/>
                  </a:lnTo>
                  <a:lnTo>
                    <a:pt x="3"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62" name="Freeform 1595"/>
            <p:cNvSpPr/>
            <p:nvPr/>
          </p:nvSpPr>
          <p:spPr>
            <a:xfrm>
              <a:off x="4987" y="1899"/>
              <a:ext cx="39" cy="16"/>
            </a:xfrm>
            <a:custGeom>
              <a:avLst/>
              <a:gdLst>
                <a:gd name="txL" fmla="*/ 0 w 12"/>
                <a:gd name="txT" fmla="*/ 0 h 6"/>
                <a:gd name="txR" fmla="*/ 12 w 12"/>
                <a:gd name="txB" fmla="*/ 6 h 6"/>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2" h="6">
                  <a:moveTo>
                    <a:pt x="12" y="4"/>
                  </a:moveTo>
                  <a:lnTo>
                    <a:pt x="12" y="4"/>
                  </a:lnTo>
                  <a:lnTo>
                    <a:pt x="7" y="1"/>
                  </a:lnTo>
                  <a:lnTo>
                    <a:pt x="0" y="0"/>
                  </a:lnTo>
                  <a:lnTo>
                    <a:pt x="0" y="1"/>
                  </a:lnTo>
                  <a:lnTo>
                    <a:pt x="7" y="4"/>
                  </a:lnTo>
                  <a:lnTo>
                    <a:pt x="12" y="6"/>
                  </a:lnTo>
                  <a:lnTo>
                    <a:pt x="12" y="4"/>
                  </a:lnTo>
                </a:path>
              </a:pathLst>
            </a:custGeom>
            <a:solidFill>
              <a:srgbClr val="777777">
                <a:alpha val="100000"/>
              </a:srgbClr>
            </a:solidFill>
            <a:ln w="9525">
              <a:noFill/>
            </a:ln>
          </p:spPr>
          <p:txBody>
            <a:bodyPr/>
            <a:lstStyle/>
            <a:p>
              <a:pPr fontAlgn="base"/>
              <a:endParaRPr lang="zh-CN" altLang="en-US" sz="1680" strike="noStrike" noProof="1"/>
            </a:p>
          </p:txBody>
        </p:sp>
        <p:sp>
          <p:nvSpPr>
            <p:cNvPr id="77063" name="Freeform 1596"/>
            <p:cNvSpPr/>
            <p:nvPr/>
          </p:nvSpPr>
          <p:spPr>
            <a:xfrm>
              <a:off x="5026" y="1888"/>
              <a:ext cx="10" cy="27"/>
            </a:xfrm>
            <a:custGeom>
              <a:avLst/>
              <a:gdLst>
                <a:gd name="txL" fmla="*/ 0 w 3"/>
                <a:gd name="txT" fmla="*/ 0 h 10"/>
                <a:gd name="txR" fmla="*/ 3 w 3"/>
                <a:gd name="txB" fmla="*/ 10 h 10"/>
              </a:gdLst>
              <a:ahLst/>
              <a:cxnLst>
                <a:cxn ang="0">
                  <a:pos x="2147483646" y="0"/>
                </a:cxn>
                <a:cxn ang="0">
                  <a:pos x="2147483646" y="0"/>
                </a:cxn>
                <a:cxn ang="0">
                  <a:pos x="0"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3" h="10">
                  <a:moveTo>
                    <a:pt x="1" y="0"/>
                  </a:moveTo>
                  <a:lnTo>
                    <a:pt x="1" y="0"/>
                  </a:lnTo>
                  <a:lnTo>
                    <a:pt x="0" y="5"/>
                  </a:lnTo>
                  <a:lnTo>
                    <a:pt x="0" y="8"/>
                  </a:lnTo>
                  <a:lnTo>
                    <a:pt x="0" y="10"/>
                  </a:lnTo>
                  <a:lnTo>
                    <a:pt x="1" y="7"/>
                  </a:lnTo>
                  <a:lnTo>
                    <a:pt x="3" y="2"/>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64" name="Freeform 1597"/>
            <p:cNvSpPr/>
            <p:nvPr/>
          </p:nvSpPr>
          <p:spPr>
            <a:xfrm>
              <a:off x="5029" y="1886"/>
              <a:ext cx="33" cy="8"/>
            </a:xfrm>
            <a:custGeom>
              <a:avLst/>
              <a:gdLst>
                <a:gd name="txL" fmla="*/ 0 w 10"/>
                <a:gd name="txT" fmla="*/ 0 h 3"/>
                <a:gd name="txR" fmla="*/ 10 w 10"/>
                <a:gd name="txB" fmla="*/ 3 h 3"/>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0" h="3">
                  <a:moveTo>
                    <a:pt x="8" y="0"/>
                  </a:moveTo>
                  <a:lnTo>
                    <a:pt x="8" y="0"/>
                  </a:lnTo>
                  <a:lnTo>
                    <a:pt x="5" y="0"/>
                  </a:lnTo>
                  <a:lnTo>
                    <a:pt x="0" y="1"/>
                  </a:lnTo>
                  <a:lnTo>
                    <a:pt x="2" y="3"/>
                  </a:lnTo>
                  <a:lnTo>
                    <a:pt x="7" y="1"/>
                  </a:lnTo>
                  <a:lnTo>
                    <a:pt x="8" y="1"/>
                  </a:lnTo>
                  <a:lnTo>
                    <a:pt x="10" y="1"/>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65" name="Freeform 1598"/>
            <p:cNvSpPr/>
            <p:nvPr/>
          </p:nvSpPr>
          <p:spPr>
            <a:xfrm>
              <a:off x="5056" y="1872"/>
              <a:ext cx="21" cy="16"/>
            </a:xfrm>
            <a:custGeom>
              <a:avLst/>
              <a:gdLst>
                <a:gd name="txL" fmla="*/ 0 w 7"/>
                <a:gd name="txT" fmla="*/ 0 h 6"/>
                <a:gd name="txR" fmla="*/ 7 w 7"/>
                <a:gd name="txB" fmla="*/ 6 h 6"/>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6">
                  <a:moveTo>
                    <a:pt x="7" y="0"/>
                  </a:moveTo>
                  <a:lnTo>
                    <a:pt x="7" y="0"/>
                  </a:lnTo>
                  <a:lnTo>
                    <a:pt x="4" y="0"/>
                  </a:lnTo>
                  <a:lnTo>
                    <a:pt x="0" y="5"/>
                  </a:lnTo>
                  <a:lnTo>
                    <a:pt x="2" y="6"/>
                  </a:lnTo>
                  <a:lnTo>
                    <a:pt x="4" y="1"/>
                  </a:lnTo>
                  <a:lnTo>
                    <a:pt x="5" y="1"/>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66" name="Freeform 1599"/>
            <p:cNvSpPr/>
            <p:nvPr/>
          </p:nvSpPr>
          <p:spPr>
            <a:xfrm>
              <a:off x="5071" y="1872"/>
              <a:ext cx="6" cy="22"/>
            </a:xfrm>
            <a:custGeom>
              <a:avLst/>
              <a:gdLst>
                <a:gd name="txL" fmla="*/ 0 w 2"/>
                <a:gd name="txT" fmla="*/ 0 h 8"/>
                <a:gd name="txR" fmla="*/ 2 w 2"/>
                <a:gd name="txB" fmla="*/ 8 h 8"/>
              </a:gdLst>
              <a:ahLst/>
              <a:cxnLst>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0" y="2147483646"/>
                </a:cxn>
                <a:cxn ang="0">
                  <a:pos x="2147483646" y="2147483646"/>
                </a:cxn>
              </a:cxnLst>
              <a:rect l="txL" t="txT" r="txR" b="txB"/>
              <a:pathLst>
                <a:path w="2" h="8">
                  <a:moveTo>
                    <a:pt x="2" y="8"/>
                  </a:moveTo>
                  <a:lnTo>
                    <a:pt x="2" y="8"/>
                  </a:lnTo>
                  <a:lnTo>
                    <a:pt x="2" y="3"/>
                  </a:lnTo>
                  <a:lnTo>
                    <a:pt x="2" y="0"/>
                  </a:lnTo>
                  <a:lnTo>
                    <a:pt x="0" y="1"/>
                  </a:lnTo>
                  <a:lnTo>
                    <a:pt x="0" y="3"/>
                  </a:lnTo>
                  <a:lnTo>
                    <a:pt x="0" y="8"/>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067" name="Freeform 1600"/>
            <p:cNvSpPr/>
            <p:nvPr/>
          </p:nvSpPr>
          <p:spPr>
            <a:xfrm>
              <a:off x="5071" y="1894"/>
              <a:ext cx="13" cy="13"/>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4" h="5">
                  <a:moveTo>
                    <a:pt x="2" y="3"/>
                  </a:moveTo>
                  <a:lnTo>
                    <a:pt x="2" y="3"/>
                  </a:lnTo>
                  <a:lnTo>
                    <a:pt x="4" y="3"/>
                  </a:lnTo>
                  <a:lnTo>
                    <a:pt x="2" y="0"/>
                  </a:lnTo>
                  <a:lnTo>
                    <a:pt x="0" y="0"/>
                  </a:lnTo>
                  <a:lnTo>
                    <a:pt x="2" y="5"/>
                  </a:lnTo>
                  <a:lnTo>
                    <a:pt x="4" y="3"/>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68" name="Freeform 1601"/>
            <p:cNvSpPr/>
            <p:nvPr/>
          </p:nvSpPr>
          <p:spPr>
            <a:xfrm>
              <a:off x="5077" y="1881"/>
              <a:ext cx="7" cy="21"/>
            </a:xfrm>
            <a:custGeom>
              <a:avLst/>
              <a:gdLst>
                <a:gd name="txL" fmla="*/ 0 w 2"/>
                <a:gd name="txT" fmla="*/ 0 h 8"/>
                <a:gd name="txR" fmla="*/ 2 w 2"/>
                <a:gd name="txB" fmla="*/ 8 h 8"/>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 h="8">
                  <a:moveTo>
                    <a:pt x="2" y="0"/>
                  </a:moveTo>
                  <a:lnTo>
                    <a:pt x="2" y="0"/>
                  </a:lnTo>
                  <a:lnTo>
                    <a:pt x="0" y="3"/>
                  </a:lnTo>
                  <a:lnTo>
                    <a:pt x="0" y="8"/>
                  </a:lnTo>
                  <a:lnTo>
                    <a:pt x="2" y="8"/>
                  </a:lnTo>
                  <a:lnTo>
                    <a:pt x="2" y="3"/>
                  </a:lnTo>
                  <a:lnTo>
                    <a:pt x="2"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69" name="Freeform 1602"/>
            <p:cNvSpPr/>
            <p:nvPr/>
          </p:nvSpPr>
          <p:spPr>
            <a:xfrm>
              <a:off x="5084" y="1872"/>
              <a:ext cx="3" cy="14"/>
            </a:xfrm>
            <a:custGeom>
              <a:avLst/>
              <a:gdLst>
                <a:gd name="txL" fmla="*/ 0 w 1"/>
                <a:gd name="txT" fmla="*/ 0 h 5"/>
                <a:gd name="txR" fmla="*/ 1 w 1"/>
                <a:gd name="txB" fmla="*/ 5 h 5"/>
              </a:gdLst>
              <a:ahLst/>
              <a:cxnLst>
                <a:cxn ang="0">
                  <a:pos x="2147483646" y="0"/>
                </a:cxn>
                <a:cxn ang="0">
                  <a:pos x="2147483646" y="0"/>
                </a:cxn>
                <a:cxn ang="0">
                  <a:pos x="0"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 h="5">
                  <a:moveTo>
                    <a:pt x="1" y="0"/>
                  </a:moveTo>
                  <a:lnTo>
                    <a:pt x="1" y="0"/>
                  </a:lnTo>
                  <a:lnTo>
                    <a:pt x="0" y="1"/>
                  </a:lnTo>
                  <a:lnTo>
                    <a:pt x="0" y="3"/>
                  </a:lnTo>
                  <a:lnTo>
                    <a:pt x="0" y="5"/>
                  </a:lnTo>
                  <a:lnTo>
                    <a:pt x="1" y="1"/>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70" name="Freeform 1603"/>
            <p:cNvSpPr/>
            <p:nvPr/>
          </p:nvSpPr>
          <p:spPr>
            <a:xfrm>
              <a:off x="5087" y="1872"/>
              <a:ext cx="33" cy="22"/>
            </a:xfrm>
            <a:custGeom>
              <a:avLst/>
              <a:gdLst>
                <a:gd name="txL" fmla="*/ 0 w 10"/>
                <a:gd name="txT" fmla="*/ 0 h 8"/>
                <a:gd name="txR" fmla="*/ 10 w 10"/>
                <a:gd name="txB" fmla="*/ 8 h 8"/>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0" h="8">
                  <a:moveTo>
                    <a:pt x="10" y="5"/>
                  </a:moveTo>
                  <a:lnTo>
                    <a:pt x="10" y="5"/>
                  </a:lnTo>
                  <a:lnTo>
                    <a:pt x="5" y="3"/>
                  </a:lnTo>
                  <a:lnTo>
                    <a:pt x="0" y="0"/>
                  </a:lnTo>
                  <a:lnTo>
                    <a:pt x="0" y="1"/>
                  </a:lnTo>
                  <a:lnTo>
                    <a:pt x="5" y="5"/>
                  </a:lnTo>
                  <a:lnTo>
                    <a:pt x="10" y="8"/>
                  </a:lnTo>
                  <a:lnTo>
                    <a:pt x="1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71" name="Freeform 1604"/>
            <p:cNvSpPr/>
            <p:nvPr/>
          </p:nvSpPr>
          <p:spPr>
            <a:xfrm>
              <a:off x="5120" y="1886"/>
              <a:ext cx="25" cy="8"/>
            </a:xfrm>
            <a:custGeom>
              <a:avLst/>
              <a:gdLst>
                <a:gd name="txL" fmla="*/ 0 w 8"/>
                <a:gd name="txT" fmla="*/ 0 h 3"/>
                <a:gd name="txR" fmla="*/ 8 w 8"/>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 h="3">
                  <a:moveTo>
                    <a:pt x="8" y="1"/>
                  </a:moveTo>
                  <a:lnTo>
                    <a:pt x="8" y="1"/>
                  </a:lnTo>
                  <a:lnTo>
                    <a:pt x="3" y="0"/>
                  </a:lnTo>
                  <a:lnTo>
                    <a:pt x="0" y="0"/>
                  </a:lnTo>
                  <a:lnTo>
                    <a:pt x="0" y="3"/>
                  </a:lnTo>
                  <a:lnTo>
                    <a:pt x="3" y="3"/>
                  </a:lnTo>
                  <a:lnTo>
                    <a:pt x="8" y="3"/>
                  </a:lnTo>
                  <a:lnTo>
                    <a:pt x="8" y="1"/>
                  </a:lnTo>
                </a:path>
              </a:pathLst>
            </a:custGeom>
            <a:solidFill>
              <a:srgbClr val="777777">
                <a:alpha val="100000"/>
              </a:srgbClr>
            </a:solidFill>
            <a:ln w="9525">
              <a:noFill/>
            </a:ln>
          </p:spPr>
          <p:txBody>
            <a:bodyPr/>
            <a:lstStyle/>
            <a:p>
              <a:pPr fontAlgn="base"/>
              <a:endParaRPr lang="zh-CN" altLang="en-US" sz="1680" strike="noStrike" noProof="1"/>
            </a:p>
          </p:txBody>
        </p:sp>
        <p:sp>
          <p:nvSpPr>
            <p:cNvPr id="77072" name="Freeform 1605"/>
            <p:cNvSpPr/>
            <p:nvPr/>
          </p:nvSpPr>
          <p:spPr>
            <a:xfrm>
              <a:off x="5145" y="1881"/>
              <a:ext cx="44" cy="13"/>
            </a:xfrm>
            <a:custGeom>
              <a:avLst/>
              <a:gdLst>
                <a:gd name="txL" fmla="*/ 0 w 13"/>
                <a:gd name="txT" fmla="*/ 0 h 5"/>
                <a:gd name="txR" fmla="*/ 13 w 13"/>
                <a:gd name="txB" fmla="*/ 5 h 5"/>
              </a:gdLst>
              <a:ahLst/>
              <a:cxnLst>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13" h="5">
                  <a:moveTo>
                    <a:pt x="13" y="3"/>
                  </a:moveTo>
                  <a:lnTo>
                    <a:pt x="13" y="3"/>
                  </a:lnTo>
                  <a:lnTo>
                    <a:pt x="8" y="0"/>
                  </a:lnTo>
                  <a:lnTo>
                    <a:pt x="0" y="3"/>
                  </a:lnTo>
                  <a:lnTo>
                    <a:pt x="0" y="5"/>
                  </a:lnTo>
                  <a:lnTo>
                    <a:pt x="8" y="3"/>
                  </a:lnTo>
                  <a:lnTo>
                    <a:pt x="11" y="3"/>
                  </a:lnTo>
                  <a:lnTo>
                    <a:pt x="1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73" name="Freeform 1606"/>
            <p:cNvSpPr/>
            <p:nvPr/>
          </p:nvSpPr>
          <p:spPr>
            <a:xfrm>
              <a:off x="5179" y="1888"/>
              <a:ext cx="10" cy="14"/>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2147483646" y="2147483646"/>
                </a:cxn>
              </a:cxnLst>
              <a:rect l="txL" t="txT" r="txR" b="txB"/>
              <a:pathLst>
                <a:path w="3" h="5">
                  <a:moveTo>
                    <a:pt x="1" y="4"/>
                  </a:moveTo>
                  <a:lnTo>
                    <a:pt x="1" y="4"/>
                  </a:lnTo>
                  <a:lnTo>
                    <a:pt x="1" y="2"/>
                  </a:lnTo>
                  <a:lnTo>
                    <a:pt x="3" y="0"/>
                  </a:lnTo>
                  <a:lnTo>
                    <a:pt x="1" y="0"/>
                  </a:lnTo>
                  <a:lnTo>
                    <a:pt x="0" y="2"/>
                  </a:lnTo>
                  <a:lnTo>
                    <a:pt x="0" y="5"/>
                  </a:lnTo>
                  <a:lnTo>
                    <a:pt x="1" y="4"/>
                  </a:lnTo>
                </a:path>
              </a:pathLst>
            </a:custGeom>
            <a:solidFill>
              <a:srgbClr val="777777">
                <a:alpha val="100000"/>
              </a:srgbClr>
            </a:solidFill>
            <a:ln w="9525">
              <a:noFill/>
            </a:ln>
          </p:spPr>
          <p:txBody>
            <a:bodyPr/>
            <a:lstStyle/>
            <a:p>
              <a:pPr fontAlgn="base"/>
              <a:endParaRPr lang="zh-CN" altLang="en-US" sz="1680" strike="noStrike" noProof="1"/>
            </a:p>
          </p:txBody>
        </p:sp>
        <p:sp>
          <p:nvSpPr>
            <p:cNvPr id="77074" name="Freeform 1607"/>
            <p:cNvSpPr/>
            <p:nvPr/>
          </p:nvSpPr>
          <p:spPr>
            <a:xfrm>
              <a:off x="5179" y="1899"/>
              <a:ext cx="19" cy="12"/>
            </a:xfrm>
            <a:custGeom>
              <a:avLst/>
              <a:gdLst>
                <a:gd name="txL" fmla="*/ 0 w 6"/>
                <a:gd name="txT" fmla="*/ 0 h 4"/>
                <a:gd name="txR" fmla="*/ 6 w 6"/>
                <a:gd name="txB" fmla="*/ 4 h 4"/>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4">
                  <a:moveTo>
                    <a:pt x="6" y="4"/>
                  </a:moveTo>
                  <a:lnTo>
                    <a:pt x="6" y="4"/>
                  </a:lnTo>
                  <a:lnTo>
                    <a:pt x="6" y="1"/>
                  </a:lnTo>
                  <a:lnTo>
                    <a:pt x="1" y="0"/>
                  </a:lnTo>
                  <a:lnTo>
                    <a:pt x="0" y="1"/>
                  </a:lnTo>
                  <a:lnTo>
                    <a:pt x="5" y="3"/>
                  </a:lnTo>
                  <a:lnTo>
                    <a:pt x="5" y="4"/>
                  </a:lnTo>
                  <a:lnTo>
                    <a:pt x="6" y="4"/>
                  </a:lnTo>
                </a:path>
              </a:pathLst>
            </a:custGeom>
            <a:solidFill>
              <a:srgbClr val="777777">
                <a:alpha val="100000"/>
              </a:srgbClr>
            </a:solidFill>
            <a:ln w="9525">
              <a:noFill/>
            </a:ln>
          </p:spPr>
          <p:txBody>
            <a:bodyPr/>
            <a:lstStyle/>
            <a:p>
              <a:pPr fontAlgn="base"/>
              <a:endParaRPr lang="zh-CN" altLang="en-US" sz="1680" strike="noStrike" noProof="1"/>
            </a:p>
          </p:txBody>
        </p:sp>
        <p:sp>
          <p:nvSpPr>
            <p:cNvPr id="77075" name="Freeform 1608"/>
            <p:cNvSpPr/>
            <p:nvPr/>
          </p:nvSpPr>
          <p:spPr>
            <a:xfrm>
              <a:off x="5195" y="1911"/>
              <a:ext cx="30" cy="26"/>
            </a:xfrm>
            <a:custGeom>
              <a:avLst/>
              <a:gdLst>
                <a:gd name="txL" fmla="*/ 0 w 9"/>
                <a:gd name="txT" fmla="*/ 0 h 10"/>
                <a:gd name="txR" fmla="*/ 9 w 9"/>
                <a:gd name="txB" fmla="*/ 10 h 10"/>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 h="10">
                  <a:moveTo>
                    <a:pt x="8" y="9"/>
                  </a:moveTo>
                  <a:lnTo>
                    <a:pt x="9" y="9"/>
                  </a:lnTo>
                  <a:lnTo>
                    <a:pt x="5" y="2"/>
                  </a:lnTo>
                  <a:lnTo>
                    <a:pt x="1" y="0"/>
                  </a:lnTo>
                  <a:lnTo>
                    <a:pt x="0" y="0"/>
                  </a:lnTo>
                  <a:lnTo>
                    <a:pt x="3" y="4"/>
                  </a:lnTo>
                  <a:lnTo>
                    <a:pt x="6" y="10"/>
                  </a:lnTo>
                  <a:lnTo>
                    <a:pt x="8" y="10"/>
                  </a:lnTo>
                  <a:lnTo>
                    <a:pt x="6" y="10"/>
                  </a:lnTo>
                  <a:lnTo>
                    <a:pt x="8" y="10"/>
                  </a:lnTo>
                  <a:lnTo>
                    <a:pt x="8" y="9"/>
                  </a:lnTo>
                </a:path>
              </a:pathLst>
            </a:custGeom>
            <a:solidFill>
              <a:srgbClr val="777777">
                <a:alpha val="100000"/>
              </a:srgbClr>
            </a:solidFill>
            <a:ln w="9525">
              <a:noFill/>
            </a:ln>
          </p:spPr>
          <p:txBody>
            <a:bodyPr/>
            <a:lstStyle/>
            <a:p>
              <a:pPr fontAlgn="base"/>
              <a:endParaRPr lang="zh-CN" altLang="en-US" sz="1680" strike="noStrike" noProof="1"/>
            </a:p>
          </p:txBody>
        </p:sp>
        <p:sp>
          <p:nvSpPr>
            <p:cNvPr id="77076" name="Freeform 1609"/>
            <p:cNvSpPr/>
            <p:nvPr/>
          </p:nvSpPr>
          <p:spPr>
            <a:xfrm>
              <a:off x="5221" y="1935"/>
              <a:ext cx="62" cy="10"/>
            </a:xfrm>
            <a:custGeom>
              <a:avLst/>
              <a:gdLst>
                <a:gd name="txL" fmla="*/ 0 w 19"/>
                <a:gd name="txT" fmla="*/ 0 h 4"/>
                <a:gd name="txR" fmla="*/ 19 w 19"/>
                <a:gd name="txB" fmla="*/ 4 h 4"/>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9" h="4">
                  <a:moveTo>
                    <a:pt x="19" y="3"/>
                  </a:moveTo>
                  <a:lnTo>
                    <a:pt x="18" y="3"/>
                  </a:lnTo>
                  <a:lnTo>
                    <a:pt x="10" y="0"/>
                  </a:lnTo>
                  <a:lnTo>
                    <a:pt x="0" y="0"/>
                  </a:lnTo>
                  <a:lnTo>
                    <a:pt x="0" y="1"/>
                  </a:lnTo>
                  <a:lnTo>
                    <a:pt x="10" y="3"/>
                  </a:lnTo>
                  <a:lnTo>
                    <a:pt x="18" y="4"/>
                  </a:lnTo>
                  <a:lnTo>
                    <a:pt x="19"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77" name="Freeform 1610"/>
            <p:cNvSpPr/>
            <p:nvPr/>
          </p:nvSpPr>
          <p:spPr>
            <a:xfrm>
              <a:off x="5280" y="1943"/>
              <a:ext cx="16" cy="27"/>
            </a:xfrm>
            <a:custGeom>
              <a:avLst/>
              <a:gdLst>
                <a:gd name="txL" fmla="*/ 0 w 5"/>
                <a:gd name="txT" fmla="*/ 0 h 10"/>
                <a:gd name="txR" fmla="*/ 5 w 5"/>
                <a:gd name="txB" fmla="*/ 10 h 10"/>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10">
                  <a:moveTo>
                    <a:pt x="5" y="8"/>
                  </a:moveTo>
                  <a:lnTo>
                    <a:pt x="5" y="8"/>
                  </a:lnTo>
                  <a:lnTo>
                    <a:pt x="3" y="5"/>
                  </a:lnTo>
                  <a:lnTo>
                    <a:pt x="1" y="0"/>
                  </a:lnTo>
                  <a:lnTo>
                    <a:pt x="0" y="1"/>
                  </a:lnTo>
                  <a:lnTo>
                    <a:pt x="1" y="5"/>
                  </a:lnTo>
                  <a:lnTo>
                    <a:pt x="3" y="10"/>
                  </a:lnTo>
                  <a:lnTo>
                    <a:pt x="5" y="8"/>
                  </a:lnTo>
                </a:path>
              </a:pathLst>
            </a:custGeom>
            <a:solidFill>
              <a:srgbClr val="777777">
                <a:alpha val="100000"/>
              </a:srgbClr>
            </a:solidFill>
            <a:ln w="9525">
              <a:noFill/>
            </a:ln>
          </p:spPr>
          <p:txBody>
            <a:bodyPr/>
            <a:lstStyle/>
            <a:p>
              <a:pPr fontAlgn="base"/>
              <a:endParaRPr lang="zh-CN" altLang="en-US" sz="1680" strike="noStrike" noProof="1"/>
            </a:p>
          </p:txBody>
        </p:sp>
        <p:sp>
          <p:nvSpPr>
            <p:cNvPr id="77078" name="Freeform 1611"/>
            <p:cNvSpPr/>
            <p:nvPr/>
          </p:nvSpPr>
          <p:spPr>
            <a:xfrm>
              <a:off x="5289" y="1964"/>
              <a:ext cx="10" cy="22"/>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Lst>
              <a:rect l="txL" t="txT" r="txR" b="txB"/>
              <a:pathLst>
                <a:path w="3" h="8">
                  <a:moveTo>
                    <a:pt x="3" y="7"/>
                  </a:moveTo>
                  <a:lnTo>
                    <a:pt x="3" y="7"/>
                  </a:lnTo>
                  <a:lnTo>
                    <a:pt x="3" y="5"/>
                  </a:lnTo>
                  <a:lnTo>
                    <a:pt x="2" y="0"/>
                  </a:lnTo>
                  <a:lnTo>
                    <a:pt x="0" y="2"/>
                  </a:lnTo>
                  <a:lnTo>
                    <a:pt x="0" y="5"/>
                  </a:lnTo>
                  <a:lnTo>
                    <a:pt x="2" y="8"/>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079" name="Freeform 1612"/>
            <p:cNvSpPr/>
            <p:nvPr/>
          </p:nvSpPr>
          <p:spPr>
            <a:xfrm>
              <a:off x="5296" y="1984"/>
              <a:ext cx="13" cy="16"/>
            </a:xfrm>
            <a:custGeom>
              <a:avLst/>
              <a:gdLst>
                <a:gd name="txL" fmla="*/ 0 w 4"/>
                <a:gd name="txT" fmla="*/ 0 h 6"/>
                <a:gd name="txR" fmla="*/ 4 w 4"/>
                <a:gd name="txB" fmla="*/ 6 h 6"/>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4" h="6">
                  <a:moveTo>
                    <a:pt x="4" y="6"/>
                  </a:moveTo>
                  <a:lnTo>
                    <a:pt x="4" y="6"/>
                  </a:lnTo>
                  <a:lnTo>
                    <a:pt x="4" y="3"/>
                  </a:lnTo>
                  <a:lnTo>
                    <a:pt x="1" y="0"/>
                  </a:lnTo>
                  <a:lnTo>
                    <a:pt x="0" y="1"/>
                  </a:lnTo>
                  <a:lnTo>
                    <a:pt x="3" y="4"/>
                  </a:lnTo>
                  <a:lnTo>
                    <a:pt x="4" y="6"/>
                  </a:lnTo>
                </a:path>
              </a:pathLst>
            </a:custGeom>
            <a:solidFill>
              <a:srgbClr val="777777">
                <a:alpha val="100000"/>
              </a:srgbClr>
            </a:solidFill>
            <a:ln w="9525">
              <a:noFill/>
            </a:ln>
          </p:spPr>
          <p:txBody>
            <a:bodyPr/>
            <a:lstStyle/>
            <a:p>
              <a:pPr fontAlgn="base"/>
              <a:endParaRPr lang="zh-CN" altLang="en-US" sz="1680" strike="noStrike" noProof="1"/>
            </a:p>
          </p:txBody>
        </p:sp>
        <p:sp>
          <p:nvSpPr>
            <p:cNvPr id="77080" name="Freeform 1613"/>
            <p:cNvSpPr/>
            <p:nvPr/>
          </p:nvSpPr>
          <p:spPr>
            <a:xfrm>
              <a:off x="5283" y="1994"/>
              <a:ext cx="26" cy="32"/>
            </a:xfrm>
            <a:custGeom>
              <a:avLst/>
              <a:gdLst>
                <a:gd name="txL" fmla="*/ 0 w 8"/>
                <a:gd name="txT" fmla="*/ 0 h 12"/>
                <a:gd name="txR" fmla="*/ 8 w 8"/>
                <a:gd name="txB" fmla="*/ 12 h 12"/>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8" h="12">
                  <a:moveTo>
                    <a:pt x="2" y="10"/>
                  </a:moveTo>
                  <a:lnTo>
                    <a:pt x="2" y="10"/>
                  </a:lnTo>
                  <a:lnTo>
                    <a:pt x="4" y="7"/>
                  </a:lnTo>
                  <a:lnTo>
                    <a:pt x="8" y="2"/>
                  </a:lnTo>
                  <a:lnTo>
                    <a:pt x="7" y="0"/>
                  </a:lnTo>
                  <a:lnTo>
                    <a:pt x="2" y="5"/>
                  </a:lnTo>
                  <a:lnTo>
                    <a:pt x="0" y="12"/>
                  </a:lnTo>
                  <a:lnTo>
                    <a:pt x="2"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081" name="Freeform 1614"/>
            <p:cNvSpPr/>
            <p:nvPr/>
          </p:nvSpPr>
          <p:spPr>
            <a:xfrm>
              <a:off x="5283" y="2013"/>
              <a:ext cx="23" cy="13"/>
            </a:xfrm>
            <a:custGeom>
              <a:avLst/>
              <a:gdLst>
                <a:gd name="txL" fmla="*/ 0 w 7"/>
                <a:gd name="txT" fmla="*/ 0 h 5"/>
                <a:gd name="txR" fmla="*/ 7 w 7"/>
                <a:gd name="txB" fmla="*/ 5 h 5"/>
              </a:gdLst>
              <a:ahLst/>
              <a:cxnLst>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Lst>
              <a:rect l="txL" t="txT" r="txR" b="txB"/>
              <a:pathLst>
                <a:path w="7" h="5">
                  <a:moveTo>
                    <a:pt x="7" y="0"/>
                  </a:moveTo>
                  <a:lnTo>
                    <a:pt x="7" y="0"/>
                  </a:lnTo>
                  <a:lnTo>
                    <a:pt x="4" y="2"/>
                  </a:lnTo>
                  <a:lnTo>
                    <a:pt x="2" y="3"/>
                  </a:lnTo>
                  <a:lnTo>
                    <a:pt x="0" y="5"/>
                  </a:lnTo>
                  <a:lnTo>
                    <a:pt x="4" y="5"/>
                  </a:lnTo>
                  <a:lnTo>
                    <a:pt x="7" y="3"/>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82" name="Freeform 1615"/>
            <p:cNvSpPr/>
            <p:nvPr/>
          </p:nvSpPr>
          <p:spPr>
            <a:xfrm>
              <a:off x="5306" y="2013"/>
              <a:ext cx="15" cy="8"/>
            </a:xfrm>
            <a:custGeom>
              <a:avLst/>
              <a:gdLst>
                <a:gd name="txL" fmla="*/ 0 w 5"/>
                <a:gd name="txT" fmla="*/ 0 h 3"/>
                <a:gd name="txR" fmla="*/ 5 w 5"/>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3">
                  <a:moveTo>
                    <a:pt x="5" y="3"/>
                  </a:moveTo>
                  <a:lnTo>
                    <a:pt x="5" y="3"/>
                  </a:lnTo>
                  <a:lnTo>
                    <a:pt x="3" y="0"/>
                  </a:lnTo>
                  <a:lnTo>
                    <a:pt x="0" y="0"/>
                  </a:lnTo>
                  <a:lnTo>
                    <a:pt x="0" y="3"/>
                  </a:lnTo>
                  <a:lnTo>
                    <a:pt x="3" y="2"/>
                  </a:lnTo>
                  <a:lnTo>
                    <a:pt x="3" y="3"/>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83" name="Freeform 1616"/>
            <p:cNvSpPr/>
            <p:nvPr/>
          </p:nvSpPr>
          <p:spPr>
            <a:xfrm>
              <a:off x="5316" y="2013"/>
              <a:ext cx="16" cy="13"/>
            </a:xfrm>
            <a:custGeom>
              <a:avLst/>
              <a:gdLst>
                <a:gd name="txL" fmla="*/ 0 w 5"/>
                <a:gd name="txT" fmla="*/ 0 h 5"/>
                <a:gd name="txR" fmla="*/ 5 w 5"/>
                <a:gd name="txB" fmla="*/ 5 h 5"/>
              </a:gdLst>
              <a:ahLst/>
              <a:cxnLst>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Lst>
              <a:rect l="txL" t="txT" r="txR" b="txB"/>
              <a:pathLst>
                <a:path w="5" h="5">
                  <a:moveTo>
                    <a:pt x="3" y="0"/>
                  </a:moveTo>
                  <a:lnTo>
                    <a:pt x="3" y="0"/>
                  </a:lnTo>
                  <a:lnTo>
                    <a:pt x="2" y="3"/>
                  </a:lnTo>
                  <a:lnTo>
                    <a:pt x="0" y="3"/>
                  </a:lnTo>
                  <a:lnTo>
                    <a:pt x="2" y="5"/>
                  </a:lnTo>
                  <a:lnTo>
                    <a:pt x="5" y="3"/>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84" name="Freeform 1617"/>
            <p:cNvSpPr/>
            <p:nvPr/>
          </p:nvSpPr>
          <p:spPr>
            <a:xfrm>
              <a:off x="5325" y="2013"/>
              <a:ext cx="32" cy="19"/>
            </a:xfrm>
            <a:custGeom>
              <a:avLst/>
              <a:gdLst>
                <a:gd name="txL" fmla="*/ 0 w 10"/>
                <a:gd name="txT" fmla="*/ 0 h 7"/>
                <a:gd name="txR" fmla="*/ 10 w 10"/>
                <a:gd name="txB" fmla="*/ 7 h 7"/>
              </a:gdLst>
              <a:ahLst/>
              <a:cxnLst>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10" h="7">
                  <a:moveTo>
                    <a:pt x="10" y="5"/>
                  </a:moveTo>
                  <a:lnTo>
                    <a:pt x="10" y="5"/>
                  </a:lnTo>
                  <a:lnTo>
                    <a:pt x="5" y="2"/>
                  </a:lnTo>
                  <a:lnTo>
                    <a:pt x="0" y="0"/>
                  </a:lnTo>
                  <a:lnTo>
                    <a:pt x="2" y="3"/>
                  </a:lnTo>
                  <a:lnTo>
                    <a:pt x="4" y="3"/>
                  </a:lnTo>
                  <a:lnTo>
                    <a:pt x="8" y="7"/>
                  </a:lnTo>
                  <a:lnTo>
                    <a:pt x="1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85" name="Freeform 1618"/>
            <p:cNvSpPr/>
            <p:nvPr/>
          </p:nvSpPr>
          <p:spPr>
            <a:xfrm>
              <a:off x="5352" y="2021"/>
              <a:ext cx="15" cy="14"/>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5">
                  <a:moveTo>
                    <a:pt x="5" y="5"/>
                  </a:moveTo>
                  <a:lnTo>
                    <a:pt x="5" y="5"/>
                  </a:lnTo>
                  <a:lnTo>
                    <a:pt x="5" y="2"/>
                  </a:lnTo>
                  <a:lnTo>
                    <a:pt x="4" y="0"/>
                  </a:lnTo>
                  <a:lnTo>
                    <a:pt x="4" y="2"/>
                  </a:lnTo>
                  <a:lnTo>
                    <a:pt x="2" y="2"/>
                  </a:lnTo>
                  <a:lnTo>
                    <a:pt x="0" y="4"/>
                  </a:lnTo>
                  <a:lnTo>
                    <a:pt x="4" y="4"/>
                  </a:lnTo>
                  <a:lnTo>
                    <a:pt x="4" y="2"/>
                  </a:lnTo>
                  <a:lnTo>
                    <a:pt x="2" y="5"/>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086" name="Freeform 1619"/>
            <p:cNvSpPr/>
            <p:nvPr/>
          </p:nvSpPr>
          <p:spPr>
            <a:xfrm>
              <a:off x="5357" y="2035"/>
              <a:ext cx="10" cy="19"/>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3" h="7">
                  <a:moveTo>
                    <a:pt x="3" y="3"/>
                  </a:moveTo>
                  <a:lnTo>
                    <a:pt x="3" y="3"/>
                  </a:lnTo>
                  <a:lnTo>
                    <a:pt x="2" y="3"/>
                  </a:lnTo>
                  <a:lnTo>
                    <a:pt x="2" y="5"/>
                  </a:lnTo>
                  <a:lnTo>
                    <a:pt x="2" y="3"/>
                  </a:lnTo>
                  <a:lnTo>
                    <a:pt x="3" y="0"/>
                  </a:lnTo>
                  <a:lnTo>
                    <a:pt x="0" y="0"/>
                  </a:lnTo>
                  <a:lnTo>
                    <a:pt x="0" y="2"/>
                  </a:lnTo>
                  <a:lnTo>
                    <a:pt x="0" y="5"/>
                  </a:lnTo>
                  <a:lnTo>
                    <a:pt x="2" y="7"/>
                  </a:lnTo>
                  <a:lnTo>
                    <a:pt x="3" y="5"/>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87" name="Freeform 1620"/>
            <p:cNvSpPr/>
            <p:nvPr/>
          </p:nvSpPr>
          <p:spPr>
            <a:xfrm>
              <a:off x="5367" y="2040"/>
              <a:ext cx="33" cy="8"/>
            </a:xfrm>
            <a:custGeom>
              <a:avLst/>
              <a:gdLst>
                <a:gd name="txL" fmla="*/ 0 w 10"/>
                <a:gd name="txT" fmla="*/ 0 h 3"/>
                <a:gd name="txR" fmla="*/ 10 w 10"/>
                <a:gd name="txB" fmla="*/ 3 h 3"/>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0" h="3">
                  <a:moveTo>
                    <a:pt x="10" y="0"/>
                  </a:moveTo>
                  <a:lnTo>
                    <a:pt x="10" y="0"/>
                  </a:lnTo>
                  <a:lnTo>
                    <a:pt x="7" y="0"/>
                  </a:lnTo>
                  <a:lnTo>
                    <a:pt x="0" y="1"/>
                  </a:lnTo>
                  <a:lnTo>
                    <a:pt x="0" y="3"/>
                  </a:lnTo>
                  <a:lnTo>
                    <a:pt x="7" y="1"/>
                  </a:lnTo>
                  <a:lnTo>
                    <a:pt x="10" y="3"/>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088" name="Freeform 1621"/>
            <p:cNvSpPr/>
            <p:nvPr/>
          </p:nvSpPr>
          <p:spPr>
            <a:xfrm>
              <a:off x="5400" y="2040"/>
              <a:ext cx="39" cy="22"/>
            </a:xfrm>
            <a:custGeom>
              <a:avLst/>
              <a:gdLst>
                <a:gd name="txL" fmla="*/ 0 w 12"/>
                <a:gd name="txT" fmla="*/ 0 h 8"/>
                <a:gd name="txR" fmla="*/ 12 w 12"/>
                <a:gd name="txB" fmla="*/ 8 h 8"/>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2" h="8">
                  <a:moveTo>
                    <a:pt x="12" y="6"/>
                  </a:moveTo>
                  <a:lnTo>
                    <a:pt x="12" y="8"/>
                  </a:lnTo>
                  <a:lnTo>
                    <a:pt x="7" y="1"/>
                  </a:lnTo>
                  <a:lnTo>
                    <a:pt x="0" y="0"/>
                  </a:lnTo>
                  <a:lnTo>
                    <a:pt x="0" y="3"/>
                  </a:lnTo>
                  <a:lnTo>
                    <a:pt x="5" y="5"/>
                  </a:lnTo>
                  <a:lnTo>
                    <a:pt x="10" y="8"/>
                  </a:lnTo>
                  <a:lnTo>
                    <a:pt x="12" y="6"/>
                  </a:lnTo>
                </a:path>
              </a:pathLst>
            </a:custGeom>
            <a:solidFill>
              <a:srgbClr val="777777">
                <a:alpha val="100000"/>
              </a:srgbClr>
            </a:solidFill>
            <a:ln w="9525">
              <a:noFill/>
            </a:ln>
          </p:spPr>
          <p:txBody>
            <a:bodyPr/>
            <a:lstStyle/>
            <a:p>
              <a:pPr fontAlgn="base"/>
              <a:endParaRPr lang="zh-CN" altLang="en-US" sz="1680" strike="noStrike" noProof="1"/>
            </a:p>
          </p:txBody>
        </p:sp>
        <p:sp>
          <p:nvSpPr>
            <p:cNvPr id="77089" name="Freeform 1622"/>
            <p:cNvSpPr/>
            <p:nvPr/>
          </p:nvSpPr>
          <p:spPr>
            <a:xfrm>
              <a:off x="5433" y="2056"/>
              <a:ext cx="32" cy="22"/>
            </a:xfrm>
            <a:custGeom>
              <a:avLst/>
              <a:gdLst>
                <a:gd name="txL" fmla="*/ 0 w 10"/>
                <a:gd name="txT" fmla="*/ 0 h 8"/>
                <a:gd name="txR" fmla="*/ 10 w 10"/>
                <a:gd name="txB" fmla="*/ 8 h 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0" h="8">
                  <a:moveTo>
                    <a:pt x="10" y="8"/>
                  </a:moveTo>
                  <a:lnTo>
                    <a:pt x="10" y="8"/>
                  </a:lnTo>
                  <a:lnTo>
                    <a:pt x="8" y="4"/>
                  </a:lnTo>
                  <a:lnTo>
                    <a:pt x="2" y="0"/>
                  </a:lnTo>
                  <a:lnTo>
                    <a:pt x="0" y="2"/>
                  </a:lnTo>
                  <a:lnTo>
                    <a:pt x="7" y="5"/>
                  </a:lnTo>
                  <a:lnTo>
                    <a:pt x="8" y="8"/>
                  </a:lnTo>
                  <a:lnTo>
                    <a:pt x="10" y="8"/>
                  </a:lnTo>
                </a:path>
              </a:pathLst>
            </a:custGeom>
            <a:solidFill>
              <a:srgbClr val="777777">
                <a:alpha val="100000"/>
              </a:srgbClr>
            </a:solidFill>
            <a:ln w="9525">
              <a:noFill/>
            </a:ln>
          </p:spPr>
          <p:txBody>
            <a:bodyPr/>
            <a:lstStyle/>
            <a:p>
              <a:pPr fontAlgn="base"/>
              <a:endParaRPr lang="zh-CN" altLang="en-US" sz="1680" strike="noStrike" noProof="1"/>
            </a:p>
          </p:txBody>
        </p:sp>
        <p:sp>
          <p:nvSpPr>
            <p:cNvPr id="77090" name="Freeform 1623"/>
            <p:cNvSpPr/>
            <p:nvPr/>
          </p:nvSpPr>
          <p:spPr>
            <a:xfrm>
              <a:off x="5455" y="2078"/>
              <a:ext cx="16" cy="60"/>
            </a:xfrm>
            <a:custGeom>
              <a:avLst/>
              <a:gdLst>
                <a:gd name="txL" fmla="*/ 0 w 5"/>
                <a:gd name="txT" fmla="*/ 0 h 22"/>
                <a:gd name="txR" fmla="*/ 5 w 5"/>
                <a:gd name="txB" fmla="*/ 22 h 22"/>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5" h="22">
                  <a:moveTo>
                    <a:pt x="1" y="22"/>
                  </a:moveTo>
                  <a:lnTo>
                    <a:pt x="1" y="22"/>
                  </a:lnTo>
                  <a:lnTo>
                    <a:pt x="5" y="10"/>
                  </a:lnTo>
                  <a:lnTo>
                    <a:pt x="3" y="0"/>
                  </a:lnTo>
                  <a:lnTo>
                    <a:pt x="1" y="0"/>
                  </a:lnTo>
                  <a:lnTo>
                    <a:pt x="1" y="10"/>
                  </a:lnTo>
                  <a:lnTo>
                    <a:pt x="0" y="22"/>
                  </a:lnTo>
                  <a:lnTo>
                    <a:pt x="0" y="20"/>
                  </a:lnTo>
                  <a:lnTo>
                    <a:pt x="1" y="22"/>
                  </a:lnTo>
                </a:path>
              </a:pathLst>
            </a:custGeom>
            <a:solidFill>
              <a:srgbClr val="777777">
                <a:alpha val="100000"/>
              </a:srgbClr>
            </a:solidFill>
            <a:ln w="9525">
              <a:noFill/>
            </a:ln>
          </p:spPr>
          <p:txBody>
            <a:bodyPr/>
            <a:lstStyle/>
            <a:p>
              <a:pPr fontAlgn="base"/>
              <a:endParaRPr lang="zh-CN" altLang="en-US" sz="1680" strike="noStrike" noProof="1"/>
            </a:p>
          </p:txBody>
        </p:sp>
        <p:sp>
          <p:nvSpPr>
            <p:cNvPr id="77091" name="Freeform 1624"/>
            <p:cNvSpPr/>
            <p:nvPr/>
          </p:nvSpPr>
          <p:spPr>
            <a:xfrm>
              <a:off x="5433" y="2131"/>
              <a:ext cx="26" cy="34"/>
            </a:xfrm>
            <a:custGeom>
              <a:avLst/>
              <a:gdLst>
                <a:gd name="txL" fmla="*/ 0 w 8"/>
                <a:gd name="txT" fmla="*/ 0 h 12"/>
                <a:gd name="txR" fmla="*/ 8 w 8"/>
                <a:gd name="txB" fmla="*/ 12 h 12"/>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8" h="12">
                  <a:moveTo>
                    <a:pt x="2" y="12"/>
                  </a:moveTo>
                  <a:lnTo>
                    <a:pt x="2" y="12"/>
                  </a:lnTo>
                  <a:lnTo>
                    <a:pt x="3" y="8"/>
                  </a:lnTo>
                  <a:lnTo>
                    <a:pt x="8" y="2"/>
                  </a:lnTo>
                  <a:lnTo>
                    <a:pt x="7" y="0"/>
                  </a:lnTo>
                  <a:lnTo>
                    <a:pt x="2" y="7"/>
                  </a:lnTo>
                  <a:lnTo>
                    <a:pt x="0" y="12"/>
                  </a:lnTo>
                  <a:lnTo>
                    <a:pt x="2" y="12"/>
                  </a:lnTo>
                </a:path>
              </a:pathLst>
            </a:custGeom>
            <a:solidFill>
              <a:srgbClr val="777777">
                <a:alpha val="100000"/>
              </a:srgbClr>
            </a:solidFill>
            <a:ln w="9525">
              <a:noFill/>
            </a:ln>
          </p:spPr>
          <p:txBody>
            <a:bodyPr/>
            <a:lstStyle/>
            <a:p>
              <a:pPr fontAlgn="base"/>
              <a:endParaRPr lang="zh-CN" altLang="en-US" sz="1680" strike="noStrike" noProof="1"/>
            </a:p>
          </p:txBody>
        </p:sp>
        <p:sp>
          <p:nvSpPr>
            <p:cNvPr id="77092" name="Freeform 1625"/>
            <p:cNvSpPr/>
            <p:nvPr/>
          </p:nvSpPr>
          <p:spPr>
            <a:xfrm>
              <a:off x="5416" y="2165"/>
              <a:ext cx="23" cy="7"/>
            </a:xfrm>
            <a:custGeom>
              <a:avLst/>
              <a:gdLst>
                <a:gd name="txL" fmla="*/ 0 w 7"/>
                <a:gd name="txT" fmla="*/ 0 h 3"/>
                <a:gd name="txR" fmla="*/ 7 w 7"/>
                <a:gd name="txB" fmla="*/ 3 h 3"/>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7" h="3">
                  <a:moveTo>
                    <a:pt x="2" y="3"/>
                  </a:moveTo>
                  <a:lnTo>
                    <a:pt x="4" y="3"/>
                  </a:lnTo>
                  <a:lnTo>
                    <a:pt x="5" y="3"/>
                  </a:lnTo>
                  <a:lnTo>
                    <a:pt x="7" y="0"/>
                  </a:lnTo>
                  <a:lnTo>
                    <a:pt x="5" y="0"/>
                  </a:lnTo>
                  <a:lnTo>
                    <a:pt x="4" y="1"/>
                  </a:lnTo>
                  <a:lnTo>
                    <a:pt x="0" y="3"/>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93" name="Freeform 1626"/>
            <p:cNvSpPr/>
            <p:nvPr/>
          </p:nvSpPr>
          <p:spPr>
            <a:xfrm>
              <a:off x="5413" y="2172"/>
              <a:ext cx="16" cy="44"/>
            </a:xfrm>
            <a:custGeom>
              <a:avLst/>
              <a:gdLst>
                <a:gd name="txL" fmla="*/ 0 w 5"/>
                <a:gd name="txT" fmla="*/ 0 h 16"/>
                <a:gd name="txR" fmla="*/ 5 w 5"/>
                <a:gd name="txB" fmla="*/ 16 h 16"/>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5" h="16">
                  <a:moveTo>
                    <a:pt x="3" y="15"/>
                  </a:moveTo>
                  <a:lnTo>
                    <a:pt x="3" y="16"/>
                  </a:lnTo>
                  <a:lnTo>
                    <a:pt x="5" y="6"/>
                  </a:lnTo>
                  <a:lnTo>
                    <a:pt x="3" y="0"/>
                  </a:lnTo>
                  <a:lnTo>
                    <a:pt x="1" y="0"/>
                  </a:lnTo>
                  <a:lnTo>
                    <a:pt x="1" y="6"/>
                  </a:lnTo>
                  <a:lnTo>
                    <a:pt x="0" y="15"/>
                  </a:lnTo>
                  <a:lnTo>
                    <a:pt x="0" y="16"/>
                  </a:lnTo>
                  <a:lnTo>
                    <a:pt x="3" y="15"/>
                  </a:lnTo>
                </a:path>
              </a:pathLst>
            </a:custGeom>
            <a:solidFill>
              <a:srgbClr val="777777">
                <a:alpha val="100000"/>
              </a:srgbClr>
            </a:solidFill>
            <a:ln w="9525">
              <a:noFill/>
            </a:ln>
          </p:spPr>
          <p:txBody>
            <a:bodyPr/>
            <a:lstStyle/>
            <a:p>
              <a:pPr fontAlgn="base"/>
              <a:endParaRPr lang="zh-CN" altLang="en-US" sz="1680" strike="noStrike" noProof="1"/>
            </a:p>
          </p:txBody>
        </p:sp>
        <p:sp>
          <p:nvSpPr>
            <p:cNvPr id="77094" name="Freeform 1627"/>
            <p:cNvSpPr/>
            <p:nvPr/>
          </p:nvSpPr>
          <p:spPr>
            <a:xfrm>
              <a:off x="5413" y="2213"/>
              <a:ext cx="9" cy="41"/>
            </a:xfrm>
            <a:custGeom>
              <a:avLst/>
              <a:gdLst>
                <a:gd name="txL" fmla="*/ 0 w 3"/>
                <a:gd name="txT" fmla="*/ 0 h 15"/>
                <a:gd name="txR" fmla="*/ 3 w 3"/>
                <a:gd name="txB" fmla="*/ 15 h 1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0" y="2147483646"/>
                </a:cxn>
                <a:cxn ang="0">
                  <a:pos x="0" y="2147483646"/>
                </a:cxn>
                <a:cxn ang="0">
                  <a:pos x="2147483646" y="2147483646"/>
                </a:cxn>
              </a:cxnLst>
              <a:rect l="txL" t="txT" r="txR" b="txB"/>
              <a:pathLst>
                <a:path w="3" h="15">
                  <a:moveTo>
                    <a:pt x="1" y="15"/>
                  </a:moveTo>
                  <a:lnTo>
                    <a:pt x="1" y="15"/>
                  </a:lnTo>
                  <a:lnTo>
                    <a:pt x="3" y="8"/>
                  </a:lnTo>
                  <a:lnTo>
                    <a:pt x="3" y="0"/>
                  </a:lnTo>
                  <a:lnTo>
                    <a:pt x="0" y="1"/>
                  </a:lnTo>
                  <a:lnTo>
                    <a:pt x="1" y="8"/>
                  </a:lnTo>
                  <a:lnTo>
                    <a:pt x="0" y="15"/>
                  </a:lnTo>
                  <a:lnTo>
                    <a:pt x="1" y="15"/>
                  </a:lnTo>
                </a:path>
              </a:pathLst>
            </a:custGeom>
            <a:solidFill>
              <a:srgbClr val="777777">
                <a:alpha val="100000"/>
              </a:srgbClr>
            </a:solidFill>
            <a:ln w="9525">
              <a:noFill/>
            </a:ln>
          </p:spPr>
          <p:txBody>
            <a:bodyPr/>
            <a:lstStyle/>
            <a:p>
              <a:pPr fontAlgn="base"/>
              <a:endParaRPr lang="zh-CN" altLang="en-US" sz="1680" strike="noStrike" noProof="1"/>
            </a:p>
          </p:txBody>
        </p:sp>
        <p:sp>
          <p:nvSpPr>
            <p:cNvPr id="77095" name="Freeform 1628"/>
            <p:cNvSpPr/>
            <p:nvPr/>
          </p:nvSpPr>
          <p:spPr>
            <a:xfrm>
              <a:off x="5380" y="2254"/>
              <a:ext cx="36" cy="44"/>
            </a:xfrm>
            <a:custGeom>
              <a:avLst/>
              <a:gdLst>
                <a:gd name="txL" fmla="*/ 0 w 11"/>
                <a:gd name="txT" fmla="*/ 0 h 16"/>
                <a:gd name="txR" fmla="*/ 11 w 11"/>
                <a:gd name="txB" fmla="*/ 16 h 16"/>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Lst>
              <a:rect l="txL" t="txT" r="txR" b="txB"/>
              <a:pathLst>
                <a:path w="11" h="16">
                  <a:moveTo>
                    <a:pt x="0" y="16"/>
                  </a:moveTo>
                  <a:lnTo>
                    <a:pt x="0" y="16"/>
                  </a:lnTo>
                  <a:lnTo>
                    <a:pt x="3" y="13"/>
                  </a:lnTo>
                  <a:lnTo>
                    <a:pt x="6" y="9"/>
                  </a:lnTo>
                  <a:lnTo>
                    <a:pt x="8" y="4"/>
                  </a:lnTo>
                  <a:lnTo>
                    <a:pt x="11" y="0"/>
                  </a:lnTo>
                  <a:lnTo>
                    <a:pt x="10" y="0"/>
                  </a:lnTo>
                  <a:lnTo>
                    <a:pt x="6" y="4"/>
                  </a:lnTo>
                  <a:lnTo>
                    <a:pt x="5" y="8"/>
                  </a:lnTo>
                  <a:lnTo>
                    <a:pt x="1" y="11"/>
                  </a:lnTo>
                  <a:lnTo>
                    <a:pt x="0" y="13"/>
                  </a:lnTo>
                  <a:lnTo>
                    <a:pt x="0" y="16"/>
                  </a:lnTo>
                </a:path>
              </a:pathLst>
            </a:custGeom>
            <a:solidFill>
              <a:srgbClr val="777777">
                <a:alpha val="100000"/>
              </a:srgbClr>
            </a:solidFill>
            <a:ln w="9525">
              <a:noFill/>
            </a:ln>
          </p:spPr>
          <p:txBody>
            <a:bodyPr/>
            <a:lstStyle/>
            <a:p>
              <a:pPr fontAlgn="base"/>
              <a:endParaRPr lang="zh-CN" altLang="en-US" sz="1680" strike="noStrike" noProof="1"/>
            </a:p>
          </p:txBody>
        </p:sp>
        <p:sp>
          <p:nvSpPr>
            <p:cNvPr id="77096" name="Freeform 1629"/>
            <p:cNvSpPr/>
            <p:nvPr/>
          </p:nvSpPr>
          <p:spPr>
            <a:xfrm>
              <a:off x="5341" y="2289"/>
              <a:ext cx="39" cy="9"/>
            </a:xfrm>
            <a:custGeom>
              <a:avLst/>
              <a:gdLst>
                <a:gd name="txL" fmla="*/ 0 w 12"/>
                <a:gd name="txT" fmla="*/ 0 h 3"/>
                <a:gd name="txR" fmla="*/ 12 w 12"/>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12" h="3">
                  <a:moveTo>
                    <a:pt x="2" y="1"/>
                  </a:moveTo>
                  <a:lnTo>
                    <a:pt x="2" y="1"/>
                  </a:lnTo>
                  <a:lnTo>
                    <a:pt x="7" y="1"/>
                  </a:lnTo>
                  <a:lnTo>
                    <a:pt x="12" y="3"/>
                  </a:lnTo>
                  <a:lnTo>
                    <a:pt x="12" y="0"/>
                  </a:lnTo>
                  <a:lnTo>
                    <a:pt x="7" y="0"/>
                  </a:lnTo>
                  <a:lnTo>
                    <a:pt x="0" y="1"/>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097" name="Freeform 1630"/>
            <p:cNvSpPr/>
            <p:nvPr/>
          </p:nvSpPr>
          <p:spPr>
            <a:xfrm>
              <a:off x="5306" y="2291"/>
              <a:ext cx="41" cy="34"/>
            </a:xfrm>
            <a:custGeom>
              <a:avLst/>
              <a:gdLst>
                <a:gd name="txL" fmla="*/ 0 w 13"/>
                <a:gd name="txT" fmla="*/ 0 h 12"/>
                <a:gd name="txR" fmla="*/ 13 w 13"/>
                <a:gd name="txB" fmla="*/ 12 h 12"/>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13" h="12">
                  <a:moveTo>
                    <a:pt x="3" y="12"/>
                  </a:moveTo>
                  <a:lnTo>
                    <a:pt x="3" y="12"/>
                  </a:lnTo>
                  <a:lnTo>
                    <a:pt x="6" y="7"/>
                  </a:lnTo>
                  <a:lnTo>
                    <a:pt x="13" y="0"/>
                  </a:lnTo>
                  <a:lnTo>
                    <a:pt x="11" y="0"/>
                  </a:lnTo>
                  <a:lnTo>
                    <a:pt x="5" y="5"/>
                  </a:lnTo>
                  <a:lnTo>
                    <a:pt x="0" y="12"/>
                  </a:lnTo>
                  <a:lnTo>
                    <a:pt x="3" y="12"/>
                  </a:lnTo>
                </a:path>
              </a:pathLst>
            </a:custGeom>
            <a:solidFill>
              <a:srgbClr val="777777">
                <a:alpha val="100000"/>
              </a:srgbClr>
            </a:solidFill>
            <a:ln w="9525">
              <a:noFill/>
            </a:ln>
          </p:spPr>
          <p:txBody>
            <a:bodyPr/>
            <a:lstStyle/>
            <a:p>
              <a:pPr fontAlgn="base"/>
              <a:endParaRPr lang="zh-CN" altLang="en-US" sz="1680" strike="noStrike" noProof="1"/>
            </a:p>
          </p:txBody>
        </p:sp>
        <p:sp>
          <p:nvSpPr>
            <p:cNvPr id="77098" name="Freeform 1631"/>
            <p:cNvSpPr/>
            <p:nvPr/>
          </p:nvSpPr>
          <p:spPr>
            <a:xfrm>
              <a:off x="5296" y="2325"/>
              <a:ext cx="20" cy="8"/>
            </a:xfrm>
            <a:custGeom>
              <a:avLst/>
              <a:gdLst>
                <a:gd name="txL" fmla="*/ 0 w 6"/>
                <a:gd name="txT" fmla="*/ 0 h 3"/>
                <a:gd name="txR" fmla="*/ 6 w 6"/>
                <a:gd name="txB" fmla="*/ 3 h 3"/>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6" h="3">
                  <a:moveTo>
                    <a:pt x="1" y="3"/>
                  </a:moveTo>
                  <a:lnTo>
                    <a:pt x="1" y="1"/>
                  </a:lnTo>
                  <a:lnTo>
                    <a:pt x="3" y="3"/>
                  </a:lnTo>
                  <a:lnTo>
                    <a:pt x="6" y="0"/>
                  </a:lnTo>
                  <a:lnTo>
                    <a:pt x="3" y="0"/>
                  </a:lnTo>
                  <a:lnTo>
                    <a:pt x="1" y="1"/>
                  </a:lnTo>
                  <a:lnTo>
                    <a:pt x="0" y="3"/>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099" name="Freeform 1632"/>
            <p:cNvSpPr/>
            <p:nvPr/>
          </p:nvSpPr>
          <p:spPr>
            <a:xfrm>
              <a:off x="5296" y="2333"/>
              <a:ext cx="13" cy="29"/>
            </a:xfrm>
            <a:custGeom>
              <a:avLst/>
              <a:gdLst>
                <a:gd name="txL" fmla="*/ 0 w 4"/>
                <a:gd name="txT" fmla="*/ 0 h 11"/>
                <a:gd name="txR" fmla="*/ 4 w 4"/>
                <a:gd name="txB" fmla="*/ 11 h 11"/>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4" h="11">
                  <a:moveTo>
                    <a:pt x="4" y="11"/>
                  </a:moveTo>
                  <a:lnTo>
                    <a:pt x="4" y="11"/>
                  </a:lnTo>
                  <a:lnTo>
                    <a:pt x="4" y="5"/>
                  </a:lnTo>
                  <a:lnTo>
                    <a:pt x="1" y="0"/>
                  </a:lnTo>
                  <a:lnTo>
                    <a:pt x="0" y="0"/>
                  </a:lnTo>
                  <a:lnTo>
                    <a:pt x="3" y="6"/>
                  </a:lnTo>
                  <a:lnTo>
                    <a:pt x="3" y="10"/>
                  </a:lnTo>
                  <a:lnTo>
                    <a:pt x="4"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100" name="Freeform 1633"/>
            <p:cNvSpPr/>
            <p:nvPr/>
          </p:nvSpPr>
          <p:spPr>
            <a:xfrm>
              <a:off x="5272" y="2359"/>
              <a:ext cx="37" cy="38"/>
            </a:xfrm>
            <a:custGeom>
              <a:avLst/>
              <a:gdLst>
                <a:gd name="txL" fmla="*/ 0 w 11"/>
                <a:gd name="txT" fmla="*/ 0 h 14"/>
                <a:gd name="txR" fmla="*/ 11 w 11"/>
                <a:gd name="txB" fmla="*/ 14 h 14"/>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1" h="14">
                  <a:moveTo>
                    <a:pt x="2" y="14"/>
                  </a:moveTo>
                  <a:lnTo>
                    <a:pt x="2" y="14"/>
                  </a:lnTo>
                  <a:lnTo>
                    <a:pt x="7" y="8"/>
                  </a:lnTo>
                  <a:lnTo>
                    <a:pt x="11" y="1"/>
                  </a:lnTo>
                  <a:lnTo>
                    <a:pt x="10" y="0"/>
                  </a:lnTo>
                  <a:lnTo>
                    <a:pt x="5" y="8"/>
                  </a:lnTo>
                  <a:lnTo>
                    <a:pt x="0" y="13"/>
                  </a:lnTo>
                  <a:lnTo>
                    <a:pt x="2" y="14"/>
                  </a:lnTo>
                </a:path>
              </a:pathLst>
            </a:custGeom>
            <a:solidFill>
              <a:srgbClr val="777777">
                <a:alpha val="100000"/>
              </a:srgbClr>
            </a:solidFill>
            <a:ln w="9525">
              <a:noFill/>
            </a:ln>
          </p:spPr>
          <p:txBody>
            <a:bodyPr/>
            <a:lstStyle/>
            <a:p>
              <a:pPr fontAlgn="base"/>
              <a:endParaRPr lang="zh-CN" altLang="en-US" sz="1680" strike="noStrike" noProof="1"/>
            </a:p>
          </p:txBody>
        </p:sp>
        <p:sp>
          <p:nvSpPr>
            <p:cNvPr id="77101" name="Freeform 1634"/>
            <p:cNvSpPr/>
            <p:nvPr/>
          </p:nvSpPr>
          <p:spPr>
            <a:xfrm>
              <a:off x="5266" y="2381"/>
              <a:ext cx="14" cy="16"/>
            </a:xfrm>
            <a:custGeom>
              <a:avLst/>
              <a:gdLst>
                <a:gd name="txL" fmla="*/ 0 w 4"/>
                <a:gd name="txT" fmla="*/ 0 h 6"/>
                <a:gd name="txR" fmla="*/ 4 w 4"/>
                <a:gd name="txB" fmla="*/ 6 h 6"/>
              </a:gdLst>
              <a:ahLst/>
              <a:cxnLst>
                <a:cxn ang="0">
                  <a:pos x="2147483646" y="0"/>
                </a:cxn>
                <a:cxn ang="0">
                  <a:pos x="0" y="0"/>
                </a:cxn>
                <a:cxn ang="0">
                  <a:pos x="0" y="2147483646"/>
                </a:cxn>
                <a:cxn ang="0">
                  <a:pos x="2147483646" y="2147483646"/>
                </a:cxn>
                <a:cxn ang="0">
                  <a:pos x="2147483646" y="2147483646"/>
                </a:cxn>
                <a:cxn ang="0">
                  <a:pos x="2147483646" y="2147483646"/>
                </a:cxn>
                <a:cxn ang="0">
                  <a:pos x="2147483646" y="0"/>
                </a:cxn>
                <a:cxn ang="0">
                  <a:pos x="0" y="0"/>
                </a:cxn>
                <a:cxn ang="0">
                  <a:pos x="2147483646" y="0"/>
                </a:cxn>
              </a:cxnLst>
              <a:rect l="txL" t="txT" r="txR" b="txB"/>
              <a:pathLst>
                <a:path w="4" h="6">
                  <a:moveTo>
                    <a:pt x="2" y="0"/>
                  </a:moveTo>
                  <a:lnTo>
                    <a:pt x="0" y="0"/>
                  </a:lnTo>
                  <a:lnTo>
                    <a:pt x="0" y="5"/>
                  </a:lnTo>
                  <a:lnTo>
                    <a:pt x="4" y="6"/>
                  </a:lnTo>
                  <a:lnTo>
                    <a:pt x="2" y="5"/>
                  </a:lnTo>
                  <a:lnTo>
                    <a:pt x="2" y="3"/>
                  </a:lnTo>
                  <a:lnTo>
                    <a:pt x="2" y="0"/>
                  </a:lnTo>
                  <a:lnTo>
                    <a:pt x="0"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02" name="Freeform 1635"/>
            <p:cNvSpPr/>
            <p:nvPr/>
          </p:nvSpPr>
          <p:spPr>
            <a:xfrm>
              <a:off x="5253" y="2381"/>
              <a:ext cx="19" cy="27"/>
            </a:xfrm>
            <a:custGeom>
              <a:avLst/>
              <a:gdLst>
                <a:gd name="txL" fmla="*/ 0 w 6"/>
                <a:gd name="txT" fmla="*/ 0 h 10"/>
                <a:gd name="txR" fmla="*/ 6 w 6"/>
                <a:gd name="txB" fmla="*/ 10 h 10"/>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6" h="10">
                  <a:moveTo>
                    <a:pt x="3" y="10"/>
                  </a:moveTo>
                  <a:lnTo>
                    <a:pt x="3" y="10"/>
                  </a:lnTo>
                  <a:lnTo>
                    <a:pt x="3" y="5"/>
                  </a:lnTo>
                  <a:lnTo>
                    <a:pt x="6" y="0"/>
                  </a:lnTo>
                  <a:lnTo>
                    <a:pt x="4" y="0"/>
                  </a:lnTo>
                  <a:lnTo>
                    <a:pt x="1" y="5"/>
                  </a:lnTo>
                  <a:lnTo>
                    <a:pt x="0" y="10"/>
                  </a:lnTo>
                  <a:lnTo>
                    <a:pt x="3"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103" name="Freeform 1636"/>
            <p:cNvSpPr/>
            <p:nvPr/>
          </p:nvSpPr>
          <p:spPr>
            <a:xfrm>
              <a:off x="5230" y="2408"/>
              <a:ext cx="33" cy="29"/>
            </a:xfrm>
            <a:custGeom>
              <a:avLst/>
              <a:gdLst>
                <a:gd name="txL" fmla="*/ 0 w 10"/>
                <a:gd name="txT" fmla="*/ 0 h 11"/>
                <a:gd name="txR" fmla="*/ 10 w 10"/>
                <a:gd name="txB" fmla="*/ 11 h 11"/>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Lst>
              <a:rect l="txL" t="txT" r="txR" b="txB"/>
              <a:pathLst>
                <a:path w="10" h="11">
                  <a:moveTo>
                    <a:pt x="0" y="11"/>
                  </a:moveTo>
                  <a:lnTo>
                    <a:pt x="0" y="11"/>
                  </a:lnTo>
                  <a:lnTo>
                    <a:pt x="3" y="10"/>
                  </a:lnTo>
                  <a:lnTo>
                    <a:pt x="7" y="8"/>
                  </a:lnTo>
                  <a:lnTo>
                    <a:pt x="8" y="3"/>
                  </a:lnTo>
                  <a:lnTo>
                    <a:pt x="10" y="0"/>
                  </a:lnTo>
                  <a:lnTo>
                    <a:pt x="7" y="0"/>
                  </a:lnTo>
                  <a:lnTo>
                    <a:pt x="7" y="3"/>
                  </a:lnTo>
                  <a:lnTo>
                    <a:pt x="5" y="6"/>
                  </a:lnTo>
                  <a:lnTo>
                    <a:pt x="2" y="8"/>
                  </a:lnTo>
                  <a:lnTo>
                    <a:pt x="0" y="10"/>
                  </a:lnTo>
                  <a:lnTo>
                    <a:pt x="0"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104" name="Freeform 1637"/>
            <p:cNvSpPr/>
            <p:nvPr/>
          </p:nvSpPr>
          <p:spPr>
            <a:xfrm>
              <a:off x="5195" y="2423"/>
              <a:ext cx="35" cy="14"/>
            </a:xfrm>
            <a:custGeom>
              <a:avLst/>
              <a:gdLst>
                <a:gd name="txL" fmla="*/ 0 w 11"/>
                <a:gd name="txT" fmla="*/ 0 h 6"/>
                <a:gd name="txR" fmla="*/ 11 w 11"/>
                <a:gd name="txB" fmla="*/ 6 h 6"/>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11" h="6">
                  <a:moveTo>
                    <a:pt x="0" y="1"/>
                  </a:moveTo>
                  <a:lnTo>
                    <a:pt x="0" y="1"/>
                  </a:lnTo>
                  <a:lnTo>
                    <a:pt x="5" y="5"/>
                  </a:lnTo>
                  <a:lnTo>
                    <a:pt x="11" y="6"/>
                  </a:lnTo>
                  <a:lnTo>
                    <a:pt x="11" y="5"/>
                  </a:lnTo>
                  <a:lnTo>
                    <a:pt x="5" y="3"/>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05" name="Freeform 1638"/>
            <p:cNvSpPr/>
            <p:nvPr/>
          </p:nvSpPr>
          <p:spPr>
            <a:xfrm>
              <a:off x="5189" y="2423"/>
              <a:ext cx="9" cy="14"/>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3" h="6">
                  <a:moveTo>
                    <a:pt x="3" y="5"/>
                  </a:moveTo>
                  <a:lnTo>
                    <a:pt x="3" y="5"/>
                  </a:lnTo>
                  <a:lnTo>
                    <a:pt x="3" y="1"/>
                  </a:lnTo>
                  <a:lnTo>
                    <a:pt x="2" y="1"/>
                  </a:lnTo>
                  <a:lnTo>
                    <a:pt x="2" y="0"/>
                  </a:lnTo>
                  <a:lnTo>
                    <a:pt x="0" y="3"/>
                  </a:lnTo>
                  <a:lnTo>
                    <a:pt x="2" y="6"/>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06" name="Freeform 1639"/>
            <p:cNvSpPr/>
            <p:nvPr/>
          </p:nvSpPr>
          <p:spPr>
            <a:xfrm>
              <a:off x="5195" y="2435"/>
              <a:ext cx="16" cy="16"/>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6">
                  <a:moveTo>
                    <a:pt x="3" y="6"/>
                  </a:moveTo>
                  <a:lnTo>
                    <a:pt x="3" y="6"/>
                  </a:lnTo>
                  <a:lnTo>
                    <a:pt x="5" y="3"/>
                  </a:lnTo>
                  <a:lnTo>
                    <a:pt x="1" y="0"/>
                  </a:lnTo>
                  <a:lnTo>
                    <a:pt x="0" y="1"/>
                  </a:lnTo>
                  <a:lnTo>
                    <a:pt x="1" y="4"/>
                  </a:lnTo>
                  <a:lnTo>
                    <a:pt x="1" y="6"/>
                  </a:lnTo>
                  <a:lnTo>
                    <a:pt x="3" y="6"/>
                  </a:lnTo>
                </a:path>
              </a:pathLst>
            </a:custGeom>
            <a:solidFill>
              <a:srgbClr val="777777">
                <a:alpha val="100000"/>
              </a:srgbClr>
            </a:solidFill>
            <a:ln w="9525">
              <a:noFill/>
            </a:ln>
          </p:spPr>
          <p:txBody>
            <a:bodyPr/>
            <a:lstStyle/>
            <a:p>
              <a:pPr fontAlgn="base"/>
              <a:endParaRPr lang="zh-CN" altLang="en-US" sz="1680" strike="noStrike" noProof="1"/>
            </a:p>
          </p:txBody>
        </p:sp>
        <p:sp>
          <p:nvSpPr>
            <p:cNvPr id="77107" name="Freeform 1640"/>
            <p:cNvSpPr/>
            <p:nvPr/>
          </p:nvSpPr>
          <p:spPr>
            <a:xfrm>
              <a:off x="5189" y="2451"/>
              <a:ext cx="16" cy="22"/>
            </a:xfrm>
            <a:custGeom>
              <a:avLst/>
              <a:gdLst>
                <a:gd name="txL" fmla="*/ 0 w 5"/>
                <a:gd name="txT" fmla="*/ 0 h 8"/>
                <a:gd name="txR" fmla="*/ 5 w 5"/>
                <a:gd name="txB" fmla="*/ 8 h 8"/>
              </a:gdLst>
              <a:ahLst/>
              <a:cxnLst>
                <a:cxn ang="0">
                  <a:pos x="0" y="2147483646"/>
                </a:cxn>
                <a:cxn ang="0">
                  <a:pos x="0"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Lst>
              <a:rect l="txL" t="txT" r="txR" b="txB"/>
              <a:pathLst>
                <a:path w="5" h="8">
                  <a:moveTo>
                    <a:pt x="0" y="8"/>
                  </a:moveTo>
                  <a:lnTo>
                    <a:pt x="0" y="8"/>
                  </a:lnTo>
                  <a:lnTo>
                    <a:pt x="3" y="5"/>
                  </a:lnTo>
                  <a:lnTo>
                    <a:pt x="5" y="0"/>
                  </a:lnTo>
                  <a:lnTo>
                    <a:pt x="3" y="0"/>
                  </a:lnTo>
                  <a:lnTo>
                    <a:pt x="2" y="3"/>
                  </a:lnTo>
                  <a:lnTo>
                    <a:pt x="0" y="7"/>
                  </a:lnTo>
                  <a:lnTo>
                    <a:pt x="0" y="8"/>
                  </a:lnTo>
                </a:path>
              </a:pathLst>
            </a:custGeom>
            <a:solidFill>
              <a:srgbClr val="777777">
                <a:alpha val="100000"/>
              </a:srgbClr>
            </a:solidFill>
            <a:ln w="9525">
              <a:noFill/>
            </a:ln>
          </p:spPr>
          <p:txBody>
            <a:bodyPr/>
            <a:lstStyle/>
            <a:p>
              <a:pPr fontAlgn="base"/>
              <a:endParaRPr lang="zh-CN" altLang="en-US" sz="1680" strike="noStrike" noProof="1"/>
            </a:p>
          </p:txBody>
        </p:sp>
        <p:sp>
          <p:nvSpPr>
            <p:cNvPr id="77108" name="Freeform 1641"/>
            <p:cNvSpPr/>
            <p:nvPr/>
          </p:nvSpPr>
          <p:spPr>
            <a:xfrm>
              <a:off x="5145" y="2471"/>
              <a:ext cx="44" cy="10"/>
            </a:xfrm>
            <a:custGeom>
              <a:avLst/>
              <a:gdLst>
                <a:gd name="txL" fmla="*/ 0 w 13"/>
                <a:gd name="txT" fmla="*/ 0 h 4"/>
                <a:gd name="txR" fmla="*/ 13 w 13"/>
                <a:gd name="txB" fmla="*/ 4 h 4"/>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13" h="4">
                  <a:moveTo>
                    <a:pt x="0" y="4"/>
                  </a:moveTo>
                  <a:lnTo>
                    <a:pt x="0" y="4"/>
                  </a:lnTo>
                  <a:lnTo>
                    <a:pt x="7" y="3"/>
                  </a:lnTo>
                  <a:lnTo>
                    <a:pt x="13" y="1"/>
                  </a:lnTo>
                  <a:lnTo>
                    <a:pt x="13" y="0"/>
                  </a:lnTo>
                  <a:lnTo>
                    <a:pt x="7" y="1"/>
                  </a:lnTo>
                  <a:lnTo>
                    <a:pt x="0" y="3"/>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109" name="Freeform 1642"/>
            <p:cNvSpPr/>
            <p:nvPr/>
          </p:nvSpPr>
          <p:spPr>
            <a:xfrm>
              <a:off x="5130" y="2479"/>
              <a:ext cx="15" cy="13"/>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Lst>
              <a:rect l="txL" t="txT" r="txR" b="txB"/>
              <a:pathLst>
                <a:path w="5" h="5">
                  <a:moveTo>
                    <a:pt x="2" y="5"/>
                  </a:moveTo>
                  <a:lnTo>
                    <a:pt x="2" y="5"/>
                  </a:lnTo>
                  <a:lnTo>
                    <a:pt x="2" y="3"/>
                  </a:lnTo>
                  <a:lnTo>
                    <a:pt x="2" y="1"/>
                  </a:lnTo>
                  <a:lnTo>
                    <a:pt x="3" y="1"/>
                  </a:lnTo>
                  <a:lnTo>
                    <a:pt x="5" y="1"/>
                  </a:lnTo>
                  <a:lnTo>
                    <a:pt x="5" y="0"/>
                  </a:lnTo>
                  <a:lnTo>
                    <a:pt x="3" y="0"/>
                  </a:lnTo>
                  <a:lnTo>
                    <a:pt x="0" y="1"/>
                  </a:lnTo>
                  <a:lnTo>
                    <a:pt x="0" y="3"/>
                  </a:lnTo>
                  <a:lnTo>
                    <a:pt x="0" y="5"/>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10" name="Freeform 1643"/>
            <p:cNvSpPr/>
            <p:nvPr/>
          </p:nvSpPr>
          <p:spPr>
            <a:xfrm>
              <a:off x="5097" y="2492"/>
              <a:ext cx="39" cy="14"/>
            </a:xfrm>
            <a:custGeom>
              <a:avLst/>
              <a:gdLst>
                <a:gd name="txL" fmla="*/ 0 w 12"/>
                <a:gd name="txT" fmla="*/ 0 h 5"/>
                <a:gd name="txR" fmla="*/ 12 w 12"/>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0" y="2147483646"/>
                </a:cxn>
                <a:cxn ang="0">
                  <a:pos x="0" y="2147483646"/>
                </a:cxn>
                <a:cxn ang="0">
                  <a:pos x="2147483646" y="2147483646"/>
                </a:cxn>
              </a:cxnLst>
              <a:rect l="txL" t="txT" r="txR" b="txB"/>
              <a:pathLst>
                <a:path w="12" h="5">
                  <a:moveTo>
                    <a:pt x="2" y="3"/>
                  </a:moveTo>
                  <a:lnTo>
                    <a:pt x="2" y="5"/>
                  </a:lnTo>
                  <a:lnTo>
                    <a:pt x="4" y="5"/>
                  </a:lnTo>
                  <a:lnTo>
                    <a:pt x="7" y="5"/>
                  </a:lnTo>
                  <a:lnTo>
                    <a:pt x="10" y="3"/>
                  </a:lnTo>
                  <a:lnTo>
                    <a:pt x="12" y="0"/>
                  </a:lnTo>
                  <a:lnTo>
                    <a:pt x="10" y="0"/>
                  </a:lnTo>
                  <a:lnTo>
                    <a:pt x="10" y="1"/>
                  </a:lnTo>
                  <a:lnTo>
                    <a:pt x="7" y="1"/>
                  </a:lnTo>
                  <a:lnTo>
                    <a:pt x="4" y="3"/>
                  </a:lnTo>
                  <a:lnTo>
                    <a:pt x="2" y="3"/>
                  </a:lnTo>
                  <a:lnTo>
                    <a:pt x="0" y="3"/>
                  </a:lnTo>
                  <a:lnTo>
                    <a:pt x="2" y="3"/>
                  </a:lnTo>
                  <a:lnTo>
                    <a:pt x="0" y="3"/>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11" name="Freeform 1644"/>
            <p:cNvSpPr/>
            <p:nvPr/>
          </p:nvSpPr>
          <p:spPr>
            <a:xfrm>
              <a:off x="5097" y="2500"/>
              <a:ext cx="17" cy="21"/>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8">
                  <a:moveTo>
                    <a:pt x="5" y="5"/>
                  </a:moveTo>
                  <a:lnTo>
                    <a:pt x="5" y="5"/>
                  </a:lnTo>
                  <a:lnTo>
                    <a:pt x="4" y="5"/>
                  </a:lnTo>
                  <a:lnTo>
                    <a:pt x="4" y="3"/>
                  </a:lnTo>
                  <a:lnTo>
                    <a:pt x="2" y="0"/>
                  </a:lnTo>
                  <a:lnTo>
                    <a:pt x="0" y="0"/>
                  </a:lnTo>
                  <a:lnTo>
                    <a:pt x="0" y="5"/>
                  </a:lnTo>
                  <a:lnTo>
                    <a:pt x="2" y="7"/>
                  </a:lnTo>
                  <a:lnTo>
                    <a:pt x="4" y="8"/>
                  </a:lnTo>
                  <a:lnTo>
                    <a:pt x="5" y="7"/>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12" name="Freeform 1645"/>
            <p:cNvSpPr/>
            <p:nvPr/>
          </p:nvSpPr>
          <p:spPr>
            <a:xfrm>
              <a:off x="5105" y="2514"/>
              <a:ext cx="15" cy="16"/>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Lst>
              <a:rect l="txL" t="txT" r="txR" b="txB"/>
              <a:pathLst>
                <a:path w="5" h="6">
                  <a:moveTo>
                    <a:pt x="2" y="6"/>
                  </a:moveTo>
                  <a:lnTo>
                    <a:pt x="2" y="6"/>
                  </a:lnTo>
                  <a:lnTo>
                    <a:pt x="5" y="3"/>
                  </a:lnTo>
                  <a:lnTo>
                    <a:pt x="3" y="0"/>
                  </a:lnTo>
                  <a:lnTo>
                    <a:pt x="3" y="2"/>
                  </a:lnTo>
                  <a:lnTo>
                    <a:pt x="0" y="3"/>
                  </a:lnTo>
                  <a:lnTo>
                    <a:pt x="2" y="6"/>
                  </a:lnTo>
                </a:path>
              </a:pathLst>
            </a:custGeom>
            <a:solidFill>
              <a:srgbClr val="777777">
                <a:alpha val="100000"/>
              </a:srgbClr>
            </a:solidFill>
            <a:ln w="9525">
              <a:noFill/>
            </a:ln>
          </p:spPr>
          <p:txBody>
            <a:bodyPr/>
            <a:lstStyle/>
            <a:p>
              <a:pPr fontAlgn="base"/>
              <a:endParaRPr lang="zh-CN" altLang="en-US" sz="1680" strike="noStrike" noProof="1"/>
            </a:p>
          </p:txBody>
        </p:sp>
        <p:sp>
          <p:nvSpPr>
            <p:cNvPr id="77113" name="Freeform 1646"/>
            <p:cNvSpPr/>
            <p:nvPr/>
          </p:nvSpPr>
          <p:spPr>
            <a:xfrm>
              <a:off x="5095" y="2521"/>
              <a:ext cx="15" cy="22"/>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5" h="8">
                  <a:moveTo>
                    <a:pt x="1" y="8"/>
                  </a:moveTo>
                  <a:lnTo>
                    <a:pt x="1" y="8"/>
                  </a:lnTo>
                  <a:lnTo>
                    <a:pt x="1" y="5"/>
                  </a:lnTo>
                  <a:lnTo>
                    <a:pt x="5" y="3"/>
                  </a:lnTo>
                  <a:lnTo>
                    <a:pt x="3" y="0"/>
                  </a:lnTo>
                  <a:lnTo>
                    <a:pt x="0" y="3"/>
                  </a:lnTo>
                  <a:lnTo>
                    <a:pt x="0" y="8"/>
                  </a:lnTo>
                  <a:lnTo>
                    <a:pt x="1" y="8"/>
                  </a:lnTo>
                </a:path>
              </a:pathLst>
            </a:custGeom>
            <a:solidFill>
              <a:srgbClr val="777777">
                <a:alpha val="100000"/>
              </a:srgbClr>
            </a:solidFill>
            <a:ln w="9525">
              <a:noFill/>
            </a:ln>
          </p:spPr>
          <p:txBody>
            <a:bodyPr/>
            <a:lstStyle/>
            <a:p>
              <a:pPr fontAlgn="base"/>
              <a:endParaRPr lang="zh-CN" altLang="en-US" sz="1680" strike="noStrike" noProof="1"/>
            </a:p>
          </p:txBody>
        </p:sp>
        <p:sp>
          <p:nvSpPr>
            <p:cNvPr id="77114" name="Freeform 1647"/>
            <p:cNvSpPr/>
            <p:nvPr/>
          </p:nvSpPr>
          <p:spPr>
            <a:xfrm>
              <a:off x="5068" y="2543"/>
              <a:ext cx="29" cy="13"/>
            </a:xfrm>
            <a:custGeom>
              <a:avLst/>
              <a:gdLst>
                <a:gd name="txL" fmla="*/ 0 w 9"/>
                <a:gd name="txT" fmla="*/ 0 h 5"/>
                <a:gd name="txR" fmla="*/ 9 w 9"/>
                <a:gd name="txB" fmla="*/ 5 h 5"/>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9" h="5">
                  <a:moveTo>
                    <a:pt x="1" y="5"/>
                  </a:moveTo>
                  <a:lnTo>
                    <a:pt x="1" y="5"/>
                  </a:lnTo>
                  <a:lnTo>
                    <a:pt x="5" y="4"/>
                  </a:lnTo>
                  <a:lnTo>
                    <a:pt x="9" y="0"/>
                  </a:lnTo>
                  <a:lnTo>
                    <a:pt x="8" y="0"/>
                  </a:lnTo>
                  <a:lnTo>
                    <a:pt x="3" y="2"/>
                  </a:lnTo>
                  <a:lnTo>
                    <a:pt x="0" y="5"/>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15" name="Freeform 1648"/>
            <p:cNvSpPr/>
            <p:nvPr/>
          </p:nvSpPr>
          <p:spPr>
            <a:xfrm>
              <a:off x="5062" y="2556"/>
              <a:ext cx="9" cy="23"/>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Lst>
              <a:rect l="txL" t="txT" r="txR" b="txB"/>
              <a:pathLst>
                <a:path w="3" h="8">
                  <a:moveTo>
                    <a:pt x="3" y="7"/>
                  </a:moveTo>
                  <a:lnTo>
                    <a:pt x="3" y="7"/>
                  </a:lnTo>
                  <a:lnTo>
                    <a:pt x="3" y="5"/>
                  </a:lnTo>
                  <a:lnTo>
                    <a:pt x="3" y="0"/>
                  </a:lnTo>
                  <a:lnTo>
                    <a:pt x="2" y="0"/>
                  </a:lnTo>
                  <a:lnTo>
                    <a:pt x="0" y="5"/>
                  </a:lnTo>
                  <a:lnTo>
                    <a:pt x="3" y="8"/>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116" name="Freeform 1649"/>
            <p:cNvSpPr/>
            <p:nvPr/>
          </p:nvSpPr>
          <p:spPr>
            <a:xfrm>
              <a:off x="5071" y="2575"/>
              <a:ext cx="13" cy="15"/>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0" y="2147483646"/>
                </a:cxn>
                <a:cxn ang="0">
                  <a:pos x="0" y="2147483646"/>
                </a:cxn>
                <a:cxn ang="0">
                  <a:pos x="2147483646" y="2147483646"/>
                </a:cxn>
              </a:cxnLst>
              <a:rect l="txL" t="txT" r="txR" b="txB"/>
              <a:pathLst>
                <a:path w="4" h="5">
                  <a:moveTo>
                    <a:pt x="2" y="5"/>
                  </a:moveTo>
                  <a:lnTo>
                    <a:pt x="2" y="5"/>
                  </a:lnTo>
                  <a:lnTo>
                    <a:pt x="4" y="3"/>
                  </a:lnTo>
                  <a:lnTo>
                    <a:pt x="4" y="0"/>
                  </a:lnTo>
                  <a:lnTo>
                    <a:pt x="2" y="0"/>
                  </a:lnTo>
                  <a:lnTo>
                    <a:pt x="0" y="0"/>
                  </a:lnTo>
                  <a:lnTo>
                    <a:pt x="0" y="1"/>
                  </a:lnTo>
                  <a:lnTo>
                    <a:pt x="2" y="1"/>
                  </a:lnTo>
                  <a:lnTo>
                    <a:pt x="0" y="3"/>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17" name="Freeform 1650"/>
            <p:cNvSpPr/>
            <p:nvPr/>
          </p:nvSpPr>
          <p:spPr>
            <a:xfrm>
              <a:off x="5045" y="2584"/>
              <a:ext cx="32" cy="19"/>
            </a:xfrm>
            <a:custGeom>
              <a:avLst/>
              <a:gdLst>
                <a:gd name="txL" fmla="*/ 0 w 10"/>
                <a:gd name="txT" fmla="*/ 0 h 7"/>
                <a:gd name="txR" fmla="*/ 10 w 10"/>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0" h="7">
                  <a:moveTo>
                    <a:pt x="2" y="7"/>
                  </a:moveTo>
                  <a:lnTo>
                    <a:pt x="2" y="7"/>
                  </a:lnTo>
                  <a:lnTo>
                    <a:pt x="5" y="5"/>
                  </a:lnTo>
                  <a:lnTo>
                    <a:pt x="10" y="2"/>
                  </a:lnTo>
                  <a:lnTo>
                    <a:pt x="8" y="0"/>
                  </a:lnTo>
                  <a:lnTo>
                    <a:pt x="5" y="3"/>
                  </a:lnTo>
                  <a:lnTo>
                    <a:pt x="0" y="5"/>
                  </a:lnTo>
                  <a:lnTo>
                    <a:pt x="2" y="7"/>
                  </a:lnTo>
                </a:path>
              </a:pathLst>
            </a:custGeom>
            <a:solidFill>
              <a:srgbClr val="777777">
                <a:alpha val="100000"/>
              </a:srgbClr>
            </a:solidFill>
            <a:ln w="9525">
              <a:noFill/>
            </a:ln>
          </p:spPr>
          <p:txBody>
            <a:bodyPr/>
            <a:lstStyle/>
            <a:p>
              <a:pPr fontAlgn="base"/>
              <a:endParaRPr lang="zh-CN" altLang="en-US" sz="1680" strike="noStrike" noProof="1"/>
            </a:p>
          </p:txBody>
        </p:sp>
        <p:sp>
          <p:nvSpPr>
            <p:cNvPr id="77118" name="Freeform 1651"/>
            <p:cNvSpPr/>
            <p:nvPr/>
          </p:nvSpPr>
          <p:spPr>
            <a:xfrm>
              <a:off x="5041" y="2597"/>
              <a:ext cx="11" cy="15"/>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3" h="5">
                  <a:moveTo>
                    <a:pt x="1" y="5"/>
                  </a:moveTo>
                  <a:lnTo>
                    <a:pt x="1" y="5"/>
                  </a:lnTo>
                  <a:lnTo>
                    <a:pt x="3" y="2"/>
                  </a:lnTo>
                  <a:lnTo>
                    <a:pt x="1" y="0"/>
                  </a:lnTo>
                  <a:lnTo>
                    <a:pt x="1" y="2"/>
                  </a:lnTo>
                  <a:lnTo>
                    <a:pt x="0" y="3"/>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19" name="Freeform 1652"/>
            <p:cNvSpPr/>
            <p:nvPr/>
          </p:nvSpPr>
          <p:spPr>
            <a:xfrm>
              <a:off x="5020" y="2605"/>
              <a:ext cx="25" cy="26"/>
            </a:xfrm>
            <a:custGeom>
              <a:avLst/>
              <a:gdLst>
                <a:gd name="txL" fmla="*/ 0 w 8"/>
                <a:gd name="txT" fmla="*/ 0 h 9"/>
                <a:gd name="txR" fmla="*/ 8 w 8"/>
                <a:gd name="txB" fmla="*/ 9 h 9"/>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8" h="9">
                  <a:moveTo>
                    <a:pt x="3" y="7"/>
                  </a:moveTo>
                  <a:lnTo>
                    <a:pt x="3" y="7"/>
                  </a:lnTo>
                  <a:lnTo>
                    <a:pt x="3" y="5"/>
                  </a:lnTo>
                  <a:lnTo>
                    <a:pt x="8" y="2"/>
                  </a:lnTo>
                  <a:lnTo>
                    <a:pt x="7" y="0"/>
                  </a:lnTo>
                  <a:lnTo>
                    <a:pt x="2" y="3"/>
                  </a:lnTo>
                  <a:lnTo>
                    <a:pt x="0" y="9"/>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120" name="Freeform 1653"/>
            <p:cNvSpPr/>
            <p:nvPr/>
          </p:nvSpPr>
          <p:spPr>
            <a:xfrm>
              <a:off x="5020" y="2624"/>
              <a:ext cx="9" cy="22"/>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3" h="8">
                  <a:moveTo>
                    <a:pt x="3" y="8"/>
                  </a:moveTo>
                  <a:lnTo>
                    <a:pt x="3" y="8"/>
                  </a:lnTo>
                  <a:lnTo>
                    <a:pt x="3" y="3"/>
                  </a:lnTo>
                  <a:lnTo>
                    <a:pt x="3" y="0"/>
                  </a:lnTo>
                  <a:lnTo>
                    <a:pt x="0" y="2"/>
                  </a:lnTo>
                  <a:lnTo>
                    <a:pt x="2" y="3"/>
                  </a:lnTo>
                  <a:lnTo>
                    <a:pt x="2" y="8"/>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7121" name="Freeform 1654"/>
            <p:cNvSpPr/>
            <p:nvPr/>
          </p:nvSpPr>
          <p:spPr>
            <a:xfrm>
              <a:off x="5026" y="2646"/>
              <a:ext cx="19" cy="27"/>
            </a:xfrm>
            <a:custGeom>
              <a:avLst/>
              <a:gdLst>
                <a:gd name="txL" fmla="*/ 0 w 6"/>
                <a:gd name="txT" fmla="*/ 0 h 10"/>
                <a:gd name="txR" fmla="*/ 6 w 6"/>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 h="10">
                  <a:moveTo>
                    <a:pt x="6" y="8"/>
                  </a:moveTo>
                  <a:lnTo>
                    <a:pt x="6" y="8"/>
                  </a:lnTo>
                  <a:lnTo>
                    <a:pt x="5" y="7"/>
                  </a:lnTo>
                  <a:lnTo>
                    <a:pt x="3" y="5"/>
                  </a:lnTo>
                  <a:lnTo>
                    <a:pt x="1" y="4"/>
                  </a:lnTo>
                  <a:lnTo>
                    <a:pt x="1" y="0"/>
                  </a:lnTo>
                  <a:lnTo>
                    <a:pt x="0" y="0"/>
                  </a:lnTo>
                  <a:lnTo>
                    <a:pt x="0" y="4"/>
                  </a:lnTo>
                  <a:lnTo>
                    <a:pt x="1" y="7"/>
                  </a:lnTo>
                  <a:lnTo>
                    <a:pt x="3" y="8"/>
                  </a:lnTo>
                  <a:lnTo>
                    <a:pt x="6" y="10"/>
                  </a:lnTo>
                  <a:lnTo>
                    <a:pt x="6" y="8"/>
                  </a:lnTo>
                </a:path>
              </a:pathLst>
            </a:custGeom>
            <a:solidFill>
              <a:srgbClr val="777777">
                <a:alpha val="100000"/>
              </a:srgbClr>
            </a:solidFill>
            <a:ln w="9525">
              <a:noFill/>
            </a:ln>
          </p:spPr>
          <p:txBody>
            <a:bodyPr/>
            <a:lstStyle/>
            <a:p>
              <a:pPr fontAlgn="base"/>
              <a:endParaRPr lang="zh-CN" altLang="en-US" sz="1680" strike="noStrike" noProof="1"/>
            </a:p>
          </p:txBody>
        </p:sp>
        <p:sp>
          <p:nvSpPr>
            <p:cNvPr id="77122" name="Freeform 1655"/>
            <p:cNvSpPr/>
            <p:nvPr/>
          </p:nvSpPr>
          <p:spPr>
            <a:xfrm>
              <a:off x="5045" y="2668"/>
              <a:ext cx="17" cy="24"/>
            </a:xfrm>
            <a:custGeom>
              <a:avLst/>
              <a:gdLst>
                <a:gd name="txL" fmla="*/ 0 w 5"/>
                <a:gd name="txT" fmla="*/ 0 h 9"/>
                <a:gd name="txR" fmla="*/ 5 w 5"/>
                <a:gd name="txB" fmla="*/ 9 h 9"/>
              </a:gdLst>
              <a:ahLst/>
              <a:cxnLst>
                <a:cxn ang="0">
                  <a:pos x="0" y="2147483646"/>
                </a:cxn>
                <a:cxn ang="0">
                  <a:pos x="0" y="2147483646"/>
                </a:cxn>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0" y="2147483646"/>
                </a:cxn>
                <a:cxn ang="0">
                  <a:pos x="2147483646" y="2147483646"/>
                </a:cxn>
                <a:cxn ang="0">
                  <a:pos x="0" y="2147483646"/>
                </a:cxn>
              </a:cxnLst>
              <a:rect l="txL" t="txT" r="txR" b="txB"/>
              <a:pathLst>
                <a:path w="5" h="9">
                  <a:moveTo>
                    <a:pt x="0" y="7"/>
                  </a:moveTo>
                  <a:lnTo>
                    <a:pt x="0" y="9"/>
                  </a:lnTo>
                  <a:lnTo>
                    <a:pt x="5" y="7"/>
                  </a:lnTo>
                  <a:lnTo>
                    <a:pt x="5" y="5"/>
                  </a:lnTo>
                  <a:lnTo>
                    <a:pt x="3" y="2"/>
                  </a:lnTo>
                  <a:lnTo>
                    <a:pt x="0" y="0"/>
                  </a:lnTo>
                  <a:lnTo>
                    <a:pt x="0" y="2"/>
                  </a:lnTo>
                  <a:lnTo>
                    <a:pt x="2" y="4"/>
                  </a:lnTo>
                  <a:lnTo>
                    <a:pt x="3" y="5"/>
                  </a:lnTo>
                  <a:lnTo>
                    <a:pt x="0" y="5"/>
                  </a:lnTo>
                  <a:lnTo>
                    <a:pt x="2" y="5"/>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123" name="Freeform 1656"/>
            <p:cNvSpPr/>
            <p:nvPr/>
          </p:nvSpPr>
          <p:spPr>
            <a:xfrm>
              <a:off x="4753" y="1228"/>
              <a:ext cx="72" cy="34"/>
            </a:xfrm>
            <a:custGeom>
              <a:avLst/>
              <a:gdLst>
                <a:gd name="txL" fmla="*/ 0 w 22"/>
                <a:gd name="txT" fmla="*/ 0 h 12"/>
                <a:gd name="txR" fmla="*/ 22 w 22"/>
                <a:gd name="txB" fmla="*/ 12 h 12"/>
              </a:gdLst>
              <a:ahLst/>
              <a:cxnLst>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0"/>
                </a:cxn>
              </a:cxnLst>
              <a:rect l="txL" t="txT" r="txR" b="txB"/>
              <a:pathLst>
                <a:path w="22" h="12">
                  <a:moveTo>
                    <a:pt x="0" y="0"/>
                  </a:moveTo>
                  <a:lnTo>
                    <a:pt x="0" y="0"/>
                  </a:lnTo>
                  <a:lnTo>
                    <a:pt x="1" y="2"/>
                  </a:lnTo>
                  <a:lnTo>
                    <a:pt x="1" y="3"/>
                  </a:lnTo>
                  <a:lnTo>
                    <a:pt x="2" y="3"/>
                  </a:lnTo>
                  <a:lnTo>
                    <a:pt x="2" y="5"/>
                  </a:lnTo>
                  <a:lnTo>
                    <a:pt x="3" y="6"/>
                  </a:lnTo>
                  <a:lnTo>
                    <a:pt x="3" y="7"/>
                  </a:lnTo>
                  <a:lnTo>
                    <a:pt x="4" y="8"/>
                  </a:lnTo>
                  <a:lnTo>
                    <a:pt x="4" y="9"/>
                  </a:lnTo>
                  <a:lnTo>
                    <a:pt x="4" y="10"/>
                  </a:lnTo>
                  <a:lnTo>
                    <a:pt x="5" y="11"/>
                  </a:lnTo>
                  <a:lnTo>
                    <a:pt x="7" y="11"/>
                  </a:lnTo>
                  <a:lnTo>
                    <a:pt x="8" y="12"/>
                  </a:lnTo>
                  <a:lnTo>
                    <a:pt x="10" y="11"/>
                  </a:lnTo>
                  <a:lnTo>
                    <a:pt x="12" y="11"/>
                  </a:lnTo>
                  <a:lnTo>
                    <a:pt x="13" y="10"/>
                  </a:lnTo>
                  <a:lnTo>
                    <a:pt x="13" y="9"/>
                  </a:lnTo>
                  <a:lnTo>
                    <a:pt x="13" y="8"/>
                  </a:lnTo>
                  <a:lnTo>
                    <a:pt x="13" y="7"/>
                  </a:lnTo>
                  <a:lnTo>
                    <a:pt x="14" y="7"/>
                  </a:lnTo>
                  <a:lnTo>
                    <a:pt x="17" y="7"/>
                  </a:lnTo>
                  <a:lnTo>
                    <a:pt x="18" y="8"/>
                  </a:lnTo>
                  <a:lnTo>
                    <a:pt x="20" y="8"/>
                  </a:lnTo>
                  <a:lnTo>
                    <a:pt x="21" y="8"/>
                  </a:lnTo>
                  <a:lnTo>
                    <a:pt x="21" y="7"/>
                  </a:lnTo>
                  <a:lnTo>
                    <a:pt x="22" y="6"/>
                  </a:lnTo>
                  <a:lnTo>
                    <a:pt x="21" y="6"/>
                  </a:lnTo>
                  <a:lnTo>
                    <a:pt x="19" y="5"/>
                  </a:lnTo>
                  <a:lnTo>
                    <a:pt x="16" y="3"/>
                  </a:lnTo>
                  <a:lnTo>
                    <a:pt x="13" y="2"/>
                  </a:lnTo>
                  <a:lnTo>
                    <a:pt x="9" y="1"/>
                  </a:lnTo>
                  <a:lnTo>
                    <a:pt x="5" y="0"/>
                  </a:lnTo>
                  <a:lnTo>
                    <a:pt x="2" y="0"/>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24" name="Freeform 1657"/>
            <p:cNvSpPr/>
            <p:nvPr/>
          </p:nvSpPr>
          <p:spPr>
            <a:xfrm>
              <a:off x="4751" y="1228"/>
              <a:ext cx="8" cy="15"/>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5">
                  <a:moveTo>
                    <a:pt x="3" y="3"/>
                  </a:moveTo>
                  <a:lnTo>
                    <a:pt x="3" y="3"/>
                  </a:lnTo>
                  <a:lnTo>
                    <a:pt x="3" y="2"/>
                  </a:lnTo>
                  <a:lnTo>
                    <a:pt x="3" y="0"/>
                  </a:lnTo>
                  <a:lnTo>
                    <a:pt x="0" y="0"/>
                  </a:lnTo>
                  <a:lnTo>
                    <a:pt x="0" y="2"/>
                  </a:lnTo>
                  <a:lnTo>
                    <a:pt x="1" y="5"/>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25" name="Freeform 1658"/>
            <p:cNvSpPr/>
            <p:nvPr/>
          </p:nvSpPr>
          <p:spPr>
            <a:xfrm>
              <a:off x="4753" y="1237"/>
              <a:ext cx="17" cy="13"/>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5">
                  <a:moveTo>
                    <a:pt x="5" y="5"/>
                  </a:moveTo>
                  <a:lnTo>
                    <a:pt x="5" y="5"/>
                  </a:lnTo>
                  <a:lnTo>
                    <a:pt x="4" y="2"/>
                  </a:lnTo>
                  <a:lnTo>
                    <a:pt x="2" y="0"/>
                  </a:lnTo>
                  <a:lnTo>
                    <a:pt x="0" y="2"/>
                  </a:lnTo>
                  <a:lnTo>
                    <a:pt x="2" y="4"/>
                  </a:lnTo>
                  <a:lnTo>
                    <a:pt x="2" y="5"/>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26" name="Freeform 1659"/>
            <p:cNvSpPr/>
            <p:nvPr/>
          </p:nvSpPr>
          <p:spPr>
            <a:xfrm>
              <a:off x="4759" y="1250"/>
              <a:ext cx="20" cy="15"/>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6" h="5">
                  <a:moveTo>
                    <a:pt x="6" y="2"/>
                  </a:moveTo>
                  <a:lnTo>
                    <a:pt x="6" y="2"/>
                  </a:lnTo>
                  <a:lnTo>
                    <a:pt x="3" y="2"/>
                  </a:lnTo>
                  <a:lnTo>
                    <a:pt x="3" y="0"/>
                  </a:lnTo>
                  <a:lnTo>
                    <a:pt x="0" y="0"/>
                  </a:lnTo>
                  <a:lnTo>
                    <a:pt x="3" y="4"/>
                  </a:lnTo>
                  <a:lnTo>
                    <a:pt x="6" y="5"/>
                  </a:lnTo>
                  <a:lnTo>
                    <a:pt x="6"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27" name="Freeform 1660"/>
            <p:cNvSpPr/>
            <p:nvPr/>
          </p:nvSpPr>
          <p:spPr>
            <a:xfrm>
              <a:off x="4779" y="1250"/>
              <a:ext cx="16" cy="15"/>
            </a:xfrm>
            <a:custGeom>
              <a:avLst/>
              <a:gdLst>
                <a:gd name="txL" fmla="*/ 0 w 5"/>
                <a:gd name="txT" fmla="*/ 0 h 5"/>
                <a:gd name="txR" fmla="*/ 5 w 5"/>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0"/>
                </a:cxn>
                <a:cxn ang="0">
                  <a:pos x="2147483646" y="0"/>
                </a:cxn>
                <a:cxn ang="0">
                  <a:pos x="2147483646" y="0"/>
                </a:cxn>
              </a:cxnLst>
              <a:rect l="txL" t="txT" r="txR" b="txB"/>
              <a:pathLst>
                <a:path w="5" h="5">
                  <a:moveTo>
                    <a:pt x="4" y="0"/>
                  </a:moveTo>
                  <a:lnTo>
                    <a:pt x="4" y="0"/>
                  </a:lnTo>
                  <a:lnTo>
                    <a:pt x="4" y="2"/>
                  </a:lnTo>
                  <a:lnTo>
                    <a:pt x="0" y="2"/>
                  </a:lnTo>
                  <a:lnTo>
                    <a:pt x="0" y="5"/>
                  </a:lnTo>
                  <a:lnTo>
                    <a:pt x="4" y="4"/>
                  </a:lnTo>
                  <a:lnTo>
                    <a:pt x="5" y="0"/>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28" name="Freeform 1661"/>
            <p:cNvSpPr/>
            <p:nvPr/>
          </p:nvSpPr>
          <p:spPr>
            <a:xfrm>
              <a:off x="4791" y="1247"/>
              <a:ext cx="18" cy="3"/>
            </a:xfrm>
            <a:custGeom>
              <a:avLst/>
              <a:gdLst>
                <a:gd name="txL" fmla="*/ 0 w 5"/>
                <a:gd name="txT" fmla="*/ 0 h 1"/>
                <a:gd name="txR" fmla="*/ 5 w 5"/>
                <a:gd name="txB" fmla="*/ 1 h 1"/>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1">
                  <a:moveTo>
                    <a:pt x="5" y="0"/>
                  </a:moveTo>
                  <a:lnTo>
                    <a:pt x="5" y="0"/>
                  </a:lnTo>
                  <a:lnTo>
                    <a:pt x="1" y="0"/>
                  </a:lnTo>
                  <a:lnTo>
                    <a:pt x="0" y="1"/>
                  </a:lnTo>
                  <a:lnTo>
                    <a:pt x="1" y="1"/>
                  </a:lnTo>
                  <a:lnTo>
                    <a:pt x="5" y="1"/>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29" name="Freeform 1662"/>
            <p:cNvSpPr/>
            <p:nvPr/>
          </p:nvSpPr>
          <p:spPr>
            <a:xfrm>
              <a:off x="4809" y="1247"/>
              <a:ext cx="18" cy="3"/>
            </a:xfrm>
            <a:custGeom>
              <a:avLst/>
              <a:gdLst>
                <a:gd name="txL" fmla="*/ 0 w 6"/>
                <a:gd name="txT" fmla="*/ 0 h 1"/>
                <a:gd name="txR" fmla="*/ 6 w 6"/>
                <a:gd name="txB" fmla="*/ 1 h 1"/>
              </a:gdLst>
              <a:ahLst/>
              <a:cxnLst>
                <a:cxn ang="0">
                  <a:pos x="2147483646" y="0"/>
                </a:cxn>
                <a:cxn ang="0">
                  <a:pos x="2147483646" y="0"/>
                </a:cxn>
                <a:cxn ang="0">
                  <a:pos x="2147483646" y="0"/>
                </a:cxn>
                <a:cxn ang="0">
                  <a:pos x="0" y="0"/>
                </a:cxn>
                <a:cxn ang="0">
                  <a:pos x="0" y="2147483646"/>
                </a:cxn>
                <a:cxn ang="0">
                  <a:pos x="2147483646" y="2147483646"/>
                </a:cxn>
                <a:cxn ang="0">
                  <a:pos x="2147483646" y="0"/>
                </a:cxn>
                <a:cxn ang="0">
                  <a:pos x="2147483646" y="0"/>
                </a:cxn>
                <a:cxn ang="0">
                  <a:pos x="2147483646" y="0"/>
                </a:cxn>
              </a:cxnLst>
              <a:rect l="txL" t="txT" r="txR" b="txB"/>
              <a:pathLst>
                <a:path w="6" h="1">
                  <a:moveTo>
                    <a:pt x="4" y="0"/>
                  </a:moveTo>
                  <a:lnTo>
                    <a:pt x="4" y="0"/>
                  </a:lnTo>
                  <a:lnTo>
                    <a:pt x="3" y="0"/>
                  </a:lnTo>
                  <a:lnTo>
                    <a:pt x="0" y="0"/>
                  </a:lnTo>
                  <a:lnTo>
                    <a:pt x="0" y="1"/>
                  </a:lnTo>
                  <a:lnTo>
                    <a:pt x="3" y="1"/>
                  </a:lnTo>
                  <a:lnTo>
                    <a:pt x="6" y="0"/>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30" name="Freeform 1663"/>
            <p:cNvSpPr/>
            <p:nvPr/>
          </p:nvSpPr>
          <p:spPr>
            <a:xfrm>
              <a:off x="4751" y="1226"/>
              <a:ext cx="76" cy="21"/>
            </a:xfrm>
            <a:custGeom>
              <a:avLst/>
              <a:gdLst>
                <a:gd name="txL" fmla="*/ 0 w 24"/>
                <a:gd name="txT" fmla="*/ 0 h 8"/>
                <a:gd name="txR" fmla="*/ 24 w 24"/>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0"/>
                </a:cxn>
                <a:cxn ang="0">
                  <a:pos x="0" y="0"/>
                </a:cxn>
                <a:cxn ang="0">
                  <a:pos x="0" y="2147483646"/>
                </a:cxn>
                <a:cxn ang="0">
                  <a:pos x="2147483646" y="2147483646"/>
                </a:cxn>
              </a:cxnLst>
              <a:rect l="txL" t="txT" r="txR" b="txB"/>
              <a:pathLst>
                <a:path w="24" h="8">
                  <a:moveTo>
                    <a:pt x="3" y="1"/>
                  </a:moveTo>
                  <a:lnTo>
                    <a:pt x="1" y="1"/>
                  </a:lnTo>
                  <a:lnTo>
                    <a:pt x="13" y="4"/>
                  </a:lnTo>
                  <a:lnTo>
                    <a:pt x="22" y="8"/>
                  </a:lnTo>
                  <a:lnTo>
                    <a:pt x="24" y="8"/>
                  </a:lnTo>
                  <a:lnTo>
                    <a:pt x="14" y="3"/>
                  </a:lnTo>
                  <a:lnTo>
                    <a:pt x="1" y="0"/>
                  </a:lnTo>
                  <a:lnTo>
                    <a:pt x="0" y="1"/>
                  </a:lnTo>
                  <a:lnTo>
                    <a:pt x="1" y="0"/>
                  </a:lnTo>
                  <a:lnTo>
                    <a:pt x="0" y="0"/>
                  </a:lnTo>
                  <a:lnTo>
                    <a:pt x="0" y="1"/>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31" name="Freeform 1664"/>
            <p:cNvSpPr/>
            <p:nvPr/>
          </p:nvSpPr>
          <p:spPr>
            <a:xfrm>
              <a:off x="4643" y="1115"/>
              <a:ext cx="334" cy="138"/>
            </a:xfrm>
            <a:custGeom>
              <a:avLst/>
              <a:gdLst>
                <a:gd name="txL" fmla="*/ 0 w 103"/>
                <a:gd name="txT" fmla="*/ 0 h 51"/>
                <a:gd name="txR" fmla="*/ 103 w 103"/>
                <a:gd name="txB" fmla="*/ 51 h 5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 h="51">
                  <a:moveTo>
                    <a:pt x="65" y="37"/>
                  </a:moveTo>
                  <a:lnTo>
                    <a:pt x="65" y="37"/>
                  </a:lnTo>
                  <a:lnTo>
                    <a:pt x="64" y="38"/>
                  </a:lnTo>
                  <a:lnTo>
                    <a:pt x="63" y="38"/>
                  </a:lnTo>
                  <a:lnTo>
                    <a:pt x="60" y="38"/>
                  </a:lnTo>
                  <a:lnTo>
                    <a:pt x="59" y="39"/>
                  </a:lnTo>
                  <a:lnTo>
                    <a:pt x="58" y="40"/>
                  </a:lnTo>
                  <a:lnTo>
                    <a:pt x="59" y="41"/>
                  </a:lnTo>
                  <a:lnTo>
                    <a:pt x="60" y="42"/>
                  </a:lnTo>
                  <a:lnTo>
                    <a:pt x="60" y="44"/>
                  </a:lnTo>
                  <a:lnTo>
                    <a:pt x="61" y="45"/>
                  </a:lnTo>
                  <a:lnTo>
                    <a:pt x="62" y="45"/>
                  </a:lnTo>
                  <a:lnTo>
                    <a:pt x="63" y="45"/>
                  </a:lnTo>
                  <a:lnTo>
                    <a:pt x="64" y="45"/>
                  </a:lnTo>
                  <a:lnTo>
                    <a:pt x="66" y="45"/>
                  </a:lnTo>
                  <a:lnTo>
                    <a:pt x="68" y="45"/>
                  </a:lnTo>
                  <a:lnTo>
                    <a:pt x="69" y="44"/>
                  </a:lnTo>
                  <a:lnTo>
                    <a:pt x="70" y="44"/>
                  </a:lnTo>
                  <a:lnTo>
                    <a:pt x="71" y="44"/>
                  </a:lnTo>
                  <a:lnTo>
                    <a:pt x="71" y="43"/>
                  </a:lnTo>
                  <a:lnTo>
                    <a:pt x="71" y="42"/>
                  </a:lnTo>
                  <a:lnTo>
                    <a:pt x="72" y="41"/>
                  </a:lnTo>
                  <a:lnTo>
                    <a:pt x="73" y="41"/>
                  </a:lnTo>
                  <a:lnTo>
                    <a:pt x="75" y="41"/>
                  </a:lnTo>
                  <a:lnTo>
                    <a:pt x="76" y="42"/>
                  </a:lnTo>
                  <a:lnTo>
                    <a:pt x="80" y="44"/>
                  </a:lnTo>
                  <a:lnTo>
                    <a:pt x="81" y="45"/>
                  </a:lnTo>
                  <a:lnTo>
                    <a:pt x="83" y="46"/>
                  </a:lnTo>
                  <a:lnTo>
                    <a:pt x="88" y="49"/>
                  </a:lnTo>
                  <a:lnTo>
                    <a:pt x="90" y="49"/>
                  </a:lnTo>
                  <a:lnTo>
                    <a:pt x="92" y="50"/>
                  </a:lnTo>
                  <a:lnTo>
                    <a:pt x="98" y="51"/>
                  </a:lnTo>
                  <a:lnTo>
                    <a:pt x="103" y="51"/>
                  </a:lnTo>
                  <a:lnTo>
                    <a:pt x="103" y="50"/>
                  </a:lnTo>
                  <a:lnTo>
                    <a:pt x="101" y="49"/>
                  </a:lnTo>
                  <a:lnTo>
                    <a:pt x="97" y="47"/>
                  </a:lnTo>
                  <a:lnTo>
                    <a:pt x="94" y="45"/>
                  </a:lnTo>
                  <a:lnTo>
                    <a:pt x="93" y="45"/>
                  </a:lnTo>
                  <a:lnTo>
                    <a:pt x="96" y="46"/>
                  </a:lnTo>
                  <a:lnTo>
                    <a:pt x="99" y="46"/>
                  </a:lnTo>
                  <a:lnTo>
                    <a:pt x="100" y="47"/>
                  </a:lnTo>
                  <a:lnTo>
                    <a:pt x="101" y="47"/>
                  </a:lnTo>
                  <a:lnTo>
                    <a:pt x="102" y="46"/>
                  </a:lnTo>
                  <a:lnTo>
                    <a:pt x="103" y="44"/>
                  </a:lnTo>
                  <a:lnTo>
                    <a:pt x="102" y="42"/>
                  </a:lnTo>
                  <a:lnTo>
                    <a:pt x="101" y="41"/>
                  </a:lnTo>
                  <a:lnTo>
                    <a:pt x="99" y="39"/>
                  </a:lnTo>
                  <a:lnTo>
                    <a:pt x="97" y="37"/>
                  </a:lnTo>
                  <a:lnTo>
                    <a:pt x="91" y="35"/>
                  </a:lnTo>
                  <a:lnTo>
                    <a:pt x="89" y="34"/>
                  </a:lnTo>
                  <a:lnTo>
                    <a:pt x="87" y="33"/>
                  </a:lnTo>
                  <a:lnTo>
                    <a:pt x="85" y="32"/>
                  </a:lnTo>
                  <a:lnTo>
                    <a:pt x="85" y="31"/>
                  </a:lnTo>
                  <a:lnTo>
                    <a:pt x="86" y="30"/>
                  </a:lnTo>
                  <a:lnTo>
                    <a:pt x="87" y="30"/>
                  </a:lnTo>
                  <a:lnTo>
                    <a:pt x="89" y="31"/>
                  </a:lnTo>
                  <a:lnTo>
                    <a:pt x="90" y="31"/>
                  </a:lnTo>
                  <a:lnTo>
                    <a:pt x="93" y="33"/>
                  </a:lnTo>
                  <a:lnTo>
                    <a:pt x="95" y="34"/>
                  </a:lnTo>
                  <a:lnTo>
                    <a:pt x="96" y="35"/>
                  </a:lnTo>
                  <a:lnTo>
                    <a:pt x="97" y="35"/>
                  </a:lnTo>
                  <a:lnTo>
                    <a:pt x="97" y="34"/>
                  </a:lnTo>
                  <a:lnTo>
                    <a:pt x="98" y="34"/>
                  </a:lnTo>
                  <a:lnTo>
                    <a:pt x="98" y="32"/>
                  </a:lnTo>
                  <a:lnTo>
                    <a:pt x="99" y="31"/>
                  </a:lnTo>
                  <a:lnTo>
                    <a:pt x="100" y="30"/>
                  </a:lnTo>
                  <a:lnTo>
                    <a:pt x="101" y="28"/>
                  </a:lnTo>
                  <a:lnTo>
                    <a:pt x="101" y="27"/>
                  </a:lnTo>
                  <a:lnTo>
                    <a:pt x="101" y="26"/>
                  </a:lnTo>
                  <a:lnTo>
                    <a:pt x="99" y="24"/>
                  </a:lnTo>
                  <a:lnTo>
                    <a:pt x="98" y="23"/>
                  </a:lnTo>
                  <a:lnTo>
                    <a:pt x="96" y="23"/>
                  </a:lnTo>
                  <a:lnTo>
                    <a:pt x="94" y="23"/>
                  </a:lnTo>
                  <a:lnTo>
                    <a:pt x="92" y="23"/>
                  </a:lnTo>
                  <a:lnTo>
                    <a:pt x="90" y="24"/>
                  </a:lnTo>
                  <a:lnTo>
                    <a:pt x="88" y="24"/>
                  </a:lnTo>
                  <a:lnTo>
                    <a:pt x="88" y="23"/>
                  </a:lnTo>
                  <a:lnTo>
                    <a:pt x="87" y="21"/>
                  </a:lnTo>
                  <a:lnTo>
                    <a:pt x="86" y="21"/>
                  </a:lnTo>
                  <a:lnTo>
                    <a:pt x="85" y="21"/>
                  </a:lnTo>
                  <a:lnTo>
                    <a:pt x="83" y="22"/>
                  </a:lnTo>
                  <a:lnTo>
                    <a:pt x="82" y="23"/>
                  </a:lnTo>
                  <a:lnTo>
                    <a:pt x="81" y="23"/>
                  </a:lnTo>
                  <a:lnTo>
                    <a:pt x="80" y="21"/>
                  </a:lnTo>
                  <a:lnTo>
                    <a:pt x="80" y="20"/>
                  </a:lnTo>
                  <a:lnTo>
                    <a:pt x="79" y="20"/>
                  </a:lnTo>
                  <a:lnTo>
                    <a:pt x="78" y="20"/>
                  </a:lnTo>
                  <a:lnTo>
                    <a:pt x="76" y="19"/>
                  </a:lnTo>
                  <a:lnTo>
                    <a:pt x="73" y="19"/>
                  </a:lnTo>
                  <a:lnTo>
                    <a:pt x="72" y="19"/>
                  </a:lnTo>
                  <a:lnTo>
                    <a:pt x="72" y="18"/>
                  </a:lnTo>
                  <a:lnTo>
                    <a:pt x="73" y="17"/>
                  </a:lnTo>
                  <a:lnTo>
                    <a:pt x="74" y="16"/>
                  </a:lnTo>
                  <a:lnTo>
                    <a:pt x="75" y="15"/>
                  </a:lnTo>
                  <a:lnTo>
                    <a:pt x="75" y="14"/>
                  </a:lnTo>
                  <a:lnTo>
                    <a:pt x="74" y="13"/>
                  </a:lnTo>
                  <a:lnTo>
                    <a:pt x="72" y="12"/>
                  </a:lnTo>
                  <a:lnTo>
                    <a:pt x="70" y="12"/>
                  </a:lnTo>
                  <a:lnTo>
                    <a:pt x="69" y="12"/>
                  </a:lnTo>
                  <a:lnTo>
                    <a:pt x="68" y="13"/>
                  </a:lnTo>
                  <a:lnTo>
                    <a:pt x="68" y="12"/>
                  </a:lnTo>
                  <a:lnTo>
                    <a:pt x="67" y="12"/>
                  </a:lnTo>
                  <a:lnTo>
                    <a:pt x="66" y="11"/>
                  </a:lnTo>
                  <a:lnTo>
                    <a:pt x="65" y="10"/>
                  </a:lnTo>
                  <a:lnTo>
                    <a:pt x="64" y="10"/>
                  </a:lnTo>
                  <a:lnTo>
                    <a:pt x="62" y="9"/>
                  </a:lnTo>
                  <a:lnTo>
                    <a:pt x="61" y="9"/>
                  </a:lnTo>
                  <a:lnTo>
                    <a:pt x="60" y="10"/>
                  </a:lnTo>
                  <a:lnTo>
                    <a:pt x="58" y="10"/>
                  </a:lnTo>
                  <a:lnTo>
                    <a:pt x="57" y="10"/>
                  </a:lnTo>
                  <a:lnTo>
                    <a:pt x="56" y="7"/>
                  </a:lnTo>
                  <a:lnTo>
                    <a:pt x="55" y="6"/>
                  </a:lnTo>
                  <a:lnTo>
                    <a:pt x="54" y="6"/>
                  </a:lnTo>
                  <a:lnTo>
                    <a:pt x="53" y="6"/>
                  </a:lnTo>
                  <a:lnTo>
                    <a:pt x="52" y="6"/>
                  </a:lnTo>
                  <a:lnTo>
                    <a:pt x="51" y="7"/>
                  </a:lnTo>
                  <a:lnTo>
                    <a:pt x="50" y="7"/>
                  </a:lnTo>
                  <a:lnTo>
                    <a:pt x="49" y="6"/>
                  </a:lnTo>
                  <a:lnTo>
                    <a:pt x="47" y="6"/>
                  </a:lnTo>
                  <a:lnTo>
                    <a:pt x="44" y="4"/>
                  </a:lnTo>
                  <a:lnTo>
                    <a:pt x="42" y="3"/>
                  </a:lnTo>
                  <a:lnTo>
                    <a:pt x="34" y="3"/>
                  </a:lnTo>
                  <a:lnTo>
                    <a:pt x="33" y="4"/>
                  </a:lnTo>
                  <a:lnTo>
                    <a:pt x="33" y="5"/>
                  </a:lnTo>
                  <a:lnTo>
                    <a:pt x="33" y="6"/>
                  </a:lnTo>
                  <a:lnTo>
                    <a:pt x="33" y="7"/>
                  </a:lnTo>
                  <a:lnTo>
                    <a:pt x="33" y="8"/>
                  </a:lnTo>
                  <a:lnTo>
                    <a:pt x="31" y="8"/>
                  </a:lnTo>
                  <a:lnTo>
                    <a:pt x="29" y="8"/>
                  </a:lnTo>
                  <a:lnTo>
                    <a:pt x="25" y="6"/>
                  </a:lnTo>
                  <a:lnTo>
                    <a:pt x="23" y="5"/>
                  </a:lnTo>
                  <a:lnTo>
                    <a:pt x="22" y="5"/>
                  </a:lnTo>
                  <a:lnTo>
                    <a:pt x="20" y="2"/>
                  </a:lnTo>
                  <a:lnTo>
                    <a:pt x="19" y="0"/>
                  </a:lnTo>
                  <a:lnTo>
                    <a:pt x="18" y="0"/>
                  </a:lnTo>
                  <a:lnTo>
                    <a:pt x="16" y="0"/>
                  </a:lnTo>
                  <a:lnTo>
                    <a:pt x="14" y="0"/>
                  </a:lnTo>
                  <a:lnTo>
                    <a:pt x="13" y="0"/>
                  </a:lnTo>
                  <a:lnTo>
                    <a:pt x="12" y="0"/>
                  </a:lnTo>
                  <a:lnTo>
                    <a:pt x="12" y="1"/>
                  </a:lnTo>
                  <a:lnTo>
                    <a:pt x="11" y="3"/>
                  </a:lnTo>
                  <a:lnTo>
                    <a:pt x="11" y="5"/>
                  </a:lnTo>
                  <a:lnTo>
                    <a:pt x="11" y="6"/>
                  </a:lnTo>
                  <a:lnTo>
                    <a:pt x="12" y="6"/>
                  </a:lnTo>
                  <a:lnTo>
                    <a:pt x="12" y="7"/>
                  </a:lnTo>
                  <a:lnTo>
                    <a:pt x="13" y="8"/>
                  </a:lnTo>
                  <a:lnTo>
                    <a:pt x="15" y="8"/>
                  </a:lnTo>
                  <a:lnTo>
                    <a:pt x="16" y="9"/>
                  </a:lnTo>
                  <a:lnTo>
                    <a:pt x="17" y="10"/>
                  </a:lnTo>
                  <a:lnTo>
                    <a:pt x="18" y="11"/>
                  </a:lnTo>
                  <a:lnTo>
                    <a:pt x="18" y="12"/>
                  </a:lnTo>
                  <a:lnTo>
                    <a:pt x="18" y="13"/>
                  </a:lnTo>
                  <a:lnTo>
                    <a:pt x="16" y="13"/>
                  </a:lnTo>
                  <a:lnTo>
                    <a:pt x="14" y="12"/>
                  </a:lnTo>
                  <a:lnTo>
                    <a:pt x="12" y="10"/>
                  </a:lnTo>
                  <a:lnTo>
                    <a:pt x="11" y="9"/>
                  </a:lnTo>
                  <a:lnTo>
                    <a:pt x="10" y="9"/>
                  </a:lnTo>
                  <a:lnTo>
                    <a:pt x="9" y="9"/>
                  </a:lnTo>
                  <a:lnTo>
                    <a:pt x="8" y="10"/>
                  </a:lnTo>
                  <a:lnTo>
                    <a:pt x="7" y="10"/>
                  </a:lnTo>
                  <a:lnTo>
                    <a:pt x="7" y="9"/>
                  </a:lnTo>
                  <a:lnTo>
                    <a:pt x="7" y="8"/>
                  </a:lnTo>
                  <a:lnTo>
                    <a:pt x="7" y="6"/>
                  </a:lnTo>
                  <a:lnTo>
                    <a:pt x="7" y="5"/>
                  </a:lnTo>
                  <a:lnTo>
                    <a:pt x="9" y="3"/>
                  </a:lnTo>
                  <a:lnTo>
                    <a:pt x="9" y="2"/>
                  </a:lnTo>
                  <a:lnTo>
                    <a:pt x="9" y="1"/>
                  </a:lnTo>
                  <a:lnTo>
                    <a:pt x="8" y="1"/>
                  </a:lnTo>
                  <a:lnTo>
                    <a:pt x="3" y="1"/>
                  </a:lnTo>
                  <a:lnTo>
                    <a:pt x="2" y="1"/>
                  </a:lnTo>
                  <a:lnTo>
                    <a:pt x="1" y="1"/>
                  </a:lnTo>
                  <a:lnTo>
                    <a:pt x="0" y="2"/>
                  </a:lnTo>
                  <a:lnTo>
                    <a:pt x="0" y="3"/>
                  </a:lnTo>
                  <a:lnTo>
                    <a:pt x="0" y="6"/>
                  </a:lnTo>
                  <a:lnTo>
                    <a:pt x="1" y="8"/>
                  </a:lnTo>
                  <a:lnTo>
                    <a:pt x="1" y="9"/>
                  </a:lnTo>
                  <a:lnTo>
                    <a:pt x="2" y="10"/>
                  </a:lnTo>
                  <a:lnTo>
                    <a:pt x="3" y="11"/>
                  </a:lnTo>
                  <a:lnTo>
                    <a:pt x="6" y="13"/>
                  </a:lnTo>
                  <a:lnTo>
                    <a:pt x="7" y="14"/>
                  </a:lnTo>
                  <a:lnTo>
                    <a:pt x="8" y="15"/>
                  </a:lnTo>
                  <a:lnTo>
                    <a:pt x="8" y="16"/>
                  </a:lnTo>
                  <a:lnTo>
                    <a:pt x="9" y="17"/>
                  </a:lnTo>
                  <a:lnTo>
                    <a:pt x="10" y="19"/>
                  </a:lnTo>
                  <a:lnTo>
                    <a:pt x="10" y="20"/>
                  </a:lnTo>
                  <a:lnTo>
                    <a:pt x="11" y="20"/>
                  </a:lnTo>
                  <a:lnTo>
                    <a:pt x="12" y="21"/>
                  </a:lnTo>
                  <a:lnTo>
                    <a:pt x="13" y="21"/>
                  </a:lnTo>
                  <a:lnTo>
                    <a:pt x="18" y="21"/>
                  </a:lnTo>
                  <a:lnTo>
                    <a:pt x="20" y="20"/>
                  </a:lnTo>
                  <a:lnTo>
                    <a:pt x="21" y="20"/>
                  </a:lnTo>
                  <a:lnTo>
                    <a:pt x="21" y="19"/>
                  </a:lnTo>
                  <a:lnTo>
                    <a:pt x="24" y="19"/>
                  </a:lnTo>
                  <a:lnTo>
                    <a:pt x="29" y="19"/>
                  </a:lnTo>
                  <a:lnTo>
                    <a:pt x="32" y="19"/>
                  </a:lnTo>
                  <a:lnTo>
                    <a:pt x="35" y="18"/>
                  </a:lnTo>
                  <a:lnTo>
                    <a:pt x="36" y="17"/>
                  </a:lnTo>
                  <a:lnTo>
                    <a:pt x="37" y="17"/>
                  </a:lnTo>
                  <a:lnTo>
                    <a:pt x="38" y="16"/>
                  </a:lnTo>
                  <a:lnTo>
                    <a:pt x="36" y="15"/>
                  </a:lnTo>
                  <a:lnTo>
                    <a:pt x="36" y="13"/>
                  </a:lnTo>
                  <a:lnTo>
                    <a:pt x="36" y="12"/>
                  </a:lnTo>
                  <a:lnTo>
                    <a:pt x="37" y="11"/>
                  </a:lnTo>
                  <a:lnTo>
                    <a:pt x="38" y="11"/>
                  </a:lnTo>
                  <a:lnTo>
                    <a:pt x="47" y="16"/>
                  </a:lnTo>
                  <a:lnTo>
                    <a:pt x="52" y="18"/>
                  </a:lnTo>
                  <a:lnTo>
                    <a:pt x="54" y="19"/>
                  </a:lnTo>
                  <a:lnTo>
                    <a:pt x="55" y="19"/>
                  </a:lnTo>
                  <a:lnTo>
                    <a:pt x="56" y="19"/>
                  </a:lnTo>
                  <a:lnTo>
                    <a:pt x="57" y="20"/>
                  </a:lnTo>
                  <a:lnTo>
                    <a:pt x="61" y="24"/>
                  </a:lnTo>
                  <a:lnTo>
                    <a:pt x="64" y="26"/>
                  </a:lnTo>
                  <a:lnTo>
                    <a:pt x="67" y="28"/>
                  </a:lnTo>
                  <a:lnTo>
                    <a:pt x="70" y="30"/>
                  </a:lnTo>
                  <a:lnTo>
                    <a:pt x="73" y="30"/>
                  </a:lnTo>
                  <a:lnTo>
                    <a:pt x="75" y="31"/>
                  </a:lnTo>
                  <a:lnTo>
                    <a:pt x="73" y="31"/>
                  </a:lnTo>
                  <a:lnTo>
                    <a:pt x="72" y="31"/>
                  </a:lnTo>
                  <a:lnTo>
                    <a:pt x="70" y="31"/>
                  </a:lnTo>
                  <a:lnTo>
                    <a:pt x="68" y="31"/>
                  </a:lnTo>
                  <a:lnTo>
                    <a:pt x="67" y="32"/>
                  </a:lnTo>
                  <a:lnTo>
                    <a:pt x="67" y="33"/>
                  </a:lnTo>
                  <a:lnTo>
                    <a:pt x="67" y="34"/>
                  </a:lnTo>
                  <a:lnTo>
                    <a:pt x="67" y="35"/>
                  </a:lnTo>
                  <a:lnTo>
                    <a:pt x="67" y="36"/>
                  </a:lnTo>
                  <a:lnTo>
                    <a:pt x="66" y="37"/>
                  </a:lnTo>
                  <a:lnTo>
                    <a:pt x="65" y="37"/>
                  </a:lnTo>
                </a:path>
              </a:pathLst>
            </a:custGeom>
            <a:solidFill>
              <a:srgbClr val="777777">
                <a:alpha val="100000"/>
              </a:srgbClr>
            </a:solidFill>
            <a:ln w="9525">
              <a:noFill/>
            </a:ln>
          </p:spPr>
          <p:txBody>
            <a:bodyPr/>
            <a:lstStyle/>
            <a:p>
              <a:pPr fontAlgn="base"/>
              <a:endParaRPr lang="zh-CN" altLang="en-US" sz="1680" strike="noStrike" noProof="1"/>
            </a:p>
          </p:txBody>
        </p:sp>
        <p:sp>
          <p:nvSpPr>
            <p:cNvPr id="77132" name="Freeform 1665"/>
            <p:cNvSpPr/>
            <p:nvPr/>
          </p:nvSpPr>
          <p:spPr>
            <a:xfrm>
              <a:off x="4827" y="1213"/>
              <a:ext cx="26" cy="13"/>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8" h="5">
                  <a:moveTo>
                    <a:pt x="2" y="3"/>
                  </a:moveTo>
                  <a:lnTo>
                    <a:pt x="2" y="3"/>
                  </a:lnTo>
                  <a:lnTo>
                    <a:pt x="3" y="3"/>
                  </a:lnTo>
                  <a:lnTo>
                    <a:pt x="8" y="3"/>
                  </a:lnTo>
                  <a:lnTo>
                    <a:pt x="7" y="0"/>
                  </a:lnTo>
                  <a:lnTo>
                    <a:pt x="2" y="1"/>
                  </a:lnTo>
                  <a:lnTo>
                    <a:pt x="0" y="5"/>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33" name="Freeform 1666"/>
            <p:cNvSpPr/>
            <p:nvPr/>
          </p:nvSpPr>
          <p:spPr>
            <a:xfrm>
              <a:off x="4827" y="1220"/>
              <a:ext cx="18" cy="17"/>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6">
                  <a:moveTo>
                    <a:pt x="5" y="5"/>
                  </a:moveTo>
                  <a:lnTo>
                    <a:pt x="5" y="5"/>
                  </a:lnTo>
                  <a:lnTo>
                    <a:pt x="3" y="5"/>
                  </a:lnTo>
                  <a:lnTo>
                    <a:pt x="2" y="0"/>
                  </a:lnTo>
                  <a:lnTo>
                    <a:pt x="0" y="2"/>
                  </a:lnTo>
                  <a:lnTo>
                    <a:pt x="2" y="5"/>
                  </a:lnTo>
                  <a:lnTo>
                    <a:pt x="5" y="6"/>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34" name="Freeform 1667"/>
            <p:cNvSpPr/>
            <p:nvPr/>
          </p:nvSpPr>
          <p:spPr>
            <a:xfrm>
              <a:off x="4845" y="1235"/>
              <a:ext cx="25" cy="2"/>
            </a:xfrm>
            <a:custGeom>
              <a:avLst/>
              <a:gdLst>
                <a:gd name="txL" fmla="*/ 0 w 8"/>
                <a:gd name="txT" fmla="*/ 0 h 1"/>
                <a:gd name="txR" fmla="*/ 8 w 8"/>
                <a:gd name="txB" fmla="*/ 1 h 1"/>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8" h="1">
                  <a:moveTo>
                    <a:pt x="6" y="0"/>
                  </a:moveTo>
                  <a:lnTo>
                    <a:pt x="6" y="0"/>
                  </a:lnTo>
                  <a:lnTo>
                    <a:pt x="3" y="0"/>
                  </a:lnTo>
                  <a:lnTo>
                    <a:pt x="0" y="0"/>
                  </a:lnTo>
                  <a:lnTo>
                    <a:pt x="0" y="1"/>
                  </a:lnTo>
                  <a:lnTo>
                    <a:pt x="5" y="1"/>
                  </a:lnTo>
                  <a:lnTo>
                    <a:pt x="8" y="1"/>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35" name="Freeform 1668"/>
            <p:cNvSpPr/>
            <p:nvPr/>
          </p:nvSpPr>
          <p:spPr>
            <a:xfrm>
              <a:off x="4864" y="1226"/>
              <a:ext cx="16" cy="11"/>
            </a:xfrm>
            <a:custGeom>
              <a:avLst/>
              <a:gdLst>
                <a:gd name="txL" fmla="*/ 0 w 5"/>
                <a:gd name="txT" fmla="*/ 0 h 4"/>
                <a:gd name="txR" fmla="*/ 5 w 5"/>
                <a:gd name="txB" fmla="*/ 4 h 4"/>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4">
                  <a:moveTo>
                    <a:pt x="5" y="0"/>
                  </a:moveTo>
                  <a:lnTo>
                    <a:pt x="5" y="0"/>
                  </a:lnTo>
                  <a:lnTo>
                    <a:pt x="2" y="0"/>
                  </a:lnTo>
                  <a:lnTo>
                    <a:pt x="0" y="3"/>
                  </a:lnTo>
                  <a:lnTo>
                    <a:pt x="2" y="4"/>
                  </a:lnTo>
                  <a:lnTo>
                    <a:pt x="4" y="1"/>
                  </a:lnTo>
                  <a:lnTo>
                    <a:pt x="5" y="1"/>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36" name="Freeform 1669"/>
            <p:cNvSpPr/>
            <p:nvPr/>
          </p:nvSpPr>
          <p:spPr>
            <a:xfrm>
              <a:off x="4880" y="1226"/>
              <a:ext cx="22" cy="11"/>
            </a:xfrm>
            <a:custGeom>
              <a:avLst/>
              <a:gdLst>
                <a:gd name="txL" fmla="*/ 0 w 7"/>
                <a:gd name="txT" fmla="*/ 0 h 4"/>
                <a:gd name="txR" fmla="*/ 7 w 7"/>
                <a:gd name="txB" fmla="*/ 4 h 4"/>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7" h="4">
                  <a:moveTo>
                    <a:pt x="7" y="3"/>
                  </a:moveTo>
                  <a:lnTo>
                    <a:pt x="7" y="3"/>
                  </a:lnTo>
                  <a:lnTo>
                    <a:pt x="4" y="0"/>
                  </a:lnTo>
                  <a:lnTo>
                    <a:pt x="0" y="0"/>
                  </a:lnTo>
                  <a:lnTo>
                    <a:pt x="0" y="1"/>
                  </a:lnTo>
                  <a:lnTo>
                    <a:pt x="2" y="1"/>
                  </a:lnTo>
                  <a:lnTo>
                    <a:pt x="5" y="4"/>
                  </a:lnTo>
                  <a:lnTo>
                    <a:pt x="7"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37" name="Freeform 1670"/>
            <p:cNvSpPr/>
            <p:nvPr/>
          </p:nvSpPr>
          <p:spPr>
            <a:xfrm>
              <a:off x="4896" y="1235"/>
              <a:ext cx="33" cy="15"/>
            </a:xfrm>
            <a:custGeom>
              <a:avLst/>
              <a:gdLst>
                <a:gd name="txL" fmla="*/ 0 w 10"/>
                <a:gd name="txT" fmla="*/ 0 h 6"/>
                <a:gd name="txR" fmla="*/ 10 w 10"/>
                <a:gd name="txB" fmla="*/ 6 h 6"/>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0" h="6">
                  <a:moveTo>
                    <a:pt x="10" y="5"/>
                  </a:moveTo>
                  <a:lnTo>
                    <a:pt x="10" y="5"/>
                  </a:lnTo>
                  <a:lnTo>
                    <a:pt x="5" y="1"/>
                  </a:lnTo>
                  <a:lnTo>
                    <a:pt x="2" y="0"/>
                  </a:lnTo>
                  <a:lnTo>
                    <a:pt x="0" y="1"/>
                  </a:lnTo>
                  <a:lnTo>
                    <a:pt x="5" y="3"/>
                  </a:lnTo>
                  <a:lnTo>
                    <a:pt x="10" y="6"/>
                  </a:lnTo>
                  <a:lnTo>
                    <a:pt x="1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38" name="Freeform 1671"/>
            <p:cNvSpPr/>
            <p:nvPr/>
          </p:nvSpPr>
          <p:spPr>
            <a:xfrm>
              <a:off x="4929" y="1247"/>
              <a:ext cx="54" cy="9"/>
            </a:xfrm>
            <a:custGeom>
              <a:avLst/>
              <a:gdLst>
                <a:gd name="txL" fmla="*/ 0 w 17"/>
                <a:gd name="txT" fmla="*/ 0 h 3"/>
                <a:gd name="txR" fmla="*/ 17 w 17"/>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0"/>
                </a:cxn>
                <a:cxn ang="0">
                  <a:pos x="2147483646" y="0"/>
                </a:cxn>
                <a:cxn ang="0">
                  <a:pos x="2147483646" y="2147483646"/>
                </a:cxn>
              </a:cxnLst>
              <a:rect l="txL" t="txT" r="txR" b="txB"/>
              <a:pathLst>
                <a:path w="17" h="3">
                  <a:moveTo>
                    <a:pt x="15" y="3"/>
                  </a:moveTo>
                  <a:lnTo>
                    <a:pt x="15" y="3"/>
                  </a:lnTo>
                  <a:lnTo>
                    <a:pt x="10" y="1"/>
                  </a:lnTo>
                  <a:lnTo>
                    <a:pt x="0" y="0"/>
                  </a:lnTo>
                  <a:lnTo>
                    <a:pt x="0" y="1"/>
                  </a:lnTo>
                  <a:lnTo>
                    <a:pt x="10" y="3"/>
                  </a:lnTo>
                  <a:lnTo>
                    <a:pt x="17" y="0"/>
                  </a:lnTo>
                  <a:lnTo>
                    <a:pt x="1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39" name="Freeform 1672"/>
            <p:cNvSpPr/>
            <p:nvPr/>
          </p:nvSpPr>
          <p:spPr>
            <a:xfrm>
              <a:off x="4945" y="1235"/>
              <a:ext cx="38" cy="21"/>
            </a:xfrm>
            <a:custGeom>
              <a:avLst/>
              <a:gdLst>
                <a:gd name="txL" fmla="*/ 0 w 12"/>
                <a:gd name="txT" fmla="*/ 0 h 8"/>
                <a:gd name="txR" fmla="*/ 12 w 12"/>
                <a:gd name="txB" fmla="*/ 8 h 8"/>
              </a:gdLst>
              <a:ahLst/>
              <a:cxnLst>
                <a:cxn ang="0">
                  <a:pos x="0" y="0"/>
                </a:cxn>
                <a:cxn ang="0">
                  <a:pos x="0" y="0"/>
                </a:cxn>
                <a:cxn ang="0">
                  <a:pos x="2147483646" y="2147483646"/>
                </a:cxn>
                <a:cxn ang="0">
                  <a:pos x="2147483646" y="2147483646"/>
                </a:cxn>
                <a:cxn ang="0">
                  <a:pos x="2147483646" y="2147483646"/>
                </a:cxn>
                <a:cxn ang="0">
                  <a:pos x="2147483646" y="2147483646"/>
                </a:cxn>
                <a:cxn ang="0">
                  <a:pos x="0" y="2147483646"/>
                </a:cxn>
                <a:cxn ang="0">
                  <a:pos x="0" y="2147483646"/>
                </a:cxn>
                <a:cxn ang="0">
                  <a:pos x="0" y="0"/>
                </a:cxn>
              </a:cxnLst>
              <a:rect l="txL" t="txT" r="txR" b="txB"/>
              <a:pathLst>
                <a:path w="12" h="8">
                  <a:moveTo>
                    <a:pt x="0" y="0"/>
                  </a:moveTo>
                  <a:lnTo>
                    <a:pt x="0" y="0"/>
                  </a:lnTo>
                  <a:lnTo>
                    <a:pt x="3" y="3"/>
                  </a:lnTo>
                  <a:lnTo>
                    <a:pt x="10" y="8"/>
                  </a:lnTo>
                  <a:lnTo>
                    <a:pt x="12" y="5"/>
                  </a:lnTo>
                  <a:lnTo>
                    <a:pt x="3" y="1"/>
                  </a:lnTo>
                  <a:lnTo>
                    <a:pt x="0" y="1"/>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40" name="Freeform 1673"/>
            <p:cNvSpPr/>
            <p:nvPr/>
          </p:nvSpPr>
          <p:spPr>
            <a:xfrm>
              <a:off x="4945" y="1235"/>
              <a:ext cx="25" cy="8"/>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 h="3">
                  <a:moveTo>
                    <a:pt x="7" y="1"/>
                  </a:moveTo>
                  <a:lnTo>
                    <a:pt x="8" y="1"/>
                  </a:lnTo>
                  <a:lnTo>
                    <a:pt x="5" y="1"/>
                  </a:lnTo>
                  <a:lnTo>
                    <a:pt x="0" y="0"/>
                  </a:lnTo>
                  <a:lnTo>
                    <a:pt x="0" y="1"/>
                  </a:lnTo>
                  <a:lnTo>
                    <a:pt x="5" y="3"/>
                  </a:lnTo>
                  <a:lnTo>
                    <a:pt x="8" y="3"/>
                  </a:lnTo>
                  <a:lnTo>
                    <a:pt x="7"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41" name="Freeform 1674"/>
            <p:cNvSpPr/>
            <p:nvPr/>
          </p:nvSpPr>
          <p:spPr>
            <a:xfrm>
              <a:off x="4967" y="1226"/>
              <a:ext cx="10" cy="17"/>
            </a:xfrm>
            <a:custGeom>
              <a:avLst/>
              <a:gdLst>
                <a:gd name="txL" fmla="*/ 0 w 3"/>
                <a:gd name="txT" fmla="*/ 0 h 6"/>
                <a:gd name="txR" fmla="*/ 3 w 3"/>
                <a:gd name="txB" fmla="*/ 6 h 6"/>
              </a:gdLst>
              <a:ahLst/>
              <a:cxnLst>
                <a:cxn ang="0">
                  <a:pos x="0" y="2147483646"/>
                </a:cxn>
                <a:cxn ang="0">
                  <a:pos x="0"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3" h="6">
                  <a:moveTo>
                    <a:pt x="0" y="1"/>
                  </a:moveTo>
                  <a:lnTo>
                    <a:pt x="0" y="1"/>
                  </a:lnTo>
                  <a:lnTo>
                    <a:pt x="1" y="1"/>
                  </a:lnTo>
                  <a:lnTo>
                    <a:pt x="1" y="3"/>
                  </a:lnTo>
                  <a:lnTo>
                    <a:pt x="1" y="4"/>
                  </a:lnTo>
                  <a:lnTo>
                    <a:pt x="0" y="4"/>
                  </a:lnTo>
                  <a:lnTo>
                    <a:pt x="1" y="6"/>
                  </a:lnTo>
                  <a:lnTo>
                    <a:pt x="3" y="4"/>
                  </a:lnTo>
                  <a:lnTo>
                    <a:pt x="3" y="3"/>
                  </a:lnTo>
                  <a:lnTo>
                    <a:pt x="3" y="1"/>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42" name="Freeform 1675"/>
            <p:cNvSpPr/>
            <p:nvPr/>
          </p:nvSpPr>
          <p:spPr>
            <a:xfrm>
              <a:off x="4912" y="1194"/>
              <a:ext cx="58" cy="34"/>
            </a:xfrm>
            <a:custGeom>
              <a:avLst/>
              <a:gdLst>
                <a:gd name="txL" fmla="*/ 0 w 18"/>
                <a:gd name="txT" fmla="*/ 0 h 13"/>
                <a:gd name="txR" fmla="*/ 18 w 18"/>
                <a:gd name="txB" fmla="*/ 13 h 13"/>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0"/>
                </a:cxn>
              </a:cxnLst>
              <a:rect l="txL" t="txT" r="txR" b="txB"/>
              <a:pathLst>
                <a:path w="18" h="13">
                  <a:moveTo>
                    <a:pt x="2" y="0"/>
                  </a:moveTo>
                  <a:lnTo>
                    <a:pt x="0" y="2"/>
                  </a:lnTo>
                  <a:lnTo>
                    <a:pt x="7" y="7"/>
                  </a:lnTo>
                  <a:lnTo>
                    <a:pt x="17" y="13"/>
                  </a:lnTo>
                  <a:lnTo>
                    <a:pt x="18" y="12"/>
                  </a:lnTo>
                  <a:lnTo>
                    <a:pt x="9" y="5"/>
                  </a:lnTo>
                  <a:lnTo>
                    <a:pt x="3" y="2"/>
                  </a:lnTo>
                  <a:lnTo>
                    <a:pt x="2" y="2"/>
                  </a:lnTo>
                  <a:lnTo>
                    <a:pt x="2" y="0"/>
                  </a:lnTo>
                  <a:lnTo>
                    <a:pt x="0"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43" name="Freeform 1676"/>
            <p:cNvSpPr/>
            <p:nvPr/>
          </p:nvSpPr>
          <p:spPr>
            <a:xfrm>
              <a:off x="4919" y="1194"/>
              <a:ext cx="36" cy="14"/>
            </a:xfrm>
            <a:custGeom>
              <a:avLst/>
              <a:gdLst>
                <a:gd name="txL" fmla="*/ 0 w 11"/>
                <a:gd name="txT" fmla="*/ 0 h 5"/>
                <a:gd name="txR" fmla="*/ 11 w 11"/>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1" h="5">
                  <a:moveTo>
                    <a:pt x="11" y="3"/>
                  </a:moveTo>
                  <a:lnTo>
                    <a:pt x="11" y="3"/>
                  </a:lnTo>
                  <a:lnTo>
                    <a:pt x="7" y="2"/>
                  </a:lnTo>
                  <a:lnTo>
                    <a:pt x="0" y="0"/>
                  </a:lnTo>
                  <a:lnTo>
                    <a:pt x="0" y="2"/>
                  </a:lnTo>
                  <a:lnTo>
                    <a:pt x="5" y="3"/>
                  </a:lnTo>
                  <a:lnTo>
                    <a:pt x="10" y="5"/>
                  </a:lnTo>
                  <a:lnTo>
                    <a:pt x="1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44" name="Freeform 1677"/>
            <p:cNvSpPr/>
            <p:nvPr/>
          </p:nvSpPr>
          <p:spPr>
            <a:xfrm>
              <a:off x="4951" y="1201"/>
              <a:ext cx="16" cy="12"/>
            </a:xfrm>
            <a:custGeom>
              <a:avLst/>
              <a:gdLst>
                <a:gd name="txL" fmla="*/ 0 w 5"/>
                <a:gd name="txT" fmla="*/ 0 h 4"/>
                <a:gd name="txR" fmla="*/ 5 w 5"/>
                <a:gd name="txB" fmla="*/ 4 h 4"/>
              </a:gdLst>
              <a:ahLst/>
              <a:cxnLst>
                <a:cxn ang="0">
                  <a:pos x="2147483646" y="0"/>
                </a:cxn>
                <a:cxn ang="0">
                  <a:pos x="2147483646" y="0"/>
                </a:cxn>
                <a:cxn ang="0">
                  <a:pos x="2147483646" y="0"/>
                </a:cxn>
                <a:cxn ang="0">
                  <a:pos x="2147483646" y="0"/>
                </a:cxn>
                <a:cxn ang="0">
                  <a:pos x="0" y="2147483646"/>
                </a:cxn>
                <a:cxn ang="0">
                  <a:pos x="2147483646" y="2147483646"/>
                </a:cxn>
                <a:cxn ang="0">
                  <a:pos x="2147483646" y="0"/>
                </a:cxn>
                <a:cxn ang="0">
                  <a:pos x="2147483646" y="0"/>
                </a:cxn>
                <a:cxn ang="0">
                  <a:pos x="2147483646" y="0"/>
                </a:cxn>
              </a:cxnLst>
              <a:rect l="txL" t="txT" r="txR" b="txB"/>
              <a:pathLst>
                <a:path w="5" h="4">
                  <a:moveTo>
                    <a:pt x="3" y="0"/>
                  </a:moveTo>
                  <a:lnTo>
                    <a:pt x="3" y="0"/>
                  </a:lnTo>
                  <a:lnTo>
                    <a:pt x="1" y="0"/>
                  </a:lnTo>
                  <a:lnTo>
                    <a:pt x="0" y="2"/>
                  </a:lnTo>
                  <a:lnTo>
                    <a:pt x="3" y="4"/>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45" name="Freeform 1678"/>
            <p:cNvSpPr/>
            <p:nvPr/>
          </p:nvSpPr>
          <p:spPr>
            <a:xfrm>
              <a:off x="4962" y="1186"/>
              <a:ext cx="8" cy="15"/>
            </a:xfrm>
            <a:custGeom>
              <a:avLst/>
              <a:gdLst>
                <a:gd name="txL" fmla="*/ 0 w 3"/>
                <a:gd name="txT" fmla="*/ 0 h 6"/>
                <a:gd name="txR" fmla="*/ 3 w 3"/>
                <a:gd name="txB" fmla="*/ 6 h 6"/>
              </a:gdLst>
              <a:ahLst/>
              <a:cxnLst>
                <a:cxn ang="0">
                  <a:pos x="2147483646" y="2147483646"/>
                </a:cxn>
                <a:cxn ang="0">
                  <a:pos x="2147483646" y="2147483646"/>
                </a:cxn>
                <a:cxn ang="0">
                  <a:pos x="0"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3" h="6">
                  <a:moveTo>
                    <a:pt x="2" y="1"/>
                  </a:moveTo>
                  <a:lnTo>
                    <a:pt x="2" y="1"/>
                  </a:lnTo>
                  <a:lnTo>
                    <a:pt x="0" y="3"/>
                  </a:lnTo>
                  <a:lnTo>
                    <a:pt x="0" y="6"/>
                  </a:lnTo>
                  <a:lnTo>
                    <a:pt x="2" y="6"/>
                  </a:lnTo>
                  <a:lnTo>
                    <a:pt x="3" y="3"/>
                  </a:lnTo>
                  <a:lnTo>
                    <a:pt x="3"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46" name="Freeform 1679"/>
            <p:cNvSpPr/>
            <p:nvPr/>
          </p:nvSpPr>
          <p:spPr>
            <a:xfrm>
              <a:off x="4955" y="1177"/>
              <a:ext cx="15" cy="11"/>
            </a:xfrm>
            <a:custGeom>
              <a:avLst/>
              <a:gdLst>
                <a:gd name="txL" fmla="*/ 0 w 5"/>
                <a:gd name="txT" fmla="*/ 0 h 4"/>
                <a:gd name="txR" fmla="*/ 5 w 5"/>
                <a:gd name="txB" fmla="*/ 4 h 4"/>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5" h="4">
                  <a:moveTo>
                    <a:pt x="0" y="1"/>
                  </a:moveTo>
                  <a:lnTo>
                    <a:pt x="0" y="1"/>
                  </a:lnTo>
                  <a:lnTo>
                    <a:pt x="2" y="1"/>
                  </a:lnTo>
                  <a:lnTo>
                    <a:pt x="4" y="4"/>
                  </a:lnTo>
                  <a:lnTo>
                    <a:pt x="5" y="3"/>
                  </a:lnTo>
                  <a:lnTo>
                    <a:pt x="4"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47" name="Freeform 1680"/>
            <p:cNvSpPr/>
            <p:nvPr/>
          </p:nvSpPr>
          <p:spPr>
            <a:xfrm>
              <a:off x="4929" y="1177"/>
              <a:ext cx="26" cy="3"/>
            </a:xfrm>
            <a:custGeom>
              <a:avLst/>
              <a:gdLst>
                <a:gd name="txL" fmla="*/ 0 w 8"/>
                <a:gd name="txT" fmla="*/ 0 h 1"/>
                <a:gd name="txR" fmla="*/ 8 w 8"/>
                <a:gd name="txB" fmla="*/ 1 h 1"/>
              </a:gdLst>
              <a:ahLst/>
              <a:cxnLst>
                <a:cxn ang="0">
                  <a:pos x="0" y="2147483646"/>
                </a:cxn>
                <a:cxn ang="0">
                  <a:pos x="0" y="2147483646"/>
                </a:cxn>
                <a:cxn ang="0">
                  <a:pos x="2147483646" y="2147483646"/>
                </a:cxn>
                <a:cxn ang="0">
                  <a:pos x="2147483646" y="2147483646"/>
                </a:cxn>
                <a:cxn ang="0">
                  <a:pos x="2147483646" y="0"/>
                </a:cxn>
                <a:cxn ang="0">
                  <a:pos x="2147483646" y="0"/>
                </a:cxn>
                <a:cxn ang="0">
                  <a:pos x="2147483646" y="0"/>
                </a:cxn>
                <a:cxn ang="0">
                  <a:pos x="2147483646" y="0"/>
                </a:cxn>
                <a:cxn ang="0">
                  <a:pos x="0" y="2147483646"/>
                </a:cxn>
              </a:cxnLst>
              <a:rect l="txL" t="txT" r="txR" b="txB"/>
              <a:pathLst>
                <a:path w="8" h="1">
                  <a:moveTo>
                    <a:pt x="0" y="1"/>
                  </a:moveTo>
                  <a:lnTo>
                    <a:pt x="0" y="1"/>
                  </a:lnTo>
                  <a:lnTo>
                    <a:pt x="4" y="1"/>
                  </a:lnTo>
                  <a:lnTo>
                    <a:pt x="8" y="1"/>
                  </a:lnTo>
                  <a:lnTo>
                    <a:pt x="8" y="0"/>
                  </a:lnTo>
                  <a:lnTo>
                    <a:pt x="4" y="0"/>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48" name="Freeform 1681"/>
            <p:cNvSpPr/>
            <p:nvPr/>
          </p:nvSpPr>
          <p:spPr>
            <a:xfrm>
              <a:off x="4912" y="1167"/>
              <a:ext cx="23" cy="13"/>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7" h="5">
                  <a:moveTo>
                    <a:pt x="2" y="2"/>
                  </a:moveTo>
                  <a:lnTo>
                    <a:pt x="2" y="2"/>
                  </a:lnTo>
                  <a:lnTo>
                    <a:pt x="3" y="4"/>
                  </a:lnTo>
                  <a:lnTo>
                    <a:pt x="5" y="5"/>
                  </a:lnTo>
                  <a:lnTo>
                    <a:pt x="7" y="4"/>
                  </a:lnTo>
                  <a:lnTo>
                    <a:pt x="5"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49" name="Freeform 1682"/>
            <p:cNvSpPr/>
            <p:nvPr/>
          </p:nvSpPr>
          <p:spPr>
            <a:xfrm>
              <a:off x="4902" y="1167"/>
              <a:ext cx="17" cy="13"/>
            </a:xfrm>
            <a:custGeom>
              <a:avLst/>
              <a:gdLst>
                <a:gd name="txL" fmla="*/ 0 w 5"/>
                <a:gd name="txT" fmla="*/ 0 h 5"/>
                <a:gd name="txR" fmla="*/ 5 w 5"/>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5" h="5">
                  <a:moveTo>
                    <a:pt x="0" y="4"/>
                  </a:moveTo>
                  <a:lnTo>
                    <a:pt x="0" y="4"/>
                  </a:lnTo>
                  <a:lnTo>
                    <a:pt x="2" y="5"/>
                  </a:lnTo>
                  <a:lnTo>
                    <a:pt x="5" y="2"/>
                  </a:lnTo>
                  <a:lnTo>
                    <a:pt x="3" y="0"/>
                  </a:lnTo>
                  <a:lnTo>
                    <a:pt x="2" y="2"/>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150" name="Freeform 1683"/>
            <p:cNvSpPr/>
            <p:nvPr/>
          </p:nvSpPr>
          <p:spPr>
            <a:xfrm>
              <a:off x="4880" y="1164"/>
              <a:ext cx="29" cy="13"/>
            </a:xfrm>
            <a:custGeom>
              <a:avLst/>
              <a:gdLst>
                <a:gd name="txL" fmla="*/ 0 w 9"/>
                <a:gd name="txT" fmla="*/ 0 h 5"/>
                <a:gd name="txR" fmla="*/ 9 w 9"/>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9" h="5">
                  <a:moveTo>
                    <a:pt x="0" y="3"/>
                  </a:moveTo>
                  <a:lnTo>
                    <a:pt x="0" y="3"/>
                  </a:lnTo>
                  <a:lnTo>
                    <a:pt x="4" y="3"/>
                  </a:lnTo>
                  <a:lnTo>
                    <a:pt x="7" y="5"/>
                  </a:lnTo>
                  <a:lnTo>
                    <a:pt x="9" y="3"/>
                  </a:lnTo>
                  <a:lnTo>
                    <a:pt x="5" y="1"/>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51" name="Freeform 1684"/>
            <p:cNvSpPr/>
            <p:nvPr/>
          </p:nvSpPr>
          <p:spPr>
            <a:xfrm>
              <a:off x="4876" y="1153"/>
              <a:ext cx="10" cy="18"/>
            </a:xfrm>
            <a:custGeom>
              <a:avLst/>
              <a:gdLst>
                <a:gd name="txL" fmla="*/ 0 w 3"/>
                <a:gd name="txT" fmla="*/ 0 h 7"/>
                <a:gd name="txR" fmla="*/ 3 w 3"/>
                <a:gd name="txB" fmla="*/ 7 h 7"/>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3" h="7">
                  <a:moveTo>
                    <a:pt x="1" y="2"/>
                  </a:moveTo>
                  <a:lnTo>
                    <a:pt x="1" y="2"/>
                  </a:lnTo>
                  <a:lnTo>
                    <a:pt x="0" y="4"/>
                  </a:lnTo>
                  <a:lnTo>
                    <a:pt x="1" y="7"/>
                  </a:lnTo>
                  <a:lnTo>
                    <a:pt x="1" y="4"/>
                  </a:lnTo>
                  <a:lnTo>
                    <a:pt x="3" y="0"/>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52" name="Freeform 1685"/>
            <p:cNvSpPr/>
            <p:nvPr/>
          </p:nvSpPr>
          <p:spPr>
            <a:xfrm>
              <a:off x="4864" y="1145"/>
              <a:ext cx="22" cy="14"/>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7" h="5">
                  <a:moveTo>
                    <a:pt x="0" y="2"/>
                  </a:moveTo>
                  <a:lnTo>
                    <a:pt x="0" y="2"/>
                  </a:lnTo>
                  <a:lnTo>
                    <a:pt x="4" y="3"/>
                  </a:lnTo>
                  <a:lnTo>
                    <a:pt x="5" y="5"/>
                  </a:lnTo>
                  <a:lnTo>
                    <a:pt x="7" y="3"/>
                  </a:lnTo>
                  <a:lnTo>
                    <a:pt x="4"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53" name="Freeform 1686"/>
            <p:cNvSpPr/>
            <p:nvPr/>
          </p:nvSpPr>
          <p:spPr>
            <a:xfrm>
              <a:off x="4851" y="1137"/>
              <a:ext cx="13" cy="13"/>
            </a:xfrm>
            <a:custGeom>
              <a:avLst/>
              <a:gdLst>
                <a:gd name="txL" fmla="*/ 0 w 4"/>
                <a:gd name="txT" fmla="*/ 0 h 5"/>
                <a:gd name="txR" fmla="*/ 4 w 4"/>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4" h="5">
                  <a:moveTo>
                    <a:pt x="0" y="3"/>
                  </a:moveTo>
                  <a:lnTo>
                    <a:pt x="0" y="3"/>
                  </a:lnTo>
                  <a:lnTo>
                    <a:pt x="3" y="5"/>
                  </a:lnTo>
                  <a:lnTo>
                    <a:pt x="4" y="5"/>
                  </a:lnTo>
                  <a:lnTo>
                    <a:pt x="4" y="3"/>
                  </a:lnTo>
                  <a:lnTo>
                    <a:pt x="3" y="3"/>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54" name="Freeform 1687"/>
            <p:cNvSpPr/>
            <p:nvPr/>
          </p:nvSpPr>
          <p:spPr>
            <a:xfrm>
              <a:off x="4821" y="1137"/>
              <a:ext cx="30" cy="8"/>
            </a:xfrm>
            <a:custGeom>
              <a:avLst/>
              <a:gdLst>
                <a:gd name="txL" fmla="*/ 0 w 9"/>
                <a:gd name="txT" fmla="*/ 0 h 3"/>
                <a:gd name="txR" fmla="*/ 9 w 9"/>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0"/>
                </a:cxn>
                <a:cxn ang="0">
                  <a:pos x="2147483646" y="0"/>
                </a:cxn>
                <a:cxn ang="0">
                  <a:pos x="0" y="2147483646"/>
                </a:cxn>
              </a:cxnLst>
              <a:rect l="txL" t="txT" r="txR" b="txB"/>
              <a:pathLst>
                <a:path w="9" h="3">
                  <a:moveTo>
                    <a:pt x="0" y="2"/>
                  </a:moveTo>
                  <a:lnTo>
                    <a:pt x="0" y="2"/>
                  </a:lnTo>
                  <a:lnTo>
                    <a:pt x="5" y="3"/>
                  </a:lnTo>
                  <a:lnTo>
                    <a:pt x="9" y="3"/>
                  </a:lnTo>
                  <a:lnTo>
                    <a:pt x="9" y="0"/>
                  </a:lnTo>
                  <a:lnTo>
                    <a:pt x="5" y="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55" name="Freeform 1688"/>
            <p:cNvSpPr/>
            <p:nvPr/>
          </p:nvSpPr>
          <p:spPr>
            <a:xfrm>
              <a:off x="4809" y="1129"/>
              <a:ext cx="18" cy="13"/>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6" h="5">
                  <a:moveTo>
                    <a:pt x="1" y="3"/>
                  </a:moveTo>
                  <a:lnTo>
                    <a:pt x="1" y="3"/>
                  </a:lnTo>
                  <a:lnTo>
                    <a:pt x="3" y="3"/>
                  </a:lnTo>
                  <a:lnTo>
                    <a:pt x="4" y="5"/>
                  </a:lnTo>
                  <a:lnTo>
                    <a:pt x="6" y="3"/>
                  </a:lnTo>
                  <a:lnTo>
                    <a:pt x="4" y="0"/>
                  </a:lnTo>
                  <a:lnTo>
                    <a:pt x="0" y="1"/>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56" name="Freeform 1689"/>
            <p:cNvSpPr/>
            <p:nvPr/>
          </p:nvSpPr>
          <p:spPr>
            <a:xfrm>
              <a:off x="4776" y="1123"/>
              <a:ext cx="36" cy="14"/>
            </a:xfrm>
            <a:custGeom>
              <a:avLst/>
              <a:gdLst>
                <a:gd name="txL" fmla="*/ 0 w 11"/>
                <a:gd name="txT" fmla="*/ 0 h 5"/>
                <a:gd name="txR" fmla="*/ 11 w 11"/>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11" h="5">
                  <a:moveTo>
                    <a:pt x="0" y="2"/>
                  </a:moveTo>
                  <a:lnTo>
                    <a:pt x="0" y="2"/>
                  </a:lnTo>
                  <a:lnTo>
                    <a:pt x="6" y="3"/>
                  </a:lnTo>
                  <a:lnTo>
                    <a:pt x="11" y="5"/>
                  </a:lnTo>
                  <a:lnTo>
                    <a:pt x="10" y="3"/>
                  </a:lnTo>
                  <a:lnTo>
                    <a:pt x="6" y="2"/>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57" name="Freeform 1690"/>
            <p:cNvSpPr/>
            <p:nvPr/>
          </p:nvSpPr>
          <p:spPr>
            <a:xfrm>
              <a:off x="4753" y="1118"/>
              <a:ext cx="26" cy="11"/>
            </a:xfrm>
            <a:custGeom>
              <a:avLst/>
              <a:gdLst>
                <a:gd name="txL" fmla="*/ 0 w 8"/>
                <a:gd name="txT" fmla="*/ 0 h 4"/>
                <a:gd name="txR" fmla="*/ 8 w 8"/>
                <a:gd name="txB" fmla="*/ 4 h 4"/>
              </a:gdLst>
              <a:ahLst/>
              <a:cxnLst>
                <a:cxn ang="0">
                  <a:pos x="0" y="2147483646"/>
                </a:cxn>
                <a:cxn ang="0">
                  <a:pos x="0"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Lst>
              <a:rect l="txL" t="txT" r="txR" b="txB"/>
              <a:pathLst>
                <a:path w="8" h="4">
                  <a:moveTo>
                    <a:pt x="0" y="4"/>
                  </a:moveTo>
                  <a:lnTo>
                    <a:pt x="0" y="4"/>
                  </a:lnTo>
                  <a:lnTo>
                    <a:pt x="4" y="4"/>
                  </a:lnTo>
                  <a:lnTo>
                    <a:pt x="7" y="4"/>
                  </a:lnTo>
                  <a:lnTo>
                    <a:pt x="8" y="2"/>
                  </a:lnTo>
                  <a:lnTo>
                    <a:pt x="4" y="0"/>
                  </a:lnTo>
                  <a:lnTo>
                    <a:pt x="0" y="2"/>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158" name="Freeform 1691"/>
            <p:cNvSpPr/>
            <p:nvPr/>
          </p:nvSpPr>
          <p:spPr>
            <a:xfrm>
              <a:off x="4751" y="1123"/>
              <a:ext cx="2" cy="19"/>
            </a:xfrm>
            <a:custGeom>
              <a:avLst/>
              <a:gdLst>
                <a:gd name="txL" fmla="*/ 0 w 1"/>
                <a:gd name="txT" fmla="*/ 0 h 7"/>
                <a:gd name="txR" fmla="*/ 1 w 1"/>
                <a:gd name="txB" fmla="*/ 7 h 7"/>
              </a:gdLst>
              <a:ahLst/>
              <a:cxnLst>
                <a:cxn ang="0">
                  <a:pos x="0" y="2147483646"/>
                </a:cxn>
                <a:cxn ang="0">
                  <a:pos x="0" y="2147483646"/>
                </a:cxn>
                <a:cxn ang="0">
                  <a:pos x="2147483646" y="2147483646"/>
                </a:cxn>
                <a:cxn ang="0">
                  <a:pos x="2147483646" y="2147483646"/>
                </a:cxn>
                <a:cxn ang="0">
                  <a:pos x="2147483646" y="0"/>
                </a:cxn>
                <a:cxn ang="0">
                  <a:pos x="0" y="2147483646"/>
                </a:cxn>
                <a:cxn ang="0">
                  <a:pos x="0" y="2147483646"/>
                </a:cxn>
                <a:cxn ang="0">
                  <a:pos x="0" y="2147483646"/>
                </a:cxn>
                <a:cxn ang="0">
                  <a:pos x="0" y="2147483646"/>
                </a:cxn>
              </a:cxnLst>
              <a:rect l="txL" t="txT" r="txR" b="txB"/>
              <a:pathLst>
                <a:path w="1" h="7">
                  <a:moveTo>
                    <a:pt x="0" y="7"/>
                  </a:moveTo>
                  <a:lnTo>
                    <a:pt x="0" y="7"/>
                  </a:lnTo>
                  <a:lnTo>
                    <a:pt x="1" y="3"/>
                  </a:lnTo>
                  <a:lnTo>
                    <a:pt x="1" y="2"/>
                  </a:lnTo>
                  <a:lnTo>
                    <a:pt x="1" y="0"/>
                  </a:lnTo>
                  <a:lnTo>
                    <a:pt x="0" y="3"/>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159" name="Freeform 1692"/>
            <p:cNvSpPr/>
            <p:nvPr/>
          </p:nvSpPr>
          <p:spPr>
            <a:xfrm>
              <a:off x="4724" y="1129"/>
              <a:ext cx="27" cy="13"/>
            </a:xfrm>
            <a:custGeom>
              <a:avLst/>
              <a:gdLst>
                <a:gd name="txL" fmla="*/ 0 w 8"/>
                <a:gd name="txT" fmla="*/ 0 h 5"/>
                <a:gd name="txR" fmla="*/ 8 w 8"/>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8" h="5">
                  <a:moveTo>
                    <a:pt x="0" y="1"/>
                  </a:moveTo>
                  <a:lnTo>
                    <a:pt x="0" y="1"/>
                  </a:lnTo>
                  <a:lnTo>
                    <a:pt x="4" y="3"/>
                  </a:lnTo>
                  <a:lnTo>
                    <a:pt x="8" y="5"/>
                  </a:lnTo>
                  <a:lnTo>
                    <a:pt x="8" y="1"/>
                  </a:lnTo>
                  <a:lnTo>
                    <a:pt x="4" y="1"/>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60" name="Freeform 1693"/>
            <p:cNvSpPr/>
            <p:nvPr/>
          </p:nvSpPr>
          <p:spPr>
            <a:xfrm>
              <a:off x="4695" y="1115"/>
              <a:ext cx="32" cy="17"/>
            </a:xfrm>
            <a:custGeom>
              <a:avLst/>
              <a:gdLst>
                <a:gd name="txL" fmla="*/ 0 w 10"/>
                <a:gd name="txT" fmla="*/ 0 h 6"/>
                <a:gd name="txR" fmla="*/ 10 w 10"/>
                <a:gd name="txB" fmla="*/ 6 h 6"/>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10" h="6">
                  <a:moveTo>
                    <a:pt x="0" y="1"/>
                  </a:moveTo>
                  <a:lnTo>
                    <a:pt x="0" y="1"/>
                  </a:lnTo>
                  <a:lnTo>
                    <a:pt x="4" y="3"/>
                  </a:lnTo>
                  <a:lnTo>
                    <a:pt x="9" y="6"/>
                  </a:lnTo>
                  <a:lnTo>
                    <a:pt x="10" y="5"/>
                  </a:lnTo>
                  <a:lnTo>
                    <a:pt x="5" y="1"/>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61" name="Freeform 1694"/>
            <p:cNvSpPr/>
            <p:nvPr/>
          </p:nvSpPr>
          <p:spPr>
            <a:xfrm>
              <a:off x="4675" y="1115"/>
              <a:ext cx="20" cy="3"/>
            </a:xfrm>
            <a:custGeom>
              <a:avLst/>
              <a:gdLst>
                <a:gd name="txL" fmla="*/ 0 w 6"/>
                <a:gd name="txT" fmla="*/ 0 h 1"/>
                <a:gd name="txR" fmla="*/ 6 w 6"/>
                <a:gd name="txB" fmla="*/ 1 h 1"/>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6" h="1">
                  <a:moveTo>
                    <a:pt x="3" y="1"/>
                  </a:moveTo>
                  <a:lnTo>
                    <a:pt x="3" y="1"/>
                  </a:lnTo>
                  <a:lnTo>
                    <a:pt x="6" y="1"/>
                  </a:lnTo>
                  <a:lnTo>
                    <a:pt x="6" y="0"/>
                  </a:lnTo>
                  <a:lnTo>
                    <a:pt x="3" y="0"/>
                  </a:lnTo>
                  <a:lnTo>
                    <a:pt x="0" y="1"/>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62" name="Freeform 1695"/>
            <p:cNvSpPr/>
            <p:nvPr/>
          </p:nvSpPr>
          <p:spPr>
            <a:xfrm>
              <a:off x="4675" y="1118"/>
              <a:ext cx="10" cy="19"/>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7">
                  <a:moveTo>
                    <a:pt x="3" y="5"/>
                  </a:moveTo>
                  <a:lnTo>
                    <a:pt x="3" y="5"/>
                  </a:lnTo>
                  <a:lnTo>
                    <a:pt x="2" y="4"/>
                  </a:lnTo>
                  <a:lnTo>
                    <a:pt x="3" y="0"/>
                  </a:lnTo>
                  <a:lnTo>
                    <a:pt x="0" y="0"/>
                  </a:lnTo>
                  <a:lnTo>
                    <a:pt x="0" y="4"/>
                  </a:lnTo>
                  <a:lnTo>
                    <a:pt x="2" y="7"/>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63" name="Freeform 1696"/>
            <p:cNvSpPr/>
            <p:nvPr/>
          </p:nvSpPr>
          <p:spPr>
            <a:xfrm>
              <a:off x="4682" y="1132"/>
              <a:ext cx="25" cy="18"/>
            </a:xfrm>
            <a:custGeom>
              <a:avLst/>
              <a:gdLst>
                <a:gd name="txL" fmla="*/ 0 w 8"/>
                <a:gd name="txT" fmla="*/ 0 h 7"/>
                <a:gd name="txR" fmla="*/ 8 w 8"/>
                <a:gd name="txB" fmla="*/ 7 h 7"/>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7">
                  <a:moveTo>
                    <a:pt x="8" y="7"/>
                  </a:moveTo>
                  <a:lnTo>
                    <a:pt x="8" y="7"/>
                  </a:lnTo>
                  <a:lnTo>
                    <a:pt x="4" y="2"/>
                  </a:lnTo>
                  <a:lnTo>
                    <a:pt x="1" y="0"/>
                  </a:lnTo>
                  <a:lnTo>
                    <a:pt x="0" y="2"/>
                  </a:lnTo>
                  <a:lnTo>
                    <a:pt x="4" y="4"/>
                  </a:lnTo>
                  <a:lnTo>
                    <a:pt x="6" y="7"/>
                  </a:lnTo>
                  <a:lnTo>
                    <a:pt x="8" y="7"/>
                  </a:lnTo>
                </a:path>
              </a:pathLst>
            </a:custGeom>
            <a:solidFill>
              <a:srgbClr val="777777">
                <a:alpha val="100000"/>
              </a:srgbClr>
            </a:solidFill>
            <a:ln w="9525">
              <a:noFill/>
            </a:ln>
          </p:spPr>
          <p:txBody>
            <a:bodyPr/>
            <a:lstStyle/>
            <a:p>
              <a:pPr fontAlgn="base"/>
              <a:endParaRPr lang="zh-CN" altLang="en-US" sz="1680" strike="noStrike" noProof="1"/>
            </a:p>
          </p:txBody>
        </p:sp>
        <p:sp>
          <p:nvSpPr>
            <p:cNvPr id="77164" name="Freeform 1697"/>
            <p:cNvSpPr/>
            <p:nvPr/>
          </p:nvSpPr>
          <p:spPr>
            <a:xfrm>
              <a:off x="4682" y="1142"/>
              <a:ext cx="25" cy="11"/>
            </a:xfrm>
            <a:custGeom>
              <a:avLst/>
              <a:gdLst>
                <a:gd name="txL" fmla="*/ 0 w 8"/>
                <a:gd name="txT" fmla="*/ 0 h 4"/>
                <a:gd name="txR" fmla="*/ 8 w 8"/>
                <a:gd name="txB" fmla="*/ 4 h 4"/>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8" h="4">
                  <a:moveTo>
                    <a:pt x="0" y="1"/>
                  </a:moveTo>
                  <a:lnTo>
                    <a:pt x="0" y="1"/>
                  </a:lnTo>
                  <a:lnTo>
                    <a:pt x="1" y="3"/>
                  </a:lnTo>
                  <a:lnTo>
                    <a:pt x="4" y="4"/>
                  </a:lnTo>
                  <a:lnTo>
                    <a:pt x="6" y="4"/>
                  </a:lnTo>
                  <a:lnTo>
                    <a:pt x="8" y="3"/>
                  </a:lnTo>
                  <a:lnTo>
                    <a:pt x="6" y="3"/>
                  </a:lnTo>
                  <a:lnTo>
                    <a:pt x="4" y="3"/>
                  </a:lnTo>
                  <a:lnTo>
                    <a:pt x="3" y="1"/>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65" name="Freeform 1698"/>
            <p:cNvSpPr/>
            <p:nvPr/>
          </p:nvSpPr>
          <p:spPr>
            <a:xfrm>
              <a:off x="4659" y="1137"/>
              <a:ext cx="26" cy="8"/>
            </a:xfrm>
            <a:custGeom>
              <a:avLst/>
              <a:gdLst>
                <a:gd name="txL" fmla="*/ 0 w 8"/>
                <a:gd name="txT" fmla="*/ 0 h 3"/>
                <a:gd name="txR" fmla="*/ 8 w 8"/>
                <a:gd name="txB" fmla="*/ 3 h 3"/>
              </a:gdLst>
              <a:ahLst/>
              <a:cxnLst>
                <a:cxn ang="0">
                  <a:pos x="0" y="0"/>
                </a:cxn>
                <a:cxn ang="0">
                  <a:pos x="0" y="0"/>
                </a:cxn>
                <a:cxn ang="0">
                  <a:pos x="2147483646" y="2147483646"/>
                </a:cxn>
                <a:cxn ang="0">
                  <a:pos x="2147483646" y="2147483646"/>
                </a:cxn>
                <a:cxn ang="0">
                  <a:pos x="2147483646" y="2147483646"/>
                </a:cxn>
                <a:cxn ang="0">
                  <a:pos x="2147483646" y="0"/>
                </a:cxn>
                <a:cxn ang="0">
                  <a:pos x="2147483646" y="0"/>
                </a:cxn>
                <a:cxn ang="0">
                  <a:pos x="2147483646" y="0"/>
                </a:cxn>
                <a:cxn ang="0">
                  <a:pos x="0" y="0"/>
                </a:cxn>
              </a:cxnLst>
              <a:rect l="txL" t="txT" r="txR" b="txB"/>
              <a:pathLst>
                <a:path w="8" h="3">
                  <a:moveTo>
                    <a:pt x="0" y="0"/>
                  </a:moveTo>
                  <a:lnTo>
                    <a:pt x="0" y="0"/>
                  </a:lnTo>
                  <a:lnTo>
                    <a:pt x="3" y="2"/>
                  </a:lnTo>
                  <a:lnTo>
                    <a:pt x="7" y="3"/>
                  </a:lnTo>
                  <a:lnTo>
                    <a:pt x="8" y="2"/>
                  </a:lnTo>
                  <a:lnTo>
                    <a:pt x="3"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66" name="Freeform 1699"/>
            <p:cNvSpPr/>
            <p:nvPr/>
          </p:nvSpPr>
          <p:spPr>
            <a:xfrm>
              <a:off x="4659" y="1115"/>
              <a:ext cx="16" cy="22"/>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5" h="8">
                  <a:moveTo>
                    <a:pt x="3" y="1"/>
                  </a:moveTo>
                  <a:lnTo>
                    <a:pt x="3" y="1"/>
                  </a:lnTo>
                  <a:lnTo>
                    <a:pt x="2" y="3"/>
                  </a:lnTo>
                  <a:lnTo>
                    <a:pt x="0" y="8"/>
                  </a:lnTo>
                  <a:lnTo>
                    <a:pt x="3" y="8"/>
                  </a:lnTo>
                  <a:lnTo>
                    <a:pt x="5" y="3"/>
                  </a:lnTo>
                  <a:lnTo>
                    <a:pt x="3" y="0"/>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67" name="Freeform 1700"/>
            <p:cNvSpPr/>
            <p:nvPr/>
          </p:nvSpPr>
          <p:spPr>
            <a:xfrm>
              <a:off x="4643" y="1115"/>
              <a:ext cx="26" cy="8"/>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2147483646"/>
                </a:cxn>
                <a:cxn ang="0">
                  <a:pos x="0" y="2147483646"/>
                </a:cxn>
                <a:cxn ang="0">
                  <a:pos x="0" y="2147483646"/>
                </a:cxn>
                <a:cxn ang="0">
                  <a:pos x="2147483646" y="2147483646"/>
                </a:cxn>
              </a:cxnLst>
              <a:rect l="txL" t="txT" r="txR" b="txB"/>
              <a:pathLst>
                <a:path w="8" h="3">
                  <a:moveTo>
                    <a:pt x="2" y="3"/>
                  </a:moveTo>
                  <a:lnTo>
                    <a:pt x="2" y="3"/>
                  </a:lnTo>
                  <a:lnTo>
                    <a:pt x="3" y="1"/>
                  </a:lnTo>
                  <a:lnTo>
                    <a:pt x="5" y="1"/>
                  </a:lnTo>
                  <a:lnTo>
                    <a:pt x="8" y="1"/>
                  </a:lnTo>
                  <a:lnTo>
                    <a:pt x="8" y="0"/>
                  </a:lnTo>
                  <a:lnTo>
                    <a:pt x="5" y="0"/>
                  </a:lnTo>
                  <a:lnTo>
                    <a:pt x="3" y="0"/>
                  </a:lnTo>
                  <a:lnTo>
                    <a:pt x="0" y="1"/>
                  </a:lnTo>
                  <a:lnTo>
                    <a:pt x="0" y="3"/>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68" name="Freeform 1701"/>
            <p:cNvSpPr/>
            <p:nvPr/>
          </p:nvSpPr>
          <p:spPr>
            <a:xfrm>
              <a:off x="4643" y="1123"/>
              <a:ext cx="8" cy="27"/>
            </a:xfrm>
            <a:custGeom>
              <a:avLst/>
              <a:gdLst>
                <a:gd name="txL" fmla="*/ 0 w 3"/>
                <a:gd name="txT" fmla="*/ 0 h 10"/>
                <a:gd name="txR" fmla="*/ 3 w 3"/>
                <a:gd name="txB" fmla="*/ 10 h 10"/>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10">
                  <a:moveTo>
                    <a:pt x="3" y="8"/>
                  </a:moveTo>
                  <a:lnTo>
                    <a:pt x="3" y="8"/>
                  </a:lnTo>
                  <a:lnTo>
                    <a:pt x="2" y="5"/>
                  </a:lnTo>
                  <a:lnTo>
                    <a:pt x="2" y="0"/>
                  </a:lnTo>
                  <a:lnTo>
                    <a:pt x="0" y="0"/>
                  </a:lnTo>
                  <a:lnTo>
                    <a:pt x="0" y="5"/>
                  </a:lnTo>
                  <a:lnTo>
                    <a:pt x="2" y="10"/>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7169" name="Freeform 1702"/>
            <p:cNvSpPr/>
            <p:nvPr/>
          </p:nvSpPr>
          <p:spPr>
            <a:xfrm>
              <a:off x="4649" y="1145"/>
              <a:ext cx="26" cy="14"/>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5">
                  <a:moveTo>
                    <a:pt x="8" y="5"/>
                  </a:moveTo>
                  <a:lnTo>
                    <a:pt x="8" y="5"/>
                  </a:lnTo>
                  <a:lnTo>
                    <a:pt x="6" y="2"/>
                  </a:lnTo>
                  <a:lnTo>
                    <a:pt x="1" y="0"/>
                  </a:lnTo>
                  <a:lnTo>
                    <a:pt x="0" y="2"/>
                  </a:lnTo>
                  <a:lnTo>
                    <a:pt x="5" y="3"/>
                  </a:lnTo>
                  <a:lnTo>
                    <a:pt x="5" y="5"/>
                  </a:lnTo>
                  <a:lnTo>
                    <a:pt x="8"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70" name="Freeform 1703"/>
            <p:cNvSpPr/>
            <p:nvPr/>
          </p:nvSpPr>
          <p:spPr>
            <a:xfrm>
              <a:off x="4664" y="1159"/>
              <a:ext cx="21" cy="12"/>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6" h="5">
                  <a:moveTo>
                    <a:pt x="5" y="3"/>
                  </a:moveTo>
                  <a:lnTo>
                    <a:pt x="5" y="3"/>
                  </a:lnTo>
                  <a:lnTo>
                    <a:pt x="3" y="2"/>
                  </a:lnTo>
                  <a:lnTo>
                    <a:pt x="3" y="0"/>
                  </a:lnTo>
                  <a:lnTo>
                    <a:pt x="0" y="0"/>
                  </a:lnTo>
                  <a:lnTo>
                    <a:pt x="1" y="3"/>
                  </a:lnTo>
                  <a:lnTo>
                    <a:pt x="6" y="5"/>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71" name="Freeform 1704"/>
            <p:cNvSpPr/>
            <p:nvPr/>
          </p:nvSpPr>
          <p:spPr>
            <a:xfrm>
              <a:off x="4682" y="1167"/>
              <a:ext cx="35" cy="4"/>
            </a:xfrm>
            <a:custGeom>
              <a:avLst/>
              <a:gdLst>
                <a:gd name="txL" fmla="*/ 0 w 11"/>
                <a:gd name="txT" fmla="*/ 0 h 2"/>
                <a:gd name="txR" fmla="*/ 11 w 11"/>
                <a:gd name="txB" fmla="*/ 2 h 2"/>
              </a:gdLst>
              <a:ahLst/>
              <a:cxnLst>
                <a:cxn ang="0">
                  <a:pos x="2147483646" y="0"/>
                </a:cxn>
                <a:cxn ang="0">
                  <a:pos x="2147483646" y="0"/>
                </a:cxn>
                <a:cxn ang="0">
                  <a:pos x="2147483646" y="0"/>
                </a:cxn>
                <a:cxn ang="0">
                  <a:pos x="0" y="0"/>
                </a:cxn>
                <a:cxn ang="0">
                  <a:pos x="2147483646" y="2147483646"/>
                </a:cxn>
                <a:cxn ang="0">
                  <a:pos x="2147483646" y="2147483646"/>
                </a:cxn>
                <a:cxn ang="0">
                  <a:pos x="2147483646" y="2147483646"/>
                </a:cxn>
                <a:cxn ang="0">
                  <a:pos x="2147483646" y="2147483646"/>
                </a:cxn>
                <a:cxn ang="0">
                  <a:pos x="2147483646" y="0"/>
                </a:cxn>
              </a:cxnLst>
              <a:rect l="txL" t="txT" r="txR" b="txB"/>
              <a:pathLst>
                <a:path w="11" h="2">
                  <a:moveTo>
                    <a:pt x="9" y="0"/>
                  </a:moveTo>
                  <a:lnTo>
                    <a:pt x="9" y="0"/>
                  </a:lnTo>
                  <a:lnTo>
                    <a:pt x="6" y="0"/>
                  </a:lnTo>
                  <a:lnTo>
                    <a:pt x="0" y="0"/>
                  </a:lnTo>
                  <a:lnTo>
                    <a:pt x="1" y="2"/>
                  </a:lnTo>
                  <a:lnTo>
                    <a:pt x="6" y="2"/>
                  </a:lnTo>
                  <a:lnTo>
                    <a:pt x="11" y="2"/>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72" name="Freeform 1705"/>
            <p:cNvSpPr/>
            <p:nvPr/>
          </p:nvSpPr>
          <p:spPr>
            <a:xfrm>
              <a:off x="4710" y="1153"/>
              <a:ext cx="56" cy="18"/>
            </a:xfrm>
            <a:custGeom>
              <a:avLst/>
              <a:gdLst>
                <a:gd name="txL" fmla="*/ 0 w 17"/>
                <a:gd name="txT" fmla="*/ 0 h 7"/>
                <a:gd name="txR" fmla="*/ 17 w 17"/>
                <a:gd name="txB" fmla="*/ 7 h 7"/>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2147483646" y="0"/>
                </a:cxn>
                <a:cxn ang="0">
                  <a:pos x="2147483646" y="2147483646"/>
                </a:cxn>
              </a:cxnLst>
              <a:rect l="txL" t="txT" r="txR" b="txB"/>
              <a:pathLst>
                <a:path w="17" h="7">
                  <a:moveTo>
                    <a:pt x="15" y="2"/>
                  </a:moveTo>
                  <a:lnTo>
                    <a:pt x="15" y="2"/>
                  </a:lnTo>
                  <a:lnTo>
                    <a:pt x="8" y="4"/>
                  </a:lnTo>
                  <a:lnTo>
                    <a:pt x="0" y="5"/>
                  </a:lnTo>
                  <a:lnTo>
                    <a:pt x="2" y="7"/>
                  </a:lnTo>
                  <a:lnTo>
                    <a:pt x="8" y="5"/>
                  </a:lnTo>
                  <a:lnTo>
                    <a:pt x="17" y="2"/>
                  </a:lnTo>
                  <a:lnTo>
                    <a:pt x="17" y="0"/>
                  </a:lnTo>
                  <a:lnTo>
                    <a:pt x="17" y="2"/>
                  </a:lnTo>
                  <a:lnTo>
                    <a:pt x="17" y="0"/>
                  </a:lnTo>
                  <a:lnTo>
                    <a:pt x="15"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73" name="Freeform 1706"/>
            <p:cNvSpPr/>
            <p:nvPr/>
          </p:nvSpPr>
          <p:spPr>
            <a:xfrm>
              <a:off x="4753" y="1145"/>
              <a:ext cx="13" cy="14"/>
            </a:xfrm>
            <a:custGeom>
              <a:avLst/>
              <a:gdLst>
                <a:gd name="txL" fmla="*/ 0 w 4"/>
                <a:gd name="txT" fmla="*/ 0 h 5"/>
                <a:gd name="txR" fmla="*/ 4 w 4"/>
                <a:gd name="txB" fmla="*/ 5 h 5"/>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5">
                  <a:moveTo>
                    <a:pt x="4" y="0"/>
                  </a:moveTo>
                  <a:lnTo>
                    <a:pt x="4" y="0"/>
                  </a:lnTo>
                  <a:lnTo>
                    <a:pt x="2" y="0"/>
                  </a:lnTo>
                  <a:lnTo>
                    <a:pt x="0" y="2"/>
                  </a:lnTo>
                  <a:lnTo>
                    <a:pt x="0" y="3"/>
                  </a:lnTo>
                  <a:lnTo>
                    <a:pt x="2" y="5"/>
                  </a:lnTo>
                  <a:lnTo>
                    <a:pt x="4" y="3"/>
                  </a:lnTo>
                  <a:lnTo>
                    <a:pt x="4" y="2"/>
                  </a:lnTo>
                  <a:lnTo>
                    <a:pt x="2" y="2"/>
                  </a:lnTo>
                  <a:lnTo>
                    <a:pt x="4"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74" name="Freeform 1707"/>
            <p:cNvSpPr/>
            <p:nvPr/>
          </p:nvSpPr>
          <p:spPr>
            <a:xfrm>
              <a:off x="4766" y="1145"/>
              <a:ext cx="55" cy="22"/>
            </a:xfrm>
            <a:custGeom>
              <a:avLst/>
              <a:gdLst>
                <a:gd name="txL" fmla="*/ 0 w 17"/>
                <a:gd name="txT" fmla="*/ 0 h 8"/>
                <a:gd name="txR" fmla="*/ 17 w 17"/>
                <a:gd name="txB" fmla="*/ 8 h 8"/>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7" h="8">
                  <a:moveTo>
                    <a:pt x="16" y="7"/>
                  </a:moveTo>
                  <a:lnTo>
                    <a:pt x="16" y="7"/>
                  </a:lnTo>
                  <a:lnTo>
                    <a:pt x="9" y="3"/>
                  </a:lnTo>
                  <a:lnTo>
                    <a:pt x="0" y="0"/>
                  </a:lnTo>
                  <a:lnTo>
                    <a:pt x="0" y="2"/>
                  </a:lnTo>
                  <a:lnTo>
                    <a:pt x="8" y="5"/>
                  </a:lnTo>
                  <a:lnTo>
                    <a:pt x="17" y="8"/>
                  </a:lnTo>
                  <a:lnTo>
                    <a:pt x="16" y="7"/>
                  </a:lnTo>
                </a:path>
              </a:pathLst>
            </a:custGeom>
            <a:solidFill>
              <a:srgbClr val="777777">
                <a:alpha val="100000"/>
              </a:srgbClr>
            </a:solidFill>
            <a:ln w="9525">
              <a:noFill/>
            </a:ln>
          </p:spPr>
          <p:txBody>
            <a:bodyPr/>
            <a:lstStyle/>
            <a:p>
              <a:pPr fontAlgn="base"/>
              <a:endParaRPr lang="zh-CN" altLang="en-US" sz="1680" strike="noStrike" noProof="1"/>
            </a:p>
          </p:txBody>
        </p:sp>
        <p:sp>
          <p:nvSpPr>
            <p:cNvPr id="77175" name="Freeform 1708"/>
            <p:cNvSpPr/>
            <p:nvPr/>
          </p:nvSpPr>
          <p:spPr>
            <a:xfrm>
              <a:off x="4818" y="1164"/>
              <a:ext cx="68" cy="35"/>
            </a:xfrm>
            <a:custGeom>
              <a:avLst/>
              <a:gdLst>
                <a:gd name="txL" fmla="*/ 0 w 21"/>
                <a:gd name="txT" fmla="*/ 0 h 13"/>
                <a:gd name="txR" fmla="*/ 21 w 21"/>
                <a:gd name="txB" fmla="*/ 13 h 13"/>
              </a:gdLst>
              <a:ahLst/>
              <a:cxnLst>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21" h="13">
                  <a:moveTo>
                    <a:pt x="21" y="13"/>
                  </a:moveTo>
                  <a:lnTo>
                    <a:pt x="21" y="11"/>
                  </a:lnTo>
                  <a:lnTo>
                    <a:pt x="6" y="5"/>
                  </a:lnTo>
                  <a:lnTo>
                    <a:pt x="0" y="0"/>
                  </a:lnTo>
                  <a:lnTo>
                    <a:pt x="1" y="1"/>
                  </a:lnTo>
                  <a:lnTo>
                    <a:pt x="6" y="6"/>
                  </a:lnTo>
                  <a:lnTo>
                    <a:pt x="21" y="13"/>
                  </a:lnTo>
                  <a:lnTo>
                    <a:pt x="19" y="11"/>
                  </a:lnTo>
                  <a:lnTo>
                    <a:pt x="21"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176" name="Freeform 1709"/>
            <p:cNvSpPr/>
            <p:nvPr/>
          </p:nvSpPr>
          <p:spPr>
            <a:xfrm>
              <a:off x="4864" y="1194"/>
              <a:ext cx="22" cy="7"/>
            </a:xfrm>
            <a:custGeom>
              <a:avLst/>
              <a:gdLst>
                <a:gd name="txL" fmla="*/ 0 w 7"/>
                <a:gd name="txT" fmla="*/ 0 h 3"/>
                <a:gd name="txR" fmla="*/ 7 w 7"/>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7" h="3">
                  <a:moveTo>
                    <a:pt x="0" y="3"/>
                  </a:moveTo>
                  <a:lnTo>
                    <a:pt x="0" y="3"/>
                  </a:lnTo>
                  <a:lnTo>
                    <a:pt x="4" y="3"/>
                  </a:lnTo>
                  <a:lnTo>
                    <a:pt x="7" y="2"/>
                  </a:lnTo>
                  <a:lnTo>
                    <a:pt x="5" y="0"/>
                  </a:lnTo>
                  <a:lnTo>
                    <a:pt x="2" y="2"/>
                  </a:lnTo>
                  <a:lnTo>
                    <a:pt x="0"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77" name="Freeform 1710"/>
            <p:cNvSpPr/>
            <p:nvPr/>
          </p:nvSpPr>
          <p:spPr>
            <a:xfrm>
              <a:off x="4851" y="1199"/>
              <a:ext cx="13" cy="21"/>
            </a:xfrm>
            <a:custGeom>
              <a:avLst/>
              <a:gdLst>
                <a:gd name="txL" fmla="*/ 0 w 4"/>
                <a:gd name="txT" fmla="*/ 0 h 8"/>
                <a:gd name="txR" fmla="*/ 4 w 4"/>
                <a:gd name="txB" fmla="*/ 8 h 8"/>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4" h="8">
                  <a:moveTo>
                    <a:pt x="1" y="8"/>
                  </a:moveTo>
                  <a:lnTo>
                    <a:pt x="1" y="8"/>
                  </a:lnTo>
                  <a:lnTo>
                    <a:pt x="3" y="3"/>
                  </a:lnTo>
                  <a:lnTo>
                    <a:pt x="4" y="1"/>
                  </a:lnTo>
                  <a:lnTo>
                    <a:pt x="4" y="0"/>
                  </a:lnTo>
                  <a:lnTo>
                    <a:pt x="1" y="3"/>
                  </a:lnTo>
                  <a:lnTo>
                    <a:pt x="0" y="5"/>
                  </a:lnTo>
                  <a:lnTo>
                    <a:pt x="1" y="8"/>
                  </a:lnTo>
                </a:path>
              </a:pathLst>
            </a:custGeom>
            <a:solidFill>
              <a:srgbClr val="777777">
                <a:alpha val="100000"/>
              </a:srgbClr>
            </a:solidFill>
            <a:ln w="9525">
              <a:noFill/>
            </a:ln>
          </p:spPr>
          <p:txBody>
            <a:bodyPr/>
            <a:lstStyle/>
            <a:p>
              <a:pPr fontAlgn="base"/>
              <a:endParaRPr lang="zh-CN" altLang="en-US" sz="1680" strike="noStrike" noProof="1"/>
            </a:p>
          </p:txBody>
        </p:sp>
        <p:sp>
          <p:nvSpPr>
            <p:cNvPr id="77178" name="Freeform 1711"/>
            <p:cNvSpPr/>
            <p:nvPr/>
          </p:nvSpPr>
          <p:spPr>
            <a:xfrm>
              <a:off x="4392" y="1142"/>
              <a:ext cx="185" cy="78"/>
            </a:xfrm>
            <a:custGeom>
              <a:avLst/>
              <a:gdLst>
                <a:gd name="txL" fmla="*/ 0 w 57"/>
                <a:gd name="txT" fmla="*/ 0 h 29"/>
                <a:gd name="txR" fmla="*/ 57 w 57"/>
                <a:gd name="txB" fmla="*/ 29 h 2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7" h="29">
                  <a:moveTo>
                    <a:pt x="54" y="24"/>
                  </a:moveTo>
                  <a:lnTo>
                    <a:pt x="54" y="24"/>
                  </a:lnTo>
                  <a:lnTo>
                    <a:pt x="55" y="22"/>
                  </a:lnTo>
                  <a:lnTo>
                    <a:pt x="56" y="21"/>
                  </a:lnTo>
                  <a:lnTo>
                    <a:pt x="56" y="19"/>
                  </a:lnTo>
                  <a:lnTo>
                    <a:pt x="56" y="18"/>
                  </a:lnTo>
                  <a:lnTo>
                    <a:pt x="57" y="17"/>
                  </a:lnTo>
                  <a:lnTo>
                    <a:pt x="57" y="16"/>
                  </a:lnTo>
                  <a:lnTo>
                    <a:pt x="56" y="16"/>
                  </a:lnTo>
                  <a:lnTo>
                    <a:pt x="55" y="15"/>
                  </a:lnTo>
                  <a:lnTo>
                    <a:pt x="53" y="15"/>
                  </a:lnTo>
                  <a:lnTo>
                    <a:pt x="48" y="13"/>
                  </a:lnTo>
                  <a:lnTo>
                    <a:pt x="46" y="12"/>
                  </a:lnTo>
                  <a:lnTo>
                    <a:pt x="43" y="11"/>
                  </a:lnTo>
                  <a:lnTo>
                    <a:pt x="40" y="9"/>
                  </a:lnTo>
                  <a:lnTo>
                    <a:pt x="39" y="7"/>
                  </a:lnTo>
                  <a:lnTo>
                    <a:pt x="38" y="6"/>
                  </a:lnTo>
                  <a:lnTo>
                    <a:pt x="38" y="3"/>
                  </a:lnTo>
                  <a:lnTo>
                    <a:pt x="37" y="2"/>
                  </a:lnTo>
                  <a:lnTo>
                    <a:pt x="37" y="1"/>
                  </a:lnTo>
                  <a:lnTo>
                    <a:pt x="36" y="0"/>
                  </a:lnTo>
                  <a:lnTo>
                    <a:pt x="35" y="0"/>
                  </a:lnTo>
                  <a:lnTo>
                    <a:pt x="33" y="0"/>
                  </a:lnTo>
                  <a:lnTo>
                    <a:pt x="32" y="1"/>
                  </a:lnTo>
                  <a:lnTo>
                    <a:pt x="30" y="3"/>
                  </a:lnTo>
                  <a:lnTo>
                    <a:pt x="31" y="3"/>
                  </a:lnTo>
                  <a:lnTo>
                    <a:pt x="32" y="3"/>
                  </a:lnTo>
                  <a:lnTo>
                    <a:pt x="31" y="3"/>
                  </a:lnTo>
                  <a:lnTo>
                    <a:pt x="31" y="4"/>
                  </a:lnTo>
                  <a:lnTo>
                    <a:pt x="30" y="4"/>
                  </a:lnTo>
                  <a:lnTo>
                    <a:pt x="28" y="5"/>
                  </a:lnTo>
                  <a:lnTo>
                    <a:pt x="26" y="6"/>
                  </a:lnTo>
                  <a:lnTo>
                    <a:pt x="26" y="8"/>
                  </a:lnTo>
                  <a:lnTo>
                    <a:pt x="25" y="8"/>
                  </a:lnTo>
                  <a:lnTo>
                    <a:pt x="24" y="7"/>
                  </a:lnTo>
                  <a:lnTo>
                    <a:pt x="23" y="8"/>
                  </a:lnTo>
                  <a:lnTo>
                    <a:pt x="24" y="9"/>
                  </a:lnTo>
                  <a:lnTo>
                    <a:pt x="24" y="10"/>
                  </a:lnTo>
                  <a:lnTo>
                    <a:pt x="25" y="10"/>
                  </a:lnTo>
                  <a:lnTo>
                    <a:pt x="25" y="11"/>
                  </a:lnTo>
                  <a:lnTo>
                    <a:pt x="24" y="11"/>
                  </a:lnTo>
                  <a:lnTo>
                    <a:pt x="23" y="11"/>
                  </a:lnTo>
                  <a:lnTo>
                    <a:pt x="21" y="11"/>
                  </a:lnTo>
                  <a:lnTo>
                    <a:pt x="21" y="10"/>
                  </a:lnTo>
                  <a:lnTo>
                    <a:pt x="20" y="10"/>
                  </a:lnTo>
                  <a:lnTo>
                    <a:pt x="20" y="9"/>
                  </a:lnTo>
                  <a:lnTo>
                    <a:pt x="20" y="8"/>
                  </a:lnTo>
                  <a:lnTo>
                    <a:pt x="18" y="8"/>
                  </a:lnTo>
                  <a:lnTo>
                    <a:pt x="16" y="8"/>
                  </a:lnTo>
                  <a:lnTo>
                    <a:pt x="14" y="8"/>
                  </a:lnTo>
                  <a:lnTo>
                    <a:pt x="12" y="9"/>
                  </a:lnTo>
                  <a:lnTo>
                    <a:pt x="11" y="7"/>
                  </a:lnTo>
                  <a:lnTo>
                    <a:pt x="10" y="6"/>
                  </a:lnTo>
                  <a:lnTo>
                    <a:pt x="9" y="5"/>
                  </a:lnTo>
                  <a:lnTo>
                    <a:pt x="7" y="6"/>
                  </a:lnTo>
                  <a:lnTo>
                    <a:pt x="3" y="10"/>
                  </a:lnTo>
                  <a:lnTo>
                    <a:pt x="1" y="12"/>
                  </a:lnTo>
                  <a:lnTo>
                    <a:pt x="1" y="13"/>
                  </a:lnTo>
                  <a:lnTo>
                    <a:pt x="0" y="14"/>
                  </a:lnTo>
                  <a:lnTo>
                    <a:pt x="2" y="15"/>
                  </a:lnTo>
                  <a:lnTo>
                    <a:pt x="4" y="16"/>
                  </a:lnTo>
                  <a:lnTo>
                    <a:pt x="7" y="16"/>
                  </a:lnTo>
                  <a:lnTo>
                    <a:pt x="5" y="17"/>
                  </a:lnTo>
                  <a:lnTo>
                    <a:pt x="5" y="18"/>
                  </a:lnTo>
                  <a:lnTo>
                    <a:pt x="4" y="18"/>
                  </a:lnTo>
                  <a:lnTo>
                    <a:pt x="4" y="19"/>
                  </a:lnTo>
                  <a:lnTo>
                    <a:pt x="5" y="19"/>
                  </a:lnTo>
                  <a:lnTo>
                    <a:pt x="7" y="19"/>
                  </a:lnTo>
                  <a:lnTo>
                    <a:pt x="10" y="18"/>
                  </a:lnTo>
                  <a:lnTo>
                    <a:pt x="16" y="17"/>
                  </a:lnTo>
                  <a:lnTo>
                    <a:pt x="22" y="17"/>
                  </a:lnTo>
                  <a:lnTo>
                    <a:pt x="24" y="17"/>
                  </a:lnTo>
                  <a:lnTo>
                    <a:pt x="25" y="17"/>
                  </a:lnTo>
                  <a:lnTo>
                    <a:pt x="25" y="19"/>
                  </a:lnTo>
                  <a:lnTo>
                    <a:pt x="25" y="20"/>
                  </a:lnTo>
                  <a:lnTo>
                    <a:pt x="24" y="21"/>
                  </a:lnTo>
                  <a:lnTo>
                    <a:pt x="23" y="21"/>
                  </a:lnTo>
                  <a:lnTo>
                    <a:pt x="20" y="21"/>
                  </a:lnTo>
                  <a:lnTo>
                    <a:pt x="16" y="20"/>
                  </a:lnTo>
                  <a:lnTo>
                    <a:pt x="15" y="20"/>
                  </a:lnTo>
                  <a:lnTo>
                    <a:pt x="13" y="21"/>
                  </a:lnTo>
                  <a:lnTo>
                    <a:pt x="12" y="21"/>
                  </a:lnTo>
                  <a:lnTo>
                    <a:pt x="12" y="22"/>
                  </a:lnTo>
                  <a:lnTo>
                    <a:pt x="12" y="23"/>
                  </a:lnTo>
                  <a:lnTo>
                    <a:pt x="13" y="24"/>
                  </a:lnTo>
                  <a:lnTo>
                    <a:pt x="14" y="24"/>
                  </a:lnTo>
                  <a:lnTo>
                    <a:pt x="15" y="25"/>
                  </a:lnTo>
                  <a:lnTo>
                    <a:pt x="18" y="25"/>
                  </a:lnTo>
                  <a:lnTo>
                    <a:pt x="20" y="25"/>
                  </a:lnTo>
                  <a:lnTo>
                    <a:pt x="22" y="26"/>
                  </a:lnTo>
                  <a:lnTo>
                    <a:pt x="22" y="27"/>
                  </a:lnTo>
                  <a:lnTo>
                    <a:pt x="23" y="28"/>
                  </a:lnTo>
                  <a:lnTo>
                    <a:pt x="24" y="29"/>
                  </a:lnTo>
                  <a:lnTo>
                    <a:pt x="25" y="29"/>
                  </a:lnTo>
                  <a:lnTo>
                    <a:pt x="26" y="28"/>
                  </a:lnTo>
                  <a:lnTo>
                    <a:pt x="28" y="27"/>
                  </a:lnTo>
                  <a:lnTo>
                    <a:pt x="34" y="25"/>
                  </a:lnTo>
                  <a:lnTo>
                    <a:pt x="40" y="23"/>
                  </a:lnTo>
                  <a:lnTo>
                    <a:pt x="42" y="23"/>
                  </a:lnTo>
                  <a:lnTo>
                    <a:pt x="45" y="22"/>
                  </a:lnTo>
                  <a:lnTo>
                    <a:pt x="47" y="23"/>
                  </a:lnTo>
                  <a:lnTo>
                    <a:pt x="50" y="23"/>
                  </a:lnTo>
                  <a:lnTo>
                    <a:pt x="52" y="24"/>
                  </a:lnTo>
                  <a:lnTo>
                    <a:pt x="54" y="24"/>
                  </a:lnTo>
                </a:path>
              </a:pathLst>
            </a:custGeom>
            <a:solidFill>
              <a:srgbClr val="777777">
                <a:alpha val="100000"/>
              </a:srgbClr>
            </a:solidFill>
            <a:ln w="9525">
              <a:noFill/>
            </a:ln>
          </p:spPr>
          <p:txBody>
            <a:bodyPr/>
            <a:lstStyle/>
            <a:p>
              <a:pPr fontAlgn="base"/>
              <a:endParaRPr lang="zh-CN" altLang="en-US" sz="1680" strike="noStrike" noProof="1"/>
            </a:p>
          </p:txBody>
        </p:sp>
        <p:sp>
          <p:nvSpPr>
            <p:cNvPr id="77179" name="Freeform 1712"/>
            <p:cNvSpPr/>
            <p:nvPr/>
          </p:nvSpPr>
          <p:spPr>
            <a:xfrm>
              <a:off x="4564" y="1194"/>
              <a:ext cx="11" cy="14"/>
            </a:xfrm>
            <a:custGeom>
              <a:avLst/>
              <a:gdLst>
                <a:gd name="txL" fmla="*/ 0 w 3"/>
                <a:gd name="txT" fmla="*/ 0 h 5"/>
                <a:gd name="txR" fmla="*/ 3 w 3"/>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3" h="5">
                  <a:moveTo>
                    <a:pt x="1" y="0"/>
                  </a:moveTo>
                  <a:lnTo>
                    <a:pt x="1" y="0"/>
                  </a:lnTo>
                  <a:lnTo>
                    <a:pt x="1" y="3"/>
                  </a:lnTo>
                  <a:lnTo>
                    <a:pt x="0" y="5"/>
                  </a:lnTo>
                  <a:lnTo>
                    <a:pt x="3" y="5"/>
                  </a:lnTo>
                  <a:lnTo>
                    <a:pt x="3" y="3"/>
                  </a:lnTo>
                  <a:lnTo>
                    <a:pt x="3" y="0"/>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80" name="Freeform 1713"/>
            <p:cNvSpPr/>
            <p:nvPr/>
          </p:nvSpPr>
          <p:spPr>
            <a:xfrm>
              <a:off x="4568" y="1180"/>
              <a:ext cx="13" cy="14"/>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4" h="5">
                  <a:moveTo>
                    <a:pt x="2" y="2"/>
                  </a:moveTo>
                  <a:lnTo>
                    <a:pt x="2" y="2"/>
                  </a:lnTo>
                  <a:lnTo>
                    <a:pt x="2" y="3"/>
                  </a:lnTo>
                  <a:lnTo>
                    <a:pt x="0" y="5"/>
                  </a:lnTo>
                  <a:lnTo>
                    <a:pt x="2" y="5"/>
                  </a:lnTo>
                  <a:lnTo>
                    <a:pt x="4" y="3"/>
                  </a:lnTo>
                  <a:lnTo>
                    <a:pt x="4"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81" name="Freeform 1714"/>
            <p:cNvSpPr/>
            <p:nvPr/>
          </p:nvSpPr>
          <p:spPr>
            <a:xfrm>
              <a:off x="4509" y="1153"/>
              <a:ext cx="72" cy="33"/>
            </a:xfrm>
            <a:custGeom>
              <a:avLst/>
              <a:gdLst>
                <a:gd name="txL" fmla="*/ 0 w 22"/>
                <a:gd name="txT" fmla="*/ 0 h 12"/>
                <a:gd name="txR" fmla="*/ 22 w 22"/>
                <a:gd name="txB" fmla="*/ 12 h 12"/>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 ang="0">
                  <a:pos x="0" y="2147483646"/>
                </a:cxn>
              </a:cxnLst>
              <a:rect l="txL" t="txT" r="txR" b="txB"/>
              <a:pathLst>
                <a:path w="22" h="12">
                  <a:moveTo>
                    <a:pt x="0" y="2"/>
                  </a:moveTo>
                  <a:lnTo>
                    <a:pt x="0" y="2"/>
                  </a:lnTo>
                  <a:lnTo>
                    <a:pt x="5" y="7"/>
                  </a:lnTo>
                  <a:lnTo>
                    <a:pt x="12" y="10"/>
                  </a:lnTo>
                  <a:lnTo>
                    <a:pt x="17" y="12"/>
                  </a:lnTo>
                  <a:lnTo>
                    <a:pt x="20" y="12"/>
                  </a:lnTo>
                  <a:lnTo>
                    <a:pt x="22" y="10"/>
                  </a:lnTo>
                  <a:lnTo>
                    <a:pt x="17" y="9"/>
                  </a:lnTo>
                  <a:lnTo>
                    <a:pt x="12" y="9"/>
                  </a:lnTo>
                  <a:lnTo>
                    <a:pt x="7" y="5"/>
                  </a:lnTo>
                  <a:lnTo>
                    <a:pt x="2" y="0"/>
                  </a:lnTo>
                  <a:lnTo>
                    <a:pt x="2" y="2"/>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82" name="Freeform 1715"/>
            <p:cNvSpPr/>
            <p:nvPr/>
          </p:nvSpPr>
          <p:spPr>
            <a:xfrm>
              <a:off x="4490" y="1142"/>
              <a:ext cx="26" cy="17"/>
            </a:xfrm>
            <a:custGeom>
              <a:avLst/>
              <a:gdLst>
                <a:gd name="txL" fmla="*/ 0 w 8"/>
                <a:gd name="txT" fmla="*/ 0 h 6"/>
                <a:gd name="txR" fmla="*/ 8 w 8"/>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2147483646"/>
                </a:cxn>
                <a:cxn ang="0">
                  <a:pos x="2147483646" y="2147483646"/>
                </a:cxn>
              </a:cxnLst>
              <a:rect l="txL" t="txT" r="txR" b="txB"/>
              <a:pathLst>
                <a:path w="8" h="6">
                  <a:moveTo>
                    <a:pt x="2" y="1"/>
                  </a:moveTo>
                  <a:lnTo>
                    <a:pt x="2" y="3"/>
                  </a:lnTo>
                  <a:lnTo>
                    <a:pt x="5" y="1"/>
                  </a:lnTo>
                  <a:lnTo>
                    <a:pt x="6" y="3"/>
                  </a:lnTo>
                  <a:lnTo>
                    <a:pt x="6" y="4"/>
                  </a:lnTo>
                  <a:lnTo>
                    <a:pt x="6" y="6"/>
                  </a:lnTo>
                  <a:lnTo>
                    <a:pt x="8" y="6"/>
                  </a:lnTo>
                  <a:lnTo>
                    <a:pt x="8" y="3"/>
                  </a:lnTo>
                  <a:lnTo>
                    <a:pt x="6" y="1"/>
                  </a:lnTo>
                  <a:lnTo>
                    <a:pt x="5" y="0"/>
                  </a:lnTo>
                  <a:lnTo>
                    <a:pt x="0" y="0"/>
                  </a:lnTo>
                  <a:lnTo>
                    <a:pt x="0" y="1"/>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83" name="Freeform 1716"/>
            <p:cNvSpPr/>
            <p:nvPr/>
          </p:nvSpPr>
          <p:spPr>
            <a:xfrm>
              <a:off x="4483" y="1145"/>
              <a:ext cx="13" cy="8"/>
            </a:xfrm>
            <a:custGeom>
              <a:avLst/>
              <a:gdLst>
                <a:gd name="txL" fmla="*/ 0 w 4"/>
                <a:gd name="txT" fmla="*/ 0 h 3"/>
                <a:gd name="txR" fmla="*/ 4 w 4"/>
                <a:gd name="txB" fmla="*/ 3 h 3"/>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Lst>
              <a:rect l="txL" t="txT" r="txR" b="txB"/>
              <a:pathLst>
                <a:path w="4" h="3">
                  <a:moveTo>
                    <a:pt x="4" y="2"/>
                  </a:moveTo>
                  <a:lnTo>
                    <a:pt x="4" y="2"/>
                  </a:lnTo>
                  <a:lnTo>
                    <a:pt x="4" y="0"/>
                  </a:lnTo>
                  <a:lnTo>
                    <a:pt x="2" y="0"/>
                  </a:lnTo>
                  <a:lnTo>
                    <a:pt x="0" y="2"/>
                  </a:lnTo>
                  <a:lnTo>
                    <a:pt x="2" y="3"/>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84" name="Freeform 1717"/>
            <p:cNvSpPr/>
            <p:nvPr/>
          </p:nvSpPr>
          <p:spPr>
            <a:xfrm>
              <a:off x="4475" y="1150"/>
              <a:ext cx="21" cy="9"/>
            </a:xfrm>
            <a:custGeom>
              <a:avLst/>
              <a:gdLst>
                <a:gd name="txL" fmla="*/ 0 w 6"/>
                <a:gd name="txT" fmla="*/ 0 h 3"/>
                <a:gd name="txR" fmla="*/ 6 w 6"/>
                <a:gd name="txB" fmla="*/ 3 h 3"/>
              </a:gdLst>
              <a:ahLst/>
              <a:cxnLst>
                <a:cxn ang="0">
                  <a:pos x="2147483646" y="2147483646"/>
                </a:cxn>
                <a:cxn ang="0">
                  <a:pos x="2147483646" y="2147483646"/>
                </a:cxn>
                <a:cxn ang="0">
                  <a:pos x="2147483646" y="2147483646"/>
                </a:cxn>
                <a:cxn ang="0">
                  <a:pos x="2147483646" y="0"/>
                </a:cxn>
                <a:cxn ang="0">
                  <a:pos x="2147483646" y="2147483646"/>
                </a:cxn>
                <a:cxn ang="0">
                  <a:pos x="2147483646" y="0"/>
                </a:cxn>
                <a:cxn ang="0">
                  <a:pos x="0" y="2147483646"/>
                </a:cxn>
                <a:cxn ang="0">
                  <a:pos x="0" y="2147483646"/>
                </a:cxn>
                <a:cxn ang="0">
                  <a:pos x="2147483646" y="2147483646"/>
                </a:cxn>
              </a:cxnLst>
              <a:rect l="txL" t="txT" r="txR" b="txB"/>
              <a:pathLst>
                <a:path w="6" h="3">
                  <a:moveTo>
                    <a:pt x="2" y="3"/>
                  </a:moveTo>
                  <a:lnTo>
                    <a:pt x="2" y="3"/>
                  </a:lnTo>
                  <a:lnTo>
                    <a:pt x="6" y="1"/>
                  </a:lnTo>
                  <a:lnTo>
                    <a:pt x="6" y="0"/>
                  </a:lnTo>
                  <a:lnTo>
                    <a:pt x="4" y="1"/>
                  </a:lnTo>
                  <a:lnTo>
                    <a:pt x="4" y="0"/>
                  </a:lnTo>
                  <a:lnTo>
                    <a:pt x="0" y="1"/>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85" name="Freeform 1718"/>
            <p:cNvSpPr/>
            <p:nvPr/>
          </p:nvSpPr>
          <p:spPr>
            <a:xfrm>
              <a:off x="4474" y="1153"/>
              <a:ext cx="9" cy="11"/>
            </a:xfrm>
            <a:custGeom>
              <a:avLst/>
              <a:gdLst>
                <a:gd name="txL" fmla="*/ 0 w 3"/>
                <a:gd name="txT" fmla="*/ 0 h 4"/>
                <a:gd name="txR" fmla="*/ 3 w 3"/>
                <a:gd name="txB" fmla="*/ 4 h 4"/>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3" h="4">
                  <a:moveTo>
                    <a:pt x="3" y="4"/>
                  </a:moveTo>
                  <a:lnTo>
                    <a:pt x="3" y="4"/>
                  </a:lnTo>
                  <a:lnTo>
                    <a:pt x="3" y="2"/>
                  </a:lnTo>
                  <a:lnTo>
                    <a:pt x="1" y="0"/>
                  </a:lnTo>
                  <a:lnTo>
                    <a:pt x="0" y="2"/>
                  </a:lnTo>
                  <a:lnTo>
                    <a:pt x="1" y="4"/>
                  </a:lnTo>
                  <a:lnTo>
                    <a:pt x="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186" name="Freeform 1719"/>
            <p:cNvSpPr/>
            <p:nvPr/>
          </p:nvSpPr>
          <p:spPr>
            <a:xfrm>
              <a:off x="4467" y="1159"/>
              <a:ext cx="16" cy="8"/>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5" h="3">
                  <a:moveTo>
                    <a:pt x="2" y="2"/>
                  </a:moveTo>
                  <a:lnTo>
                    <a:pt x="2" y="2"/>
                  </a:lnTo>
                  <a:lnTo>
                    <a:pt x="3" y="3"/>
                  </a:lnTo>
                  <a:lnTo>
                    <a:pt x="5" y="2"/>
                  </a:lnTo>
                  <a:lnTo>
                    <a:pt x="3" y="2"/>
                  </a:lnTo>
                  <a:lnTo>
                    <a:pt x="3"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187" name="Freeform 1720"/>
            <p:cNvSpPr/>
            <p:nvPr/>
          </p:nvSpPr>
          <p:spPr>
            <a:xfrm>
              <a:off x="4467" y="1159"/>
              <a:ext cx="7" cy="18"/>
            </a:xfrm>
            <a:custGeom>
              <a:avLst/>
              <a:gdLst>
                <a:gd name="txL" fmla="*/ 0 w 2"/>
                <a:gd name="txT" fmla="*/ 0 h 7"/>
                <a:gd name="txR" fmla="*/ 2 w 2"/>
                <a:gd name="txB" fmla="*/ 7 h 7"/>
              </a:gdLst>
              <a:ahLst/>
              <a:cxnLst>
                <a:cxn ang="0">
                  <a:pos x="0" y="2147483646"/>
                </a:cxn>
                <a:cxn ang="0">
                  <a:pos x="0" y="2147483646"/>
                </a:cxn>
                <a:cxn ang="0">
                  <a:pos x="2147483646" y="2147483646"/>
                </a:cxn>
                <a:cxn ang="0">
                  <a:pos x="2147483646" y="2147483646"/>
                </a:cxn>
                <a:cxn ang="0">
                  <a:pos x="0" y="0"/>
                </a:cxn>
                <a:cxn ang="0">
                  <a:pos x="0" y="2147483646"/>
                </a:cxn>
                <a:cxn ang="0">
                  <a:pos x="0" y="2147483646"/>
                </a:cxn>
                <a:cxn ang="0">
                  <a:pos x="0" y="2147483646"/>
                </a:cxn>
                <a:cxn ang="0">
                  <a:pos x="0" y="2147483646"/>
                </a:cxn>
              </a:cxnLst>
              <a:rect l="txL" t="txT" r="txR" b="txB"/>
              <a:pathLst>
                <a:path w="2" h="7">
                  <a:moveTo>
                    <a:pt x="0" y="7"/>
                  </a:moveTo>
                  <a:lnTo>
                    <a:pt x="0" y="7"/>
                  </a:lnTo>
                  <a:lnTo>
                    <a:pt x="2" y="3"/>
                  </a:lnTo>
                  <a:lnTo>
                    <a:pt x="2" y="2"/>
                  </a:lnTo>
                  <a:lnTo>
                    <a:pt x="0" y="0"/>
                  </a:lnTo>
                  <a:lnTo>
                    <a:pt x="0" y="3"/>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188" name="Freeform 1721"/>
            <p:cNvSpPr/>
            <p:nvPr/>
          </p:nvSpPr>
          <p:spPr>
            <a:xfrm>
              <a:off x="4450" y="1164"/>
              <a:ext cx="17" cy="13"/>
            </a:xfrm>
            <a:custGeom>
              <a:avLst/>
              <a:gdLst>
                <a:gd name="txL" fmla="*/ 0 w 5"/>
                <a:gd name="txT" fmla="*/ 0 h 5"/>
                <a:gd name="txR" fmla="*/ 5 w 5"/>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5" h="5">
                  <a:moveTo>
                    <a:pt x="0" y="1"/>
                  </a:moveTo>
                  <a:lnTo>
                    <a:pt x="0" y="1"/>
                  </a:lnTo>
                  <a:lnTo>
                    <a:pt x="2" y="3"/>
                  </a:lnTo>
                  <a:lnTo>
                    <a:pt x="5" y="5"/>
                  </a:lnTo>
                  <a:lnTo>
                    <a:pt x="5" y="1"/>
                  </a:lnTo>
                  <a:lnTo>
                    <a:pt x="4" y="1"/>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89" name="Freeform 1722"/>
            <p:cNvSpPr/>
            <p:nvPr/>
          </p:nvSpPr>
          <p:spPr>
            <a:xfrm>
              <a:off x="4432" y="1159"/>
              <a:ext cx="25" cy="12"/>
            </a:xfrm>
            <a:custGeom>
              <a:avLst/>
              <a:gdLst>
                <a:gd name="txL" fmla="*/ 0 w 8"/>
                <a:gd name="txT" fmla="*/ 0 h 5"/>
                <a:gd name="txR" fmla="*/ 8 w 8"/>
                <a:gd name="txB" fmla="*/ 5 h 5"/>
              </a:gdLst>
              <a:ahLst/>
              <a:cxnLst>
                <a:cxn ang="0">
                  <a:pos x="0"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0" y="2147483646"/>
                </a:cxn>
                <a:cxn ang="0">
                  <a:pos x="0" y="2147483646"/>
                </a:cxn>
                <a:cxn ang="0">
                  <a:pos x="2147483646" y="2147483646"/>
                </a:cxn>
                <a:cxn ang="0">
                  <a:pos x="0" y="2147483646"/>
                </a:cxn>
              </a:cxnLst>
              <a:rect l="txL" t="txT" r="txR" b="txB"/>
              <a:pathLst>
                <a:path w="8" h="5">
                  <a:moveTo>
                    <a:pt x="0" y="3"/>
                  </a:moveTo>
                  <a:lnTo>
                    <a:pt x="1" y="3"/>
                  </a:lnTo>
                  <a:lnTo>
                    <a:pt x="5" y="3"/>
                  </a:lnTo>
                  <a:lnTo>
                    <a:pt x="6" y="3"/>
                  </a:lnTo>
                  <a:lnTo>
                    <a:pt x="8" y="2"/>
                  </a:lnTo>
                  <a:lnTo>
                    <a:pt x="3" y="0"/>
                  </a:lnTo>
                  <a:lnTo>
                    <a:pt x="0" y="2"/>
                  </a:lnTo>
                  <a:lnTo>
                    <a:pt x="1" y="2"/>
                  </a:lnTo>
                  <a:lnTo>
                    <a:pt x="0" y="3"/>
                  </a:lnTo>
                  <a:lnTo>
                    <a:pt x="0" y="5"/>
                  </a:lnTo>
                  <a:lnTo>
                    <a:pt x="1" y="3"/>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90" name="Freeform 1723"/>
            <p:cNvSpPr/>
            <p:nvPr/>
          </p:nvSpPr>
          <p:spPr>
            <a:xfrm>
              <a:off x="4414" y="1153"/>
              <a:ext cx="21" cy="14"/>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6" h="5">
                  <a:moveTo>
                    <a:pt x="2" y="4"/>
                  </a:moveTo>
                  <a:lnTo>
                    <a:pt x="2" y="4"/>
                  </a:lnTo>
                  <a:lnTo>
                    <a:pt x="5" y="5"/>
                  </a:lnTo>
                  <a:lnTo>
                    <a:pt x="6" y="4"/>
                  </a:lnTo>
                  <a:lnTo>
                    <a:pt x="3" y="2"/>
                  </a:lnTo>
                  <a:lnTo>
                    <a:pt x="0" y="0"/>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7191" name="Freeform 1724"/>
            <p:cNvSpPr/>
            <p:nvPr/>
          </p:nvSpPr>
          <p:spPr>
            <a:xfrm>
              <a:off x="4392" y="1153"/>
              <a:ext cx="29" cy="27"/>
            </a:xfrm>
            <a:custGeom>
              <a:avLst/>
              <a:gdLst>
                <a:gd name="txL" fmla="*/ 0 w 9"/>
                <a:gd name="txT" fmla="*/ 0 h 10"/>
                <a:gd name="txR" fmla="*/ 9 w 9"/>
                <a:gd name="txB" fmla="*/ 10 h 10"/>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9" h="10">
                  <a:moveTo>
                    <a:pt x="2" y="10"/>
                  </a:moveTo>
                  <a:lnTo>
                    <a:pt x="2" y="10"/>
                  </a:lnTo>
                  <a:lnTo>
                    <a:pt x="4" y="5"/>
                  </a:lnTo>
                  <a:lnTo>
                    <a:pt x="9" y="4"/>
                  </a:lnTo>
                  <a:lnTo>
                    <a:pt x="7" y="0"/>
                  </a:lnTo>
                  <a:lnTo>
                    <a:pt x="2" y="5"/>
                  </a:lnTo>
                  <a:lnTo>
                    <a:pt x="0" y="10"/>
                  </a:lnTo>
                  <a:lnTo>
                    <a:pt x="2"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192" name="Freeform 1725"/>
            <p:cNvSpPr/>
            <p:nvPr/>
          </p:nvSpPr>
          <p:spPr>
            <a:xfrm>
              <a:off x="4392" y="1180"/>
              <a:ext cx="22" cy="8"/>
            </a:xfrm>
            <a:custGeom>
              <a:avLst/>
              <a:gdLst>
                <a:gd name="txL" fmla="*/ 0 w 7"/>
                <a:gd name="txT" fmla="*/ 0 h 3"/>
                <a:gd name="txR" fmla="*/ 7 w 7"/>
                <a:gd name="txB" fmla="*/ 3 h 3"/>
              </a:gdLst>
              <a:ahLst/>
              <a:cxnLst>
                <a:cxn ang="0">
                  <a:pos x="2147483646" y="0"/>
                </a:cxn>
                <a:cxn ang="0">
                  <a:pos x="2147483646" y="0"/>
                </a:cxn>
                <a:cxn ang="0">
                  <a:pos x="2147483646" y="0"/>
                </a:cxn>
                <a:cxn ang="0">
                  <a:pos x="2147483646" y="0"/>
                </a:cxn>
                <a:cxn ang="0">
                  <a:pos x="0" y="0"/>
                </a:cxn>
                <a:cxn ang="0">
                  <a:pos x="2147483646" y="2147483646"/>
                </a:cxn>
                <a:cxn ang="0">
                  <a:pos x="2147483646" y="2147483646"/>
                </a:cxn>
                <a:cxn ang="0">
                  <a:pos x="2147483646" y="2147483646"/>
                </a:cxn>
                <a:cxn ang="0">
                  <a:pos x="2147483646" y="0"/>
                </a:cxn>
              </a:cxnLst>
              <a:rect l="txL" t="txT" r="txR" b="txB"/>
              <a:pathLst>
                <a:path w="7" h="3">
                  <a:moveTo>
                    <a:pt x="5" y="0"/>
                  </a:moveTo>
                  <a:lnTo>
                    <a:pt x="5" y="0"/>
                  </a:lnTo>
                  <a:lnTo>
                    <a:pt x="4" y="0"/>
                  </a:lnTo>
                  <a:lnTo>
                    <a:pt x="2" y="0"/>
                  </a:lnTo>
                  <a:lnTo>
                    <a:pt x="0" y="0"/>
                  </a:lnTo>
                  <a:lnTo>
                    <a:pt x="4" y="3"/>
                  </a:lnTo>
                  <a:lnTo>
                    <a:pt x="7"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193" name="Freeform 1726"/>
            <p:cNvSpPr/>
            <p:nvPr/>
          </p:nvSpPr>
          <p:spPr>
            <a:xfrm>
              <a:off x="4405" y="1180"/>
              <a:ext cx="9" cy="14"/>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Lst>
              <a:rect l="txL" t="txT" r="txR" b="txB"/>
              <a:pathLst>
                <a:path w="3" h="5">
                  <a:moveTo>
                    <a:pt x="1" y="3"/>
                  </a:moveTo>
                  <a:lnTo>
                    <a:pt x="1" y="3"/>
                  </a:lnTo>
                  <a:lnTo>
                    <a:pt x="3" y="3"/>
                  </a:lnTo>
                  <a:lnTo>
                    <a:pt x="1" y="0"/>
                  </a:lnTo>
                  <a:lnTo>
                    <a:pt x="3" y="2"/>
                  </a:lnTo>
                  <a:lnTo>
                    <a:pt x="0" y="2"/>
                  </a:lnTo>
                  <a:lnTo>
                    <a:pt x="1" y="5"/>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94" name="Freeform 1727"/>
            <p:cNvSpPr/>
            <p:nvPr/>
          </p:nvSpPr>
          <p:spPr>
            <a:xfrm>
              <a:off x="4409" y="1186"/>
              <a:ext cx="65" cy="8"/>
            </a:xfrm>
            <a:custGeom>
              <a:avLst/>
              <a:gdLst>
                <a:gd name="txL" fmla="*/ 0 w 20"/>
                <a:gd name="txT" fmla="*/ 0 h 3"/>
                <a:gd name="txR" fmla="*/ 20 w 20"/>
                <a:gd name="txB" fmla="*/ 3 h 3"/>
              </a:gdLst>
              <a:ahLst/>
              <a:cxnLst>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20" h="3">
                  <a:moveTo>
                    <a:pt x="20" y="1"/>
                  </a:moveTo>
                  <a:lnTo>
                    <a:pt x="20" y="0"/>
                  </a:lnTo>
                  <a:lnTo>
                    <a:pt x="12" y="0"/>
                  </a:lnTo>
                  <a:lnTo>
                    <a:pt x="0" y="1"/>
                  </a:lnTo>
                  <a:lnTo>
                    <a:pt x="0" y="3"/>
                  </a:lnTo>
                  <a:lnTo>
                    <a:pt x="12" y="3"/>
                  </a:lnTo>
                  <a:lnTo>
                    <a:pt x="18" y="1"/>
                  </a:lnTo>
                  <a:lnTo>
                    <a:pt x="2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95" name="Freeform 1728"/>
            <p:cNvSpPr/>
            <p:nvPr/>
          </p:nvSpPr>
          <p:spPr>
            <a:xfrm>
              <a:off x="4467" y="1188"/>
              <a:ext cx="8" cy="13"/>
            </a:xfrm>
            <a:custGeom>
              <a:avLst/>
              <a:gdLst>
                <a:gd name="txL" fmla="*/ 0 w 3"/>
                <a:gd name="txT" fmla="*/ 0 h 5"/>
                <a:gd name="txR" fmla="*/ 3 w 3"/>
                <a:gd name="txB" fmla="*/ 5 h 5"/>
              </a:gdLst>
              <a:ahLst/>
              <a:cxnLst>
                <a:cxn ang="0">
                  <a:pos x="0" y="2147483646"/>
                </a:cxn>
                <a:cxn ang="0">
                  <a:pos x="0" y="2147483646"/>
                </a:cxn>
                <a:cxn ang="0">
                  <a:pos x="2147483646" y="2147483646"/>
                </a:cxn>
                <a:cxn ang="0">
                  <a:pos x="2147483646" y="0"/>
                </a:cxn>
                <a:cxn ang="0">
                  <a:pos x="0" y="0"/>
                </a:cxn>
                <a:cxn ang="0">
                  <a:pos x="2147483646" y="2147483646"/>
                </a:cxn>
                <a:cxn ang="0">
                  <a:pos x="0" y="2147483646"/>
                </a:cxn>
                <a:cxn ang="0">
                  <a:pos x="0" y="2147483646"/>
                </a:cxn>
                <a:cxn ang="0">
                  <a:pos x="0" y="2147483646"/>
                </a:cxn>
              </a:cxnLst>
              <a:rect l="txL" t="txT" r="txR" b="txB"/>
              <a:pathLst>
                <a:path w="3" h="5">
                  <a:moveTo>
                    <a:pt x="0" y="5"/>
                  </a:moveTo>
                  <a:lnTo>
                    <a:pt x="0" y="5"/>
                  </a:lnTo>
                  <a:lnTo>
                    <a:pt x="3" y="4"/>
                  </a:lnTo>
                  <a:lnTo>
                    <a:pt x="2" y="0"/>
                  </a:lnTo>
                  <a:lnTo>
                    <a:pt x="0" y="0"/>
                  </a:lnTo>
                  <a:lnTo>
                    <a:pt x="2" y="2"/>
                  </a:lnTo>
                  <a:lnTo>
                    <a:pt x="0" y="2"/>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196" name="Freeform 1729"/>
            <p:cNvSpPr/>
            <p:nvPr/>
          </p:nvSpPr>
          <p:spPr>
            <a:xfrm>
              <a:off x="4425" y="1194"/>
              <a:ext cx="42" cy="7"/>
            </a:xfrm>
            <a:custGeom>
              <a:avLst/>
              <a:gdLst>
                <a:gd name="txL" fmla="*/ 0 w 13"/>
                <a:gd name="txT" fmla="*/ 0 h 3"/>
                <a:gd name="txR" fmla="*/ 13 w 13"/>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13" h="3">
                  <a:moveTo>
                    <a:pt x="3" y="3"/>
                  </a:moveTo>
                  <a:lnTo>
                    <a:pt x="3" y="3"/>
                  </a:lnTo>
                  <a:lnTo>
                    <a:pt x="7" y="2"/>
                  </a:lnTo>
                  <a:lnTo>
                    <a:pt x="13" y="3"/>
                  </a:lnTo>
                  <a:lnTo>
                    <a:pt x="13" y="0"/>
                  </a:lnTo>
                  <a:lnTo>
                    <a:pt x="7" y="0"/>
                  </a:lnTo>
                  <a:lnTo>
                    <a:pt x="0" y="3"/>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197" name="Freeform 1730"/>
            <p:cNvSpPr/>
            <p:nvPr/>
          </p:nvSpPr>
          <p:spPr>
            <a:xfrm>
              <a:off x="4425" y="1201"/>
              <a:ext cx="42" cy="15"/>
            </a:xfrm>
            <a:custGeom>
              <a:avLst/>
              <a:gdLst>
                <a:gd name="txL" fmla="*/ 0 w 13"/>
                <a:gd name="txT" fmla="*/ 0 h 5"/>
                <a:gd name="txR" fmla="*/ 13 w 13"/>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3" h="5">
                  <a:moveTo>
                    <a:pt x="13" y="4"/>
                  </a:moveTo>
                  <a:lnTo>
                    <a:pt x="12" y="2"/>
                  </a:lnTo>
                  <a:lnTo>
                    <a:pt x="5" y="2"/>
                  </a:lnTo>
                  <a:lnTo>
                    <a:pt x="3" y="0"/>
                  </a:lnTo>
                  <a:lnTo>
                    <a:pt x="0" y="0"/>
                  </a:lnTo>
                  <a:lnTo>
                    <a:pt x="5" y="4"/>
                  </a:lnTo>
                  <a:lnTo>
                    <a:pt x="12" y="5"/>
                  </a:lnTo>
                  <a:lnTo>
                    <a:pt x="10" y="4"/>
                  </a:lnTo>
                  <a:lnTo>
                    <a:pt x="13" y="4"/>
                  </a:lnTo>
                  <a:lnTo>
                    <a:pt x="12" y="2"/>
                  </a:lnTo>
                  <a:lnTo>
                    <a:pt x="1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198" name="Freeform 1731"/>
            <p:cNvSpPr/>
            <p:nvPr/>
          </p:nvSpPr>
          <p:spPr>
            <a:xfrm>
              <a:off x="4457" y="1213"/>
              <a:ext cx="17" cy="7"/>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5" h="3">
                  <a:moveTo>
                    <a:pt x="5" y="1"/>
                  </a:moveTo>
                  <a:lnTo>
                    <a:pt x="5" y="1"/>
                  </a:lnTo>
                  <a:lnTo>
                    <a:pt x="3" y="1"/>
                  </a:lnTo>
                  <a:lnTo>
                    <a:pt x="3" y="0"/>
                  </a:lnTo>
                  <a:lnTo>
                    <a:pt x="0" y="0"/>
                  </a:lnTo>
                  <a:lnTo>
                    <a:pt x="2" y="3"/>
                  </a:lnTo>
                  <a:lnTo>
                    <a:pt x="5" y="3"/>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7199" name="Freeform 1732"/>
            <p:cNvSpPr/>
            <p:nvPr/>
          </p:nvSpPr>
          <p:spPr>
            <a:xfrm>
              <a:off x="4474" y="1199"/>
              <a:ext cx="65" cy="21"/>
            </a:xfrm>
            <a:custGeom>
              <a:avLst/>
              <a:gdLst>
                <a:gd name="txL" fmla="*/ 0 w 20"/>
                <a:gd name="txT" fmla="*/ 0 h 8"/>
                <a:gd name="txR" fmla="*/ 20 w 20"/>
                <a:gd name="txB" fmla="*/ 8 h 8"/>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20" h="8">
                  <a:moveTo>
                    <a:pt x="20" y="0"/>
                  </a:moveTo>
                  <a:lnTo>
                    <a:pt x="20" y="0"/>
                  </a:lnTo>
                  <a:lnTo>
                    <a:pt x="8" y="3"/>
                  </a:lnTo>
                  <a:lnTo>
                    <a:pt x="0" y="6"/>
                  </a:lnTo>
                  <a:lnTo>
                    <a:pt x="0" y="8"/>
                  </a:lnTo>
                  <a:lnTo>
                    <a:pt x="8" y="5"/>
                  </a:lnTo>
                  <a:lnTo>
                    <a:pt x="18" y="1"/>
                  </a:lnTo>
                  <a:lnTo>
                    <a:pt x="2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00" name="Freeform 1733"/>
            <p:cNvSpPr/>
            <p:nvPr/>
          </p:nvSpPr>
          <p:spPr>
            <a:xfrm>
              <a:off x="4532" y="1199"/>
              <a:ext cx="43" cy="9"/>
            </a:xfrm>
            <a:custGeom>
              <a:avLst/>
              <a:gdLst>
                <a:gd name="txL" fmla="*/ 0 w 13"/>
                <a:gd name="txT" fmla="*/ 0 h 3"/>
                <a:gd name="txR" fmla="*/ 13 w 13"/>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3" h="3">
                  <a:moveTo>
                    <a:pt x="10" y="3"/>
                  </a:moveTo>
                  <a:lnTo>
                    <a:pt x="11" y="1"/>
                  </a:lnTo>
                  <a:lnTo>
                    <a:pt x="7" y="1"/>
                  </a:lnTo>
                  <a:lnTo>
                    <a:pt x="2" y="0"/>
                  </a:lnTo>
                  <a:lnTo>
                    <a:pt x="0" y="1"/>
                  </a:lnTo>
                  <a:lnTo>
                    <a:pt x="7" y="3"/>
                  </a:lnTo>
                  <a:lnTo>
                    <a:pt x="11" y="3"/>
                  </a:lnTo>
                  <a:lnTo>
                    <a:pt x="13" y="3"/>
                  </a:lnTo>
                  <a:lnTo>
                    <a:pt x="1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01" name="Freeform 1734"/>
            <p:cNvSpPr/>
            <p:nvPr/>
          </p:nvSpPr>
          <p:spPr>
            <a:xfrm>
              <a:off x="4325" y="1145"/>
              <a:ext cx="87" cy="43"/>
            </a:xfrm>
            <a:custGeom>
              <a:avLst/>
              <a:gdLst>
                <a:gd name="txL" fmla="*/ 0 w 27"/>
                <a:gd name="txT" fmla="*/ 0 h 16"/>
                <a:gd name="txR" fmla="*/ 27 w 27"/>
                <a:gd name="txB" fmla="*/ 16 h 1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Lst>
              <a:rect l="txL" t="txT" r="txR" b="txB"/>
              <a:pathLst>
                <a:path w="27" h="16">
                  <a:moveTo>
                    <a:pt x="2" y="8"/>
                  </a:moveTo>
                  <a:lnTo>
                    <a:pt x="2" y="8"/>
                  </a:lnTo>
                  <a:lnTo>
                    <a:pt x="3" y="9"/>
                  </a:lnTo>
                  <a:lnTo>
                    <a:pt x="3" y="10"/>
                  </a:lnTo>
                  <a:lnTo>
                    <a:pt x="3" y="12"/>
                  </a:lnTo>
                  <a:lnTo>
                    <a:pt x="3" y="13"/>
                  </a:lnTo>
                  <a:lnTo>
                    <a:pt x="3" y="14"/>
                  </a:lnTo>
                  <a:lnTo>
                    <a:pt x="3" y="15"/>
                  </a:lnTo>
                  <a:lnTo>
                    <a:pt x="4" y="15"/>
                  </a:lnTo>
                  <a:lnTo>
                    <a:pt x="5" y="15"/>
                  </a:lnTo>
                  <a:lnTo>
                    <a:pt x="7" y="15"/>
                  </a:lnTo>
                  <a:lnTo>
                    <a:pt x="9" y="16"/>
                  </a:lnTo>
                  <a:lnTo>
                    <a:pt x="10" y="16"/>
                  </a:lnTo>
                  <a:lnTo>
                    <a:pt x="12" y="16"/>
                  </a:lnTo>
                  <a:lnTo>
                    <a:pt x="13" y="16"/>
                  </a:lnTo>
                  <a:lnTo>
                    <a:pt x="16" y="15"/>
                  </a:lnTo>
                  <a:lnTo>
                    <a:pt x="18" y="14"/>
                  </a:lnTo>
                  <a:lnTo>
                    <a:pt x="20" y="13"/>
                  </a:lnTo>
                  <a:lnTo>
                    <a:pt x="20" y="12"/>
                  </a:lnTo>
                  <a:lnTo>
                    <a:pt x="20" y="11"/>
                  </a:lnTo>
                  <a:lnTo>
                    <a:pt x="20" y="10"/>
                  </a:lnTo>
                  <a:lnTo>
                    <a:pt x="21" y="8"/>
                  </a:lnTo>
                  <a:lnTo>
                    <a:pt x="23" y="7"/>
                  </a:lnTo>
                  <a:lnTo>
                    <a:pt x="25" y="6"/>
                  </a:lnTo>
                  <a:lnTo>
                    <a:pt x="26" y="5"/>
                  </a:lnTo>
                  <a:lnTo>
                    <a:pt x="27" y="4"/>
                  </a:lnTo>
                  <a:lnTo>
                    <a:pt x="26" y="3"/>
                  </a:lnTo>
                  <a:lnTo>
                    <a:pt x="24" y="1"/>
                  </a:lnTo>
                  <a:lnTo>
                    <a:pt x="23" y="0"/>
                  </a:lnTo>
                  <a:lnTo>
                    <a:pt x="21" y="0"/>
                  </a:lnTo>
                  <a:lnTo>
                    <a:pt x="20" y="1"/>
                  </a:lnTo>
                  <a:lnTo>
                    <a:pt x="19" y="2"/>
                  </a:lnTo>
                  <a:lnTo>
                    <a:pt x="17" y="2"/>
                  </a:lnTo>
                  <a:lnTo>
                    <a:pt x="15" y="2"/>
                  </a:lnTo>
                  <a:lnTo>
                    <a:pt x="14" y="2"/>
                  </a:lnTo>
                  <a:lnTo>
                    <a:pt x="13" y="1"/>
                  </a:lnTo>
                  <a:lnTo>
                    <a:pt x="12" y="1"/>
                  </a:lnTo>
                  <a:lnTo>
                    <a:pt x="8" y="2"/>
                  </a:lnTo>
                  <a:lnTo>
                    <a:pt x="6" y="3"/>
                  </a:lnTo>
                  <a:lnTo>
                    <a:pt x="4" y="3"/>
                  </a:lnTo>
                  <a:lnTo>
                    <a:pt x="1" y="4"/>
                  </a:lnTo>
                  <a:lnTo>
                    <a:pt x="0" y="5"/>
                  </a:lnTo>
                  <a:lnTo>
                    <a:pt x="0" y="6"/>
                  </a:lnTo>
                  <a:lnTo>
                    <a:pt x="0" y="7"/>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202" name="Freeform 1735"/>
            <p:cNvSpPr/>
            <p:nvPr/>
          </p:nvSpPr>
          <p:spPr>
            <a:xfrm>
              <a:off x="4325" y="1164"/>
              <a:ext cx="15" cy="13"/>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5">
                  <a:moveTo>
                    <a:pt x="5" y="5"/>
                  </a:moveTo>
                  <a:lnTo>
                    <a:pt x="5" y="5"/>
                  </a:lnTo>
                  <a:lnTo>
                    <a:pt x="3" y="1"/>
                  </a:lnTo>
                  <a:lnTo>
                    <a:pt x="2" y="0"/>
                  </a:lnTo>
                  <a:lnTo>
                    <a:pt x="0" y="1"/>
                  </a:lnTo>
                  <a:lnTo>
                    <a:pt x="2" y="3"/>
                  </a:lnTo>
                  <a:lnTo>
                    <a:pt x="2" y="5"/>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03" name="Freeform 1736"/>
            <p:cNvSpPr/>
            <p:nvPr/>
          </p:nvSpPr>
          <p:spPr>
            <a:xfrm>
              <a:off x="4331" y="1177"/>
              <a:ext cx="9" cy="11"/>
            </a:xfrm>
            <a:custGeom>
              <a:avLst/>
              <a:gdLst>
                <a:gd name="txL" fmla="*/ 0 w 3"/>
                <a:gd name="txT" fmla="*/ 0 h 4"/>
                <a:gd name="txR" fmla="*/ 3 w 3"/>
                <a:gd name="txB" fmla="*/ 4 h 4"/>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4">
                  <a:moveTo>
                    <a:pt x="3" y="1"/>
                  </a:moveTo>
                  <a:lnTo>
                    <a:pt x="3" y="1"/>
                  </a:lnTo>
                  <a:lnTo>
                    <a:pt x="1" y="1"/>
                  </a:lnTo>
                  <a:lnTo>
                    <a:pt x="3" y="0"/>
                  </a:lnTo>
                  <a:lnTo>
                    <a:pt x="0" y="0"/>
                  </a:lnTo>
                  <a:lnTo>
                    <a:pt x="0" y="1"/>
                  </a:lnTo>
                  <a:lnTo>
                    <a:pt x="3" y="4"/>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204" name="Freeform 1737"/>
            <p:cNvSpPr/>
            <p:nvPr/>
          </p:nvSpPr>
          <p:spPr>
            <a:xfrm>
              <a:off x="4340" y="1180"/>
              <a:ext cx="23" cy="14"/>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7" h="5">
                  <a:moveTo>
                    <a:pt x="7" y="2"/>
                  </a:moveTo>
                  <a:lnTo>
                    <a:pt x="7" y="2"/>
                  </a:lnTo>
                  <a:lnTo>
                    <a:pt x="3" y="2"/>
                  </a:lnTo>
                  <a:lnTo>
                    <a:pt x="0" y="0"/>
                  </a:lnTo>
                  <a:lnTo>
                    <a:pt x="0" y="3"/>
                  </a:lnTo>
                  <a:lnTo>
                    <a:pt x="3" y="3"/>
                  </a:lnTo>
                  <a:lnTo>
                    <a:pt x="7" y="5"/>
                  </a:lnTo>
                  <a:lnTo>
                    <a:pt x="7"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05" name="Freeform 1738"/>
            <p:cNvSpPr/>
            <p:nvPr/>
          </p:nvSpPr>
          <p:spPr>
            <a:xfrm>
              <a:off x="4363" y="1180"/>
              <a:ext cx="26" cy="14"/>
            </a:xfrm>
            <a:custGeom>
              <a:avLst/>
              <a:gdLst>
                <a:gd name="txL" fmla="*/ 0 w 8"/>
                <a:gd name="txT" fmla="*/ 0 h 5"/>
                <a:gd name="txR" fmla="*/ 8 w 8"/>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0"/>
                </a:cxn>
                <a:cxn ang="0">
                  <a:pos x="2147483646" y="0"/>
                </a:cxn>
                <a:cxn ang="0">
                  <a:pos x="2147483646" y="0"/>
                </a:cxn>
              </a:cxnLst>
              <a:rect l="txL" t="txT" r="txR" b="txB"/>
              <a:pathLst>
                <a:path w="8" h="5">
                  <a:moveTo>
                    <a:pt x="6" y="0"/>
                  </a:moveTo>
                  <a:lnTo>
                    <a:pt x="6" y="0"/>
                  </a:lnTo>
                  <a:lnTo>
                    <a:pt x="4" y="2"/>
                  </a:lnTo>
                  <a:lnTo>
                    <a:pt x="0" y="2"/>
                  </a:lnTo>
                  <a:lnTo>
                    <a:pt x="0" y="5"/>
                  </a:lnTo>
                  <a:lnTo>
                    <a:pt x="4" y="3"/>
                  </a:lnTo>
                  <a:lnTo>
                    <a:pt x="8" y="0"/>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06" name="Freeform 1739"/>
            <p:cNvSpPr/>
            <p:nvPr/>
          </p:nvSpPr>
          <p:spPr>
            <a:xfrm>
              <a:off x="4382" y="1164"/>
              <a:ext cx="17" cy="16"/>
            </a:xfrm>
            <a:custGeom>
              <a:avLst/>
              <a:gdLst>
                <a:gd name="txL" fmla="*/ 0 w 5"/>
                <a:gd name="txT" fmla="*/ 0 h 6"/>
                <a:gd name="txR" fmla="*/ 5 w 5"/>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6">
                  <a:moveTo>
                    <a:pt x="3" y="0"/>
                  </a:moveTo>
                  <a:lnTo>
                    <a:pt x="3" y="0"/>
                  </a:lnTo>
                  <a:lnTo>
                    <a:pt x="2" y="3"/>
                  </a:lnTo>
                  <a:lnTo>
                    <a:pt x="0" y="6"/>
                  </a:lnTo>
                  <a:lnTo>
                    <a:pt x="2" y="6"/>
                  </a:lnTo>
                  <a:lnTo>
                    <a:pt x="3" y="5"/>
                  </a:lnTo>
                  <a:lnTo>
                    <a:pt x="5"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07" name="Freeform 1740"/>
            <p:cNvSpPr/>
            <p:nvPr/>
          </p:nvSpPr>
          <p:spPr>
            <a:xfrm>
              <a:off x="4392" y="1153"/>
              <a:ext cx="22" cy="14"/>
            </a:xfrm>
            <a:custGeom>
              <a:avLst/>
              <a:gdLst>
                <a:gd name="txL" fmla="*/ 0 w 7"/>
                <a:gd name="txT" fmla="*/ 0 h 5"/>
                <a:gd name="txR" fmla="*/ 7 w 7"/>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7" h="5">
                  <a:moveTo>
                    <a:pt x="4" y="0"/>
                  </a:moveTo>
                  <a:lnTo>
                    <a:pt x="4" y="0"/>
                  </a:lnTo>
                  <a:lnTo>
                    <a:pt x="4" y="2"/>
                  </a:lnTo>
                  <a:lnTo>
                    <a:pt x="0" y="4"/>
                  </a:lnTo>
                  <a:lnTo>
                    <a:pt x="2" y="5"/>
                  </a:lnTo>
                  <a:lnTo>
                    <a:pt x="5" y="4"/>
                  </a:lnTo>
                  <a:lnTo>
                    <a:pt x="7" y="0"/>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08" name="Freeform 1741"/>
            <p:cNvSpPr/>
            <p:nvPr/>
          </p:nvSpPr>
          <p:spPr>
            <a:xfrm>
              <a:off x="4392" y="1145"/>
              <a:ext cx="22" cy="8"/>
            </a:xfrm>
            <a:custGeom>
              <a:avLst/>
              <a:gdLst>
                <a:gd name="txL" fmla="*/ 0 w 7"/>
                <a:gd name="txT" fmla="*/ 0 h 3"/>
                <a:gd name="txR" fmla="*/ 7 w 7"/>
                <a:gd name="txB" fmla="*/ 3 h 3"/>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7" h="3">
                  <a:moveTo>
                    <a:pt x="0" y="2"/>
                  </a:moveTo>
                  <a:lnTo>
                    <a:pt x="0" y="2"/>
                  </a:lnTo>
                  <a:lnTo>
                    <a:pt x="4" y="2"/>
                  </a:lnTo>
                  <a:lnTo>
                    <a:pt x="4" y="3"/>
                  </a:lnTo>
                  <a:lnTo>
                    <a:pt x="7" y="3"/>
                  </a:lnTo>
                  <a:lnTo>
                    <a:pt x="4"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09" name="Freeform 1742"/>
            <p:cNvSpPr/>
            <p:nvPr/>
          </p:nvSpPr>
          <p:spPr>
            <a:xfrm>
              <a:off x="4373" y="1145"/>
              <a:ext cx="19" cy="8"/>
            </a:xfrm>
            <a:custGeom>
              <a:avLst/>
              <a:gdLst>
                <a:gd name="txL" fmla="*/ 0 w 6"/>
                <a:gd name="txT" fmla="*/ 0 h 3"/>
                <a:gd name="txR" fmla="*/ 6 w 6"/>
                <a:gd name="txB" fmla="*/ 3 h 3"/>
              </a:gdLst>
              <a:ahLst/>
              <a:cxnLst>
                <a:cxn ang="0">
                  <a:pos x="0" y="2147483646"/>
                </a:cxn>
                <a:cxn ang="0">
                  <a:pos x="0"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Lst>
              <a:rect l="txL" t="txT" r="txR" b="txB"/>
              <a:pathLst>
                <a:path w="6" h="3">
                  <a:moveTo>
                    <a:pt x="0" y="3"/>
                  </a:moveTo>
                  <a:lnTo>
                    <a:pt x="0" y="3"/>
                  </a:lnTo>
                  <a:lnTo>
                    <a:pt x="5" y="3"/>
                  </a:lnTo>
                  <a:lnTo>
                    <a:pt x="6" y="2"/>
                  </a:lnTo>
                  <a:lnTo>
                    <a:pt x="6" y="0"/>
                  </a:lnTo>
                  <a:lnTo>
                    <a:pt x="3" y="0"/>
                  </a:lnTo>
                  <a:lnTo>
                    <a:pt x="0"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10" name="Freeform 1743"/>
            <p:cNvSpPr/>
            <p:nvPr/>
          </p:nvSpPr>
          <p:spPr>
            <a:xfrm>
              <a:off x="4350" y="1145"/>
              <a:ext cx="23" cy="8"/>
            </a:xfrm>
            <a:custGeom>
              <a:avLst/>
              <a:gdLst>
                <a:gd name="txL" fmla="*/ 0 w 7"/>
                <a:gd name="txT" fmla="*/ 0 h 3"/>
                <a:gd name="txR" fmla="*/ 7 w 7"/>
                <a:gd name="txB" fmla="*/ 3 h 3"/>
              </a:gdLst>
              <a:ahLst/>
              <a:cxnLst>
                <a:cxn ang="0">
                  <a:pos x="0" y="2147483646"/>
                </a:cxn>
                <a:cxn ang="0">
                  <a:pos x="0"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Lst>
              <a:rect l="txL" t="txT" r="txR" b="txB"/>
              <a:pathLst>
                <a:path w="7" h="3">
                  <a:moveTo>
                    <a:pt x="0" y="3"/>
                  </a:moveTo>
                  <a:lnTo>
                    <a:pt x="0" y="3"/>
                  </a:lnTo>
                  <a:lnTo>
                    <a:pt x="5" y="2"/>
                  </a:lnTo>
                  <a:lnTo>
                    <a:pt x="7" y="3"/>
                  </a:lnTo>
                  <a:lnTo>
                    <a:pt x="7" y="2"/>
                  </a:lnTo>
                  <a:lnTo>
                    <a:pt x="5" y="0"/>
                  </a:lnTo>
                  <a:lnTo>
                    <a:pt x="0"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11" name="Freeform 1744"/>
            <p:cNvSpPr/>
            <p:nvPr/>
          </p:nvSpPr>
          <p:spPr>
            <a:xfrm>
              <a:off x="4320" y="1150"/>
              <a:ext cx="30" cy="17"/>
            </a:xfrm>
            <a:custGeom>
              <a:avLst/>
              <a:gdLst>
                <a:gd name="txL" fmla="*/ 0 w 9"/>
                <a:gd name="txT" fmla="*/ 0 h 6"/>
                <a:gd name="txR" fmla="*/ 9 w 9"/>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Lst>
              <a:rect l="txL" t="txT" r="txR" b="txB"/>
              <a:pathLst>
                <a:path w="9" h="6">
                  <a:moveTo>
                    <a:pt x="3" y="5"/>
                  </a:moveTo>
                  <a:lnTo>
                    <a:pt x="3" y="5"/>
                  </a:lnTo>
                  <a:lnTo>
                    <a:pt x="1" y="3"/>
                  </a:lnTo>
                  <a:lnTo>
                    <a:pt x="3" y="3"/>
                  </a:lnTo>
                  <a:lnTo>
                    <a:pt x="6" y="3"/>
                  </a:lnTo>
                  <a:lnTo>
                    <a:pt x="9" y="1"/>
                  </a:lnTo>
                  <a:lnTo>
                    <a:pt x="9" y="0"/>
                  </a:lnTo>
                  <a:lnTo>
                    <a:pt x="4" y="0"/>
                  </a:lnTo>
                  <a:lnTo>
                    <a:pt x="1" y="1"/>
                  </a:lnTo>
                  <a:lnTo>
                    <a:pt x="0" y="3"/>
                  </a:lnTo>
                  <a:lnTo>
                    <a:pt x="1" y="6"/>
                  </a:lnTo>
                  <a:lnTo>
                    <a:pt x="3" y="5"/>
                  </a:lnTo>
                </a:path>
              </a:pathLst>
            </a:custGeom>
            <a:solidFill>
              <a:srgbClr val="777777">
                <a:alpha val="100000"/>
              </a:srgbClr>
            </a:solidFill>
            <a:ln w="9525">
              <a:noFill/>
            </a:ln>
          </p:spPr>
          <p:txBody>
            <a:bodyPr/>
            <a:lstStyle/>
            <a:p>
              <a:pPr fontAlgn="base"/>
              <a:endParaRPr lang="zh-CN" altLang="en-US" sz="1680" strike="noStrike" noProof="1"/>
            </a:p>
          </p:txBody>
        </p:sp>
        <p:grpSp>
          <p:nvGrpSpPr>
            <p:cNvPr id="135571" name="Group 1745"/>
            <p:cNvGrpSpPr/>
            <p:nvPr/>
          </p:nvGrpSpPr>
          <p:grpSpPr>
            <a:xfrm>
              <a:off x="3004" y="993"/>
              <a:ext cx="1696" cy="1429"/>
              <a:chOff x="2310" y="1131"/>
              <a:chExt cx="1709" cy="1730"/>
            </a:xfrm>
          </p:grpSpPr>
          <p:sp>
            <p:nvSpPr>
              <p:cNvPr id="77941" name="Freeform 1746"/>
              <p:cNvSpPr/>
              <p:nvPr/>
            </p:nvSpPr>
            <p:spPr>
              <a:xfrm>
                <a:off x="3617" y="1262"/>
                <a:ext cx="62" cy="43"/>
              </a:xfrm>
              <a:custGeom>
                <a:avLst/>
                <a:gdLst>
                  <a:gd name="txL" fmla="*/ 0 w 19"/>
                  <a:gd name="txT" fmla="*/ 0 h 13"/>
                  <a:gd name="txR" fmla="*/ 19 w 19"/>
                  <a:gd name="txB" fmla="*/ 13 h 13"/>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 h="13">
                    <a:moveTo>
                      <a:pt x="1" y="11"/>
                    </a:moveTo>
                    <a:lnTo>
                      <a:pt x="1" y="11"/>
                    </a:lnTo>
                    <a:lnTo>
                      <a:pt x="0" y="11"/>
                    </a:lnTo>
                    <a:lnTo>
                      <a:pt x="1" y="12"/>
                    </a:lnTo>
                    <a:lnTo>
                      <a:pt x="4" y="12"/>
                    </a:lnTo>
                    <a:lnTo>
                      <a:pt x="6" y="13"/>
                    </a:lnTo>
                    <a:lnTo>
                      <a:pt x="8" y="13"/>
                    </a:lnTo>
                    <a:lnTo>
                      <a:pt x="9" y="12"/>
                    </a:lnTo>
                    <a:lnTo>
                      <a:pt x="10" y="12"/>
                    </a:lnTo>
                    <a:lnTo>
                      <a:pt x="10" y="11"/>
                    </a:lnTo>
                    <a:lnTo>
                      <a:pt x="11" y="10"/>
                    </a:lnTo>
                    <a:lnTo>
                      <a:pt x="11" y="9"/>
                    </a:lnTo>
                    <a:lnTo>
                      <a:pt x="12" y="8"/>
                    </a:lnTo>
                    <a:lnTo>
                      <a:pt x="14" y="8"/>
                    </a:lnTo>
                    <a:lnTo>
                      <a:pt x="15" y="8"/>
                    </a:lnTo>
                    <a:lnTo>
                      <a:pt x="16" y="8"/>
                    </a:lnTo>
                    <a:lnTo>
                      <a:pt x="17" y="8"/>
                    </a:lnTo>
                    <a:lnTo>
                      <a:pt x="18" y="7"/>
                    </a:lnTo>
                    <a:lnTo>
                      <a:pt x="19" y="6"/>
                    </a:lnTo>
                    <a:lnTo>
                      <a:pt x="19" y="5"/>
                    </a:lnTo>
                    <a:lnTo>
                      <a:pt x="18" y="4"/>
                    </a:lnTo>
                    <a:lnTo>
                      <a:pt x="18" y="3"/>
                    </a:lnTo>
                    <a:lnTo>
                      <a:pt x="17" y="1"/>
                    </a:lnTo>
                    <a:lnTo>
                      <a:pt x="16" y="1"/>
                    </a:lnTo>
                    <a:lnTo>
                      <a:pt x="15" y="1"/>
                    </a:lnTo>
                    <a:lnTo>
                      <a:pt x="14" y="0"/>
                    </a:lnTo>
                    <a:lnTo>
                      <a:pt x="12" y="0"/>
                    </a:lnTo>
                    <a:lnTo>
                      <a:pt x="7" y="2"/>
                    </a:lnTo>
                    <a:lnTo>
                      <a:pt x="4" y="3"/>
                    </a:lnTo>
                    <a:lnTo>
                      <a:pt x="2" y="5"/>
                    </a:lnTo>
                    <a:lnTo>
                      <a:pt x="2" y="8"/>
                    </a:lnTo>
                    <a:lnTo>
                      <a:pt x="2" y="10"/>
                    </a:lnTo>
                    <a:lnTo>
                      <a:pt x="1"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942" name="Freeform 1747"/>
              <p:cNvSpPr/>
              <p:nvPr/>
            </p:nvSpPr>
            <p:spPr>
              <a:xfrm>
                <a:off x="3613" y="1295"/>
                <a:ext cx="36" cy="10"/>
              </a:xfrm>
              <a:custGeom>
                <a:avLst/>
                <a:gdLst>
                  <a:gd name="txL" fmla="*/ 0 w 11"/>
                  <a:gd name="txT" fmla="*/ 0 h 3"/>
                  <a:gd name="txR" fmla="*/ 11 w 11"/>
                  <a:gd name="txB" fmla="*/ 3 h 3"/>
                </a:gdLst>
                <a:ahLst/>
                <a:cxnLst>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Lst>
                <a:rect l="txL" t="txT" r="txR" b="txB"/>
                <a:pathLst>
                  <a:path w="11" h="3">
                    <a:moveTo>
                      <a:pt x="10" y="1"/>
                    </a:moveTo>
                    <a:lnTo>
                      <a:pt x="10" y="1"/>
                    </a:lnTo>
                    <a:lnTo>
                      <a:pt x="5" y="1"/>
                    </a:lnTo>
                    <a:lnTo>
                      <a:pt x="2" y="1"/>
                    </a:lnTo>
                    <a:lnTo>
                      <a:pt x="0" y="0"/>
                    </a:lnTo>
                    <a:lnTo>
                      <a:pt x="5" y="3"/>
                    </a:lnTo>
                    <a:lnTo>
                      <a:pt x="11" y="3"/>
                    </a:lnTo>
                    <a:lnTo>
                      <a:pt x="1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43" name="Freeform 1748"/>
              <p:cNvSpPr/>
              <p:nvPr/>
            </p:nvSpPr>
            <p:spPr>
              <a:xfrm>
                <a:off x="3646" y="1282"/>
                <a:ext cx="16" cy="23"/>
              </a:xfrm>
              <a:custGeom>
                <a:avLst/>
                <a:gdLst>
                  <a:gd name="txL" fmla="*/ 0 w 5"/>
                  <a:gd name="txT" fmla="*/ 0 h 7"/>
                  <a:gd name="txR" fmla="*/ 5 w 5"/>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5" y="0"/>
                    </a:moveTo>
                    <a:lnTo>
                      <a:pt x="5" y="0"/>
                    </a:lnTo>
                    <a:lnTo>
                      <a:pt x="1" y="2"/>
                    </a:lnTo>
                    <a:lnTo>
                      <a:pt x="0" y="5"/>
                    </a:lnTo>
                    <a:lnTo>
                      <a:pt x="1" y="7"/>
                    </a:lnTo>
                    <a:lnTo>
                      <a:pt x="3" y="4"/>
                    </a:lnTo>
                    <a:lnTo>
                      <a:pt x="5" y="4"/>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44" name="Freeform 1749"/>
              <p:cNvSpPr/>
              <p:nvPr/>
            </p:nvSpPr>
            <p:spPr>
              <a:xfrm>
                <a:off x="3662" y="1282"/>
                <a:ext cx="17" cy="13"/>
              </a:xfrm>
              <a:custGeom>
                <a:avLst/>
                <a:gdLst>
                  <a:gd name="txL" fmla="*/ 0 w 5"/>
                  <a:gd name="txT" fmla="*/ 0 h 4"/>
                  <a:gd name="txR" fmla="*/ 5 w 5"/>
                  <a:gd name="txB" fmla="*/ 4 h 4"/>
                </a:gdLst>
                <a:ahLst/>
                <a:cxnLst>
                  <a:cxn ang="0">
                    <a:pos x="2147483646" y="0"/>
                  </a:cxn>
                  <a:cxn ang="0">
                    <a:pos x="2147483646" y="0"/>
                  </a:cxn>
                  <a:cxn ang="0">
                    <a:pos x="2147483646" y="2147483646"/>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5" h="4">
                    <a:moveTo>
                      <a:pt x="3" y="0"/>
                    </a:moveTo>
                    <a:lnTo>
                      <a:pt x="3" y="0"/>
                    </a:lnTo>
                    <a:lnTo>
                      <a:pt x="1" y="2"/>
                    </a:lnTo>
                    <a:lnTo>
                      <a:pt x="0" y="0"/>
                    </a:lnTo>
                    <a:lnTo>
                      <a:pt x="0" y="4"/>
                    </a:lnTo>
                    <a:lnTo>
                      <a:pt x="3" y="4"/>
                    </a:lnTo>
                    <a:lnTo>
                      <a:pt x="5"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45" name="Freeform 1750"/>
              <p:cNvSpPr/>
              <p:nvPr/>
            </p:nvSpPr>
            <p:spPr>
              <a:xfrm>
                <a:off x="3672" y="1262"/>
                <a:ext cx="7" cy="26"/>
              </a:xfrm>
              <a:custGeom>
                <a:avLst/>
                <a:gdLst>
                  <a:gd name="txL" fmla="*/ 0 w 2"/>
                  <a:gd name="txT" fmla="*/ 0 h 8"/>
                  <a:gd name="txR" fmla="*/ 2 w 2"/>
                  <a:gd name="txB" fmla="*/ 8 h 8"/>
                </a:gdLst>
                <a:ahLst/>
                <a:cxnLst>
                  <a:cxn ang="0">
                    <a:pos x="0" y="2147483646"/>
                  </a:cxn>
                  <a:cxn ang="0">
                    <a:pos x="0" y="2147483646"/>
                  </a:cxn>
                  <a:cxn ang="0">
                    <a:pos x="0" y="2147483646"/>
                  </a:cxn>
                  <a:cxn ang="0">
                    <a:pos x="0" y="2147483646"/>
                  </a:cxn>
                  <a:cxn ang="0">
                    <a:pos x="2147483646" y="2147483646"/>
                  </a:cxn>
                  <a:cxn ang="0">
                    <a:pos x="2147483646" y="2147483646"/>
                  </a:cxn>
                  <a:cxn ang="0">
                    <a:pos x="0" y="0"/>
                  </a:cxn>
                  <a:cxn ang="0">
                    <a:pos x="0" y="0"/>
                  </a:cxn>
                  <a:cxn ang="0">
                    <a:pos x="0" y="2147483646"/>
                  </a:cxn>
                </a:cxnLst>
                <a:rect l="txL" t="txT" r="txR" b="txB"/>
                <a:pathLst>
                  <a:path w="2" h="8">
                    <a:moveTo>
                      <a:pt x="0" y="3"/>
                    </a:moveTo>
                    <a:lnTo>
                      <a:pt x="0" y="3"/>
                    </a:lnTo>
                    <a:lnTo>
                      <a:pt x="0" y="5"/>
                    </a:lnTo>
                    <a:lnTo>
                      <a:pt x="0" y="6"/>
                    </a:lnTo>
                    <a:lnTo>
                      <a:pt x="2" y="8"/>
                    </a:lnTo>
                    <a:lnTo>
                      <a:pt x="2" y="3"/>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46" name="Freeform 1751"/>
              <p:cNvSpPr/>
              <p:nvPr/>
            </p:nvSpPr>
            <p:spPr>
              <a:xfrm>
                <a:off x="3656" y="1262"/>
                <a:ext cx="16" cy="10"/>
              </a:xfrm>
              <a:custGeom>
                <a:avLst/>
                <a:gdLst>
                  <a:gd name="txL" fmla="*/ 0 w 5"/>
                  <a:gd name="txT" fmla="*/ 0 h 3"/>
                  <a:gd name="txR" fmla="*/ 5 w 5"/>
                  <a:gd name="txB" fmla="*/ 3 h 3"/>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5" h="3">
                    <a:moveTo>
                      <a:pt x="0" y="1"/>
                    </a:moveTo>
                    <a:lnTo>
                      <a:pt x="0" y="1"/>
                    </a:lnTo>
                    <a:lnTo>
                      <a:pt x="3" y="1"/>
                    </a:lnTo>
                    <a:lnTo>
                      <a:pt x="5" y="3"/>
                    </a:lnTo>
                    <a:lnTo>
                      <a:pt x="5" y="0"/>
                    </a:lnTo>
                    <a:lnTo>
                      <a:pt x="3"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47" name="Freeform 1752"/>
              <p:cNvSpPr/>
              <p:nvPr/>
            </p:nvSpPr>
            <p:spPr>
              <a:xfrm>
                <a:off x="3623" y="1262"/>
                <a:ext cx="33" cy="17"/>
              </a:xfrm>
              <a:custGeom>
                <a:avLst/>
                <a:gdLst>
                  <a:gd name="txL" fmla="*/ 0 w 10"/>
                  <a:gd name="txT" fmla="*/ 0 h 5"/>
                  <a:gd name="txR" fmla="*/ 10 w 10"/>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0" h="5">
                    <a:moveTo>
                      <a:pt x="2" y="5"/>
                    </a:moveTo>
                    <a:lnTo>
                      <a:pt x="2" y="5"/>
                    </a:lnTo>
                    <a:lnTo>
                      <a:pt x="5" y="3"/>
                    </a:lnTo>
                    <a:lnTo>
                      <a:pt x="10" y="1"/>
                    </a:lnTo>
                    <a:lnTo>
                      <a:pt x="10" y="0"/>
                    </a:lnTo>
                    <a:lnTo>
                      <a:pt x="4" y="1"/>
                    </a:lnTo>
                    <a:lnTo>
                      <a:pt x="0" y="5"/>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948" name="Freeform 1753"/>
              <p:cNvSpPr/>
              <p:nvPr/>
            </p:nvSpPr>
            <p:spPr>
              <a:xfrm>
                <a:off x="3613" y="1279"/>
                <a:ext cx="17" cy="19"/>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5" h="6">
                    <a:moveTo>
                      <a:pt x="2" y="6"/>
                    </a:moveTo>
                    <a:lnTo>
                      <a:pt x="2" y="6"/>
                    </a:lnTo>
                    <a:lnTo>
                      <a:pt x="3" y="3"/>
                    </a:lnTo>
                    <a:lnTo>
                      <a:pt x="5" y="0"/>
                    </a:lnTo>
                    <a:lnTo>
                      <a:pt x="3" y="0"/>
                    </a:lnTo>
                    <a:lnTo>
                      <a:pt x="2" y="3"/>
                    </a:lnTo>
                    <a:lnTo>
                      <a:pt x="0" y="5"/>
                    </a:lnTo>
                    <a:lnTo>
                      <a:pt x="2" y="6"/>
                    </a:lnTo>
                  </a:path>
                </a:pathLst>
              </a:custGeom>
              <a:solidFill>
                <a:srgbClr val="777777">
                  <a:alpha val="100000"/>
                </a:srgbClr>
              </a:solidFill>
              <a:ln w="9525">
                <a:noFill/>
              </a:ln>
            </p:spPr>
            <p:txBody>
              <a:bodyPr/>
              <a:lstStyle/>
              <a:p>
                <a:pPr fontAlgn="base"/>
                <a:endParaRPr lang="zh-CN" altLang="en-US" sz="1680" strike="noStrike" noProof="1"/>
              </a:p>
            </p:txBody>
          </p:sp>
          <p:sp>
            <p:nvSpPr>
              <p:cNvPr id="77949" name="Freeform 1754"/>
              <p:cNvSpPr/>
              <p:nvPr/>
            </p:nvSpPr>
            <p:spPr>
              <a:xfrm>
                <a:off x="3692" y="1243"/>
                <a:ext cx="29" cy="32"/>
              </a:xfrm>
              <a:custGeom>
                <a:avLst/>
                <a:gdLst>
                  <a:gd name="txL" fmla="*/ 0 w 9"/>
                  <a:gd name="txT" fmla="*/ 0 h 10"/>
                  <a:gd name="txR" fmla="*/ 9 w 9"/>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txL" t="txT" r="txR" b="txB"/>
                <a:pathLst>
                  <a:path w="9" h="10">
                    <a:moveTo>
                      <a:pt x="5" y="1"/>
                    </a:moveTo>
                    <a:lnTo>
                      <a:pt x="5" y="1"/>
                    </a:lnTo>
                    <a:lnTo>
                      <a:pt x="4" y="2"/>
                    </a:lnTo>
                    <a:lnTo>
                      <a:pt x="2" y="4"/>
                    </a:lnTo>
                    <a:lnTo>
                      <a:pt x="1" y="4"/>
                    </a:lnTo>
                    <a:lnTo>
                      <a:pt x="0" y="5"/>
                    </a:lnTo>
                    <a:lnTo>
                      <a:pt x="0" y="6"/>
                    </a:lnTo>
                    <a:lnTo>
                      <a:pt x="0" y="7"/>
                    </a:lnTo>
                    <a:lnTo>
                      <a:pt x="1" y="9"/>
                    </a:lnTo>
                    <a:lnTo>
                      <a:pt x="2" y="9"/>
                    </a:lnTo>
                    <a:lnTo>
                      <a:pt x="3" y="10"/>
                    </a:lnTo>
                    <a:lnTo>
                      <a:pt x="5" y="9"/>
                    </a:lnTo>
                    <a:lnTo>
                      <a:pt x="7" y="8"/>
                    </a:lnTo>
                    <a:lnTo>
                      <a:pt x="8" y="7"/>
                    </a:lnTo>
                    <a:lnTo>
                      <a:pt x="9" y="7"/>
                    </a:lnTo>
                    <a:lnTo>
                      <a:pt x="9" y="6"/>
                    </a:lnTo>
                    <a:lnTo>
                      <a:pt x="9" y="5"/>
                    </a:lnTo>
                    <a:lnTo>
                      <a:pt x="9" y="4"/>
                    </a:lnTo>
                    <a:lnTo>
                      <a:pt x="8" y="2"/>
                    </a:lnTo>
                    <a:lnTo>
                      <a:pt x="8" y="1"/>
                    </a:lnTo>
                    <a:lnTo>
                      <a:pt x="8" y="0"/>
                    </a:lnTo>
                    <a:lnTo>
                      <a:pt x="7" y="1"/>
                    </a:lnTo>
                    <a:lnTo>
                      <a:pt x="5" y="2"/>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50" name="Freeform 1755"/>
              <p:cNvSpPr/>
              <p:nvPr/>
            </p:nvSpPr>
            <p:spPr>
              <a:xfrm>
                <a:off x="3689" y="1246"/>
                <a:ext cx="19" cy="20"/>
              </a:xfrm>
              <a:custGeom>
                <a:avLst/>
                <a:gdLst>
                  <a:gd name="txL" fmla="*/ 0 w 6"/>
                  <a:gd name="txT" fmla="*/ 0 h 6"/>
                  <a:gd name="txR" fmla="*/ 6 w 6"/>
                  <a:gd name="txB" fmla="*/ 6 h 6"/>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6" h="6">
                    <a:moveTo>
                      <a:pt x="3" y="5"/>
                    </a:moveTo>
                    <a:lnTo>
                      <a:pt x="3" y="5"/>
                    </a:lnTo>
                    <a:lnTo>
                      <a:pt x="3" y="3"/>
                    </a:lnTo>
                    <a:lnTo>
                      <a:pt x="6" y="2"/>
                    </a:lnTo>
                    <a:lnTo>
                      <a:pt x="6" y="0"/>
                    </a:lnTo>
                    <a:lnTo>
                      <a:pt x="1" y="2"/>
                    </a:lnTo>
                    <a:lnTo>
                      <a:pt x="0" y="6"/>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951" name="Freeform 1756"/>
              <p:cNvSpPr/>
              <p:nvPr/>
            </p:nvSpPr>
            <p:spPr>
              <a:xfrm>
                <a:off x="3689" y="1262"/>
                <a:ext cx="19" cy="17"/>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5">
                    <a:moveTo>
                      <a:pt x="5" y="1"/>
                    </a:moveTo>
                    <a:lnTo>
                      <a:pt x="5" y="1"/>
                    </a:lnTo>
                    <a:lnTo>
                      <a:pt x="3" y="1"/>
                    </a:lnTo>
                    <a:lnTo>
                      <a:pt x="3" y="0"/>
                    </a:lnTo>
                    <a:lnTo>
                      <a:pt x="0" y="1"/>
                    </a:lnTo>
                    <a:lnTo>
                      <a:pt x="3" y="5"/>
                    </a:lnTo>
                    <a:lnTo>
                      <a:pt x="6" y="3"/>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52" name="Freeform 1757"/>
              <p:cNvSpPr/>
              <p:nvPr/>
            </p:nvSpPr>
            <p:spPr>
              <a:xfrm>
                <a:off x="3705" y="1256"/>
                <a:ext cx="16" cy="16"/>
              </a:xfrm>
              <a:custGeom>
                <a:avLst/>
                <a:gdLst>
                  <a:gd name="txL" fmla="*/ 0 w 5"/>
                  <a:gd name="txT" fmla="*/ 0 h 5"/>
                  <a:gd name="txR" fmla="*/ 5 w 5"/>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5" h="5">
                    <a:moveTo>
                      <a:pt x="3" y="0"/>
                    </a:moveTo>
                    <a:lnTo>
                      <a:pt x="3" y="0"/>
                    </a:lnTo>
                    <a:lnTo>
                      <a:pt x="3" y="2"/>
                    </a:lnTo>
                    <a:lnTo>
                      <a:pt x="0" y="3"/>
                    </a:lnTo>
                    <a:lnTo>
                      <a:pt x="1" y="5"/>
                    </a:lnTo>
                    <a:lnTo>
                      <a:pt x="5" y="3"/>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53" name="Freeform 1758"/>
              <p:cNvSpPr/>
              <p:nvPr/>
            </p:nvSpPr>
            <p:spPr>
              <a:xfrm>
                <a:off x="3715" y="1239"/>
                <a:ext cx="6" cy="17"/>
              </a:xfrm>
              <a:custGeom>
                <a:avLst/>
                <a:gdLst>
                  <a:gd name="txL" fmla="*/ 0 w 2"/>
                  <a:gd name="txT" fmla="*/ 0 h 5"/>
                  <a:gd name="txR" fmla="*/ 2 w 2"/>
                  <a:gd name="txB" fmla="*/ 5 h 5"/>
                </a:gdLst>
                <a:ahLst/>
                <a:cxnLst>
                  <a:cxn ang="0">
                    <a:pos x="0" y="2147483646"/>
                  </a:cxn>
                  <a:cxn ang="0">
                    <a:pos x="0" y="2147483646"/>
                  </a:cxn>
                  <a:cxn ang="0">
                    <a:pos x="0" y="2147483646"/>
                  </a:cxn>
                  <a:cxn ang="0">
                    <a:pos x="0" y="2147483646"/>
                  </a:cxn>
                  <a:cxn ang="0">
                    <a:pos x="2147483646" y="2147483646"/>
                  </a:cxn>
                  <a:cxn ang="0">
                    <a:pos x="2147483646" y="2147483646"/>
                  </a:cxn>
                  <a:cxn ang="0">
                    <a:pos x="0" y="0"/>
                  </a:cxn>
                  <a:cxn ang="0">
                    <a:pos x="0" y="0"/>
                  </a:cxn>
                  <a:cxn ang="0">
                    <a:pos x="0" y="2147483646"/>
                  </a:cxn>
                </a:cxnLst>
                <a:rect l="txL" t="txT" r="txR" b="txB"/>
                <a:pathLst>
                  <a:path w="2" h="5">
                    <a:moveTo>
                      <a:pt x="0" y="2"/>
                    </a:moveTo>
                    <a:lnTo>
                      <a:pt x="0" y="2"/>
                    </a:lnTo>
                    <a:lnTo>
                      <a:pt x="0" y="5"/>
                    </a:lnTo>
                    <a:lnTo>
                      <a:pt x="2" y="5"/>
                    </a:lnTo>
                    <a:lnTo>
                      <a:pt x="2"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54" name="Freeform 1759"/>
              <p:cNvSpPr/>
              <p:nvPr/>
            </p:nvSpPr>
            <p:spPr>
              <a:xfrm>
                <a:off x="3705" y="1239"/>
                <a:ext cx="10" cy="13"/>
              </a:xfrm>
              <a:custGeom>
                <a:avLst/>
                <a:gdLst>
                  <a:gd name="txL" fmla="*/ 0 w 3"/>
                  <a:gd name="txT" fmla="*/ 0 h 4"/>
                  <a:gd name="txR" fmla="*/ 3 w 3"/>
                  <a:gd name="txB" fmla="*/ 4 h 4"/>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3" h="4">
                    <a:moveTo>
                      <a:pt x="1" y="4"/>
                    </a:moveTo>
                    <a:lnTo>
                      <a:pt x="1" y="2"/>
                    </a:lnTo>
                    <a:lnTo>
                      <a:pt x="1" y="4"/>
                    </a:lnTo>
                    <a:lnTo>
                      <a:pt x="3" y="2"/>
                    </a:lnTo>
                    <a:lnTo>
                      <a:pt x="3" y="0"/>
                    </a:lnTo>
                    <a:lnTo>
                      <a:pt x="0" y="2"/>
                    </a:lnTo>
                    <a:lnTo>
                      <a:pt x="1" y="4"/>
                    </a:lnTo>
                    <a:lnTo>
                      <a:pt x="1" y="2"/>
                    </a:lnTo>
                    <a:lnTo>
                      <a:pt x="1" y="4"/>
                    </a:lnTo>
                  </a:path>
                </a:pathLst>
              </a:custGeom>
              <a:solidFill>
                <a:srgbClr val="777777">
                  <a:alpha val="100000"/>
                </a:srgbClr>
              </a:solidFill>
              <a:ln w="9525">
                <a:noFill/>
              </a:ln>
            </p:spPr>
            <p:txBody>
              <a:bodyPr/>
              <a:lstStyle/>
              <a:p>
                <a:pPr fontAlgn="base"/>
                <a:endParaRPr lang="zh-CN" altLang="en-US" sz="1680" strike="noStrike" noProof="1"/>
              </a:p>
            </p:txBody>
          </p:sp>
          <p:sp>
            <p:nvSpPr>
              <p:cNvPr id="77955" name="Freeform 1760"/>
              <p:cNvSpPr/>
              <p:nvPr/>
            </p:nvSpPr>
            <p:spPr>
              <a:xfrm>
                <a:off x="3692" y="1262"/>
                <a:ext cx="98" cy="59"/>
              </a:xfrm>
              <a:custGeom>
                <a:avLst/>
                <a:gdLst>
                  <a:gd name="txL" fmla="*/ 0 w 30"/>
                  <a:gd name="txT" fmla="*/ 0 h 18"/>
                  <a:gd name="txR" fmla="*/ 30 w 30"/>
                  <a:gd name="txB" fmla="*/ 18 h 1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Lst>
                <a:rect l="txL" t="txT" r="txR" b="txB"/>
                <a:pathLst>
                  <a:path w="30" h="18">
                    <a:moveTo>
                      <a:pt x="14" y="10"/>
                    </a:moveTo>
                    <a:lnTo>
                      <a:pt x="14" y="10"/>
                    </a:lnTo>
                    <a:lnTo>
                      <a:pt x="10" y="10"/>
                    </a:lnTo>
                    <a:lnTo>
                      <a:pt x="9" y="9"/>
                    </a:lnTo>
                    <a:lnTo>
                      <a:pt x="8" y="8"/>
                    </a:lnTo>
                    <a:lnTo>
                      <a:pt x="7" y="8"/>
                    </a:lnTo>
                    <a:lnTo>
                      <a:pt x="5" y="8"/>
                    </a:lnTo>
                    <a:lnTo>
                      <a:pt x="3" y="7"/>
                    </a:lnTo>
                    <a:lnTo>
                      <a:pt x="2" y="7"/>
                    </a:lnTo>
                    <a:lnTo>
                      <a:pt x="2" y="8"/>
                    </a:lnTo>
                    <a:lnTo>
                      <a:pt x="1" y="8"/>
                    </a:lnTo>
                    <a:lnTo>
                      <a:pt x="0" y="9"/>
                    </a:lnTo>
                    <a:lnTo>
                      <a:pt x="0" y="10"/>
                    </a:lnTo>
                    <a:lnTo>
                      <a:pt x="0" y="11"/>
                    </a:lnTo>
                    <a:lnTo>
                      <a:pt x="1" y="11"/>
                    </a:lnTo>
                    <a:lnTo>
                      <a:pt x="1" y="12"/>
                    </a:lnTo>
                    <a:lnTo>
                      <a:pt x="1" y="13"/>
                    </a:lnTo>
                    <a:lnTo>
                      <a:pt x="0" y="15"/>
                    </a:lnTo>
                    <a:lnTo>
                      <a:pt x="1" y="15"/>
                    </a:lnTo>
                    <a:lnTo>
                      <a:pt x="1" y="16"/>
                    </a:lnTo>
                    <a:lnTo>
                      <a:pt x="2" y="16"/>
                    </a:lnTo>
                    <a:lnTo>
                      <a:pt x="3" y="16"/>
                    </a:lnTo>
                    <a:lnTo>
                      <a:pt x="5" y="16"/>
                    </a:lnTo>
                    <a:lnTo>
                      <a:pt x="6" y="15"/>
                    </a:lnTo>
                    <a:lnTo>
                      <a:pt x="7" y="15"/>
                    </a:lnTo>
                    <a:lnTo>
                      <a:pt x="8" y="14"/>
                    </a:lnTo>
                    <a:lnTo>
                      <a:pt x="9" y="13"/>
                    </a:lnTo>
                    <a:lnTo>
                      <a:pt x="10" y="13"/>
                    </a:lnTo>
                    <a:lnTo>
                      <a:pt x="11" y="13"/>
                    </a:lnTo>
                    <a:lnTo>
                      <a:pt x="12" y="12"/>
                    </a:lnTo>
                    <a:lnTo>
                      <a:pt x="13" y="12"/>
                    </a:lnTo>
                    <a:lnTo>
                      <a:pt x="14" y="13"/>
                    </a:lnTo>
                    <a:lnTo>
                      <a:pt x="14" y="14"/>
                    </a:lnTo>
                    <a:lnTo>
                      <a:pt x="15" y="15"/>
                    </a:lnTo>
                    <a:lnTo>
                      <a:pt x="14" y="16"/>
                    </a:lnTo>
                    <a:lnTo>
                      <a:pt x="14" y="17"/>
                    </a:lnTo>
                    <a:lnTo>
                      <a:pt x="14" y="18"/>
                    </a:lnTo>
                    <a:lnTo>
                      <a:pt x="15" y="18"/>
                    </a:lnTo>
                    <a:lnTo>
                      <a:pt x="17" y="17"/>
                    </a:lnTo>
                    <a:lnTo>
                      <a:pt x="19" y="17"/>
                    </a:lnTo>
                    <a:lnTo>
                      <a:pt x="20" y="16"/>
                    </a:lnTo>
                    <a:lnTo>
                      <a:pt x="22" y="15"/>
                    </a:lnTo>
                    <a:lnTo>
                      <a:pt x="22" y="13"/>
                    </a:lnTo>
                    <a:lnTo>
                      <a:pt x="22" y="12"/>
                    </a:lnTo>
                    <a:lnTo>
                      <a:pt x="23" y="13"/>
                    </a:lnTo>
                    <a:lnTo>
                      <a:pt x="27" y="13"/>
                    </a:lnTo>
                    <a:lnTo>
                      <a:pt x="28" y="12"/>
                    </a:lnTo>
                    <a:lnTo>
                      <a:pt x="30" y="11"/>
                    </a:lnTo>
                    <a:lnTo>
                      <a:pt x="30" y="10"/>
                    </a:lnTo>
                    <a:lnTo>
                      <a:pt x="29" y="8"/>
                    </a:lnTo>
                    <a:lnTo>
                      <a:pt x="28" y="8"/>
                    </a:lnTo>
                    <a:lnTo>
                      <a:pt x="26" y="8"/>
                    </a:lnTo>
                    <a:lnTo>
                      <a:pt x="24" y="7"/>
                    </a:lnTo>
                    <a:lnTo>
                      <a:pt x="22" y="6"/>
                    </a:lnTo>
                    <a:lnTo>
                      <a:pt x="20" y="5"/>
                    </a:lnTo>
                    <a:lnTo>
                      <a:pt x="18" y="4"/>
                    </a:lnTo>
                    <a:lnTo>
                      <a:pt x="16" y="2"/>
                    </a:lnTo>
                    <a:lnTo>
                      <a:pt x="16" y="1"/>
                    </a:lnTo>
                    <a:lnTo>
                      <a:pt x="15" y="0"/>
                    </a:lnTo>
                    <a:lnTo>
                      <a:pt x="13" y="0"/>
                    </a:lnTo>
                    <a:lnTo>
                      <a:pt x="12" y="0"/>
                    </a:lnTo>
                    <a:lnTo>
                      <a:pt x="12" y="1"/>
                    </a:lnTo>
                    <a:lnTo>
                      <a:pt x="12" y="3"/>
                    </a:lnTo>
                    <a:lnTo>
                      <a:pt x="14"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956" name="Freeform 1761"/>
              <p:cNvSpPr/>
              <p:nvPr/>
            </p:nvSpPr>
            <p:spPr>
              <a:xfrm>
                <a:off x="3725" y="1288"/>
                <a:ext cx="13" cy="10"/>
              </a:xfrm>
              <a:custGeom>
                <a:avLst/>
                <a:gdLst>
                  <a:gd name="txL" fmla="*/ 0 w 4"/>
                  <a:gd name="txT" fmla="*/ 0 h 3"/>
                  <a:gd name="txR" fmla="*/ 4 w 4"/>
                  <a:gd name="txB" fmla="*/ 3 h 3"/>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4" h="3">
                    <a:moveTo>
                      <a:pt x="0" y="3"/>
                    </a:moveTo>
                    <a:lnTo>
                      <a:pt x="0" y="3"/>
                    </a:lnTo>
                    <a:lnTo>
                      <a:pt x="2" y="3"/>
                    </a:lnTo>
                    <a:lnTo>
                      <a:pt x="4" y="3"/>
                    </a:lnTo>
                    <a:lnTo>
                      <a:pt x="4" y="0"/>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57" name="Freeform 1762"/>
              <p:cNvSpPr/>
              <p:nvPr/>
            </p:nvSpPr>
            <p:spPr>
              <a:xfrm>
                <a:off x="3715" y="1282"/>
                <a:ext cx="10" cy="16"/>
              </a:xfrm>
              <a:custGeom>
                <a:avLst/>
                <a:gdLst>
                  <a:gd name="txL" fmla="*/ 0 w 3"/>
                  <a:gd name="txT" fmla="*/ 0 h 5"/>
                  <a:gd name="txR" fmla="*/ 3 w 3"/>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3" h="5">
                    <a:moveTo>
                      <a:pt x="0" y="4"/>
                    </a:moveTo>
                    <a:lnTo>
                      <a:pt x="0" y="4"/>
                    </a:lnTo>
                    <a:lnTo>
                      <a:pt x="2" y="4"/>
                    </a:lnTo>
                    <a:lnTo>
                      <a:pt x="3" y="5"/>
                    </a:lnTo>
                    <a:lnTo>
                      <a:pt x="3" y="2"/>
                    </a:lnTo>
                    <a:lnTo>
                      <a:pt x="2" y="2"/>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958" name="Freeform 1763"/>
              <p:cNvSpPr/>
              <p:nvPr/>
            </p:nvSpPr>
            <p:spPr>
              <a:xfrm>
                <a:off x="3692" y="1282"/>
                <a:ext cx="23" cy="13"/>
              </a:xfrm>
              <a:custGeom>
                <a:avLst/>
                <a:gdLst>
                  <a:gd name="txL" fmla="*/ 0 w 7"/>
                  <a:gd name="txT" fmla="*/ 0 h 4"/>
                  <a:gd name="txR" fmla="*/ 7 w 7"/>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0"/>
                  </a:cxn>
                  <a:cxn ang="0">
                    <a:pos x="0" y="0"/>
                  </a:cxn>
                  <a:cxn ang="0">
                    <a:pos x="2147483646" y="2147483646"/>
                  </a:cxn>
                </a:cxnLst>
                <a:rect l="txL" t="txT" r="txR" b="txB"/>
                <a:pathLst>
                  <a:path w="7" h="4">
                    <a:moveTo>
                      <a:pt x="2" y="2"/>
                    </a:moveTo>
                    <a:lnTo>
                      <a:pt x="2" y="2"/>
                    </a:lnTo>
                    <a:lnTo>
                      <a:pt x="4" y="2"/>
                    </a:lnTo>
                    <a:lnTo>
                      <a:pt x="7" y="4"/>
                    </a:lnTo>
                    <a:lnTo>
                      <a:pt x="7" y="0"/>
                    </a:lnTo>
                    <a:lnTo>
                      <a:pt x="4"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59" name="Freeform 1764"/>
              <p:cNvSpPr/>
              <p:nvPr/>
            </p:nvSpPr>
            <p:spPr>
              <a:xfrm>
                <a:off x="3689" y="1282"/>
                <a:ext cx="9"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3" h="5">
                    <a:moveTo>
                      <a:pt x="3" y="4"/>
                    </a:moveTo>
                    <a:lnTo>
                      <a:pt x="3" y="4"/>
                    </a:lnTo>
                    <a:lnTo>
                      <a:pt x="3" y="2"/>
                    </a:lnTo>
                    <a:lnTo>
                      <a:pt x="1" y="0"/>
                    </a:lnTo>
                    <a:lnTo>
                      <a:pt x="0" y="2"/>
                    </a:lnTo>
                    <a:lnTo>
                      <a:pt x="0" y="5"/>
                    </a:lnTo>
                    <a:lnTo>
                      <a:pt x="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960" name="Freeform 1765"/>
              <p:cNvSpPr/>
              <p:nvPr/>
            </p:nvSpPr>
            <p:spPr>
              <a:xfrm>
                <a:off x="3689" y="1295"/>
                <a:ext cx="9"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3" h="5">
                    <a:moveTo>
                      <a:pt x="3" y="5"/>
                    </a:moveTo>
                    <a:lnTo>
                      <a:pt x="3" y="5"/>
                    </a:lnTo>
                    <a:lnTo>
                      <a:pt x="3" y="3"/>
                    </a:lnTo>
                    <a:lnTo>
                      <a:pt x="3" y="0"/>
                    </a:lnTo>
                    <a:lnTo>
                      <a:pt x="0" y="1"/>
                    </a:lnTo>
                    <a:lnTo>
                      <a:pt x="1" y="3"/>
                    </a:lnTo>
                    <a:lnTo>
                      <a:pt x="1" y="5"/>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961" name="Freeform 1766"/>
              <p:cNvSpPr/>
              <p:nvPr/>
            </p:nvSpPr>
            <p:spPr>
              <a:xfrm>
                <a:off x="3689" y="1311"/>
                <a:ext cx="9" cy="10"/>
              </a:xfrm>
              <a:custGeom>
                <a:avLst/>
                <a:gdLst>
                  <a:gd name="txL" fmla="*/ 0 w 3"/>
                  <a:gd name="txT" fmla="*/ 0 h 3"/>
                  <a:gd name="txR" fmla="*/ 3 w 3"/>
                  <a:gd name="txB" fmla="*/ 3 h 3"/>
                </a:gdLst>
                <a:ahLst/>
                <a:cxnLst>
                  <a:cxn ang="0">
                    <a:pos x="2147483646" y="0"/>
                  </a:cxn>
                  <a:cxn ang="0">
                    <a:pos x="2147483646" y="0"/>
                  </a:cxn>
                  <a:cxn ang="0">
                    <a:pos x="2147483646" y="0"/>
                  </a:cxn>
                  <a:cxn ang="0">
                    <a:pos x="2147483646" y="0"/>
                  </a:cxn>
                  <a:cxn ang="0">
                    <a:pos x="2147483646" y="0"/>
                  </a:cxn>
                  <a:cxn ang="0">
                    <a:pos x="0" y="2147483646"/>
                  </a:cxn>
                  <a:cxn ang="0">
                    <a:pos x="2147483646" y="2147483646"/>
                  </a:cxn>
                  <a:cxn ang="0">
                    <a:pos x="2147483646" y="2147483646"/>
                  </a:cxn>
                  <a:cxn ang="0">
                    <a:pos x="2147483646" y="0"/>
                  </a:cxn>
                </a:cxnLst>
                <a:rect l="txL" t="txT" r="txR" b="txB"/>
                <a:pathLst>
                  <a:path w="3" h="3">
                    <a:moveTo>
                      <a:pt x="3" y="0"/>
                    </a:moveTo>
                    <a:lnTo>
                      <a:pt x="3" y="0"/>
                    </a:lnTo>
                    <a:lnTo>
                      <a:pt x="1" y="0"/>
                    </a:lnTo>
                    <a:lnTo>
                      <a:pt x="3" y="0"/>
                    </a:lnTo>
                    <a:lnTo>
                      <a:pt x="1" y="0"/>
                    </a:lnTo>
                    <a:lnTo>
                      <a:pt x="0" y="1"/>
                    </a:lnTo>
                    <a:lnTo>
                      <a:pt x="3" y="3"/>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62" name="Freeform 1767"/>
              <p:cNvSpPr/>
              <p:nvPr/>
            </p:nvSpPr>
            <p:spPr>
              <a:xfrm>
                <a:off x="3698" y="1305"/>
                <a:ext cx="17" cy="16"/>
              </a:xfrm>
              <a:custGeom>
                <a:avLst/>
                <a:gdLst>
                  <a:gd name="txL" fmla="*/ 0 w 5"/>
                  <a:gd name="txT" fmla="*/ 0 h 5"/>
                  <a:gd name="txR" fmla="*/ 5 w 5"/>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5" h="5">
                    <a:moveTo>
                      <a:pt x="5" y="0"/>
                    </a:moveTo>
                    <a:lnTo>
                      <a:pt x="5" y="0"/>
                    </a:lnTo>
                    <a:lnTo>
                      <a:pt x="2" y="2"/>
                    </a:lnTo>
                    <a:lnTo>
                      <a:pt x="0" y="2"/>
                    </a:lnTo>
                    <a:lnTo>
                      <a:pt x="0" y="5"/>
                    </a:lnTo>
                    <a:lnTo>
                      <a:pt x="3" y="3"/>
                    </a:lnTo>
                    <a:lnTo>
                      <a:pt x="5" y="3"/>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63" name="Freeform 1768"/>
              <p:cNvSpPr/>
              <p:nvPr/>
            </p:nvSpPr>
            <p:spPr>
              <a:xfrm>
                <a:off x="3715" y="1298"/>
                <a:ext cx="10" cy="17"/>
              </a:xfrm>
              <a:custGeom>
                <a:avLst/>
                <a:gdLst>
                  <a:gd name="txL" fmla="*/ 0 w 3"/>
                  <a:gd name="txT" fmla="*/ 0 h 5"/>
                  <a:gd name="txR" fmla="*/ 3 w 3"/>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3" h="5">
                    <a:moveTo>
                      <a:pt x="3" y="0"/>
                    </a:moveTo>
                    <a:lnTo>
                      <a:pt x="3" y="0"/>
                    </a:lnTo>
                    <a:lnTo>
                      <a:pt x="2" y="2"/>
                    </a:lnTo>
                    <a:lnTo>
                      <a:pt x="0" y="2"/>
                    </a:lnTo>
                    <a:lnTo>
                      <a:pt x="0" y="5"/>
                    </a:lnTo>
                    <a:lnTo>
                      <a:pt x="3" y="4"/>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64" name="Freeform 1769"/>
              <p:cNvSpPr/>
              <p:nvPr/>
            </p:nvSpPr>
            <p:spPr>
              <a:xfrm>
                <a:off x="3725" y="1298"/>
                <a:ext cx="16" cy="13"/>
              </a:xfrm>
              <a:custGeom>
                <a:avLst/>
                <a:gdLst>
                  <a:gd name="txL" fmla="*/ 0 w 5"/>
                  <a:gd name="txT" fmla="*/ 0 h 4"/>
                  <a:gd name="txR" fmla="*/ 5 w 5"/>
                  <a:gd name="txB" fmla="*/ 4 h 4"/>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4">
                    <a:moveTo>
                      <a:pt x="5" y="2"/>
                    </a:moveTo>
                    <a:lnTo>
                      <a:pt x="5" y="2"/>
                    </a:lnTo>
                    <a:lnTo>
                      <a:pt x="2" y="0"/>
                    </a:lnTo>
                    <a:lnTo>
                      <a:pt x="0" y="0"/>
                    </a:lnTo>
                    <a:lnTo>
                      <a:pt x="0" y="4"/>
                    </a:lnTo>
                    <a:lnTo>
                      <a:pt x="2" y="2"/>
                    </a:lnTo>
                    <a:lnTo>
                      <a:pt x="5"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65" name="Freeform 1770"/>
              <p:cNvSpPr/>
              <p:nvPr/>
            </p:nvSpPr>
            <p:spPr>
              <a:xfrm>
                <a:off x="3731" y="1305"/>
                <a:ext cx="10"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3" h="5">
                    <a:moveTo>
                      <a:pt x="3" y="5"/>
                    </a:moveTo>
                    <a:lnTo>
                      <a:pt x="3" y="5"/>
                    </a:lnTo>
                    <a:lnTo>
                      <a:pt x="3" y="2"/>
                    </a:lnTo>
                    <a:lnTo>
                      <a:pt x="3" y="0"/>
                    </a:lnTo>
                    <a:lnTo>
                      <a:pt x="0" y="0"/>
                    </a:lnTo>
                    <a:lnTo>
                      <a:pt x="2" y="2"/>
                    </a:lnTo>
                    <a:lnTo>
                      <a:pt x="2" y="3"/>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966" name="Freeform 1771"/>
              <p:cNvSpPr/>
              <p:nvPr/>
            </p:nvSpPr>
            <p:spPr>
              <a:xfrm>
                <a:off x="3738" y="1315"/>
                <a:ext cx="10" cy="10"/>
              </a:xfrm>
              <a:custGeom>
                <a:avLst/>
                <a:gdLst>
                  <a:gd name="txL" fmla="*/ 0 w 3"/>
                  <a:gd name="txT" fmla="*/ 0 h 3"/>
                  <a:gd name="txR" fmla="*/ 3 w 3"/>
                  <a:gd name="txB" fmla="*/ 3 h 3"/>
                </a:gdLst>
                <a:ahLst/>
                <a:cxnLst>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Lst>
                <a:rect l="txL" t="txT" r="txR" b="txB"/>
                <a:pathLst>
                  <a:path w="3" h="3">
                    <a:moveTo>
                      <a:pt x="1" y="2"/>
                    </a:moveTo>
                    <a:lnTo>
                      <a:pt x="1" y="2"/>
                    </a:lnTo>
                    <a:lnTo>
                      <a:pt x="0" y="0"/>
                    </a:lnTo>
                    <a:lnTo>
                      <a:pt x="0" y="3"/>
                    </a:lnTo>
                    <a:lnTo>
                      <a:pt x="3" y="3"/>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67" name="Freeform 1772"/>
              <p:cNvSpPr/>
              <p:nvPr/>
            </p:nvSpPr>
            <p:spPr>
              <a:xfrm>
                <a:off x="3741" y="1305"/>
                <a:ext cx="23" cy="20"/>
              </a:xfrm>
              <a:custGeom>
                <a:avLst/>
                <a:gdLst>
                  <a:gd name="txL" fmla="*/ 0 w 7"/>
                  <a:gd name="txT" fmla="*/ 0 h 6"/>
                  <a:gd name="txR" fmla="*/ 7 w 7"/>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6">
                    <a:moveTo>
                      <a:pt x="5" y="0"/>
                    </a:moveTo>
                    <a:lnTo>
                      <a:pt x="5" y="0"/>
                    </a:lnTo>
                    <a:lnTo>
                      <a:pt x="3" y="3"/>
                    </a:lnTo>
                    <a:lnTo>
                      <a:pt x="0" y="5"/>
                    </a:lnTo>
                    <a:lnTo>
                      <a:pt x="2" y="6"/>
                    </a:lnTo>
                    <a:lnTo>
                      <a:pt x="5" y="5"/>
                    </a:lnTo>
                    <a:lnTo>
                      <a:pt x="7"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68" name="Freeform 1773"/>
              <p:cNvSpPr/>
              <p:nvPr/>
            </p:nvSpPr>
            <p:spPr>
              <a:xfrm>
                <a:off x="3757" y="1298"/>
                <a:ext cx="10" cy="13"/>
              </a:xfrm>
              <a:custGeom>
                <a:avLst/>
                <a:gdLst>
                  <a:gd name="txL" fmla="*/ 0 w 3"/>
                  <a:gd name="txT" fmla="*/ 0 h 4"/>
                  <a:gd name="txR" fmla="*/ 3 w 3"/>
                  <a:gd name="txB" fmla="*/ 4 h 4"/>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4">
                    <a:moveTo>
                      <a:pt x="3" y="0"/>
                    </a:moveTo>
                    <a:lnTo>
                      <a:pt x="3" y="0"/>
                    </a:lnTo>
                    <a:lnTo>
                      <a:pt x="2" y="0"/>
                    </a:lnTo>
                    <a:lnTo>
                      <a:pt x="0" y="2"/>
                    </a:lnTo>
                    <a:lnTo>
                      <a:pt x="2" y="4"/>
                    </a:lnTo>
                    <a:lnTo>
                      <a:pt x="3"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69" name="Freeform 1774"/>
              <p:cNvSpPr/>
              <p:nvPr/>
            </p:nvSpPr>
            <p:spPr>
              <a:xfrm>
                <a:off x="3767" y="1298"/>
                <a:ext cx="23" cy="7"/>
              </a:xfrm>
              <a:custGeom>
                <a:avLst/>
                <a:gdLst>
                  <a:gd name="txL" fmla="*/ 0 w 7"/>
                  <a:gd name="txT" fmla="*/ 0 h 2"/>
                  <a:gd name="txR" fmla="*/ 7 w 7"/>
                  <a:gd name="txB" fmla="*/ 2 h 2"/>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7" h="2">
                    <a:moveTo>
                      <a:pt x="7" y="0"/>
                    </a:moveTo>
                    <a:lnTo>
                      <a:pt x="7" y="0"/>
                    </a:lnTo>
                    <a:lnTo>
                      <a:pt x="4" y="0"/>
                    </a:lnTo>
                    <a:lnTo>
                      <a:pt x="0" y="0"/>
                    </a:lnTo>
                    <a:lnTo>
                      <a:pt x="0" y="2"/>
                    </a:lnTo>
                    <a:lnTo>
                      <a:pt x="4" y="2"/>
                    </a:lnTo>
                    <a:lnTo>
                      <a:pt x="7" y="2"/>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70" name="Freeform 1775"/>
              <p:cNvSpPr/>
              <p:nvPr/>
            </p:nvSpPr>
            <p:spPr>
              <a:xfrm>
                <a:off x="3784" y="1282"/>
                <a:ext cx="9" cy="23"/>
              </a:xfrm>
              <a:custGeom>
                <a:avLst/>
                <a:gdLst>
                  <a:gd name="txL" fmla="*/ 0 w 3"/>
                  <a:gd name="txT" fmla="*/ 0 h 7"/>
                  <a:gd name="txR" fmla="*/ 3 w 3"/>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3" h="7">
                    <a:moveTo>
                      <a:pt x="0" y="4"/>
                    </a:moveTo>
                    <a:lnTo>
                      <a:pt x="0" y="4"/>
                    </a:lnTo>
                    <a:lnTo>
                      <a:pt x="2" y="4"/>
                    </a:lnTo>
                    <a:lnTo>
                      <a:pt x="2" y="5"/>
                    </a:lnTo>
                    <a:lnTo>
                      <a:pt x="2" y="7"/>
                    </a:lnTo>
                    <a:lnTo>
                      <a:pt x="3" y="4"/>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971" name="Freeform 1776"/>
              <p:cNvSpPr/>
              <p:nvPr/>
            </p:nvSpPr>
            <p:spPr>
              <a:xfrm>
                <a:off x="3738" y="1262"/>
                <a:ext cx="46" cy="33"/>
              </a:xfrm>
              <a:custGeom>
                <a:avLst/>
                <a:gdLst>
                  <a:gd name="txL" fmla="*/ 0 w 14"/>
                  <a:gd name="txT" fmla="*/ 0 h 10"/>
                  <a:gd name="txR" fmla="*/ 14 w 14"/>
                  <a:gd name="txB" fmla="*/ 10 h 10"/>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0" y="2147483646"/>
                  </a:cxn>
                </a:cxnLst>
                <a:rect l="txL" t="txT" r="txR" b="txB"/>
                <a:pathLst>
                  <a:path w="14" h="10">
                    <a:moveTo>
                      <a:pt x="0" y="1"/>
                    </a:moveTo>
                    <a:lnTo>
                      <a:pt x="0" y="1"/>
                    </a:lnTo>
                    <a:lnTo>
                      <a:pt x="8" y="6"/>
                    </a:lnTo>
                    <a:lnTo>
                      <a:pt x="14" y="10"/>
                    </a:lnTo>
                    <a:lnTo>
                      <a:pt x="14" y="6"/>
                    </a:lnTo>
                    <a:lnTo>
                      <a:pt x="9" y="5"/>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72" name="Freeform 1777"/>
              <p:cNvSpPr/>
              <p:nvPr/>
            </p:nvSpPr>
            <p:spPr>
              <a:xfrm>
                <a:off x="3725" y="1262"/>
                <a:ext cx="16" cy="36"/>
              </a:xfrm>
              <a:custGeom>
                <a:avLst/>
                <a:gdLst>
                  <a:gd name="txL" fmla="*/ 0 w 5"/>
                  <a:gd name="txT" fmla="*/ 0 h 11"/>
                  <a:gd name="txR" fmla="*/ 5 w 5"/>
                  <a:gd name="txB" fmla="*/ 11 h 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11">
                    <a:moveTo>
                      <a:pt x="4" y="11"/>
                    </a:moveTo>
                    <a:lnTo>
                      <a:pt x="5" y="10"/>
                    </a:lnTo>
                    <a:lnTo>
                      <a:pt x="4" y="3"/>
                    </a:lnTo>
                    <a:lnTo>
                      <a:pt x="2" y="1"/>
                    </a:lnTo>
                    <a:lnTo>
                      <a:pt x="4" y="1"/>
                    </a:lnTo>
                    <a:lnTo>
                      <a:pt x="5" y="0"/>
                    </a:lnTo>
                    <a:lnTo>
                      <a:pt x="2" y="0"/>
                    </a:lnTo>
                    <a:lnTo>
                      <a:pt x="0" y="1"/>
                    </a:lnTo>
                    <a:lnTo>
                      <a:pt x="0" y="5"/>
                    </a:lnTo>
                    <a:lnTo>
                      <a:pt x="2" y="10"/>
                    </a:lnTo>
                    <a:lnTo>
                      <a:pt x="4" y="8"/>
                    </a:lnTo>
                    <a:lnTo>
                      <a:pt x="4" y="11"/>
                    </a:lnTo>
                    <a:lnTo>
                      <a:pt x="5" y="11"/>
                    </a:lnTo>
                    <a:lnTo>
                      <a:pt x="5" y="10"/>
                    </a:lnTo>
                    <a:lnTo>
                      <a:pt x="4"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973" name="Freeform 1778"/>
              <p:cNvSpPr/>
              <p:nvPr/>
            </p:nvSpPr>
            <p:spPr>
              <a:xfrm>
                <a:off x="3728" y="1223"/>
                <a:ext cx="88" cy="26"/>
              </a:xfrm>
              <a:custGeom>
                <a:avLst/>
                <a:gdLst>
                  <a:gd name="txL" fmla="*/ 0 w 27"/>
                  <a:gd name="txT" fmla="*/ 0 h 8"/>
                  <a:gd name="txR" fmla="*/ 27 w 27"/>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Lst>
                <a:rect l="txL" t="txT" r="txR" b="txB"/>
                <a:pathLst>
                  <a:path w="27" h="8">
                    <a:moveTo>
                      <a:pt x="1" y="4"/>
                    </a:moveTo>
                    <a:lnTo>
                      <a:pt x="1" y="4"/>
                    </a:lnTo>
                    <a:lnTo>
                      <a:pt x="4" y="4"/>
                    </a:lnTo>
                    <a:lnTo>
                      <a:pt x="6" y="4"/>
                    </a:lnTo>
                    <a:lnTo>
                      <a:pt x="7" y="5"/>
                    </a:lnTo>
                    <a:lnTo>
                      <a:pt x="8" y="5"/>
                    </a:lnTo>
                    <a:lnTo>
                      <a:pt x="8" y="6"/>
                    </a:lnTo>
                    <a:lnTo>
                      <a:pt x="8" y="7"/>
                    </a:lnTo>
                    <a:lnTo>
                      <a:pt x="9" y="7"/>
                    </a:lnTo>
                    <a:lnTo>
                      <a:pt x="10" y="7"/>
                    </a:lnTo>
                    <a:lnTo>
                      <a:pt x="11" y="7"/>
                    </a:lnTo>
                    <a:lnTo>
                      <a:pt x="12" y="6"/>
                    </a:lnTo>
                    <a:lnTo>
                      <a:pt x="14" y="6"/>
                    </a:lnTo>
                    <a:lnTo>
                      <a:pt x="18" y="6"/>
                    </a:lnTo>
                    <a:lnTo>
                      <a:pt x="22" y="6"/>
                    </a:lnTo>
                    <a:lnTo>
                      <a:pt x="23" y="6"/>
                    </a:lnTo>
                    <a:lnTo>
                      <a:pt x="24" y="7"/>
                    </a:lnTo>
                    <a:lnTo>
                      <a:pt x="25" y="8"/>
                    </a:lnTo>
                    <a:lnTo>
                      <a:pt x="27" y="8"/>
                    </a:lnTo>
                    <a:lnTo>
                      <a:pt x="27" y="7"/>
                    </a:lnTo>
                    <a:lnTo>
                      <a:pt x="27" y="6"/>
                    </a:lnTo>
                    <a:lnTo>
                      <a:pt x="26" y="5"/>
                    </a:lnTo>
                    <a:lnTo>
                      <a:pt x="22" y="4"/>
                    </a:lnTo>
                    <a:lnTo>
                      <a:pt x="20" y="3"/>
                    </a:lnTo>
                    <a:lnTo>
                      <a:pt x="19" y="2"/>
                    </a:lnTo>
                    <a:lnTo>
                      <a:pt x="17" y="2"/>
                    </a:lnTo>
                    <a:lnTo>
                      <a:pt x="15" y="1"/>
                    </a:lnTo>
                    <a:lnTo>
                      <a:pt x="14" y="1"/>
                    </a:lnTo>
                    <a:lnTo>
                      <a:pt x="11" y="0"/>
                    </a:lnTo>
                    <a:lnTo>
                      <a:pt x="9" y="1"/>
                    </a:lnTo>
                    <a:lnTo>
                      <a:pt x="7" y="1"/>
                    </a:lnTo>
                    <a:lnTo>
                      <a:pt x="5" y="1"/>
                    </a:lnTo>
                    <a:lnTo>
                      <a:pt x="2" y="1"/>
                    </a:lnTo>
                    <a:lnTo>
                      <a:pt x="2" y="2"/>
                    </a:lnTo>
                    <a:lnTo>
                      <a:pt x="1" y="2"/>
                    </a:lnTo>
                    <a:lnTo>
                      <a:pt x="0" y="3"/>
                    </a:lnTo>
                    <a:lnTo>
                      <a:pt x="0" y="4"/>
                    </a:lnTo>
                    <a:lnTo>
                      <a:pt x="1" y="4"/>
                    </a:lnTo>
                  </a:path>
                </a:pathLst>
              </a:custGeom>
              <a:solidFill>
                <a:srgbClr val="777777">
                  <a:alpha val="100000"/>
                </a:srgbClr>
              </a:solidFill>
              <a:ln w="9525">
                <a:noFill/>
              </a:ln>
            </p:spPr>
            <p:txBody>
              <a:bodyPr/>
              <a:lstStyle/>
              <a:p>
                <a:pPr fontAlgn="base"/>
                <a:endParaRPr lang="zh-CN" altLang="en-US" sz="1680" strike="noStrike" noProof="1"/>
              </a:p>
            </p:txBody>
          </p:sp>
          <p:sp>
            <p:nvSpPr>
              <p:cNvPr id="77974" name="Freeform 1779"/>
              <p:cNvSpPr/>
              <p:nvPr/>
            </p:nvSpPr>
            <p:spPr>
              <a:xfrm>
                <a:off x="3731" y="1236"/>
                <a:ext cx="26" cy="3"/>
              </a:xfrm>
              <a:custGeom>
                <a:avLst/>
                <a:gdLst>
                  <a:gd name="txL" fmla="*/ 0 w 8"/>
                  <a:gd name="txT" fmla="*/ 0 h 1"/>
                  <a:gd name="txR" fmla="*/ 8 w 8"/>
                  <a:gd name="txB" fmla="*/ 1 h 1"/>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8" h="1">
                    <a:moveTo>
                      <a:pt x="8" y="0"/>
                    </a:moveTo>
                    <a:lnTo>
                      <a:pt x="8" y="0"/>
                    </a:lnTo>
                    <a:lnTo>
                      <a:pt x="3" y="0"/>
                    </a:lnTo>
                    <a:lnTo>
                      <a:pt x="0" y="0"/>
                    </a:lnTo>
                    <a:lnTo>
                      <a:pt x="0" y="1"/>
                    </a:lnTo>
                    <a:lnTo>
                      <a:pt x="3" y="1"/>
                    </a:lnTo>
                    <a:lnTo>
                      <a:pt x="6" y="1"/>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75" name="Freeform 1780"/>
              <p:cNvSpPr/>
              <p:nvPr/>
            </p:nvSpPr>
            <p:spPr>
              <a:xfrm>
                <a:off x="3751" y="1236"/>
                <a:ext cx="13" cy="16"/>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Lst>
                <a:rect l="txL" t="txT" r="txR" b="txB"/>
                <a:pathLst>
                  <a:path w="4" h="5">
                    <a:moveTo>
                      <a:pt x="4" y="1"/>
                    </a:moveTo>
                    <a:lnTo>
                      <a:pt x="4" y="1"/>
                    </a:lnTo>
                    <a:lnTo>
                      <a:pt x="2" y="1"/>
                    </a:lnTo>
                    <a:lnTo>
                      <a:pt x="2" y="0"/>
                    </a:lnTo>
                    <a:lnTo>
                      <a:pt x="0" y="1"/>
                    </a:lnTo>
                    <a:lnTo>
                      <a:pt x="0" y="3"/>
                    </a:lnTo>
                    <a:lnTo>
                      <a:pt x="4" y="5"/>
                    </a:lnTo>
                    <a:lnTo>
                      <a:pt x="4"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76" name="Freeform 1781"/>
              <p:cNvSpPr/>
              <p:nvPr/>
            </p:nvSpPr>
            <p:spPr>
              <a:xfrm>
                <a:off x="3764" y="1239"/>
                <a:ext cx="43" cy="13"/>
              </a:xfrm>
              <a:custGeom>
                <a:avLst/>
                <a:gdLst>
                  <a:gd name="txL" fmla="*/ 0 w 13"/>
                  <a:gd name="txT" fmla="*/ 0 h 4"/>
                  <a:gd name="txR" fmla="*/ 13 w 13"/>
                  <a:gd name="txB" fmla="*/ 4 h 4"/>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3" h="4">
                    <a:moveTo>
                      <a:pt x="13" y="2"/>
                    </a:moveTo>
                    <a:lnTo>
                      <a:pt x="13" y="2"/>
                    </a:lnTo>
                    <a:lnTo>
                      <a:pt x="8" y="0"/>
                    </a:lnTo>
                    <a:lnTo>
                      <a:pt x="0" y="0"/>
                    </a:lnTo>
                    <a:lnTo>
                      <a:pt x="0" y="4"/>
                    </a:lnTo>
                    <a:lnTo>
                      <a:pt x="8" y="2"/>
                    </a:lnTo>
                    <a:lnTo>
                      <a:pt x="13" y="4"/>
                    </a:lnTo>
                    <a:lnTo>
                      <a:pt x="13"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77" name="Freeform 1782"/>
              <p:cNvSpPr/>
              <p:nvPr/>
            </p:nvSpPr>
            <p:spPr>
              <a:xfrm>
                <a:off x="3807" y="1239"/>
                <a:ext cx="9" cy="13"/>
              </a:xfrm>
              <a:custGeom>
                <a:avLst/>
                <a:gdLst>
                  <a:gd name="txL" fmla="*/ 0 w 3"/>
                  <a:gd name="txT" fmla="*/ 0 h 4"/>
                  <a:gd name="txR" fmla="*/ 3 w 3"/>
                  <a:gd name="txB" fmla="*/ 4 h 4"/>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3" h="4">
                    <a:moveTo>
                      <a:pt x="2" y="2"/>
                    </a:moveTo>
                    <a:lnTo>
                      <a:pt x="2" y="2"/>
                    </a:lnTo>
                    <a:lnTo>
                      <a:pt x="0" y="2"/>
                    </a:lnTo>
                    <a:lnTo>
                      <a:pt x="0" y="4"/>
                    </a:lnTo>
                    <a:lnTo>
                      <a:pt x="2" y="4"/>
                    </a:lnTo>
                    <a:lnTo>
                      <a:pt x="3" y="4"/>
                    </a:lnTo>
                    <a:lnTo>
                      <a:pt x="3" y="2"/>
                    </a:lnTo>
                    <a:lnTo>
                      <a:pt x="3"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78" name="Freeform 1783"/>
              <p:cNvSpPr/>
              <p:nvPr/>
            </p:nvSpPr>
            <p:spPr>
              <a:xfrm>
                <a:off x="3790" y="1230"/>
                <a:ext cx="26" cy="16"/>
              </a:xfrm>
              <a:custGeom>
                <a:avLst/>
                <a:gdLst>
                  <a:gd name="txL" fmla="*/ 0 w 8"/>
                  <a:gd name="txT" fmla="*/ 0 h 5"/>
                  <a:gd name="txR" fmla="*/ 8 w 8"/>
                  <a:gd name="txB" fmla="*/ 5 h 5"/>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8" h="5">
                    <a:moveTo>
                      <a:pt x="0" y="2"/>
                    </a:moveTo>
                    <a:lnTo>
                      <a:pt x="0" y="2"/>
                    </a:lnTo>
                    <a:lnTo>
                      <a:pt x="3" y="3"/>
                    </a:lnTo>
                    <a:lnTo>
                      <a:pt x="7" y="5"/>
                    </a:lnTo>
                    <a:lnTo>
                      <a:pt x="8" y="3"/>
                    </a:lnTo>
                    <a:lnTo>
                      <a:pt x="3"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79" name="Freeform 1784"/>
              <p:cNvSpPr/>
              <p:nvPr/>
            </p:nvSpPr>
            <p:spPr>
              <a:xfrm>
                <a:off x="3764" y="1223"/>
                <a:ext cx="26" cy="13"/>
              </a:xfrm>
              <a:custGeom>
                <a:avLst/>
                <a:gdLst>
                  <a:gd name="txL" fmla="*/ 0 w 8"/>
                  <a:gd name="txT" fmla="*/ 0 h 4"/>
                  <a:gd name="txR" fmla="*/ 8 w 8"/>
                  <a:gd name="txB" fmla="*/ 4 h 4"/>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8" h="4">
                    <a:moveTo>
                      <a:pt x="0" y="2"/>
                    </a:moveTo>
                    <a:lnTo>
                      <a:pt x="0" y="2"/>
                    </a:lnTo>
                    <a:lnTo>
                      <a:pt x="5" y="2"/>
                    </a:lnTo>
                    <a:lnTo>
                      <a:pt x="8" y="4"/>
                    </a:lnTo>
                    <a:lnTo>
                      <a:pt x="8" y="2"/>
                    </a:lnTo>
                    <a:lnTo>
                      <a:pt x="5"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80" name="Freeform 1785"/>
              <p:cNvSpPr/>
              <p:nvPr/>
            </p:nvSpPr>
            <p:spPr>
              <a:xfrm>
                <a:off x="3725" y="1223"/>
                <a:ext cx="39" cy="13"/>
              </a:xfrm>
              <a:custGeom>
                <a:avLst/>
                <a:gdLst>
                  <a:gd name="txL" fmla="*/ 0 w 12"/>
                  <a:gd name="txT" fmla="*/ 0 h 4"/>
                  <a:gd name="txR" fmla="*/ 12 w 12"/>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12" h="4">
                    <a:moveTo>
                      <a:pt x="2" y="4"/>
                    </a:moveTo>
                    <a:lnTo>
                      <a:pt x="2" y="4"/>
                    </a:lnTo>
                    <a:lnTo>
                      <a:pt x="5" y="2"/>
                    </a:lnTo>
                    <a:lnTo>
                      <a:pt x="12" y="2"/>
                    </a:lnTo>
                    <a:lnTo>
                      <a:pt x="12" y="0"/>
                    </a:lnTo>
                    <a:lnTo>
                      <a:pt x="5" y="0"/>
                    </a:lnTo>
                    <a:lnTo>
                      <a:pt x="0" y="2"/>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7981" name="Freeform 1786"/>
              <p:cNvSpPr/>
              <p:nvPr/>
            </p:nvSpPr>
            <p:spPr>
              <a:xfrm>
                <a:off x="3725" y="1230"/>
                <a:ext cx="6" cy="9"/>
              </a:xfrm>
              <a:custGeom>
                <a:avLst/>
                <a:gdLst>
                  <a:gd name="txL" fmla="*/ 0 w 2"/>
                  <a:gd name="txT" fmla="*/ 0 h 3"/>
                  <a:gd name="txR" fmla="*/ 2 w 2"/>
                  <a:gd name="txB" fmla="*/ 3 h 3"/>
                </a:gdLst>
                <a:ahLst/>
                <a:cxnLst>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Lst>
                <a:rect l="txL" t="txT" r="txR" b="txB"/>
                <a:pathLst>
                  <a:path w="2" h="3">
                    <a:moveTo>
                      <a:pt x="2" y="2"/>
                    </a:moveTo>
                    <a:lnTo>
                      <a:pt x="2" y="2"/>
                    </a:lnTo>
                    <a:lnTo>
                      <a:pt x="0" y="0"/>
                    </a:lnTo>
                    <a:lnTo>
                      <a:pt x="0" y="2"/>
                    </a:lnTo>
                    <a:lnTo>
                      <a:pt x="2" y="3"/>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82" name="Freeform 1787"/>
              <p:cNvSpPr/>
              <p:nvPr/>
            </p:nvSpPr>
            <p:spPr>
              <a:xfrm>
                <a:off x="3810" y="1259"/>
                <a:ext cx="65" cy="36"/>
              </a:xfrm>
              <a:custGeom>
                <a:avLst/>
                <a:gdLst>
                  <a:gd name="txL" fmla="*/ 0 w 20"/>
                  <a:gd name="txT" fmla="*/ 0 h 11"/>
                  <a:gd name="txR" fmla="*/ 20 w 20"/>
                  <a:gd name="txB" fmla="*/ 11 h 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20" h="11">
                    <a:moveTo>
                      <a:pt x="5" y="1"/>
                    </a:moveTo>
                    <a:lnTo>
                      <a:pt x="5" y="1"/>
                    </a:lnTo>
                    <a:lnTo>
                      <a:pt x="4" y="1"/>
                    </a:lnTo>
                    <a:lnTo>
                      <a:pt x="3" y="1"/>
                    </a:lnTo>
                    <a:lnTo>
                      <a:pt x="2" y="2"/>
                    </a:lnTo>
                    <a:lnTo>
                      <a:pt x="1" y="3"/>
                    </a:lnTo>
                    <a:lnTo>
                      <a:pt x="0" y="4"/>
                    </a:lnTo>
                    <a:lnTo>
                      <a:pt x="0" y="5"/>
                    </a:lnTo>
                    <a:lnTo>
                      <a:pt x="1" y="6"/>
                    </a:lnTo>
                    <a:lnTo>
                      <a:pt x="1" y="7"/>
                    </a:lnTo>
                    <a:lnTo>
                      <a:pt x="2" y="8"/>
                    </a:lnTo>
                    <a:lnTo>
                      <a:pt x="2" y="9"/>
                    </a:lnTo>
                    <a:lnTo>
                      <a:pt x="3" y="9"/>
                    </a:lnTo>
                    <a:lnTo>
                      <a:pt x="4" y="10"/>
                    </a:lnTo>
                    <a:lnTo>
                      <a:pt x="5" y="11"/>
                    </a:lnTo>
                    <a:lnTo>
                      <a:pt x="9" y="11"/>
                    </a:lnTo>
                    <a:lnTo>
                      <a:pt x="12" y="10"/>
                    </a:lnTo>
                    <a:lnTo>
                      <a:pt x="14" y="10"/>
                    </a:lnTo>
                    <a:lnTo>
                      <a:pt x="15" y="9"/>
                    </a:lnTo>
                    <a:lnTo>
                      <a:pt x="17" y="8"/>
                    </a:lnTo>
                    <a:lnTo>
                      <a:pt x="19" y="7"/>
                    </a:lnTo>
                    <a:lnTo>
                      <a:pt x="19" y="6"/>
                    </a:lnTo>
                    <a:lnTo>
                      <a:pt x="20" y="5"/>
                    </a:lnTo>
                    <a:lnTo>
                      <a:pt x="19" y="5"/>
                    </a:lnTo>
                    <a:lnTo>
                      <a:pt x="19" y="4"/>
                    </a:lnTo>
                    <a:lnTo>
                      <a:pt x="15" y="3"/>
                    </a:lnTo>
                    <a:lnTo>
                      <a:pt x="12" y="1"/>
                    </a:lnTo>
                    <a:lnTo>
                      <a:pt x="10" y="1"/>
                    </a:lnTo>
                    <a:lnTo>
                      <a:pt x="9" y="0"/>
                    </a:lnTo>
                    <a:lnTo>
                      <a:pt x="7" y="0"/>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83" name="Freeform 1788"/>
              <p:cNvSpPr/>
              <p:nvPr/>
            </p:nvSpPr>
            <p:spPr>
              <a:xfrm>
                <a:off x="3807" y="1256"/>
                <a:ext cx="19" cy="23"/>
              </a:xfrm>
              <a:custGeom>
                <a:avLst/>
                <a:gdLst>
                  <a:gd name="txL" fmla="*/ 0 w 6"/>
                  <a:gd name="txT" fmla="*/ 0 h 7"/>
                  <a:gd name="txR" fmla="*/ 6 w 6"/>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6" h="7">
                    <a:moveTo>
                      <a:pt x="2" y="7"/>
                    </a:moveTo>
                    <a:lnTo>
                      <a:pt x="2" y="7"/>
                    </a:lnTo>
                    <a:lnTo>
                      <a:pt x="3" y="3"/>
                    </a:lnTo>
                    <a:lnTo>
                      <a:pt x="6" y="3"/>
                    </a:lnTo>
                    <a:lnTo>
                      <a:pt x="5" y="0"/>
                    </a:lnTo>
                    <a:lnTo>
                      <a:pt x="2" y="3"/>
                    </a:lnTo>
                    <a:lnTo>
                      <a:pt x="0" y="7"/>
                    </a:lnTo>
                    <a:lnTo>
                      <a:pt x="2" y="7"/>
                    </a:lnTo>
                  </a:path>
                </a:pathLst>
              </a:custGeom>
              <a:solidFill>
                <a:srgbClr val="777777">
                  <a:alpha val="100000"/>
                </a:srgbClr>
              </a:solidFill>
              <a:ln w="9525">
                <a:noFill/>
              </a:ln>
            </p:spPr>
            <p:txBody>
              <a:bodyPr/>
              <a:lstStyle/>
              <a:p>
                <a:pPr fontAlgn="base"/>
                <a:endParaRPr lang="zh-CN" altLang="en-US" sz="1680" strike="noStrike" noProof="1"/>
              </a:p>
            </p:txBody>
          </p:sp>
          <p:sp>
            <p:nvSpPr>
              <p:cNvPr id="77984" name="Freeform 1789"/>
              <p:cNvSpPr/>
              <p:nvPr/>
            </p:nvSpPr>
            <p:spPr>
              <a:xfrm>
                <a:off x="3807" y="1279"/>
                <a:ext cx="19" cy="16"/>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6" h="5">
                    <a:moveTo>
                      <a:pt x="6" y="3"/>
                    </a:moveTo>
                    <a:lnTo>
                      <a:pt x="6" y="3"/>
                    </a:lnTo>
                    <a:lnTo>
                      <a:pt x="3" y="1"/>
                    </a:lnTo>
                    <a:lnTo>
                      <a:pt x="2" y="0"/>
                    </a:lnTo>
                    <a:lnTo>
                      <a:pt x="0" y="0"/>
                    </a:lnTo>
                    <a:lnTo>
                      <a:pt x="2" y="3"/>
                    </a:lnTo>
                    <a:lnTo>
                      <a:pt x="6" y="5"/>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85" name="Freeform 1790"/>
              <p:cNvSpPr/>
              <p:nvPr/>
            </p:nvSpPr>
            <p:spPr>
              <a:xfrm>
                <a:off x="3826" y="1288"/>
                <a:ext cx="33" cy="10"/>
              </a:xfrm>
              <a:custGeom>
                <a:avLst/>
                <a:gdLst>
                  <a:gd name="txL" fmla="*/ 0 w 10"/>
                  <a:gd name="txT" fmla="*/ 0 h 3"/>
                  <a:gd name="txR" fmla="*/ 10 w 10"/>
                  <a:gd name="txB" fmla="*/ 3 h 3"/>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10" h="3">
                    <a:moveTo>
                      <a:pt x="10" y="0"/>
                    </a:moveTo>
                    <a:lnTo>
                      <a:pt x="10" y="0"/>
                    </a:lnTo>
                    <a:lnTo>
                      <a:pt x="7" y="0"/>
                    </a:lnTo>
                    <a:lnTo>
                      <a:pt x="0" y="0"/>
                    </a:lnTo>
                    <a:lnTo>
                      <a:pt x="0" y="2"/>
                    </a:lnTo>
                    <a:lnTo>
                      <a:pt x="7" y="3"/>
                    </a:lnTo>
                    <a:lnTo>
                      <a:pt x="10" y="2"/>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86" name="Freeform 1791"/>
              <p:cNvSpPr/>
              <p:nvPr/>
            </p:nvSpPr>
            <p:spPr>
              <a:xfrm>
                <a:off x="3859" y="1272"/>
                <a:ext cx="16" cy="23"/>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5" h="7">
                    <a:moveTo>
                      <a:pt x="4" y="2"/>
                    </a:moveTo>
                    <a:lnTo>
                      <a:pt x="4" y="2"/>
                    </a:lnTo>
                    <a:lnTo>
                      <a:pt x="2" y="3"/>
                    </a:lnTo>
                    <a:lnTo>
                      <a:pt x="0" y="5"/>
                    </a:lnTo>
                    <a:lnTo>
                      <a:pt x="0" y="7"/>
                    </a:lnTo>
                    <a:lnTo>
                      <a:pt x="2" y="5"/>
                    </a:lnTo>
                    <a:lnTo>
                      <a:pt x="5" y="3"/>
                    </a:lnTo>
                    <a:lnTo>
                      <a:pt x="5" y="2"/>
                    </a:lnTo>
                    <a:lnTo>
                      <a:pt x="4" y="0"/>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87" name="Freeform 1792"/>
              <p:cNvSpPr/>
              <p:nvPr/>
            </p:nvSpPr>
            <p:spPr>
              <a:xfrm>
                <a:off x="3823" y="1256"/>
                <a:ext cx="49" cy="23"/>
              </a:xfrm>
              <a:custGeom>
                <a:avLst/>
                <a:gdLst>
                  <a:gd name="txL" fmla="*/ 0 w 15"/>
                  <a:gd name="txT" fmla="*/ 0 h 7"/>
                  <a:gd name="txR" fmla="*/ 15 w 15"/>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15" h="7">
                    <a:moveTo>
                      <a:pt x="1" y="3"/>
                    </a:moveTo>
                    <a:lnTo>
                      <a:pt x="1" y="3"/>
                    </a:lnTo>
                    <a:lnTo>
                      <a:pt x="8" y="3"/>
                    </a:lnTo>
                    <a:lnTo>
                      <a:pt x="15" y="7"/>
                    </a:lnTo>
                    <a:lnTo>
                      <a:pt x="15" y="5"/>
                    </a:lnTo>
                    <a:lnTo>
                      <a:pt x="8" y="2"/>
                    </a:lnTo>
                    <a:lnTo>
                      <a:pt x="0" y="0"/>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88" name="Freeform 1793"/>
              <p:cNvSpPr/>
              <p:nvPr/>
            </p:nvSpPr>
            <p:spPr>
              <a:xfrm>
                <a:off x="3843" y="1302"/>
                <a:ext cx="72" cy="49"/>
              </a:xfrm>
              <a:custGeom>
                <a:avLst/>
                <a:gdLst>
                  <a:gd name="txL" fmla="*/ 0 w 22"/>
                  <a:gd name="txT" fmla="*/ 0 h 15"/>
                  <a:gd name="txR" fmla="*/ 22 w 22"/>
                  <a:gd name="txB" fmla="*/ 15 h 15"/>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2" h="15">
                    <a:moveTo>
                      <a:pt x="10" y="1"/>
                    </a:moveTo>
                    <a:lnTo>
                      <a:pt x="10" y="1"/>
                    </a:lnTo>
                    <a:lnTo>
                      <a:pt x="9" y="0"/>
                    </a:lnTo>
                    <a:lnTo>
                      <a:pt x="8" y="0"/>
                    </a:lnTo>
                    <a:lnTo>
                      <a:pt x="7" y="0"/>
                    </a:lnTo>
                    <a:lnTo>
                      <a:pt x="5" y="1"/>
                    </a:lnTo>
                    <a:lnTo>
                      <a:pt x="4" y="1"/>
                    </a:lnTo>
                    <a:lnTo>
                      <a:pt x="3" y="2"/>
                    </a:lnTo>
                    <a:lnTo>
                      <a:pt x="2" y="3"/>
                    </a:lnTo>
                    <a:lnTo>
                      <a:pt x="2" y="4"/>
                    </a:lnTo>
                    <a:lnTo>
                      <a:pt x="2" y="5"/>
                    </a:lnTo>
                    <a:lnTo>
                      <a:pt x="3" y="5"/>
                    </a:lnTo>
                    <a:lnTo>
                      <a:pt x="4" y="5"/>
                    </a:lnTo>
                    <a:lnTo>
                      <a:pt x="5" y="5"/>
                    </a:lnTo>
                    <a:lnTo>
                      <a:pt x="5" y="6"/>
                    </a:lnTo>
                    <a:lnTo>
                      <a:pt x="4" y="7"/>
                    </a:lnTo>
                    <a:lnTo>
                      <a:pt x="3" y="7"/>
                    </a:lnTo>
                    <a:lnTo>
                      <a:pt x="2" y="7"/>
                    </a:lnTo>
                    <a:lnTo>
                      <a:pt x="0" y="7"/>
                    </a:lnTo>
                    <a:lnTo>
                      <a:pt x="0" y="8"/>
                    </a:lnTo>
                    <a:lnTo>
                      <a:pt x="1" y="8"/>
                    </a:lnTo>
                    <a:lnTo>
                      <a:pt x="2" y="9"/>
                    </a:lnTo>
                    <a:lnTo>
                      <a:pt x="4" y="11"/>
                    </a:lnTo>
                    <a:lnTo>
                      <a:pt x="6" y="11"/>
                    </a:lnTo>
                    <a:lnTo>
                      <a:pt x="7" y="11"/>
                    </a:lnTo>
                    <a:lnTo>
                      <a:pt x="8" y="11"/>
                    </a:lnTo>
                    <a:lnTo>
                      <a:pt x="10" y="12"/>
                    </a:lnTo>
                    <a:lnTo>
                      <a:pt x="12" y="13"/>
                    </a:lnTo>
                    <a:lnTo>
                      <a:pt x="13" y="13"/>
                    </a:lnTo>
                    <a:lnTo>
                      <a:pt x="14" y="14"/>
                    </a:lnTo>
                    <a:lnTo>
                      <a:pt x="15" y="14"/>
                    </a:lnTo>
                    <a:lnTo>
                      <a:pt x="15" y="15"/>
                    </a:lnTo>
                    <a:lnTo>
                      <a:pt x="16" y="15"/>
                    </a:lnTo>
                    <a:lnTo>
                      <a:pt x="17" y="14"/>
                    </a:lnTo>
                    <a:lnTo>
                      <a:pt x="19" y="13"/>
                    </a:lnTo>
                    <a:lnTo>
                      <a:pt x="21" y="11"/>
                    </a:lnTo>
                    <a:lnTo>
                      <a:pt x="21" y="10"/>
                    </a:lnTo>
                    <a:lnTo>
                      <a:pt x="22" y="10"/>
                    </a:lnTo>
                    <a:lnTo>
                      <a:pt x="21" y="9"/>
                    </a:lnTo>
                    <a:lnTo>
                      <a:pt x="20" y="7"/>
                    </a:lnTo>
                    <a:lnTo>
                      <a:pt x="17" y="6"/>
                    </a:lnTo>
                    <a:lnTo>
                      <a:pt x="14" y="5"/>
                    </a:lnTo>
                    <a:lnTo>
                      <a:pt x="12" y="3"/>
                    </a:lnTo>
                    <a:lnTo>
                      <a:pt x="11" y="2"/>
                    </a:lnTo>
                    <a:lnTo>
                      <a:pt x="1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89" name="Freeform 1794"/>
              <p:cNvSpPr/>
              <p:nvPr/>
            </p:nvSpPr>
            <p:spPr>
              <a:xfrm>
                <a:off x="3849" y="1298"/>
                <a:ext cx="26" cy="17"/>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2147483646" y="2147483646"/>
                  </a:cxn>
                </a:cxnLst>
                <a:rect l="txL" t="txT" r="txR" b="txB"/>
                <a:pathLst>
                  <a:path w="8" h="5">
                    <a:moveTo>
                      <a:pt x="2" y="5"/>
                    </a:moveTo>
                    <a:lnTo>
                      <a:pt x="2" y="5"/>
                    </a:lnTo>
                    <a:lnTo>
                      <a:pt x="2" y="4"/>
                    </a:lnTo>
                    <a:lnTo>
                      <a:pt x="3" y="4"/>
                    </a:lnTo>
                    <a:lnTo>
                      <a:pt x="7" y="2"/>
                    </a:lnTo>
                    <a:lnTo>
                      <a:pt x="8" y="2"/>
                    </a:lnTo>
                    <a:lnTo>
                      <a:pt x="7" y="0"/>
                    </a:lnTo>
                    <a:lnTo>
                      <a:pt x="3" y="0"/>
                    </a:lnTo>
                    <a:lnTo>
                      <a:pt x="0" y="2"/>
                    </a:lnTo>
                    <a:lnTo>
                      <a:pt x="0" y="5"/>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990" name="Freeform 1795"/>
              <p:cNvSpPr/>
              <p:nvPr/>
            </p:nvSpPr>
            <p:spPr>
              <a:xfrm>
                <a:off x="3849" y="1315"/>
                <a:ext cx="10" cy="10"/>
              </a:xfrm>
              <a:custGeom>
                <a:avLst/>
                <a:gdLst>
                  <a:gd name="txL" fmla="*/ 0 w 3"/>
                  <a:gd name="txT" fmla="*/ 0 h 3"/>
                  <a:gd name="txR" fmla="*/ 3 w 3"/>
                  <a:gd name="txB" fmla="*/ 3 h 3"/>
                </a:gdLst>
                <a:ahLst/>
                <a:cxnLst>
                  <a:cxn ang="0">
                    <a:pos x="2147483646" y="2147483646"/>
                  </a:cxn>
                  <a:cxn ang="0">
                    <a:pos x="2147483646" y="2147483646"/>
                  </a:cxn>
                  <a:cxn ang="0">
                    <a:pos x="2147483646" y="0"/>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3" h="3">
                    <a:moveTo>
                      <a:pt x="3" y="3"/>
                    </a:moveTo>
                    <a:lnTo>
                      <a:pt x="3" y="3"/>
                    </a:lnTo>
                    <a:lnTo>
                      <a:pt x="3" y="0"/>
                    </a:lnTo>
                    <a:lnTo>
                      <a:pt x="2" y="0"/>
                    </a:lnTo>
                    <a:lnTo>
                      <a:pt x="0" y="0"/>
                    </a:lnTo>
                    <a:lnTo>
                      <a:pt x="2" y="2"/>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91" name="Freeform 1796"/>
              <p:cNvSpPr/>
              <p:nvPr/>
            </p:nvSpPr>
            <p:spPr>
              <a:xfrm>
                <a:off x="3843" y="1321"/>
                <a:ext cx="16" cy="10"/>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0"/>
                  </a:cxn>
                  <a:cxn ang="0">
                    <a:pos x="0" y="0"/>
                  </a:cxn>
                  <a:cxn ang="0">
                    <a:pos x="2147483646" y="2147483646"/>
                  </a:cxn>
                </a:cxnLst>
                <a:rect l="txL" t="txT" r="txR" b="txB"/>
                <a:pathLst>
                  <a:path w="5" h="3">
                    <a:moveTo>
                      <a:pt x="2" y="3"/>
                    </a:moveTo>
                    <a:lnTo>
                      <a:pt x="2" y="3"/>
                    </a:lnTo>
                    <a:lnTo>
                      <a:pt x="4" y="3"/>
                    </a:lnTo>
                    <a:lnTo>
                      <a:pt x="5" y="1"/>
                    </a:lnTo>
                    <a:lnTo>
                      <a:pt x="4" y="0"/>
                    </a:lnTo>
                    <a:lnTo>
                      <a:pt x="0" y="0"/>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92" name="Freeform 1797"/>
              <p:cNvSpPr/>
              <p:nvPr/>
            </p:nvSpPr>
            <p:spPr>
              <a:xfrm>
                <a:off x="3843" y="1321"/>
                <a:ext cx="16" cy="17"/>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Lst>
                <a:rect l="txL" t="txT" r="txR" b="txB"/>
                <a:pathLst>
                  <a:path w="5" h="5">
                    <a:moveTo>
                      <a:pt x="5" y="3"/>
                    </a:moveTo>
                    <a:lnTo>
                      <a:pt x="5" y="3"/>
                    </a:lnTo>
                    <a:lnTo>
                      <a:pt x="2" y="1"/>
                    </a:lnTo>
                    <a:lnTo>
                      <a:pt x="2" y="3"/>
                    </a:lnTo>
                    <a:lnTo>
                      <a:pt x="0" y="0"/>
                    </a:lnTo>
                    <a:lnTo>
                      <a:pt x="0" y="3"/>
                    </a:lnTo>
                    <a:lnTo>
                      <a:pt x="4" y="5"/>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93" name="Freeform 1798"/>
              <p:cNvSpPr/>
              <p:nvPr/>
            </p:nvSpPr>
            <p:spPr>
              <a:xfrm>
                <a:off x="3856" y="1331"/>
                <a:ext cx="26" cy="10"/>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3">
                    <a:moveTo>
                      <a:pt x="8" y="2"/>
                    </a:moveTo>
                    <a:lnTo>
                      <a:pt x="8" y="2"/>
                    </a:lnTo>
                    <a:lnTo>
                      <a:pt x="3" y="2"/>
                    </a:lnTo>
                    <a:lnTo>
                      <a:pt x="1" y="0"/>
                    </a:lnTo>
                    <a:lnTo>
                      <a:pt x="0" y="2"/>
                    </a:lnTo>
                    <a:lnTo>
                      <a:pt x="3" y="3"/>
                    </a:lnTo>
                    <a:lnTo>
                      <a:pt x="6" y="3"/>
                    </a:lnTo>
                    <a:lnTo>
                      <a:pt x="8"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94" name="Freeform 1799"/>
              <p:cNvSpPr/>
              <p:nvPr/>
            </p:nvSpPr>
            <p:spPr>
              <a:xfrm>
                <a:off x="3875" y="1338"/>
                <a:ext cx="27" cy="16"/>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5">
                    <a:moveTo>
                      <a:pt x="7" y="3"/>
                    </a:moveTo>
                    <a:lnTo>
                      <a:pt x="7" y="3"/>
                    </a:lnTo>
                    <a:lnTo>
                      <a:pt x="5" y="3"/>
                    </a:lnTo>
                    <a:lnTo>
                      <a:pt x="2" y="0"/>
                    </a:lnTo>
                    <a:lnTo>
                      <a:pt x="0" y="1"/>
                    </a:lnTo>
                    <a:lnTo>
                      <a:pt x="3" y="5"/>
                    </a:lnTo>
                    <a:lnTo>
                      <a:pt x="8" y="5"/>
                    </a:lnTo>
                    <a:lnTo>
                      <a:pt x="7"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95" name="Freeform 1800"/>
              <p:cNvSpPr/>
              <p:nvPr/>
            </p:nvSpPr>
            <p:spPr>
              <a:xfrm>
                <a:off x="3898" y="1325"/>
                <a:ext cx="20" cy="29"/>
              </a:xfrm>
              <a:custGeom>
                <a:avLst/>
                <a:gdLst>
                  <a:gd name="txL" fmla="*/ 0 w 6"/>
                  <a:gd name="txT" fmla="*/ 0 h 9"/>
                  <a:gd name="txR" fmla="*/ 6 w 6"/>
                  <a:gd name="txB" fmla="*/ 9 h 9"/>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6" h="9">
                    <a:moveTo>
                      <a:pt x="3" y="2"/>
                    </a:moveTo>
                    <a:lnTo>
                      <a:pt x="3" y="2"/>
                    </a:lnTo>
                    <a:lnTo>
                      <a:pt x="5" y="2"/>
                    </a:lnTo>
                    <a:lnTo>
                      <a:pt x="3" y="4"/>
                    </a:lnTo>
                    <a:lnTo>
                      <a:pt x="1" y="5"/>
                    </a:lnTo>
                    <a:lnTo>
                      <a:pt x="0" y="7"/>
                    </a:lnTo>
                    <a:lnTo>
                      <a:pt x="1" y="9"/>
                    </a:lnTo>
                    <a:lnTo>
                      <a:pt x="3" y="7"/>
                    </a:lnTo>
                    <a:lnTo>
                      <a:pt x="5" y="5"/>
                    </a:lnTo>
                    <a:lnTo>
                      <a:pt x="6" y="2"/>
                    </a:lnTo>
                    <a:lnTo>
                      <a:pt x="5" y="0"/>
                    </a:lnTo>
                    <a:lnTo>
                      <a:pt x="3"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96" name="Freeform 1801"/>
              <p:cNvSpPr/>
              <p:nvPr/>
            </p:nvSpPr>
            <p:spPr>
              <a:xfrm>
                <a:off x="3872" y="1305"/>
                <a:ext cx="43" cy="26"/>
              </a:xfrm>
              <a:custGeom>
                <a:avLst/>
                <a:gdLst>
                  <a:gd name="txL" fmla="*/ 0 w 13"/>
                  <a:gd name="txT" fmla="*/ 0 h 8"/>
                  <a:gd name="txR" fmla="*/ 13 w 13"/>
                  <a:gd name="txB" fmla="*/ 8 h 8"/>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13" h="8">
                    <a:moveTo>
                      <a:pt x="0" y="0"/>
                    </a:moveTo>
                    <a:lnTo>
                      <a:pt x="0" y="0"/>
                    </a:lnTo>
                    <a:lnTo>
                      <a:pt x="4" y="5"/>
                    </a:lnTo>
                    <a:lnTo>
                      <a:pt x="11" y="8"/>
                    </a:lnTo>
                    <a:lnTo>
                      <a:pt x="13" y="6"/>
                    </a:lnTo>
                    <a:lnTo>
                      <a:pt x="6" y="3"/>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97" name="Freeform 1802"/>
              <p:cNvSpPr/>
              <p:nvPr/>
            </p:nvSpPr>
            <p:spPr>
              <a:xfrm>
                <a:off x="3905" y="1292"/>
                <a:ext cx="39" cy="36"/>
              </a:xfrm>
              <a:custGeom>
                <a:avLst/>
                <a:gdLst>
                  <a:gd name="txL" fmla="*/ 0 w 12"/>
                  <a:gd name="txT" fmla="*/ 0 h 11"/>
                  <a:gd name="txR" fmla="*/ 12 w 12"/>
                  <a:gd name="txB" fmla="*/ 11 h 11"/>
                </a:gdLst>
                <a:ahLst/>
                <a:cxnLst>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 h="11">
                    <a:moveTo>
                      <a:pt x="11" y="1"/>
                    </a:moveTo>
                    <a:lnTo>
                      <a:pt x="11" y="1"/>
                    </a:lnTo>
                    <a:lnTo>
                      <a:pt x="9" y="0"/>
                    </a:lnTo>
                    <a:lnTo>
                      <a:pt x="8" y="0"/>
                    </a:lnTo>
                    <a:lnTo>
                      <a:pt x="7" y="0"/>
                    </a:lnTo>
                    <a:lnTo>
                      <a:pt x="6" y="1"/>
                    </a:lnTo>
                    <a:lnTo>
                      <a:pt x="4" y="2"/>
                    </a:lnTo>
                    <a:lnTo>
                      <a:pt x="4" y="3"/>
                    </a:lnTo>
                    <a:lnTo>
                      <a:pt x="3" y="4"/>
                    </a:lnTo>
                    <a:lnTo>
                      <a:pt x="1" y="4"/>
                    </a:lnTo>
                    <a:lnTo>
                      <a:pt x="0" y="4"/>
                    </a:lnTo>
                    <a:lnTo>
                      <a:pt x="0" y="5"/>
                    </a:lnTo>
                    <a:lnTo>
                      <a:pt x="0" y="6"/>
                    </a:lnTo>
                    <a:lnTo>
                      <a:pt x="1" y="7"/>
                    </a:lnTo>
                    <a:lnTo>
                      <a:pt x="2" y="8"/>
                    </a:lnTo>
                    <a:lnTo>
                      <a:pt x="4" y="9"/>
                    </a:lnTo>
                    <a:lnTo>
                      <a:pt x="7" y="10"/>
                    </a:lnTo>
                    <a:lnTo>
                      <a:pt x="8" y="11"/>
                    </a:lnTo>
                    <a:lnTo>
                      <a:pt x="9" y="11"/>
                    </a:lnTo>
                    <a:lnTo>
                      <a:pt x="11" y="9"/>
                    </a:lnTo>
                    <a:lnTo>
                      <a:pt x="11" y="8"/>
                    </a:lnTo>
                    <a:lnTo>
                      <a:pt x="11" y="6"/>
                    </a:lnTo>
                    <a:lnTo>
                      <a:pt x="12" y="4"/>
                    </a:lnTo>
                    <a:lnTo>
                      <a:pt x="12" y="3"/>
                    </a:lnTo>
                    <a:lnTo>
                      <a:pt x="12" y="2"/>
                    </a:lnTo>
                    <a:lnTo>
                      <a:pt x="12" y="1"/>
                    </a:lnTo>
                    <a:lnTo>
                      <a:pt x="11"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98" name="Freeform 1803"/>
              <p:cNvSpPr/>
              <p:nvPr/>
            </p:nvSpPr>
            <p:spPr>
              <a:xfrm>
                <a:off x="3915" y="1295"/>
                <a:ext cx="26" cy="10"/>
              </a:xfrm>
              <a:custGeom>
                <a:avLst/>
                <a:gdLst>
                  <a:gd name="txL" fmla="*/ 0 w 8"/>
                  <a:gd name="txT" fmla="*/ 0 h 3"/>
                  <a:gd name="txR" fmla="*/ 8 w 8"/>
                  <a:gd name="txB" fmla="*/ 3 h 3"/>
                </a:gdLst>
                <a:ahLst/>
                <a:cxnLst>
                  <a:cxn ang="0">
                    <a:pos x="0" y="2147483646"/>
                  </a:cxn>
                  <a:cxn ang="0">
                    <a:pos x="0"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Lst>
                <a:rect l="txL" t="txT" r="txR" b="txB"/>
                <a:pathLst>
                  <a:path w="8" h="3">
                    <a:moveTo>
                      <a:pt x="0" y="3"/>
                    </a:moveTo>
                    <a:lnTo>
                      <a:pt x="0" y="3"/>
                    </a:lnTo>
                    <a:lnTo>
                      <a:pt x="3" y="1"/>
                    </a:lnTo>
                    <a:lnTo>
                      <a:pt x="8" y="1"/>
                    </a:lnTo>
                    <a:lnTo>
                      <a:pt x="8" y="0"/>
                    </a:lnTo>
                    <a:lnTo>
                      <a:pt x="3" y="0"/>
                    </a:lnTo>
                    <a:lnTo>
                      <a:pt x="0" y="1"/>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99" name="Freeform 1804"/>
              <p:cNvSpPr/>
              <p:nvPr/>
            </p:nvSpPr>
            <p:spPr>
              <a:xfrm>
                <a:off x="3902" y="1298"/>
                <a:ext cx="13" cy="17"/>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Lst>
                <a:rect l="txL" t="txT" r="txR" b="txB"/>
                <a:pathLst>
                  <a:path w="4" h="5">
                    <a:moveTo>
                      <a:pt x="2" y="4"/>
                    </a:moveTo>
                    <a:lnTo>
                      <a:pt x="2" y="4"/>
                    </a:lnTo>
                    <a:lnTo>
                      <a:pt x="4" y="2"/>
                    </a:lnTo>
                    <a:lnTo>
                      <a:pt x="4" y="0"/>
                    </a:lnTo>
                    <a:lnTo>
                      <a:pt x="2" y="0"/>
                    </a:lnTo>
                    <a:lnTo>
                      <a:pt x="0" y="2"/>
                    </a:lnTo>
                    <a:lnTo>
                      <a:pt x="0" y="4"/>
                    </a:lnTo>
                    <a:lnTo>
                      <a:pt x="2" y="5"/>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8000" name="Freeform 1805"/>
              <p:cNvSpPr/>
              <p:nvPr/>
            </p:nvSpPr>
            <p:spPr>
              <a:xfrm>
                <a:off x="3908" y="1311"/>
                <a:ext cx="20" cy="20"/>
              </a:xfrm>
              <a:custGeom>
                <a:avLst/>
                <a:gdLst>
                  <a:gd name="txL" fmla="*/ 0 w 6"/>
                  <a:gd name="txT" fmla="*/ 0 h 6"/>
                  <a:gd name="txR" fmla="*/ 6 w 6"/>
                  <a:gd name="txB" fmla="*/ 6 h 6"/>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6" h="6">
                    <a:moveTo>
                      <a:pt x="6" y="3"/>
                    </a:moveTo>
                    <a:lnTo>
                      <a:pt x="6" y="3"/>
                    </a:lnTo>
                    <a:lnTo>
                      <a:pt x="3" y="1"/>
                    </a:lnTo>
                    <a:lnTo>
                      <a:pt x="0" y="0"/>
                    </a:lnTo>
                    <a:lnTo>
                      <a:pt x="0" y="1"/>
                    </a:lnTo>
                    <a:lnTo>
                      <a:pt x="3" y="4"/>
                    </a:lnTo>
                    <a:lnTo>
                      <a:pt x="5" y="6"/>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01" name="Freeform 1806"/>
              <p:cNvSpPr/>
              <p:nvPr/>
            </p:nvSpPr>
            <p:spPr>
              <a:xfrm>
                <a:off x="3924" y="1321"/>
                <a:ext cx="17" cy="10"/>
              </a:xfrm>
              <a:custGeom>
                <a:avLst/>
                <a:gdLst>
                  <a:gd name="txL" fmla="*/ 0 w 5"/>
                  <a:gd name="txT" fmla="*/ 0 h 3"/>
                  <a:gd name="txR" fmla="*/ 5 w 5"/>
                  <a:gd name="txB" fmla="*/ 3 h 3"/>
                </a:gdLst>
                <a:ahLst/>
                <a:cxnLst>
                  <a:cxn ang="0">
                    <a:pos x="2147483646" y="0"/>
                  </a:cxn>
                  <a:cxn ang="0">
                    <a:pos x="2147483646" y="0"/>
                  </a:cxn>
                  <a:cxn ang="0">
                    <a:pos x="2147483646" y="2147483646"/>
                  </a:cxn>
                  <a:cxn ang="0">
                    <a:pos x="2147483646" y="0"/>
                  </a:cxn>
                  <a:cxn ang="0">
                    <a:pos x="0" y="2147483646"/>
                  </a:cxn>
                  <a:cxn ang="0">
                    <a:pos x="2147483646" y="2147483646"/>
                  </a:cxn>
                  <a:cxn ang="0">
                    <a:pos x="2147483646" y="0"/>
                  </a:cxn>
                  <a:cxn ang="0">
                    <a:pos x="2147483646" y="0"/>
                  </a:cxn>
                  <a:cxn ang="0">
                    <a:pos x="2147483646" y="0"/>
                  </a:cxn>
                </a:cxnLst>
                <a:rect l="txL" t="txT" r="txR" b="txB"/>
                <a:pathLst>
                  <a:path w="5" h="3">
                    <a:moveTo>
                      <a:pt x="3" y="0"/>
                    </a:moveTo>
                    <a:lnTo>
                      <a:pt x="3" y="0"/>
                    </a:lnTo>
                    <a:lnTo>
                      <a:pt x="3" y="1"/>
                    </a:lnTo>
                    <a:lnTo>
                      <a:pt x="1" y="0"/>
                    </a:lnTo>
                    <a:lnTo>
                      <a:pt x="0" y="3"/>
                    </a:lnTo>
                    <a:lnTo>
                      <a:pt x="3" y="3"/>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02" name="Freeform 1807"/>
              <p:cNvSpPr/>
              <p:nvPr/>
            </p:nvSpPr>
            <p:spPr>
              <a:xfrm>
                <a:off x="3934" y="1295"/>
                <a:ext cx="10" cy="26"/>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3" h="8">
                    <a:moveTo>
                      <a:pt x="2" y="1"/>
                    </a:moveTo>
                    <a:lnTo>
                      <a:pt x="2" y="1"/>
                    </a:lnTo>
                    <a:lnTo>
                      <a:pt x="2" y="3"/>
                    </a:lnTo>
                    <a:lnTo>
                      <a:pt x="0" y="8"/>
                    </a:lnTo>
                    <a:lnTo>
                      <a:pt x="2" y="8"/>
                    </a:lnTo>
                    <a:lnTo>
                      <a:pt x="3" y="3"/>
                    </a:lnTo>
                    <a:lnTo>
                      <a:pt x="2"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03" name="Freeform 1808"/>
              <p:cNvSpPr/>
              <p:nvPr/>
            </p:nvSpPr>
            <p:spPr>
              <a:xfrm>
                <a:off x="3866" y="1138"/>
                <a:ext cx="150" cy="150"/>
              </a:xfrm>
              <a:custGeom>
                <a:avLst/>
                <a:gdLst>
                  <a:gd name="txL" fmla="*/ 0 w 46"/>
                  <a:gd name="txT" fmla="*/ 0 h 46"/>
                  <a:gd name="txR" fmla="*/ 46 w 46"/>
                  <a:gd name="txB" fmla="*/ 46 h 4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6" h="46">
                    <a:moveTo>
                      <a:pt x="5" y="33"/>
                    </a:moveTo>
                    <a:lnTo>
                      <a:pt x="5" y="33"/>
                    </a:lnTo>
                    <a:lnTo>
                      <a:pt x="5" y="34"/>
                    </a:lnTo>
                    <a:lnTo>
                      <a:pt x="6" y="35"/>
                    </a:lnTo>
                    <a:lnTo>
                      <a:pt x="7" y="35"/>
                    </a:lnTo>
                    <a:lnTo>
                      <a:pt x="8" y="36"/>
                    </a:lnTo>
                    <a:lnTo>
                      <a:pt x="9" y="36"/>
                    </a:lnTo>
                    <a:lnTo>
                      <a:pt x="9" y="37"/>
                    </a:lnTo>
                    <a:lnTo>
                      <a:pt x="10" y="38"/>
                    </a:lnTo>
                    <a:lnTo>
                      <a:pt x="11" y="40"/>
                    </a:lnTo>
                    <a:lnTo>
                      <a:pt x="12" y="41"/>
                    </a:lnTo>
                    <a:lnTo>
                      <a:pt x="13" y="42"/>
                    </a:lnTo>
                    <a:lnTo>
                      <a:pt x="15" y="44"/>
                    </a:lnTo>
                    <a:lnTo>
                      <a:pt x="16" y="45"/>
                    </a:lnTo>
                    <a:lnTo>
                      <a:pt x="18" y="46"/>
                    </a:lnTo>
                    <a:lnTo>
                      <a:pt x="21" y="46"/>
                    </a:lnTo>
                    <a:lnTo>
                      <a:pt x="22" y="45"/>
                    </a:lnTo>
                    <a:lnTo>
                      <a:pt x="23" y="45"/>
                    </a:lnTo>
                    <a:lnTo>
                      <a:pt x="24" y="44"/>
                    </a:lnTo>
                    <a:lnTo>
                      <a:pt x="25" y="44"/>
                    </a:lnTo>
                    <a:lnTo>
                      <a:pt x="26" y="44"/>
                    </a:lnTo>
                    <a:lnTo>
                      <a:pt x="27" y="44"/>
                    </a:lnTo>
                    <a:lnTo>
                      <a:pt x="29" y="44"/>
                    </a:lnTo>
                    <a:lnTo>
                      <a:pt x="30" y="44"/>
                    </a:lnTo>
                    <a:lnTo>
                      <a:pt x="31" y="43"/>
                    </a:lnTo>
                    <a:lnTo>
                      <a:pt x="34" y="43"/>
                    </a:lnTo>
                    <a:lnTo>
                      <a:pt x="36" y="42"/>
                    </a:lnTo>
                    <a:lnTo>
                      <a:pt x="37" y="42"/>
                    </a:lnTo>
                    <a:lnTo>
                      <a:pt x="37" y="41"/>
                    </a:lnTo>
                    <a:lnTo>
                      <a:pt x="42" y="41"/>
                    </a:lnTo>
                    <a:lnTo>
                      <a:pt x="43" y="41"/>
                    </a:lnTo>
                    <a:lnTo>
                      <a:pt x="44" y="40"/>
                    </a:lnTo>
                    <a:lnTo>
                      <a:pt x="45" y="39"/>
                    </a:lnTo>
                    <a:lnTo>
                      <a:pt x="45" y="38"/>
                    </a:lnTo>
                    <a:lnTo>
                      <a:pt x="46" y="37"/>
                    </a:lnTo>
                    <a:lnTo>
                      <a:pt x="45" y="36"/>
                    </a:lnTo>
                    <a:lnTo>
                      <a:pt x="45" y="35"/>
                    </a:lnTo>
                    <a:lnTo>
                      <a:pt x="44" y="35"/>
                    </a:lnTo>
                    <a:lnTo>
                      <a:pt x="43" y="34"/>
                    </a:lnTo>
                    <a:lnTo>
                      <a:pt x="41" y="34"/>
                    </a:lnTo>
                    <a:lnTo>
                      <a:pt x="39" y="33"/>
                    </a:lnTo>
                    <a:lnTo>
                      <a:pt x="36" y="33"/>
                    </a:lnTo>
                    <a:lnTo>
                      <a:pt x="32" y="34"/>
                    </a:lnTo>
                    <a:lnTo>
                      <a:pt x="29" y="34"/>
                    </a:lnTo>
                    <a:lnTo>
                      <a:pt x="23" y="35"/>
                    </a:lnTo>
                    <a:lnTo>
                      <a:pt x="22" y="35"/>
                    </a:lnTo>
                    <a:lnTo>
                      <a:pt x="22" y="34"/>
                    </a:lnTo>
                    <a:lnTo>
                      <a:pt x="24" y="33"/>
                    </a:lnTo>
                    <a:lnTo>
                      <a:pt x="26" y="32"/>
                    </a:lnTo>
                    <a:lnTo>
                      <a:pt x="28" y="31"/>
                    </a:lnTo>
                    <a:lnTo>
                      <a:pt x="31" y="31"/>
                    </a:lnTo>
                    <a:lnTo>
                      <a:pt x="32" y="31"/>
                    </a:lnTo>
                    <a:lnTo>
                      <a:pt x="33" y="31"/>
                    </a:lnTo>
                    <a:lnTo>
                      <a:pt x="34" y="31"/>
                    </a:lnTo>
                    <a:lnTo>
                      <a:pt x="36" y="31"/>
                    </a:lnTo>
                    <a:lnTo>
                      <a:pt x="38" y="30"/>
                    </a:lnTo>
                    <a:lnTo>
                      <a:pt x="40" y="28"/>
                    </a:lnTo>
                    <a:lnTo>
                      <a:pt x="41" y="27"/>
                    </a:lnTo>
                    <a:lnTo>
                      <a:pt x="41" y="26"/>
                    </a:lnTo>
                    <a:lnTo>
                      <a:pt x="39" y="25"/>
                    </a:lnTo>
                    <a:lnTo>
                      <a:pt x="37" y="25"/>
                    </a:lnTo>
                    <a:lnTo>
                      <a:pt x="34" y="25"/>
                    </a:lnTo>
                    <a:lnTo>
                      <a:pt x="33" y="25"/>
                    </a:lnTo>
                    <a:lnTo>
                      <a:pt x="33" y="24"/>
                    </a:lnTo>
                    <a:lnTo>
                      <a:pt x="36" y="21"/>
                    </a:lnTo>
                    <a:lnTo>
                      <a:pt x="36" y="20"/>
                    </a:lnTo>
                    <a:lnTo>
                      <a:pt x="37" y="19"/>
                    </a:lnTo>
                    <a:lnTo>
                      <a:pt x="39" y="17"/>
                    </a:lnTo>
                    <a:lnTo>
                      <a:pt x="39" y="16"/>
                    </a:lnTo>
                    <a:lnTo>
                      <a:pt x="37" y="16"/>
                    </a:lnTo>
                    <a:lnTo>
                      <a:pt x="34" y="15"/>
                    </a:lnTo>
                    <a:lnTo>
                      <a:pt x="33" y="15"/>
                    </a:lnTo>
                    <a:lnTo>
                      <a:pt x="32" y="14"/>
                    </a:lnTo>
                    <a:lnTo>
                      <a:pt x="32" y="13"/>
                    </a:lnTo>
                    <a:lnTo>
                      <a:pt x="34" y="11"/>
                    </a:lnTo>
                    <a:lnTo>
                      <a:pt x="35" y="10"/>
                    </a:lnTo>
                    <a:lnTo>
                      <a:pt x="37" y="8"/>
                    </a:lnTo>
                    <a:lnTo>
                      <a:pt x="40" y="5"/>
                    </a:lnTo>
                    <a:lnTo>
                      <a:pt x="42" y="3"/>
                    </a:lnTo>
                    <a:lnTo>
                      <a:pt x="42" y="2"/>
                    </a:lnTo>
                    <a:lnTo>
                      <a:pt x="40" y="1"/>
                    </a:lnTo>
                    <a:lnTo>
                      <a:pt x="38" y="0"/>
                    </a:lnTo>
                    <a:lnTo>
                      <a:pt x="35" y="0"/>
                    </a:lnTo>
                    <a:lnTo>
                      <a:pt x="32" y="0"/>
                    </a:lnTo>
                    <a:lnTo>
                      <a:pt x="29" y="0"/>
                    </a:lnTo>
                    <a:lnTo>
                      <a:pt x="26" y="0"/>
                    </a:lnTo>
                    <a:lnTo>
                      <a:pt x="24" y="1"/>
                    </a:lnTo>
                    <a:lnTo>
                      <a:pt x="23" y="1"/>
                    </a:lnTo>
                    <a:lnTo>
                      <a:pt x="23" y="2"/>
                    </a:lnTo>
                    <a:lnTo>
                      <a:pt x="22" y="2"/>
                    </a:lnTo>
                    <a:lnTo>
                      <a:pt x="21" y="3"/>
                    </a:lnTo>
                    <a:lnTo>
                      <a:pt x="20" y="4"/>
                    </a:lnTo>
                    <a:lnTo>
                      <a:pt x="19" y="5"/>
                    </a:lnTo>
                    <a:lnTo>
                      <a:pt x="18" y="5"/>
                    </a:lnTo>
                    <a:lnTo>
                      <a:pt x="17" y="4"/>
                    </a:lnTo>
                    <a:lnTo>
                      <a:pt x="16" y="4"/>
                    </a:lnTo>
                    <a:lnTo>
                      <a:pt x="15" y="4"/>
                    </a:lnTo>
                    <a:lnTo>
                      <a:pt x="14" y="4"/>
                    </a:lnTo>
                    <a:lnTo>
                      <a:pt x="14" y="5"/>
                    </a:lnTo>
                    <a:lnTo>
                      <a:pt x="14" y="6"/>
                    </a:lnTo>
                    <a:lnTo>
                      <a:pt x="15" y="6"/>
                    </a:lnTo>
                    <a:lnTo>
                      <a:pt x="15" y="8"/>
                    </a:lnTo>
                    <a:lnTo>
                      <a:pt x="15" y="9"/>
                    </a:lnTo>
                    <a:lnTo>
                      <a:pt x="14" y="9"/>
                    </a:lnTo>
                    <a:lnTo>
                      <a:pt x="13" y="10"/>
                    </a:lnTo>
                    <a:lnTo>
                      <a:pt x="11" y="12"/>
                    </a:lnTo>
                    <a:lnTo>
                      <a:pt x="10" y="13"/>
                    </a:lnTo>
                    <a:lnTo>
                      <a:pt x="8" y="13"/>
                    </a:lnTo>
                    <a:lnTo>
                      <a:pt x="6" y="13"/>
                    </a:lnTo>
                    <a:lnTo>
                      <a:pt x="6" y="12"/>
                    </a:lnTo>
                    <a:lnTo>
                      <a:pt x="5" y="12"/>
                    </a:lnTo>
                    <a:lnTo>
                      <a:pt x="3" y="12"/>
                    </a:lnTo>
                    <a:lnTo>
                      <a:pt x="1" y="12"/>
                    </a:lnTo>
                    <a:lnTo>
                      <a:pt x="0" y="12"/>
                    </a:lnTo>
                    <a:lnTo>
                      <a:pt x="0" y="13"/>
                    </a:lnTo>
                    <a:lnTo>
                      <a:pt x="0" y="14"/>
                    </a:lnTo>
                    <a:lnTo>
                      <a:pt x="2" y="15"/>
                    </a:lnTo>
                    <a:lnTo>
                      <a:pt x="4" y="16"/>
                    </a:lnTo>
                    <a:lnTo>
                      <a:pt x="6" y="16"/>
                    </a:lnTo>
                    <a:lnTo>
                      <a:pt x="9" y="18"/>
                    </a:lnTo>
                    <a:lnTo>
                      <a:pt x="10" y="19"/>
                    </a:lnTo>
                    <a:lnTo>
                      <a:pt x="12" y="20"/>
                    </a:lnTo>
                    <a:lnTo>
                      <a:pt x="13" y="20"/>
                    </a:lnTo>
                    <a:lnTo>
                      <a:pt x="15" y="19"/>
                    </a:lnTo>
                    <a:lnTo>
                      <a:pt x="17" y="19"/>
                    </a:lnTo>
                    <a:lnTo>
                      <a:pt x="18" y="19"/>
                    </a:lnTo>
                    <a:lnTo>
                      <a:pt x="18" y="20"/>
                    </a:lnTo>
                    <a:lnTo>
                      <a:pt x="17" y="21"/>
                    </a:lnTo>
                    <a:lnTo>
                      <a:pt x="16" y="21"/>
                    </a:lnTo>
                    <a:lnTo>
                      <a:pt x="14" y="23"/>
                    </a:lnTo>
                    <a:lnTo>
                      <a:pt x="13" y="23"/>
                    </a:lnTo>
                    <a:lnTo>
                      <a:pt x="12" y="24"/>
                    </a:lnTo>
                    <a:lnTo>
                      <a:pt x="13" y="25"/>
                    </a:lnTo>
                    <a:lnTo>
                      <a:pt x="15" y="26"/>
                    </a:lnTo>
                    <a:lnTo>
                      <a:pt x="16" y="26"/>
                    </a:lnTo>
                    <a:lnTo>
                      <a:pt x="19" y="27"/>
                    </a:lnTo>
                    <a:lnTo>
                      <a:pt x="20" y="27"/>
                    </a:lnTo>
                    <a:lnTo>
                      <a:pt x="20" y="28"/>
                    </a:lnTo>
                    <a:lnTo>
                      <a:pt x="19" y="28"/>
                    </a:lnTo>
                    <a:lnTo>
                      <a:pt x="18" y="28"/>
                    </a:lnTo>
                    <a:lnTo>
                      <a:pt x="17" y="28"/>
                    </a:lnTo>
                    <a:lnTo>
                      <a:pt x="16" y="27"/>
                    </a:lnTo>
                    <a:lnTo>
                      <a:pt x="15" y="27"/>
                    </a:lnTo>
                    <a:lnTo>
                      <a:pt x="14" y="28"/>
                    </a:lnTo>
                    <a:lnTo>
                      <a:pt x="13" y="30"/>
                    </a:lnTo>
                    <a:lnTo>
                      <a:pt x="12" y="31"/>
                    </a:lnTo>
                    <a:lnTo>
                      <a:pt x="11" y="31"/>
                    </a:lnTo>
                    <a:lnTo>
                      <a:pt x="10" y="32"/>
                    </a:lnTo>
                    <a:lnTo>
                      <a:pt x="8" y="32"/>
                    </a:lnTo>
                    <a:lnTo>
                      <a:pt x="6" y="32"/>
                    </a:lnTo>
                    <a:lnTo>
                      <a:pt x="5" y="32"/>
                    </a:lnTo>
                    <a:lnTo>
                      <a:pt x="5" y="33"/>
                    </a:lnTo>
                  </a:path>
                </a:pathLst>
              </a:custGeom>
              <a:solidFill>
                <a:srgbClr val="777777">
                  <a:alpha val="100000"/>
                </a:srgbClr>
              </a:solidFill>
              <a:ln w="9525">
                <a:noFill/>
              </a:ln>
            </p:spPr>
            <p:txBody>
              <a:bodyPr/>
              <a:lstStyle/>
              <a:p>
                <a:pPr fontAlgn="base"/>
                <a:endParaRPr lang="zh-CN" altLang="en-US" sz="1680" strike="noStrike" noProof="1"/>
              </a:p>
            </p:txBody>
          </p:sp>
          <p:sp>
            <p:nvSpPr>
              <p:cNvPr id="78004" name="Freeform 1809"/>
              <p:cNvSpPr/>
              <p:nvPr/>
            </p:nvSpPr>
            <p:spPr>
              <a:xfrm>
                <a:off x="3875" y="1246"/>
                <a:ext cx="27" cy="16"/>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8" h="5">
                    <a:moveTo>
                      <a:pt x="8" y="5"/>
                    </a:moveTo>
                    <a:lnTo>
                      <a:pt x="8" y="5"/>
                    </a:lnTo>
                    <a:lnTo>
                      <a:pt x="5" y="2"/>
                    </a:lnTo>
                    <a:lnTo>
                      <a:pt x="3" y="0"/>
                    </a:lnTo>
                    <a:lnTo>
                      <a:pt x="0" y="0"/>
                    </a:lnTo>
                    <a:lnTo>
                      <a:pt x="3" y="3"/>
                    </a:lnTo>
                    <a:lnTo>
                      <a:pt x="7" y="5"/>
                    </a:lnTo>
                    <a:lnTo>
                      <a:pt x="8" y="5"/>
                    </a:lnTo>
                  </a:path>
                </a:pathLst>
              </a:custGeom>
              <a:solidFill>
                <a:srgbClr val="777777">
                  <a:alpha val="100000"/>
                </a:srgbClr>
              </a:solidFill>
              <a:ln w="9525">
                <a:noFill/>
              </a:ln>
            </p:spPr>
            <p:txBody>
              <a:bodyPr/>
              <a:lstStyle/>
              <a:p>
                <a:pPr fontAlgn="base"/>
                <a:endParaRPr lang="zh-CN" altLang="en-US" sz="1680" strike="noStrike" noProof="1"/>
              </a:p>
            </p:txBody>
          </p:sp>
          <p:sp>
            <p:nvSpPr>
              <p:cNvPr id="78005" name="Freeform 1810"/>
              <p:cNvSpPr/>
              <p:nvPr/>
            </p:nvSpPr>
            <p:spPr>
              <a:xfrm>
                <a:off x="3898" y="1262"/>
                <a:ext cx="20" cy="20"/>
              </a:xfrm>
              <a:custGeom>
                <a:avLst/>
                <a:gdLst>
                  <a:gd name="txL" fmla="*/ 0 w 6"/>
                  <a:gd name="txT" fmla="*/ 0 h 6"/>
                  <a:gd name="txR" fmla="*/ 6 w 6"/>
                  <a:gd name="txB" fmla="*/ 6 h 6"/>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6" h="6">
                    <a:moveTo>
                      <a:pt x="6" y="5"/>
                    </a:moveTo>
                    <a:lnTo>
                      <a:pt x="6" y="5"/>
                    </a:lnTo>
                    <a:lnTo>
                      <a:pt x="3" y="3"/>
                    </a:lnTo>
                    <a:lnTo>
                      <a:pt x="1" y="0"/>
                    </a:lnTo>
                    <a:lnTo>
                      <a:pt x="0" y="0"/>
                    </a:lnTo>
                    <a:lnTo>
                      <a:pt x="1" y="3"/>
                    </a:lnTo>
                    <a:lnTo>
                      <a:pt x="5" y="6"/>
                    </a:lnTo>
                    <a:lnTo>
                      <a:pt x="6" y="5"/>
                    </a:lnTo>
                  </a:path>
                </a:pathLst>
              </a:custGeom>
              <a:solidFill>
                <a:srgbClr val="777777">
                  <a:alpha val="100000"/>
                </a:srgbClr>
              </a:solidFill>
              <a:ln w="9525">
                <a:noFill/>
              </a:ln>
            </p:spPr>
            <p:txBody>
              <a:bodyPr/>
              <a:lstStyle/>
              <a:p>
                <a:pPr fontAlgn="base"/>
                <a:endParaRPr lang="zh-CN" altLang="en-US" sz="1680" strike="noStrike" noProof="1"/>
              </a:p>
            </p:txBody>
          </p:sp>
          <p:sp>
            <p:nvSpPr>
              <p:cNvPr id="78006" name="Freeform 1811"/>
              <p:cNvSpPr/>
              <p:nvPr/>
            </p:nvSpPr>
            <p:spPr>
              <a:xfrm>
                <a:off x="3915" y="1279"/>
                <a:ext cx="26" cy="9"/>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3">
                    <a:moveTo>
                      <a:pt x="6" y="1"/>
                    </a:moveTo>
                    <a:lnTo>
                      <a:pt x="6" y="1"/>
                    </a:lnTo>
                    <a:lnTo>
                      <a:pt x="4" y="1"/>
                    </a:lnTo>
                    <a:lnTo>
                      <a:pt x="1" y="0"/>
                    </a:lnTo>
                    <a:lnTo>
                      <a:pt x="0" y="1"/>
                    </a:lnTo>
                    <a:lnTo>
                      <a:pt x="3" y="3"/>
                    </a:lnTo>
                    <a:lnTo>
                      <a:pt x="8" y="3"/>
                    </a:lnTo>
                    <a:lnTo>
                      <a:pt x="6"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07" name="Freeform 1812"/>
              <p:cNvSpPr/>
              <p:nvPr/>
            </p:nvSpPr>
            <p:spPr>
              <a:xfrm>
                <a:off x="3934" y="1279"/>
                <a:ext cx="17" cy="9"/>
              </a:xfrm>
              <a:custGeom>
                <a:avLst/>
                <a:gdLst>
                  <a:gd name="txL" fmla="*/ 0 w 5"/>
                  <a:gd name="txT" fmla="*/ 0 h 3"/>
                  <a:gd name="txR" fmla="*/ 5 w 5"/>
                  <a:gd name="txB" fmla="*/ 3 h 3"/>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3">
                    <a:moveTo>
                      <a:pt x="3" y="0"/>
                    </a:moveTo>
                    <a:lnTo>
                      <a:pt x="3" y="0"/>
                    </a:lnTo>
                    <a:lnTo>
                      <a:pt x="2" y="0"/>
                    </a:lnTo>
                    <a:lnTo>
                      <a:pt x="0" y="1"/>
                    </a:lnTo>
                    <a:lnTo>
                      <a:pt x="2" y="3"/>
                    </a:lnTo>
                    <a:lnTo>
                      <a:pt x="3" y="3"/>
                    </a:lnTo>
                    <a:lnTo>
                      <a:pt x="5"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08" name="Freeform 1813"/>
              <p:cNvSpPr/>
              <p:nvPr/>
            </p:nvSpPr>
            <p:spPr>
              <a:xfrm>
                <a:off x="3944" y="1279"/>
                <a:ext cx="23" cy="3"/>
              </a:xfrm>
              <a:custGeom>
                <a:avLst/>
                <a:gdLst>
                  <a:gd name="txL" fmla="*/ 0 w 7"/>
                  <a:gd name="txT" fmla="*/ 0 h 1"/>
                  <a:gd name="txR" fmla="*/ 7 w 7"/>
                  <a:gd name="txB" fmla="*/ 1 h 1"/>
                </a:gdLst>
                <a:ahLst/>
                <a:cxnLst>
                  <a:cxn ang="0">
                    <a:pos x="2147483646" y="0"/>
                  </a:cxn>
                  <a:cxn ang="0">
                    <a:pos x="2147483646" y="0"/>
                  </a:cxn>
                  <a:cxn ang="0">
                    <a:pos x="2147483646" y="0"/>
                  </a:cxn>
                  <a:cxn ang="0">
                    <a:pos x="0" y="0"/>
                  </a:cxn>
                  <a:cxn ang="0">
                    <a:pos x="2147483646" y="2147483646"/>
                  </a:cxn>
                  <a:cxn ang="0">
                    <a:pos x="2147483646" y="2147483646"/>
                  </a:cxn>
                  <a:cxn ang="0">
                    <a:pos x="2147483646" y="2147483646"/>
                  </a:cxn>
                  <a:cxn ang="0">
                    <a:pos x="2147483646" y="2147483646"/>
                  </a:cxn>
                  <a:cxn ang="0">
                    <a:pos x="2147483646" y="0"/>
                  </a:cxn>
                </a:cxnLst>
                <a:rect l="txL" t="txT" r="txR" b="txB"/>
                <a:pathLst>
                  <a:path w="7" h="1">
                    <a:moveTo>
                      <a:pt x="5" y="0"/>
                    </a:moveTo>
                    <a:lnTo>
                      <a:pt x="5" y="0"/>
                    </a:lnTo>
                    <a:lnTo>
                      <a:pt x="4" y="0"/>
                    </a:lnTo>
                    <a:lnTo>
                      <a:pt x="0" y="0"/>
                    </a:lnTo>
                    <a:lnTo>
                      <a:pt x="2" y="1"/>
                    </a:lnTo>
                    <a:lnTo>
                      <a:pt x="4" y="1"/>
                    </a:lnTo>
                    <a:lnTo>
                      <a:pt x="7" y="1"/>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09" name="Freeform 1814"/>
              <p:cNvSpPr/>
              <p:nvPr/>
            </p:nvSpPr>
            <p:spPr>
              <a:xfrm>
                <a:off x="3961" y="1272"/>
                <a:ext cx="32" cy="10"/>
              </a:xfrm>
              <a:custGeom>
                <a:avLst/>
                <a:gdLst>
                  <a:gd name="txL" fmla="*/ 0 w 10"/>
                  <a:gd name="txT" fmla="*/ 0 h 3"/>
                  <a:gd name="txR" fmla="*/ 10 w 10"/>
                  <a:gd name="txB" fmla="*/ 3 h 3"/>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10" h="3">
                    <a:moveTo>
                      <a:pt x="7" y="0"/>
                    </a:moveTo>
                    <a:lnTo>
                      <a:pt x="7" y="0"/>
                    </a:lnTo>
                    <a:lnTo>
                      <a:pt x="5" y="2"/>
                    </a:lnTo>
                    <a:lnTo>
                      <a:pt x="0" y="2"/>
                    </a:lnTo>
                    <a:lnTo>
                      <a:pt x="2" y="3"/>
                    </a:lnTo>
                    <a:lnTo>
                      <a:pt x="5" y="3"/>
                    </a:lnTo>
                    <a:lnTo>
                      <a:pt x="10" y="0"/>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10" name="Freeform 1815"/>
              <p:cNvSpPr/>
              <p:nvPr/>
            </p:nvSpPr>
            <p:spPr>
              <a:xfrm>
                <a:off x="3983" y="1266"/>
                <a:ext cx="20" cy="13"/>
              </a:xfrm>
              <a:custGeom>
                <a:avLst/>
                <a:gdLst>
                  <a:gd name="txL" fmla="*/ 0 w 6"/>
                  <a:gd name="txT" fmla="*/ 0 h 4"/>
                  <a:gd name="txR" fmla="*/ 6 w 6"/>
                  <a:gd name="txB" fmla="*/ 4 h 4"/>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 h="4">
                    <a:moveTo>
                      <a:pt x="6" y="0"/>
                    </a:moveTo>
                    <a:lnTo>
                      <a:pt x="6" y="0"/>
                    </a:lnTo>
                    <a:lnTo>
                      <a:pt x="3" y="0"/>
                    </a:lnTo>
                    <a:lnTo>
                      <a:pt x="0" y="2"/>
                    </a:lnTo>
                    <a:lnTo>
                      <a:pt x="3" y="2"/>
                    </a:lnTo>
                    <a:lnTo>
                      <a:pt x="3" y="4"/>
                    </a:lnTo>
                    <a:lnTo>
                      <a:pt x="6" y="4"/>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11" name="Freeform 1816"/>
              <p:cNvSpPr/>
              <p:nvPr/>
            </p:nvSpPr>
            <p:spPr>
              <a:xfrm>
                <a:off x="4003" y="1252"/>
                <a:ext cx="16" cy="27"/>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5" h="8">
                    <a:moveTo>
                      <a:pt x="2" y="1"/>
                    </a:moveTo>
                    <a:lnTo>
                      <a:pt x="2" y="1"/>
                    </a:lnTo>
                    <a:lnTo>
                      <a:pt x="3" y="1"/>
                    </a:lnTo>
                    <a:lnTo>
                      <a:pt x="2" y="3"/>
                    </a:lnTo>
                    <a:lnTo>
                      <a:pt x="2" y="4"/>
                    </a:lnTo>
                    <a:lnTo>
                      <a:pt x="0" y="4"/>
                    </a:lnTo>
                    <a:lnTo>
                      <a:pt x="0" y="8"/>
                    </a:lnTo>
                    <a:lnTo>
                      <a:pt x="2" y="6"/>
                    </a:lnTo>
                    <a:lnTo>
                      <a:pt x="5" y="4"/>
                    </a:lnTo>
                    <a:lnTo>
                      <a:pt x="5" y="1"/>
                    </a:lnTo>
                    <a:lnTo>
                      <a:pt x="3"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12" name="Freeform 1817"/>
              <p:cNvSpPr/>
              <p:nvPr/>
            </p:nvSpPr>
            <p:spPr>
              <a:xfrm>
                <a:off x="3983" y="1246"/>
                <a:ext cx="30" cy="10"/>
              </a:xfrm>
              <a:custGeom>
                <a:avLst/>
                <a:gdLst>
                  <a:gd name="txL" fmla="*/ 0 w 9"/>
                  <a:gd name="txT" fmla="*/ 0 h 3"/>
                  <a:gd name="txR" fmla="*/ 9 w 9"/>
                  <a:gd name="txB" fmla="*/ 3 h 3"/>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9" h="3">
                    <a:moveTo>
                      <a:pt x="0" y="2"/>
                    </a:moveTo>
                    <a:lnTo>
                      <a:pt x="0" y="2"/>
                    </a:lnTo>
                    <a:lnTo>
                      <a:pt x="5" y="2"/>
                    </a:lnTo>
                    <a:lnTo>
                      <a:pt x="8" y="3"/>
                    </a:lnTo>
                    <a:lnTo>
                      <a:pt x="9" y="2"/>
                    </a:lnTo>
                    <a:lnTo>
                      <a:pt x="5"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13" name="Freeform 1818"/>
              <p:cNvSpPr/>
              <p:nvPr/>
            </p:nvSpPr>
            <p:spPr>
              <a:xfrm>
                <a:off x="3941" y="1246"/>
                <a:ext cx="42" cy="10"/>
              </a:xfrm>
              <a:custGeom>
                <a:avLst/>
                <a:gdLst>
                  <a:gd name="txL" fmla="*/ 0 w 13"/>
                  <a:gd name="txT" fmla="*/ 0 h 3"/>
                  <a:gd name="txR" fmla="*/ 13 w 13"/>
                  <a:gd name="txB" fmla="*/ 3 h 3"/>
                </a:gdLst>
                <a:ahLst/>
                <a:cxnLst>
                  <a:cxn ang="0">
                    <a:pos x="0" y="2147483646"/>
                  </a:cxn>
                  <a:cxn ang="0">
                    <a:pos x="0"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0" y="2147483646"/>
                  </a:cxn>
                </a:cxnLst>
                <a:rect l="txL" t="txT" r="txR" b="txB"/>
                <a:pathLst>
                  <a:path w="13" h="3">
                    <a:moveTo>
                      <a:pt x="0" y="3"/>
                    </a:moveTo>
                    <a:lnTo>
                      <a:pt x="0" y="3"/>
                    </a:lnTo>
                    <a:lnTo>
                      <a:pt x="6" y="3"/>
                    </a:lnTo>
                    <a:lnTo>
                      <a:pt x="13" y="2"/>
                    </a:lnTo>
                    <a:lnTo>
                      <a:pt x="13" y="0"/>
                    </a:lnTo>
                    <a:lnTo>
                      <a:pt x="5" y="0"/>
                    </a:lnTo>
                    <a:lnTo>
                      <a:pt x="1"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14" name="Freeform 1819"/>
              <p:cNvSpPr/>
              <p:nvPr/>
            </p:nvSpPr>
            <p:spPr>
              <a:xfrm>
                <a:off x="3934" y="1239"/>
                <a:ext cx="17" cy="17"/>
              </a:xfrm>
              <a:custGeom>
                <a:avLst/>
                <a:gdLst>
                  <a:gd name="txL" fmla="*/ 0 w 5"/>
                  <a:gd name="txT" fmla="*/ 0 h 5"/>
                  <a:gd name="txR" fmla="*/ 5 w 5"/>
                  <a:gd name="txB" fmla="*/ 5 h 5"/>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5">
                    <a:moveTo>
                      <a:pt x="3" y="0"/>
                    </a:moveTo>
                    <a:lnTo>
                      <a:pt x="3" y="0"/>
                    </a:lnTo>
                    <a:lnTo>
                      <a:pt x="0" y="4"/>
                    </a:lnTo>
                    <a:lnTo>
                      <a:pt x="2" y="5"/>
                    </a:lnTo>
                    <a:lnTo>
                      <a:pt x="3" y="4"/>
                    </a:lnTo>
                    <a:lnTo>
                      <a:pt x="2" y="4"/>
                    </a:lnTo>
                    <a:lnTo>
                      <a:pt x="5" y="4"/>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15" name="Freeform 1820"/>
              <p:cNvSpPr/>
              <p:nvPr/>
            </p:nvSpPr>
            <p:spPr>
              <a:xfrm>
                <a:off x="3944" y="1236"/>
                <a:ext cx="23" cy="16"/>
              </a:xfrm>
              <a:custGeom>
                <a:avLst/>
                <a:gdLst>
                  <a:gd name="txL" fmla="*/ 0 w 7"/>
                  <a:gd name="txT" fmla="*/ 0 h 5"/>
                  <a:gd name="txR" fmla="*/ 7 w 7"/>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5">
                    <a:moveTo>
                      <a:pt x="7" y="0"/>
                    </a:moveTo>
                    <a:lnTo>
                      <a:pt x="7" y="0"/>
                    </a:lnTo>
                    <a:lnTo>
                      <a:pt x="4" y="1"/>
                    </a:lnTo>
                    <a:lnTo>
                      <a:pt x="0" y="1"/>
                    </a:lnTo>
                    <a:lnTo>
                      <a:pt x="2" y="5"/>
                    </a:lnTo>
                    <a:lnTo>
                      <a:pt x="5" y="3"/>
                    </a:lnTo>
                    <a:lnTo>
                      <a:pt x="7" y="1"/>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16" name="Freeform 1821"/>
              <p:cNvSpPr/>
              <p:nvPr/>
            </p:nvSpPr>
            <p:spPr>
              <a:xfrm>
                <a:off x="3967" y="1236"/>
                <a:ext cx="16" cy="3"/>
              </a:xfrm>
              <a:custGeom>
                <a:avLst/>
                <a:gdLst>
                  <a:gd name="txL" fmla="*/ 0 w 5"/>
                  <a:gd name="txT" fmla="*/ 0 h 1"/>
                  <a:gd name="txR" fmla="*/ 5 w 5"/>
                  <a:gd name="txB" fmla="*/ 1 h 1"/>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5" h="1">
                    <a:moveTo>
                      <a:pt x="5" y="0"/>
                    </a:moveTo>
                    <a:lnTo>
                      <a:pt x="5" y="0"/>
                    </a:lnTo>
                    <a:lnTo>
                      <a:pt x="1" y="0"/>
                    </a:lnTo>
                    <a:lnTo>
                      <a:pt x="0" y="0"/>
                    </a:lnTo>
                    <a:lnTo>
                      <a:pt x="0" y="1"/>
                    </a:lnTo>
                    <a:lnTo>
                      <a:pt x="1" y="1"/>
                    </a:lnTo>
                    <a:lnTo>
                      <a:pt x="5" y="1"/>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17" name="Freeform 1822"/>
              <p:cNvSpPr/>
              <p:nvPr/>
            </p:nvSpPr>
            <p:spPr>
              <a:xfrm>
                <a:off x="3983" y="1220"/>
                <a:ext cx="17" cy="19"/>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0" y="2147483646"/>
                  </a:cxn>
                  <a:cxn ang="0">
                    <a:pos x="0" y="2147483646"/>
                  </a:cxn>
                  <a:cxn ang="0">
                    <a:pos x="2147483646" y="2147483646"/>
                  </a:cxn>
                  <a:cxn ang="0">
                    <a:pos x="2147483646" y="0"/>
                  </a:cxn>
                  <a:cxn ang="0">
                    <a:pos x="2147483646" y="0"/>
                  </a:cxn>
                  <a:cxn ang="0">
                    <a:pos x="2147483646" y="2147483646"/>
                  </a:cxn>
                </a:cxnLst>
                <a:rect l="txL" t="txT" r="txR" b="txB"/>
                <a:pathLst>
                  <a:path w="5" h="6">
                    <a:moveTo>
                      <a:pt x="5" y="3"/>
                    </a:moveTo>
                    <a:lnTo>
                      <a:pt x="5" y="3"/>
                    </a:lnTo>
                    <a:lnTo>
                      <a:pt x="3" y="3"/>
                    </a:lnTo>
                    <a:lnTo>
                      <a:pt x="0" y="5"/>
                    </a:lnTo>
                    <a:lnTo>
                      <a:pt x="0" y="6"/>
                    </a:lnTo>
                    <a:lnTo>
                      <a:pt x="5" y="5"/>
                    </a:lnTo>
                    <a:lnTo>
                      <a:pt x="5" y="0"/>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18" name="Freeform 1823"/>
              <p:cNvSpPr/>
              <p:nvPr/>
            </p:nvSpPr>
            <p:spPr>
              <a:xfrm>
                <a:off x="3977" y="1213"/>
                <a:ext cx="23" cy="17"/>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7" h="5">
                    <a:moveTo>
                      <a:pt x="0" y="3"/>
                    </a:moveTo>
                    <a:lnTo>
                      <a:pt x="0" y="3"/>
                    </a:lnTo>
                    <a:lnTo>
                      <a:pt x="3" y="3"/>
                    </a:lnTo>
                    <a:lnTo>
                      <a:pt x="7" y="5"/>
                    </a:lnTo>
                    <a:lnTo>
                      <a:pt x="7" y="2"/>
                    </a:lnTo>
                    <a:lnTo>
                      <a:pt x="3" y="2"/>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19" name="Freeform 1824"/>
              <p:cNvSpPr/>
              <p:nvPr/>
            </p:nvSpPr>
            <p:spPr>
              <a:xfrm>
                <a:off x="3970" y="1207"/>
                <a:ext cx="13" cy="16"/>
              </a:xfrm>
              <a:custGeom>
                <a:avLst/>
                <a:gdLst>
                  <a:gd name="txL" fmla="*/ 0 w 4"/>
                  <a:gd name="txT" fmla="*/ 0 h 5"/>
                  <a:gd name="txR" fmla="*/ 4 w 4"/>
                  <a:gd name="txB" fmla="*/ 5 h 5"/>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4" h="5">
                    <a:moveTo>
                      <a:pt x="2" y="0"/>
                    </a:moveTo>
                    <a:lnTo>
                      <a:pt x="2" y="0"/>
                    </a:lnTo>
                    <a:lnTo>
                      <a:pt x="0" y="2"/>
                    </a:lnTo>
                    <a:lnTo>
                      <a:pt x="2" y="5"/>
                    </a:lnTo>
                    <a:lnTo>
                      <a:pt x="2" y="2"/>
                    </a:lnTo>
                    <a:lnTo>
                      <a:pt x="2" y="4"/>
                    </a:lnTo>
                    <a:lnTo>
                      <a:pt x="4"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20" name="Freeform 1825"/>
              <p:cNvSpPr/>
              <p:nvPr/>
            </p:nvSpPr>
            <p:spPr>
              <a:xfrm>
                <a:off x="3977" y="1187"/>
                <a:ext cx="23" cy="20"/>
              </a:xfrm>
              <a:custGeom>
                <a:avLst/>
                <a:gdLst>
                  <a:gd name="txL" fmla="*/ 0 w 7"/>
                  <a:gd name="txT" fmla="*/ 0 h 6"/>
                  <a:gd name="txR" fmla="*/ 7 w 7"/>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7" h="6">
                    <a:moveTo>
                      <a:pt x="2" y="1"/>
                    </a:moveTo>
                    <a:lnTo>
                      <a:pt x="2" y="1"/>
                    </a:lnTo>
                    <a:lnTo>
                      <a:pt x="5" y="3"/>
                    </a:lnTo>
                    <a:lnTo>
                      <a:pt x="3" y="1"/>
                    </a:lnTo>
                    <a:lnTo>
                      <a:pt x="3" y="3"/>
                    </a:lnTo>
                    <a:lnTo>
                      <a:pt x="0" y="6"/>
                    </a:lnTo>
                    <a:lnTo>
                      <a:pt x="2" y="6"/>
                    </a:lnTo>
                    <a:lnTo>
                      <a:pt x="5" y="5"/>
                    </a:lnTo>
                    <a:lnTo>
                      <a:pt x="7" y="3"/>
                    </a:lnTo>
                    <a:lnTo>
                      <a:pt x="5" y="1"/>
                    </a:lnTo>
                    <a:lnTo>
                      <a:pt x="3"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21" name="Freeform 1826"/>
              <p:cNvSpPr/>
              <p:nvPr/>
            </p:nvSpPr>
            <p:spPr>
              <a:xfrm>
                <a:off x="3967" y="1171"/>
                <a:ext cx="20" cy="19"/>
              </a:xfrm>
              <a:custGeom>
                <a:avLst/>
                <a:gdLst>
                  <a:gd name="txL" fmla="*/ 0 w 6"/>
                  <a:gd name="txT" fmla="*/ 0 h 6"/>
                  <a:gd name="txR" fmla="*/ 6 w 6"/>
                  <a:gd name="txB" fmla="*/ 6 h 6"/>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 h="6">
                    <a:moveTo>
                      <a:pt x="3" y="0"/>
                    </a:moveTo>
                    <a:lnTo>
                      <a:pt x="3" y="0"/>
                    </a:lnTo>
                    <a:lnTo>
                      <a:pt x="0" y="3"/>
                    </a:lnTo>
                    <a:lnTo>
                      <a:pt x="0" y="5"/>
                    </a:lnTo>
                    <a:lnTo>
                      <a:pt x="3" y="6"/>
                    </a:lnTo>
                    <a:lnTo>
                      <a:pt x="5" y="6"/>
                    </a:lnTo>
                    <a:lnTo>
                      <a:pt x="6" y="5"/>
                    </a:lnTo>
                    <a:lnTo>
                      <a:pt x="3" y="3"/>
                    </a:lnTo>
                    <a:lnTo>
                      <a:pt x="1" y="3"/>
                    </a:lnTo>
                    <a:lnTo>
                      <a:pt x="3" y="3"/>
                    </a:lnTo>
                    <a:lnTo>
                      <a:pt x="5"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22" name="Freeform 1827"/>
              <p:cNvSpPr/>
              <p:nvPr/>
            </p:nvSpPr>
            <p:spPr>
              <a:xfrm>
                <a:off x="3977" y="1144"/>
                <a:ext cx="26" cy="30"/>
              </a:xfrm>
              <a:custGeom>
                <a:avLst/>
                <a:gdLst>
                  <a:gd name="txL" fmla="*/ 0 w 8"/>
                  <a:gd name="txT" fmla="*/ 0 h 9"/>
                  <a:gd name="txR" fmla="*/ 8 w 8"/>
                  <a:gd name="txB" fmla="*/ 9 h 9"/>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8" h="9">
                    <a:moveTo>
                      <a:pt x="7" y="1"/>
                    </a:moveTo>
                    <a:lnTo>
                      <a:pt x="7" y="1"/>
                    </a:lnTo>
                    <a:lnTo>
                      <a:pt x="5" y="3"/>
                    </a:lnTo>
                    <a:lnTo>
                      <a:pt x="0" y="8"/>
                    </a:lnTo>
                    <a:lnTo>
                      <a:pt x="2" y="9"/>
                    </a:lnTo>
                    <a:lnTo>
                      <a:pt x="7" y="4"/>
                    </a:lnTo>
                    <a:lnTo>
                      <a:pt x="8" y="0"/>
                    </a:lnTo>
                    <a:lnTo>
                      <a:pt x="7"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23" name="Freeform 1828"/>
              <p:cNvSpPr/>
              <p:nvPr/>
            </p:nvSpPr>
            <p:spPr>
              <a:xfrm>
                <a:off x="3934" y="1131"/>
                <a:ext cx="69" cy="17"/>
              </a:xfrm>
              <a:custGeom>
                <a:avLst/>
                <a:gdLst>
                  <a:gd name="txL" fmla="*/ 0 w 21"/>
                  <a:gd name="txT" fmla="*/ 0 h 5"/>
                  <a:gd name="txR" fmla="*/ 21 w 21"/>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21" h="5">
                    <a:moveTo>
                      <a:pt x="2" y="4"/>
                    </a:moveTo>
                    <a:lnTo>
                      <a:pt x="2" y="4"/>
                    </a:lnTo>
                    <a:lnTo>
                      <a:pt x="11" y="4"/>
                    </a:lnTo>
                    <a:lnTo>
                      <a:pt x="20" y="5"/>
                    </a:lnTo>
                    <a:lnTo>
                      <a:pt x="21" y="4"/>
                    </a:lnTo>
                    <a:lnTo>
                      <a:pt x="11" y="0"/>
                    </a:lnTo>
                    <a:lnTo>
                      <a:pt x="0" y="2"/>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8024" name="Freeform 1829"/>
              <p:cNvSpPr/>
              <p:nvPr/>
            </p:nvSpPr>
            <p:spPr>
              <a:xfrm>
                <a:off x="3924" y="1138"/>
                <a:ext cx="17" cy="16"/>
              </a:xfrm>
              <a:custGeom>
                <a:avLst/>
                <a:gdLst>
                  <a:gd name="txL" fmla="*/ 0 w 5"/>
                  <a:gd name="txT" fmla="*/ 0 h 5"/>
                  <a:gd name="txR" fmla="*/ 5 w 5"/>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5" h="5">
                    <a:moveTo>
                      <a:pt x="0" y="5"/>
                    </a:moveTo>
                    <a:lnTo>
                      <a:pt x="0" y="5"/>
                    </a:lnTo>
                    <a:lnTo>
                      <a:pt x="3" y="5"/>
                    </a:lnTo>
                    <a:lnTo>
                      <a:pt x="5" y="2"/>
                    </a:lnTo>
                    <a:lnTo>
                      <a:pt x="3" y="0"/>
                    </a:lnTo>
                    <a:lnTo>
                      <a:pt x="1" y="3"/>
                    </a:lnTo>
                    <a:lnTo>
                      <a:pt x="0" y="3"/>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8025" name="Freeform 1830"/>
              <p:cNvSpPr/>
              <p:nvPr/>
            </p:nvSpPr>
            <p:spPr>
              <a:xfrm>
                <a:off x="3908" y="1148"/>
                <a:ext cx="16"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Lst>
                <a:rect l="txL" t="txT" r="txR" b="txB"/>
                <a:pathLst>
                  <a:path w="5" h="5">
                    <a:moveTo>
                      <a:pt x="2" y="3"/>
                    </a:moveTo>
                    <a:lnTo>
                      <a:pt x="2" y="3"/>
                    </a:lnTo>
                    <a:lnTo>
                      <a:pt x="3" y="2"/>
                    </a:lnTo>
                    <a:lnTo>
                      <a:pt x="5" y="2"/>
                    </a:lnTo>
                    <a:lnTo>
                      <a:pt x="5" y="0"/>
                    </a:lnTo>
                    <a:lnTo>
                      <a:pt x="2" y="0"/>
                    </a:lnTo>
                    <a:lnTo>
                      <a:pt x="0" y="2"/>
                    </a:lnTo>
                    <a:lnTo>
                      <a:pt x="0" y="3"/>
                    </a:lnTo>
                    <a:lnTo>
                      <a:pt x="0" y="5"/>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26" name="Freeform 1831"/>
              <p:cNvSpPr/>
              <p:nvPr/>
            </p:nvSpPr>
            <p:spPr>
              <a:xfrm>
                <a:off x="3902" y="1157"/>
                <a:ext cx="16" cy="17"/>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Lst>
                <a:rect l="txL" t="txT" r="txR" b="txB"/>
                <a:pathLst>
                  <a:path w="5" h="5">
                    <a:moveTo>
                      <a:pt x="2" y="5"/>
                    </a:moveTo>
                    <a:lnTo>
                      <a:pt x="2" y="5"/>
                    </a:lnTo>
                    <a:lnTo>
                      <a:pt x="5" y="4"/>
                    </a:lnTo>
                    <a:lnTo>
                      <a:pt x="4" y="0"/>
                    </a:lnTo>
                    <a:lnTo>
                      <a:pt x="2" y="2"/>
                    </a:lnTo>
                    <a:lnTo>
                      <a:pt x="0" y="4"/>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8027" name="Freeform 1832"/>
              <p:cNvSpPr/>
              <p:nvPr/>
            </p:nvSpPr>
            <p:spPr>
              <a:xfrm>
                <a:off x="3885" y="1171"/>
                <a:ext cx="23" cy="9"/>
              </a:xfrm>
              <a:custGeom>
                <a:avLst/>
                <a:gdLst>
                  <a:gd name="txL" fmla="*/ 0 w 7"/>
                  <a:gd name="txT" fmla="*/ 0 h 3"/>
                  <a:gd name="txR" fmla="*/ 7 w 7"/>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7" h="3">
                    <a:moveTo>
                      <a:pt x="0" y="3"/>
                    </a:moveTo>
                    <a:lnTo>
                      <a:pt x="0" y="3"/>
                    </a:lnTo>
                    <a:lnTo>
                      <a:pt x="4" y="3"/>
                    </a:lnTo>
                    <a:lnTo>
                      <a:pt x="7" y="1"/>
                    </a:lnTo>
                    <a:lnTo>
                      <a:pt x="5" y="0"/>
                    </a:lnTo>
                    <a:lnTo>
                      <a:pt x="4" y="1"/>
                    </a:lnTo>
                    <a:lnTo>
                      <a:pt x="0" y="1"/>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28" name="Freeform 1833"/>
              <p:cNvSpPr/>
              <p:nvPr/>
            </p:nvSpPr>
            <p:spPr>
              <a:xfrm>
                <a:off x="3866" y="1174"/>
                <a:ext cx="19" cy="6"/>
              </a:xfrm>
              <a:custGeom>
                <a:avLst/>
                <a:gdLst>
                  <a:gd name="txL" fmla="*/ 0 w 6"/>
                  <a:gd name="txT" fmla="*/ 0 h 2"/>
                  <a:gd name="txR" fmla="*/ 6 w 6"/>
                  <a:gd name="txB" fmla="*/ 2 h 2"/>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6" h="2">
                    <a:moveTo>
                      <a:pt x="2" y="2"/>
                    </a:moveTo>
                    <a:lnTo>
                      <a:pt x="2" y="2"/>
                    </a:lnTo>
                    <a:lnTo>
                      <a:pt x="3" y="2"/>
                    </a:lnTo>
                    <a:lnTo>
                      <a:pt x="6" y="2"/>
                    </a:lnTo>
                    <a:lnTo>
                      <a:pt x="6" y="0"/>
                    </a:lnTo>
                    <a:lnTo>
                      <a:pt x="3" y="0"/>
                    </a:lnTo>
                    <a:lnTo>
                      <a:pt x="0" y="2"/>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29" name="Freeform 1834"/>
              <p:cNvSpPr/>
              <p:nvPr/>
            </p:nvSpPr>
            <p:spPr>
              <a:xfrm>
                <a:off x="3866" y="1180"/>
                <a:ext cx="19" cy="17"/>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6" h="5">
                    <a:moveTo>
                      <a:pt x="6" y="3"/>
                    </a:moveTo>
                    <a:lnTo>
                      <a:pt x="6" y="3"/>
                    </a:lnTo>
                    <a:lnTo>
                      <a:pt x="3" y="2"/>
                    </a:lnTo>
                    <a:lnTo>
                      <a:pt x="2" y="0"/>
                    </a:lnTo>
                    <a:lnTo>
                      <a:pt x="0" y="0"/>
                    </a:lnTo>
                    <a:lnTo>
                      <a:pt x="2" y="3"/>
                    </a:lnTo>
                    <a:lnTo>
                      <a:pt x="6" y="5"/>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30" name="Freeform 1835"/>
              <p:cNvSpPr/>
              <p:nvPr/>
            </p:nvSpPr>
            <p:spPr>
              <a:xfrm>
                <a:off x="3885" y="1190"/>
                <a:ext cx="30" cy="17"/>
              </a:xfrm>
              <a:custGeom>
                <a:avLst/>
                <a:gdLst>
                  <a:gd name="txL" fmla="*/ 0 w 9"/>
                  <a:gd name="txT" fmla="*/ 0 h 5"/>
                  <a:gd name="txR" fmla="*/ 9 w 9"/>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9" h="5">
                    <a:moveTo>
                      <a:pt x="7" y="4"/>
                    </a:moveTo>
                    <a:lnTo>
                      <a:pt x="7" y="4"/>
                    </a:lnTo>
                    <a:lnTo>
                      <a:pt x="5" y="2"/>
                    </a:lnTo>
                    <a:lnTo>
                      <a:pt x="0" y="0"/>
                    </a:lnTo>
                    <a:lnTo>
                      <a:pt x="0" y="2"/>
                    </a:lnTo>
                    <a:lnTo>
                      <a:pt x="4" y="4"/>
                    </a:lnTo>
                    <a:lnTo>
                      <a:pt x="9" y="5"/>
                    </a:lnTo>
                    <a:lnTo>
                      <a:pt x="7" y="4"/>
                    </a:lnTo>
                  </a:path>
                </a:pathLst>
              </a:custGeom>
              <a:solidFill>
                <a:srgbClr val="777777">
                  <a:alpha val="100000"/>
                </a:srgbClr>
              </a:solidFill>
              <a:ln w="9525">
                <a:noFill/>
              </a:ln>
            </p:spPr>
            <p:txBody>
              <a:bodyPr/>
              <a:lstStyle/>
              <a:p>
                <a:pPr fontAlgn="base"/>
                <a:endParaRPr lang="zh-CN" altLang="en-US" sz="1680" strike="noStrike" noProof="1"/>
              </a:p>
            </p:txBody>
          </p:sp>
          <p:sp>
            <p:nvSpPr>
              <p:cNvPr id="78031" name="Freeform 1836"/>
              <p:cNvSpPr/>
              <p:nvPr/>
            </p:nvSpPr>
            <p:spPr>
              <a:xfrm>
                <a:off x="3908" y="1197"/>
                <a:ext cx="20" cy="10"/>
              </a:xfrm>
              <a:custGeom>
                <a:avLst/>
                <a:gdLst>
                  <a:gd name="txL" fmla="*/ 0 w 6"/>
                  <a:gd name="txT" fmla="*/ 0 h 3"/>
                  <a:gd name="txR" fmla="*/ 6 w 6"/>
                  <a:gd name="txB" fmla="*/ 3 h 3"/>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 h="3">
                    <a:moveTo>
                      <a:pt x="6" y="3"/>
                    </a:moveTo>
                    <a:lnTo>
                      <a:pt x="6" y="3"/>
                    </a:lnTo>
                    <a:lnTo>
                      <a:pt x="5" y="0"/>
                    </a:lnTo>
                    <a:lnTo>
                      <a:pt x="0" y="2"/>
                    </a:lnTo>
                    <a:lnTo>
                      <a:pt x="2" y="3"/>
                    </a:lnTo>
                    <a:lnTo>
                      <a:pt x="5" y="2"/>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32" name="Freeform 1837"/>
              <p:cNvSpPr/>
              <p:nvPr/>
            </p:nvSpPr>
            <p:spPr>
              <a:xfrm>
                <a:off x="3908" y="1203"/>
                <a:ext cx="20" cy="20"/>
              </a:xfrm>
              <a:custGeom>
                <a:avLst/>
                <a:gdLst>
                  <a:gd name="txL" fmla="*/ 0 w 6"/>
                  <a:gd name="txT" fmla="*/ 0 h 6"/>
                  <a:gd name="txR" fmla="*/ 6 w 6"/>
                  <a:gd name="txB" fmla="*/ 6 h 6"/>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6" h="6">
                    <a:moveTo>
                      <a:pt x="2" y="5"/>
                    </a:moveTo>
                    <a:lnTo>
                      <a:pt x="2" y="5"/>
                    </a:lnTo>
                    <a:lnTo>
                      <a:pt x="2" y="3"/>
                    </a:lnTo>
                    <a:lnTo>
                      <a:pt x="6" y="1"/>
                    </a:lnTo>
                    <a:lnTo>
                      <a:pt x="5" y="0"/>
                    </a:lnTo>
                    <a:lnTo>
                      <a:pt x="0" y="1"/>
                    </a:lnTo>
                    <a:lnTo>
                      <a:pt x="0" y="6"/>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8033" name="Freeform 1838"/>
              <p:cNvSpPr/>
              <p:nvPr/>
            </p:nvSpPr>
            <p:spPr>
              <a:xfrm>
                <a:off x="3908" y="1220"/>
                <a:ext cx="20" cy="10"/>
              </a:xfrm>
              <a:custGeom>
                <a:avLst/>
                <a:gdLst>
                  <a:gd name="txL" fmla="*/ 0 w 6"/>
                  <a:gd name="txT" fmla="*/ 0 h 3"/>
                  <a:gd name="txR" fmla="*/ 6 w 6"/>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3">
                    <a:moveTo>
                      <a:pt x="6" y="3"/>
                    </a:moveTo>
                    <a:lnTo>
                      <a:pt x="6" y="3"/>
                    </a:lnTo>
                    <a:lnTo>
                      <a:pt x="6" y="1"/>
                    </a:lnTo>
                    <a:lnTo>
                      <a:pt x="2" y="0"/>
                    </a:lnTo>
                    <a:lnTo>
                      <a:pt x="0" y="1"/>
                    </a:lnTo>
                    <a:lnTo>
                      <a:pt x="5" y="3"/>
                    </a:lnTo>
                    <a:lnTo>
                      <a:pt x="6" y="1"/>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34" name="Freeform 1839"/>
              <p:cNvSpPr/>
              <p:nvPr/>
            </p:nvSpPr>
            <p:spPr>
              <a:xfrm>
                <a:off x="3908" y="1223"/>
                <a:ext cx="20" cy="13"/>
              </a:xfrm>
              <a:custGeom>
                <a:avLst/>
                <a:gdLst>
                  <a:gd name="txL" fmla="*/ 0 w 6"/>
                  <a:gd name="txT" fmla="*/ 0 h 4"/>
                  <a:gd name="txR" fmla="*/ 6 w 6"/>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6" h="4">
                    <a:moveTo>
                      <a:pt x="2" y="4"/>
                    </a:moveTo>
                    <a:lnTo>
                      <a:pt x="2" y="4"/>
                    </a:lnTo>
                    <a:lnTo>
                      <a:pt x="3" y="2"/>
                    </a:lnTo>
                    <a:lnTo>
                      <a:pt x="6" y="2"/>
                    </a:lnTo>
                    <a:lnTo>
                      <a:pt x="6" y="0"/>
                    </a:lnTo>
                    <a:lnTo>
                      <a:pt x="3" y="0"/>
                    </a:lnTo>
                    <a:lnTo>
                      <a:pt x="0" y="4"/>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8035" name="Freeform 1840"/>
              <p:cNvSpPr/>
              <p:nvPr/>
            </p:nvSpPr>
            <p:spPr>
              <a:xfrm>
                <a:off x="3875" y="1236"/>
                <a:ext cx="40" cy="10"/>
              </a:xfrm>
              <a:custGeom>
                <a:avLst/>
                <a:gdLst>
                  <a:gd name="txL" fmla="*/ 0 w 12"/>
                  <a:gd name="txT" fmla="*/ 0 h 3"/>
                  <a:gd name="txR" fmla="*/ 12 w 12"/>
                  <a:gd name="txB" fmla="*/ 3 h 3"/>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12" h="3">
                    <a:moveTo>
                      <a:pt x="3" y="3"/>
                    </a:moveTo>
                    <a:lnTo>
                      <a:pt x="3" y="3"/>
                    </a:lnTo>
                    <a:lnTo>
                      <a:pt x="7" y="3"/>
                    </a:lnTo>
                    <a:lnTo>
                      <a:pt x="12" y="0"/>
                    </a:lnTo>
                    <a:lnTo>
                      <a:pt x="10" y="0"/>
                    </a:lnTo>
                    <a:lnTo>
                      <a:pt x="5" y="1"/>
                    </a:lnTo>
                    <a:lnTo>
                      <a:pt x="0" y="3"/>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36" name="Freeform 1841"/>
              <p:cNvSpPr/>
              <p:nvPr/>
            </p:nvSpPr>
            <p:spPr>
              <a:xfrm>
                <a:off x="3777" y="1167"/>
                <a:ext cx="121" cy="69"/>
              </a:xfrm>
              <a:custGeom>
                <a:avLst/>
                <a:gdLst>
                  <a:gd name="txL" fmla="*/ 0 w 37"/>
                  <a:gd name="txT" fmla="*/ 0 h 21"/>
                  <a:gd name="txR" fmla="*/ 37 w 37"/>
                  <a:gd name="txB" fmla="*/ 21 h 2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7" h="21">
                    <a:moveTo>
                      <a:pt x="20" y="16"/>
                    </a:moveTo>
                    <a:lnTo>
                      <a:pt x="20" y="16"/>
                    </a:lnTo>
                    <a:lnTo>
                      <a:pt x="23" y="16"/>
                    </a:lnTo>
                    <a:lnTo>
                      <a:pt x="24" y="16"/>
                    </a:lnTo>
                    <a:lnTo>
                      <a:pt x="25" y="16"/>
                    </a:lnTo>
                    <a:lnTo>
                      <a:pt x="25" y="17"/>
                    </a:lnTo>
                    <a:lnTo>
                      <a:pt x="25" y="19"/>
                    </a:lnTo>
                    <a:lnTo>
                      <a:pt x="26" y="20"/>
                    </a:lnTo>
                    <a:lnTo>
                      <a:pt x="27" y="21"/>
                    </a:lnTo>
                    <a:lnTo>
                      <a:pt x="29" y="21"/>
                    </a:lnTo>
                    <a:lnTo>
                      <a:pt x="31" y="20"/>
                    </a:lnTo>
                    <a:lnTo>
                      <a:pt x="32" y="20"/>
                    </a:lnTo>
                    <a:lnTo>
                      <a:pt x="34" y="20"/>
                    </a:lnTo>
                    <a:lnTo>
                      <a:pt x="34" y="19"/>
                    </a:lnTo>
                    <a:lnTo>
                      <a:pt x="35" y="19"/>
                    </a:lnTo>
                    <a:lnTo>
                      <a:pt x="36" y="18"/>
                    </a:lnTo>
                    <a:lnTo>
                      <a:pt x="37" y="17"/>
                    </a:lnTo>
                    <a:lnTo>
                      <a:pt x="37" y="15"/>
                    </a:lnTo>
                    <a:lnTo>
                      <a:pt x="37" y="14"/>
                    </a:lnTo>
                    <a:lnTo>
                      <a:pt x="37" y="12"/>
                    </a:lnTo>
                    <a:lnTo>
                      <a:pt x="36" y="10"/>
                    </a:lnTo>
                    <a:lnTo>
                      <a:pt x="35" y="9"/>
                    </a:lnTo>
                    <a:lnTo>
                      <a:pt x="33" y="9"/>
                    </a:lnTo>
                    <a:lnTo>
                      <a:pt x="32" y="9"/>
                    </a:lnTo>
                    <a:lnTo>
                      <a:pt x="31" y="8"/>
                    </a:lnTo>
                    <a:lnTo>
                      <a:pt x="27" y="6"/>
                    </a:lnTo>
                    <a:lnTo>
                      <a:pt x="20" y="6"/>
                    </a:lnTo>
                    <a:lnTo>
                      <a:pt x="18" y="6"/>
                    </a:lnTo>
                    <a:lnTo>
                      <a:pt x="17" y="5"/>
                    </a:lnTo>
                    <a:lnTo>
                      <a:pt x="16" y="5"/>
                    </a:lnTo>
                    <a:lnTo>
                      <a:pt x="14" y="4"/>
                    </a:lnTo>
                    <a:lnTo>
                      <a:pt x="13" y="3"/>
                    </a:lnTo>
                    <a:lnTo>
                      <a:pt x="12" y="3"/>
                    </a:lnTo>
                    <a:lnTo>
                      <a:pt x="11" y="1"/>
                    </a:lnTo>
                    <a:lnTo>
                      <a:pt x="10" y="1"/>
                    </a:lnTo>
                    <a:lnTo>
                      <a:pt x="9" y="0"/>
                    </a:lnTo>
                    <a:lnTo>
                      <a:pt x="8" y="0"/>
                    </a:lnTo>
                    <a:lnTo>
                      <a:pt x="7" y="1"/>
                    </a:lnTo>
                    <a:lnTo>
                      <a:pt x="4" y="1"/>
                    </a:lnTo>
                    <a:lnTo>
                      <a:pt x="2" y="2"/>
                    </a:lnTo>
                    <a:lnTo>
                      <a:pt x="1" y="2"/>
                    </a:lnTo>
                    <a:lnTo>
                      <a:pt x="0" y="3"/>
                    </a:lnTo>
                    <a:lnTo>
                      <a:pt x="1" y="4"/>
                    </a:lnTo>
                    <a:lnTo>
                      <a:pt x="2" y="5"/>
                    </a:lnTo>
                    <a:lnTo>
                      <a:pt x="3" y="6"/>
                    </a:lnTo>
                    <a:lnTo>
                      <a:pt x="4" y="6"/>
                    </a:lnTo>
                    <a:lnTo>
                      <a:pt x="5" y="6"/>
                    </a:lnTo>
                    <a:lnTo>
                      <a:pt x="8" y="6"/>
                    </a:lnTo>
                    <a:lnTo>
                      <a:pt x="10" y="7"/>
                    </a:lnTo>
                    <a:lnTo>
                      <a:pt x="10" y="8"/>
                    </a:lnTo>
                    <a:lnTo>
                      <a:pt x="9" y="9"/>
                    </a:lnTo>
                    <a:lnTo>
                      <a:pt x="8" y="9"/>
                    </a:lnTo>
                    <a:lnTo>
                      <a:pt x="8" y="10"/>
                    </a:lnTo>
                    <a:lnTo>
                      <a:pt x="8" y="11"/>
                    </a:lnTo>
                    <a:lnTo>
                      <a:pt x="9" y="11"/>
                    </a:lnTo>
                    <a:lnTo>
                      <a:pt x="10" y="11"/>
                    </a:lnTo>
                    <a:lnTo>
                      <a:pt x="11" y="11"/>
                    </a:lnTo>
                    <a:lnTo>
                      <a:pt x="13" y="11"/>
                    </a:lnTo>
                    <a:lnTo>
                      <a:pt x="14" y="11"/>
                    </a:lnTo>
                    <a:lnTo>
                      <a:pt x="15" y="11"/>
                    </a:lnTo>
                    <a:lnTo>
                      <a:pt x="15" y="12"/>
                    </a:lnTo>
                    <a:lnTo>
                      <a:pt x="15" y="13"/>
                    </a:lnTo>
                    <a:lnTo>
                      <a:pt x="15" y="15"/>
                    </a:lnTo>
                    <a:lnTo>
                      <a:pt x="17" y="14"/>
                    </a:lnTo>
                    <a:lnTo>
                      <a:pt x="20" y="14"/>
                    </a:lnTo>
                    <a:lnTo>
                      <a:pt x="22" y="13"/>
                    </a:lnTo>
                    <a:lnTo>
                      <a:pt x="24" y="13"/>
                    </a:lnTo>
                    <a:lnTo>
                      <a:pt x="24" y="14"/>
                    </a:lnTo>
                    <a:lnTo>
                      <a:pt x="22" y="14"/>
                    </a:lnTo>
                    <a:lnTo>
                      <a:pt x="21" y="15"/>
                    </a:lnTo>
                    <a:lnTo>
                      <a:pt x="20" y="16"/>
                    </a:lnTo>
                  </a:path>
                </a:pathLst>
              </a:custGeom>
              <a:solidFill>
                <a:srgbClr val="777777">
                  <a:alpha val="100000"/>
                </a:srgbClr>
              </a:solidFill>
              <a:ln w="9525">
                <a:noFill/>
              </a:ln>
            </p:spPr>
            <p:txBody>
              <a:bodyPr/>
              <a:lstStyle/>
              <a:p>
                <a:pPr fontAlgn="base"/>
                <a:endParaRPr lang="zh-CN" altLang="en-US" sz="1680" strike="noStrike" noProof="1"/>
              </a:p>
            </p:txBody>
          </p:sp>
          <p:sp>
            <p:nvSpPr>
              <p:cNvPr id="78037" name="Freeform 1842"/>
              <p:cNvSpPr/>
              <p:nvPr/>
            </p:nvSpPr>
            <p:spPr>
              <a:xfrm>
                <a:off x="3843" y="1213"/>
                <a:ext cx="23" cy="17"/>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7" h="5">
                    <a:moveTo>
                      <a:pt x="7" y="3"/>
                    </a:moveTo>
                    <a:lnTo>
                      <a:pt x="7" y="3"/>
                    </a:lnTo>
                    <a:lnTo>
                      <a:pt x="5" y="2"/>
                    </a:lnTo>
                    <a:lnTo>
                      <a:pt x="0" y="0"/>
                    </a:lnTo>
                    <a:lnTo>
                      <a:pt x="0" y="3"/>
                    </a:lnTo>
                    <a:lnTo>
                      <a:pt x="4" y="3"/>
                    </a:lnTo>
                    <a:lnTo>
                      <a:pt x="4" y="5"/>
                    </a:lnTo>
                    <a:lnTo>
                      <a:pt x="7"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38" name="Freeform 1843"/>
              <p:cNvSpPr/>
              <p:nvPr/>
            </p:nvSpPr>
            <p:spPr>
              <a:xfrm>
                <a:off x="3856" y="1223"/>
                <a:ext cx="16" cy="13"/>
              </a:xfrm>
              <a:custGeom>
                <a:avLst/>
                <a:gdLst>
                  <a:gd name="txL" fmla="*/ 0 w 5"/>
                  <a:gd name="txT" fmla="*/ 0 h 4"/>
                  <a:gd name="txR" fmla="*/ 5 w 5"/>
                  <a:gd name="txB" fmla="*/ 4 h 4"/>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4">
                    <a:moveTo>
                      <a:pt x="5" y="2"/>
                    </a:moveTo>
                    <a:lnTo>
                      <a:pt x="5" y="2"/>
                    </a:lnTo>
                    <a:lnTo>
                      <a:pt x="3" y="2"/>
                    </a:lnTo>
                    <a:lnTo>
                      <a:pt x="3" y="0"/>
                    </a:lnTo>
                    <a:lnTo>
                      <a:pt x="0" y="2"/>
                    </a:lnTo>
                    <a:lnTo>
                      <a:pt x="1" y="4"/>
                    </a:lnTo>
                    <a:lnTo>
                      <a:pt x="5" y="4"/>
                    </a:lnTo>
                    <a:lnTo>
                      <a:pt x="5"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39" name="Freeform 1844"/>
              <p:cNvSpPr/>
              <p:nvPr/>
            </p:nvSpPr>
            <p:spPr>
              <a:xfrm>
                <a:off x="3872" y="1223"/>
                <a:ext cx="20" cy="13"/>
              </a:xfrm>
              <a:custGeom>
                <a:avLst/>
                <a:gdLst>
                  <a:gd name="txL" fmla="*/ 0 w 6"/>
                  <a:gd name="txT" fmla="*/ 0 h 4"/>
                  <a:gd name="txR" fmla="*/ 6 w 6"/>
                  <a:gd name="txB" fmla="*/ 4 h 4"/>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6" h="4">
                    <a:moveTo>
                      <a:pt x="4" y="0"/>
                    </a:moveTo>
                    <a:lnTo>
                      <a:pt x="4" y="0"/>
                    </a:lnTo>
                    <a:lnTo>
                      <a:pt x="3" y="2"/>
                    </a:lnTo>
                    <a:lnTo>
                      <a:pt x="0" y="2"/>
                    </a:lnTo>
                    <a:lnTo>
                      <a:pt x="0" y="4"/>
                    </a:lnTo>
                    <a:lnTo>
                      <a:pt x="4" y="4"/>
                    </a:lnTo>
                    <a:lnTo>
                      <a:pt x="6"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40" name="Freeform 1845"/>
              <p:cNvSpPr/>
              <p:nvPr/>
            </p:nvSpPr>
            <p:spPr>
              <a:xfrm>
                <a:off x="3885" y="1207"/>
                <a:ext cx="17" cy="23"/>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5" h="7">
                    <a:moveTo>
                      <a:pt x="4" y="2"/>
                    </a:moveTo>
                    <a:lnTo>
                      <a:pt x="4" y="2"/>
                    </a:lnTo>
                    <a:lnTo>
                      <a:pt x="4" y="4"/>
                    </a:lnTo>
                    <a:lnTo>
                      <a:pt x="0" y="5"/>
                    </a:lnTo>
                    <a:lnTo>
                      <a:pt x="2" y="7"/>
                    </a:lnTo>
                    <a:lnTo>
                      <a:pt x="5" y="5"/>
                    </a:lnTo>
                    <a:lnTo>
                      <a:pt x="5" y="0"/>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41" name="Freeform 1846"/>
              <p:cNvSpPr/>
              <p:nvPr/>
            </p:nvSpPr>
            <p:spPr>
              <a:xfrm>
                <a:off x="3885" y="1197"/>
                <a:ext cx="17" cy="16"/>
              </a:xfrm>
              <a:custGeom>
                <a:avLst/>
                <a:gdLst>
                  <a:gd name="txL" fmla="*/ 0 w 5"/>
                  <a:gd name="txT" fmla="*/ 0 h 5"/>
                  <a:gd name="txR" fmla="*/ 5 w 5"/>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5" h="5">
                    <a:moveTo>
                      <a:pt x="0" y="2"/>
                    </a:moveTo>
                    <a:lnTo>
                      <a:pt x="0" y="2"/>
                    </a:lnTo>
                    <a:lnTo>
                      <a:pt x="2" y="2"/>
                    </a:lnTo>
                    <a:lnTo>
                      <a:pt x="4" y="5"/>
                    </a:lnTo>
                    <a:lnTo>
                      <a:pt x="5" y="3"/>
                    </a:lnTo>
                    <a:lnTo>
                      <a:pt x="4"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42" name="Freeform 1847"/>
              <p:cNvSpPr/>
              <p:nvPr/>
            </p:nvSpPr>
            <p:spPr>
              <a:xfrm>
                <a:off x="3866" y="1187"/>
                <a:ext cx="19" cy="16"/>
              </a:xfrm>
              <a:custGeom>
                <a:avLst/>
                <a:gdLst>
                  <a:gd name="txL" fmla="*/ 0 w 6"/>
                  <a:gd name="txT" fmla="*/ 0 h 5"/>
                  <a:gd name="txR" fmla="*/ 6 w 6"/>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6" h="5">
                    <a:moveTo>
                      <a:pt x="0" y="1"/>
                    </a:moveTo>
                    <a:lnTo>
                      <a:pt x="0" y="1"/>
                    </a:lnTo>
                    <a:lnTo>
                      <a:pt x="3" y="3"/>
                    </a:lnTo>
                    <a:lnTo>
                      <a:pt x="6" y="5"/>
                    </a:lnTo>
                    <a:lnTo>
                      <a:pt x="6" y="3"/>
                    </a:lnTo>
                    <a:lnTo>
                      <a:pt x="3" y="1"/>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43" name="Freeform 1848"/>
              <p:cNvSpPr/>
              <p:nvPr/>
            </p:nvSpPr>
            <p:spPr>
              <a:xfrm>
                <a:off x="3843" y="1180"/>
                <a:ext cx="23" cy="10"/>
              </a:xfrm>
              <a:custGeom>
                <a:avLst/>
                <a:gdLst>
                  <a:gd name="txL" fmla="*/ 0 w 7"/>
                  <a:gd name="txT" fmla="*/ 0 h 3"/>
                  <a:gd name="txR" fmla="*/ 7 w 7"/>
                  <a:gd name="txB" fmla="*/ 3 h 3"/>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7" h="3">
                    <a:moveTo>
                      <a:pt x="0" y="3"/>
                    </a:moveTo>
                    <a:lnTo>
                      <a:pt x="0" y="3"/>
                    </a:lnTo>
                    <a:lnTo>
                      <a:pt x="4" y="3"/>
                    </a:lnTo>
                    <a:lnTo>
                      <a:pt x="7" y="3"/>
                    </a:lnTo>
                    <a:lnTo>
                      <a:pt x="7" y="2"/>
                    </a:lnTo>
                    <a:lnTo>
                      <a:pt x="4" y="0"/>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44" name="Freeform 1849"/>
              <p:cNvSpPr/>
              <p:nvPr/>
            </p:nvSpPr>
            <p:spPr>
              <a:xfrm>
                <a:off x="3823" y="1174"/>
                <a:ext cx="20" cy="16"/>
              </a:xfrm>
              <a:custGeom>
                <a:avLst/>
                <a:gdLst>
                  <a:gd name="txL" fmla="*/ 0 w 6"/>
                  <a:gd name="txT" fmla="*/ 0 h 5"/>
                  <a:gd name="txR" fmla="*/ 6 w 6"/>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6" h="5">
                    <a:moveTo>
                      <a:pt x="0" y="2"/>
                    </a:moveTo>
                    <a:lnTo>
                      <a:pt x="0" y="2"/>
                    </a:lnTo>
                    <a:lnTo>
                      <a:pt x="3" y="4"/>
                    </a:lnTo>
                    <a:lnTo>
                      <a:pt x="6" y="5"/>
                    </a:lnTo>
                    <a:lnTo>
                      <a:pt x="6" y="2"/>
                    </a:lnTo>
                    <a:lnTo>
                      <a:pt x="3"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45" name="Freeform 1850"/>
              <p:cNvSpPr/>
              <p:nvPr/>
            </p:nvSpPr>
            <p:spPr>
              <a:xfrm>
                <a:off x="3800" y="1164"/>
                <a:ext cx="23" cy="16"/>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7" h="5">
                    <a:moveTo>
                      <a:pt x="0" y="2"/>
                    </a:moveTo>
                    <a:lnTo>
                      <a:pt x="0" y="2"/>
                    </a:lnTo>
                    <a:lnTo>
                      <a:pt x="4" y="3"/>
                    </a:lnTo>
                    <a:lnTo>
                      <a:pt x="7" y="5"/>
                    </a:lnTo>
                    <a:lnTo>
                      <a:pt x="7" y="3"/>
                    </a:lnTo>
                    <a:lnTo>
                      <a:pt x="4"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46" name="Freeform 1851"/>
              <p:cNvSpPr/>
              <p:nvPr/>
            </p:nvSpPr>
            <p:spPr>
              <a:xfrm>
                <a:off x="3780" y="1164"/>
                <a:ext cx="20" cy="23"/>
              </a:xfrm>
              <a:custGeom>
                <a:avLst/>
                <a:gdLst>
                  <a:gd name="txL" fmla="*/ 0 w 6"/>
                  <a:gd name="txT" fmla="*/ 0 h 7"/>
                  <a:gd name="txR" fmla="*/ 6 w 6"/>
                  <a:gd name="txB" fmla="*/ 7 h 7"/>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6" h="7">
                    <a:moveTo>
                      <a:pt x="1" y="5"/>
                    </a:moveTo>
                    <a:lnTo>
                      <a:pt x="1" y="5"/>
                    </a:lnTo>
                    <a:lnTo>
                      <a:pt x="1" y="3"/>
                    </a:lnTo>
                    <a:lnTo>
                      <a:pt x="6" y="2"/>
                    </a:lnTo>
                    <a:lnTo>
                      <a:pt x="6" y="0"/>
                    </a:lnTo>
                    <a:lnTo>
                      <a:pt x="0" y="2"/>
                    </a:lnTo>
                    <a:lnTo>
                      <a:pt x="0" y="7"/>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8047" name="Freeform 1852"/>
              <p:cNvSpPr/>
              <p:nvPr/>
            </p:nvSpPr>
            <p:spPr>
              <a:xfrm>
                <a:off x="3780" y="1180"/>
                <a:ext cx="13" cy="10"/>
              </a:xfrm>
              <a:custGeom>
                <a:avLst/>
                <a:gdLst>
                  <a:gd name="txL" fmla="*/ 0 w 4"/>
                  <a:gd name="txT" fmla="*/ 0 h 3"/>
                  <a:gd name="txR" fmla="*/ 4 w 4"/>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4" h="3">
                    <a:moveTo>
                      <a:pt x="4" y="2"/>
                    </a:moveTo>
                    <a:lnTo>
                      <a:pt x="4" y="2"/>
                    </a:lnTo>
                    <a:lnTo>
                      <a:pt x="3" y="2"/>
                    </a:lnTo>
                    <a:lnTo>
                      <a:pt x="1" y="0"/>
                    </a:lnTo>
                    <a:lnTo>
                      <a:pt x="0" y="2"/>
                    </a:lnTo>
                    <a:lnTo>
                      <a:pt x="1" y="3"/>
                    </a:lnTo>
                    <a:lnTo>
                      <a:pt x="4" y="3"/>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48" name="Freeform 1853"/>
              <p:cNvSpPr/>
              <p:nvPr/>
            </p:nvSpPr>
            <p:spPr>
              <a:xfrm>
                <a:off x="3793" y="1187"/>
                <a:ext cx="23" cy="10"/>
              </a:xfrm>
              <a:custGeom>
                <a:avLst/>
                <a:gdLst>
                  <a:gd name="txL" fmla="*/ 0 w 7"/>
                  <a:gd name="txT" fmla="*/ 0 h 3"/>
                  <a:gd name="txR" fmla="*/ 7 w 7"/>
                  <a:gd name="txB" fmla="*/ 3 h 3"/>
                </a:gdLst>
                <a:ahLst/>
                <a:cxnLst>
                  <a:cxn ang="0">
                    <a:pos x="2147483646" y="2147483646"/>
                  </a:cxn>
                  <a:cxn ang="0">
                    <a:pos x="2147483646" y="2147483646"/>
                  </a:cxn>
                  <a:cxn ang="0">
                    <a:pos x="2147483646" y="2147483646"/>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3">
                    <a:moveTo>
                      <a:pt x="6" y="3"/>
                    </a:moveTo>
                    <a:lnTo>
                      <a:pt x="6" y="3"/>
                    </a:lnTo>
                    <a:lnTo>
                      <a:pt x="7" y="1"/>
                    </a:lnTo>
                    <a:lnTo>
                      <a:pt x="6" y="0"/>
                    </a:lnTo>
                    <a:lnTo>
                      <a:pt x="4" y="0"/>
                    </a:lnTo>
                    <a:lnTo>
                      <a:pt x="0" y="0"/>
                    </a:lnTo>
                    <a:lnTo>
                      <a:pt x="0" y="1"/>
                    </a:lnTo>
                    <a:lnTo>
                      <a:pt x="2" y="1"/>
                    </a:lnTo>
                    <a:lnTo>
                      <a:pt x="4" y="1"/>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49" name="Freeform 1854"/>
              <p:cNvSpPr/>
              <p:nvPr/>
            </p:nvSpPr>
            <p:spPr>
              <a:xfrm>
                <a:off x="3800" y="1190"/>
                <a:ext cx="13" cy="17"/>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4" h="5">
                    <a:moveTo>
                      <a:pt x="4" y="4"/>
                    </a:moveTo>
                    <a:lnTo>
                      <a:pt x="4" y="4"/>
                    </a:lnTo>
                    <a:lnTo>
                      <a:pt x="2" y="4"/>
                    </a:lnTo>
                    <a:lnTo>
                      <a:pt x="4" y="2"/>
                    </a:lnTo>
                    <a:lnTo>
                      <a:pt x="2" y="0"/>
                    </a:lnTo>
                    <a:lnTo>
                      <a:pt x="0" y="2"/>
                    </a:lnTo>
                    <a:lnTo>
                      <a:pt x="0" y="4"/>
                    </a:lnTo>
                    <a:lnTo>
                      <a:pt x="2" y="5"/>
                    </a:lnTo>
                    <a:lnTo>
                      <a:pt x="4" y="5"/>
                    </a:lnTo>
                    <a:lnTo>
                      <a:pt x="4" y="4"/>
                    </a:lnTo>
                  </a:path>
                </a:pathLst>
              </a:custGeom>
              <a:solidFill>
                <a:srgbClr val="777777">
                  <a:alpha val="100000"/>
                </a:srgbClr>
              </a:solidFill>
              <a:ln w="9525">
                <a:noFill/>
              </a:ln>
            </p:spPr>
            <p:txBody>
              <a:bodyPr/>
              <a:lstStyle/>
              <a:p>
                <a:pPr fontAlgn="base"/>
                <a:endParaRPr lang="zh-CN" altLang="en-US" sz="1680" strike="noStrike" noProof="1"/>
              </a:p>
            </p:txBody>
          </p:sp>
          <p:sp>
            <p:nvSpPr>
              <p:cNvPr id="78050" name="Freeform 1855"/>
              <p:cNvSpPr/>
              <p:nvPr/>
            </p:nvSpPr>
            <p:spPr>
              <a:xfrm>
                <a:off x="3813" y="1203"/>
                <a:ext cx="13" cy="4"/>
              </a:xfrm>
              <a:custGeom>
                <a:avLst/>
                <a:gdLst>
                  <a:gd name="txL" fmla="*/ 0 w 4"/>
                  <a:gd name="txT" fmla="*/ 0 h 1"/>
                  <a:gd name="txR" fmla="*/ 4 w 4"/>
                  <a:gd name="txB" fmla="*/ 1 h 1"/>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4" h="1">
                    <a:moveTo>
                      <a:pt x="4" y="1"/>
                    </a:moveTo>
                    <a:lnTo>
                      <a:pt x="4" y="1"/>
                    </a:lnTo>
                    <a:lnTo>
                      <a:pt x="3" y="0"/>
                    </a:lnTo>
                    <a:lnTo>
                      <a:pt x="0" y="0"/>
                    </a:lnTo>
                    <a:lnTo>
                      <a:pt x="0" y="1"/>
                    </a:lnTo>
                    <a:lnTo>
                      <a:pt x="3" y="1"/>
                    </a:lnTo>
                    <a:lnTo>
                      <a:pt x="4"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51" name="Freeform 1856"/>
              <p:cNvSpPr/>
              <p:nvPr/>
            </p:nvSpPr>
            <p:spPr>
              <a:xfrm>
                <a:off x="3823" y="1207"/>
                <a:ext cx="10" cy="13"/>
              </a:xfrm>
              <a:custGeom>
                <a:avLst/>
                <a:gdLst>
                  <a:gd name="txL" fmla="*/ 0 w 3"/>
                  <a:gd name="txT" fmla="*/ 0 h 4"/>
                  <a:gd name="txR" fmla="*/ 3 w 3"/>
                  <a:gd name="txB" fmla="*/ 4 h 4"/>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4">
                    <a:moveTo>
                      <a:pt x="3" y="2"/>
                    </a:moveTo>
                    <a:lnTo>
                      <a:pt x="3" y="2"/>
                    </a:lnTo>
                    <a:lnTo>
                      <a:pt x="1" y="2"/>
                    </a:lnTo>
                    <a:lnTo>
                      <a:pt x="1" y="0"/>
                    </a:lnTo>
                    <a:lnTo>
                      <a:pt x="0" y="0"/>
                    </a:lnTo>
                    <a:lnTo>
                      <a:pt x="0" y="4"/>
                    </a:lnTo>
                    <a:lnTo>
                      <a:pt x="3" y="4"/>
                    </a:lnTo>
                    <a:lnTo>
                      <a:pt x="3"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52" name="Freeform 1857"/>
              <p:cNvSpPr/>
              <p:nvPr/>
            </p:nvSpPr>
            <p:spPr>
              <a:xfrm>
                <a:off x="3833" y="1207"/>
                <a:ext cx="26" cy="13"/>
              </a:xfrm>
              <a:custGeom>
                <a:avLst/>
                <a:gdLst>
                  <a:gd name="txL" fmla="*/ 0 w 8"/>
                  <a:gd name="txT" fmla="*/ 0 h 4"/>
                  <a:gd name="txR" fmla="*/ 8 w 8"/>
                  <a:gd name="txB" fmla="*/ 4 h 4"/>
                </a:gdLst>
                <a:ahLst/>
                <a:cxnLst>
                  <a:cxn ang="0">
                    <a:pos x="2147483646" y="2147483646"/>
                  </a:cxn>
                  <a:cxn ang="0">
                    <a:pos x="2147483646" y="2147483646"/>
                  </a:cxn>
                  <a:cxn ang="0">
                    <a:pos x="2147483646" y="0"/>
                  </a:cxn>
                  <a:cxn ang="0">
                    <a:pos x="0" y="2147483646"/>
                  </a:cxn>
                  <a:cxn ang="0">
                    <a:pos x="0" y="2147483646"/>
                  </a:cxn>
                  <a:cxn ang="0">
                    <a:pos x="2147483646" y="2147483646"/>
                  </a:cxn>
                  <a:cxn ang="0">
                    <a:pos x="2147483646" y="0"/>
                  </a:cxn>
                  <a:cxn ang="0">
                    <a:pos x="2147483646" y="0"/>
                  </a:cxn>
                  <a:cxn ang="0">
                    <a:pos x="2147483646" y="2147483646"/>
                  </a:cxn>
                </a:cxnLst>
                <a:rect l="txL" t="txT" r="txR" b="txB"/>
                <a:pathLst>
                  <a:path w="8" h="4">
                    <a:moveTo>
                      <a:pt x="8" y="2"/>
                    </a:moveTo>
                    <a:lnTo>
                      <a:pt x="8" y="2"/>
                    </a:lnTo>
                    <a:lnTo>
                      <a:pt x="5" y="0"/>
                    </a:lnTo>
                    <a:lnTo>
                      <a:pt x="0" y="2"/>
                    </a:lnTo>
                    <a:lnTo>
                      <a:pt x="0" y="4"/>
                    </a:lnTo>
                    <a:lnTo>
                      <a:pt x="5" y="2"/>
                    </a:lnTo>
                    <a:lnTo>
                      <a:pt x="7" y="0"/>
                    </a:lnTo>
                    <a:lnTo>
                      <a:pt x="8"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53" name="Freeform 1858"/>
              <p:cNvSpPr/>
              <p:nvPr/>
            </p:nvSpPr>
            <p:spPr>
              <a:xfrm>
                <a:off x="3839" y="1207"/>
                <a:ext cx="20" cy="16"/>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txL" t="txT" r="txR" b="txB"/>
                <a:pathLst>
                  <a:path w="6" h="5">
                    <a:moveTo>
                      <a:pt x="1" y="2"/>
                    </a:moveTo>
                    <a:lnTo>
                      <a:pt x="3" y="5"/>
                    </a:lnTo>
                    <a:lnTo>
                      <a:pt x="3" y="4"/>
                    </a:lnTo>
                    <a:lnTo>
                      <a:pt x="6" y="2"/>
                    </a:lnTo>
                    <a:lnTo>
                      <a:pt x="5" y="0"/>
                    </a:lnTo>
                    <a:lnTo>
                      <a:pt x="1" y="2"/>
                    </a:lnTo>
                    <a:lnTo>
                      <a:pt x="1" y="5"/>
                    </a:lnTo>
                    <a:lnTo>
                      <a:pt x="1" y="2"/>
                    </a:lnTo>
                    <a:lnTo>
                      <a:pt x="0" y="4"/>
                    </a:lnTo>
                    <a:lnTo>
                      <a:pt x="1" y="5"/>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54" name="Freeform 1859"/>
              <p:cNvSpPr/>
              <p:nvPr/>
            </p:nvSpPr>
            <p:spPr>
              <a:xfrm>
                <a:off x="2401" y="2497"/>
                <a:ext cx="482" cy="360"/>
              </a:xfrm>
              <a:custGeom>
                <a:avLst/>
                <a:gdLst>
                  <a:gd name="txL" fmla="*/ 0 w 147"/>
                  <a:gd name="txT" fmla="*/ 0 h 110"/>
                  <a:gd name="txR" fmla="*/ 147 w 147"/>
                  <a:gd name="txB" fmla="*/ 110 h 1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7" h="110">
                    <a:moveTo>
                      <a:pt x="8" y="91"/>
                    </a:moveTo>
                    <a:lnTo>
                      <a:pt x="8" y="91"/>
                    </a:lnTo>
                    <a:lnTo>
                      <a:pt x="13" y="94"/>
                    </a:lnTo>
                    <a:lnTo>
                      <a:pt x="17" y="97"/>
                    </a:lnTo>
                    <a:lnTo>
                      <a:pt x="18" y="97"/>
                    </a:lnTo>
                    <a:lnTo>
                      <a:pt x="20" y="98"/>
                    </a:lnTo>
                    <a:lnTo>
                      <a:pt x="21" y="97"/>
                    </a:lnTo>
                    <a:lnTo>
                      <a:pt x="23" y="96"/>
                    </a:lnTo>
                    <a:lnTo>
                      <a:pt x="24" y="94"/>
                    </a:lnTo>
                    <a:lnTo>
                      <a:pt x="25" y="93"/>
                    </a:lnTo>
                    <a:lnTo>
                      <a:pt x="26" y="93"/>
                    </a:lnTo>
                    <a:lnTo>
                      <a:pt x="28" y="92"/>
                    </a:lnTo>
                    <a:lnTo>
                      <a:pt x="29" y="91"/>
                    </a:lnTo>
                    <a:lnTo>
                      <a:pt x="31" y="90"/>
                    </a:lnTo>
                    <a:lnTo>
                      <a:pt x="33" y="89"/>
                    </a:lnTo>
                    <a:lnTo>
                      <a:pt x="35" y="90"/>
                    </a:lnTo>
                    <a:lnTo>
                      <a:pt x="37" y="90"/>
                    </a:lnTo>
                    <a:lnTo>
                      <a:pt x="41" y="91"/>
                    </a:lnTo>
                    <a:lnTo>
                      <a:pt x="41" y="89"/>
                    </a:lnTo>
                    <a:lnTo>
                      <a:pt x="42" y="88"/>
                    </a:lnTo>
                    <a:lnTo>
                      <a:pt x="42" y="86"/>
                    </a:lnTo>
                    <a:lnTo>
                      <a:pt x="47" y="84"/>
                    </a:lnTo>
                    <a:lnTo>
                      <a:pt x="53" y="82"/>
                    </a:lnTo>
                    <a:lnTo>
                      <a:pt x="60" y="80"/>
                    </a:lnTo>
                    <a:lnTo>
                      <a:pt x="63" y="80"/>
                    </a:lnTo>
                    <a:lnTo>
                      <a:pt x="65" y="80"/>
                    </a:lnTo>
                    <a:lnTo>
                      <a:pt x="70" y="81"/>
                    </a:lnTo>
                    <a:lnTo>
                      <a:pt x="74" y="82"/>
                    </a:lnTo>
                    <a:lnTo>
                      <a:pt x="76" y="82"/>
                    </a:lnTo>
                    <a:lnTo>
                      <a:pt x="78" y="83"/>
                    </a:lnTo>
                    <a:lnTo>
                      <a:pt x="79" y="84"/>
                    </a:lnTo>
                    <a:lnTo>
                      <a:pt x="80" y="86"/>
                    </a:lnTo>
                    <a:lnTo>
                      <a:pt x="81" y="93"/>
                    </a:lnTo>
                    <a:lnTo>
                      <a:pt x="82" y="95"/>
                    </a:lnTo>
                    <a:lnTo>
                      <a:pt x="83" y="96"/>
                    </a:lnTo>
                    <a:lnTo>
                      <a:pt x="85" y="94"/>
                    </a:lnTo>
                    <a:lnTo>
                      <a:pt x="86" y="91"/>
                    </a:lnTo>
                    <a:lnTo>
                      <a:pt x="88" y="88"/>
                    </a:lnTo>
                    <a:lnTo>
                      <a:pt x="90" y="86"/>
                    </a:lnTo>
                    <a:lnTo>
                      <a:pt x="91" y="86"/>
                    </a:lnTo>
                    <a:lnTo>
                      <a:pt x="91" y="88"/>
                    </a:lnTo>
                    <a:lnTo>
                      <a:pt x="91" y="89"/>
                    </a:lnTo>
                    <a:lnTo>
                      <a:pt x="90" y="92"/>
                    </a:lnTo>
                    <a:lnTo>
                      <a:pt x="90" y="94"/>
                    </a:lnTo>
                    <a:lnTo>
                      <a:pt x="89" y="95"/>
                    </a:lnTo>
                    <a:lnTo>
                      <a:pt x="89" y="96"/>
                    </a:lnTo>
                    <a:lnTo>
                      <a:pt x="90" y="97"/>
                    </a:lnTo>
                    <a:lnTo>
                      <a:pt x="91" y="98"/>
                    </a:lnTo>
                    <a:lnTo>
                      <a:pt x="92" y="98"/>
                    </a:lnTo>
                    <a:lnTo>
                      <a:pt x="93" y="98"/>
                    </a:lnTo>
                    <a:lnTo>
                      <a:pt x="94" y="98"/>
                    </a:lnTo>
                    <a:lnTo>
                      <a:pt x="95" y="98"/>
                    </a:lnTo>
                    <a:lnTo>
                      <a:pt x="95" y="97"/>
                    </a:lnTo>
                    <a:lnTo>
                      <a:pt x="97" y="98"/>
                    </a:lnTo>
                    <a:lnTo>
                      <a:pt x="99" y="100"/>
                    </a:lnTo>
                    <a:lnTo>
                      <a:pt x="100" y="101"/>
                    </a:lnTo>
                    <a:lnTo>
                      <a:pt x="101" y="102"/>
                    </a:lnTo>
                    <a:lnTo>
                      <a:pt x="102" y="104"/>
                    </a:lnTo>
                    <a:lnTo>
                      <a:pt x="103" y="105"/>
                    </a:lnTo>
                    <a:lnTo>
                      <a:pt x="105" y="106"/>
                    </a:lnTo>
                    <a:lnTo>
                      <a:pt x="107" y="107"/>
                    </a:lnTo>
                    <a:lnTo>
                      <a:pt x="110" y="107"/>
                    </a:lnTo>
                    <a:lnTo>
                      <a:pt x="112" y="107"/>
                    </a:lnTo>
                    <a:lnTo>
                      <a:pt x="113" y="107"/>
                    </a:lnTo>
                    <a:lnTo>
                      <a:pt x="114" y="107"/>
                    </a:lnTo>
                    <a:lnTo>
                      <a:pt x="115" y="106"/>
                    </a:lnTo>
                    <a:lnTo>
                      <a:pt x="116" y="105"/>
                    </a:lnTo>
                    <a:lnTo>
                      <a:pt x="117" y="105"/>
                    </a:lnTo>
                    <a:lnTo>
                      <a:pt x="117" y="106"/>
                    </a:lnTo>
                    <a:lnTo>
                      <a:pt x="119" y="108"/>
                    </a:lnTo>
                    <a:lnTo>
                      <a:pt x="120" y="110"/>
                    </a:lnTo>
                    <a:lnTo>
                      <a:pt x="121" y="110"/>
                    </a:lnTo>
                    <a:lnTo>
                      <a:pt x="122" y="110"/>
                    </a:lnTo>
                    <a:lnTo>
                      <a:pt x="123" y="110"/>
                    </a:lnTo>
                    <a:lnTo>
                      <a:pt x="124" y="110"/>
                    </a:lnTo>
                    <a:lnTo>
                      <a:pt x="125" y="109"/>
                    </a:lnTo>
                    <a:lnTo>
                      <a:pt x="126" y="108"/>
                    </a:lnTo>
                    <a:lnTo>
                      <a:pt x="127" y="107"/>
                    </a:lnTo>
                    <a:lnTo>
                      <a:pt x="129" y="107"/>
                    </a:lnTo>
                    <a:lnTo>
                      <a:pt x="130" y="107"/>
                    </a:lnTo>
                    <a:lnTo>
                      <a:pt x="131" y="107"/>
                    </a:lnTo>
                    <a:lnTo>
                      <a:pt x="133" y="108"/>
                    </a:lnTo>
                    <a:lnTo>
                      <a:pt x="134" y="108"/>
                    </a:lnTo>
                    <a:lnTo>
                      <a:pt x="135" y="108"/>
                    </a:lnTo>
                    <a:lnTo>
                      <a:pt x="135" y="107"/>
                    </a:lnTo>
                    <a:lnTo>
                      <a:pt x="135" y="106"/>
                    </a:lnTo>
                    <a:lnTo>
                      <a:pt x="134" y="104"/>
                    </a:lnTo>
                    <a:lnTo>
                      <a:pt x="133" y="101"/>
                    </a:lnTo>
                    <a:lnTo>
                      <a:pt x="133" y="99"/>
                    </a:lnTo>
                    <a:lnTo>
                      <a:pt x="132" y="98"/>
                    </a:lnTo>
                    <a:lnTo>
                      <a:pt x="133" y="97"/>
                    </a:lnTo>
                    <a:lnTo>
                      <a:pt x="133" y="96"/>
                    </a:lnTo>
                    <a:lnTo>
                      <a:pt x="134" y="96"/>
                    </a:lnTo>
                    <a:lnTo>
                      <a:pt x="135" y="95"/>
                    </a:lnTo>
                    <a:lnTo>
                      <a:pt x="136" y="93"/>
                    </a:lnTo>
                    <a:lnTo>
                      <a:pt x="139" y="89"/>
                    </a:lnTo>
                    <a:lnTo>
                      <a:pt x="142" y="85"/>
                    </a:lnTo>
                    <a:lnTo>
                      <a:pt x="143" y="81"/>
                    </a:lnTo>
                    <a:lnTo>
                      <a:pt x="144" y="79"/>
                    </a:lnTo>
                    <a:lnTo>
                      <a:pt x="144" y="77"/>
                    </a:lnTo>
                    <a:lnTo>
                      <a:pt x="145" y="74"/>
                    </a:lnTo>
                    <a:lnTo>
                      <a:pt x="145" y="71"/>
                    </a:lnTo>
                    <a:lnTo>
                      <a:pt x="145" y="70"/>
                    </a:lnTo>
                    <a:lnTo>
                      <a:pt x="146" y="69"/>
                    </a:lnTo>
                    <a:lnTo>
                      <a:pt x="147" y="67"/>
                    </a:lnTo>
                    <a:lnTo>
                      <a:pt x="147" y="66"/>
                    </a:lnTo>
                    <a:lnTo>
                      <a:pt x="147" y="65"/>
                    </a:lnTo>
                    <a:lnTo>
                      <a:pt x="147" y="64"/>
                    </a:lnTo>
                    <a:lnTo>
                      <a:pt x="145" y="63"/>
                    </a:lnTo>
                    <a:lnTo>
                      <a:pt x="144" y="63"/>
                    </a:lnTo>
                    <a:lnTo>
                      <a:pt x="144" y="62"/>
                    </a:lnTo>
                    <a:lnTo>
                      <a:pt x="144" y="61"/>
                    </a:lnTo>
                    <a:lnTo>
                      <a:pt x="145" y="60"/>
                    </a:lnTo>
                    <a:lnTo>
                      <a:pt x="145" y="58"/>
                    </a:lnTo>
                    <a:lnTo>
                      <a:pt x="145" y="57"/>
                    </a:lnTo>
                    <a:lnTo>
                      <a:pt x="144" y="55"/>
                    </a:lnTo>
                    <a:lnTo>
                      <a:pt x="143" y="53"/>
                    </a:lnTo>
                    <a:lnTo>
                      <a:pt x="142" y="52"/>
                    </a:lnTo>
                    <a:lnTo>
                      <a:pt x="141" y="51"/>
                    </a:lnTo>
                    <a:lnTo>
                      <a:pt x="139" y="49"/>
                    </a:lnTo>
                    <a:lnTo>
                      <a:pt x="138" y="49"/>
                    </a:lnTo>
                    <a:lnTo>
                      <a:pt x="137" y="49"/>
                    </a:lnTo>
                    <a:lnTo>
                      <a:pt x="136" y="47"/>
                    </a:lnTo>
                    <a:lnTo>
                      <a:pt x="135" y="45"/>
                    </a:lnTo>
                    <a:lnTo>
                      <a:pt x="134" y="43"/>
                    </a:lnTo>
                    <a:lnTo>
                      <a:pt x="133" y="43"/>
                    </a:lnTo>
                    <a:lnTo>
                      <a:pt x="132" y="42"/>
                    </a:lnTo>
                    <a:lnTo>
                      <a:pt x="131" y="41"/>
                    </a:lnTo>
                    <a:lnTo>
                      <a:pt x="129" y="40"/>
                    </a:lnTo>
                    <a:lnTo>
                      <a:pt x="127" y="37"/>
                    </a:lnTo>
                    <a:lnTo>
                      <a:pt x="125" y="33"/>
                    </a:lnTo>
                    <a:lnTo>
                      <a:pt x="122" y="29"/>
                    </a:lnTo>
                    <a:lnTo>
                      <a:pt x="120" y="24"/>
                    </a:lnTo>
                    <a:lnTo>
                      <a:pt x="118" y="19"/>
                    </a:lnTo>
                    <a:lnTo>
                      <a:pt x="116" y="15"/>
                    </a:lnTo>
                    <a:lnTo>
                      <a:pt x="115" y="13"/>
                    </a:lnTo>
                    <a:lnTo>
                      <a:pt x="114" y="12"/>
                    </a:lnTo>
                    <a:lnTo>
                      <a:pt x="112" y="10"/>
                    </a:lnTo>
                    <a:lnTo>
                      <a:pt x="110" y="7"/>
                    </a:lnTo>
                    <a:lnTo>
                      <a:pt x="108" y="5"/>
                    </a:lnTo>
                    <a:lnTo>
                      <a:pt x="108" y="4"/>
                    </a:lnTo>
                    <a:lnTo>
                      <a:pt x="108" y="2"/>
                    </a:lnTo>
                    <a:lnTo>
                      <a:pt x="107" y="1"/>
                    </a:lnTo>
                    <a:lnTo>
                      <a:pt x="106" y="0"/>
                    </a:lnTo>
                    <a:lnTo>
                      <a:pt x="105" y="1"/>
                    </a:lnTo>
                    <a:lnTo>
                      <a:pt x="104" y="1"/>
                    </a:lnTo>
                    <a:lnTo>
                      <a:pt x="103" y="2"/>
                    </a:lnTo>
                    <a:lnTo>
                      <a:pt x="103" y="4"/>
                    </a:lnTo>
                    <a:lnTo>
                      <a:pt x="103" y="9"/>
                    </a:lnTo>
                    <a:lnTo>
                      <a:pt x="103" y="17"/>
                    </a:lnTo>
                    <a:lnTo>
                      <a:pt x="103" y="20"/>
                    </a:lnTo>
                    <a:lnTo>
                      <a:pt x="103" y="23"/>
                    </a:lnTo>
                    <a:lnTo>
                      <a:pt x="102" y="25"/>
                    </a:lnTo>
                    <a:lnTo>
                      <a:pt x="101" y="25"/>
                    </a:lnTo>
                    <a:lnTo>
                      <a:pt x="100" y="25"/>
                    </a:lnTo>
                    <a:lnTo>
                      <a:pt x="98" y="25"/>
                    </a:lnTo>
                    <a:lnTo>
                      <a:pt x="94" y="23"/>
                    </a:lnTo>
                    <a:lnTo>
                      <a:pt x="90" y="21"/>
                    </a:lnTo>
                    <a:lnTo>
                      <a:pt x="86" y="19"/>
                    </a:lnTo>
                    <a:lnTo>
                      <a:pt x="84" y="16"/>
                    </a:lnTo>
                    <a:lnTo>
                      <a:pt x="83" y="13"/>
                    </a:lnTo>
                    <a:lnTo>
                      <a:pt x="83" y="12"/>
                    </a:lnTo>
                    <a:lnTo>
                      <a:pt x="84" y="11"/>
                    </a:lnTo>
                    <a:lnTo>
                      <a:pt x="85" y="11"/>
                    </a:lnTo>
                    <a:lnTo>
                      <a:pt x="86" y="8"/>
                    </a:lnTo>
                    <a:lnTo>
                      <a:pt x="87" y="6"/>
                    </a:lnTo>
                    <a:lnTo>
                      <a:pt x="87" y="5"/>
                    </a:lnTo>
                    <a:lnTo>
                      <a:pt x="86" y="5"/>
                    </a:lnTo>
                    <a:lnTo>
                      <a:pt x="86" y="4"/>
                    </a:lnTo>
                    <a:lnTo>
                      <a:pt x="85" y="4"/>
                    </a:lnTo>
                    <a:lnTo>
                      <a:pt x="82" y="4"/>
                    </a:lnTo>
                    <a:lnTo>
                      <a:pt x="77" y="5"/>
                    </a:lnTo>
                    <a:lnTo>
                      <a:pt x="75" y="4"/>
                    </a:lnTo>
                    <a:lnTo>
                      <a:pt x="73" y="4"/>
                    </a:lnTo>
                    <a:lnTo>
                      <a:pt x="72" y="3"/>
                    </a:lnTo>
                    <a:lnTo>
                      <a:pt x="70" y="2"/>
                    </a:lnTo>
                    <a:lnTo>
                      <a:pt x="70" y="5"/>
                    </a:lnTo>
                    <a:lnTo>
                      <a:pt x="69" y="6"/>
                    </a:lnTo>
                    <a:lnTo>
                      <a:pt x="68" y="6"/>
                    </a:lnTo>
                    <a:lnTo>
                      <a:pt x="65" y="6"/>
                    </a:lnTo>
                    <a:lnTo>
                      <a:pt x="64" y="9"/>
                    </a:lnTo>
                    <a:lnTo>
                      <a:pt x="62" y="13"/>
                    </a:lnTo>
                    <a:lnTo>
                      <a:pt x="60" y="15"/>
                    </a:lnTo>
                    <a:lnTo>
                      <a:pt x="58" y="16"/>
                    </a:lnTo>
                    <a:lnTo>
                      <a:pt x="57" y="17"/>
                    </a:lnTo>
                    <a:lnTo>
                      <a:pt x="56" y="16"/>
                    </a:lnTo>
                    <a:lnTo>
                      <a:pt x="55" y="14"/>
                    </a:lnTo>
                    <a:lnTo>
                      <a:pt x="55" y="13"/>
                    </a:lnTo>
                    <a:lnTo>
                      <a:pt x="54" y="12"/>
                    </a:lnTo>
                    <a:lnTo>
                      <a:pt x="53" y="12"/>
                    </a:lnTo>
                    <a:lnTo>
                      <a:pt x="52" y="12"/>
                    </a:lnTo>
                    <a:lnTo>
                      <a:pt x="49" y="13"/>
                    </a:lnTo>
                    <a:lnTo>
                      <a:pt x="46" y="14"/>
                    </a:lnTo>
                    <a:lnTo>
                      <a:pt x="43" y="15"/>
                    </a:lnTo>
                    <a:lnTo>
                      <a:pt x="42" y="15"/>
                    </a:lnTo>
                    <a:lnTo>
                      <a:pt x="41" y="16"/>
                    </a:lnTo>
                    <a:lnTo>
                      <a:pt x="41" y="18"/>
                    </a:lnTo>
                    <a:lnTo>
                      <a:pt x="40" y="19"/>
                    </a:lnTo>
                    <a:lnTo>
                      <a:pt x="39" y="21"/>
                    </a:lnTo>
                    <a:lnTo>
                      <a:pt x="38" y="22"/>
                    </a:lnTo>
                    <a:lnTo>
                      <a:pt x="35" y="23"/>
                    </a:lnTo>
                    <a:lnTo>
                      <a:pt x="33" y="24"/>
                    </a:lnTo>
                    <a:lnTo>
                      <a:pt x="33" y="25"/>
                    </a:lnTo>
                    <a:lnTo>
                      <a:pt x="32" y="27"/>
                    </a:lnTo>
                    <a:lnTo>
                      <a:pt x="32" y="28"/>
                    </a:lnTo>
                    <a:lnTo>
                      <a:pt x="31" y="31"/>
                    </a:lnTo>
                    <a:lnTo>
                      <a:pt x="31" y="32"/>
                    </a:lnTo>
                    <a:lnTo>
                      <a:pt x="30" y="33"/>
                    </a:lnTo>
                    <a:lnTo>
                      <a:pt x="29" y="33"/>
                    </a:lnTo>
                    <a:lnTo>
                      <a:pt x="28" y="34"/>
                    </a:lnTo>
                    <a:lnTo>
                      <a:pt x="25" y="34"/>
                    </a:lnTo>
                    <a:lnTo>
                      <a:pt x="22" y="35"/>
                    </a:lnTo>
                    <a:lnTo>
                      <a:pt x="18" y="37"/>
                    </a:lnTo>
                    <a:lnTo>
                      <a:pt x="14" y="39"/>
                    </a:lnTo>
                    <a:lnTo>
                      <a:pt x="8" y="43"/>
                    </a:lnTo>
                    <a:lnTo>
                      <a:pt x="3" y="45"/>
                    </a:lnTo>
                    <a:lnTo>
                      <a:pt x="1" y="47"/>
                    </a:lnTo>
                    <a:lnTo>
                      <a:pt x="1" y="48"/>
                    </a:lnTo>
                    <a:lnTo>
                      <a:pt x="1" y="49"/>
                    </a:lnTo>
                    <a:lnTo>
                      <a:pt x="1" y="50"/>
                    </a:lnTo>
                    <a:lnTo>
                      <a:pt x="1" y="52"/>
                    </a:lnTo>
                    <a:lnTo>
                      <a:pt x="3" y="57"/>
                    </a:lnTo>
                    <a:lnTo>
                      <a:pt x="1" y="58"/>
                    </a:lnTo>
                    <a:lnTo>
                      <a:pt x="1" y="59"/>
                    </a:lnTo>
                    <a:lnTo>
                      <a:pt x="0" y="59"/>
                    </a:lnTo>
                    <a:lnTo>
                      <a:pt x="0" y="60"/>
                    </a:lnTo>
                    <a:lnTo>
                      <a:pt x="1" y="61"/>
                    </a:lnTo>
                    <a:lnTo>
                      <a:pt x="1" y="63"/>
                    </a:lnTo>
                    <a:lnTo>
                      <a:pt x="3" y="65"/>
                    </a:lnTo>
                    <a:lnTo>
                      <a:pt x="3" y="66"/>
                    </a:lnTo>
                    <a:lnTo>
                      <a:pt x="5" y="70"/>
                    </a:lnTo>
                    <a:lnTo>
                      <a:pt x="6" y="73"/>
                    </a:lnTo>
                    <a:lnTo>
                      <a:pt x="7" y="74"/>
                    </a:lnTo>
                    <a:lnTo>
                      <a:pt x="8" y="75"/>
                    </a:lnTo>
                    <a:lnTo>
                      <a:pt x="9" y="76"/>
                    </a:lnTo>
                    <a:lnTo>
                      <a:pt x="9" y="77"/>
                    </a:lnTo>
                    <a:lnTo>
                      <a:pt x="9" y="80"/>
                    </a:lnTo>
                    <a:lnTo>
                      <a:pt x="10" y="81"/>
                    </a:lnTo>
                    <a:lnTo>
                      <a:pt x="10" y="82"/>
                    </a:lnTo>
                    <a:lnTo>
                      <a:pt x="11" y="83"/>
                    </a:lnTo>
                    <a:lnTo>
                      <a:pt x="12" y="83"/>
                    </a:lnTo>
                    <a:lnTo>
                      <a:pt x="12" y="84"/>
                    </a:lnTo>
                    <a:lnTo>
                      <a:pt x="12" y="85"/>
                    </a:lnTo>
                    <a:lnTo>
                      <a:pt x="12" y="86"/>
                    </a:lnTo>
                    <a:lnTo>
                      <a:pt x="11" y="88"/>
                    </a:lnTo>
                    <a:lnTo>
                      <a:pt x="10" y="89"/>
                    </a:lnTo>
                    <a:lnTo>
                      <a:pt x="9" y="90"/>
                    </a:lnTo>
                    <a:lnTo>
                      <a:pt x="8" y="91"/>
                    </a:lnTo>
                  </a:path>
                </a:pathLst>
              </a:custGeom>
              <a:solidFill>
                <a:srgbClr val="777777">
                  <a:alpha val="100000"/>
                </a:srgbClr>
              </a:solidFill>
              <a:ln w="9525">
                <a:noFill/>
              </a:ln>
            </p:spPr>
            <p:txBody>
              <a:bodyPr/>
              <a:lstStyle/>
              <a:p>
                <a:pPr fontAlgn="base"/>
                <a:endParaRPr lang="zh-CN" altLang="en-US" sz="1680" strike="noStrike" noProof="1"/>
              </a:p>
            </p:txBody>
          </p:sp>
          <p:sp>
            <p:nvSpPr>
              <p:cNvPr id="78055" name="Freeform 1860"/>
              <p:cNvSpPr/>
              <p:nvPr/>
            </p:nvSpPr>
            <p:spPr>
              <a:xfrm>
                <a:off x="2428" y="2789"/>
                <a:ext cx="39" cy="29"/>
              </a:xfrm>
              <a:custGeom>
                <a:avLst/>
                <a:gdLst>
                  <a:gd name="txL" fmla="*/ 0 w 12"/>
                  <a:gd name="txT" fmla="*/ 0 h 9"/>
                  <a:gd name="txR" fmla="*/ 12 w 12"/>
                  <a:gd name="txB" fmla="*/ 9 h 9"/>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2" h="9">
                    <a:moveTo>
                      <a:pt x="12" y="7"/>
                    </a:moveTo>
                    <a:lnTo>
                      <a:pt x="12" y="7"/>
                    </a:lnTo>
                    <a:lnTo>
                      <a:pt x="5" y="4"/>
                    </a:lnTo>
                    <a:lnTo>
                      <a:pt x="2" y="0"/>
                    </a:lnTo>
                    <a:lnTo>
                      <a:pt x="0" y="2"/>
                    </a:lnTo>
                    <a:lnTo>
                      <a:pt x="4" y="5"/>
                    </a:lnTo>
                    <a:lnTo>
                      <a:pt x="12" y="9"/>
                    </a:lnTo>
                    <a:lnTo>
                      <a:pt x="12" y="7"/>
                    </a:lnTo>
                  </a:path>
                </a:pathLst>
              </a:custGeom>
              <a:solidFill>
                <a:srgbClr val="777777">
                  <a:alpha val="100000"/>
                </a:srgbClr>
              </a:solidFill>
              <a:ln w="9525">
                <a:noFill/>
              </a:ln>
            </p:spPr>
            <p:txBody>
              <a:bodyPr/>
              <a:lstStyle/>
              <a:p>
                <a:pPr fontAlgn="base"/>
                <a:endParaRPr lang="zh-CN" altLang="en-US" sz="1680" strike="noStrike" noProof="1"/>
              </a:p>
            </p:txBody>
          </p:sp>
          <p:sp>
            <p:nvSpPr>
              <p:cNvPr id="78056" name="Freeform 1861"/>
              <p:cNvSpPr/>
              <p:nvPr/>
            </p:nvSpPr>
            <p:spPr>
              <a:xfrm>
                <a:off x="2467" y="2795"/>
                <a:ext cx="19" cy="23"/>
              </a:xfrm>
              <a:custGeom>
                <a:avLst/>
                <a:gdLst>
                  <a:gd name="txL" fmla="*/ 0 w 6"/>
                  <a:gd name="txT" fmla="*/ 0 h 7"/>
                  <a:gd name="txR" fmla="*/ 6 w 6"/>
                  <a:gd name="txB" fmla="*/ 7 h 7"/>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6" h="7">
                    <a:moveTo>
                      <a:pt x="6" y="0"/>
                    </a:moveTo>
                    <a:lnTo>
                      <a:pt x="6" y="0"/>
                    </a:lnTo>
                    <a:lnTo>
                      <a:pt x="3" y="3"/>
                    </a:lnTo>
                    <a:lnTo>
                      <a:pt x="0" y="5"/>
                    </a:lnTo>
                    <a:lnTo>
                      <a:pt x="0" y="7"/>
                    </a:lnTo>
                    <a:lnTo>
                      <a:pt x="5" y="5"/>
                    </a:lnTo>
                    <a:lnTo>
                      <a:pt x="6" y="3"/>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57" name="Freeform 1862"/>
              <p:cNvSpPr/>
              <p:nvPr/>
            </p:nvSpPr>
            <p:spPr>
              <a:xfrm>
                <a:off x="2486" y="2785"/>
                <a:ext cx="23" cy="20"/>
              </a:xfrm>
              <a:custGeom>
                <a:avLst/>
                <a:gdLst>
                  <a:gd name="txL" fmla="*/ 0 w 7"/>
                  <a:gd name="txT" fmla="*/ 0 h 6"/>
                  <a:gd name="txR" fmla="*/ 7 w 7"/>
                  <a:gd name="txB" fmla="*/ 6 h 6"/>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7" h="6">
                    <a:moveTo>
                      <a:pt x="7" y="0"/>
                    </a:moveTo>
                    <a:lnTo>
                      <a:pt x="7" y="0"/>
                    </a:lnTo>
                    <a:lnTo>
                      <a:pt x="3" y="1"/>
                    </a:lnTo>
                    <a:lnTo>
                      <a:pt x="0" y="3"/>
                    </a:lnTo>
                    <a:lnTo>
                      <a:pt x="0" y="6"/>
                    </a:lnTo>
                    <a:lnTo>
                      <a:pt x="5" y="5"/>
                    </a:lnTo>
                    <a:lnTo>
                      <a:pt x="7" y="3"/>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58" name="Freeform 1863"/>
              <p:cNvSpPr/>
              <p:nvPr/>
            </p:nvSpPr>
            <p:spPr>
              <a:xfrm>
                <a:off x="2509" y="2785"/>
                <a:ext cx="30" cy="17"/>
              </a:xfrm>
              <a:custGeom>
                <a:avLst/>
                <a:gdLst>
                  <a:gd name="txL" fmla="*/ 0 w 9"/>
                  <a:gd name="txT" fmla="*/ 0 h 5"/>
                  <a:gd name="txR" fmla="*/ 9 w 9"/>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 h="5">
                    <a:moveTo>
                      <a:pt x="6" y="3"/>
                    </a:moveTo>
                    <a:lnTo>
                      <a:pt x="8" y="1"/>
                    </a:lnTo>
                    <a:lnTo>
                      <a:pt x="5" y="1"/>
                    </a:lnTo>
                    <a:lnTo>
                      <a:pt x="0" y="0"/>
                    </a:lnTo>
                    <a:lnTo>
                      <a:pt x="0" y="3"/>
                    </a:lnTo>
                    <a:lnTo>
                      <a:pt x="5" y="3"/>
                    </a:lnTo>
                    <a:lnTo>
                      <a:pt x="8" y="5"/>
                    </a:lnTo>
                    <a:lnTo>
                      <a:pt x="9" y="3"/>
                    </a:lnTo>
                    <a:lnTo>
                      <a:pt x="8" y="5"/>
                    </a:lnTo>
                    <a:lnTo>
                      <a:pt x="9" y="5"/>
                    </a:lnTo>
                    <a:lnTo>
                      <a:pt x="9" y="3"/>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59" name="Freeform 1864"/>
              <p:cNvSpPr/>
              <p:nvPr/>
            </p:nvSpPr>
            <p:spPr>
              <a:xfrm>
                <a:off x="2529" y="2772"/>
                <a:ext cx="16" cy="23"/>
              </a:xfrm>
              <a:custGeom>
                <a:avLst/>
                <a:gdLst>
                  <a:gd name="txL" fmla="*/ 0 w 5"/>
                  <a:gd name="txT" fmla="*/ 0 h 7"/>
                  <a:gd name="txR" fmla="*/ 5 w 5"/>
                  <a:gd name="txB" fmla="*/ 7 h 7"/>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3" y="0"/>
                    </a:moveTo>
                    <a:lnTo>
                      <a:pt x="3" y="0"/>
                    </a:lnTo>
                    <a:lnTo>
                      <a:pt x="0" y="5"/>
                    </a:lnTo>
                    <a:lnTo>
                      <a:pt x="0" y="7"/>
                    </a:lnTo>
                    <a:lnTo>
                      <a:pt x="3" y="7"/>
                    </a:lnTo>
                    <a:lnTo>
                      <a:pt x="3" y="5"/>
                    </a:lnTo>
                    <a:lnTo>
                      <a:pt x="5"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60" name="Freeform 1865"/>
              <p:cNvSpPr/>
              <p:nvPr/>
            </p:nvSpPr>
            <p:spPr>
              <a:xfrm>
                <a:off x="2539" y="2759"/>
                <a:ext cx="75" cy="20"/>
              </a:xfrm>
              <a:custGeom>
                <a:avLst/>
                <a:gdLst>
                  <a:gd name="txL" fmla="*/ 0 w 23"/>
                  <a:gd name="txT" fmla="*/ 0 h 6"/>
                  <a:gd name="txR" fmla="*/ 23 w 23"/>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3" h="6">
                    <a:moveTo>
                      <a:pt x="23" y="0"/>
                    </a:moveTo>
                    <a:lnTo>
                      <a:pt x="23" y="0"/>
                    </a:lnTo>
                    <a:lnTo>
                      <a:pt x="10" y="1"/>
                    </a:lnTo>
                    <a:lnTo>
                      <a:pt x="0" y="4"/>
                    </a:lnTo>
                    <a:lnTo>
                      <a:pt x="2" y="6"/>
                    </a:lnTo>
                    <a:lnTo>
                      <a:pt x="12" y="3"/>
                    </a:lnTo>
                    <a:lnTo>
                      <a:pt x="23" y="1"/>
                    </a:lnTo>
                    <a:lnTo>
                      <a:pt x="23"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61" name="Freeform 1866"/>
              <p:cNvSpPr/>
              <p:nvPr/>
            </p:nvSpPr>
            <p:spPr>
              <a:xfrm>
                <a:off x="2614" y="2759"/>
                <a:ext cx="49" cy="26"/>
              </a:xfrm>
              <a:custGeom>
                <a:avLst/>
                <a:gdLst>
                  <a:gd name="txL" fmla="*/ 0 w 15"/>
                  <a:gd name="txT" fmla="*/ 0 h 8"/>
                  <a:gd name="txR" fmla="*/ 15 w 15"/>
                  <a:gd name="txB" fmla="*/ 8 h 8"/>
                </a:gdLst>
                <a:ahLst/>
                <a:cxnLst>
                  <a:cxn ang="0">
                    <a:pos x="2147483646" y="2147483646"/>
                  </a:cxn>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 h="8">
                    <a:moveTo>
                      <a:pt x="15" y="6"/>
                    </a:moveTo>
                    <a:lnTo>
                      <a:pt x="15" y="6"/>
                    </a:lnTo>
                    <a:lnTo>
                      <a:pt x="13" y="3"/>
                    </a:lnTo>
                    <a:lnTo>
                      <a:pt x="10" y="1"/>
                    </a:lnTo>
                    <a:lnTo>
                      <a:pt x="5" y="0"/>
                    </a:lnTo>
                    <a:lnTo>
                      <a:pt x="0" y="0"/>
                    </a:lnTo>
                    <a:lnTo>
                      <a:pt x="0" y="1"/>
                    </a:lnTo>
                    <a:lnTo>
                      <a:pt x="5" y="3"/>
                    </a:lnTo>
                    <a:lnTo>
                      <a:pt x="8" y="3"/>
                    </a:lnTo>
                    <a:lnTo>
                      <a:pt x="12" y="4"/>
                    </a:lnTo>
                    <a:lnTo>
                      <a:pt x="13" y="8"/>
                    </a:lnTo>
                    <a:lnTo>
                      <a:pt x="15" y="6"/>
                    </a:lnTo>
                  </a:path>
                </a:pathLst>
              </a:custGeom>
              <a:solidFill>
                <a:srgbClr val="777777">
                  <a:alpha val="100000"/>
                </a:srgbClr>
              </a:solidFill>
              <a:ln w="9525">
                <a:noFill/>
              </a:ln>
            </p:spPr>
            <p:txBody>
              <a:bodyPr/>
              <a:lstStyle/>
              <a:p>
                <a:pPr fontAlgn="base"/>
                <a:endParaRPr lang="zh-CN" altLang="en-US" sz="1680" strike="noStrike" noProof="1"/>
              </a:p>
            </p:txBody>
          </p:sp>
          <p:sp>
            <p:nvSpPr>
              <p:cNvPr id="78062" name="Freeform 1867"/>
              <p:cNvSpPr/>
              <p:nvPr/>
            </p:nvSpPr>
            <p:spPr>
              <a:xfrm>
                <a:off x="2657" y="2779"/>
                <a:ext cx="16" cy="32"/>
              </a:xfrm>
              <a:custGeom>
                <a:avLst/>
                <a:gdLst>
                  <a:gd name="txL" fmla="*/ 0 w 5"/>
                  <a:gd name="txT" fmla="*/ 0 h 10"/>
                  <a:gd name="txR" fmla="*/ 5 w 5"/>
                  <a:gd name="txB" fmla="*/ 10 h 10"/>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10">
                    <a:moveTo>
                      <a:pt x="5" y="8"/>
                    </a:moveTo>
                    <a:lnTo>
                      <a:pt x="5" y="8"/>
                    </a:lnTo>
                    <a:lnTo>
                      <a:pt x="5" y="7"/>
                    </a:lnTo>
                    <a:lnTo>
                      <a:pt x="2" y="0"/>
                    </a:lnTo>
                    <a:lnTo>
                      <a:pt x="0" y="2"/>
                    </a:lnTo>
                    <a:lnTo>
                      <a:pt x="2" y="8"/>
                    </a:lnTo>
                    <a:lnTo>
                      <a:pt x="5" y="10"/>
                    </a:lnTo>
                    <a:lnTo>
                      <a:pt x="5" y="8"/>
                    </a:lnTo>
                  </a:path>
                </a:pathLst>
              </a:custGeom>
              <a:solidFill>
                <a:srgbClr val="777777">
                  <a:alpha val="100000"/>
                </a:srgbClr>
              </a:solidFill>
              <a:ln w="9525">
                <a:noFill/>
              </a:ln>
            </p:spPr>
            <p:txBody>
              <a:bodyPr/>
              <a:lstStyle/>
              <a:p>
                <a:pPr fontAlgn="base"/>
                <a:endParaRPr lang="zh-CN" altLang="en-US" sz="1680" strike="noStrike" noProof="1"/>
              </a:p>
            </p:txBody>
          </p:sp>
          <p:sp>
            <p:nvSpPr>
              <p:cNvPr id="78063" name="Freeform 1868"/>
              <p:cNvSpPr/>
              <p:nvPr/>
            </p:nvSpPr>
            <p:spPr>
              <a:xfrm>
                <a:off x="2673" y="2779"/>
                <a:ext cx="26" cy="29"/>
              </a:xfrm>
              <a:custGeom>
                <a:avLst/>
                <a:gdLst>
                  <a:gd name="txL" fmla="*/ 0 w 8"/>
                  <a:gd name="txT" fmla="*/ 0 h 9"/>
                  <a:gd name="txR" fmla="*/ 8 w 8"/>
                  <a:gd name="txB" fmla="*/ 9 h 9"/>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8" h="9">
                    <a:moveTo>
                      <a:pt x="7" y="0"/>
                    </a:moveTo>
                    <a:lnTo>
                      <a:pt x="7" y="0"/>
                    </a:lnTo>
                    <a:lnTo>
                      <a:pt x="2" y="5"/>
                    </a:lnTo>
                    <a:lnTo>
                      <a:pt x="0" y="8"/>
                    </a:lnTo>
                    <a:lnTo>
                      <a:pt x="0" y="9"/>
                    </a:lnTo>
                    <a:lnTo>
                      <a:pt x="3" y="7"/>
                    </a:lnTo>
                    <a:lnTo>
                      <a:pt x="8" y="2"/>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64" name="Freeform 1869"/>
              <p:cNvSpPr/>
              <p:nvPr/>
            </p:nvSpPr>
            <p:spPr>
              <a:xfrm>
                <a:off x="2690" y="2779"/>
                <a:ext cx="9" cy="32"/>
              </a:xfrm>
              <a:custGeom>
                <a:avLst/>
                <a:gdLst>
                  <a:gd name="txL" fmla="*/ 0 w 3"/>
                  <a:gd name="txT" fmla="*/ 0 h 10"/>
                  <a:gd name="txR" fmla="*/ 3 w 3"/>
                  <a:gd name="txB" fmla="*/ 10 h 10"/>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Lst>
                <a:rect l="txL" t="txT" r="txR" b="txB"/>
                <a:pathLst>
                  <a:path w="3" h="10">
                    <a:moveTo>
                      <a:pt x="2" y="10"/>
                    </a:moveTo>
                    <a:lnTo>
                      <a:pt x="2" y="10"/>
                    </a:lnTo>
                    <a:lnTo>
                      <a:pt x="3" y="3"/>
                    </a:lnTo>
                    <a:lnTo>
                      <a:pt x="2" y="0"/>
                    </a:lnTo>
                    <a:lnTo>
                      <a:pt x="3" y="2"/>
                    </a:lnTo>
                    <a:lnTo>
                      <a:pt x="2" y="3"/>
                    </a:lnTo>
                    <a:lnTo>
                      <a:pt x="0" y="8"/>
                    </a:lnTo>
                    <a:lnTo>
                      <a:pt x="2" y="10"/>
                    </a:lnTo>
                  </a:path>
                </a:pathLst>
              </a:custGeom>
              <a:solidFill>
                <a:srgbClr val="777777">
                  <a:alpha val="100000"/>
                </a:srgbClr>
              </a:solidFill>
              <a:ln w="9525">
                <a:noFill/>
              </a:ln>
            </p:spPr>
            <p:txBody>
              <a:bodyPr/>
              <a:lstStyle/>
              <a:p>
                <a:pPr fontAlgn="base"/>
                <a:endParaRPr lang="zh-CN" altLang="en-US" sz="1680" strike="noStrike" noProof="1"/>
              </a:p>
            </p:txBody>
          </p:sp>
          <p:sp>
            <p:nvSpPr>
              <p:cNvPr id="78065" name="Freeform 1870"/>
              <p:cNvSpPr/>
              <p:nvPr/>
            </p:nvSpPr>
            <p:spPr>
              <a:xfrm>
                <a:off x="2690" y="2805"/>
                <a:ext cx="22" cy="16"/>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5">
                    <a:moveTo>
                      <a:pt x="5" y="4"/>
                    </a:moveTo>
                    <a:lnTo>
                      <a:pt x="5" y="4"/>
                    </a:lnTo>
                    <a:lnTo>
                      <a:pt x="3" y="4"/>
                    </a:lnTo>
                    <a:lnTo>
                      <a:pt x="2" y="2"/>
                    </a:lnTo>
                    <a:lnTo>
                      <a:pt x="0" y="0"/>
                    </a:lnTo>
                    <a:lnTo>
                      <a:pt x="0" y="4"/>
                    </a:lnTo>
                    <a:lnTo>
                      <a:pt x="2" y="5"/>
                    </a:lnTo>
                    <a:lnTo>
                      <a:pt x="5" y="5"/>
                    </a:lnTo>
                    <a:lnTo>
                      <a:pt x="7" y="4"/>
                    </a:lnTo>
                    <a:lnTo>
                      <a:pt x="5" y="4"/>
                    </a:lnTo>
                  </a:path>
                </a:pathLst>
              </a:custGeom>
              <a:solidFill>
                <a:srgbClr val="777777">
                  <a:alpha val="100000"/>
                </a:srgbClr>
              </a:solidFill>
              <a:ln w="9525">
                <a:noFill/>
              </a:ln>
            </p:spPr>
            <p:txBody>
              <a:bodyPr/>
              <a:lstStyle/>
              <a:p>
                <a:pPr fontAlgn="base"/>
                <a:endParaRPr lang="zh-CN" altLang="en-US" sz="1680" strike="noStrike" noProof="1"/>
              </a:p>
            </p:txBody>
          </p:sp>
          <p:sp>
            <p:nvSpPr>
              <p:cNvPr id="78066" name="Freeform 1871"/>
              <p:cNvSpPr/>
              <p:nvPr/>
            </p:nvSpPr>
            <p:spPr>
              <a:xfrm>
                <a:off x="2706" y="2818"/>
                <a:ext cx="26" cy="20"/>
              </a:xfrm>
              <a:custGeom>
                <a:avLst/>
                <a:gdLst>
                  <a:gd name="txL" fmla="*/ 0 w 8"/>
                  <a:gd name="txT" fmla="*/ 0 h 6"/>
                  <a:gd name="txR" fmla="*/ 8 w 8"/>
                  <a:gd name="txB" fmla="*/ 6 h 6"/>
                </a:gdLst>
                <a:ahLst/>
                <a:cxnLst>
                  <a:cxn ang="0">
                    <a:pos x="2147483646" y="2147483646"/>
                  </a:cxn>
                  <a:cxn ang="0">
                    <a:pos x="2147483646" y="2147483646"/>
                  </a:cxn>
                  <a:cxn ang="0">
                    <a:pos x="2147483646" y="0"/>
                  </a:cxn>
                  <a:cxn ang="0">
                    <a:pos x="0" y="0"/>
                  </a:cxn>
                  <a:cxn ang="0">
                    <a:pos x="2147483646" y="0"/>
                  </a:cxn>
                  <a:cxn ang="0">
                    <a:pos x="2147483646" y="2147483646"/>
                  </a:cxn>
                  <a:cxn ang="0">
                    <a:pos x="2147483646" y="2147483646"/>
                  </a:cxn>
                  <a:cxn ang="0">
                    <a:pos x="2147483646" y="2147483646"/>
                  </a:cxn>
                  <a:cxn ang="0">
                    <a:pos x="2147483646" y="2147483646"/>
                  </a:cxn>
                </a:cxnLst>
                <a:rect l="txL" t="txT" r="txR" b="txB"/>
                <a:pathLst>
                  <a:path w="8" h="6">
                    <a:moveTo>
                      <a:pt x="8" y="4"/>
                    </a:moveTo>
                    <a:lnTo>
                      <a:pt x="8" y="4"/>
                    </a:lnTo>
                    <a:lnTo>
                      <a:pt x="5" y="0"/>
                    </a:lnTo>
                    <a:lnTo>
                      <a:pt x="0" y="0"/>
                    </a:lnTo>
                    <a:lnTo>
                      <a:pt x="2" y="0"/>
                    </a:lnTo>
                    <a:lnTo>
                      <a:pt x="3" y="1"/>
                    </a:lnTo>
                    <a:lnTo>
                      <a:pt x="6" y="6"/>
                    </a:lnTo>
                    <a:lnTo>
                      <a:pt x="8" y="4"/>
                    </a:lnTo>
                  </a:path>
                </a:pathLst>
              </a:custGeom>
              <a:solidFill>
                <a:srgbClr val="777777">
                  <a:alpha val="100000"/>
                </a:srgbClr>
              </a:solidFill>
              <a:ln w="9525">
                <a:noFill/>
              </a:ln>
            </p:spPr>
            <p:txBody>
              <a:bodyPr/>
              <a:lstStyle/>
              <a:p>
                <a:pPr fontAlgn="base"/>
                <a:endParaRPr lang="zh-CN" altLang="en-US" sz="1680" strike="noStrike" noProof="1"/>
              </a:p>
            </p:txBody>
          </p:sp>
          <p:sp>
            <p:nvSpPr>
              <p:cNvPr id="78067" name="Freeform 1872"/>
              <p:cNvSpPr/>
              <p:nvPr/>
            </p:nvSpPr>
            <p:spPr>
              <a:xfrm>
                <a:off x="2726" y="2831"/>
                <a:ext cx="42" cy="23"/>
              </a:xfrm>
              <a:custGeom>
                <a:avLst/>
                <a:gdLst>
                  <a:gd name="txL" fmla="*/ 0 w 13"/>
                  <a:gd name="txT" fmla="*/ 0 h 7"/>
                  <a:gd name="txR" fmla="*/ 13 w 13"/>
                  <a:gd name="txB" fmla="*/ 7 h 7"/>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3" h="7">
                    <a:moveTo>
                      <a:pt x="13" y="5"/>
                    </a:moveTo>
                    <a:lnTo>
                      <a:pt x="13" y="5"/>
                    </a:lnTo>
                    <a:lnTo>
                      <a:pt x="7" y="4"/>
                    </a:lnTo>
                    <a:lnTo>
                      <a:pt x="2" y="0"/>
                    </a:lnTo>
                    <a:lnTo>
                      <a:pt x="0" y="2"/>
                    </a:lnTo>
                    <a:lnTo>
                      <a:pt x="7" y="5"/>
                    </a:lnTo>
                    <a:lnTo>
                      <a:pt x="13" y="7"/>
                    </a:lnTo>
                    <a:lnTo>
                      <a:pt x="13" y="5"/>
                    </a:lnTo>
                  </a:path>
                </a:pathLst>
              </a:custGeom>
              <a:solidFill>
                <a:srgbClr val="777777">
                  <a:alpha val="100000"/>
                </a:srgbClr>
              </a:solidFill>
              <a:ln w="9525">
                <a:noFill/>
              </a:ln>
            </p:spPr>
            <p:txBody>
              <a:bodyPr/>
              <a:lstStyle/>
              <a:p>
                <a:pPr fontAlgn="base"/>
                <a:endParaRPr lang="zh-CN" altLang="en-US" sz="1680" strike="noStrike" noProof="1"/>
              </a:p>
            </p:txBody>
          </p:sp>
          <p:sp>
            <p:nvSpPr>
              <p:cNvPr id="78068" name="Freeform 1873"/>
              <p:cNvSpPr/>
              <p:nvPr/>
            </p:nvSpPr>
            <p:spPr>
              <a:xfrm>
                <a:off x="2768" y="2844"/>
                <a:ext cx="17" cy="10"/>
              </a:xfrm>
              <a:custGeom>
                <a:avLst/>
                <a:gdLst>
                  <a:gd name="txL" fmla="*/ 0 w 5"/>
                  <a:gd name="txT" fmla="*/ 0 h 3"/>
                  <a:gd name="txR" fmla="*/ 5 w 5"/>
                  <a:gd name="txB" fmla="*/ 3 h 3"/>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5" h="3">
                    <a:moveTo>
                      <a:pt x="5" y="0"/>
                    </a:moveTo>
                    <a:lnTo>
                      <a:pt x="5" y="0"/>
                    </a:lnTo>
                    <a:lnTo>
                      <a:pt x="2" y="0"/>
                    </a:lnTo>
                    <a:lnTo>
                      <a:pt x="0" y="1"/>
                    </a:lnTo>
                    <a:lnTo>
                      <a:pt x="0" y="3"/>
                    </a:lnTo>
                    <a:lnTo>
                      <a:pt x="4" y="1"/>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69" name="Freeform 1874"/>
              <p:cNvSpPr/>
              <p:nvPr/>
            </p:nvSpPr>
            <p:spPr>
              <a:xfrm>
                <a:off x="2781" y="2844"/>
                <a:ext cx="26" cy="17"/>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5">
                    <a:moveTo>
                      <a:pt x="6" y="3"/>
                    </a:moveTo>
                    <a:lnTo>
                      <a:pt x="6" y="3"/>
                    </a:lnTo>
                    <a:lnTo>
                      <a:pt x="5" y="3"/>
                    </a:lnTo>
                    <a:lnTo>
                      <a:pt x="1" y="0"/>
                    </a:lnTo>
                    <a:lnTo>
                      <a:pt x="0" y="1"/>
                    </a:lnTo>
                    <a:lnTo>
                      <a:pt x="3" y="5"/>
                    </a:lnTo>
                    <a:lnTo>
                      <a:pt x="8" y="5"/>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70" name="Freeform 1875"/>
              <p:cNvSpPr/>
              <p:nvPr/>
            </p:nvSpPr>
            <p:spPr>
              <a:xfrm>
                <a:off x="2801" y="2844"/>
                <a:ext cx="23" cy="17"/>
              </a:xfrm>
              <a:custGeom>
                <a:avLst/>
                <a:gdLst>
                  <a:gd name="txL" fmla="*/ 0 w 7"/>
                  <a:gd name="txT" fmla="*/ 0 h 5"/>
                  <a:gd name="txR" fmla="*/ 7 w 7"/>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5">
                    <a:moveTo>
                      <a:pt x="7" y="0"/>
                    </a:moveTo>
                    <a:lnTo>
                      <a:pt x="7" y="0"/>
                    </a:lnTo>
                    <a:lnTo>
                      <a:pt x="3" y="1"/>
                    </a:lnTo>
                    <a:lnTo>
                      <a:pt x="0" y="3"/>
                    </a:lnTo>
                    <a:lnTo>
                      <a:pt x="2" y="5"/>
                    </a:lnTo>
                    <a:lnTo>
                      <a:pt x="5" y="3"/>
                    </a:lnTo>
                    <a:lnTo>
                      <a:pt x="7" y="1"/>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71" name="Freeform 1876"/>
              <p:cNvSpPr/>
              <p:nvPr/>
            </p:nvSpPr>
            <p:spPr>
              <a:xfrm>
                <a:off x="2824" y="2844"/>
                <a:ext cx="26" cy="10"/>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3">
                    <a:moveTo>
                      <a:pt x="5" y="1"/>
                    </a:moveTo>
                    <a:lnTo>
                      <a:pt x="5" y="1"/>
                    </a:lnTo>
                    <a:lnTo>
                      <a:pt x="0" y="0"/>
                    </a:lnTo>
                    <a:lnTo>
                      <a:pt x="0" y="1"/>
                    </a:lnTo>
                    <a:lnTo>
                      <a:pt x="3" y="3"/>
                    </a:lnTo>
                    <a:lnTo>
                      <a:pt x="8" y="1"/>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72" name="Freeform 1877"/>
              <p:cNvSpPr/>
              <p:nvPr/>
            </p:nvSpPr>
            <p:spPr>
              <a:xfrm>
                <a:off x="2834" y="2811"/>
                <a:ext cx="16" cy="36"/>
              </a:xfrm>
              <a:custGeom>
                <a:avLst/>
                <a:gdLst>
                  <a:gd name="txL" fmla="*/ 0 w 5"/>
                  <a:gd name="txT" fmla="*/ 0 h 11"/>
                  <a:gd name="txR" fmla="*/ 5 w 5"/>
                  <a:gd name="txB" fmla="*/ 11 h 11"/>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11">
                    <a:moveTo>
                      <a:pt x="2" y="0"/>
                    </a:moveTo>
                    <a:lnTo>
                      <a:pt x="2" y="0"/>
                    </a:lnTo>
                    <a:lnTo>
                      <a:pt x="0" y="5"/>
                    </a:lnTo>
                    <a:lnTo>
                      <a:pt x="2" y="11"/>
                    </a:lnTo>
                    <a:lnTo>
                      <a:pt x="5" y="11"/>
                    </a:lnTo>
                    <a:lnTo>
                      <a:pt x="3" y="5"/>
                    </a:lnTo>
                    <a:lnTo>
                      <a:pt x="2"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73" name="Freeform 1878"/>
              <p:cNvSpPr/>
              <p:nvPr/>
            </p:nvSpPr>
            <p:spPr>
              <a:xfrm>
                <a:off x="2840" y="2762"/>
                <a:ext cx="30" cy="56"/>
              </a:xfrm>
              <a:custGeom>
                <a:avLst/>
                <a:gdLst>
                  <a:gd name="txL" fmla="*/ 0 w 9"/>
                  <a:gd name="txT" fmla="*/ 0 h 17"/>
                  <a:gd name="txR" fmla="*/ 9 w 9"/>
                  <a:gd name="txB" fmla="*/ 17 h 17"/>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9" h="17">
                    <a:moveTo>
                      <a:pt x="8" y="0"/>
                    </a:moveTo>
                    <a:lnTo>
                      <a:pt x="8" y="0"/>
                    </a:lnTo>
                    <a:lnTo>
                      <a:pt x="4" y="8"/>
                    </a:lnTo>
                    <a:lnTo>
                      <a:pt x="0" y="15"/>
                    </a:lnTo>
                    <a:lnTo>
                      <a:pt x="0" y="17"/>
                    </a:lnTo>
                    <a:lnTo>
                      <a:pt x="6" y="8"/>
                    </a:lnTo>
                    <a:lnTo>
                      <a:pt x="9" y="2"/>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74" name="Freeform 1879"/>
              <p:cNvSpPr/>
              <p:nvPr/>
            </p:nvSpPr>
            <p:spPr>
              <a:xfrm>
                <a:off x="2866" y="2730"/>
                <a:ext cx="17" cy="39"/>
              </a:xfrm>
              <a:custGeom>
                <a:avLst/>
                <a:gdLst>
                  <a:gd name="txL" fmla="*/ 0 w 5"/>
                  <a:gd name="txT" fmla="*/ 0 h 12"/>
                  <a:gd name="txR" fmla="*/ 5 w 5"/>
                  <a:gd name="txB" fmla="*/ 12 h 12"/>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5" h="12">
                    <a:moveTo>
                      <a:pt x="3" y="0"/>
                    </a:moveTo>
                    <a:lnTo>
                      <a:pt x="3" y="0"/>
                    </a:lnTo>
                    <a:lnTo>
                      <a:pt x="1" y="5"/>
                    </a:lnTo>
                    <a:lnTo>
                      <a:pt x="0" y="10"/>
                    </a:lnTo>
                    <a:lnTo>
                      <a:pt x="1" y="12"/>
                    </a:lnTo>
                    <a:lnTo>
                      <a:pt x="3" y="7"/>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75" name="Freeform 1880"/>
              <p:cNvSpPr/>
              <p:nvPr/>
            </p:nvSpPr>
            <p:spPr>
              <a:xfrm>
                <a:off x="2876" y="2703"/>
                <a:ext cx="13" cy="27"/>
              </a:xfrm>
              <a:custGeom>
                <a:avLst/>
                <a:gdLst>
                  <a:gd name="txL" fmla="*/ 0 w 4"/>
                  <a:gd name="txT" fmla="*/ 0 h 8"/>
                  <a:gd name="txR" fmla="*/ 4 w 4"/>
                  <a:gd name="txB" fmla="*/ 8 h 8"/>
                </a:gdLst>
                <a:ahLst/>
                <a:cxnLst>
                  <a:cxn ang="0">
                    <a:pos x="0" y="2147483646"/>
                  </a:cxn>
                  <a:cxn ang="0">
                    <a:pos x="0" y="2147483646"/>
                  </a:cxn>
                  <a:cxn ang="0">
                    <a:pos x="2147483646" y="2147483646"/>
                  </a:cxn>
                  <a:cxn ang="0">
                    <a:pos x="0" y="2147483646"/>
                  </a:cxn>
                  <a:cxn ang="0">
                    <a:pos x="2147483646" y="2147483646"/>
                  </a:cxn>
                  <a:cxn ang="0">
                    <a:pos x="2147483646" y="2147483646"/>
                  </a:cxn>
                  <a:cxn ang="0">
                    <a:pos x="2147483646" y="0"/>
                  </a:cxn>
                  <a:cxn ang="0">
                    <a:pos x="2147483646" y="0"/>
                  </a:cxn>
                  <a:cxn ang="0">
                    <a:pos x="0" y="2147483646"/>
                  </a:cxn>
                </a:cxnLst>
                <a:rect l="txL" t="txT" r="txR" b="txB"/>
                <a:pathLst>
                  <a:path w="4" h="8">
                    <a:moveTo>
                      <a:pt x="0" y="2"/>
                    </a:moveTo>
                    <a:lnTo>
                      <a:pt x="0" y="2"/>
                    </a:lnTo>
                    <a:lnTo>
                      <a:pt x="2" y="5"/>
                    </a:lnTo>
                    <a:lnTo>
                      <a:pt x="0" y="8"/>
                    </a:lnTo>
                    <a:lnTo>
                      <a:pt x="2" y="8"/>
                    </a:lnTo>
                    <a:lnTo>
                      <a:pt x="4" y="5"/>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76" name="Freeform 1881"/>
              <p:cNvSpPr/>
              <p:nvPr/>
            </p:nvSpPr>
            <p:spPr>
              <a:xfrm>
                <a:off x="2870" y="2684"/>
                <a:ext cx="13" cy="26"/>
              </a:xfrm>
              <a:custGeom>
                <a:avLst/>
                <a:gdLst>
                  <a:gd name="txL" fmla="*/ 0 w 4"/>
                  <a:gd name="txT" fmla="*/ 0 h 8"/>
                  <a:gd name="txR" fmla="*/ 4 w 4"/>
                  <a:gd name="txB" fmla="*/ 8 h 8"/>
                </a:gdLst>
                <a:ahLst/>
                <a:cxnLst>
                  <a:cxn ang="0">
                    <a:pos x="0" y="0"/>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4" h="8">
                    <a:moveTo>
                      <a:pt x="0" y="0"/>
                    </a:moveTo>
                    <a:lnTo>
                      <a:pt x="0" y="0"/>
                    </a:lnTo>
                    <a:lnTo>
                      <a:pt x="0" y="5"/>
                    </a:lnTo>
                    <a:lnTo>
                      <a:pt x="2" y="8"/>
                    </a:lnTo>
                    <a:lnTo>
                      <a:pt x="4" y="6"/>
                    </a:lnTo>
                    <a:lnTo>
                      <a:pt x="2" y="3"/>
                    </a:lnTo>
                    <a:lnTo>
                      <a:pt x="4"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77" name="Freeform 1882"/>
              <p:cNvSpPr/>
              <p:nvPr/>
            </p:nvSpPr>
            <p:spPr>
              <a:xfrm>
                <a:off x="2850" y="2651"/>
                <a:ext cx="33" cy="33"/>
              </a:xfrm>
              <a:custGeom>
                <a:avLst/>
                <a:gdLst>
                  <a:gd name="txL" fmla="*/ 0 w 10"/>
                  <a:gd name="txT" fmla="*/ 0 h 10"/>
                  <a:gd name="txR" fmla="*/ 10 w 10"/>
                  <a:gd name="txB" fmla="*/ 10 h 10"/>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10" h="10">
                    <a:moveTo>
                      <a:pt x="0" y="2"/>
                    </a:moveTo>
                    <a:lnTo>
                      <a:pt x="0" y="2"/>
                    </a:lnTo>
                    <a:lnTo>
                      <a:pt x="3" y="5"/>
                    </a:lnTo>
                    <a:lnTo>
                      <a:pt x="6" y="10"/>
                    </a:lnTo>
                    <a:lnTo>
                      <a:pt x="10" y="10"/>
                    </a:lnTo>
                    <a:lnTo>
                      <a:pt x="5" y="3"/>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78" name="Freeform 1883"/>
              <p:cNvSpPr/>
              <p:nvPr/>
            </p:nvSpPr>
            <p:spPr>
              <a:xfrm>
                <a:off x="2834" y="2628"/>
                <a:ext cx="19" cy="30"/>
              </a:xfrm>
              <a:custGeom>
                <a:avLst/>
                <a:gdLst>
                  <a:gd name="txL" fmla="*/ 0 w 6"/>
                  <a:gd name="txT" fmla="*/ 0 h 9"/>
                  <a:gd name="txR" fmla="*/ 6 w 6"/>
                  <a:gd name="txB" fmla="*/ 9 h 9"/>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6" h="9">
                    <a:moveTo>
                      <a:pt x="0" y="2"/>
                    </a:moveTo>
                    <a:lnTo>
                      <a:pt x="0" y="2"/>
                    </a:lnTo>
                    <a:lnTo>
                      <a:pt x="2" y="5"/>
                    </a:lnTo>
                    <a:lnTo>
                      <a:pt x="5" y="9"/>
                    </a:lnTo>
                    <a:lnTo>
                      <a:pt x="6" y="7"/>
                    </a:lnTo>
                    <a:lnTo>
                      <a:pt x="3" y="4"/>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79" name="Freeform 1884"/>
              <p:cNvSpPr/>
              <p:nvPr/>
            </p:nvSpPr>
            <p:spPr>
              <a:xfrm>
                <a:off x="2798" y="2585"/>
                <a:ext cx="36" cy="50"/>
              </a:xfrm>
              <a:custGeom>
                <a:avLst/>
                <a:gdLst>
                  <a:gd name="txL" fmla="*/ 0 w 11"/>
                  <a:gd name="txT" fmla="*/ 0 h 15"/>
                  <a:gd name="txR" fmla="*/ 11 w 11"/>
                  <a:gd name="txB" fmla="*/ 15 h 1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11" h="15">
                    <a:moveTo>
                      <a:pt x="0" y="2"/>
                    </a:moveTo>
                    <a:lnTo>
                      <a:pt x="0" y="2"/>
                    </a:lnTo>
                    <a:lnTo>
                      <a:pt x="6" y="10"/>
                    </a:lnTo>
                    <a:lnTo>
                      <a:pt x="11" y="15"/>
                    </a:lnTo>
                    <a:lnTo>
                      <a:pt x="11" y="13"/>
                    </a:lnTo>
                    <a:lnTo>
                      <a:pt x="8" y="8"/>
                    </a:lnTo>
                    <a:lnTo>
                      <a:pt x="3"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80" name="Freeform 1885"/>
              <p:cNvSpPr/>
              <p:nvPr/>
            </p:nvSpPr>
            <p:spPr>
              <a:xfrm>
                <a:off x="2768" y="2536"/>
                <a:ext cx="39" cy="56"/>
              </a:xfrm>
              <a:custGeom>
                <a:avLst/>
                <a:gdLst>
                  <a:gd name="txL" fmla="*/ 0 w 12"/>
                  <a:gd name="txT" fmla="*/ 0 h 17"/>
                  <a:gd name="txR" fmla="*/ 12 w 12"/>
                  <a:gd name="txB" fmla="*/ 17 h 1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12" h="17">
                    <a:moveTo>
                      <a:pt x="0" y="2"/>
                    </a:moveTo>
                    <a:lnTo>
                      <a:pt x="0" y="2"/>
                    </a:lnTo>
                    <a:lnTo>
                      <a:pt x="5" y="7"/>
                    </a:lnTo>
                    <a:lnTo>
                      <a:pt x="9" y="17"/>
                    </a:lnTo>
                    <a:lnTo>
                      <a:pt x="12" y="15"/>
                    </a:lnTo>
                    <a:lnTo>
                      <a:pt x="7" y="7"/>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81" name="Freeform 1886"/>
              <p:cNvSpPr/>
              <p:nvPr/>
            </p:nvSpPr>
            <p:spPr>
              <a:xfrm>
                <a:off x="2755" y="2504"/>
                <a:ext cx="20" cy="39"/>
              </a:xfrm>
              <a:custGeom>
                <a:avLst/>
                <a:gdLst>
                  <a:gd name="txL" fmla="*/ 0 w 6"/>
                  <a:gd name="txT" fmla="*/ 0 h 12"/>
                  <a:gd name="txR" fmla="*/ 6 w 6"/>
                  <a:gd name="txB" fmla="*/ 12 h 12"/>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6" h="12">
                    <a:moveTo>
                      <a:pt x="0" y="0"/>
                    </a:moveTo>
                    <a:lnTo>
                      <a:pt x="0" y="0"/>
                    </a:lnTo>
                    <a:lnTo>
                      <a:pt x="1" y="5"/>
                    </a:lnTo>
                    <a:lnTo>
                      <a:pt x="4" y="12"/>
                    </a:lnTo>
                    <a:lnTo>
                      <a:pt x="6" y="10"/>
                    </a:lnTo>
                    <a:lnTo>
                      <a:pt x="3" y="5"/>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82" name="Freeform 1887"/>
              <p:cNvSpPr/>
              <p:nvPr/>
            </p:nvSpPr>
            <p:spPr>
              <a:xfrm>
                <a:off x="2739" y="2494"/>
                <a:ext cx="19" cy="16"/>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6" h="5">
                    <a:moveTo>
                      <a:pt x="1" y="5"/>
                    </a:moveTo>
                    <a:lnTo>
                      <a:pt x="1" y="5"/>
                    </a:lnTo>
                    <a:lnTo>
                      <a:pt x="1" y="3"/>
                    </a:lnTo>
                    <a:lnTo>
                      <a:pt x="3" y="2"/>
                    </a:lnTo>
                    <a:lnTo>
                      <a:pt x="5" y="3"/>
                    </a:lnTo>
                    <a:lnTo>
                      <a:pt x="6" y="3"/>
                    </a:lnTo>
                    <a:lnTo>
                      <a:pt x="5" y="2"/>
                    </a:lnTo>
                    <a:lnTo>
                      <a:pt x="3" y="0"/>
                    </a:lnTo>
                    <a:lnTo>
                      <a:pt x="0" y="2"/>
                    </a:lnTo>
                    <a:lnTo>
                      <a:pt x="0" y="5"/>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8083" name="Freeform 1888"/>
              <p:cNvSpPr/>
              <p:nvPr/>
            </p:nvSpPr>
            <p:spPr>
              <a:xfrm>
                <a:off x="2732" y="2510"/>
                <a:ext cx="10" cy="75"/>
              </a:xfrm>
              <a:custGeom>
                <a:avLst/>
                <a:gdLst>
                  <a:gd name="txL" fmla="*/ 0 w 3"/>
                  <a:gd name="txT" fmla="*/ 0 h 23"/>
                  <a:gd name="txR" fmla="*/ 3 w 3"/>
                  <a:gd name="txB" fmla="*/ 23 h 23"/>
                </a:gdLst>
                <a:ahLst/>
                <a:cxnLst>
                  <a:cxn ang="0">
                    <a:pos x="0" y="2147483646"/>
                  </a:cxn>
                  <a:cxn ang="0">
                    <a:pos x="0"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Lst>
                <a:rect l="txL" t="txT" r="txR" b="txB"/>
                <a:pathLst>
                  <a:path w="3" h="23">
                    <a:moveTo>
                      <a:pt x="0" y="23"/>
                    </a:moveTo>
                    <a:lnTo>
                      <a:pt x="0" y="23"/>
                    </a:lnTo>
                    <a:lnTo>
                      <a:pt x="3" y="13"/>
                    </a:lnTo>
                    <a:lnTo>
                      <a:pt x="3" y="0"/>
                    </a:lnTo>
                    <a:lnTo>
                      <a:pt x="2" y="0"/>
                    </a:lnTo>
                    <a:lnTo>
                      <a:pt x="2" y="13"/>
                    </a:lnTo>
                    <a:lnTo>
                      <a:pt x="0" y="20"/>
                    </a:lnTo>
                    <a:lnTo>
                      <a:pt x="0" y="23"/>
                    </a:lnTo>
                  </a:path>
                </a:pathLst>
              </a:custGeom>
              <a:solidFill>
                <a:srgbClr val="777777">
                  <a:alpha val="100000"/>
                </a:srgbClr>
              </a:solidFill>
              <a:ln w="9525">
                <a:noFill/>
              </a:ln>
            </p:spPr>
            <p:txBody>
              <a:bodyPr/>
              <a:lstStyle/>
              <a:p>
                <a:pPr fontAlgn="base"/>
                <a:endParaRPr lang="zh-CN" altLang="en-US" sz="1680" strike="noStrike" noProof="1"/>
              </a:p>
            </p:txBody>
          </p:sp>
          <p:sp>
            <p:nvSpPr>
              <p:cNvPr id="78084" name="Freeform 1889"/>
              <p:cNvSpPr/>
              <p:nvPr/>
            </p:nvSpPr>
            <p:spPr>
              <a:xfrm>
                <a:off x="2680" y="2559"/>
                <a:ext cx="52" cy="26"/>
              </a:xfrm>
              <a:custGeom>
                <a:avLst/>
                <a:gdLst>
                  <a:gd name="txL" fmla="*/ 0 w 16"/>
                  <a:gd name="txT" fmla="*/ 0 h 8"/>
                  <a:gd name="txR" fmla="*/ 16 w 16"/>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0" y="2147483646"/>
                  </a:cxn>
                </a:cxnLst>
                <a:rect l="txL" t="txT" r="txR" b="txB"/>
                <a:pathLst>
                  <a:path w="16" h="8">
                    <a:moveTo>
                      <a:pt x="0" y="1"/>
                    </a:moveTo>
                    <a:lnTo>
                      <a:pt x="0" y="1"/>
                    </a:lnTo>
                    <a:lnTo>
                      <a:pt x="10" y="5"/>
                    </a:lnTo>
                    <a:lnTo>
                      <a:pt x="16" y="8"/>
                    </a:lnTo>
                    <a:lnTo>
                      <a:pt x="16" y="5"/>
                    </a:lnTo>
                    <a:lnTo>
                      <a:pt x="10" y="3"/>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85" name="Freeform 1890"/>
              <p:cNvSpPr/>
              <p:nvPr/>
            </p:nvSpPr>
            <p:spPr>
              <a:xfrm>
                <a:off x="2667" y="2527"/>
                <a:ext cx="16" cy="36"/>
              </a:xfrm>
              <a:custGeom>
                <a:avLst/>
                <a:gdLst>
                  <a:gd name="txL" fmla="*/ 0 w 5"/>
                  <a:gd name="txT" fmla="*/ 0 h 11"/>
                  <a:gd name="txR" fmla="*/ 5 w 5"/>
                  <a:gd name="txB" fmla="*/ 11 h 11"/>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11">
                    <a:moveTo>
                      <a:pt x="2" y="0"/>
                    </a:moveTo>
                    <a:lnTo>
                      <a:pt x="2" y="0"/>
                    </a:lnTo>
                    <a:lnTo>
                      <a:pt x="0" y="3"/>
                    </a:lnTo>
                    <a:lnTo>
                      <a:pt x="0" y="5"/>
                    </a:lnTo>
                    <a:lnTo>
                      <a:pt x="2" y="8"/>
                    </a:lnTo>
                    <a:lnTo>
                      <a:pt x="4" y="11"/>
                    </a:lnTo>
                    <a:lnTo>
                      <a:pt x="5" y="10"/>
                    </a:lnTo>
                    <a:lnTo>
                      <a:pt x="4" y="7"/>
                    </a:lnTo>
                    <a:lnTo>
                      <a:pt x="2" y="5"/>
                    </a:lnTo>
                    <a:lnTo>
                      <a:pt x="4" y="3"/>
                    </a:lnTo>
                    <a:lnTo>
                      <a:pt x="4"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8086" name="Freeform 1891"/>
              <p:cNvSpPr/>
              <p:nvPr/>
            </p:nvSpPr>
            <p:spPr>
              <a:xfrm>
                <a:off x="2673" y="2504"/>
                <a:ext cx="17" cy="29"/>
              </a:xfrm>
              <a:custGeom>
                <a:avLst/>
                <a:gdLst>
                  <a:gd name="txL" fmla="*/ 0 w 5"/>
                  <a:gd name="txT" fmla="*/ 0 h 9"/>
                  <a:gd name="txR" fmla="*/ 5 w 5"/>
                  <a:gd name="txB" fmla="*/ 9 h 9"/>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5" h="9">
                    <a:moveTo>
                      <a:pt x="2" y="2"/>
                    </a:moveTo>
                    <a:lnTo>
                      <a:pt x="2" y="2"/>
                    </a:lnTo>
                    <a:lnTo>
                      <a:pt x="2" y="4"/>
                    </a:lnTo>
                    <a:lnTo>
                      <a:pt x="2" y="5"/>
                    </a:lnTo>
                    <a:lnTo>
                      <a:pt x="0" y="7"/>
                    </a:lnTo>
                    <a:lnTo>
                      <a:pt x="2" y="9"/>
                    </a:lnTo>
                    <a:lnTo>
                      <a:pt x="3" y="7"/>
                    </a:lnTo>
                    <a:lnTo>
                      <a:pt x="5" y="4"/>
                    </a:lnTo>
                    <a:lnTo>
                      <a:pt x="3" y="2"/>
                    </a:lnTo>
                    <a:lnTo>
                      <a:pt x="2"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8087" name="Freeform 1892"/>
              <p:cNvSpPr/>
              <p:nvPr/>
            </p:nvSpPr>
            <p:spPr>
              <a:xfrm>
                <a:off x="2624" y="2500"/>
                <a:ext cx="56" cy="17"/>
              </a:xfrm>
              <a:custGeom>
                <a:avLst/>
                <a:gdLst>
                  <a:gd name="txL" fmla="*/ 0 w 17"/>
                  <a:gd name="txT" fmla="*/ 0 h 5"/>
                  <a:gd name="txR" fmla="*/ 17 w 17"/>
                  <a:gd name="txB" fmla="*/ 5 h 5"/>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Lst>
                <a:rect l="txL" t="txT" r="txR" b="txB"/>
                <a:pathLst>
                  <a:path w="17" h="5">
                    <a:moveTo>
                      <a:pt x="4" y="1"/>
                    </a:moveTo>
                    <a:lnTo>
                      <a:pt x="0" y="1"/>
                    </a:lnTo>
                    <a:lnTo>
                      <a:pt x="10" y="5"/>
                    </a:lnTo>
                    <a:lnTo>
                      <a:pt x="17" y="3"/>
                    </a:lnTo>
                    <a:lnTo>
                      <a:pt x="17" y="1"/>
                    </a:lnTo>
                    <a:lnTo>
                      <a:pt x="10" y="3"/>
                    </a:lnTo>
                    <a:lnTo>
                      <a:pt x="2" y="0"/>
                    </a:lnTo>
                    <a:lnTo>
                      <a:pt x="0" y="1"/>
                    </a:lnTo>
                    <a:lnTo>
                      <a:pt x="4" y="1"/>
                    </a:lnTo>
                  </a:path>
                </a:pathLst>
              </a:custGeom>
              <a:solidFill>
                <a:srgbClr val="777777">
                  <a:alpha val="100000"/>
                </a:srgbClr>
              </a:solidFill>
              <a:ln w="9525">
                <a:noFill/>
              </a:ln>
            </p:spPr>
            <p:txBody>
              <a:bodyPr/>
              <a:lstStyle/>
              <a:p>
                <a:pPr fontAlgn="base"/>
                <a:endParaRPr lang="zh-CN" altLang="en-US" sz="1680" strike="noStrike" noProof="1"/>
              </a:p>
            </p:txBody>
          </p:sp>
          <p:sp>
            <p:nvSpPr>
              <p:cNvPr id="78088" name="Freeform 1893"/>
              <p:cNvSpPr/>
              <p:nvPr/>
            </p:nvSpPr>
            <p:spPr>
              <a:xfrm>
                <a:off x="2611" y="2504"/>
                <a:ext cx="26" cy="16"/>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0" y="2147483646"/>
                  </a:cxn>
                  <a:cxn ang="0">
                    <a:pos x="0" y="2147483646"/>
                  </a:cxn>
                  <a:cxn ang="0">
                    <a:pos x="2147483646" y="2147483646"/>
                  </a:cxn>
                </a:cxnLst>
                <a:rect l="txL" t="txT" r="txR" b="txB"/>
                <a:pathLst>
                  <a:path w="8" h="5">
                    <a:moveTo>
                      <a:pt x="1" y="5"/>
                    </a:moveTo>
                    <a:lnTo>
                      <a:pt x="1" y="5"/>
                    </a:lnTo>
                    <a:lnTo>
                      <a:pt x="4" y="5"/>
                    </a:lnTo>
                    <a:lnTo>
                      <a:pt x="6" y="5"/>
                    </a:lnTo>
                    <a:lnTo>
                      <a:pt x="6" y="2"/>
                    </a:lnTo>
                    <a:lnTo>
                      <a:pt x="8" y="0"/>
                    </a:lnTo>
                    <a:lnTo>
                      <a:pt x="4" y="0"/>
                    </a:lnTo>
                    <a:lnTo>
                      <a:pt x="4" y="2"/>
                    </a:lnTo>
                    <a:lnTo>
                      <a:pt x="4" y="4"/>
                    </a:lnTo>
                    <a:lnTo>
                      <a:pt x="3" y="4"/>
                    </a:lnTo>
                    <a:lnTo>
                      <a:pt x="1" y="4"/>
                    </a:lnTo>
                    <a:lnTo>
                      <a:pt x="0" y="4"/>
                    </a:lnTo>
                    <a:lnTo>
                      <a:pt x="1" y="4"/>
                    </a:lnTo>
                    <a:lnTo>
                      <a:pt x="0" y="4"/>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8089" name="Freeform 1894"/>
              <p:cNvSpPr/>
              <p:nvPr/>
            </p:nvSpPr>
            <p:spPr>
              <a:xfrm>
                <a:off x="2588" y="2517"/>
                <a:ext cx="26" cy="42"/>
              </a:xfrm>
              <a:custGeom>
                <a:avLst/>
                <a:gdLst>
                  <a:gd name="txL" fmla="*/ 0 w 8"/>
                  <a:gd name="txT" fmla="*/ 0 h 13"/>
                  <a:gd name="txR" fmla="*/ 8 w 8"/>
                  <a:gd name="txB" fmla="*/ 13 h 13"/>
                </a:gdLst>
                <a:ahLst/>
                <a:cxnLst>
                  <a:cxn ang="0">
                    <a:pos x="0"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8" h="13">
                    <a:moveTo>
                      <a:pt x="0" y="13"/>
                    </a:moveTo>
                    <a:lnTo>
                      <a:pt x="2" y="11"/>
                    </a:lnTo>
                    <a:lnTo>
                      <a:pt x="5" y="8"/>
                    </a:lnTo>
                    <a:lnTo>
                      <a:pt x="8" y="1"/>
                    </a:lnTo>
                    <a:lnTo>
                      <a:pt x="7" y="0"/>
                    </a:lnTo>
                    <a:lnTo>
                      <a:pt x="3" y="6"/>
                    </a:lnTo>
                    <a:lnTo>
                      <a:pt x="0" y="10"/>
                    </a:lnTo>
                    <a:lnTo>
                      <a:pt x="0" y="13"/>
                    </a:lnTo>
                  </a:path>
                </a:pathLst>
              </a:custGeom>
              <a:solidFill>
                <a:srgbClr val="777777">
                  <a:alpha val="100000"/>
                </a:srgbClr>
              </a:solidFill>
              <a:ln w="9525">
                <a:noFill/>
              </a:ln>
            </p:spPr>
            <p:txBody>
              <a:bodyPr/>
              <a:lstStyle/>
              <a:p>
                <a:pPr fontAlgn="base"/>
                <a:endParaRPr lang="zh-CN" altLang="en-US" sz="1680" strike="noStrike" noProof="1"/>
              </a:p>
            </p:txBody>
          </p:sp>
          <p:sp>
            <p:nvSpPr>
              <p:cNvPr id="78090" name="Freeform 1895"/>
              <p:cNvSpPr/>
              <p:nvPr/>
            </p:nvSpPr>
            <p:spPr>
              <a:xfrm>
                <a:off x="2572" y="2533"/>
                <a:ext cx="16" cy="26"/>
              </a:xfrm>
              <a:custGeom>
                <a:avLst/>
                <a:gdLst>
                  <a:gd name="txL" fmla="*/ 0 w 5"/>
                  <a:gd name="txT" fmla="*/ 0 h 8"/>
                  <a:gd name="txR" fmla="*/ 5 w 5"/>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5" h="8">
                    <a:moveTo>
                      <a:pt x="0" y="3"/>
                    </a:moveTo>
                    <a:lnTo>
                      <a:pt x="0" y="3"/>
                    </a:lnTo>
                    <a:lnTo>
                      <a:pt x="3" y="5"/>
                    </a:lnTo>
                    <a:lnTo>
                      <a:pt x="5" y="8"/>
                    </a:lnTo>
                    <a:lnTo>
                      <a:pt x="5" y="5"/>
                    </a:lnTo>
                    <a:lnTo>
                      <a:pt x="3" y="3"/>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8091" name="Freeform 1896"/>
              <p:cNvSpPr/>
              <p:nvPr/>
            </p:nvSpPr>
            <p:spPr>
              <a:xfrm>
                <a:off x="2536" y="2533"/>
                <a:ext cx="36" cy="20"/>
              </a:xfrm>
              <a:custGeom>
                <a:avLst/>
                <a:gdLst>
                  <a:gd name="txL" fmla="*/ 0 w 11"/>
                  <a:gd name="txT" fmla="*/ 0 h 6"/>
                  <a:gd name="txR" fmla="*/ 11 w 11"/>
                  <a:gd name="txB" fmla="*/ 6 h 6"/>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1" h="6">
                    <a:moveTo>
                      <a:pt x="1" y="6"/>
                    </a:moveTo>
                    <a:lnTo>
                      <a:pt x="1" y="5"/>
                    </a:lnTo>
                    <a:lnTo>
                      <a:pt x="5" y="3"/>
                    </a:lnTo>
                    <a:lnTo>
                      <a:pt x="11" y="3"/>
                    </a:lnTo>
                    <a:lnTo>
                      <a:pt x="11" y="0"/>
                    </a:lnTo>
                    <a:lnTo>
                      <a:pt x="5" y="1"/>
                    </a:lnTo>
                    <a:lnTo>
                      <a:pt x="0" y="5"/>
                    </a:lnTo>
                    <a:lnTo>
                      <a:pt x="1" y="6"/>
                    </a:lnTo>
                  </a:path>
                </a:pathLst>
              </a:custGeom>
              <a:solidFill>
                <a:srgbClr val="777777">
                  <a:alpha val="100000"/>
                </a:srgbClr>
              </a:solidFill>
              <a:ln w="9525">
                <a:noFill/>
              </a:ln>
            </p:spPr>
            <p:txBody>
              <a:bodyPr/>
              <a:lstStyle/>
              <a:p>
                <a:pPr fontAlgn="base"/>
                <a:endParaRPr lang="zh-CN" altLang="en-US" sz="1680" strike="noStrike" noProof="1"/>
              </a:p>
            </p:txBody>
          </p:sp>
          <p:sp>
            <p:nvSpPr>
              <p:cNvPr id="78092" name="Freeform 1897"/>
              <p:cNvSpPr/>
              <p:nvPr/>
            </p:nvSpPr>
            <p:spPr>
              <a:xfrm>
                <a:off x="2519" y="2549"/>
                <a:ext cx="20" cy="27"/>
              </a:xfrm>
              <a:custGeom>
                <a:avLst/>
                <a:gdLst>
                  <a:gd name="txL" fmla="*/ 0 w 6"/>
                  <a:gd name="txT" fmla="*/ 0 h 8"/>
                  <a:gd name="txR" fmla="*/ 6 w 6"/>
                  <a:gd name="txB" fmla="*/ 8 h 8"/>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6" h="8">
                    <a:moveTo>
                      <a:pt x="2" y="8"/>
                    </a:moveTo>
                    <a:lnTo>
                      <a:pt x="2" y="8"/>
                    </a:lnTo>
                    <a:lnTo>
                      <a:pt x="5" y="4"/>
                    </a:lnTo>
                    <a:lnTo>
                      <a:pt x="6" y="1"/>
                    </a:lnTo>
                    <a:lnTo>
                      <a:pt x="5" y="0"/>
                    </a:lnTo>
                    <a:lnTo>
                      <a:pt x="3" y="3"/>
                    </a:lnTo>
                    <a:lnTo>
                      <a:pt x="0" y="4"/>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8093" name="Freeform 1898"/>
              <p:cNvSpPr/>
              <p:nvPr/>
            </p:nvSpPr>
            <p:spPr>
              <a:xfrm>
                <a:off x="2503" y="2563"/>
                <a:ext cx="23" cy="22"/>
              </a:xfrm>
              <a:custGeom>
                <a:avLst/>
                <a:gdLst>
                  <a:gd name="txL" fmla="*/ 0 w 7"/>
                  <a:gd name="txT" fmla="*/ 0 h 7"/>
                  <a:gd name="txR" fmla="*/ 7 w 7"/>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7" h="7">
                    <a:moveTo>
                      <a:pt x="2" y="7"/>
                    </a:moveTo>
                    <a:lnTo>
                      <a:pt x="2" y="7"/>
                    </a:lnTo>
                    <a:lnTo>
                      <a:pt x="3" y="4"/>
                    </a:lnTo>
                    <a:lnTo>
                      <a:pt x="7" y="4"/>
                    </a:lnTo>
                    <a:lnTo>
                      <a:pt x="5" y="0"/>
                    </a:lnTo>
                    <a:lnTo>
                      <a:pt x="2" y="2"/>
                    </a:lnTo>
                    <a:lnTo>
                      <a:pt x="0" y="5"/>
                    </a:lnTo>
                    <a:lnTo>
                      <a:pt x="2" y="7"/>
                    </a:lnTo>
                  </a:path>
                </a:pathLst>
              </a:custGeom>
              <a:solidFill>
                <a:srgbClr val="777777">
                  <a:alpha val="100000"/>
                </a:srgbClr>
              </a:solidFill>
              <a:ln w="9525">
                <a:noFill/>
              </a:ln>
            </p:spPr>
            <p:txBody>
              <a:bodyPr/>
              <a:lstStyle/>
              <a:p>
                <a:pPr fontAlgn="base"/>
                <a:endParaRPr lang="zh-CN" altLang="en-US" sz="1680" strike="noStrike" noProof="1"/>
              </a:p>
            </p:txBody>
          </p:sp>
          <p:sp>
            <p:nvSpPr>
              <p:cNvPr id="78094" name="Freeform 1899"/>
              <p:cNvSpPr/>
              <p:nvPr/>
            </p:nvSpPr>
            <p:spPr>
              <a:xfrm>
                <a:off x="2493" y="2579"/>
                <a:ext cx="16" cy="33"/>
              </a:xfrm>
              <a:custGeom>
                <a:avLst/>
                <a:gdLst>
                  <a:gd name="txL" fmla="*/ 0 w 5"/>
                  <a:gd name="txT" fmla="*/ 0 h 10"/>
                  <a:gd name="txR" fmla="*/ 5 w 5"/>
                  <a:gd name="txB" fmla="*/ 10 h 10"/>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Lst>
                <a:rect l="txL" t="txT" r="txR" b="txB"/>
                <a:pathLst>
                  <a:path w="5" h="10">
                    <a:moveTo>
                      <a:pt x="0" y="10"/>
                    </a:moveTo>
                    <a:lnTo>
                      <a:pt x="0" y="10"/>
                    </a:lnTo>
                    <a:lnTo>
                      <a:pt x="3" y="9"/>
                    </a:lnTo>
                    <a:lnTo>
                      <a:pt x="5" y="7"/>
                    </a:lnTo>
                    <a:lnTo>
                      <a:pt x="5" y="4"/>
                    </a:lnTo>
                    <a:lnTo>
                      <a:pt x="5" y="2"/>
                    </a:lnTo>
                    <a:lnTo>
                      <a:pt x="3" y="0"/>
                    </a:lnTo>
                    <a:lnTo>
                      <a:pt x="3" y="4"/>
                    </a:lnTo>
                    <a:lnTo>
                      <a:pt x="1" y="5"/>
                    </a:lnTo>
                    <a:lnTo>
                      <a:pt x="1" y="7"/>
                    </a:lnTo>
                    <a:lnTo>
                      <a:pt x="0" y="9"/>
                    </a:lnTo>
                    <a:lnTo>
                      <a:pt x="0" y="10"/>
                    </a:lnTo>
                  </a:path>
                </a:pathLst>
              </a:custGeom>
              <a:solidFill>
                <a:srgbClr val="777777">
                  <a:alpha val="100000"/>
                </a:srgbClr>
              </a:solidFill>
              <a:ln w="9525">
                <a:noFill/>
              </a:ln>
            </p:spPr>
            <p:txBody>
              <a:bodyPr/>
              <a:lstStyle/>
              <a:p>
                <a:pPr fontAlgn="base"/>
                <a:endParaRPr lang="zh-CN" altLang="en-US" sz="1680" strike="noStrike" noProof="1"/>
              </a:p>
            </p:txBody>
          </p:sp>
          <p:sp>
            <p:nvSpPr>
              <p:cNvPr id="78095" name="Freeform 1900"/>
              <p:cNvSpPr/>
              <p:nvPr/>
            </p:nvSpPr>
            <p:spPr>
              <a:xfrm>
                <a:off x="2411" y="2608"/>
                <a:ext cx="82" cy="43"/>
              </a:xfrm>
              <a:custGeom>
                <a:avLst/>
                <a:gdLst>
                  <a:gd name="txL" fmla="*/ 0 w 25"/>
                  <a:gd name="txT" fmla="*/ 0 h 13"/>
                  <a:gd name="txR" fmla="*/ 25 w 25"/>
                  <a:gd name="txB" fmla="*/ 13 h 1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25" h="13">
                    <a:moveTo>
                      <a:pt x="2" y="13"/>
                    </a:moveTo>
                    <a:lnTo>
                      <a:pt x="2" y="13"/>
                    </a:lnTo>
                    <a:lnTo>
                      <a:pt x="12" y="6"/>
                    </a:lnTo>
                    <a:lnTo>
                      <a:pt x="25" y="1"/>
                    </a:lnTo>
                    <a:lnTo>
                      <a:pt x="25" y="0"/>
                    </a:lnTo>
                    <a:lnTo>
                      <a:pt x="12" y="4"/>
                    </a:lnTo>
                    <a:lnTo>
                      <a:pt x="0" y="11"/>
                    </a:lnTo>
                    <a:lnTo>
                      <a:pt x="2" y="13"/>
                    </a:lnTo>
                  </a:path>
                </a:pathLst>
              </a:custGeom>
              <a:solidFill>
                <a:srgbClr val="777777">
                  <a:alpha val="100000"/>
                </a:srgbClr>
              </a:solidFill>
              <a:ln w="9525">
                <a:noFill/>
              </a:ln>
            </p:spPr>
            <p:txBody>
              <a:bodyPr/>
              <a:lstStyle/>
              <a:p>
                <a:pPr fontAlgn="base"/>
                <a:endParaRPr lang="zh-CN" altLang="en-US" sz="1680" strike="noStrike" noProof="1"/>
              </a:p>
            </p:txBody>
          </p:sp>
          <p:sp>
            <p:nvSpPr>
              <p:cNvPr id="78096" name="Freeform 1901"/>
              <p:cNvSpPr/>
              <p:nvPr/>
            </p:nvSpPr>
            <p:spPr>
              <a:xfrm>
                <a:off x="2401" y="2644"/>
                <a:ext cx="17" cy="43"/>
              </a:xfrm>
              <a:custGeom>
                <a:avLst/>
                <a:gdLst>
                  <a:gd name="txL" fmla="*/ 0 w 5"/>
                  <a:gd name="txT" fmla="*/ 0 h 13"/>
                  <a:gd name="txR" fmla="*/ 5 w 5"/>
                  <a:gd name="txB" fmla="*/ 13 h 1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13">
                    <a:moveTo>
                      <a:pt x="3" y="13"/>
                    </a:moveTo>
                    <a:lnTo>
                      <a:pt x="5" y="12"/>
                    </a:lnTo>
                    <a:lnTo>
                      <a:pt x="3" y="7"/>
                    </a:lnTo>
                    <a:lnTo>
                      <a:pt x="1" y="5"/>
                    </a:lnTo>
                    <a:lnTo>
                      <a:pt x="3" y="4"/>
                    </a:lnTo>
                    <a:lnTo>
                      <a:pt x="5" y="2"/>
                    </a:lnTo>
                    <a:lnTo>
                      <a:pt x="3" y="0"/>
                    </a:lnTo>
                    <a:lnTo>
                      <a:pt x="1" y="2"/>
                    </a:lnTo>
                    <a:lnTo>
                      <a:pt x="0" y="4"/>
                    </a:lnTo>
                    <a:lnTo>
                      <a:pt x="0" y="8"/>
                    </a:lnTo>
                    <a:lnTo>
                      <a:pt x="1" y="13"/>
                    </a:lnTo>
                    <a:lnTo>
                      <a:pt x="3" y="12"/>
                    </a:lnTo>
                    <a:lnTo>
                      <a:pt x="3" y="13"/>
                    </a:lnTo>
                    <a:lnTo>
                      <a:pt x="5" y="13"/>
                    </a:lnTo>
                    <a:lnTo>
                      <a:pt x="5" y="12"/>
                    </a:lnTo>
                    <a:lnTo>
                      <a:pt x="3" y="13"/>
                    </a:lnTo>
                  </a:path>
                </a:pathLst>
              </a:custGeom>
              <a:solidFill>
                <a:srgbClr val="777777">
                  <a:alpha val="100000"/>
                </a:srgbClr>
              </a:solidFill>
              <a:ln w="9525">
                <a:noFill/>
              </a:ln>
            </p:spPr>
            <p:txBody>
              <a:bodyPr/>
              <a:lstStyle/>
              <a:p>
                <a:pPr fontAlgn="base"/>
                <a:endParaRPr lang="zh-CN" altLang="en-US" sz="1680" strike="noStrike" noProof="1"/>
              </a:p>
            </p:txBody>
          </p:sp>
          <p:sp>
            <p:nvSpPr>
              <p:cNvPr id="78097" name="Freeform 1902"/>
              <p:cNvSpPr/>
              <p:nvPr/>
            </p:nvSpPr>
            <p:spPr>
              <a:xfrm>
                <a:off x="2395" y="2684"/>
                <a:ext cx="16"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Lst>
                <a:rect l="txL" t="txT" r="txR" b="txB"/>
                <a:pathLst>
                  <a:path w="5" h="8">
                    <a:moveTo>
                      <a:pt x="5" y="6"/>
                    </a:moveTo>
                    <a:lnTo>
                      <a:pt x="5" y="6"/>
                    </a:lnTo>
                    <a:lnTo>
                      <a:pt x="3" y="5"/>
                    </a:lnTo>
                    <a:lnTo>
                      <a:pt x="3" y="3"/>
                    </a:lnTo>
                    <a:lnTo>
                      <a:pt x="5" y="1"/>
                    </a:lnTo>
                    <a:lnTo>
                      <a:pt x="5" y="0"/>
                    </a:lnTo>
                    <a:lnTo>
                      <a:pt x="2" y="1"/>
                    </a:lnTo>
                    <a:lnTo>
                      <a:pt x="0" y="3"/>
                    </a:lnTo>
                    <a:lnTo>
                      <a:pt x="2" y="5"/>
                    </a:lnTo>
                    <a:lnTo>
                      <a:pt x="3" y="8"/>
                    </a:lnTo>
                    <a:lnTo>
                      <a:pt x="5" y="6"/>
                    </a:lnTo>
                  </a:path>
                </a:pathLst>
              </a:custGeom>
              <a:solidFill>
                <a:srgbClr val="777777">
                  <a:alpha val="100000"/>
                </a:srgbClr>
              </a:solidFill>
              <a:ln w="9525">
                <a:noFill/>
              </a:ln>
            </p:spPr>
            <p:txBody>
              <a:bodyPr/>
              <a:lstStyle/>
              <a:p>
                <a:pPr fontAlgn="base"/>
                <a:endParaRPr lang="zh-CN" altLang="en-US" sz="1680" strike="noStrike" noProof="1"/>
              </a:p>
            </p:txBody>
          </p:sp>
          <p:sp>
            <p:nvSpPr>
              <p:cNvPr id="78098" name="Freeform 1903"/>
              <p:cNvSpPr/>
              <p:nvPr/>
            </p:nvSpPr>
            <p:spPr>
              <a:xfrm>
                <a:off x="2405" y="2703"/>
                <a:ext cx="23" cy="43"/>
              </a:xfrm>
              <a:custGeom>
                <a:avLst/>
                <a:gdLst>
                  <a:gd name="txL" fmla="*/ 0 w 7"/>
                  <a:gd name="txT" fmla="*/ 0 h 13"/>
                  <a:gd name="txR" fmla="*/ 7 w 7"/>
                  <a:gd name="txB" fmla="*/ 13 h 1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7" h="13">
                    <a:moveTo>
                      <a:pt x="7" y="12"/>
                    </a:moveTo>
                    <a:lnTo>
                      <a:pt x="7" y="12"/>
                    </a:lnTo>
                    <a:lnTo>
                      <a:pt x="6" y="7"/>
                    </a:lnTo>
                    <a:lnTo>
                      <a:pt x="2" y="0"/>
                    </a:lnTo>
                    <a:lnTo>
                      <a:pt x="0" y="2"/>
                    </a:lnTo>
                    <a:lnTo>
                      <a:pt x="4" y="7"/>
                    </a:lnTo>
                    <a:lnTo>
                      <a:pt x="6" y="13"/>
                    </a:lnTo>
                    <a:lnTo>
                      <a:pt x="7" y="12"/>
                    </a:lnTo>
                  </a:path>
                </a:pathLst>
              </a:custGeom>
              <a:solidFill>
                <a:srgbClr val="777777">
                  <a:alpha val="100000"/>
                </a:srgbClr>
              </a:solidFill>
              <a:ln w="9525">
                <a:noFill/>
              </a:ln>
            </p:spPr>
            <p:txBody>
              <a:bodyPr/>
              <a:lstStyle/>
              <a:p>
                <a:pPr fontAlgn="base"/>
                <a:endParaRPr lang="zh-CN" altLang="en-US" sz="1680" strike="noStrike" noProof="1"/>
              </a:p>
            </p:txBody>
          </p:sp>
          <p:sp>
            <p:nvSpPr>
              <p:cNvPr id="78099" name="Freeform 1904"/>
              <p:cNvSpPr/>
              <p:nvPr/>
            </p:nvSpPr>
            <p:spPr>
              <a:xfrm>
                <a:off x="2424" y="2743"/>
                <a:ext cx="17"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8">
                    <a:moveTo>
                      <a:pt x="5" y="6"/>
                    </a:moveTo>
                    <a:lnTo>
                      <a:pt x="5" y="6"/>
                    </a:lnTo>
                    <a:lnTo>
                      <a:pt x="3" y="5"/>
                    </a:lnTo>
                    <a:lnTo>
                      <a:pt x="1" y="0"/>
                    </a:lnTo>
                    <a:lnTo>
                      <a:pt x="0" y="1"/>
                    </a:lnTo>
                    <a:lnTo>
                      <a:pt x="1" y="5"/>
                    </a:lnTo>
                    <a:lnTo>
                      <a:pt x="5" y="8"/>
                    </a:lnTo>
                    <a:lnTo>
                      <a:pt x="5" y="6"/>
                    </a:lnTo>
                  </a:path>
                </a:pathLst>
              </a:custGeom>
              <a:solidFill>
                <a:srgbClr val="777777">
                  <a:alpha val="100000"/>
                </a:srgbClr>
              </a:solidFill>
              <a:ln w="9525">
                <a:noFill/>
              </a:ln>
            </p:spPr>
            <p:txBody>
              <a:bodyPr/>
              <a:lstStyle/>
              <a:p>
                <a:pPr fontAlgn="base"/>
                <a:endParaRPr lang="zh-CN" altLang="en-US" sz="1680" strike="noStrike" noProof="1"/>
              </a:p>
            </p:txBody>
          </p:sp>
          <p:sp>
            <p:nvSpPr>
              <p:cNvPr id="78100" name="Freeform 1905"/>
              <p:cNvSpPr/>
              <p:nvPr/>
            </p:nvSpPr>
            <p:spPr>
              <a:xfrm>
                <a:off x="2424" y="2762"/>
                <a:ext cx="20" cy="33"/>
              </a:xfrm>
              <a:custGeom>
                <a:avLst/>
                <a:gdLst>
                  <a:gd name="txL" fmla="*/ 0 w 6"/>
                  <a:gd name="txT" fmla="*/ 0 h 10"/>
                  <a:gd name="txR" fmla="*/ 6 w 6"/>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txL" t="txT" r="txR" b="txB"/>
                <a:pathLst>
                  <a:path w="6" h="10">
                    <a:moveTo>
                      <a:pt x="3" y="8"/>
                    </a:moveTo>
                    <a:lnTo>
                      <a:pt x="3" y="10"/>
                    </a:lnTo>
                    <a:lnTo>
                      <a:pt x="5" y="8"/>
                    </a:lnTo>
                    <a:lnTo>
                      <a:pt x="6" y="5"/>
                    </a:lnTo>
                    <a:lnTo>
                      <a:pt x="6" y="2"/>
                    </a:lnTo>
                    <a:lnTo>
                      <a:pt x="5" y="0"/>
                    </a:lnTo>
                    <a:lnTo>
                      <a:pt x="5" y="2"/>
                    </a:lnTo>
                    <a:lnTo>
                      <a:pt x="5" y="3"/>
                    </a:lnTo>
                    <a:lnTo>
                      <a:pt x="5" y="5"/>
                    </a:lnTo>
                    <a:lnTo>
                      <a:pt x="3" y="7"/>
                    </a:lnTo>
                    <a:lnTo>
                      <a:pt x="1" y="8"/>
                    </a:lnTo>
                    <a:lnTo>
                      <a:pt x="1" y="10"/>
                    </a:lnTo>
                    <a:lnTo>
                      <a:pt x="1" y="8"/>
                    </a:lnTo>
                    <a:lnTo>
                      <a:pt x="0" y="8"/>
                    </a:lnTo>
                    <a:lnTo>
                      <a:pt x="1" y="10"/>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8101" name="Freeform 1906"/>
              <p:cNvSpPr/>
              <p:nvPr/>
            </p:nvSpPr>
            <p:spPr>
              <a:xfrm>
                <a:off x="2624" y="2373"/>
                <a:ext cx="223" cy="124"/>
              </a:xfrm>
              <a:custGeom>
                <a:avLst/>
                <a:gdLst>
                  <a:gd name="txL" fmla="*/ 0 w 68"/>
                  <a:gd name="txT" fmla="*/ 0 h 38"/>
                  <a:gd name="txR" fmla="*/ 68 w 68"/>
                  <a:gd name="txB" fmla="*/ 38 h 3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8" h="38">
                    <a:moveTo>
                      <a:pt x="4" y="9"/>
                    </a:moveTo>
                    <a:lnTo>
                      <a:pt x="4" y="9"/>
                    </a:lnTo>
                    <a:lnTo>
                      <a:pt x="2" y="10"/>
                    </a:lnTo>
                    <a:lnTo>
                      <a:pt x="1" y="11"/>
                    </a:lnTo>
                    <a:lnTo>
                      <a:pt x="1" y="12"/>
                    </a:lnTo>
                    <a:lnTo>
                      <a:pt x="2" y="13"/>
                    </a:lnTo>
                    <a:lnTo>
                      <a:pt x="4" y="14"/>
                    </a:lnTo>
                    <a:lnTo>
                      <a:pt x="5" y="15"/>
                    </a:lnTo>
                    <a:lnTo>
                      <a:pt x="6" y="15"/>
                    </a:lnTo>
                    <a:lnTo>
                      <a:pt x="7" y="15"/>
                    </a:lnTo>
                    <a:lnTo>
                      <a:pt x="7" y="14"/>
                    </a:lnTo>
                    <a:lnTo>
                      <a:pt x="7" y="13"/>
                    </a:lnTo>
                    <a:lnTo>
                      <a:pt x="8" y="13"/>
                    </a:lnTo>
                    <a:lnTo>
                      <a:pt x="9" y="13"/>
                    </a:lnTo>
                    <a:lnTo>
                      <a:pt x="12" y="15"/>
                    </a:lnTo>
                    <a:lnTo>
                      <a:pt x="15" y="16"/>
                    </a:lnTo>
                    <a:lnTo>
                      <a:pt x="17" y="16"/>
                    </a:lnTo>
                    <a:lnTo>
                      <a:pt x="18" y="17"/>
                    </a:lnTo>
                    <a:lnTo>
                      <a:pt x="20" y="17"/>
                    </a:lnTo>
                    <a:lnTo>
                      <a:pt x="22" y="19"/>
                    </a:lnTo>
                    <a:lnTo>
                      <a:pt x="24" y="20"/>
                    </a:lnTo>
                    <a:lnTo>
                      <a:pt x="25" y="22"/>
                    </a:lnTo>
                    <a:lnTo>
                      <a:pt x="26" y="25"/>
                    </a:lnTo>
                    <a:lnTo>
                      <a:pt x="27" y="27"/>
                    </a:lnTo>
                    <a:lnTo>
                      <a:pt x="28" y="29"/>
                    </a:lnTo>
                    <a:lnTo>
                      <a:pt x="29" y="29"/>
                    </a:lnTo>
                    <a:lnTo>
                      <a:pt x="30" y="29"/>
                    </a:lnTo>
                    <a:lnTo>
                      <a:pt x="36" y="32"/>
                    </a:lnTo>
                    <a:lnTo>
                      <a:pt x="39" y="33"/>
                    </a:lnTo>
                    <a:lnTo>
                      <a:pt x="41" y="34"/>
                    </a:lnTo>
                    <a:lnTo>
                      <a:pt x="42" y="33"/>
                    </a:lnTo>
                    <a:lnTo>
                      <a:pt x="42" y="32"/>
                    </a:lnTo>
                    <a:lnTo>
                      <a:pt x="42" y="30"/>
                    </a:lnTo>
                    <a:lnTo>
                      <a:pt x="42" y="29"/>
                    </a:lnTo>
                    <a:lnTo>
                      <a:pt x="43" y="28"/>
                    </a:lnTo>
                    <a:lnTo>
                      <a:pt x="44" y="27"/>
                    </a:lnTo>
                    <a:lnTo>
                      <a:pt x="46" y="28"/>
                    </a:lnTo>
                    <a:lnTo>
                      <a:pt x="47" y="28"/>
                    </a:lnTo>
                    <a:lnTo>
                      <a:pt x="49" y="30"/>
                    </a:lnTo>
                    <a:lnTo>
                      <a:pt x="53" y="34"/>
                    </a:lnTo>
                    <a:lnTo>
                      <a:pt x="57" y="36"/>
                    </a:lnTo>
                    <a:lnTo>
                      <a:pt x="60" y="37"/>
                    </a:lnTo>
                    <a:lnTo>
                      <a:pt x="62" y="37"/>
                    </a:lnTo>
                    <a:lnTo>
                      <a:pt x="65" y="37"/>
                    </a:lnTo>
                    <a:lnTo>
                      <a:pt x="67" y="38"/>
                    </a:lnTo>
                    <a:lnTo>
                      <a:pt x="68" y="38"/>
                    </a:lnTo>
                    <a:lnTo>
                      <a:pt x="67" y="37"/>
                    </a:lnTo>
                    <a:lnTo>
                      <a:pt x="67" y="36"/>
                    </a:lnTo>
                    <a:lnTo>
                      <a:pt x="66" y="35"/>
                    </a:lnTo>
                    <a:lnTo>
                      <a:pt x="64" y="34"/>
                    </a:lnTo>
                    <a:lnTo>
                      <a:pt x="61" y="32"/>
                    </a:lnTo>
                    <a:lnTo>
                      <a:pt x="59" y="32"/>
                    </a:lnTo>
                    <a:lnTo>
                      <a:pt x="58" y="31"/>
                    </a:lnTo>
                    <a:lnTo>
                      <a:pt x="57" y="30"/>
                    </a:lnTo>
                    <a:lnTo>
                      <a:pt x="57" y="29"/>
                    </a:lnTo>
                    <a:lnTo>
                      <a:pt x="56" y="27"/>
                    </a:lnTo>
                    <a:lnTo>
                      <a:pt x="56" y="25"/>
                    </a:lnTo>
                    <a:lnTo>
                      <a:pt x="55" y="22"/>
                    </a:lnTo>
                    <a:lnTo>
                      <a:pt x="55" y="21"/>
                    </a:lnTo>
                    <a:lnTo>
                      <a:pt x="54" y="19"/>
                    </a:lnTo>
                    <a:lnTo>
                      <a:pt x="54" y="18"/>
                    </a:lnTo>
                    <a:lnTo>
                      <a:pt x="53" y="18"/>
                    </a:lnTo>
                    <a:lnTo>
                      <a:pt x="50" y="15"/>
                    </a:lnTo>
                    <a:lnTo>
                      <a:pt x="48" y="14"/>
                    </a:lnTo>
                    <a:lnTo>
                      <a:pt x="46" y="13"/>
                    </a:lnTo>
                    <a:lnTo>
                      <a:pt x="46" y="12"/>
                    </a:lnTo>
                    <a:lnTo>
                      <a:pt x="45" y="11"/>
                    </a:lnTo>
                    <a:lnTo>
                      <a:pt x="42" y="10"/>
                    </a:lnTo>
                    <a:lnTo>
                      <a:pt x="38" y="8"/>
                    </a:lnTo>
                    <a:lnTo>
                      <a:pt x="34" y="7"/>
                    </a:lnTo>
                    <a:lnTo>
                      <a:pt x="30" y="6"/>
                    </a:lnTo>
                    <a:lnTo>
                      <a:pt x="27" y="5"/>
                    </a:lnTo>
                    <a:lnTo>
                      <a:pt x="24" y="4"/>
                    </a:lnTo>
                    <a:lnTo>
                      <a:pt x="22" y="4"/>
                    </a:lnTo>
                    <a:lnTo>
                      <a:pt x="22" y="5"/>
                    </a:lnTo>
                    <a:lnTo>
                      <a:pt x="20" y="5"/>
                    </a:lnTo>
                    <a:lnTo>
                      <a:pt x="19" y="5"/>
                    </a:lnTo>
                    <a:lnTo>
                      <a:pt x="19" y="6"/>
                    </a:lnTo>
                    <a:lnTo>
                      <a:pt x="18" y="7"/>
                    </a:lnTo>
                    <a:lnTo>
                      <a:pt x="18" y="8"/>
                    </a:lnTo>
                    <a:lnTo>
                      <a:pt x="17" y="8"/>
                    </a:lnTo>
                    <a:lnTo>
                      <a:pt x="13" y="9"/>
                    </a:lnTo>
                    <a:lnTo>
                      <a:pt x="11" y="9"/>
                    </a:lnTo>
                    <a:lnTo>
                      <a:pt x="10" y="9"/>
                    </a:lnTo>
                    <a:lnTo>
                      <a:pt x="10" y="8"/>
                    </a:lnTo>
                    <a:lnTo>
                      <a:pt x="10" y="7"/>
                    </a:lnTo>
                    <a:lnTo>
                      <a:pt x="9" y="5"/>
                    </a:lnTo>
                    <a:lnTo>
                      <a:pt x="8" y="4"/>
                    </a:lnTo>
                    <a:lnTo>
                      <a:pt x="7" y="2"/>
                    </a:lnTo>
                    <a:lnTo>
                      <a:pt x="6" y="1"/>
                    </a:lnTo>
                    <a:lnTo>
                      <a:pt x="4" y="0"/>
                    </a:lnTo>
                    <a:lnTo>
                      <a:pt x="3" y="0"/>
                    </a:lnTo>
                    <a:lnTo>
                      <a:pt x="2" y="0"/>
                    </a:lnTo>
                    <a:lnTo>
                      <a:pt x="1" y="1"/>
                    </a:lnTo>
                    <a:lnTo>
                      <a:pt x="0" y="1"/>
                    </a:lnTo>
                    <a:lnTo>
                      <a:pt x="1" y="4"/>
                    </a:lnTo>
                    <a:lnTo>
                      <a:pt x="1" y="5"/>
                    </a:lnTo>
                    <a:lnTo>
                      <a:pt x="1" y="6"/>
                    </a:lnTo>
                    <a:lnTo>
                      <a:pt x="2" y="5"/>
                    </a:lnTo>
                    <a:lnTo>
                      <a:pt x="4" y="5"/>
                    </a:lnTo>
                    <a:lnTo>
                      <a:pt x="5" y="6"/>
                    </a:lnTo>
                    <a:lnTo>
                      <a:pt x="6" y="7"/>
                    </a:lnTo>
                    <a:lnTo>
                      <a:pt x="6" y="8"/>
                    </a:lnTo>
                    <a:lnTo>
                      <a:pt x="5" y="8"/>
                    </a:lnTo>
                    <a:lnTo>
                      <a:pt x="4" y="9"/>
                    </a:lnTo>
                  </a:path>
                </a:pathLst>
              </a:custGeom>
              <a:solidFill>
                <a:srgbClr val="777777">
                  <a:alpha val="100000"/>
                </a:srgbClr>
              </a:solidFill>
              <a:ln w="9525">
                <a:noFill/>
              </a:ln>
            </p:spPr>
            <p:txBody>
              <a:bodyPr/>
              <a:lstStyle/>
              <a:p>
                <a:pPr fontAlgn="base"/>
                <a:endParaRPr lang="zh-CN" altLang="en-US" sz="1680" strike="noStrike" noProof="1"/>
              </a:p>
            </p:txBody>
          </p:sp>
          <p:sp>
            <p:nvSpPr>
              <p:cNvPr id="78102" name="Freeform 1907"/>
              <p:cNvSpPr/>
              <p:nvPr/>
            </p:nvSpPr>
            <p:spPr>
              <a:xfrm>
                <a:off x="2624" y="2399"/>
                <a:ext cx="16"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5" h="5">
                    <a:moveTo>
                      <a:pt x="2" y="3"/>
                    </a:moveTo>
                    <a:lnTo>
                      <a:pt x="2" y="3"/>
                    </a:lnTo>
                    <a:lnTo>
                      <a:pt x="5" y="1"/>
                    </a:lnTo>
                    <a:lnTo>
                      <a:pt x="4" y="0"/>
                    </a:lnTo>
                    <a:lnTo>
                      <a:pt x="0" y="3"/>
                    </a:lnTo>
                    <a:lnTo>
                      <a:pt x="0" y="5"/>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8103" name="Freeform 1908"/>
              <p:cNvSpPr/>
              <p:nvPr/>
            </p:nvSpPr>
            <p:spPr>
              <a:xfrm>
                <a:off x="2624" y="2409"/>
                <a:ext cx="30" cy="16"/>
              </a:xfrm>
              <a:custGeom>
                <a:avLst/>
                <a:gdLst>
                  <a:gd name="txL" fmla="*/ 0 w 9"/>
                  <a:gd name="txT" fmla="*/ 0 h 5"/>
                  <a:gd name="txR" fmla="*/ 9 w 9"/>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9" h="5">
                    <a:moveTo>
                      <a:pt x="5" y="3"/>
                    </a:moveTo>
                    <a:lnTo>
                      <a:pt x="5" y="3"/>
                    </a:lnTo>
                    <a:lnTo>
                      <a:pt x="2" y="0"/>
                    </a:lnTo>
                    <a:lnTo>
                      <a:pt x="0" y="2"/>
                    </a:lnTo>
                    <a:lnTo>
                      <a:pt x="5" y="5"/>
                    </a:lnTo>
                    <a:lnTo>
                      <a:pt x="9" y="3"/>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8104" name="Freeform 1909"/>
              <p:cNvSpPr/>
              <p:nvPr/>
            </p:nvSpPr>
            <p:spPr>
              <a:xfrm>
                <a:off x="2640" y="2415"/>
                <a:ext cx="33" cy="10"/>
              </a:xfrm>
              <a:custGeom>
                <a:avLst/>
                <a:gdLst>
                  <a:gd name="txL" fmla="*/ 0 w 10"/>
                  <a:gd name="txT" fmla="*/ 0 h 3"/>
                  <a:gd name="txR" fmla="*/ 10 w 10"/>
                  <a:gd name="txB" fmla="*/ 3 h 3"/>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 h="3">
                    <a:moveTo>
                      <a:pt x="10" y="1"/>
                    </a:moveTo>
                    <a:lnTo>
                      <a:pt x="10" y="1"/>
                    </a:lnTo>
                    <a:lnTo>
                      <a:pt x="4" y="0"/>
                    </a:lnTo>
                    <a:lnTo>
                      <a:pt x="0" y="1"/>
                    </a:lnTo>
                    <a:lnTo>
                      <a:pt x="4" y="1"/>
                    </a:lnTo>
                    <a:lnTo>
                      <a:pt x="8" y="3"/>
                    </a:lnTo>
                    <a:lnTo>
                      <a:pt x="10" y="1"/>
                    </a:lnTo>
                  </a:path>
                </a:pathLst>
              </a:custGeom>
              <a:solidFill>
                <a:srgbClr val="777777">
                  <a:alpha val="100000"/>
                </a:srgbClr>
              </a:solidFill>
              <a:ln w="9525">
                <a:noFill/>
              </a:ln>
            </p:spPr>
            <p:txBody>
              <a:bodyPr/>
              <a:lstStyle/>
              <a:p>
                <a:pPr fontAlgn="base"/>
                <a:endParaRPr lang="zh-CN" altLang="en-US" sz="1680" strike="noStrike" noProof="1"/>
              </a:p>
            </p:txBody>
          </p:sp>
          <p:sp>
            <p:nvSpPr>
              <p:cNvPr id="78105" name="Freeform 1910"/>
              <p:cNvSpPr/>
              <p:nvPr/>
            </p:nvSpPr>
            <p:spPr>
              <a:xfrm>
                <a:off x="2667" y="2418"/>
                <a:ext cx="45" cy="43"/>
              </a:xfrm>
              <a:custGeom>
                <a:avLst/>
                <a:gdLst>
                  <a:gd name="txL" fmla="*/ 0 w 14"/>
                  <a:gd name="txT" fmla="*/ 0 h 13"/>
                  <a:gd name="txR" fmla="*/ 14 w 14"/>
                  <a:gd name="txB" fmla="*/ 13 h 1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 h="13">
                    <a:moveTo>
                      <a:pt x="14" y="12"/>
                    </a:moveTo>
                    <a:lnTo>
                      <a:pt x="14" y="13"/>
                    </a:lnTo>
                    <a:lnTo>
                      <a:pt x="12" y="7"/>
                    </a:lnTo>
                    <a:lnTo>
                      <a:pt x="9" y="4"/>
                    </a:lnTo>
                    <a:lnTo>
                      <a:pt x="5" y="2"/>
                    </a:lnTo>
                    <a:lnTo>
                      <a:pt x="2" y="0"/>
                    </a:lnTo>
                    <a:lnTo>
                      <a:pt x="0" y="2"/>
                    </a:lnTo>
                    <a:lnTo>
                      <a:pt x="4" y="4"/>
                    </a:lnTo>
                    <a:lnTo>
                      <a:pt x="9" y="5"/>
                    </a:lnTo>
                    <a:lnTo>
                      <a:pt x="10" y="8"/>
                    </a:lnTo>
                    <a:lnTo>
                      <a:pt x="12" y="13"/>
                    </a:lnTo>
                    <a:lnTo>
                      <a:pt x="14" y="12"/>
                    </a:lnTo>
                  </a:path>
                </a:pathLst>
              </a:custGeom>
              <a:solidFill>
                <a:srgbClr val="777777">
                  <a:alpha val="100000"/>
                </a:srgbClr>
              </a:solidFill>
              <a:ln w="9525">
                <a:noFill/>
              </a:ln>
            </p:spPr>
            <p:txBody>
              <a:bodyPr/>
              <a:lstStyle/>
              <a:p>
                <a:pPr fontAlgn="base"/>
                <a:endParaRPr lang="zh-CN" altLang="en-US" sz="1680" strike="noStrike" noProof="1"/>
              </a:p>
            </p:txBody>
          </p:sp>
          <p:sp>
            <p:nvSpPr>
              <p:cNvPr id="78106" name="Freeform 1911"/>
              <p:cNvSpPr/>
              <p:nvPr/>
            </p:nvSpPr>
            <p:spPr>
              <a:xfrm>
                <a:off x="2706" y="2458"/>
                <a:ext cx="20" cy="16"/>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5">
                    <a:moveTo>
                      <a:pt x="6" y="3"/>
                    </a:moveTo>
                    <a:lnTo>
                      <a:pt x="6" y="3"/>
                    </a:lnTo>
                    <a:lnTo>
                      <a:pt x="5" y="3"/>
                    </a:lnTo>
                    <a:lnTo>
                      <a:pt x="2" y="0"/>
                    </a:lnTo>
                    <a:lnTo>
                      <a:pt x="0" y="1"/>
                    </a:lnTo>
                    <a:lnTo>
                      <a:pt x="3" y="5"/>
                    </a:lnTo>
                    <a:lnTo>
                      <a:pt x="5" y="5"/>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8107" name="Freeform 1912"/>
              <p:cNvSpPr/>
              <p:nvPr/>
            </p:nvSpPr>
            <p:spPr>
              <a:xfrm>
                <a:off x="2722" y="2468"/>
                <a:ext cx="36" cy="16"/>
              </a:xfrm>
              <a:custGeom>
                <a:avLst/>
                <a:gdLst>
                  <a:gd name="txL" fmla="*/ 0 w 11"/>
                  <a:gd name="txT" fmla="*/ 0 h 5"/>
                  <a:gd name="txR" fmla="*/ 11 w 11"/>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1" h="5">
                    <a:moveTo>
                      <a:pt x="10" y="3"/>
                    </a:moveTo>
                    <a:lnTo>
                      <a:pt x="10" y="3"/>
                    </a:lnTo>
                    <a:lnTo>
                      <a:pt x="6" y="2"/>
                    </a:lnTo>
                    <a:lnTo>
                      <a:pt x="1" y="0"/>
                    </a:lnTo>
                    <a:lnTo>
                      <a:pt x="0" y="2"/>
                    </a:lnTo>
                    <a:lnTo>
                      <a:pt x="6" y="5"/>
                    </a:lnTo>
                    <a:lnTo>
                      <a:pt x="11" y="5"/>
                    </a:lnTo>
                    <a:lnTo>
                      <a:pt x="10" y="3"/>
                    </a:lnTo>
                  </a:path>
                </a:pathLst>
              </a:custGeom>
              <a:solidFill>
                <a:srgbClr val="777777">
                  <a:alpha val="100000"/>
                </a:srgbClr>
              </a:solidFill>
              <a:ln w="9525">
                <a:noFill/>
              </a:ln>
            </p:spPr>
            <p:txBody>
              <a:bodyPr/>
              <a:lstStyle/>
              <a:p>
                <a:pPr fontAlgn="base"/>
                <a:endParaRPr lang="zh-CN" altLang="en-US" sz="1680" strike="noStrike" noProof="1"/>
              </a:p>
            </p:txBody>
          </p:sp>
          <p:sp>
            <p:nvSpPr>
              <p:cNvPr id="78108" name="Freeform 1913"/>
              <p:cNvSpPr/>
              <p:nvPr/>
            </p:nvSpPr>
            <p:spPr>
              <a:xfrm>
                <a:off x="2755" y="2458"/>
                <a:ext cx="13" cy="26"/>
              </a:xfrm>
              <a:custGeom>
                <a:avLst/>
                <a:gdLst>
                  <a:gd name="txL" fmla="*/ 0 w 4"/>
                  <a:gd name="txT" fmla="*/ 0 h 8"/>
                  <a:gd name="txR" fmla="*/ 4 w 4"/>
                  <a:gd name="txB" fmla="*/ 8 h 8"/>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8">
                    <a:moveTo>
                      <a:pt x="4" y="0"/>
                    </a:moveTo>
                    <a:lnTo>
                      <a:pt x="4" y="0"/>
                    </a:lnTo>
                    <a:lnTo>
                      <a:pt x="1" y="3"/>
                    </a:lnTo>
                    <a:lnTo>
                      <a:pt x="0" y="6"/>
                    </a:lnTo>
                    <a:lnTo>
                      <a:pt x="1" y="8"/>
                    </a:lnTo>
                    <a:lnTo>
                      <a:pt x="3" y="5"/>
                    </a:lnTo>
                    <a:lnTo>
                      <a:pt x="4"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8109" name="Freeform 1914"/>
              <p:cNvSpPr/>
              <p:nvPr/>
            </p:nvSpPr>
            <p:spPr>
              <a:xfrm>
                <a:off x="2768" y="2458"/>
                <a:ext cx="33" cy="26"/>
              </a:xfrm>
              <a:custGeom>
                <a:avLst/>
                <a:gdLst>
                  <a:gd name="txL" fmla="*/ 0 w 10"/>
                  <a:gd name="txT" fmla="*/ 0 h 8"/>
                  <a:gd name="txR" fmla="*/ 10 w 10"/>
                  <a:gd name="txB" fmla="*/ 8 h 8"/>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0" h="8">
                    <a:moveTo>
                      <a:pt x="10" y="6"/>
                    </a:moveTo>
                    <a:lnTo>
                      <a:pt x="10" y="6"/>
                    </a:lnTo>
                    <a:lnTo>
                      <a:pt x="5" y="3"/>
                    </a:lnTo>
                    <a:lnTo>
                      <a:pt x="0" y="0"/>
                    </a:lnTo>
                    <a:lnTo>
                      <a:pt x="0" y="1"/>
                    </a:lnTo>
                    <a:lnTo>
                      <a:pt x="4" y="5"/>
                    </a:lnTo>
                    <a:lnTo>
                      <a:pt x="9" y="8"/>
                    </a:lnTo>
                    <a:lnTo>
                      <a:pt x="10" y="6"/>
                    </a:lnTo>
                  </a:path>
                </a:pathLst>
              </a:custGeom>
              <a:solidFill>
                <a:srgbClr val="777777">
                  <a:alpha val="100000"/>
                </a:srgbClr>
              </a:solidFill>
              <a:ln w="9525">
                <a:noFill/>
              </a:ln>
            </p:spPr>
            <p:txBody>
              <a:bodyPr/>
              <a:lstStyle/>
              <a:p>
                <a:pPr fontAlgn="base"/>
                <a:endParaRPr lang="zh-CN" altLang="en-US" sz="1680" strike="noStrike" noProof="1"/>
              </a:p>
            </p:txBody>
          </p:sp>
          <p:sp>
            <p:nvSpPr>
              <p:cNvPr id="78110" name="Freeform 1915"/>
              <p:cNvSpPr/>
              <p:nvPr/>
            </p:nvSpPr>
            <p:spPr>
              <a:xfrm>
                <a:off x="2798" y="2477"/>
                <a:ext cx="29" cy="23"/>
              </a:xfrm>
              <a:custGeom>
                <a:avLst/>
                <a:gdLst>
                  <a:gd name="txL" fmla="*/ 0 w 9"/>
                  <a:gd name="txT" fmla="*/ 0 h 7"/>
                  <a:gd name="txR" fmla="*/ 9 w 9"/>
                  <a:gd name="txB" fmla="*/ 7 h 7"/>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9" h="7">
                    <a:moveTo>
                      <a:pt x="9" y="4"/>
                    </a:moveTo>
                    <a:lnTo>
                      <a:pt x="9" y="4"/>
                    </a:lnTo>
                    <a:lnTo>
                      <a:pt x="4" y="4"/>
                    </a:lnTo>
                    <a:lnTo>
                      <a:pt x="1" y="0"/>
                    </a:lnTo>
                    <a:lnTo>
                      <a:pt x="0" y="2"/>
                    </a:lnTo>
                    <a:lnTo>
                      <a:pt x="4" y="5"/>
                    </a:lnTo>
                    <a:lnTo>
                      <a:pt x="9" y="7"/>
                    </a:lnTo>
                    <a:lnTo>
                      <a:pt x="9" y="4"/>
                    </a:lnTo>
                  </a:path>
                </a:pathLst>
              </a:custGeom>
              <a:solidFill>
                <a:srgbClr val="777777">
                  <a:alpha val="100000"/>
                </a:srgbClr>
              </a:solidFill>
              <a:ln w="9525">
                <a:noFill/>
              </a:ln>
            </p:spPr>
            <p:txBody>
              <a:bodyPr/>
              <a:lstStyle/>
              <a:p>
                <a:pPr fontAlgn="base"/>
                <a:endParaRPr lang="zh-CN" altLang="en-US" sz="1680" strike="noStrike" noProof="1"/>
              </a:p>
            </p:txBody>
          </p:sp>
          <p:sp>
            <p:nvSpPr>
              <p:cNvPr id="78111" name="Freeform 1916"/>
              <p:cNvSpPr/>
              <p:nvPr/>
            </p:nvSpPr>
            <p:spPr>
              <a:xfrm>
                <a:off x="2827" y="2490"/>
                <a:ext cx="23" cy="10"/>
              </a:xfrm>
              <a:custGeom>
                <a:avLst/>
                <a:gdLst>
                  <a:gd name="txL" fmla="*/ 0 w 7"/>
                  <a:gd name="txT" fmla="*/ 0 h 3"/>
                  <a:gd name="txR" fmla="*/ 7 w 7"/>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7" h="3">
                    <a:moveTo>
                      <a:pt x="5" y="1"/>
                    </a:moveTo>
                    <a:lnTo>
                      <a:pt x="5" y="1"/>
                    </a:lnTo>
                    <a:lnTo>
                      <a:pt x="0" y="0"/>
                    </a:lnTo>
                    <a:lnTo>
                      <a:pt x="0" y="3"/>
                    </a:lnTo>
                    <a:lnTo>
                      <a:pt x="4" y="3"/>
                    </a:lnTo>
                    <a:lnTo>
                      <a:pt x="7" y="1"/>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8112" name="Freeform 1917"/>
              <p:cNvSpPr/>
              <p:nvPr/>
            </p:nvSpPr>
            <p:spPr>
              <a:xfrm>
                <a:off x="2824" y="2474"/>
                <a:ext cx="26" cy="20"/>
              </a:xfrm>
              <a:custGeom>
                <a:avLst/>
                <a:gdLst>
                  <a:gd name="txL" fmla="*/ 0 w 8"/>
                  <a:gd name="txT" fmla="*/ 0 h 6"/>
                  <a:gd name="txR" fmla="*/ 8 w 8"/>
                  <a:gd name="txB" fmla="*/ 6 h 6"/>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8" h="6">
                    <a:moveTo>
                      <a:pt x="0" y="1"/>
                    </a:moveTo>
                    <a:lnTo>
                      <a:pt x="0" y="1"/>
                    </a:lnTo>
                    <a:lnTo>
                      <a:pt x="5" y="5"/>
                    </a:lnTo>
                    <a:lnTo>
                      <a:pt x="6" y="6"/>
                    </a:lnTo>
                    <a:lnTo>
                      <a:pt x="8" y="6"/>
                    </a:lnTo>
                    <a:lnTo>
                      <a:pt x="6" y="3"/>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8113" name="Freeform 1918"/>
              <p:cNvSpPr/>
              <p:nvPr/>
            </p:nvSpPr>
            <p:spPr>
              <a:xfrm>
                <a:off x="2807" y="2458"/>
                <a:ext cx="17" cy="19"/>
              </a:xfrm>
              <a:custGeom>
                <a:avLst/>
                <a:gdLst>
                  <a:gd name="txL" fmla="*/ 0 w 5"/>
                  <a:gd name="txT" fmla="*/ 0 h 6"/>
                  <a:gd name="txR" fmla="*/ 5 w 5"/>
                  <a:gd name="txB" fmla="*/ 6 h 6"/>
                </a:gdLst>
                <a:ahLst/>
                <a:cxnLst>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5" h="6">
                    <a:moveTo>
                      <a:pt x="0" y="1"/>
                    </a:moveTo>
                    <a:lnTo>
                      <a:pt x="0" y="1"/>
                    </a:lnTo>
                    <a:lnTo>
                      <a:pt x="0" y="3"/>
                    </a:lnTo>
                    <a:lnTo>
                      <a:pt x="0" y="5"/>
                    </a:lnTo>
                    <a:lnTo>
                      <a:pt x="1" y="6"/>
                    </a:lnTo>
                    <a:lnTo>
                      <a:pt x="5" y="6"/>
                    </a:lnTo>
                    <a:lnTo>
                      <a:pt x="5" y="5"/>
                    </a:lnTo>
                    <a:lnTo>
                      <a:pt x="3" y="5"/>
                    </a:lnTo>
                    <a:lnTo>
                      <a:pt x="1" y="3"/>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8114" name="Freeform 1919"/>
              <p:cNvSpPr/>
              <p:nvPr/>
            </p:nvSpPr>
            <p:spPr>
              <a:xfrm>
                <a:off x="2798" y="2432"/>
                <a:ext cx="13" cy="29"/>
              </a:xfrm>
              <a:custGeom>
                <a:avLst/>
                <a:gdLst>
                  <a:gd name="txL" fmla="*/ 0 w 4"/>
                  <a:gd name="txT" fmla="*/ 0 h 9"/>
                  <a:gd name="txR" fmla="*/ 4 w 4"/>
                  <a:gd name="txB" fmla="*/ 9 h 9"/>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4" h="9">
                    <a:moveTo>
                      <a:pt x="0" y="1"/>
                    </a:moveTo>
                    <a:lnTo>
                      <a:pt x="0" y="1"/>
                    </a:lnTo>
                    <a:lnTo>
                      <a:pt x="1" y="4"/>
                    </a:lnTo>
                    <a:lnTo>
                      <a:pt x="3" y="9"/>
                    </a:lnTo>
                    <a:lnTo>
                      <a:pt x="4" y="8"/>
                    </a:lnTo>
                    <a:lnTo>
                      <a:pt x="4" y="3"/>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8115" name="Freeform 1920"/>
              <p:cNvSpPr/>
              <p:nvPr/>
            </p:nvSpPr>
            <p:spPr>
              <a:xfrm>
                <a:off x="2775" y="2409"/>
                <a:ext cx="26" cy="26"/>
              </a:xfrm>
              <a:custGeom>
                <a:avLst/>
                <a:gdLst>
                  <a:gd name="txL" fmla="*/ 0 w 8"/>
                  <a:gd name="txT" fmla="*/ 0 h 8"/>
                  <a:gd name="txR" fmla="*/ 8 w 8"/>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8" h="8">
                    <a:moveTo>
                      <a:pt x="0" y="2"/>
                    </a:moveTo>
                    <a:lnTo>
                      <a:pt x="0" y="2"/>
                    </a:lnTo>
                    <a:lnTo>
                      <a:pt x="3" y="5"/>
                    </a:lnTo>
                    <a:lnTo>
                      <a:pt x="7" y="8"/>
                    </a:lnTo>
                    <a:lnTo>
                      <a:pt x="8" y="7"/>
                    </a:lnTo>
                    <a:lnTo>
                      <a:pt x="5" y="3"/>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116" name="Freeform 1921"/>
              <p:cNvSpPr/>
              <p:nvPr/>
            </p:nvSpPr>
            <p:spPr>
              <a:xfrm>
                <a:off x="2690" y="2382"/>
                <a:ext cx="91" cy="33"/>
              </a:xfrm>
              <a:custGeom>
                <a:avLst/>
                <a:gdLst>
                  <a:gd name="txL" fmla="*/ 0 w 28"/>
                  <a:gd name="txT" fmla="*/ 0 h 10"/>
                  <a:gd name="txR" fmla="*/ 28 w 28"/>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28" h="10">
                    <a:moveTo>
                      <a:pt x="2" y="2"/>
                    </a:moveTo>
                    <a:lnTo>
                      <a:pt x="2" y="2"/>
                    </a:lnTo>
                    <a:lnTo>
                      <a:pt x="15" y="5"/>
                    </a:lnTo>
                    <a:lnTo>
                      <a:pt x="26" y="10"/>
                    </a:lnTo>
                    <a:lnTo>
                      <a:pt x="28" y="8"/>
                    </a:lnTo>
                    <a:lnTo>
                      <a:pt x="15" y="3"/>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8117" name="Freeform 1922"/>
              <p:cNvSpPr/>
              <p:nvPr/>
            </p:nvSpPr>
            <p:spPr>
              <a:xfrm>
                <a:off x="2673" y="2382"/>
                <a:ext cx="23" cy="20"/>
              </a:xfrm>
              <a:custGeom>
                <a:avLst/>
                <a:gdLst>
                  <a:gd name="txL" fmla="*/ 0 w 7"/>
                  <a:gd name="txT" fmla="*/ 0 h 6"/>
                  <a:gd name="txR" fmla="*/ 7 w 7"/>
                  <a:gd name="txB" fmla="*/ 6 h 6"/>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7" h="6">
                    <a:moveTo>
                      <a:pt x="2" y="6"/>
                    </a:moveTo>
                    <a:lnTo>
                      <a:pt x="2" y="6"/>
                    </a:lnTo>
                    <a:lnTo>
                      <a:pt x="5" y="5"/>
                    </a:lnTo>
                    <a:lnTo>
                      <a:pt x="7" y="2"/>
                    </a:lnTo>
                    <a:lnTo>
                      <a:pt x="5" y="0"/>
                    </a:lnTo>
                    <a:lnTo>
                      <a:pt x="3" y="3"/>
                    </a:lnTo>
                    <a:lnTo>
                      <a:pt x="0" y="5"/>
                    </a:lnTo>
                    <a:lnTo>
                      <a:pt x="2" y="6"/>
                    </a:lnTo>
                  </a:path>
                </a:pathLst>
              </a:custGeom>
              <a:solidFill>
                <a:srgbClr val="777777">
                  <a:alpha val="100000"/>
                </a:srgbClr>
              </a:solidFill>
              <a:ln w="9525">
                <a:noFill/>
              </a:ln>
            </p:spPr>
            <p:txBody>
              <a:bodyPr/>
              <a:lstStyle/>
              <a:p>
                <a:pPr fontAlgn="base"/>
                <a:endParaRPr lang="zh-CN" altLang="en-US" sz="1680" strike="noStrike" noProof="1"/>
              </a:p>
            </p:txBody>
          </p:sp>
          <p:sp>
            <p:nvSpPr>
              <p:cNvPr id="78118" name="Freeform 1923"/>
              <p:cNvSpPr/>
              <p:nvPr/>
            </p:nvSpPr>
            <p:spPr>
              <a:xfrm>
                <a:off x="2654" y="2399"/>
                <a:ext cx="26" cy="3"/>
              </a:xfrm>
              <a:custGeom>
                <a:avLst/>
                <a:gdLst>
                  <a:gd name="txL" fmla="*/ 0 w 8"/>
                  <a:gd name="txT" fmla="*/ 0 h 1"/>
                  <a:gd name="txR" fmla="*/ 8 w 8"/>
                  <a:gd name="txB" fmla="*/ 1 h 1"/>
                </a:gdLst>
                <a:ahLst/>
                <a:cxnLst>
                  <a:cxn ang="0">
                    <a:pos x="0" y="0"/>
                  </a:cxn>
                  <a:cxn ang="0">
                    <a:pos x="0" y="0"/>
                  </a:cxn>
                  <a:cxn ang="0">
                    <a:pos x="2147483646" y="2147483646"/>
                  </a:cxn>
                  <a:cxn ang="0">
                    <a:pos x="2147483646" y="2147483646"/>
                  </a:cxn>
                  <a:cxn ang="0">
                    <a:pos x="2147483646" y="0"/>
                  </a:cxn>
                  <a:cxn ang="0">
                    <a:pos x="2147483646" y="0"/>
                  </a:cxn>
                  <a:cxn ang="0">
                    <a:pos x="2147483646" y="0"/>
                  </a:cxn>
                  <a:cxn ang="0">
                    <a:pos x="2147483646" y="0"/>
                  </a:cxn>
                  <a:cxn ang="0">
                    <a:pos x="0" y="0"/>
                  </a:cxn>
                </a:cxnLst>
                <a:rect l="txL" t="txT" r="txR" b="txB"/>
                <a:pathLst>
                  <a:path w="8" h="1">
                    <a:moveTo>
                      <a:pt x="0" y="0"/>
                    </a:moveTo>
                    <a:lnTo>
                      <a:pt x="0" y="0"/>
                    </a:lnTo>
                    <a:lnTo>
                      <a:pt x="3" y="1"/>
                    </a:lnTo>
                    <a:lnTo>
                      <a:pt x="8" y="1"/>
                    </a:lnTo>
                    <a:lnTo>
                      <a:pt x="6" y="0"/>
                    </a:lnTo>
                    <a:lnTo>
                      <a:pt x="3" y="0"/>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8119" name="Freeform 1924"/>
              <p:cNvSpPr/>
              <p:nvPr/>
            </p:nvSpPr>
            <p:spPr>
              <a:xfrm>
                <a:off x="2621" y="2366"/>
                <a:ext cx="36" cy="33"/>
              </a:xfrm>
              <a:custGeom>
                <a:avLst/>
                <a:gdLst>
                  <a:gd name="txL" fmla="*/ 0 w 11"/>
                  <a:gd name="txT" fmla="*/ 0 h 10"/>
                  <a:gd name="txR" fmla="*/ 11 w 11"/>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1" h="10">
                    <a:moveTo>
                      <a:pt x="1" y="3"/>
                    </a:moveTo>
                    <a:lnTo>
                      <a:pt x="1" y="3"/>
                    </a:lnTo>
                    <a:lnTo>
                      <a:pt x="3" y="3"/>
                    </a:lnTo>
                    <a:lnTo>
                      <a:pt x="5" y="3"/>
                    </a:lnTo>
                    <a:lnTo>
                      <a:pt x="6" y="3"/>
                    </a:lnTo>
                    <a:lnTo>
                      <a:pt x="6" y="5"/>
                    </a:lnTo>
                    <a:lnTo>
                      <a:pt x="10" y="7"/>
                    </a:lnTo>
                    <a:lnTo>
                      <a:pt x="10" y="10"/>
                    </a:lnTo>
                    <a:lnTo>
                      <a:pt x="11" y="10"/>
                    </a:lnTo>
                    <a:lnTo>
                      <a:pt x="11" y="7"/>
                    </a:lnTo>
                    <a:lnTo>
                      <a:pt x="8" y="3"/>
                    </a:lnTo>
                    <a:lnTo>
                      <a:pt x="6" y="2"/>
                    </a:lnTo>
                    <a:lnTo>
                      <a:pt x="5" y="0"/>
                    </a:lnTo>
                    <a:lnTo>
                      <a:pt x="3" y="2"/>
                    </a:lnTo>
                    <a:lnTo>
                      <a:pt x="0" y="3"/>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8120" name="Freeform 1925"/>
              <p:cNvSpPr/>
              <p:nvPr/>
            </p:nvSpPr>
            <p:spPr>
              <a:xfrm>
                <a:off x="2621" y="2376"/>
                <a:ext cx="16"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5">
                    <a:moveTo>
                      <a:pt x="5" y="2"/>
                    </a:moveTo>
                    <a:lnTo>
                      <a:pt x="5" y="2"/>
                    </a:lnTo>
                    <a:lnTo>
                      <a:pt x="3" y="4"/>
                    </a:lnTo>
                    <a:lnTo>
                      <a:pt x="1" y="0"/>
                    </a:lnTo>
                    <a:lnTo>
                      <a:pt x="0" y="0"/>
                    </a:lnTo>
                    <a:lnTo>
                      <a:pt x="0" y="4"/>
                    </a:lnTo>
                    <a:lnTo>
                      <a:pt x="1" y="5"/>
                    </a:lnTo>
                    <a:lnTo>
                      <a:pt x="3" y="5"/>
                    </a:lnTo>
                    <a:lnTo>
                      <a:pt x="5" y="5"/>
                    </a:lnTo>
                    <a:lnTo>
                      <a:pt x="3" y="4"/>
                    </a:lnTo>
                    <a:lnTo>
                      <a:pt x="5" y="2"/>
                    </a:lnTo>
                  </a:path>
                </a:pathLst>
              </a:custGeom>
              <a:solidFill>
                <a:srgbClr val="777777">
                  <a:alpha val="100000"/>
                </a:srgbClr>
              </a:solidFill>
              <a:ln w="9525">
                <a:noFill/>
              </a:ln>
            </p:spPr>
            <p:txBody>
              <a:bodyPr/>
              <a:lstStyle/>
              <a:p>
                <a:pPr fontAlgn="base"/>
                <a:endParaRPr lang="zh-CN" altLang="en-US" sz="1680" strike="noStrike" noProof="1"/>
              </a:p>
            </p:txBody>
          </p:sp>
          <p:sp>
            <p:nvSpPr>
              <p:cNvPr id="78121" name="Freeform 1926"/>
              <p:cNvSpPr/>
              <p:nvPr/>
            </p:nvSpPr>
            <p:spPr>
              <a:xfrm>
                <a:off x="2631" y="2382"/>
                <a:ext cx="16" cy="20"/>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6">
                    <a:moveTo>
                      <a:pt x="3" y="6"/>
                    </a:moveTo>
                    <a:lnTo>
                      <a:pt x="3" y="6"/>
                    </a:lnTo>
                    <a:lnTo>
                      <a:pt x="5" y="5"/>
                    </a:lnTo>
                    <a:lnTo>
                      <a:pt x="3" y="3"/>
                    </a:lnTo>
                    <a:lnTo>
                      <a:pt x="2" y="0"/>
                    </a:lnTo>
                    <a:lnTo>
                      <a:pt x="0" y="2"/>
                    </a:lnTo>
                    <a:lnTo>
                      <a:pt x="2" y="3"/>
                    </a:lnTo>
                    <a:lnTo>
                      <a:pt x="3" y="5"/>
                    </a:lnTo>
                    <a:lnTo>
                      <a:pt x="2" y="5"/>
                    </a:lnTo>
                    <a:lnTo>
                      <a:pt x="3" y="6"/>
                    </a:lnTo>
                  </a:path>
                </a:pathLst>
              </a:custGeom>
              <a:solidFill>
                <a:srgbClr val="777777">
                  <a:alpha val="100000"/>
                </a:srgbClr>
              </a:solidFill>
              <a:ln w="9525">
                <a:noFill/>
              </a:ln>
            </p:spPr>
            <p:txBody>
              <a:bodyPr/>
              <a:lstStyle/>
              <a:p>
                <a:pPr fontAlgn="base"/>
                <a:endParaRPr lang="zh-CN" altLang="en-US" sz="1680" strike="noStrike" noProof="1"/>
              </a:p>
            </p:txBody>
          </p:sp>
          <p:sp>
            <p:nvSpPr>
              <p:cNvPr id="78122" name="Freeform 1927"/>
              <p:cNvSpPr/>
              <p:nvPr/>
            </p:nvSpPr>
            <p:spPr>
              <a:xfrm>
                <a:off x="2310" y="2441"/>
                <a:ext cx="111" cy="36"/>
              </a:xfrm>
              <a:custGeom>
                <a:avLst/>
                <a:gdLst>
                  <a:gd name="txL" fmla="*/ 0 w 34"/>
                  <a:gd name="txT" fmla="*/ 0 h 11"/>
                  <a:gd name="txR" fmla="*/ 34 w 34"/>
                  <a:gd name="txB" fmla="*/ 11 h 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4" h="11">
                    <a:moveTo>
                      <a:pt x="31" y="11"/>
                    </a:moveTo>
                    <a:lnTo>
                      <a:pt x="31" y="11"/>
                    </a:lnTo>
                    <a:lnTo>
                      <a:pt x="30" y="11"/>
                    </a:lnTo>
                    <a:lnTo>
                      <a:pt x="29" y="10"/>
                    </a:lnTo>
                    <a:lnTo>
                      <a:pt x="27" y="9"/>
                    </a:lnTo>
                    <a:lnTo>
                      <a:pt x="26" y="10"/>
                    </a:lnTo>
                    <a:lnTo>
                      <a:pt x="25" y="10"/>
                    </a:lnTo>
                    <a:lnTo>
                      <a:pt x="24" y="10"/>
                    </a:lnTo>
                    <a:lnTo>
                      <a:pt x="20" y="8"/>
                    </a:lnTo>
                    <a:lnTo>
                      <a:pt x="16" y="6"/>
                    </a:lnTo>
                    <a:lnTo>
                      <a:pt x="15" y="6"/>
                    </a:lnTo>
                    <a:lnTo>
                      <a:pt x="13" y="6"/>
                    </a:lnTo>
                    <a:lnTo>
                      <a:pt x="12" y="7"/>
                    </a:lnTo>
                    <a:lnTo>
                      <a:pt x="10" y="7"/>
                    </a:lnTo>
                    <a:lnTo>
                      <a:pt x="5" y="7"/>
                    </a:lnTo>
                    <a:lnTo>
                      <a:pt x="2" y="6"/>
                    </a:lnTo>
                    <a:lnTo>
                      <a:pt x="1" y="5"/>
                    </a:lnTo>
                    <a:lnTo>
                      <a:pt x="0" y="5"/>
                    </a:lnTo>
                    <a:lnTo>
                      <a:pt x="0" y="3"/>
                    </a:lnTo>
                    <a:lnTo>
                      <a:pt x="1" y="2"/>
                    </a:lnTo>
                    <a:lnTo>
                      <a:pt x="2" y="0"/>
                    </a:lnTo>
                    <a:lnTo>
                      <a:pt x="3" y="0"/>
                    </a:lnTo>
                    <a:lnTo>
                      <a:pt x="5" y="0"/>
                    </a:lnTo>
                    <a:lnTo>
                      <a:pt x="7" y="1"/>
                    </a:lnTo>
                    <a:lnTo>
                      <a:pt x="10" y="1"/>
                    </a:lnTo>
                    <a:lnTo>
                      <a:pt x="12" y="1"/>
                    </a:lnTo>
                    <a:lnTo>
                      <a:pt x="14" y="2"/>
                    </a:lnTo>
                    <a:lnTo>
                      <a:pt x="17" y="2"/>
                    </a:lnTo>
                    <a:lnTo>
                      <a:pt x="19" y="2"/>
                    </a:lnTo>
                    <a:lnTo>
                      <a:pt x="20" y="1"/>
                    </a:lnTo>
                    <a:lnTo>
                      <a:pt x="24" y="3"/>
                    </a:lnTo>
                    <a:lnTo>
                      <a:pt x="27" y="4"/>
                    </a:lnTo>
                    <a:lnTo>
                      <a:pt x="30" y="5"/>
                    </a:lnTo>
                    <a:lnTo>
                      <a:pt x="32" y="7"/>
                    </a:lnTo>
                    <a:lnTo>
                      <a:pt x="33" y="8"/>
                    </a:lnTo>
                    <a:lnTo>
                      <a:pt x="34" y="8"/>
                    </a:lnTo>
                    <a:lnTo>
                      <a:pt x="34" y="9"/>
                    </a:lnTo>
                    <a:lnTo>
                      <a:pt x="33" y="10"/>
                    </a:lnTo>
                    <a:lnTo>
                      <a:pt x="33" y="11"/>
                    </a:lnTo>
                    <a:lnTo>
                      <a:pt x="31" y="11"/>
                    </a:lnTo>
                  </a:path>
                </a:pathLst>
              </a:custGeom>
              <a:solidFill>
                <a:srgbClr val="777777">
                  <a:alpha val="100000"/>
                </a:srgbClr>
              </a:solidFill>
              <a:ln w="9525">
                <a:noFill/>
              </a:ln>
            </p:spPr>
            <p:txBody>
              <a:bodyPr/>
              <a:lstStyle/>
              <a:p>
                <a:pPr fontAlgn="base"/>
                <a:endParaRPr lang="zh-CN" altLang="en-US" sz="1680" strike="noStrike" noProof="1"/>
              </a:p>
            </p:txBody>
          </p:sp>
          <p:sp>
            <p:nvSpPr>
              <p:cNvPr id="78123" name="Freeform 1928"/>
              <p:cNvSpPr/>
              <p:nvPr/>
            </p:nvSpPr>
            <p:spPr>
              <a:xfrm>
                <a:off x="2391" y="2468"/>
                <a:ext cx="20" cy="9"/>
              </a:xfrm>
              <a:custGeom>
                <a:avLst/>
                <a:gdLst>
                  <a:gd name="txL" fmla="*/ 0 w 6"/>
                  <a:gd name="txT" fmla="*/ 0 h 3"/>
                  <a:gd name="txR" fmla="*/ 6 w 6"/>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6" h="3">
                    <a:moveTo>
                      <a:pt x="1" y="2"/>
                    </a:moveTo>
                    <a:lnTo>
                      <a:pt x="1" y="2"/>
                    </a:lnTo>
                    <a:lnTo>
                      <a:pt x="4" y="3"/>
                    </a:lnTo>
                    <a:lnTo>
                      <a:pt x="6" y="3"/>
                    </a:lnTo>
                    <a:lnTo>
                      <a:pt x="6" y="2"/>
                    </a:lnTo>
                    <a:lnTo>
                      <a:pt x="4" y="0"/>
                    </a:lnTo>
                    <a:lnTo>
                      <a:pt x="0" y="0"/>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8124" name="Freeform 1929"/>
              <p:cNvSpPr/>
              <p:nvPr/>
            </p:nvSpPr>
            <p:spPr>
              <a:xfrm>
                <a:off x="2349" y="2458"/>
                <a:ext cx="46" cy="16"/>
              </a:xfrm>
              <a:custGeom>
                <a:avLst/>
                <a:gdLst>
                  <a:gd name="txL" fmla="*/ 0 w 14"/>
                  <a:gd name="txT" fmla="*/ 0 h 5"/>
                  <a:gd name="txR" fmla="*/ 14 w 14"/>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14" h="5">
                    <a:moveTo>
                      <a:pt x="1" y="3"/>
                    </a:moveTo>
                    <a:lnTo>
                      <a:pt x="1" y="3"/>
                    </a:lnTo>
                    <a:lnTo>
                      <a:pt x="8" y="5"/>
                    </a:lnTo>
                    <a:lnTo>
                      <a:pt x="14" y="5"/>
                    </a:lnTo>
                    <a:lnTo>
                      <a:pt x="13" y="3"/>
                    </a:lnTo>
                    <a:lnTo>
                      <a:pt x="8" y="1"/>
                    </a:lnTo>
                    <a:lnTo>
                      <a:pt x="0" y="0"/>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8125" name="Freeform 1930"/>
              <p:cNvSpPr/>
              <p:nvPr/>
            </p:nvSpPr>
            <p:spPr>
              <a:xfrm>
                <a:off x="2310" y="2458"/>
                <a:ext cx="42" cy="10"/>
              </a:xfrm>
              <a:custGeom>
                <a:avLst/>
                <a:gdLst>
                  <a:gd name="txL" fmla="*/ 0 w 13"/>
                  <a:gd name="txT" fmla="*/ 0 h 3"/>
                  <a:gd name="txR" fmla="*/ 13 w 13"/>
                  <a:gd name="txB" fmla="*/ 3 h 3"/>
                </a:gdLst>
                <a:ahLst/>
                <a:cxnLst>
                  <a:cxn ang="0">
                    <a:pos x="0" y="0"/>
                  </a:cxn>
                  <a:cxn ang="0">
                    <a:pos x="0" y="0"/>
                  </a:cxn>
                  <a:cxn ang="0">
                    <a:pos x="2147483646" y="2147483646"/>
                  </a:cxn>
                  <a:cxn ang="0">
                    <a:pos x="2147483646" y="2147483646"/>
                  </a:cxn>
                  <a:cxn ang="0">
                    <a:pos x="2147483646" y="0"/>
                  </a:cxn>
                  <a:cxn ang="0">
                    <a:pos x="2147483646" y="0"/>
                  </a:cxn>
                  <a:cxn ang="0">
                    <a:pos x="2147483646" y="0"/>
                  </a:cxn>
                  <a:cxn ang="0">
                    <a:pos x="2147483646" y="0"/>
                  </a:cxn>
                  <a:cxn ang="0">
                    <a:pos x="0" y="0"/>
                  </a:cxn>
                </a:cxnLst>
                <a:rect l="txL" t="txT" r="txR" b="txB"/>
                <a:pathLst>
                  <a:path w="13" h="3">
                    <a:moveTo>
                      <a:pt x="0" y="0"/>
                    </a:moveTo>
                    <a:lnTo>
                      <a:pt x="0" y="0"/>
                    </a:lnTo>
                    <a:lnTo>
                      <a:pt x="5" y="3"/>
                    </a:lnTo>
                    <a:lnTo>
                      <a:pt x="13" y="3"/>
                    </a:lnTo>
                    <a:lnTo>
                      <a:pt x="12" y="0"/>
                    </a:lnTo>
                    <a:lnTo>
                      <a:pt x="5" y="0"/>
                    </a:lnTo>
                    <a:lnTo>
                      <a:pt x="2"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8126" name="Freeform 1931"/>
              <p:cNvSpPr/>
              <p:nvPr/>
            </p:nvSpPr>
            <p:spPr>
              <a:xfrm>
                <a:off x="2310" y="2441"/>
                <a:ext cx="9" cy="17"/>
              </a:xfrm>
              <a:custGeom>
                <a:avLst/>
                <a:gdLst>
                  <a:gd name="txL" fmla="*/ 0 w 3"/>
                  <a:gd name="txT" fmla="*/ 0 h 5"/>
                  <a:gd name="txR" fmla="*/ 3 w 3"/>
                  <a:gd name="txB" fmla="*/ 5 h 5"/>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5">
                    <a:moveTo>
                      <a:pt x="3" y="0"/>
                    </a:moveTo>
                    <a:lnTo>
                      <a:pt x="3" y="0"/>
                    </a:lnTo>
                    <a:lnTo>
                      <a:pt x="0" y="1"/>
                    </a:lnTo>
                    <a:lnTo>
                      <a:pt x="0" y="5"/>
                    </a:lnTo>
                    <a:lnTo>
                      <a:pt x="2" y="5"/>
                    </a:lnTo>
                    <a:lnTo>
                      <a:pt x="2" y="3"/>
                    </a:lnTo>
                    <a:lnTo>
                      <a:pt x="3"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8127" name="Freeform 1932"/>
              <p:cNvSpPr/>
              <p:nvPr/>
            </p:nvSpPr>
            <p:spPr>
              <a:xfrm>
                <a:off x="2319" y="2441"/>
                <a:ext cx="33" cy="4"/>
              </a:xfrm>
              <a:custGeom>
                <a:avLst/>
                <a:gdLst>
                  <a:gd name="txL" fmla="*/ 0 w 10"/>
                  <a:gd name="txT" fmla="*/ 0 h 1"/>
                  <a:gd name="txR" fmla="*/ 10 w 10"/>
                  <a:gd name="txB" fmla="*/ 1 h 1"/>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10" h="1">
                    <a:moveTo>
                      <a:pt x="10" y="0"/>
                    </a:moveTo>
                    <a:lnTo>
                      <a:pt x="10" y="0"/>
                    </a:lnTo>
                    <a:lnTo>
                      <a:pt x="5" y="0"/>
                    </a:lnTo>
                    <a:lnTo>
                      <a:pt x="0" y="0"/>
                    </a:lnTo>
                    <a:lnTo>
                      <a:pt x="0" y="1"/>
                    </a:lnTo>
                    <a:lnTo>
                      <a:pt x="5" y="1"/>
                    </a:lnTo>
                    <a:lnTo>
                      <a:pt x="9" y="1"/>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8128" name="Freeform 1933"/>
              <p:cNvSpPr/>
              <p:nvPr/>
            </p:nvSpPr>
            <p:spPr>
              <a:xfrm>
                <a:off x="2349" y="2441"/>
                <a:ext cx="29" cy="10"/>
              </a:xfrm>
              <a:custGeom>
                <a:avLst/>
                <a:gdLst>
                  <a:gd name="txL" fmla="*/ 0 w 9"/>
                  <a:gd name="txT" fmla="*/ 0 h 3"/>
                  <a:gd name="txR" fmla="*/ 9 w 9"/>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9" h="3">
                    <a:moveTo>
                      <a:pt x="8" y="1"/>
                    </a:moveTo>
                    <a:lnTo>
                      <a:pt x="8" y="1"/>
                    </a:lnTo>
                    <a:lnTo>
                      <a:pt x="4" y="1"/>
                    </a:lnTo>
                    <a:lnTo>
                      <a:pt x="1" y="0"/>
                    </a:lnTo>
                    <a:lnTo>
                      <a:pt x="0" y="1"/>
                    </a:lnTo>
                    <a:lnTo>
                      <a:pt x="4" y="3"/>
                    </a:lnTo>
                    <a:lnTo>
                      <a:pt x="9" y="3"/>
                    </a:lnTo>
                    <a:lnTo>
                      <a:pt x="8" y="1"/>
                    </a:lnTo>
                  </a:path>
                </a:pathLst>
              </a:custGeom>
              <a:solidFill>
                <a:srgbClr val="777777">
                  <a:alpha val="100000"/>
                </a:srgbClr>
              </a:solidFill>
              <a:ln w="9525">
                <a:noFill/>
              </a:ln>
            </p:spPr>
            <p:txBody>
              <a:bodyPr/>
              <a:lstStyle/>
              <a:p>
                <a:pPr fontAlgn="base"/>
                <a:endParaRPr lang="zh-CN" altLang="en-US" sz="1680" strike="noStrike" noProof="1"/>
              </a:p>
            </p:txBody>
          </p:sp>
          <p:sp>
            <p:nvSpPr>
              <p:cNvPr id="78129" name="Freeform 1934"/>
              <p:cNvSpPr/>
              <p:nvPr/>
            </p:nvSpPr>
            <p:spPr>
              <a:xfrm>
                <a:off x="2375" y="2445"/>
                <a:ext cx="49" cy="32"/>
              </a:xfrm>
              <a:custGeom>
                <a:avLst/>
                <a:gdLst>
                  <a:gd name="txL" fmla="*/ 0 w 15"/>
                  <a:gd name="txT" fmla="*/ 0 h 10"/>
                  <a:gd name="txR" fmla="*/ 15 w 15"/>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 h="10">
                    <a:moveTo>
                      <a:pt x="11" y="10"/>
                    </a:moveTo>
                    <a:lnTo>
                      <a:pt x="11" y="10"/>
                    </a:lnTo>
                    <a:lnTo>
                      <a:pt x="15" y="9"/>
                    </a:lnTo>
                    <a:lnTo>
                      <a:pt x="15" y="7"/>
                    </a:lnTo>
                    <a:lnTo>
                      <a:pt x="13" y="5"/>
                    </a:lnTo>
                    <a:lnTo>
                      <a:pt x="9" y="4"/>
                    </a:lnTo>
                    <a:lnTo>
                      <a:pt x="5" y="0"/>
                    </a:lnTo>
                    <a:lnTo>
                      <a:pt x="0" y="0"/>
                    </a:lnTo>
                    <a:lnTo>
                      <a:pt x="1" y="2"/>
                    </a:lnTo>
                    <a:lnTo>
                      <a:pt x="3" y="2"/>
                    </a:lnTo>
                    <a:lnTo>
                      <a:pt x="9" y="5"/>
                    </a:lnTo>
                    <a:lnTo>
                      <a:pt x="11" y="7"/>
                    </a:lnTo>
                    <a:lnTo>
                      <a:pt x="13" y="9"/>
                    </a:lnTo>
                    <a:lnTo>
                      <a:pt x="11" y="9"/>
                    </a:lnTo>
                    <a:lnTo>
                      <a:pt x="11" y="10"/>
                    </a:lnTo>
                  </a:path>
                </a:pathLst>
              </a:custGeom>
              <a:solidFill>
                <a:srgbClr val="777777">
                  <a:alpha val="100000"/>
                </a:srgbClr>
              </a:solidFill>
              <a:ln w="9525">
                <a:noFill/>
              </a:ln>
            </p:spPr>
            <p:txBody>
              <a:bodyPr/>
              <a:lstStyle/>
              <a:p>
                <a:pPr fontAlgn="base"/>
                <a:endParaRPr lang="zh-CN" altLang="en-US" sz="1680" strike="noStrike" noProof="1"/>
              </a:p>
            </p:txBody>
          </p:sp>
          <p:sp>
            <p:nvSpPr>
              <p:cNvPr id="78130" name="Freeform 1935"/>
              <p:cNvSpPr/>
              <p:nvPr/>
            </p:nvSpPr>
            <p:spPr>
              <a:xfrm>
                <a:off x="2467" y="2346"/>
                <a:ext cx="78" cy="95"/>
              </a:xfrm>
              <a:custGeom>
                <a:avLst/>
                <a:gdLst>
                  <a:gd name="txL" fmla="*/ 0 w 24"/>
                  <a:gd name="txT" fmla="*/ 0 h 29"/>
                  <a:gd name="txR" fmla="*/ 24 w 24"/>
                  <a:gd name="txB" fmla="*/ 29 h 29"/>
                </a:gdLst>
                <a:ahLst/>
                <a:cxnLst>
                  <a:cxn ang="0">
                    <a:pos x="2147483646" y="2147483646"/>
                  </a:cxn>
                  <a:cxn ang="0">
                    <a:pos x="0"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 h="29">
                    <a:moveTo>
                      <a:pt x="1" y="29"/>
                    </a:moveTo>
                    <a:lnTo>
                      <a:pt x="1" y="29"/>
                    </a:lnTo>
                    <a:lnTo>
                      <a:pt x="0" y="29"/>
                    </a:lnTo>
                    <a:lnTo>
                      <a:pt x="0" y="28"/>
                    </a:lnTo>
                    <a:lnTo>
                      <a:pt x="0" y="26"/>
                    </a:lnTo>
                    <a:lnTo>
                      <a:pt x="0" y="25"/>
                    </a:lnTo>
                    <a:lnTo>
                      <a:pt x="0" y="21"/>
                    </a:lnTo>
                    <a:lnTo>
                      <a:pt x="0" y="20"/>
                    </a:lnTo>
                    <a:lnTo>
                      <a:pt x="0" y="19"/>
                    </a:lnTo>
                    <a:lnTo>
                      <a:pt x="0" y="16"/>
                    </a:lnTo>
                    <a:lnTo>
                      <a:pt x="0" y="13"/>
                    </a:lnTo>
                    <a:lnTo>
                      <a:pt x="1" y="11"/>
                    </a:lnTo>
                    <a:lnTo>
                      <a:pt x="2" y="10"/>
                    </a:lnTo>
                    <a:lnTo>
                      <a:pt x="3" y="9"/>
                    </a:lnTo>
                    <a:lnTo>
                      <a:pt x="3" y="8"/>
                    </a:lnTo>
                    <a:lnTo>
                      <a:pt x="3" y="7"/>
                    </a:lnTo>
                    <a:lnTo>
                      <a:pt x="3" y="6"/>
                    </a:lnTo>
                    <a:lnTo>
                      <a:pt x="4" y="5"/>
                    </a:lnTo>
                    <a:lnTo>
                      <a:pt x="5" y="4"/>
                    </a:lnTo>
                    <a:lnTo>
                      <a:pt x="9" y="1"/>
                    </a:lnTo>
                    <a:lnTo>
                      <a:pt x="11" y="1"/>
                    </a:lnTo>
                    <a:lnTo>
                      <a:pt x="12" y="1"/>
                    </a:lnTo>
                    <a:lnTo>
                      <a:pt x="13" y="1"/>
                    </a:lnTo>
                    <a:lnTo>
                      <a:pt x="14" y="1"/>
                    </a:lnTo>
                    <a:lnTo>
                      <a:pt x="16" y="2"/>
                    </a:lnTo>
                    <a:lnTo>
                      <a:pt x="18" y="2"/>
                    </a:lnTo>
                    <a:lnTo>
                      <a:pt x="19" y="2"/>
                    </a:lnTo>
                    <a:lnTo>
                      <a:pt x="21" y="1"/>
                    </a:lnTo>
                    <a:lnTo>
                      <a:pt x="22" y="0"/>
                    </a:lnTo>
                    <a:lnTo>
                      <a:pt x="23" y="0"/>
                    </a:lnTo>
                    <a:lnTo>
                      <a:pt x="24" y="1"/>
                    </a:lnTo>
                    <a:lnTo>
                      <a:pt x="23" y="2"/>
                    </a:lnTo>
                    <a:lnTo>
                      <a:pt x="22" y="3"/>
                    </a:lnTo>
                    <a:lnTo>
                      <a:pt x="22" y="4"/>
                    </a:lnTo>
                    <a:lnTo>
                      <a:pt x="21" y="5"/>
                    </a:lnTo>
                    <a:lnTo>
                      <a:pt x="20" y="6"/>
                    </a:lnTo>
                    <a:lnTo>
                      <a:pt x="19" y="6"/>
                    </a:lnTo>
                    <a:lnTo>
                      <a:pt x="18" y="7"/>
                    </a:lnTo>
                    <a:lnTo>
                      <a:pt x="17" y="7"/>
                    </a:lnTo>
                    <a:lnTo>
                      <a:pt x="16" y="6"/>
                    </a:lnTo>
                    <a:lnTo>
                      <a:pt x="14" y="6"/>
                    </a:lnTo>
                    <a:lnTo>
                      <a:pt x="12" y="6"/>
                    </a:lnTo>
                    <a:lnTo>
                      <a:pt x="9" y="6"/>
                    </a:lnTo>
                    <a:lnTo>
                      <a:pt x="8" y="6"/>
                    </a:lnTo>
                    <a:lnTo>
                      <a:pt x="8" y="7"/>
                    </a:lnTo>
                    <a:lnTo>
                      <a:pt x="7" y="7"/>
                    </a:lnTo>
                    <a:lnTo>
                      <a:pt x="8" y="8"/>
                    </a:lnTo>
                    <a:lnTo>
                      <a:pt x="8" y="9"/>
                    </a:lnTo>
                    <a:lnTo>
                      <a:pt x="9" y="11"/>
                    </a:lnTo>
                    <a:lnTo>
                      <a:pt x="9" y="12"/>
                    </a:lnTo>
                    <a:lnTo>
                      <a:pt x="10" y="13"/>
                    </a:lnTo>
                    <a:lnTo>
                      <a:pt x="11" y="13"/>
                    </a:lnTo>
                    <a:lnTo>
                      <a:pt x="13" y="11"/>
                    </a:lnTo>
                    <a:lnTo>
                      <a:pt x="14" y="10"/>
                    </a:lnTo>
                    <a:lnTo>
                      <a:pt x="15" y="10"/>
                    </a:lnTo>
                    <a:lnTo>
                      <a:pt x="16" y="10"/>
                    </a:lnTo>
                    <a:lnTo>
                      <a:pt x="16" y="11"/>
                    </a:lnTo>
                    <a:lnTo>
                      <a:pt x="15" y="12"/>
                    </a:lnTo>
                    <a:lnTo>
                      <a:pt x="14" y="13"/>
                    </a:lnTo>
                    <a:lnTo>
                      <a:pt x="13" y="14"/>
                    </a:lnTo>
                    <a:lnTo>
                      <a:pt x="13" y="15"/>
                    </a:lnTo>
                    <a:lnTo>
                      <a:pt x="13" y="16"/>
                    </a:lnTo>
                    <a:lnTo>
                      <a:pt x="14" y="17"/>
                    </a:lnTo>
                    <a:lnTo>
                      <a:pt x="16" y="19"/>
                    </a:lnTo>
                    <a:lnTo>
                      <a:pt x="17" y="20"/>
                    </a:lnTo>
                    <a:lnTo>
                      <a:pt x="17" y="21"/>
                    </a:lnTo>
                    <a:lnTo>
                      <a:pt x="17" y="22"/>
                    </a:lnTo>
                    <a:lnTo>
                      <a:pt x="16" y="22"/>
                    </a:lnTo>
                    <a:lnTo>
                      <a:pt x="15" y="24"/>
                    </a:lnTo>
                    <a:lnTo>
                      <a:pt x="13" y="26"/>
                    </a:lnTo>
                    <a:lnTo>
                      <a:pt x="12" y="26"/>
                    </a:lnTo>
                    <a:lnTo>
                      <a:pt x="11" y="26"/>
                    </a:lnTo>
                    <a:lnTo>
                      <a:pt x="10" y="24"/>
                    </a:lnTo>
                    <a:lnTo>
                      <a:pt x="9" y="22"/>
                    </a:lnTo>
                    <a:lnTo>
                      <a:pt x="8" y="19"/>
                    </a:lnTo>
                    <a:lnTo>
                      <a:pt x="8" y="17"/>
                    </a:lnTo>
                    <a:lnTo>
                      <a:pt x="7" y="18"/>
                    </a:lnTo>
                    <a:lnTo>
                      <a:pt x="6" y="18"/>
                    </a:lnTo>
                    <a:lnTo>
                      <a:pt x="6" y="19"/>
                    </a:lnTo>
                    <a:lnTo>
                      <a:pt x="6" y="22"/>
                    </a:lnTo>
                    <a:lnTo>
                      <a:pt x="6" y="24"/>
                    </a:lnTo>
                    <a:lnTo>
                      <a:pt x="5" y="26"/>
                    </a:lnTo>
                    <a:lnTo>
                      <a:pt x="5" y="27"/>
                    </a:lnTo>
                    <a:lnTo>
                      <a:pt x="4" y="28"/>
                    </a:lnTo>
                    <a:lnTo>
                      <a:pt x="4" y="29"/>
                    </a:lnTo>
                    <a:lnTo>
                      <a:pt x="3" y="29"/>
                    </a:lnTo>
                    <a:lnTo>
                      <a:pt x="1" y="29"/>
                    </a:lnTo>
                  </a:path>
                </a:pathLst>
              </a:custGeom>
              <a:solidFill>
                <a:srgbClr val="777777">
                  <a:alpha val="100000"/>
                </a:srgbClr>
              </a:solidFill>
              <a:ln w="9525">
                <a:noFill/>
              </a:ln>
            </p:spPr>
            <p:txBody>
              <a:bodyPr/>
              <a:lstStyle/>
              <a:p>
                <a:pPr fontAlgn="base"/>
                <a:endParaRPr lang="zh-CN" altLang="en-US" sz="1680" strike="noStrike" noProof="1"/>
              </a:p>
            </p:txBody>
          </p:sp>
          <p:sp>
            <p:nvSpPr>
              <p:cNvPr id="78131" name="Freeform 1936"/>
              <p:cNvSpPr/>
              <p:nvPr/>
            </p:nvSpPr>
            <p:spPr>
              <a:xfrm>
                <a:off x="2467" y="2402"/>
                <a:ext cx="3" cy="39"/>
              </a:xfrm>
              <a:custGeom>
                <a:avLst/>
                <a:gdLst>
                  <a:gd name="txL" fmla="*/ 0 w 1"/>
                  <a:gd name="txT" fmla="*/ 0 h 12"/>
                  <a:gd name="txR" fmla="*/ 1 w 1"/>
                  <a:gd name="txB" fmla="*/ 12 h 12"/>
                </a:gdLst>
                <a:ahLst/>
                <a:cxnLst>
                  <a:cxn ang="0">
                    <a:pos x="0"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1" h="12">
                    <a:moveTo>
                      <a:pt x="0" y="2"/>
                    </a:moveTo>
                    <a:lnTo>
                      <a:pt x="0" y="2"/>
                    </a:lnTo>
                    <a:lnTo>
                      <a:pt x="0" y="7"/>
                    </a:lnTo>
                    <a:lnTo>
                      <a:pt x="1" y="12"/>
                    </a:lnTo>
                    <a:lnTo>
                      <a:pt x="1" y="10"/>
                    </a:lnTo>
                    <a:lnTo>
                      <a:pt x="1" y="7"/>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8132" name="Freeform 1937"/>
              <p:cNvSpPr/>
              <p:nvPr/>
            </p:nvSpPr>
            <p:spPr>
              <a:xfrm>
                <a:off x="2460" y="2382"/>
                <a:ext cx="17" cy="27"/>
              </a:xfrm>
              <a:custGeom>
                <a:avLst/>
                <a:gdLst>
                  <a:gd name="txL" fmla="*/ 0 w 5"/>
                  <a:gd name="txT" fmla="*/ 0 h 8"/>
                  <a:gd name="txR" fmla="*/ 5 w 5"/>
                  <a:gd name="txB" fmla="*/ 8 h 8"/>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8">
                    <a:moveTo>
                      <a:pt x="3" y="0"/>
                    </a:moveTo>
                    <a:lnTo>
                      <a:pt x="3" y="0"/>
                    </a:lnTo>
                    <a:lnTo>
                      <a:pt x="0" y="5"/>
                    </a:lnTo>
                    <a:lnTo>
                      <a:pt x="2" y="8"/>
                    </a:lnTo>
                    <a:lnTo>
                      <a:pt x="3" y="6"/>
                    </a:lnTo>
                    <a:lnTo>
                      <a:pt x="3" y="5"/>
                    </a:lnTo>
                    <a:lnTo>
                      <a:pt x="5"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8133" name="Freeform 1938"/>
              <p:cNvSpPr/>
              <p:nvPr/>
            </p:nvSpPr>
            <p:spPr>
              <a:xfrm>
                <a:off x="2470" y="2356"/>
                <a:ext cx="13" cy="33"/>
              </a:xfrm>
              <a:custGeom>
                <a:avLst/>
                <a:gdLst>
                  <a:gd name="txL" fmla="*/ 0 w 4"/>
                  <a:gd name="txT" fmla="*/ 0 h 10"/>
                  <a:gd name="txR" fmla="*/ 4 w 4"/>
                  <a:gd name="txB" fmla="*/ 10 h 10"/>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10">
                    <a:moveTo>
                      <a:pt x="4" y="0"/>
                    </a:moveTo>
                    <a:lnTo>
                      <a:pt x="4" y="0"/>
                    </a:lnTo>
                    <a:lnTo>
                      <a:pt x="0" y="5"/>
                    </a:lnTo>
                    <a:lnTo>
                      <a:pt x="0" y="8"/>
                    </a:lnTo>
                    <a:lnTo>
                      <a:pt x="2" y="10"/>
                    </a:lnTo>
                    <a:lnTo>
                      <a:pt x="4" y="5"/>
                    </a:lnTo>
                    <a:lnTo>
                      <a:pt x="4"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8134" name="Freeform 1939"/>
              <p:cNvSpPr/>
              <p:nvPr/>
            </p:nvSpPr>
            <p:spPr>
              <a:xfrm>
                <a:off x="2483" y="2343"/>
                <a:ext cx="30" cy="16"/>
              </a:xfrm>
              <a:custGeom>
                <a:avLst/>
                <a:gdLst>
                  <a:gd name="txL" fmla="*/ 0 w 9"/>
                  <a:gd name="txT" fmla="*/ 0 h 5"/>
                  <a:gd name="txR" fmla="*/ 9 w 9"/>
                  <a:gd name="txB" fmla="*/ 5 h 5"/>
                </a:gdLst>
                <a:ahLst/>
                <a:cxnLst>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9" h="5">
                    <a:moveTo>
                      <a:pt x="9" y="2"/>
                    </a:moveTo>
                    <a:lnTo>
                      <a:pt x="9" y="2"/>
                    </a:lnTo>
                    <a:lnTo>
                      <a:pt x="4" y="0"/>
                    </a:lnTo>
                    <a:lnTo>
                      <a:pt x="0" y="4"/>
                    </a:lnTo>
                    <a:lnTo>
                      <a:pt x="0" y="5"/>
                    </a:lnTo>
                    <a:lnTo>
                      <a:pt x="4" y="4"/>
                    </a:lnTo>
                    <a:lnTo>
                      <a:pt x="8" y="4"/>
                    </a:lnTo>
                    <a:lnTo>
                      <a:pt x="9" y="2"/>
                    </a:lnTo>
                  </a:path>
                </a:pathLst>
              </a:custGeom>
              <a:solidFill>
                <a:srgbClr val="777777">
                  <a:alpha val="100000"/>
                </a:srgbClr>
              </a:solidFill>
              <a:ln w="9525">
                <a:noFill/>
              </a:ln>
            </p:spPr>
            <p:txBody>
              <a:bodyPr/>
              <a:lstStyle/>
              <a:p>
                <a:pPr fontAlgn="base"/>
                <a:endParaRPr lang="zh-CN" altLang="en-US" sz="1680" strike="noStrike" noProof="1"/>
              </a:p>
            </p:txBody>
          </p:sp>
          <p:sp>
            <p:nvSpPr>
              <p:cNvPr id="78135" name="Freeform 1940"/>
              <p:cNvSpPr/>
              <p:nvPr/>
            </p:nvSpPr>
            <p:spPr>
              <a:xfrm>
                <a:off x="2509" y="2343"/>
                <a:ext cx="27" cy="13"/>
              </a:xfrm>
              <a:custGeom>
                <a:avLst/>
                <a:gdLst>
                  <a:gd name="txL" fmla="*/ 0 w 8"/>
                  <a:gd name="txT" fmla="*/ 0 h 4"/>
                  <a:gd name="txR" fmla="*/ 8 w 8"/>
                  <a:gd name="txB" fmla="*/ 4 h 4"/>
                </a:gdLst>
                <a:ahLst/>
                <a:cxnLst>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Lst>
                <a:rect l="txL" t="txT" r="txR" b="txB"/>
                <a:pathLst>
                  <a:path w="8" h="4">
                    <a:moveTo>
                      <a:pt x="6" y="0"/>
                    </a:moveTo>
                    <a:lnTo>
                      <a:pt x="6" y="0"/>
                    </a:lnTo>
                    <a:lnTo>
                      <a:pt x="5" y="2"/>
                    </a:lnTo>
                    <a:lnTo>
                      <a:pt x="1" y="2"/>
                    </a:lnTo>
                    <a:lnTo>
                      <a:pt x="0" y="4"/>
                    </a:lnTo>
                    <a:lnTo>
                      <a:pt x="5" y="4"/>
                    </a:lnTo>
                    <a:lnTo>
                      <a:pt x="8" y="2"/>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8136" name="Freeform 1941"/>
              <p:cNvSpPr/>
              <p:nvPr/>
            </p:nvSpPr>
            <p:spPr>
              <a:xfrm>
                <a:off x="2529" y="2343"/>
                <a:ext cx="16"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5">
                    <a:moveTo>
                      <a:pt x="5" y="5"/>
                    </a:moveTo>
                    <a:lnTo>
                      <a:pt x="5" y="5"/>
                    </a:lnTo>
                    <a:lnTo>
                      <a:pt x="5" y="2"/>
                    </a:lnTo>
                    <a:lnTo>
                      <a:pt x="5" y="0"/>
                    </a:lnTo>
                    <a:lnTo>
                      <a:pt x="2" y="0"/>
                    </a:lnTo>
                    <a:lnTo>
                      <a:pt x="0" y="0"/>
                    </a:lnTo>
                    <a:lnTo>
                      <a:pt x="2" y="2"/>
                    </a:lnTo>
                    <a:lnTo>
                      <a:pt x="3" y="2"/>
                    </a:lnTo>
                    <a:lnTo>
                      <a:pt x="3" y="4"/>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8137" name="Freeform 1942"/>
              <p:cNvSpPr/>
              <p:nvPr/>
            </p:nvSpPr>
            <p:spPr>
              <a:xfrm>
                <a:off x="2513" y="2356"/>
                <a:ext cx="32" cy="17"/>
              </a:xfrm>
              <a:custGeom>
                <a:avLst/>
                <a:gdLst>
                  <a:gd name="txL" fmla="*/ 0 w 10"/>
                  <a:gd name="txT" fmla="*/ 0 h 5"/>
                  <a:gd name="txR" fmla="*/ 10 w 10"/>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10" h="5">
                    <a:moveTo>
                      <a:pt x="0" y="5"/>
                    </a:moveTo>
                    <a:lnTo>
                      <a:pt x="0" y="5"/>
                    </a:lnTo>
                    <a:lnTo>
                      <a:pt x="5" y="5"/>
                    </a:lnTo>
                    <a:lnTo>
                      <a:pt x="10" y="1"/>
                    </a:lnTo>
                    <a:lnTo>
                      <a:pt x="8" y="0"/>
                    </a:lnTo>
                    <a:lnTo>
                      <a:pt x="4" y="1"/>
                    </a:lnTo>
                    <a:lnTo>
                      <a:pt x="0" y="3"/>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8138" name="Freeform 1943"/>
              <p:cNvSpPr/>
              <p:nvPr/>
            </p:nvSpPr>
            <p:spPr>
              <a:xfrm>
                <a:off x="2486" y="2359"/>
                <a:ext cx="27" cy="14"/>
              </a:xfrm>
              <a:custGeom>
                <a:avLst/>
                <a:gdLst>
                  <a:gd name="txL" fmla="*/ 0 w 8"/>
                  <a:gd name="txT" fmla="*/ 0 h 4"/>
                  <a:gd name="txR" fmla="*/ 8 w 8"/>
                  <a:gd name="txB" fmla="*/ 4 h 4"/>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8" h="4">
                    <a:moveTo>
                      <a:pt x="2" y="4"/>
                    </a:moveTo>
                    <a:lnTo>
                      <a:pt x="2" y="4"/>
                    </a:lnTo>
                    <a:lnTo>
                      <a:pt x="3" y="4"/>
                    </a:lnTo>
                    <a:lnTo>
                      <a:pt x="8" y="4"/>
                    </a:lnTo>
                    <a:lnTo>
                      <a:pt x="8" y="2"/>
                    </a:lnTo>
                    <a:lnTo>
                      <a:pt x="3" y="0"/>
                    </a:lnTo>
                    <a:lnTo>
                      <a:pt x="0" y="4"/>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8139" name="Freeform 1944"/>
              <p:cNvSpPr/>
              <p:nvPr/>
            </p:nvSpPr>
            <p:spPr>
              <a:xfrm>
                <a:off x="2486" y="2373"/>
                <a:ext cx="17"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5" h="5">
                    <a:moveTo>
                      <a:pt x="3" y="3"/>
                    </a:moveTo>
                    <a:lnTo>
                      <a:pt x="3" y="3"/>
                    </a:lnTo>
                    <a:lnTo>
                      <a:pt x="2" y="0"/>
                    </a:lnTo>
                    <a:lnTo>
                      <a:pt x="0" y="0"/>
                    </a:lnTo>
                    <a:lnTo>
                      <a:pt x="2" y="5"/>
                    </a:lnTo>
                    <a:lnTo>
                      <a:pt x="5" y="5"/>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8140" name="Freeform 1945"/>
              <p:cNvSpPr/>
              <p:nvPr/>
            </p:nvSpPr>
            <p:spPr>
              <a:xfrm>
                <a:off x="2496" y="2376"/>
                <a:ext cx="30" cy="13"/>
              </a:xfrm>
              <a:custGeom>
                <a:avLst/>
                <a:gdLst>
                  <a:gd name="txL" fmla="*/ 0 w 9"/>
                  <a:gd name="txT" fmla="*/ 0 h 4"/>
                  <a:gd name="txR" fmla="*/ 9 w 9"/>
                  <a:gd name="txB" fmla="*/ 4 h 4"/>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 h="4">
                    <a:moveTo>
                      <a:pt x="9" y="2"/>
                    </a:moveTo>
                    <a:lnTo>
                      <a:pt x="9" y="2"/>
                    </a:lnTo>
                    <a:lnTo>
                      <a:pt x="4" y="0"/>
                    </a:lnTo>
                    <a:lnTo>
                      <a:pt x="0" y="2"/>
                    </a:lnTo>
                    <a:lnTo>
                      <a:pt x="2" y="4"/>
                    </a:lnTo>
                    <a:lnTo>
                      <a:pt x="5" y="2"/>
                    </a:lnTo>
                    <a:lnTo>
                      <a:pt x="9" y="2"/>
                    </a:lnTo>
                  </a:path>
                </a:pathLst>
              </a:custGeom>
              <a:solidFill>
                <a:srgbClr val="777777">
                  <a:alpha val="100000"/>
                </a:srgbClr>
              </a:solidFill>
              <a:ln w="9525">
                <a:noFill/>
              </a:ln>
            </p:spPr>
            <p:txBody>
              <a:bodyPr/>
              <a:lstStyle/>
              <a:p>
                <a:pPr fontAlgn="base"/>
                <a:endParaRPr lang="zh-CN" altLang="en-US" sz="1680" strike="noStrike" noProof="1"/>
              </a:p>
            </p:txBody>
          </p:sp>
        </p:grpSp>
        <p:grpSp>
          <p:nvGrpSpPr>
            <p:cNvPr id="135772" name="Group 1946"/>
            <p:cNvGrpSpPr/>
            <p:nvPr/>
          </p:nvGrpSpPr>
          <p:grpSpPr>
            <a:xfrm>
              <a:off x="1675" y="1142"/>
              <a:ext cx="2258" cy="1285"/>
              <a:chOff x="970" y="1311"/>
              <a:chExt cx="2276" cy="1556"/>
            </a:xfrm>
          </p:grpSpPr>
          <p:sp>
            <p:nvSpPr>
              <p:cNvPr id="77741" name="Freeform 1947"/>
              <p:cNvSpPr/>
              <p:nvPr/>
            </p:nvSpPr>
            <p:spPr>
              <a:xfrm>
                <a:off x="2509" y="2382"/>
                <a:ext cx="17" cy="17"/>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2147483646" y="2147483646"/>
                  </a:cxn>
                </a:cxnLst>
                <a:rect l="txL" t="txT" r="txR" b="txB"/>
                <a:pathLst>
                  <a:path w="5" h="5">
                    <a:moveTo>
                      <a:pt x="1" y="3"/>
                    </a:moveTo>
                    <a:lnTo>
                      <a:pt x="1" y="3"/>
                    </a:lnTo>
                    <a:lnTo>
                      <a:pt x="5" y="0"/>
                    </a:lnTo>
                    <a:lnTo>
                      <a:pt x="1" y="0"/>
                    </a:lnTo>
                    <a:lnTo>
                      <a:pt x="0" y="2"/>
                    </a:lnTo>
                    <a:lnTo>
                      <a:pt x="0" y="5"/>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42" name="Freeform 1948"/>
              <p:cNvSpPr/>
              <p:nvPr/>
            </p:nvSpPr>
            <p:spPr>
              <a:xfrm>
                <a:off x="2509" y="2392"/>
                <a:ext cx="17" cy="33"/>
              </a:xfrm>
              <a:custGeom>
                <a:avLst/>
                <a:gdLst>
                  <a:gd name="txL" fmla="*/ 0 w 5"/>
                  <a:gd name="txT" fmla="*/ 0 h 10"/>
                  <a:gd name="txR" fmla="*/ 5 w 5"/>
                  <a:gd name="txB" fmla="*/ 10 h 10"/>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10">
                    <a:moveTo>
                      <a:pt x="5" y="10"/>
                    </a:moveTo>
                    <a:lnTo>
                      <a:pt x="5" y="10"/>
                    </a:lnTo>
                    <a:lnTo>
                      <a:pt x="5" y="5"/>
                    </a:lnTo>
                    <a:lnTo>
                      <a:pt x="1" y="0"/>
                    </a:lnTo>
                    <a:lnTo>
                      <a:pt x="0" y="2"/>
                    </a:lnTo>
                    <a:lnTo>
                      <a:pt x="3" y="5"/>
                    </a:lnTo>
                    <a:lnTo>
                      <a:pt x="3" y="8"/>
                    </a:lnTo>
                    <a:lnTo>
                      <a:pt x="5"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743" name="Freeform 1949"/>
              <p:cNvSpPr/>
              <p:nvPr/>
            </p:nvSpPr>
            <p:spPr>
              <a:xfrm>
                <a:off x="2503" y="2418"/>
                <a:ext cx="23" cy="17"/>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7" h="5">
                    <a:moveTo>
                      <a:pt x="0" y="4"/>
                    </a:moveTo>
                    <a:lnTo>
                      <a:pt x="0" y="4"/>
                    </a:lnTo>
                    <a:lnTo>
                      <a:pt x="3" y="5"/>
                    </a:lnTo>
                    <a:lnTo>
                      <a:pt x="7" y="2"/>
                    </a:lnTo>
                    <a:lnTo>
                      <a:pt x="5" y="0"/>
                    </a:lnTo>
                    <a:lnTo>
                      <a:pt x="2" y="4"/>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744" name="Freeform 1950"/>
              <p:cNvSpPr/>
              <p:nvPr/>
            </p:nvSpPr>
            <p:spPr>
              <a:xfrm>
                <a:off x="2486" y="2402"/>
                <a:ext cx="23" cy="30"/>
              </a:xfrm>
              <a:custGeom>
                <a:avLst/>
                <a:gdLst>
                  <a:gd name="txL" fmla="*/ 0 w 7"/>
                  <a:gd name="txT" fmla="*/ 0 h 9"/>
                  <a:gd name="txR" fmla="*/ 7 w 7"/>
                  <a:gd name="txB" fmla="*/ 9 h 9"/>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7" h="9">
                    <a:moveTo>
                      <a:pt x="0" y="0"/>
                    </a:moveTo>
                    <a:lnTo>
                      <a:pt x="0" y="0"/>
                    </a:lnTo>
                    <a:lnTo>
                      <a:pt x="2" y="5"/>
                    </a:lnTo>
                    <a:lnTo>
                      <a:pt x="5" y="9"/>
                    </a:lnTo>
                    <a:lnTo>
                      <a:pt x="7" y="9"/>
                    </a:lnTo>
                    <a:lnTo>
                      <a:pt x="3" y="4"/>
                    </a:lnTo>
                    <a:lnTo>
                      <a:pt x="3"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45" name="Freeform 1951"/>
              <p:cNvSpPr/>
              <p:nvPr/>
            </p:nvSpPr>
            <p:spPr>
              <a:xfrm>
                <a:off x="2486" y="2402"/>
                <a:ext cx="10" cy="7"/>
              </a:xfrm>
              <a:custGeom>
                <a:avLst/>
                <a:gdLst>
                  <a:gd name="txL" fmla="*/ 0 w 3"/>
                  <a:gd name="txT" fmla="*/ 0 h 2"/>
                  <a:gd name="txR" fmla="*/ 3 w 3"/>
                  <a:gd name="txB" fmla="*/ 2 h 2"/>
                </a:gdLst>
                <a:ahLst/>
                <a:cxnLst>
                  <a:cxn ang="0">
                    <a:pos x="2147483646" y="2147483646"/>
                  </a:cxn>
                  <a:cxn ang="0">
                    <a:pos x="2147483646" y="2147483646"/>
                  </a:cxn>
                  <a:cxn ang="0">
                    <a:pos x="2147483646" y="0"/>
                  </a:cxn>
                  <a:cxn ang="0">
                    <a:pos x="0" y="0"/>
                  </a:cxn>
                  <a:cxn ang="0">
                    <a:pos x="2147483646" y="0"/>
                  </a:cxn>
                  <a:cxn ang="0">
                    <a:pos x="0" y="0"/>
                  </a:cxn>
                  <a:cxn ang="0">
                    <a:pos x="0" y="2147483646"/>
                  </a:cxn>
                  <a:cxn ang="0">
                    <a:pos x="0" y="2147483646"/>
                  </a:cxn>
                  <a:cxn ang="0">
                    <a:pos x="2147483646" y="2147483646"/>
                  </a:cxn>
                </a:cxnLst>
                <a:rect l="txL" t="txT" r="txR" b="txB"/>
                <a:pathLst>
                  <a:path w="3" h="2">
                    <a:moveTo>
                      <a:pt x="2" y="2"/>
                    </a:moveTo>
                    <a:lnTo>
                      <a:pt x="2" y="2"/>
                    </a:lnTo>
                    <a:lnTo>
                      <a:pt x="2" y="0"/>
                    </a:lnTo>
                    <a:lnTo>
                      <a:pt x="0" y="0"/>
                    </a:lnTo>
                    <a:lnTo>
                      <a:pt x="3" y="0"/>
                    </a:lnTo>
                    <a:lnTo>
                      <a:pt x="0" y="0"/>
                    </a:lnTo>
                    <a:lnTo>
                      <a:pt x="0" y="2"/>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46" name="Freeform 1952"/>
              <p:cNvSpPr/>
              <p:nvPr/>
            </p:nvSpPr>
            <p:spPr>
              <a:xfrm>
                <a:off x="2483" y="2409"/>
                <a:ext cx="10" cy="32"/>
              </a:xfrm>
              <a:custGeom>
                <a:avLst/>
                <a:gdLst>
                  <a:gd name="txL" fmla="*/ 0 w 3"/>
                  <a:gd name="txT" fmla="*/ 0 h 10"/>
                  <a:gd name="txR" fmla="*/ 3 w 3"/>
                  <a:gd name="txB" fmla="*/ 10 h 10"/>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2147483646" y="2147483646"/>
                  </a:cxn>
                </a:cxnLst>
                <a:rect l="txL" t="txT" r="txR" b="txB"/>
                <a:pathLst>
                  <a:path w="3" h="10">
                    <a:moveTo>
                      <a:pt x="1" y="10"/>
                    </a:moveTo>
                    <a:lnTo>
                      <a:pt x="1" y="10"/>
                    </a:lnTo>
                    <a:lnTo>
                      <a:pt x="3" y="5"/>
                    </a:lnTo>
                    <a:lnTo>
                      <a:pt x="3" y="0"/>
                    </a:lnTo>
                    <a:lnTo>
                      <a:pt x="1" y="0"/>
                    </a:lnTo>
                    <a:lnTo>
                      <a:pt x="0" y="5"/>
                    </a:lnTo>
                    <a:lnTo>
                      <a:pt x="0" y="8"/>
                    </a:lnTo>
                    <a:lnTo>
                      <a:pt x="1"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747" name="Freeform 1953"/>
              <p:cNvSpPr/>
              <p:nvPr/>
            </p:nvSpPr>
            <p:spPr>
              <a:xfrm>
                <a:off x="2470" y="2435"/>
                <a:ext cx="16" cy="6"/>
              </a:xfrm>
              <a:custGeom>
                <a:avLst/>
                <a:gdLst>
                  <a:gd name="txL" fmla="*/ 0 w 5"/>
                  <a:gd name="txT" fmla="*/ 0 h 2"/>
                  <a:gd name="txR" fmla="*/ 5 w 5"/>
                  <a:gd name="txB" fmla="*/ 2 h 2"/>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5" h="2">
                    <a:moveTo>
                      <a:pt x="0" y="2"/>
                    </a:moveTo>
                    <a:lnTo>
                      <a:pt x="0" y="2"/>
                    </a:lnTo>
                    <a:lnTo>
                      <a:pt x="4" y="2"/>
                    </a:lnTo>
                    <a:lnTo>
                      <a:pt x="5" y="2"/>
                    </a:lnTo>
                    <a:lnTo>
                      <a:pt x="4" y="0"/>
                    </a:lnTo>
                    <a:lnTo>
                      <a:pt x="2"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48" name="Freeform 1954"/>
              <p:cNvSpPr/>
              <p:nvPr/>
            </p:nvSpPr>
            <p:spPr>
              <a:xfrm>
                <a:off x="2352" y="2294"/>
                <a:ext cx="115" cy="128"/>
              </a:xfrm>
              <a:custGeom>
                <a:avLst/>
                <a:gdLst>
                  <a:gd name="txL" fmla="*/ 0 w 35"/>
                  <a:gd name="txT" fmla="*/ 0 h 39"/>
                  <a:gd name="txR" fmla="*/ 35 w 35"/>
                  <a:gd name="txB" fmla="*/ 39 h 3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5" h="39">
                    <a:moveTo>
                      <a:pt x="23" y="38"/>
                    </a:moveTo>
                    <a:lnTo>
                      <a:pt x="23" y="38"/>
                    </a:lnTo>
                    <a:lnTo>
                      <a:pt x="22" y="39"/>
                    </a:lnTo>
                    <a:lnTo>
                      <a:pt x="21" y="39"/>
                    </a:lnTo>
                    <a:lnTo>
                      <a:pt x="19" y="38"/>
                    </a:lnTo>
                    <a:lnTo>
                      <a:pt x="18" y="38"/>
                    </a:lnTo>
                    <a:lnTo>
                      <a:pt x="17" y="36"/>
                    </a:lnTo>
                    <a:lnTo>
                      <a:pt x="16" y="35"/>
                    </a:lnTo>
                    <a:lnTo>
                      <a:pt x="15" y="34"/>
                    </a:lnTo>
                    <a:lnTo>
                      <a:pt x="14" y="34"/>
                    </a:lnTo>
                    <a:lnTo>
                      <a:pt x="13" y="35"/>
                    </a:lnTo>
                    <a:lnTo>
                      <a:pt x="12" y="36"/>
                    </a:lnTo>
                    <a:lnTo>
                      <a:pt x="11" y="36"/>
                    </a:lnTo>
                    <a:lnTo>
                      <a:pt x="10" y="36"/>
                    </a:lnTo>
                    <a:lnTo>
                      <a:pt x="10" y="35"/>
                    </a:lnTo>
                    <a:lnTo>
                      <a:pt x="10" y="34"/>
                    </a:lnTo>
                    <a:lnTo>
                      <a:pt x="9" y="33"/>
                    </a:lnTo>
                    <a:lnTo>
                      <a:pt x="8" y="32"/>
                    </a:lnTo>
                    <a:lnTo>
                      <a:pt x="7" y="32"/>
                    </a:lnTo>
                    <a:lnTo>
                      <a:pt x="5" y="32"/>
                    </a:lnTo>
                    <a:lnTo>
                      <a:pt x="4" y="31"/>
                    </a:lnTo>
                    <a:lnTo>
                      <a:pt x="4" y="30"/>
                    </a:lnTo>
                    <a:lnTo>
                      <a:pt x="3" y="28"/>
                    </a:lnTo>
                    <a:lnTo>
                      <a:pt x="3" y="27"/>
                    </a:lnTo>
                    <a:lnTo>
                      <a:pt x="3" y="26"/>
                    </a:lnTo>
                    <a:lnTo>
                      <a:pt x="2" y="24"/>
                    </a:lnTo>
                    <a:lnTo>
                      <a:pt x="1" y="23"/>
                    </a:lnTo>
                    <a:lnTo>
                      <a:pt x="0" y="22"/>
                    </a:lnTo>
                    <a:lnTo>
                      <a:pt x="0" y="20"/>
                    </a:lnTo>
                    <a:lnTo>
                      <a:pt x="0" y="18"/>
                    </a:lnTo>
                    <a:lnTo>
                      <a:pt x="1" y="16"/>
                    </a:lnTo>
                    <a:lnTo>
                      <a:pt x="2" y="14"/>
                    </a:lnTo>
                    <a:lnTo>
                      <a:pt x="3" y="14"/>
                    </a:lnTo>
                    <a:lnTo>
                      <a:pt x="5" y="14"/>
                    </a:lnTo>
                    <a:lnTo>
                      <a:pt x="7" y="13"/>
                    </a:lnTo>
                    <a:lnTo>
                      <a:pt x="10" y="11"/>
                    </a:lnTo>
                    <a:lnTo>
                      <a:pt x="11" y="10"/>
                    </a:lnTo>
                    <a:lnTo>
                      <a:pt x="12" y="9"/>
                    </a:lnTo>
                    <a:lnTo>
                      <a:pt x="14" y="7"/>
                    </a:lnTo>
                    <a:lnTo>
                      <a:pt x="19" y="4"/>
                    </a:lnTo>
                    <a:lnTo>
                      <a:pt x="24" y="2"/>
                    </a:lnTo>
                    <a:lnTo>
                      <a:pt x="26" y="1"/>
                    </a:lnTo>
                    <a:lnTo>
                      <a:pt x="27" y="1"/>
                    </a:lnTo>
                    <a:lnTo>
                      <a:pt x="27" y="0"/>
                    </a:lnTo>
                    <a:lnTo>
                      <a:pt x="28" y="0"/>
                    </a:lnTo>
                    <a:lnTo>
                      <a:pt x="30" y="0"/>
                    </a:lnTo>
                    <a:lnTo>
                      <a:pt x="32" y="0"/>
                    </a:lnTo>
                    <a:lnTo>
                      <a:pt x="33" y="0"/>
                    </a:lnTo>
                    <a:lnTo>
                      <a:pt x="33" y="1"/>
                    </a:lnTo>
                    <a:lnTo>
                      <a:pt x="34" y="1"/>
                    </a:lnTo>
                    <a:lnTo>
                      <a:pt x="35" y="2"/>
                    </a:lnTo>
                    <a:lnTo>
                      <a:pt x="35" y="4"/>
                    </a:lnTo>
                    <a:lnTo>
                      <a:pt x="34" y="6"/>
                    </a:lnTo>
                    <a:lnTo>
                      <a:pt x="34" y="7"/>
                    </a:lnTo>
                    <a:lnTo>
                      <a:pt x="34" y="8"/>
                    </a:lnTo>
                    <a:lnTo>
                      <a:pt x="33" y="9"/>
                    </a:lnTo>
                    <a:lnTo>
                      <a:pt x="31" y="11"/>
                    </a:lnTo>
                    <a:lnTo>
                      <a:pt x="30" y="12"/>
                    </a:lnTo>
                    <a:lnTo>
                      <a:pt x="29" y="12"/>
                    </a:lnTo>
                    <a:lnTo>
                      <a:pt x="29" y="13"/>
                    </a:lnTo>
                    <a:lnTo>
                      <a:pt x="30" y="14"/>
                    </a:lnTo>
                    <a:lnTo>
                      <a:pt x="31" y="14"/>
                    </a:lnTo>
                    <a:lnTo>
                      <a:pt x="31" y="15"/>
                    </a:lnTo>
                    <a:lnTo>
                      <a:pt x="33" y="16"/>
                    </a:lnTo>
                    <a:lnTo>
                      <a:pt x="34" y="16"/>
                    </a:lnTo>
                    <a:lnTo>
                      <a:pt x="35" y="17"/>
                    </a:lnTo>
                    <a:lnTo>
                      <a:pt x="35" y="18"/>
                    </a:lnTo>
                    <a:lnTo>
                      <a:pt x="35" y="19"/>
                    </a:lnTo>
                    <a:lnTo>
                      <a:pt x="34" y="19"/>
                    </a:lnTo>
                    <a:lnTo>
                      <a:pt x="33" y="20"/>
                    </a:lnTo>
                    <a:lnTo>
                      <a:pt x="32" y="20"/>
                    </a:lnTo>
                    <a:lnTo>
                      <a:pt x="31" y="20"/>
                    </a:lnTo>
                    <a:lnTo>
                      <a:pt x="31" y="21"/>
                    </a:lnTo>
                    <a:lnTo>
                      <a:pt x="31" y="22"/>
                    </a:lnTo>
                    <a:lnTo>
                      <a:pt x="31" y="23"/>
                    </a:lnTo>
                    <a:lnTo>
                      <a:pt x="30" y="25"/>
                    </a:lnTo>
                    <a:lnTo>
                      <a:pt x="28" y="28"/>
                    </a:lnTo>
                    <a:lnTo>
                      <a:pt x="27" y="30"/>
                    </a:lnTo>
                    <a:lnTo>
                      <a:pt x="26" y="31"/>
                    </a:lnTo>
                    <a:lnTo>
                      <a:pt x="26" y="33"/>
                    </a:lnTo>
                    <a:lnTo>
                      <a:pt x="26" y="35"/>
                    </a:lnTo>
                    <a:lnTo>
                      <a:pt x="25" y="36"/>
                    </a:lnTo>
                    <a:lnTo>
                      <a:pt x="25" y="37"/>
                    </a:lnTo>
                    <a:lnTo>
                      <a:pt x="24" y="38"/>
                    </a:lnTo>
                    <a:lnTo>
                      <a:pt x="23" y="38"/>
                    </a:lnTo>
                  </a:path>
                </a:pathLst>
              </a:custGeom>
              <a:solidFill>
                <a:srgbClr val="777777">
                  <a:alpha val="100000"/>
                </a:srgbClr>
              </a:solidFill>
              <a:ln w="9525">
                <a:noFill/>
              </a:ln>
            </p:spPr>
            <p:txBody>
              <a:bodyPr/>
              <a:lstStyle/>
              <a:p>
                <a:pPr fontAlgn="base"/>
                <a:endParaRPr lang="zh-CN" altLang="en-US" sz="1680" strike="noStrike" noProof="1"/>
              </a:p>
            </p:txBody>
          </p:sp>
          <p:sp>
            <p:nvSpPr>
              <p:cNvPr id="77749" name="Freeform 1955"/>
              <p:cNvSpPr/>
              <p:nvPr/>
            </p:nvSpPr>
            <p:spPr>
              <a:xfrm>
                <a:off x="2401" y="2409"/>
                <a:ext cx="27" cy="16"/>
              </a:xfrm>
              <a:custGeom>
                <a:avLst/>
                <a:gdLst>
                  <a:gd name="txL" fmla="*/ 0 w 8"/>
                  <a:gd name="txT" fmla="*/ 0 h 5"/>
                  <a:gd name="txR" fmla="*/ 8 w 8"/>
                  <a:gd name="txB" fmla="*/ 5 h 5"/>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8" h="5">
                    <a:moveTo>
                      <a:pt x="0" y="0"/>
                    </a:moveTo>
                    <a:lnTo>
                      <a:pt x="0" y="0"/>
                    </a:lnTo>
                    <a:lnTo>
                      <a:pt x="3" y="3"/>
                    </a:lnTo>
                    <a:lnTo>
                      <a:pt x="8" y="5"/>
                    </a:lnTo>
                    <a:lnTo>
                      <a:pt x="8" y="2"/>
                    </a:lnTo>
                    <a:lnTo>
                      <a:pt x="3" y="2"/>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50" name="Freeform 1956"/>
              <p:cNvSpPr/>
              <p:nvPr/>
            </p:nvSpPr>
            <p:spPr>
              <a:xfrm>
                <a:off x="2395" y="2402"/>
                <a:ext cx="10" cy="7"/>
              </a:xfrm>
              <a:custGeom>
                <a:avLst/>
                <a:gdLst>
                  <a:gd name="txL" fmla="*/ 0 w 3"/>
                  <a:gd name="txT" fmla="*/ 0 h 2"/>
                  <a:gd name="txR" fmla="*/ 3 w 3"/>
                  <a:gd name="txB" fmla="*/ 2 h 2"/>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3" h="2">
                    <a:moveTo>
                      <a:pt x="2" y="2"/>
                    </a:moveTo>
                    <a:lnTo>
                      <a:pt x="2" y="2"/>
                    </a:lnTo>
                    <a:lnTo>
                      <a:pt x="3" y="2"/>
                    </a:lnTo>
                    <a:lnTo>
                      <a:pt x="2" y="0"/>
                    </a:lnTo>
                    <a:lnTo>
                      <a:pt x="0" y="2"/>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51" name="Freeform 1957"/>
              <p:cNvSpPr/>
              <p:nvPr/>
            </p:nvSpPr>
            <p:spPr>
              <a:xfrm>
                <a:off x="2378" y="2409"/>
                <a:ext cx="23" cy="6"/>
              </a:xfrm>
              <a:custGeom>
                <a:avLst/>
                <a:gdLst>
                  <a:gd name="txL" fmla="*/ 0 w 7"/>
                  <a:gd name="txT" fmla="*/ 0 h 2"/>
                  <a:gd name="txR" fmla="*/ 7 w 7"/>
                  <a:gd name="txB" fmla="*/ 2 h 2"/>
                </a:gdLst>
                <a:ahLst/>
                <a:cxnLst>
                  <a:cxn ang="0">
                    <a:pos x="0" y="0"/>
                  </a:cxn>
                  <a:cxn ang="0">
                    <a:pos x="0" y="0"/>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0"/>
                  </a:cxn>
                  <a:cxn ang="0">
                    <a:pos x="2147483646" y="0"/>
                  </a:cxn>
                  <a:cxn ang="0">
                    <a:pos x="0" y="0"/>
                  </a:cxn>
                </a:cxnLst>
                <a:rect l="txL" t="txT" r="txR" b="txB"/>
                <a:pathLst>
                  <a:path w="7" h="2">
                    <a:moveTo>
                      <a:pt x="0" y="0"/>
                    </a:moveTo>
                    <a:lnTo>
                      <a:pt x="0" y="0"/>
                    </a:lnTo>
                    <a:lnTo>
                      <a:pt x="2" y="2"/>
                    </a:lnTo>
                    <a:lnTo>
                      <a:pt x="4" y="2"/>
                    </a:lnTo>
                    <a:lnTo>
                      <a:pt x="5" y="2"/>
                    </a:lnTo>
                    <a:lnTo>
                      <a:pt x="7" y="0"/>
                    </a:lnTo>
                    <a:lnTo>
                      <a:pt x="5" y="0"/>
                    </a:lnTo>
                    <a:lnTo>
                      <a:pt x="4"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52" name="Freeform 1958"/>
              <p:cNvSpPr/>
              <p:nvPr/>
            </p:nvSpPr>
            <p:spPr>
              <a:xfrm>
                <a:off x="2369" y="2399"/>
                <a:ext cx="22" cy="10"/>
              </a:xfrm>
              <a:custGeom>
                <a:avLst/>
                <a:gdLst>
                  <a:gd name="txL" fmla="*/ 0 w 7"/>
                  <a:gd name="txT" fmla="*/ 0 h 3"/>
                  <a:gd name="txR" fmla="*/ 7 w 7"/>
                  <a:gd name="txB" fmla="*/ 3 h 3"/>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7" h="3">
                    <a:moveTo>
                      <a:pt x="0" y="1"/>
                    </a:moveTo>
                    <a:lnTo>
                      <a:pt x="0" y="1"/>
                    </a:lnTo>
                    <a:lnTo>
                      <a:pt x="3" y="1"/>
                    </a:lnTo>
                    <a:lnTo>
                      <a:pt x="3" y="3"/>
                    </a:lnTo>
                    <a:lnTo>
                      <a:pt x="7" y="3"/>
                    </a:lnTo>
                    <a:lnTo>
                      <a:pt x="3"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753" name="Freeform 1959"/>
              <p:cNvSpPr/>
              <p:nvPr/>
            </p:nvSpPr>
            <p:spPr>
              <a:xfrm>
                <a:off x="2359" y="2382"/>
                <a:ext cx="10" cy="20"/>
              </a:xfrm>
              <a:custGeom>
                <a:avLst/>
                <a:gdLst>
                  <a:gd name="txL" fmla="*/ 0 w 3"/>
                  <a:gd name="txT" fmla="*/ 0 h 6"/>
                  <a:gd name="txR" fmla="*/ 3 w 3"/>
                  <a:gd name="txB" fmla="*/ 6 h 6"/>
                </a:gdLst>
                <a:ahLst/>
                <a:cxnLst>
                  <a:cxn ang="0">
                    <a:pos x="0" y="0"/>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3" h="6">
                    <a:moveTo>
                      <a:pt x="0" y="0"/>
                    </a:moveTo>
                    <a:lnTo>
                      <a:pt x="0" y="0"/>
                    </a:lnTo>
                    <a:lnTo>
                      <a:pt x="0" y="5"/>
                    </a:lnTo>
                    <a:lnTo>
                      <a:pt x="3" y="6"/>
                    </a:lnTo>
                    <a:lnTo>
                      <a:pt x="3" y="5"/>
                    </a:lnTo>
                    <a:lnTo>
                      <a:pt x="3" y="3"/>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54" name="Freeform 1960"/>
              <p:cNvSpPr/>
              <p:nvPr/>
            </p:nvSpPr>
            <p:spPr>
              <a:xfrm>
                <a:off x="2349" y="2359"/>
                <a:ext cx="13" cy="23"/>
              </a:xfrm>
              <a:custGeom>
                <a:avLst/>
                <a:gdLst>
                  <a:gd name="txL" fmla="*/ 0 w 4"/>
                  <a:gd name="txT" fmla="*/ 0 h 7"/>
                  <a:gd name="txR" fmla="*/ 4 w 4"/>
                  <a:gd name="txB" fmla="*/ 7 h 7"/>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4" h="7">
                    <a:moveTo>
                      <a:pt x="0" y="0"/>
                    </a:moveTo>
                    <a:lnTo>
                      <a:pt x="0" y="0"/>
                    </a:lnTo>
                    <a:lnTo>
                      <a:pt x="1" y="5"/>
                    </a:lnTo>
                    <a:lnTo>
                      <a:pt x="3" y="7"/>
                    </a:lnTo>
                    <a:lnTo>
                      <a:pt x="4" y="7"/>
                    </a:lnTo>
                    <a:lnTo>
                      <a:pt x="3" y="4"/>
                    </a:lnTo>
                    <a:lnTo>
                      <a:pt x="3"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55" name="Freeform 1961"/>
              <p:cNvSpPr/>
              <p:nvPr/>
            </p:nvSpPr>
            <p:spPr>
              <a:xfrm>
                <a:off x="2349" y="2333"/>
                <a:ext cx="13" cy="26"/>
              </a:xfrm>
              <a:custGeom>
                <a:avLst/>
                <a:gdLst>
                  <a:gd name="txL" fmla="*/ 0 w 4"/>
                  <a:gd name="txT" fmla="*/ 0 h 8"/>
                  <a:gd name="txR" fmla="*/ 4 w 4"/>
                  <a:gd name="txB" fmla="*/ 8 h 8"/>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8">
                    <a:moveTo>
                      <a:pt x="4" y="0"/>
                    </a:moveTo>
                    <a:lnTo>
                      <a:pt x="4" y="0"/>
                    </a:lnTo>
                    <a:lnTo>
                      <a:pt x="1" y="3"/>
                    </a:lnTo>
                    <a:lnTo>
                      <a:pt x="0" y="8"/>
                    </a:lnTo>
                    <a:lnTo>
                      <a:pt x="3" y="8"/>
                    </a:lnTo>
                    <a:lnTo>
                      <a:pt x="3" y="3"/>
                    </a:lnTo>
                    <a:lnTo>
                      <a:pt x="4" y="3"/>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56" name="Freeform 1962"/>
              <p:cNvSpPr/>
              <p:nvPr/>
            </p:nvSpPr>
            <p:spPr>
              <a:xfrm>
                <a:off x="2362" y="2323"/>
                <a:ext cx="33" cy="20"/>
              </a:xfrm>
              <a:custGeom>
                <a:avLst/>
                <a:gdLst>
                  <a:gd name="txL" fmla="*/ 0 w 10"/>
                  <a:gd name="txT" fmla="*/ 0 h 6"/>
                  <a:gd name="txR" fmla="*/ 10 w 10"/>
                  <a:gd name="txB" fmla="*/ 6 h 6"/>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0" h="6">
                    <a:moveTo>
                      <a:pt x="7" y="0"/>
                    </a:moveTo>
                    <a:lnTo>
                      <a:pt x="7" y="0"/>
                    </a:lnTo>
                    <a:lnTo>
                      <a:pt x="4" y="3"/>
                    </a:lnTo>
                    <a:lnTo>
                      <a:pt x="0" y="3"/>
                    </a:lnTo>
                    <a:lnTo>
                      <a:pt x="0" y="6"/>
                    </a:lnTo>
                    <a:lnTo>
                      <a:pt x="5" y="5"/>
                    </a:lnTo>
                    <a:lnTo>
                      <a:pt x="10" y="2"/>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57" name="Freeform 1963"/>
              <p:cNvSpPr/>
              <p:nvPr/>
            </p:nvSpPr>
            <p:spPr>
              <a:xfrm>
                <a:off x="2385" y="2291"/>
                <a:ext cx="56" cy="39"/>
              </a:xfrm>
              <a:custGeom>
                <a:avLst/>
                <a:gdLst>
                  <a:gd name="txL" fmla="*/ 0 w 17"/>
                  <a:gd name="txT" fmla="*/ 0 h 12"/>
                  <a:gd name="txR" fmla="*/ 17 w 17"/>
                  <a:gd name="txB" fmla="*/ 12 h 12"/>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 h="12">
                    <a:moveTo>
                      <a:pt x="17" y="0"/>
                    </a:moveTo>
                    <a:lnTo>
                      <a:pt x="17" y="0"/>
                    </a:lnTo>
                    <a:lnTo>
                      <a:pt x="8" y="5"/>
                    </a:lnTo>
                    <a:lnTo>
                      <a:pt x="0" y="10"/>
                    </a:lnTo>
                    <a:lnTo>
                      <a:pt x="3" y="12"/>
                    </a:lnTo>
                    <a:lnTo>
                      <a:pt x="10" y="7"/>
                    </a:lnTo>
                    <a:lnTo>
                      <a:pt x="17" y="2"/>
                    </a:lnTo>
                    <a:lnTo>
                      <a:pt x="1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58" name="Freeform 1964"/>
              <p:cNvSpPr/>
              <p:nvPr/>
            </p:nvSpPr>
            <p:spPr>
              <a:xfrm>
                <a:off x="2441" y="2284"/>
                <a:ext cx="26" cy="13"/>
              </a:xfrm>
              <a:custGeom>
                <a:avLst/>
                <a:gdLst>
                  <a:gd name="txL" fmla="*/ 0 w 8"/>
                  <a:gd name="txT" fmla="*/ 0 h 4"/>
                  <a:gd name="txR" fmla="*/ 8 w 8"/>
                  <a:gd name="txB" fmla="*/ 4 h 4"/>
                </a:gdLst>
                <a:ahLst/>
                <a:cxnLst>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8" h="4">
                    <a:moveTo>
                      <a:pt x="8" y="4"/>
                    </a:moveTo>
                    <a:lnTo>
                      <a:pt x="8" y="4"/>
                    </a:lnTo>
                    <a:lnTo>
                      <a:pt x="4" y="0"/>
                    </a:lnTo>
                    <a:lnTo>
                      <a:pt x="0" y="2"/>
                    </a:lnTo>
                    <a:lnTo>
                      <a:pt x="0" y="4"/>
                    </a:lnTo>
                    <a:lnTo>
                      <a:pt x="3" y="4"/>
                    </a:lnTo>
                    <a:lnTo>
                      <a:pt x="6" y="4"/>
                    </a:lnTo>
                    <a:lnTo>
                      <a:pt x="8" y="4"/>
                    </a:lnTo>
                  </a:path>
                </a:pathLst>
              </a:custGeom>
              <a:solidFill>
                <a:srgbClr val="777777">
                  <a:alpha val="100000"/>
                </a:srgbClr>
              </a:solidFill>
              <a:ln w="9525">
                <a:noFill/>
              </a:ln>
            </p:spPr>
            <p:txBody>
              <a:bodyPr/>
              <a:lstStyle/>
              <a:p>
                <a:pPr fontAlgn="base"/>
                <a:endParaRPr lang="zh-CN" altLang="en-US" sz="1680" strike="noStrike" noProof="1"/>
              </a:p>
            </p:txBody>
          </p:sp>
          <p:sp>
            <p:nvSpPr>
              <p:cNvPr id="77759" name="Freeform 1965"/>
              <p:cNvSpPr/>
              <p:nvPr/>
            </p:nvSpPr>
            <p:spPr>
              <a:xfrm>
                <a:off x="2460" y="2297"/>
                <a:ext cx="10" cy="10"/>
              </a:xfrm>
              <a:custGeom>
                <a:avLst/>
                <a:gdLst>
                  <a:gd name="txL" fmla="*/ 0 w 3"/>
                  <a:gd name="txT" fmla="*/ 0 h 3"/>
                  <a:gd name="txR" fmla="*/ 3 w 3"/>
                  <a:gd name="txB" fmla="*/ 3 h 3"/>
                </a:gdLst>
                <a:ahLst/>
                <a:cxnLst>
                  <a:cxn ang="0">
                    <a:pos x="2147483646" y="2147483646"/>
                  </a:cxn>
                  <a:cxn ang="0">
                    <a:pos x="2147483646" y="2147483646"/>
                  </a:cxn>
                  <a:cxn ang="0">
                    <a:pos x="2147483646" y="0"/>
                  </a:cxn>
                  <a:cxn ang="0">
                    <a:pos x="2147483646" y="0"/>
                  </a:cxn>
                  <a:cxn ang="0">
                    <a:pos x="0" y="0"/>
                  </a:cxn>
                  <a:cxn ang="0">
                    <a:pos x="2147483646" y="2147483646"/>
                  </a:cxn>
                  <a:cxn ang="0">
                    <a:pos x="0" y="2147483646"/>
                  </a:cxn>
                  <a:cxn ang="0">
                    <a:pos x="0" y="2147483646"/>
                  </a:cxn>
                  <a:cxn ang="0">
                    <a:pos x="2147483646" y="2147483646"/>
                  </a:cxn>
                </a:cxnLst>
                <a:rect l="txL" t="txT" r="txR" b="txB"/>
                <a:pathLst>
                  <a:path w="3" h="3">
                    <a:moveTo>
                      <a:pt x="3" y="3"/>
                    </a:moveTo>
                    <a:lnTo>
                      <a:pt x="3" y="3"/>
                    </a:lnTo>
                    <a:lnTo>
                      <a:pt x="3" y="0"/>
                    </a:lnTo>
                    <a:lnTo>
                      <a:pt x="2" y="0"/>
                    </a:lnTo>
                    <a:lnTo>
                      <a:pt x="0" y="0"/>
                    </a:lnTo>
                    <a:lnTo>
                      <a:pt x="2" y="1"/>
                    </a:lnTo>
                    <a:lnTo>
                      <a:pt x="0" y="1"/>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60" name="Freeform 1966"/>
              <p:cNvSpPr/>
              <p:nvPr/>
            </p:nvSpPr>
            <p:spPr>
              <a:xfrm>
                <a:off x="2454" y="2301"/>
                <a:ext cx="16" cy="29"/>
              </a:xfrm>
              <a:custGeom>
                <a:avLst/>
                <a:gdLst>
                  <a:gd name="txL" fmla="*/ 0 w 5"/>
                  <a:gd name="txT" fmla="*/ 0 h 9"/>
                  <a:gd name="txR" fmla="*/ 5 w 5"/>
                  <a:gd name="txB" fmla="*/ 9 h 9"/>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9">
                    <a:moveTo>
                      <a:pt x="2" y="9"/>
                    </a:moveTo>
                    <a:lnTo>
                      <a:pt x="2" y="9"/>
                    </a:lnTo>
                    <a:lnTo>
                      <a:pt x="4" y="5"/>
                    </a:lnTo>
                    <a:lnTo>
                      <a:pt x="5" y="2"/>
                    </a:lnTo>
                    <a:lnTo>
                      <a:pt x="2" y="0"/>
                    </a:lnTo>
                    <a:lnTo>
                      <a:pt x="2" y="5"/>
                    </a:lnTo>
                    <a:lnTo>
                      <a:pt x="0" y="7"/>
                    </a:lnTo>
                    <a:lnTo>
                      <a:pt x="2" y="9"/>
                    </a:lnTo>
                  </a:path>
                </a:pathLst>
              </a:custGeom>
              <a:solidFill>
                <a:srgbClr val="777777">
                  <a:alpha val="100000"/>
                </a:srgbClr>
              </a:solidFill>
              <a:ln w="9525">
                <a:noFill/>
              </a:ln>
            </p:spPr>
            <p:txBody>
              <a:bodyPr/>
              <a:lstStyle/>
              <a:p>
                <a:pPr fontAlgn="base"/>
                <a:endParaRPr lang="zh-CN" altLang="en-US" sz="1680" strike="noStrike" noProof="1"/>
              </a:p>
            </p:txBody>
          </p:sp>
          <p:sp>
            <p:nvSpPr>
              <p:cNvPr id="77761" name="Freeform 1967"/>
              <p:cNvSpPr/>
              <p:nvPr/>
            </p:nvSpPr>
            <p:spPr>
              <a:xfrm>
                <a:off x="2444" y="2323"/>
                <a:ext cx="16" cy="20"/>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5" h="6">
                    <a:moveTo>
                      <a:pt x="3" y="5"/>
                    </a:moveTo>
                    <a:lnTo>
                      <a:pt x="3" y="5"/>
                    </a:lnTo>
                    <a:lnTo>
                      <a:pt x="2" y="3"/>
                    </a:lnTo>
                    <a:lnTo>
                      <a:pt x="5" y="2"/>
                    </a:lnTo>
                    <a:lnTo>
                      <a:pt x="3" y="0"/>
                    </a:lnTo>
                    <a:lnTo>
                      <a:pt x="0" y="3"/>
                    </a:lnTo>
                    <a:lnTo>
                      <a:pt x="2" y="6"/>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762" name="Freeform 1968"/>
              <p:cNvSpPr/>
              <p:nvPr/>
            </p:nvSpPr>
            <p:spPr>
              <a:xfrm>
                <a:off x="2450" y="2340"/>
                <a:ext cx="20" cy="16"/>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5">
                    <a:moveTo>
                      <a:pt x="6" y="5"/>
                    </a:moveTo>
                    <a:lnTo>
                      <a:pt x="6" y="5"/>
                    </a:lnTo>
                    <a:lnTo>
                      <a:pt x="5" y="1"/>
                    </a:lnTo>
                    <a:lnTo>
                      <a:pt x="1" y="0"/>
                    </a:lnTo>
                    <a:lnTo>
                      <a:pt x="0" y="1"/>
                    </a:lnTo>
                    <a:lnTo>
                      <a:pt x="3" y="3"/>
                    </a:lnTo>
                    <a:lnTo>
                      <a:pt x="5" y="5"/>
                    </a:lnTo>
                    <a:lnTo>
                      <a:pt x="6" y="5"/>
                    </a:lnTo>
                  </a:path>
                </a:pathLst>
              </a:custGeom>
              <a:solidFill>
                <a:srgbClr val="777777">
                  <a:alpha val="100000"/>
                </a:srgbClr>
              </a:solidFill>
              <a:ln w="9525">
                <a:noFill/>
              </a:ln>
            </p:spPr>
            <p:txBody>
              <a:bodyPr/>
              <a:lstStyle/>
              <a:p>
                <a:pPr fontAlgn="base"/>
                <a:endParaRPr lang="zh-CN" altLang="en-US" sz="1680" strike="noStrike" noProof="1"/>
              </a:p>
            </p:txBody>
          </p:sp>
          <p:sp>
            <p:nvSpPr>
              <p:cNvPr id="77763" name="Freeform 1969"/>
              <p:cNvSpPr/>
              <p:nvPr/>
            </p:nvSpPr>
            <p:spPr>
              <a:xfrm>
                <a:off x="2450" y="2356"/>
                <a:ext cx="20" cy="10"/>
              </a:xfrm>
              <a:custGeom>
                <a:avLst/>
                <a:gdLst>
                  <a:gd name="txL" fmla="*/ 0 w 6"/>
                  <a:gd name="txT" fmla="*/ 0 h 3"/>
                  <a:gd name="txR" fmla="*/ 6 w 6"/>
                  <a:gd name="txB" fmla="*/ 3 h 3"/>
                </a:gdLst>
                <a:ahLst/>
                <a:cxnLst>
                  <a:cxn ang="0">
                    <a:pos x="2147483646" y="2147483646"/>
                  </a:cxn>
                  <a:cxn ang="0">
                    <a:pos x="2147483646" y="2147483646"/>
                  </a:cxn>
                  <a:cxn ang="0">
                    <a:pos x="2147483646" y="2147483646"/>
                  </a:cxn>
                  <a:cxn ang="0">
                    <a:pos x="2147483646" y="0"/>
                  </a:cxn>
                  <a:cxn ang="0">
                    <a:pos x="2147483646" y="0"/>
                  </a:cxn>
                  <a:cxn ang="0">
                    <a:pos x="2147483646" y="0"/>
                  </a:cxn>
                  <a:cxn ang="0">
                    <a:pos x="0" y="2147483646"/>
                  </a:cxn>
                  <a:cxn ang="0">
                    <a:pos x="0" y="2147483646"/>
                  </a:cxn>
                  <a:cxn ang="0">
                    <a:pos x="2147483646" y="2147483646"/>
                  </a:cxn>
                </a:cxnLst>
                <a:rect l="txL" t="txT" r="txR" b="txB"/>
                <a:pathLst>
                  <a:path w="6" h="3">
                    <a:moveTo>
                      <a:pt x="1" y="3"/>
                    </a:moveTo>
                    <a:lnTo>
                      <a:pt x="1" y="3"/>
                    </a:lnTo>
                    <a:lnTo>
                      <a:pt x="5" y="1"/>
                    </a:lnTo>
                    <a:lnTo>
                      <a:pt x="6" y="0"/>
                    </a:lnTo>
                    <a:lnTo>
                      <a:pt x="5" y="0"/>
                    </a:lnTo>
                    <a:lnTo>
                      <a:pt x="3" y="0"/>
                    </a:lnTo>
                    <a:lnTo>
                      <a:pt x="0" y="1"/>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64" name="Freeform 1970"/>
              <p:cNvSpPr/>
              <p:nvPr/>
            </p:nvSpPr>
            <p:spPr>
              <a:xfrm>
                <a:off x="2450" y="2359"/>
                <a:ext cx="4" cy="23"/>
              </a:xfrm>
              <a:custGeom>
                <a:avLst/>
                <a:gdLst>
                  <a:gd name="txL" fmla="*/ 0 w 1"/>
                  <a:gd name="txT" fmla="*/ 0 h 7"/>
                  <a:gd name="txR" fmla="*/ 1 w 1"/>
                  <a:gd name="txB" fmla="*/ 7 h 7"/>
                </a:gdLst>
                <a:ahLst/>
                <a:cxnLst>
                  <a:cxn ang="0">
                    <a:pos x="2147483646" y="2147483646"/>
                  </a:cxn>
                  <a:cxn ang="0">
                    <a:pos x="2147483646" y="2147483646"/>
                  </a:cxn>
                  <a:cxn ang="0">
                    <a:pos x="2147483646" y="2147483646"/>
                  </a:cxn>
                  <a:cxn ang="0">
                    <a:pos x="2147483646" y="2147483646"/>
                  </a:cxn>
                  <a:cxn ang="0">
                    <a:pos x="0" y="0"/>
                  </a:cxn>
                  <a:cxn ang="0">
                    <a:pos x="0" y="2147483646"/>
                  </a:cxn>
                  <a:cxn ang="0">
                    <a:pos x="0" y="2147483646"/>
                  </a:cxn>
                  <a:cxn ang="0">
                    <a:pos x="0" y="2147483646"/>
                  </a:cxn>
                  <a:cxn ang="0">
                    <a:pos x="2147483646" y="2147483646"/>
                  </a:cxn>
                </a:cxnLst>
                <a:rect l="txL" t="txT" r="txR" b="txB"/>
                <a:pathLst>
                  <a:path w="1" h="7">
                    <a:moveTo>
                      <a:pt x="1" y="7"/>
                    </a:moveTo>
                    <a:lnTo>
                      <a:pt x="1" y="7"/>
                    </a:lnTo>
                    <a:lnTo>
                      <a:pt x="1" y="2"/>
                    </a:lnTo>
                    <a:lnTo>
                      <a:pt x="0" y="0"/>
                    </a:lnTo>
                    <a:lnTo>
                      <a:pt x="0" y="2"/>
                    </a:lnTo>
                    <a:lnTo>
                      <a:pt x="0" y="5"/>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7765" name="Freeform 1971"/>
              <p:cNvSpPr/>
              <p:nvPr/>
            </p:nvSpPr>
            <p:spPr>
              <a:xfrm>
                <a:off x="2441" y="2376"/>
                <a:ext cx="13" cy="23"/>
              </a:xfrm>
              <a:custGeom>
                <a:avLst/>
                <a:gdLst>
                  <a:gd name="txL" fmla="*/ 0 w 4"/>
                  <a:gd name="txT" fmla="*/ 0 h 7"/>
                  <a:gd name="txR" fmla="*/ 4 w 4"/>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4" h="7">
                    <a:moveTo>
                      <a:pt x="1" y="7"/>
                    </a:moveTo>
                    <a:lnTo>
                      <a:pt x="1" y="7"/>
                    </a:lnTo>
                    <a:lnTo>
                      <a:pt x="3" y="5"/>
                    </a:lnTo>
                    <a:lnTo>
                      <a:pt x="4" y="2"/>
                    </a:lnTo>
                    <a:lnTo>
                      <a:pt x="3" y="0"/>
                    </a:lnTo>
                    <a:lnTo>
                      <a:pt x="1" y="4"/>
                    </a:lnTo>
                    <a:lnTo>
                      <a:pt x="0" y="5"/>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7766" name="Freeform 1972"/>
              <p:cNvSpPr/>
              <p:nvPr/>
            </p:nvSpPr>
            <p:spPr>
              <a:xfrm>
                <a:off x="2428" y="2392"/>
                <a:ext cx="16" cy="33"/>
              </a:xfrm>
              <a:custGeom>
                <a:avLst/>
                <a:gdLst>
                  <a:gd name="txL" fmla="*/ 0 w 5"/>
                  <a:gd name="txT" fmla="*/ 0 h 10"/>
                  <a:gd name="txR" fmla="*/ 5 w 5"/>
                  <a:gd name="txB" fmla="*/ 10 h 10"/>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5" h="10">
                    <a:moveTo>
                      <a:pt x="0" y="10"/>
                    </a:moveTo>
                    <a:lnTo>
                      <a:pt x="0" y="10"/>
                    </a:lnTo>
                    <a:lnTo>
                      <a:pt x="4" y="5"/>
                    </a:lnTo>
                    <a:lnTo>
                      <a:pt x="5" y="2"/>
                    </a:lnTo>
                    <a:lnTo>
                      <a:pt x="4" y="0"/>
                    </a:lnTo>
                    <a:lnTo>
                      <a:pt x="2" y="5"/>
                    </a:lnTo>
                    <a:lnTo>
                      <a:pt x="0" y="7"/>
                    </a:lnTo>
                    <a:lnTo>
                      <a:pt x="0"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767" name="Freeform 1973"/>
              <p:cNvSpPr/>
              <p:nvPr/>
            </p:nvSpPr>
            <p:spPr>
              <a:xfrm>
                <a:off x="2473" y="2140"/>
                <a:ext cx="89" cy="164"/>
              </a:xfrm>
              <a:custGeom>
                <a:avLst/>
                <a:gdLst>
                  <a:gd name="txL" fmla="*/ 0 w 27"/>
                  <a:gd name="txT" fmla="*/ 0 h 50"/>
                  <a:gd name="txR" fmla="*/ 27 w 27"/>
                  <a:gd name="txB" fmla="*/ 50 h 5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7" h="50">
                    <a:moveTo>
                      <a:pt x="17" y="44"/>
                    </a:moveTo>
                    <a:lnTo>
                      <a:pt x="17" y="44"/>
                    </a:lnTo>
                    <a:lnTo>
                      <a:pt x="16" y="44"/>
                    </a:lnTo>
                    <a:lnTo>
                      <a:pt x="15" y="43"/>
                    </a:lnTo>
                    <a:lnTo>
                      <a:pt x="15" y="42"/>
                    </a:lnTo>
                    <a:lnTo>
                      <a:pt x="14" y="42"/>
                    </a:lnTo>
                    <a:lnTo>
                      <a:pt x="14" y="43"/>
                    </a:lnTo>
                    <a:lnTo>
                      <a:pt x="12" y="44"/>
                    </a:lnTo>
                    <a:lnTo>
                      <a:pt x="11" y="44"/>
                    </a:lnTo>
                    <a:lnTo>
                      <a:pt x="11" y="45"/>
                    </a:lnTo>
                    <a:lnTo>
                      <a:pt x="11" y="46"/>
                    </a:lnTo>
                    <a:lnTo>
                      <a:pt x="10" y="47"/>
                    </a:lnTo>
                    <a:lnTo>
                      <a:pt x="9" y="46"/>
                    </a:lnTo>
                    <a:lnTo>
                      <a:pt x="8" y="46"/>
                    </a:lnTo>
                    <a:lnTo>
                      <a:pt x="6" y="46"/>
                    </a:lnTo>
                    <a:lnTo>
                      <a:pt x="5" y="45"/>
                    </a:lnTo>
                    <a:lnTo>
                      <a:pt x="5" y="44"/>
                    </a:lnTo>
                    <a:lnTo>
                      <a:pt x="5" y="42"/>
                    </a:lnTo>
                    <a:lnTo>
                      <a:pt x="6" y="41"/>
                    </a:lnTo>
                    <a:lnTo>
                      <a:pt x="12" y="38"/>
                    </a:lnTo>
                    <a:lnTo>
                      <a:pt x="14" y="36"/>
                    </a:lnTo>
                    <a:lnTo>
                      <a:pt x="15" y="36"/>
                    </a:lnTo>
                    <a:lnTo>
                      <a:pt x="15" y="37"/>
                    </a:lnTo>
                    <a:lnTo>
                      <a:pt x="16" y="38"/>
                    </a:lnTo>
                    <a:lnTo>
                      <a:pt x="18" y="38"/>
                    </a:lnTo>
                    <a:lnTo>
                      <a:pt x="19" y="38"/>
                    </a:lnTo>
                    <a:lnTo>
                      <a:pt x="19" y="37"/>
                    </a:lnTo>
                    <a:lnTo>
                      <a:pt x="20" y="35"/>
                    </a:lnTo>
                    <a:lnTo>
                      <a:pt x="20" y="33"/>
                    </a:lnTo>
                    <a:lnTo>
                      <a:pt x="20" y="30"/>
                    </a:lnTo>
                    <a:lnTo>
                      <a:pt x="19" y="28"/>
                    </a:lnTo>
                    <a:lnTo>
                      <a:pt x="18" y="25"/>
                    </a:lnTo>
                    <a:lnTo>
                      <a:pt x="17" y="24"/>
                    </a:lnTo>
                    <a:lnTo>
                      <a:pt x="15" y="23"/>
                    </a:lnTo>
                    <a:lnTo>
                      <a:pt x="14" y="22"/>
                    </a:lnTo>
                    <a:lnTo>
                      <a:pt x="12" y="22"/>
                    </a:lnTo>
                    <a:lnTo>
                      <a:pt x="9" y="20"/>
                    </a:lnTo>
                    <a:lnTo>
                      <a:pt x="7" y="19"/>
                    </a:lnTo>
                    <a:lnTo>
                      <a:pt x="3" y="17"/>
                    </a:lnTo>
                    <a:lnTo>
                      <a:pt x="1" y="15"/>
                    </a:lnTo>
                    <a:lnTo>
                      <a:pt x="1" y="13"/>
                    </a:lnTo>
                    <a:lnTo>
                      <a:pt x="0" y="12"/>
                    </a:lnTo>
                    <a:lnTo>
                      <a:pt x="0" y="11"/>
                    </a:lnTo>
                    <a:lnTo>
                      <a:pt x="1" y="10"/>
                    </a:lnTo>
                    <a:lnTo>
                      <a:pt x="3" y="10"/>
                    </a:lnTo>
                    <a:lnTo>
                      <a:pt x="4" y="10"/>
                    </a:lnTo>
                    <a:lnTo>
                      <a:pt x="4" y="9"/>
                    </a:lnTo>
                    <a:lnTo>
                      <a:pt x="4" y="7"/>
                    </a:lnTo>
                    <a:lnTo>
                      <a:pt x="4" y="5"/>
                    </a:lnTo>
                    <a:lnTo>
                      <a:pt x="4" y="4"/>
                    </a:lnTo>
                    <a:lnTo>
                      <a:pt x="4" y="3"/>
                    </a:lnTo>
                    <a:lnTo>
                      <a:pt x="5" y="2"/>
                    </a:lnTo>
                    <a:lnTo>
                      <a:pt x="6" y="2"/>
                    </a:lnTo>
                    <a:lnTo>
                      <a:pt x="8" y="1"/>
                    </a:lnTo>
                    <a:lnTo>
                      <a:pt x="9" y="0"/>
                    </a:lnTo>
                    <a:lnTo>
                      <a:pt x="10" y="1"/>
                    </a:lnTo>
                    <a:lnTo>
                      <a:pt x="11" y="2"/>
                    </a:lnTo>
                    <a:lnTo>
                      <a:pt x="12" y="3"/>
                    </a:lnTo>
                    <a:lnTo>
                      <a:pt x="13" y="4"/>
                    </a:lnTo>
                    <a:lnTo>
                      <a:pt x="12" y="5"/>
                    </a:lnTo>
                    <a:lnTo>
                      <a:pt x="11" y="7"/>
                    </a:lnTo>
                    <a:lnTo>
                      <a:pt x="10" y="9"/>
                    </a:lnTo>
                    <a:lnTo>
                      <a:pt x="9" y="12"/>
                    </a:lnTo>
                    <a:lnTo>
                      <a:pt x="8" y="14"/>
                    </a:lnTo>
                    <a:lnTo>
                      <a:pt x="9" y="14"/>
                    </a:lnTo>
                    <a:lnTo>
                      <a:pt x="9" y="15"/>
                    </a:lnTo>
                    <a:lnTo>
                      <a:pt x="11" y="17"/>
                    </a:lnTo>
                    <a:lnTo>
                      <a:pt x="12" y="18"/>
                    </a:lnTo>
                    <a:lnTo>
                      <a:pt x="14" y="18"/>
                    </a:lnTo>
                    <a:lnTo>
                      <a:pt x="15" y="18"/>
                    </a:lnTo>
                    <a:lnTo>
                      <a:pt x="17" y="19"/>
                    </a:lnTo>
                    <a:lnTo>
                      <a:pt x="18" y="19"/>
                    </a:lnTo>
                    <a:lnTo>
                      <a:pt x="19" y="19"/>
                    </a:lnTo>
                    <a:lnTo>
                      <a:pt x="19" y="20"/>
                    </a:lnTo>
                    <a:lnTo>
                      <a:pt x="19" y="21"/>
                    </a:lnTo>
                    <a:lnTo>
                      <a:pt x="20" y="23"/>
                    </a:lnTo>
                    <a:lnTo>
                      <a:pt x="23" y="30"/>
                    </a:lnTo>
                    <a:lnTo>
                      <a:pt x="26" y="37"/>
                    </a:lnTo>
                    <a:lnTo>
                      <a:pt x="27" y="40"/>
                    </a:lnTo>
                    <a:lnTo>
                      <a:pt x="27" y="43"/>
                    </a:lnTo>
                    <a:lnTo>
                      <a:pt x="25" y="44"/>
                    </a:lnTo>
                    <a:lnTo>
                      <a:pt x="24" y="45"/>
                    </a:lnTo>
                    <a:lnTo>
                      <a:pt x="24" y="46"/>
                    </a:lnTo>
                    <a:lnTo>
                      <a:pt x="24" y="48"/>
                    </a:lnTo>
                    <a:lnTo>
                      <a:pt x="24" y="49"/>
                    </a:lnTo>
                    <a:lnTo>
                      <a:pt x="24" y="50"/>
                    </a:lnTo>
                    <a:lnTo>
                      <a:pt x="22" y="49"/>
                    </a:lnTo>
                    <a:lnTo>
                      <a:pt x="19" y="49"/>
                    </a:lnTo>
                    <a:lnTo>
                      <a:pt x="17" y="48"/>
                    </a:lnTo>
                    <a:lnTo>
                      <a:pt x="16" y="48"/>
                    </a:lnTo>
                    <a:lnTo>
                      <a:pt x="16" y="47"/>
                    </a:lnTo>
                    <a:lnTo>
                      <a:pt x="17" y="46"/>
                    </a:lnTo>
                    <a:lnTo>
                      <a:pt x="18" y="46"/>
                    </a:lnTo>
                    <a:lnTo>
                      <a:pt x="18" y="45"/>
                    </a:lnTo>
                    <a:lnTo>
                      <a:pt x="17" y="44"/>
                    </a:lnTo>
                  </a:path>
                </a:pathLst>
              </a:custGeom>
              <a:solidFill>
                <a:srgbClr val="777777">
                  <a:alpha val="100000"/>
                </a:srgbClr>
              </a:solidFill>
              <a:ln w="9525">
                <a:noFill/>
              </a:ln>
            </p:spPr>
            <p:txBody>
              <a:bodyPr/>
              <a:lstStyle/>
              <a:p>
                <a:pPr fontAlgn="base"/>
                <a:endParaRPr lang="zh-CN" altLang="en-US" sz="1680" strike="noStrike" noProof="1"/>
              </a:p>
            </p:txBody>
          </p:sp>
          <p:sp>
            <p:nvSpPr>
              <p:cNvPr id="77768" name="Freeform 1974"/>
              <p:cNvSpPr/>
              <p:nvPr/>
            </p:nvSpPr>
            <p:spPr>
              <a:xfrm>
                <a:off x="2513" y="2274"/>
                <a:ext cx="16" cy="10"/>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5" h="3">
                    <a:moveTo>
                      <a:pt x="2" y="3"/>
                    </a:moveTo>
                    <a:lnTo>
                      <a:pt x="2" y="3"/>
                    </a:lnTo>
                    <a:lnTo>
                      <a:pt x="5" y="3"/>
                    </a:lnTo>
                    <a:lnTo>
                      <a:pt x="5" y="2"/>
                    </a:lnTo>
                    <a:lnTo>
                      <a:pt x="4" y="2"/>
                    </a:lnTo>
                    <a:lnTo>
                      <a:pt x="0" y="0"/>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69" name="Freeform 1975"/>
              <p:cNvSpPr/>
              <p:nvPr/>
            </p:nvSpPr>
            <p:spPr>
              <a:xfrm>
                <a:off x="2503" y="2274"/>
                <a:ext cx="16" cy="17"/>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5">
                    <a:moveTo>
                      <a:pt x="2" y="5"/>
                    </a:moveTo>
                    <a:lnTo>
                      <a:pt x="2" y="5"/>
                    </a:lnTo>
                    <a:lnTo>
                      <a:pt x="3" y="3"/>
                    </a:lnTo>
                    <a:lnTo>
                      <a:pt x="5" y="3"/>
                    </a:lnTo>
                    <a:lnTo>
                      <a:pt x="3" y="0"/>
                    </a:lnTo>
                    <a:lnTo>
                      <a:pt x="2" y="2"/>
                    </a:lnTo>
                    <a:lnTo>
                      <a:pt x="0" y="3"/>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770" name="Freeform 1976"/>
              <p:cNvSpPr/>
              <p:nvPr/>
            </p:nvSpPr>
            <p:spPr>
              <a:xfrm>
                <a:off x="2486" y="2274"/>
                <a:ext cx="23" cy="23"/>
              </a:xfrm>
              <a:custGeom>
                <a:avLst/>
                <a:gdLst>
                  <a:gd name="txL" fmla="*/ 0 w 7"/>
                  <a:gd name="txT" fmla="*/ 0 h 7"/>
                  <a:gd name="txR" fmla="*/ 7 w 7"/>
                  <a:gd name="txB" fmla="*/ 7 h 7"/>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7">
                    <a:moveTo>
                      <a:pt x="2" y="0"/>
                    </a:moveTo>
                    <a:lnTo>
                      <a:pt x="2" y="0"/>
                    </a:lnTo>
                    <a:lnTo>
                      <a:pt x="0" y="3"/>
                    </a:lnTo>
                    <a:lnTo>
                      <a:pt x="2" y="5"/>
                    </a:lnTo>
                    <a:lnTo>
                      <a:pt x="3" y="7"/>
                    </a:lnTo>
                    <a:lnTo>
                      <a:pt x="7" y="5"/>
                    </a:lnTo>
                    <a:lnTo>
                      <a:pt x="5" y="3"/>
                    </a:lnTo>
                    <a:lnTo>
                      <a:pt x="3" y="3"/>
                    </a:lnTo>
                    <a:lnTo>
                      <a:pt x="2" y="3"/>
                    </a:lnTo>
                    <a:lnTo>
                      <a:pt x="3"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71" name="Freeform 1977"/>
              <p:cNvSpPr/>
              <p:nvPr/>
            </p:nvSpPr>
            <p:spPr>
              <a:xfrm>
                <a:off x="2493" y="2258"/>
                <a:ext cx="26" cy="23"/>
              </a:xfrm>
              <a:custGeom>
                <a:avLst/>
                <a:gdLst>
                  <a:gd name="txL" fmla="*/ 0 w 8"/>
                  <a:gd name="txT" fmla="*/ 0 h 7"/>
                  <a:gd name="txR" fmla="*/ 8 w 8"/>
                  <a:gd name="txB" fmla="*/ 7 h 7"/>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8" h="7">
                    <a:moveTo>
                      <a:pt x="8" y="0"/>
                    </a:moveTo>
                    <a:lnTo>
                      <a:pt x="8" y="0"/>
                    </a:lnTo>
                    <a:lnTo>
                      <a:pt x="5" y="0"/>
                    </a:lnTo>
                    <a:lnTo>
                      <a:pt x="0" y="5"/>
                    </a:lnTo>
                    <a:lnTo>
                      <a:pt x="1" y="7"/>
                    </a:lnTo>
                    <a:lnTo>
                      <a:pt x="6" y="4"/>
                    </a:lnTo>
                    <a:lnTo>
                      <a:pt x="8" y="2"/>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72" name="Freeform 1978"/>
              <p:cNvSpPr/>
              <p:nvPr/>
            </p:nvSpPr>
            <p:spPr>
              <a:xfrm>
                <a:off x="2519" y="2258"/>
                <a:ext cx="17" cy="13"/>
              </a:xfrm>
              <a:custGeom>
                <a:avLst/>
                <a:gdLst>
                  <a:gd name="txL" fmla="*/ 0 w 5"/>
                  <a:gd name="txT" fmla="*/ 0 h 4"/>
                  <a:gd name="txR" fmla="*/ 5 w 5"/>
                  <a:gd name="txB" fmla="*/ 4 h 4"/>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5" h="4">
                    <a:moveTo>
                      <a:pt x="5" y="0"/>
                    </a:moveTo>
                    <a:lnTo>
                      <a:pt x="5" y="0"/>
                    </a:lnTo>
                    <a:lnTo>
                      <a:pt x="3" y="0"/>
                    </a:lnTo>
                    <a:lnTo>
                      <a:pt x="0" y="0"/>
                    </a:lnTo>
                    <a:lnTo>
                      <a:pt x="0" y="2"/>
                    </a:lnTo>
                    <a:lnTo>
                      <a:pt x="2" y="4"/>
                    </a:lnTo>
                    <a:lnTo>
                      <a:pt x="5"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73" name="Freeform 1979"/>
              <p:cNvSpPr/>
              <p:nvPr/>
            </p:nvSpPr>
            <p:spPr>
              <a:xfrm>
                <a:off x="2509" y="2206"/>
                <a:ext cx="30" cy="58"/>
              </a:xfrm>
              <a:custGeom>
                <a:avLst/>
                <a:gdLst>
                  <a:gd name="txL" fmla="*/ 0 w 9"/>
                  <a:gd name="txT" fmla="*/ 0 h 18"/>
                  <a:gd name="txR" fmla="*/ 9 w 9"/>
                  <a:gd name="txB" fmla="*/ 18 h 1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9" h="18">
                    <a:moveTo>
                      <a:pt x="0" y="2"/>
                    </a:moveTo>
                    <a:lnTo>
                      <a:pt x="0" y="2"/>
                    </a:lnTo>
                    <a:lnTo>
                      <a:pt x="3" y="3"/>
                    </a:lnTo>
                    <a:lnTo>
                      <a:pt x="6" y="5"/>
                    </a:lnTo>
                    <a:lnTo>
                      <a:pt x="6" y="8"/>
                    </a:lnTo>
                    <a:lnTo>
                      <a:pt x="8" y="10"/>
                    </a:lnTo>
                    <a:lnTo>
                      <a:pt x="8" y="15"/>
                    </a:lnTo>
                    <a:lnTo>
                      <a:pt x="8" y="16"/>
                    </a:lnTo>
                    <a:lnTo>
                      <a:pt x="8" y="18"/>
                    </a:lnTo>
                    <a:lnTo>
                      <a:pt x="9" y="15"/>
                    </a:lnTo>
                    <a:lnTo>
                      <a:pt x="9" y="10"/>
                    </a:lnTo>
                    <a:lnTo>
                      <a:pt x="9" y="7"/>
                    </a:lnTo>
                    <a:lnTo>
                      <a:pt x="8" y="5"/>
                    </a:lnTo>
                    <a:lnTo>
                      <a:pt x="5" y="2"/>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74" name="Freeform 1980"/>
              <p:cNvSpPr/>
              <p:nvPr/>
            </p:nvSpPr>
            <p:spPr>
              <a:xfrm>
                <a:off x="2483" y="2189"/>
                <a:ext cx="30" cy="23"/>
              </a:xfrm>
              <a:custGeom>
                <a:avLst/>
                <a:gdLst>
                  <a:gd name="txL" fmla="*/ 0 w 9"/>
                  <a:gd name="txT" fmla="*/ 0 h 7"/>
                  <a:gd name="txR" fmla="*/ 9 w 9"/>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9" h="7">
                    <a:moveTo>
                      <a:pt x="0" y="2"/>
                    </a:moveTo>
                    <a:lnTo>
                      <a:pt x="0" y="2"/>
                    </a:lnTo>
                    <a:lnTo>
                      <a:pt x="3" y="5"/>
                    </a:lnTo>
                    <a:lnTo>
                      <a:pt x="8" y="7"/>
                    </a:lnTo>
                    <a:lnTo>
                      <a:pt x="9" y="5"/>
                    </a:lnTo>
                    <a:lnTo>
                      <a:pt x="4" y="3"/>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75" name="Freeform 1981"/>
              <p:cNvSpPr/>
              <p:nvPr/>
            </p:nvSpPr>
            <p:spPr>
              <a:xfrm>
                <a:off x="2470" y="2173"/>
                <a:ext cx="16" cy="23"/>
              </a:xfrm>
              <a:custGeom>
                <a:avLst/>
                <a:gdLst>
                  <a:gd name="txL" fmla="*/ 0 w 5"/>
                  <a:gd name="txT" fmla="*/ 0 h 7"/>
                  <a:gd name="txR" fmla="*/ 5 w 5"/>
                  <a:gd name="txB" fmla="*/ 7 h 7"/>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2" y="0"/>
                    </a:moveTo>
                    <a:lnTo>
                      <a:pt x="2" y="0"/>
                    </a:lnTo>
                    <a:lnTo>
                      <a:pt x="0" y="3"/>
                    </a:lnTo>
                    <a:lnTo>
                      <a:pt x="4" y="7"/>
                    </a:lnTo>
                    <a:lnTo>
                      <a:pt x="5" y="5"/>
                    </a:lnTo>
                    <a:lnTo>
                      <a:pt x="4" y="3"/>
                    </a:lnTo>
                    <a:lnTo>
                      <a:pt x="2"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76" name="Freeform 1982"/>
              <p:cNvSpPr/>
              <p:nvPr/>
            </p:nvSpPr>
            <p:spPr>
              <a:xfrm>
                <a:off x="2477" y="2163"/>
                <a:ext cx="16" cy="16"/>
              </a:xfrm>
              <a:custGeom>
                <a:avLst/>
                <a:gdLst>
                  <a:gd name="txL" fmla="*/ 0 w 5"/>
                  <a:gd name="txT" fmla="*/ 0 h 5"/>
                  <a:gd name="txR" fmla="*/ 5 w 5"/>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0"/>
                  </a:cxn>
                  <a:cxn ang="0">
                    <a:pos x="2147483646" y="0"/>
                  </a:cxn>
                  <a:cxn ang="0">
                    <a:pos x="2147483646" y="0"/>
                  </a:cxn>
                </a:cxnLst>
                <a:rect l="txL" t="txT" r="txR" b="txB"/>
                <a:pathLst>
                  <a:path w="5" h="5">
                    <a:moveTo>
                      <a:pt x="2" y="0"/>
                    </a:moveTo>
                    <a:lnTo>
                      <a:pt x="2" y="0"/>
                    </a:lnTo>
                    <a:lnTo>
                      <a:pt x="2" y="2"/>
                    </a:lnTo>
                    <a:lnTo>
                      <a:pt x="0" y="3"/>
                    </a:lnTo>
                    <a:lnTo>
                      <a:pt x="0" y="5"/>
                    </a:lnTo>
                    <a:lnTo>
                      <a:pt x="3" y="3"/>
                    </a:lnTo>
                    <a:lnTo>
                      <a:pt x="5"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77" name="Freeform 1983"/>
              <p:cNvSpPr/>
              <p:nvPr/>
            </p:nvSpPr>
            <p:spPr>
              <a:xfrm>
                <a:off x="2483" y="2140"/>
                <a:ext cx="10" cy="23"/>
              </a:xfrm>
              <a:custGeom>
                <a:avLst/>
                <a:gdLst>
                  <a:gd name="txL" fmla="*/ 0 w 3"/>
                  <a:gd name="txT" fmla="*/ 0 h 7"/>
                  <a:gd name="txR" fmla="*/ 3 w 3"/>
                  <a:gd name="txB" fmla="*/ 7 h 7"/>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7">
                    <a:moveTo>
                      <a:pt x="3" y="0"/>
                    </a:moveTo>
                    <a:lnTo>
                      <a:pt x="3" y="0"/>
                    </a:lnTo>
                    <a:lnTo>
                      <a:pt x="0" y="3"/>
                    </a:lnTo>
                    <a:lnTo>
                      <a:pt x="0" y="7"/>
                    </a:lnTo>
                    <a:lnTo>
                      <a:pt x="3" y="7"/>
                    </a:lnTo>
                    <a:lnTo>
                      <a:pt x="1" y="5"/>
                    </a:lnTo>
                    <a:lnTo>
                      <a:pt x="3" y="3"/>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78" name="Freeform 1984"/>
              <p:cNvSpPr/>
              <p:nvPr/>
            </p:nvSpPr>
            <p:spPr>
              <a:xfrm>
                <a:off x="2493" y="2140"/>
                <a:ext cx="20" cy="10"/>
              </a:xfrm>
              <a:custGeom>
                <a:avLst/>
                <a:gdLst>
                  <a:gd name="txL" fmla="*/ 0 w 6"/>
                  <a:gd name="txT" fmla="*/ 0 h 3"/>
                  <a:gd name="txR" fmla="*/ 6 w 6"/>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6" h="3">
                    <a:moveTo>
                      <a:pt x="6" y="2"/>
                    </a:moveTo>
                    <a:lnTo>
                      <a:pt x="6" y="2"/>
                    </a:lnTo>
                    <a:lnTo>
                      <a:pt x="3" y="0"/>
                    </a:lnTo>
                    <a:lnTo>
                      <a:pt x="0" y="0"/>
                    </a:lnTo>
                    <a:lnTo>
                      <a:pt x="0" y="3"/>
                    </a:lnTo>
                    <a:lnTo>
                      <a:pt x="3" y="2"/>
                    </a:lnTo>
                    <a:lnTo>
                      <a:pt x="5" y="2"/>
                    </a:lnTo>
                    <a:lnTo>
                      <a:pt x="6"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79" name="Freeform 1985"/>
              <p:cNvSpPr/>
              <p:nvPr/>
            </p:nvSpPr>
            <p:spPr>
              <a:xfrm>
                <a:off x="2509" y="2147"/>
                <a:ext cx="10" cy="23"/>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0" y="2147483646"/>
                  </a:cxn>
                  <a:cxn ang="0">
                    <a:pos x="2147483646" y="2147483646"/>
                  </a:cxn>
                </a:cxnLst>
                <a:rect l="txL" t="txT" r="txR" b="txB"/>
                <a:pathLst>
                  <a:path w="3" h="7">
                    <a:moveTo>
                      <a:pt x="1" y="7"/>
                    </a:moveTo>
                    <a:lnTo>
                      <a:pt x="1" y="7"/>
                    </a:lnTo>
                    <a:lnTo>
                      <a:pt x="3" y="1"/>
                    </a:lnTo>
                    <a:lnTo>
                      <a:pt x="1" y="0"/>
                    </a:lnTo>
                    <a:lnTo>
                      <a:pt x="0" y="0"/>
                    </a:lnTo>
                    <a:lnTo>
                      <a:pt x="0" y="1"/>
                    </a:lnTo>
                    <a:lnTo>
                      <a:pt x="0" y="5"/>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7780" name="Freeform 1986"/>
              <p:cNvSpPr/>
              <p:nvPr/>
            </p:nvSpPr>
            <p:spPr>
              <a:xfrm>
                <a:off x="2496" y="2163"/>
                <a:ext cx="17"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5" h="8">
                    <a:moveTo>
                      <a:pt x="2" y="8"/>
                    </a:moveTo>
                    <a:lnTo>
                      <a:pt x="2" y="8"/>
                    </a:lnTo>
                    <a:lnTo>
                      <a:pt x="4" y="5"/>
                    </a:lnTo>
                    <a:lnTo>
                      <a:pt x="5" y="2"/>
                    </a:lnTo>
                    <a:lnTo>
                      <a:pt x="4" y="0"/>
                    </a:lnTo>
                    <a:lnTo>
                      <a:pt x="0" y="5"/>
                    </a:lnTo>
                    <a:lnTo>
                      <a:pt x="0" y="8"/>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781" name="Freeform 1987"/>
              <p:cNvSpPr/>
              <p:nvPr/>
            </p:nvSpPr>
            <p:spPr>
              <a:xfrm>
                <a:off x="2496" y="2189"/>
                <a:ext cx="23" cy="10"/>
              </a:xfrm>
              <a:custGeom>
                <a:avLst/>
                <a:gdLst>
                  <a:gd name="txL" fmla="*/ 0 w 7"/>
                  <a:gd name="txT" fmla="*/ 0 h 3"/>
                  <a:gd name="txR" fmla="*/ 7 w 7"/>
                  <a:gd name="txB" fmla="*/ 3 h 3"/>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7" h="3">
                    <a:moveTo>
                      <a:pt x="7" y="2"/>
                    </a:moveTo>
                    <a:lnTo>
                      <a:pt x="7" y="2"/>
                    </a:lnTo>
                    <a:lnTo>
                      <a:pt x="4" y="2"/>
                    </a:lnTo>
                    <a:lnTo>
                      <a:pt x="2" y="0"/>
                    </a:lnTo>
                    <a:lnTo>
                      <a:pt x="0" y="0"/>
                    </a:lnTo>
                    <a:lnTo>
                      <a:pt x="4" y="3"/>
                    </a:lnTo>
                    <a:lnTo>
                      <a:pt x="7" y="3"/>
                    </a:lnTo>
                    <a:lnTo>
                      <a:pt x="7"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82" name="Freeform 1988"/>
              <p:cNvSpPr/>
              <p:nvPr/>
            </p:nvSpPr>
            <p:spPr>
              <a:xfrm>
                <a:off x="2519" y="2196"/>
                <a:ext cx="20" cy="16"/>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6" h="5">
                    <a:moveTo>
                      <a:pt x="6" y="3"/>
                    </a:moveTo>
                    <a:lnTo>
                      <a:pt x="6" y="3"/>
                    </a:lnTo>
                    <a:lnTo>
                      <a:pt x="3" y="1"/>
                    </a:lnTo>
                    <a:lnTo>
                      <a:pt x="0" y="0"/>
                    </a:lnTo>
                    <a:lnTo>
                      <a:pt x="0" y="1"/>
                    </a:lnTo>
                    <a:lnTo>
                      <a:pt x="2" y="3"/>
                    </a:lnTo>
                    <a:lnTo>
                      <a:pt x="3" y="5"/>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83" name="Freeform 1989"/>
              <p:cNvSpPr/>
              <p:nvPr/>
            </p:nvSpPr>
            <p:spPr>
              <a:xfrm>
                <a:off x="2529" y="2206"/>
                <a:ext cx="39" cy="75"/>
              </a:xfrm>
              <a:custGeom>
                <a:avLst/>
                <a:gdLst>
                  <a:gd name="txL" fmla="*/ 0 w 12"/>
                  <a:gd name="txT" fmla="*/ 0 h 23"/>
                  <a:gd name="txR" fmla="*/ 12 w 12"/>
                  <a:gd name="txB" fmla="*/ 23 h 2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2" h="23">
                    <a:moveTo>
                      <a:pt x="10" y="23"/>
                    </a:moveTo>
                    <a:lnTo>
                      <a:pt x="12" y="23"/>
                    </a:lnTo>
                    <a:lnTo>
                      <a:pt x="7" y="10"/>
                    </a:lnTo>
                    <a:lnTo>
                      <a:pt x="3" y="0"/>
                    </a:lnTo>
                    <a:lnTo>
                      <a:pt x="0" y="2"/>
                    </a:lnTo>
                    <a:lnTo>
                      <a:pt x="5" y="10"/>
                    </a:lnTo>
                    <a:lnTo>
                      <a:pt x="8" y="23"/>
                    </a:lnTo>
                    <a:lnTo>
                      <a:pt x="8" y="21"/>
                    </a:lnTo>
                    <a:lnTo>
                      <a:pt x="10" y="23"/>
                    </a:lnTo>
                  </a:path>
                </a:pathLst>
              </a:custGeom>
              <a:solidFill>
                <a:srgbClr val="777777">
                  <a:alpha val="100000"/>
                </a:srgbClr>
              </a:solidFill>
              <a:ln w="9525">
                <a:noFill/>
              </a:ln>
            </p:spPr>
            <p:txBody>
              <a:bodyPr/>
              <a:lstStyle/>
              <a:p>
                <a:pPr fontAlgn="base"/>
                <a:endParaRPr lang="zh-CN" altLang="en-US" sz="1680" strike="noStrike" noProof="1"/>
              </a:p>
            </p:txBody>
          </p:sp>
          <p:sp>
            <p:nvSpPr>
              <p:cNvPr id="77784" name="Freeform 1990"/>
              <p:cNvSpPr/>
              <p:nvPr/>
            </p:nvSpPr>
            <p:spPr>
              <a:xfrm>
                <a:off x="2545" y="2274"/>
                <a:ext cx="17" cy="23"/>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7">
                    <a:moveTo>
                      <a:pt x="3" y="7"/>
                    </a:moveTo>
                    <a:lnTo>
                      <a:pt x="3" y="7"/>
                    </a:lnTo>
                    <a:lnTo>
                      <a:pt x="3" y="5"/>
                    </a:lnTo>
                    <a:lnTo>
                      <a:pt x="5" y="2"/>
                    </a:lnTo>
                    <a:lnTo>
                      <a:pt x="3" y="0"/>
                    </a:lnTo>
                    <a:lnTo>
                      <a:pt x="2" y="3"/>
                    </a:lnTo>
                    <a:lnTo>
                      <a:pt x="0" y="7"/>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785" name="Freeform 1991"/>
              <p:cNvSpPr/>
              <p:nvPr/>
            </p:nvSpPr>
            <p:spPr>
              <a:xfrm>
                <a:off x="2545" y="2297"/>
                <a:ext cx="10" cy="10"/>
              </a:xfrm>
              <a:custGeom>
                <a:avLst/>
                <a:gdLst>
                  <a:gd name="txL" fmla="*/ 0 w 3"/>
                  <a:gd name="txT" fmla="*/ 0 h 3"/>
                  <a:gd name="txR" fmla="*/ 3 w 3"/>
                  <a:gd name="txB" fmla="*/ 3 h 3"/>
                </a:gdLst>
                <a:ahLst/>
                <a:cxnLst>
                  <a:cxn ang="0">
                    <a:pos x="0" y="2147483646"/>
                  </a:cxn>
                  <a:cxn ang="0">
                    <a:pos x="0" y="2147483646"/>
                  </a:cxn>
                  <a:cxn ang="0">
                    <a:pos x="2147483646" y="2147483646"/>
                  </a:cxn>
                  <a:cxn ang="0">
                    <a:pos x="2147483646" y="0"/>
                  </a:cxn>
                  <a:cxn ang="0">
                    <a:pos x="0" y="0"/>
                  </a:cxn>
                  <a:cxn ang="0">
                    <a:pos x="2147483646" y="2147483646"/>
                  </a:cxn>
                  <a:cxn ang="0">
                    <a:pos x="0" y="2147483646"/>
                  </a:cxn>
                  <a:cxn ang="0">
                    <a:pos x="0" y="2147483646"/>
                  </a:cxn>
                  <a:cxn ang="0">
                    <a:pos x="0" y="2147483646"/>
                  </a:cxn>
                </a:cxnLst>
                <a:rect l="txL" t="txT" r="txR" b="txB"/>
                <a:pathLst>
                  <a:path w="3" h="3">
                    <a:moveTo>
                      <a:pt x="0" y="3"/>
                    </a:moveTo>
                    <a:lnTo>
                      <a:pt x="0" y="3"/>
                    </a:lnTo>
                    <a:lnTo>
                      <a:pt x="3" y="1"/>
                    </a:lnTo>
                    <a:lnTo>
                      <a:pt x="3" y="0"/>
                    </a:lnTo>
                    <a:lnTo>
                      <a:pt x="0" y="0"/>
                    </a:lnTo>
                    <a:lnTo>
                      <a:pt x="2" y="1"/>
                    </a:lnTo>
                    <a:lnTo>
                      <a:pt x="0" y="1"/>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86" name="Freeform 1992"/>
              <p:cNvSpPr/>
              <p:nvPr/>
            </p:nvSpPr>
            <p:spPr>
              <a:xfrm>
                <a:off x="2526" y="2291"/>
                <a:ext cx="19" cy="16"/>
              </a:xfrm>
              <a:custGeom>
                <a:avLst/>
                <a:gdLst>
                  <a:gd name="txL" fmla="*/ 0 w 6"/>
                  <a:gd name="txT" fmla="*/ 0 h 5"/>
                  <a:gd name="txR" fmla="*/ 6 w 6"/>
                  <a:gd name="txB" fmla="*/ 5 h 5"/>
                </a:gdLst>
                <a:ahLst/>
                <a:cxnLst>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6" h="5">
                    <a:moveTo>
                      <a:pt x="0" y="0"/>
                    </a:moveTo>
                    <a:lnTo>
                      <a:pt x="0" y="0"/>
                    </a:lnTo>
                    <a:lnTo>
                      <a:pt x="1" y="3"/>
                    </a:lnTo>
                    <a:lnTo>
                      <a:pt x="6" y="5"/>
                    </a:lnTo>
                    <a:lnTo>
                      <a:pt x="6" y="3"/>
                    </a:lnTo>
                    <a:lnTo>
                      <a:pt x="1"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87" name="Freeform 1993"/>
              <p:cNvSpPr/>
              <p:nvPr/>
            </p:nvSpPr>
            <p:spPr>
              <a:xfrm>
                <a:off x="2526" y="2281"/>
                <a:ext cx="10" cy="16"/>
              </a:xfrm>
              <a:custGeom>
                <a:avLst/>
                <a:gdLst>
                  <a:gd name="txL" fmla="*/ 0 w 3"/>
                  <a:gd name="txT" fmla="*/ 0 h 5"/>
                  <a:gd name="txR" fmla="*/ 3 w 3"/>
                  <a:gd name="txB" fmla="*/ 5 h 5"/>
                </a:gdLst>
                <a:ahLst/>
                <a:cxnLst>
                  <a:cxn ang="0">
                    <a:pos x="2147483646" y="2147483646"/>
                  </a:cxn>
                  <a:cxn ang="0">
                    <a:pos x="0" y="2147483646"/>
                  </a:cxn>
                  <a:cxn ang="0">
                    <a:pos x="0" y="2147483646"/>
                  </a:cxn>
                  <a:cxn ang="0">
                    <a:pos x="0"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Lst>
                <a:rect l="txL" t="txT" r="txR" b="txB"/>
                <a:pathLst>
                  <a:path w="3" h="5">
                    <a:moveTo>
                      <a:pt x="1" y="1"/>
                    </a:moveTo>
                    <a:lnTo>
                      <a:pt x="0" y="1"/>
                    </a:lnTo>
                    <a:lnTo>
                      <a:pt x="0" y="3"/>
                    </a:lnTo>
                    <a:lnTo>
                      <a:pt x="1" y="5"/>
                    </a:lnTo>
                    <a:lnTo>
                      <a:pt x="3" y="1"/>
                    </a:lnTo>
                    <a:lnTo>
                      <a:pt x="1" y="0"/>
                    </a:lnTo>
                    <a:lnTo>
                      <a:pt x="1" y="1"/>
                    </a:lnTo>
                  </a:path>
                </a:pathLst>
              </a:custGeom>
              <a:solidFill>
                <a:srgbClr val="777777">
                  <a:alpha val="100000"/>
                </a:srgbClr>
              </a:solidFill>
              <a:ln w="9525">
                <a:noFill/>
              </a:ln>
            </p:spPr>
            <p:txBody>
              <a:bodyPr/>
              <a:lstStyle/>
              <a:p>
                <a:pPr fontAlgn="base"/>
                <a:endParaRPr lang="zh-CN" altLang="en-US" sz="1680" strike="noStrike" noProof="1"/>
              </a:p>
            </p:txBody>
          </p:sp>
          <p:sp>
            <p:nvSpPr>
              <p:cNvPr id="77788" name="Freeform 1994"/>
              <p:cNvSpPr/>
              <p:nvPr/>
            </p:nvSpPr>
            <p:spPr>
              <a:xfrm>
                <a:off x="2198" y="2301"/>
                <a:ext cx="121" cy="137"/>
              </a:xfrm>
              <a:custGeom>
                <a:avLst/>
                <a:gdLst>
                  <a:gd name="txL" fmla="*/ 0 w 37"/>
                  <a:gd name="txT" fmla="*/ 0 h 42"/>
                  <a:gd name="txR" fmla="*/ 37 w 37"/>
                  <a:gd name="txB" fmla="*/ 42 h 4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7" h="42">
                    <a:moveTo>
                      <a:pt x="36" y="41"/>
                    </a:moveTo>
                    <a:lnTo>
                      <a:pt x="36" y="41"/>
                    </a:lnTo>
                    <a:lnTo>
                      <a:pt x="37" y="39"/>
                    </a:lnTo>
                    <a:lnTo>
                      <a:pt x="37" y="38"/>
                    </a:lnTo>
                    <a:lnTo>
                      <a:pt x="37" y="37"/>
                    </a:lnTo>
                    <a:lnTo>
                      <a:pt x="37" y="36"/>
                    </a:lnTo>
                    <a:lnTo>
                      <a:pt x="37" y="34"/>
                    </a:lnTo>
                    <a:lnTo>
                      <a:pt x="37" y="32"/>
                    </a:lnTo>
                    <a:lnTo>
                      <a:pt x="36" y="31"/>
                    </a:lnTo>
                    <a:lnTo>
                      <a:pt x="34" y="30"/>
                    </a:lnTo>
                    <a:lnTo>
                      <a:pt x="33" y="29"/>
                    </a:lnTo>
                    <a:lnTo>
                      <a:pt x="31" y="28"/>
                    </a:lnTo>
                    <a:lnTo>
                      <a:pt x="30" y="27"/>
                    </a:lnTo>
                    <a:lnTo>
                      <a:pt x="29" y="25"/>
                    </a:lnTo>
                    <a:lnTo>
                      <a:pt x="28" y="25"/>
                    </a:lnTo>
                    <a:lnTo>
                      <a:pt x="26" y="23"/>
                    </a:lnTo>
                    <a:lnTo>
                      <a:pt x="26" y="22"/>
                    </a:lnTo>
                    <a:lnTo>
                      <a:pt x="27" y="19"/>
                    </a:lnTo>
                    <a:lnTo>
                      <a:pt x="27" y="18"/>
                    </a:lnTo>
                    <a:lnTo>
                      <a:pt x="27" y="17"/>
                    </a:lnTo>
                    <a:lnTo>
                      <a:pt x="26" y="17"/>
                    </a:lnTo>
                    <a:lnTo>
                      <a:pt x="25" y="17"/>
                    </a:lnTo>
                    <a:lnTo>
                      <a:pt x="24" y="17"/>
                    </a:lnTo>
                    <a:lnTo>
                      <a:pt x="23" y="17"/>
                    </a:lnTo>
                    <a:lnTo>
                      <a:pt x="22" y="17"/>
                    </a:lnTo>
                    <a:lnTo>
                      <a:pt x="21" y="16"/>
                    </a:lnTo>
                    <a:lnTo>
                      <a:pt x="20" y="15"/>
                    </a:lnTo>
                    <a:lnTo>
                      <a:pt x="19" y="15"/>
                    </a:lnTo>
                    <a:lnTo>
                      <a:pt x="17" y="14"/>
                    </a:lnTo>
                    <a:lnTo>
                      <a:pt x="13" y="10"/>
                    </a:lnTo>
                    <a:lnTo>
                      <a:pt x="11" y="8"/>
                    </a:lnTo>
                    <a:lnTo>
                      <a:pt x="9" y="6"/>
                    </a:lnTo>
                    <a:lnTo>
                      <a:pt x="7" y="4"/>
                    </a:lnTo>
                    <a:lnTo>
                      <a:pt x="7" y="2"/>
                    </a:lnTo>
                    <a:lnTo>
                      <a:pt x="4" y="1"/>
                    </a:lnTo>
                    <a:lnTo>
                      <a:pt x="1" y="0"/>
                    </a:lnTo>
                    <a:lnTo>
                      <a:pt x="0" y="0"/>
                    </a:lnTo>
                    <a:lnTo>
                      <a:pt x="1" y="2"/>
                    </a:lnTo>
                    <a:lnTo>
                      <a:pt x="3" y="5"/>
                    </a:lnTo>
                    <a:lnTo>
                      <a:pt x="5" y="8"/>
                    </a:lnTo>
                    <a:lnTo>
                      <a:pt x="7" y="10"/>
                    </a:lnTo>
                    <a:lnTo>
                      <a:pt x="9" y="13"/>
                    </a:lnTo>
                    <a:lnTo>
                      <a:pt x="10" y="15"/>
                    </a:lnTo>
                    <a:lnTo>
                      <a:pt x="11" y="15"/>
                    </a:lnTo>
                    <a:lnTo>
                      <a:pt x="12" y="16"/>
                    </a:lnTo>
                    <a:lnTo>
                      <a:pt x="12" y="17"/>
                    </a:lnTo>
                    <a:lnTo>
                      <a:pt x="13" y="20"/>
                    </a:lnTo>
                    <a:lnTo>
                      <a:pt x="14" y="22"/>
                    </a:lnTo>
                    <a:lnTo>
                      <a:pt x="14" y="24"/>
                    </a:lnTo>
                    <a:lnTo>
                      <a:pt x="15" y="26"/>
                    </a:lnTo>
                    <a:lnTo>
                      <a:pt x="16" y="27"/>
                    </a:lnTo>
                    <a:lnTo>
                      <a:pt x="18" y="29"/>
                    </a:lnTo>
                    <a:lnTo>
                      <a:pt x="20" y="32"/>
                    </a:lnTo>
                    <a:lnTo>
                      <a:pt x="22" y="35"/>
                    </a:lnTo>
                    <a:lnTo>
                      <a:pt x="24" y="38"/>
                    </a:lnTo>
                    <a:lnTo>
                      <a:pt x="27" y="40"/>
                    </a:lnTo>
                    <a:lnTo>
                      <a:pt x="28" y="41"/>
                    </a:lnTo>
                    <a:lnTo>
                      <a:pt x="30" y="42"/>
                    </a:lnTo>
                    <a:lnTo>
                      <a:pt x="31" y="42"/>
                    </a:lnTo>
                    <a:lnTo>
                      <a:pt x="33" y="42"/>
                    </a:lnTo>
                    <a:lnTo>
                      <a:pt x="34" y="42"/>
                    </a:lnTo>
                    <a:lnTo>
                      <a:pt x="36" y="41"/>
                    </a:lnTo>
                  </a:path>
                </a:pathLst>
              </a:custGeom>
              <a:solidFill>
                <a:srgbClr val="777777">
                  <a:alpha val="100000"/>
                </a:srgbClr>
              </a:solidFill>
              <a:ln w="9525">
                <a:noFill/>
              </a:ln>
            </p:spPr>
            <p:txBody>
              <a:bodyPr/>
              <a:lstStyle/>
              <a:p>
                <a:pPr fontAlgn="base"/>
                <a:endParaRPr lang="zh-CN" altLang="en-US" sz="1680" strike="noStrike" noProof="1"/>
              </a:p>
            </p:txBody>
          </p:sp>
          <p:sp>
            <p:nvSpPr>
              <p:cNvPr id="77789" name="Freeform 1995"/>
              <p:cNvSpPr/>
              <p:nvPr/>
            </p:nvSpPr>
            <p:spPr>
              <a:xfrm>
                <a:off x="2310" y="2418"/>
                <a:ext cx="9" cy="23"/>
              </a:xfrm>
              <a:custGeom>
                <a:avLst/>
                <a:gdLst>
                  <a:gd name="txL" fmla="*/ 0 w 3"/>
                  <a:gd name="txT" fmla="*/ 0 h 7"/>
                  <a:gd name="txR" fmla="*/ 3 w 3"/>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3" h="7">
                    <a:moveTo>
                      <a:pt x="2" y="0"/>
                    </a:moveTo>
                    <a:lnTo>
                      <a:pt x="2" y="0"/>
                    </a:lnTo>
                    <a:lnTo>
                      <a:pt x="2" y="4"/>
                    </a:lnTo>
                    <a:lnTo>
                      <a:pt x="0" y="5"/>
                    </a:lnTo>
                    <a:lnTo>
                      <a:pt x="2" y="7"/>
                    </a:lnTo>
                    <a:lnTo>
                      <a:pt x="3" y="4"/>
                    </a:lnTo>
                    <a:lnTo>
                      <a:pt x="3"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90" name="Freeform 1996"/>
              <p:cNvSpPr/>
              <p:nvPr/>
            </p:nvSpPr>
            <p:spPr>
              <a:xfrm>
                <a:off x="2306" y="2392"/>
                <a:ext cx="20" cy="26"/>
              </a:xfrm>
              <a:custGeom>
                <a:avLst/>
                <a:gdLst>
                  <a:gd name="txL" fmla="*/ 0 w 6"/>
                  <a:gd name="txT" fmla="*/ 0 h 8"/>
                  <a:gd name="txR" fmla="*/ 6 w 6"/>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6" h="8">
                    <a:moveTo>
                      <a:pt x="0" y="2"/>
                    </a:moveTo>
                    <a:lnTo>
                      <a:pt x="0" y="2"/>
                    </a:lnTo>
                    <a:lnTo>
                      <a:pt x="3" y="3"/>
                    </a:lnTo>
                    <a:lnTo>
                      <a:pt x="3" y="5"/>
                    </a:lnTo>
                    <a:lnTo>
                      <a:pt x="3" y="7"/>
                    </a:lnTo>
                    <a:lnTo>
                      <a:pt x="3" y="8"/>
                    </a:lnTo>
                    <a:lnTo>
                      <a:pt x="4" y="8"/>
                    </a:lnTo>
                    <a:lnTo>
                      <a:pt x="6" y="7"/>
                    </a:lnTo>
                    <a:lnTo>
                      <a:pt x="4" y="3"/>
                    </a:lnTo>
                    <a:lnTo>
                      <a:pt x="4" y="2"/>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91" name="Freeform 1997"/>
              <p:cNvSpPr/>
              <p:nvPr/>
            </p:nvSpPr>
            <p:spPr>
              <a:xfrm>
                <a:off x="2290" y="2376"/>
                <a:ext cx="20" cy="23"/>
              </a:xfrm>
              <a:custGeom>
                <a:avLst/>
                <a:gdLst>
                  <a:gd name="txL" fmla="*/ 0 w 6"/>
                  <a:gd name="txT" fmla="*/ 0 h 7"/>
                  <a:gd name="txR" fmla="*/ 6 w 6"/>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6" h="7">
                    <a:moveTo>
                      <a:pt x="0" y="2"/>
                    </a:moveTo>
                    <a:lnTo>
                      <a:pt x="0" y="2"/>
                    </a:lnTo>
                    <a:lnTo>
                      <a:pt x="1" y="4"/>
                    </a:lnTo>
                    <a:lnTo>
                      <a:pt x="5" y="7"/>
                    </a:lnTo>
                    <a:lnTo>
                      <a:pt x="6" y="5"/>
                    </a:lnTo>
                    <a:lnTo>
                      <a:pt x="3"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92" name="Freeform 1998"/>
              <p:cNvSpPr/>
              <p:nvPr/>
            </p:nvSpPr>
            <p:spPr>
              <a:xfrm>
                <a:off x="2277" y="2373"/>
                <a:ext cx="13" cy="9"/>
              </a:xfrm>
              <a:custGeom>
                <a:avLst/>
                <a:gdLst>
                  <a:gd name="txL" fmla="*/ 0 w 4"/>
                  <a:gd name="txT" fmla="*/ 0 h 3"/>
                  <a:gd name="txR" fmla="*/ 4 w 4"/>
                  <a:gd name="txB" fmla="*/ 3 h 3"/>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4" h="3">
                    <a:moveTo>
                      <a:pt x="2" y="0"/>
                    </a:moveTo>
                    <a:lnTo>
                      <a:pt x="2" y="0"/>
                    </a:lnTo>
                    <a:lnTo>
                      <a:pt x="0" y="1"/>
                    </a:lnTo>
                    <a:lnTo>
                      <a:pt x="4" y="3"/>
                    </a:lnTo>
                    <a:lnTo>
                      <a:pt x="4" y="1"/>
                    </a:lnTo>
                    <a:lnTo>
                      <a:pt x="4"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93" name="Freeform 1999"/>
              <p:cNvSpPr/>
              <p:nvPr/>
            </p:nvSpPr>
            <p:spPr>
              <a:xfrm>
                <a:off x="2283" y="2356"/>
                <a:ext cx="7" cy="17"/>
              </a:xfrm>
              <a:custGeom>
                <a:avLst/>
                <a:gdLst>
                  <a:gd name="txL" fmla="*/ 0 w 2"/>
                  <a:gd name="txT" fmla="*/ 0 h 5"/>
                  <a:gd name="txR" fmla="*/ 2 w 2"/>
                  <a:gd name="txB" fmla="*/ 5 h 5"/>
                </a:gdLst>
                <a:ahLst/>
                <a:cxnLst>
                  <a:cxn ang="0">
                    <a:pos x="0" y="2147483646"/>
                  </a:cxn>
                  <a:cxn ang="0">
                    <a:pos x="0" y="2147483646"/>
                  </a:cxn>
                  <a:cxn ang="0">
                    <a:pos x="0" y="2147483646"/>
                  </a:cxn>
                  <a:cxn ang="0">
                    <a:pos x="0" y="2147483646"/>
                  </a:cxn>
                  <a:cxn ang="0">
                    <a:pos x="2147483646" y="2147483646"/>
                  </a:cxn>
                  <a:cxn ang="0">
                    <a:pos x="2147483646" y="2147483646"/>
                  </a:cxn>
                  <a:cxn ang="0">
                    <a:pos x="0" y="0"/>
                  </a:cxn>
                  <a:cxn ang="0">
                    <a:pos x="0" y="0"/>
                  </a:cxn>
                  <a:cxn ang="0">
                    <a:pos x="0" y="2147483646"/>
                  </a:cxn>
                </a:cxnLst>
                <a:rect l="txL" t="txT" r="txR" b="txB"/>
                <a:pathLst>
                  <a:path w="2" h="5">
                    <a:moveTo>
                      <a:pt x="0" y="1"/>
                    </a:moveTo>
                    <a:lnTo>
                      <a:pt x="0" y="1"/>
                    </a:lnTo>
                    <a:lnTo>
                      <a:pt x="0" y="5"/>
                    </a:lnTo>
                    <a:lnTo>
                      <a:pt x="2" y="5"/>
                    </a:lnTo>
                    <a:lnTo>
                      <a:pt x="2" y="1"/>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794" name="Freeform 2000"/>
              <p:cNvSpPr/>
              <p:nvPr/>
            </p:nvSpPr>
            <p:spPr>
              <a:xfrm>
                <a:off x="2264" y="2350"/>
                <a:ext cx="19" cy="9"/>
              </a:xfrm>
              <a:custGeom>
                <a:avLst/>
                <a:gdLst>
                  <a:gd name="txL" fmla="*/ 0 w 6"/>
                  <a:gd name="txT" fmla="*/ 0 h 3"/>
                  <a:gd name="txR" fmla="*/ 6 w 6"/>
                  <a:gd name="txB" fmla="*/ 3 h 3"/>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6" h="3">
                    <a:moveTo>
                      <a:pt x="0" y="2"/>
                    </a:moveTo>
                    <a:lnTo>
                      <a:pt x="0" y="2"/>
                    </a:lnTo>
                    <a:lnTo>
                      <a:pt x="3" y="3"/>
                    </a:lnTo>
                    <a:lnTo>
                      <a:pt x="6" y="3"/>
                    </a:lnTo>
                    <a:lnTo>
                      <a:pt x="6" y="2"/>
                    </a:lnTo>
                    <a:lnTo>
                      <a:pt x="3" y="2"/>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95" name="Freeform 2001"/>
              <p:cNvSpPr/>
              <p:nvPr/>
            </p:nvSpPr>
            <p:spPr>
              <a:xfrm>
                <a:off x="2221" y="2301"/>
                <a:ext cx="46" cy="55"/>
              </a:xfrm>
              <a:custGeom>
                <a:avLst/>
                <a:gdLst>
                  <a:gd name="txL" fmla="*/ 0 w 14"/>
                  <a:gd name="txT" fmla="*/ 0 h 17"/>
                  <a:gd name="txR" fmla="*/ 14 w 14"/>
                  <a:gd name="txB" fmla="*/ 17 h 1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0" y="2147483646"/>
                  </a:cxn>
                </a:cxnLst>
                <a:rect l="txL" t="txT" r="txR" b="txB"/>
                <a:pathLst>
                  <a:path w="14" h="17">
                    <a:moveTo>
                      <a:pt x="0" y="4"/>
                    </a:moveTo>
                    <a:lnTo>
                      <a:pt x="0" y="2"/>
                    </a:lnTo>
                    <a:lnTo>
                      <a:pt x="6" y="10"/>
                    </a:lnTo>
                    <a:lnTo>
                      <a:pt x="13" y="17"/>
                    </a:lnTo>
                    <a:lnTo>
                      <a:pt x="14" y="15"/>
                    </a:lnTo>
                    <a:lnTo>
                      <a:pt x="8" y="9"/>
                    </a:lnTo>
                    <a:lnTo>
                      <a:pt x="1" y="2"/>
                    </a:lnTo>
                    <a:lnTo>
                      <a:pt x="1" y="0"/>
                    </a:lnTo>
                    <a:lnTo>
                      <a:pt x="1" y="2"/>
                    </a:lnTo>
                    <a:lnTo>
                      <a:pt x="1"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796" name="Freeform 2002"/>
              <p:cNvSpPr/>
              <p:nvPr/>
            </p:nvSpPr>
            <p:spPr>
              <a:xfrm>
                <a:off x="2192" y="2297"/>
                <a:ext cx="32" cy="17"/>
              </a:xfrm>
              <a:custGeom>
                <a:avLst/>
                <a:gdLst>
                  <a:gd name="txL" fmla="*/ 0 w 10"/>
                  <a:gd name="txT" fmla="*/ 0 h 5"/>
                  <a:gd name="txR" fmla="*/ 10 w 10"/>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10" h="5">
                    <a:moveTo>
                      <a:pt x="2" y="1"/>
                    </a:moveTo>
                    <a:lnTo>
                      <a:pt x="2" y="1"/>
                    </a:lnTo>
                    <a:lnTo>
                      <a:pt x="4" y="3"/>
                    </a:lnTo>
                    <a:lnTo>
                      <a:pt x="9" y="5"/>
                    </a:lnTo>
                    <a:lnTo>
                      <a:pt x="10" y="1"/>
                    </a:lnTo>
                    <a:lnTo>
                      <a:pt x="4" y="0"/>
                    </a:lnTo>
                    <a:lnTo>
                      <a:pt x="0" y="3"/>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797" name="Freeform 2003"/>
              <p:cNvSpPr/>
              <p:nvPr/>
            </p:nvSpPr>
            <p:spPr>
              <a:xfrm>
                <a:off x="2192" y="2301"/>
                <a:ext cx="29" cy="39"/>
              </a:xfrm>
              <a:custGeom>
                <a:avLst/>
                <a:gdLst>
                  <a:gd name="txL" fmla="*/ 0 w 9"/>
                  <a:gd name="txT" fmla="*/ 0 h 12"/>
                  <a:gd name="txR" fmla="*/ 9 w 9"/>
                  <a:gd name="txB" fmla="*/ 12 h 12"/>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9" h="12">
                    <a:moveTo>
                      <a:pt x="9" y="10"/>
                    </a:moveTo>
                    <a:lnTo>
                      <a:pt x="9" y="10"/>
                    </a:lnTo>
                    <a:lnTo>
                      <a:pt x="5" y="5"/>
                    </a:lnTo>
                    <a:lnTo>
                      <a:pt x="2" y="0"/>
                    </a:lnTo>
                    <a:lnTo>
                      <a:pt x="0" y="2"/>
                    </a:lnTo>
                    <a:lnTo>
                      <a:pt x="4" y="7"/>
                    </a:lnTo>
                    <a:lnTo>
                      <a:pt x="7" y="12"/>
                    </a:lnTo>
                    <a:lnTo>
                      <a:pt x="9"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798" name="Freeform 2004"/>
              <p:cNvSpPr/>
              <p:nvPr/>
            </p:nvSpPr>
            <p:spPr>
              <a:xfrm>
                <a:off x="2215" y="2333"/>
                <a:ext cx="19" cy="23"/>
              </a:xfrm>
              <a:custGeom>
                <a:avLst/>
                <a:gdLst>
                  <a:gd name="txL" fmla="*/ 0 w 6"/>
                  <a:gd name="txT" fmla="*/ 0 h 7"/>
                  <a:gd name="txR" fmla="*/ 6 w 6"/>
                  <a:gd name="txB" fmla="*/ 7 h 7"/>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7">
                    <a:moveTo>
                      <a:pt x="6" y="3"/>
                    </a:moveTo>
                    <a:lnTo>
                      <a:pt x="6" y="3"/>
                    </a:lnTo>
                    <a:lnTo>
                      <a:pt x="5" y="2"/>
                    </a:lnTo>
                    <a:lnTo>
                      <a:pt x="2" y="0"/>
                    </a:lnTo>
                    <a:lnTo>
                      <a:pt x="0" y="2"/>
                    </a:lnTo>
                    <a:lnTo>
                      <a:pt x="3" y="3"/>
                    </a:lnTo>
                    <a:lnTo>
                      <a:pt x="6" y="7"/>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99" name="Freeform 2005"/>
              <p:cNvSpPr/>
              <p:nvPr/>
            </p:nvSpPr>
            <p:spPr>
              <a:xfrm>
                <a:off x="2234" y="2343"/>
                <a:ext cx="17" cy="46"/>
              </a:xfrm>
              <a:custGeom>
                <a:avLst/>
                <a:gdLst>
                  <a:gd name="txL" fmla="*/ 0 w 5"/>
                  <a:gd name="txT" fmla="*/ 0 h 14"/>
                  <a:gd name="txR" fmla="*/ 5 w 5"/>
                  <a:gd name="txB" fmla="*/ 14 h 14"/>
                </a:gdLst>
                <a:ahLst/>
                <a:cxnLst>
                  <a:cxn ang="0">
                    <a:pos x="2147483646" y="2147483646"/>
                  </a:cxn>
                  <a:cxn ang="0">
                    <a:pos x="2147483646" y="2147483646"/>
                  </a:cxn>
                  <a:cxn ang="0">
                    <a:pos x="2147483646" y="2147483646"/>
                  </a:cxn>
                  <a:cxn ang="0">
                    <a:pos x="0" y="0"/>
                  </a:cxn>
                  <a:cxn ang="0">
                    <a:pos x="0" y="2147483646"/>
                  </a:cxn>
                  <a:cxn ang="0">
                    <a:pos x="0" y="2147483646"/>
                  </a:cxn>
                  <a:cxn ang="0">
                    <a:pos x="2147483646" y="2147483646"/>
                  </a:cxn>
                  <a:cxn ang="0">
                    <a:pos x="2147483646" y="2147483646"/>
                  </a:cxn>
                  <a:cxn ang="0">
                    <a:pos x="2147483646" y="2147483646"/>
                  </a:cxn>
                </a:cxnLst>
                <a:rect l="txL" t="txT" r="txR" b="txB"/>
                <a:pathLst>
                  <a:path w="5" h="14">
                    <a:moveTo>
                      <a:pt x="5" y="12"/>
                    </a:moveTo>
                    <a:lnTo>
                      <a:pt x="5" y="12"/>
                    </a:lnTo>
                    <a:lnTo>
                      <a:pt x="4" y="7"/>
                    </a:lnTo>
                    <a:lnTo>
                      <a:pt x="0" y="0"/>
                    </a:lnTo>
                    <a:lnTo>
                      <a:pt x="0" y="4"/>
                    </a:lnTo>
                    <a:lnTo>
                      <a:pt x="0" y="7"/>
                    </a:lnTo>
                    <a:lnTo>
                      <a:pt x="5" y="14"/>
                    </a:lnTo>
                    <a:lnTo>
                      <a:pt x="4" y="14"/>
                    </a:lnTo>
                    <a:lnTo>
                      <a:pt x="5" y="12"/>
                    </a:lnTo>
                  </a:path>
                </a:pathLst>
              </a:custGeom>
              <a:solidFill>
                <a:srgbClr val="777777">
                  <a:alpha val="100000"/>
                </a:srgbClr>
              </a:solidFill>
              <a:ln w="9525">
                <a:noFill/>
              </a:ln>
            </p:spPr>
            <p:txBody>
              <a:bodyPr/>
              <a:lstStyle/>
              <a:p>
                <a:pPr fontAlgn="base"/>
                <a:endParaRPr lang="zh-CN" altLang="en-US" sz="1680" strike="noStrike" noProof="1"/>
              </a:p>
            </p:txBody>
          </p:sp>
          <p:sp>
            <p:nvSpPr>
              <p:cNvPr id="77800" name="Freeform 2006"/>
              <p:cNvSpPr/>
              <p:nvPr/>
            </p:nvSpPr>
            <p:spPr>
              <a:xfrm>
                <a:off x="2247" y="2382"/>
                <a:ext cx="69" cy="59"/>
              </a:xfrm>
              <a:custGeom>
                <a:avLst/>
                <a:gdLst>
                  <a:gd name="txL" fmla="*/ 0 w 21"/>
                  <a:gd name="txT" fmla="*/ 0 h 18"/>
                  <a:gd name="txR" fmla="*/ 21 w 21"/>
                  <a:gd name="txB" fmla="*/ 18 h 1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 h="18">
                    <a:moveTo>
                      <a:pt x="19" y="16"/>
                    </a:moveTo>
                    <a:lnTo>
                      <a:pt x="19" y="16"/>
                    </a:lnTo>
                    <a:lnTo>
                      <a:pt x="18" y="16"/>
                    </a:lnTo>
                    <a:lnTo>
                      <a:pt x="16" y="16"/>
                    </a:lnTo>
                    <a:lnTo>
                      <a:pt x="13" y="15"/>
                    </a:lnTo>
                    <a:lnTo>
                      <a:pt x="9" y="11"/>
                    </a:lnTo>
                    <a:lnTo>
                      <a:pt x="6" y="6"/>
                    </a:lnTo>
                    <a:lnTo>
                      <a:pt x="1" y="0"/>
                    </a:lnTo>
                    <a:lnTo>
                      <a:pt x="0" y="2"/>
                    </a:lnTo>
                    <a:lnTo>
                      <a:pt x="3" y="8"/>
                    </a:lnTo>
                    <a:lnTo>
                      <a:pt x="8" y="13"/>
                    </a:lnTo>
                    <a:lnTo>
                      <a:pt x="11" y="16"/>
                    </a:lnTo>
                    <a:lnTo>
                      <a:pt x="14" y="18"/>
                    </a:lnTo>
                    <a:lnTo>
                      <a:pt x="18" y="18"/>
                    </a:lnTo>
                    <a:lnTo>
                      <a:pt x="21" y="18"/>
                    </a:lnTo>
                    <a:lnTo>
                      <a:pt x="19" y="16"/>
                    </a:lnTo>
                  </a:path>
                </a:pathLst>
              </a:custGeom>
              <a:solidFill>
                <a:srgbClr val="777777">
                  <a:alpha val="100000"/>
                </a:srgbClr>
              </a:solidFill>
              <a:ln w="9525">
                <a:noFill/>
              </a:ln>
            </p:spPr>
            <p:txBody>
              <a:bodyPr/>
              <a:lstStyle/>
              <a:p>
                <a:pPr fontAlgn="base"/>
                <a:endParaRPr lang="zh-CN" altLang="en-US" sz="1680" strike="noStrike" noProof="1"/>
              </a:p>
            </p:txBody>
          </p:sp>
          <p:sp>
            <p:nvSpPr>
              <p:cNvPr id="77801" name="Freeform 2007"/>
              <p:cNvSpPr/>
              <p:nvPr/>
            </p:nvSpPr>
            <p:spPr>
              <a:xfrm>
                <a:off x="970" y="1311"/>
                <a:ext cx="2273" cy="1556"/>
              </a:xfrm>
              <a:custGeom>
                <a:avLst/>
                <a:gdLst>
                  <a:gd name="txL" fmla="*/ 0 w 694"/>
                  <a:gd name="txT" fmla="*/ 0 h 475"/>
                  <a:gd name="txR" fmla="*/ 694 w 694"/>
                  <a:gd name="txB" fmla="*/ 475 h 4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94" h="475">
                    <a:moveTo>
                      <a:pt x="404" y="319"/>
                    </a:moveTo>
                    <a:lnTo>
                      <a:pt x="404" y="319"/>
                    </a:lnTo>
                    <a:lnTo>
                      <a:pt x="404" y="317"/>
                    </a:lnTo>
                    <a:lnTo>
                      <a:pt x="403" y="313"/>
                    </a:lnTo>
                    <a:lnTo>
                      <a:pt x="403" y="311"/>
                    </a:lnTo>
                    <a:lnTo>
                      <a:pt x="403" y="309"/>
                    </a:lnTo>
                    <a:lnTo>
                      <a:pt x="403" y="308"/>
                    </a:lnTo>
                    <a:lnTo>
                      <a:pt x="404" y="307"/>
                    </a:lnTo>
                    <a:lnTo>
                      <a:pt x="402" y="304"/>
                    </a:lnTo>
                    <a:lnTo>
                      <a:pt x="399" y="300"/>
                    </a:lnTo>
                    <a:lnTo>
                      <a:pt x="398" y="299"/>
                    </a:lnTo>
                    <a:lnTo>
                      <a:pt x="396" y="298"/>
                    </a:lnTo>
                    <a:lnTo>
                      <a:pt x="395" y="297"/>
                    </a:lnTo>
                    <a:lnTo>
                      <a:pt x="393" y="296"/>
                    </a:lnTo>
                    <a:lnTo>
                      <a:pt x="393" y="294"/>
                    </a:lnTo>
                    <a:lnTo>
                      <a:pt x="392" y="292"/>
                    </a:lnTo>
                    <a:lnTo>
                      <a:pt x="392" y="290"/>
                    </a:lnTo>
                    <a:lnTo>
                      <a:pt x="390" y="288"/>
                    </a:lnTo>
                    <a:lnTo>
                      <a:pt x="390" y="284"/>
                    </a:lnTo>
                    <a:lnTo>
                      <a:pt x="390" y="279"/>
                    </a:lnTo>
                    <a:lnTo>
                      <a:pt x="390" y="276"/>
                    </a:lnTo>
                    <a:lnTo>
                      <a:pt x="391" y="275"/>
                    </a:lnTo>
                    <a:lnTo>
                      <a:pt x="393" y="275"/>
                    </a:lnTo>
                    <a:lnTo>
                      <a:pt x="394" y="276"/>
                    </a:lnTo>
                    <a:lnTo>
                      <a:pt x="398" y="278"/>
                    </a:lnTo>
                    <a:lnTo>
                      <a:pt x="401" y="282"/>
                    </a:lnTo>
                    <a:lnTo>
                      <a:pt x="403" y="284"/>
                    </a:lnTo>
                    <a:lnTo>
                      <a:pt x="404" y="284"/>
                    </a:lnTo>
                    <a:lnTo>
                      <a:pt x="406" y="285"/>
                    </a:lnTo>
                    <a:lnTo>
                      <a:pt x="407" y="286"/>
                    </a:lnTo>
                    <a:lnTo>
                      <a:pt x="408" y="286"/>
                    </a:lnTo>
                    <a:lnTo>
                      <a:pt x="408" y="287"/>
                    </a:lnTo>
                    <a:lnTo>
                      <a:pt x="408" y="288"/>
                    </a:lnTo>
                    <a:lnTo>
                      <a:pt x="407" y="290"/>
                    </a:lnTo>
                    <a:lnTo>
                      <a:pt x="406" y="292"/>
                    </a:lnTo>
                    <a:lnTo>
                      <a:pt x="406" y="293"/>
                    </a:lnTo>
                    <a:lnTo>
                      <a:pt x="407" y="293"/>
                    </a:lnTo>
                    <a:lnTo>
                      <a:pt x="408" y="293"/>
                    </a:lnTo>
                    <a:lnTo>
                      <a:pt x="412" y="289"/>
                    </a:lnTo>
                    <a:lnTo>
                      <a:pt x="416" y="286"/>
                    </a:lnTo>
                    <a:lnTo>
                      <a:pt x="416" y="285"/>
                    </a:lnTo>
                    <a:lnTo>
                      <a:pt x="417" y="285"/>
                    </a:lnTo>
                    <a:lnTo>
                      <a:pt x="418" y="285"/>
                    </a:lnTo>
                    <a:lnTo>
                      <a:pt x="419" y="284"/>
                    </a:lnTo>
                    <a:lnTo>
                      <a:pt x="420" y="284"/>
                    </a:lnTo>
                    <a:lnTo>
                      <a:pt x="421" y="281"/>
                    </a:lnTo>
                    <a:lnTo>
                      <a:pt x="423" y="278"/>
                    </a:lnTo>
                    <a:lnTo>
                      <a:pt x="423" y="276"/>
                    </a:lnTo>
                    <a:lnTo>
                      <a:pt x="423" y="274"/>
                    </a:lnTo>
                    <a:lnTo>
                      <a:pt x="423" y="271"/>
                    </a:lnTo>
                    <a:lnTo>
                      <a:pt x="423" y="269"/>
                    </a:lnTo>
                    <a:lnTo>
                      <a:pt x="422" y="267"/>
                    </a:lnTo>
                    <a:lnTo>
                      <a:pt x="421" y="264"/>
                    </a:lnTo>
                    <a:lnTo>
                      <a:pt x="420" y="262"/>
                    </a:lnTo>
                    <a:lnTo>
                      <a:pt x="417" y="260"/>
                    </a:lnTo>
                    <a:lnTo>
                      <a:pt x="414" y="258"/>
                    </a:lnTo>
                    <a:lnTo>
                      <a:pt x="411" y="256"/>
                    </a:lnTo>
                    <a:lnTo>
                      <a:pt x="412" y="253"/>
                    </a:lnTo>
                    <a:lnTo>
                      <a:pt x="413" y="251"/>
                    </a:lnTo>
                    <a:lnTo>
                      <a:pt x="414" y="248"/>
                    </a:lnTo>
                    <a:lnTo>
                      <a:pt x="415" y="246"/>
                    </a:lnTo>
                    <a:lnTo>
                      <a:pt x="417" y="244"/>
                    </a:lnTo>
                    <a:lnTo>
                      <a:pt x="419" y="243"/>
                    </a:lnTo>
                    <a:lnTo>
                      <a:pt x="421" y="242"/>
                    </a:lnTo>
                    <a:lnTo>
                      <a:pt x="424" y="242"/>
                    </a:lnTo>
                    <a:lnTo>
                      <a:pt x="424" y="243"/>
                    </a:lnTo>
                    <a:lnTo>
                      <a:pt x="424" y="245"/>
                    </a:lnTo>
                    <a:lnTo>
                      <a:pt x="424" y="246"/>
                    </a:lnTo>
                    <a:lnTo>
                      <a:pt x="425" y="246"/>
                    </a:lnTo>
                    <a:lnTo>
                      <a:pt x="425" y="247"/>
                    </a:lnTo>
                    <a:lnTo>
                      <a:pt x="426" y="246"/>
                    </a:lnTo>
                    <a:lnTo>
                      <a:pt x="427" y="245"/>
                    </a:lnTo>
                    <a:lnTo>
                      <a:pt x="428" y="244"/>
                    </a:lnTo>
                    <a:lnTo>
                      <a:pt x="428" y="243"/>
                    </a:lnTo>
                    <a:lnTo>
                      <a:pt x="429" y="243"/>
                    </a:lnTo>
                    <a:lnTo>
                      <a:pt x="430" y="243"/>
                    </a:lnTo>
                    <a:lnTo>
                      <a:pt x="431" y="243"/>
                    </a:lnTo>
                    <a:lnTo>
                      <a:pt x="433" y="242"/>
                    </a:lnTo>
                    <a:lnTo>
                      <a:pt x="435" y="242"/>
                    </a:lnTo>
                    <a:lnTo>
                      <a:pt x="436" y="242"/>
                    </a:lnTo>
                    <a:lnTo>
                      <a:pt x="437" y="242"/>
                    </a:lnTo>
                    <a:lnTo>
                      <a:pt x="439" y="239"/>
                    </a:lnTo>
                    <a:lnTo>
                      <a:pt x="442" y="237"/>
                    </a:lnTo>
                    <a:lnTo>
                      <a:pt x="443" y="237"/>
                    </a:lnTo>
                    <a:lnTo>
                      <a:pt x="444" y="237"/>
                    </a:lnTo>
                    <a:lnTo>
                      <a:pt x="445" y="238"/>
                    </a:lnTo>
                    <a:lnTo>
                      <a:pt x="445" y="239"/>
                    </a:lnTo>
                    <a:lnTo>
                      <a:pt x="446" y="240"/>
                    </a:lnTo>
                    <a:lnTo>
                      <a:pt x="447" y="240"/>
                    </a:lnTo>
                    <a:lnTo>
                      <a:pt x="448" y="238"/>
                    </a:lnTo>
                    <a:lnTo>
                      <a:pt x="450" y="235"/>
                    </a:lnTo>
                    <a:lnTo>
                      <a:pt x="452" y="233"/>
                    </a:lnTo>
                    <a:lnTo>
                      <a:pt x="453" y="232"/>
                    </a:lnTo>
                    <a:lnTo>
                      <a:pt x="455" y="232"/>
                    </a:lnTo>
                    <a:lnTo>
                      <a:pt x="456" y="231"/>
                    </a:lnTo>
                    <a:lnTo>
                      <a:pt x="457" y="230"/>
                    </a:lnTo>
                    <a:lnTo>
                      <a:pt x="458" y="228"/>
                    </a:lnTo>
                    <a:lnTo>
                      <a:pt x="458" y="227"/>
                    </a:lnTo>
                    <a:lnTo>
                      <a:pt x="458" y="226"/>
                    </a:lnTo>
                    <a:lnTo>
                      <a:pt x="459" y="224"/>
                    </a:lnTo>
                    <a:lnTo>
                      <a:pt x="460" y="222"/>
                    </a:lnTo>
                    <a:lnTo>
                      <a:pt x="462" y="220"/>
                    </a:lnTo>
                    <a:lnTo>
                      <a:pt x="466" y="216"/>
                    </a:lnTo>
                    <a:lnTo>
                      <a:pt x="468" y="214"/>
                    </a:lnTo>
                    <a:lnTo>
                      <a:pt x="469" y="212"/>
                    </a:lnTo>
                    <a:lnTo>
                      <a:pt x="470" y="211"/>
                    </a:lnTo>
                    <a:lnTo>
                      <a:pt x="470" y="210"/>
                    </a:lnTo>
                    <a:lnTo>
                      <a:pt x="470" y="209"/>
                    </a:lnTo>
                    <a:lnTo>
                      <a:pt x="469" y="208"/>
                    </a:lnTo>
                    <a:lnTo>
                      <a:pt x="468" y="207"/>
                    </a:lnTo>
                    <a:lnTo>
                      <a:pt x="467" y="207"/>
                    </a:lnTo>
                    <a:lnTo>
                      <a:pt x="467" y="205"/>
                    </a:lnTo>
                    <a:lnTo>
                      <a:pt x="466" y="202"/>
                    </a:lnTo>
                    <a:lnTo>
                      <a:pt x="466" y="201"/>
                    </a:lnTo>
                    <a:lnTo>
                      <a:pt x="466" y="199"/>
                    </a:lnTo>
                    <a:lnTo>
                      <a:pt x="464" y="196"/>
                    </a:lnTo>
                    <a:lnTo>
                      <a:pt x="462" y="192"/>
                    </a:lnTo>
                    <a:lnTo>
                      <a:pt x="460" y="189"/>
                    </a:lnTo>
                    <a:lnTo>
                      <a:pt x="459" y="189"/>
                    </a:lnTo>
                    <a:lnTo>
                      <a:pt x="459" y="188"/>
                    </a:lnTo>
                    <a:lnTo>
                      <a:pt x="460" y="187"/>
                    </a:lnTo>
                    <a:lnTo>
                      <a:pt x="461" y="186"/>
                    </a:lnTo>
                    <a:lnTo>
                      <a:pt x="464" y="184"/>
                    </a:lnTo>
                    <a:lnTo>
                      <a:pt x="466" y="183"/>
                    </a:lnTo>
                    <a:lnTo>
                      <a:pt x="467" y="182"/>
                    </a:lnTo>
                    <a:lnTo>
                      <a:pt x="468" y="182"/>
                    </a:lnTo>
                    <a:lnTo>
                      <a:pt x="470" y="181"/>
                    </a:lnTo>
                    <a:lnTo>
                      <a:pt x="471" y="181"/>
                    </a:lnTo>
                    <a:lnTo>
                      <a:pt x="472" y="180"/>
                    </a:lnTo>
                    <a:lnTo>
                      <a:pt x="471" y="180"/>
                    </a:lnTo>
                    <a:lnTo>
                      <a:pt x="470" y="179"/>
                    </a:lnTo>
                    <a:lnTo>
                      <a:pt x="469" y="178"/>
                    </a:lnTo>
                    <a:lnTo>
                      <a:pt x="468" y="178"/>
                    </a:lnTo>
                    <a:lnTo>
                      <a:pt x="466" y="178"/>
                    </a:lnTo>
                    <a:lnTo>
                      <a:pt x="465" y="178"/>
                    </a:lnTo>
                    <a:lnTo>
                      <a:pt x="464" y="179"/>
                    </a:lnTo>
                    <a:lnTo>
                      <a:pt x="463" y="179"/>
                    </a:lnTo>
                    <a:lnTo>
                      <a:pt x="462" y="180"/>
                    </a:lnTo>
                    <a:lnTo>
                      <a:pt x="461" y="178"/>
                    </a:lnTo>
                    <a:lnTo>
                      <a:pt x="461" y="177"/>
                    </a:lnTo>
                    <a:lnTo>
                      <a:pt x="460" y="177"/>
                    </a:lnTo>
                    <a:lnTo>
                      <a:pt x="459" y="176"/>
                    </a:lnTo>
                    <a:lnTo>
                      <a:pt x="458" y="176"/>
                    </a:lnTo>
                    <a:lnTo>
                      <a:pt x="456" y="175"/>
                    </a:lnTo>
                    <a:lnTo>
                      <a:pt x="455" y="174"/>
                    </a:lnTo>
                    <a:lnTo>
                      <a:pt x="455" y="173"/>
                    </a:lnTo>
                    <a:lnTo>
                      <a:pt x="454" y="173"/>
                    </a:lnTo>
                    <a:lnTo>
                      <a:pt x="455" y="172"/>
                    </a:lnTo>
                    <a:lnTo>
                      <a:pt x="455" y="171"/>
                    </a:lnTo>
                    <a:lnTo>
                      <a:pt x="457" y="171"/>
                    </a:lnTo>
                    <a:lnTo>
                      <a:pt x="459" y="170"/>
                    </a:lnTo>
                    <a:lnTo>
                      <a:pt x="464" y="168"/>
                    </a:lnTo>
                    <a:lnTo>
                      <a:pt x="470" y="165"/>
                    </a:lnTo>
                    <a:lnTo>
                      <a:pt x="470" y="164"/>
                    </a:lnTo>
                    <a:lnTo>
                      <a:pt x="471" y="164"/>
                    </a:lnTo>
                    <a:lnTo>
                      <a:pt x="472" y="164"/>
                    </a:lnTo>
                    <a:lnTo>
                      <a:pt x="473" y="164"/>
                    </a:lnTo>
                    <a:lnTo>
                      <a:pt x="473" y="165"/>
                    </a:lnTo>
                    <a:lnTo>
                      <a:pt x="473" y="166"/>
                    </a:lnTo>
                    <a:lnTo>
                      <a:pt x="473" y="167"/>
                    </a:lnTo>
                    <a:lnTo>
                      <a:pt x="472" y="168"/>
                    </a:lnTo>
                    <a:lnTo>
                      <a:pt x="472" y="169"/>
                    </a:lnTo>
                    <a:lnTo>
                      <a:pt x="472" y="170"/>
                    </a:lnTo>
                    <a:lnTo>
                      <a:pt x="473" y="170"/>
                    </a:lnTo>
                    <a:lnTo>
                      <a:pt x="479" y="169"/>
                    </a:lnTo>
                    <a:lnTo>
                      <a:pt x="482" y="169"/>
                    </a:lnTo>
                    <a:lnTo>
                      <a:pt x="483" y="169"/>
                    </a:lnTo>
                    <a:lnTo>
                      <a:pt x="483" y="170"/>
                    </a:lnTo>
                    <a:lnTo>
                      <a:pt x="482" y="172"/>
                    </a:lnTo>
                    <a:lnTo>
                      <a:pt x="481" y="174"/>
                    </a:lnTo>
                    <a:lnTo>
                      <a:pt x="482" y="176"/>
                    </a:lnTo>
                    <a:lnTo>
                      <a:pt x="483" y="176"/>
                    </a:lnTo>
                    <a:lnTo>
                      <a:pt x="483" y="177"/>
                    </a:lnTo>
                    <a:lnTo>
                      <a:pt x="484" y="177"/>
                    </a:lnTo>
                    <a:lnTo>
                      <a:pt x="486" y="177"/>
                    </a:lnTo>
                    <a:lnTo>
                      <a:pt x="487" y="178"/>
                    </a:lnTo>
                    <a:lnTo>
                      <a:pt x="487" y="179"/>
                    </a:lnTo>
                    <a:lnTo>
                      <a:pt x="488" y="180"/>
                    </a:lnTo>
                    <a:lnTo>
                      <a:pt x="487" y="181"/>
                    </a:lnTo>
                    <a:lnTo>
                      <a:pt x="487" y="182"/>
                    </a:lnTo>
                    <a:lnTo>
                      <a:pt x="488" y="183"/>
                    </a:lnTo>
                    <a:lnTo>
                      <a:pt x="489" y="184"/>
                    </a:lnTo>
                    <a:lnTo>
                      <a:pt x="490" y="185"/>
                    </a:lnTo>
                    <a:lnTo>
                      <a:pt x="490" y="186"/>
                    </a:lnTo>
                    <a:lnTo>
                      <a:pt x="489" y="188"/>
                    </a:lnTo>
                    <a:lnTo>
                      <a:pt x="489" y="191"/>
                    </a:lnTo>
                    <a:lnTo>
                      <a:pt x="491" y="191"/>
                    </a:lnTo>
                    <a:lnTo>
                      <a:pt x="493" y="190"/>
                    </a:lnTo>
                    <a:lnTo>
                      <a:pt x="496" y="188"/>
                    </a:lnTo>
                    <a:lnTo>
                      <a:pt x="497" y="187"/>
                    </a:lnTo>
                    <a:lnTo>
                      <a:pt x="497" y="186"/>
                    </a:lnTo>
                    <a:lnTo>
                      <a:pt x="497" y="178"/>
                    </a:lnTo>
                    <a:lnTo>
                      <a:pt x="497" y="177"/>
                    </a:lnTo>
                    <a:lnTo>
                      <a:pt x="497" y="176"/>
                    </a:lnTo>
                    <a:lnTo>
                      <a:pt x="496" y="175"/>
                    </a:lnTo>
                    <a:lnTo>
                      <a:pt x="494" y="175"/>
                    </a:lnTo>
                    <a:lnTo>
                      <a:pt x="492" y="175"/>
                    </a:lnTo>
                    <a:lnTo>
                      <a:pt x="491" y="174"/>
                    </a:lnTo>
                    <a:lnTo>
                      <a:pt x="491" y="173"/>
                    </a:lnTo>
                    <a:lnTo>
                      <a:pt x="491" y="172"/>
                    </a:lnTo>
                    <a:lnTo>
                      <a:pt x="492" y="171"/>
                    </a:lnTo>
                    <a:lnTo>
                      <a:pt x="496" y="169"/>
                    </a:lnTo>
                    <a:lnTo>
                      <a:pt x="497" y="167"/>
                    </a:lnTo>
                    <a:lnTo>
                      <a:pt x="497" y="166"/>
                    </a:lnTo>
                    <a:lnTo>
                      <a:pt x="497" y="165"/>
                    </a:lnTo>
                    <a:lnTo>
                      <a:pt x="498" y="163"/>
                    </a:lnTo>
                    <a:lnTo>
                      <a:pt x="498" y="162"/>
                    </a:lnTo>
                    <a:lnTo>
                      <a:pt x="498" y="161"/>
                    </a:lnTo>
                    <a:lnTo>
                      <a:pt x="499" y="160"/>
                    </a:lnTo>
                    <a:lnTo>
                      <a:pt x="501" y="159"/>
                    </a:lnTo>
                    <a:lnTo>
                      <a:pt x="502" y="159"/>
                    </a:lnTo>
                    <a:lnTo>
                      <a:pt x="503" y="159"/>
                    </a:lnTo>
                    <a:lnTo>
                      <a:pt x="504" y="158"/>
                    </a:lnTo>
                    <a:lnTo>
                      <a:pt x="505" y="156"/>
                    </a:lnTo>
                    <a:lnTo>
                      <a:pt x="506" y="156"/>
                    </a:lnTo>
                    <a:lnTo>
                      <a:pt x="507" y="156"/>
                    </a:lnTo>
                    <a:lnTo>
                      <a:pt x="508" y="156"/>
                    </a:lnTo>
                    <a:lnTo>
                      <a:pt x="509" y="157"/>
                    </a:lnTo>
                    <a:lnTo>
                      <a:pt x="509" y="158"/>
                    </a:lnTo>
                    <a:lnTo>
                      <a:pt x="510" y="159"/>
                    </a:lnTo>
                    <a:lnTo>
                      <a:pt x="511" y="159"/>
                    </a:lnTo>
                    <a:lnTo>
                      <a:pt x="512" y="158"/>
                    </a:lnTo>
                    <a:lnTo>
                      <a:pt x="538" y="132"/>
                    </a:lnTo>
                    <a:lnTo>
                      <a:pt x="538" y="124"/>
                    </a:lnTo>
                    <a:lnTo>
                      <a:pt x="538" y="122"/>
                    </a:lnTo>
                    <a:lnTo>
                      <a:pt x="539" y="120"/>
                    </a:lnTo>
                    <a:lnTo>
                      <a:pt x="539" y="119"/>
                    </a:lnTo>
                    <a:lnTo>
                      <a:pt x="540" y="117"/>
                    </a:lnTo>
                    <a:lnTo>
                      <a:pt x="539" y="115"/>
                    </a:lnTo>
                    <a:lnTo>
                      <a:pt x="538" y="112"/>
                    </a:lnTo>
                    <a:lnTo>
                      <a:pt x="537" y="111"/>
                    </a:lnTo>
                    <a:lnTo>
                      <a:pt x="536" y="110"/>
                    </a:lnTo>
                    <a:lnTo>
                      <a:pt x="535" y="109"/>
                    </a:lnTo>
                    <a:lnTo>
                      <a:pt x="533" y="109"/>
                    </a:lnTo>
                    <a:lnTo>
                      <a:pt x="528" y="110"/>
                    </a:lnTo>
                    <a:lnTo>
                      <a:pt x="527" y="111"/>
                    </a:lnTo>
                    <a:lnTo>
                      <a:pt x="526" y="109"/>
                    </a:lnTo>
                    <a:lnTo>
                      <a:pt x="525" y="108"/>
                    </a:lnTo>
                    <a:lnTo>
                      <a:pt x="525" y="107"/>
                    </a:lnTo>
                    <a:lnTo>
                      <a:pt x="524" y="106"/>
                    </a:lnTo>
                    <a:lnTo>
                      <a:pt x="523" y="106"/>
                    </a:lnTo>
                    <a:lnTo>
                      <a:pt x="522" y="106"/>
                    </a:lnTo>
                    <a:lnTo>
                      <a:pt x="521" y="106"/>
                    </a:lnTo>
                    <a:lnTo>
                      <a:pt x="522" y="105"/>
                    </a:lnTo>
                    <a:lnTo>
                      <a:pt x="523" y="104"/>
                    </a:lnTo>
                    <a:lnTo>
                      <a:pt x="525" y="103"/>
                    </a:lnTo>
                    <a:lnTo>
                      <a:pt x="527" y="102"/>
                    </a:lnTo>
                    <a:lnTo>
                      <a:pt x="529" y="99"/>
                    </a:lnTo>
                    <a:lnTo>
                      <a:pt x="532" y="96"/>
                    </a:lnTo>
                    <a:lnTo>
                      <a:pt x="533" y="95"/>
                    </a:lnTo>
                    <a:lnTo>
                      <a:pt x="535" y="94"/>
                    </a:lnTo>
                    <a:lnTo>
                      <a:pt x="539" y="93"/>
                    </a:lnTo>
                    <a:lnTo>
                      <a:pt x="540" y="92"/>
                    </a:lnTo>
                    <a:lnTo>
                      <a:pt x="541" y="91"/>
                    </a:lnTo>
                    <a:lnTo>
                      <a:pt x="541" y="89"/>
                    </a:lnTo>
                    <a:lnTo>
                      <a:pt x="542" y="88"/>
                    </a:lnTo>
                    <a:lnTo>
                      <a:pt x="543" y="87"/>
                    </a:lnTo>
                    <a:lnTo>
                      <a:pt x="545" y="87"/>
                    </a:lnTo>
                    <a:lnTo>
                      <a:pt x="548" y="88"/>
                    </a:lnTo>
                    <a:lnTo>
                      <a:pt x="551" y="88"/>
                    </a:lnTo>
                    <a:lnTo>
                      <a:pt x="552" y="87"/>
                    </a:lnTo>
                    <a:lnTo>
                      <a:pt x="553" y="87"/>
                    </a:lnTo>
                    <a:lnTo>
                      <a:pt x="555" y="88"/>
                    </a:lnTo>
                    <a:lnTo>
                      <a:pt x="556" y="89"/>
                    </a:lnTo>
                    <a:lnTo>
                      <a:pt x="557" y="89"/>
                    </a:lnTo>
                    <a:lnTo>
                      <a:pt x="558" y="89"/>
                    </a:lnTo>
                    <a:lnTo>
                      <a:pt x="559" y="88"/>
                    </a:lnTo>
                    <a:lnTo>
                      <a:pt x="561" y="87"/>
                    </a:lnTo>
                    <a:lnTo>
                      <a:pt x="562" y="86"/>
                    </a:lnTo>
                    <a:lnTo>
                      <a:pt x="564" y="86"/>
                    </a:lnTo>
                    <a:lnTo>
                      <a:pt x="566" y="86"/>
                    </a:lnTo>
                    <a:lnTo>
                      <a:pt x="568" y="87"/>
                    </a:lnTo>
                    <a:lnTo>
                      <a:pt x="570" y="88"/>
                    </a:lnTo>
                    <a:lnTo>
                      <a:pt x="572" y="88"/>
                    </a:lnTo>
                    <a:lnTo>
                      <a:pt x="577" y="88"/>
                    </a:lnTo>
                    <a:lnTo>
                      <a:pt x="586" y="90"/>
                    </a:lnTo>
                    <a:lnTo>
                      <a:pt x="588" y="90"/>
                    </a:lnTo>
                    <a:lnTo>
                      <a:pt x="589" y="90"/>
                    </a:lnTo>
                    <a:lnTo>
                      <a:pt x="589" y="89"/>
                    </a:lnTo>
                    <a:lnTo>
                      <a:pt x="589" y="88"/>
                    </a:lnTo>
                    <a:lnTo>
                      <a:pt x="588" y="87"/>
                    </a:lnTo>
                    <a:lnTo>
                      <a:pt x="587" y="86"/>
                    </a:lnTo>
                    <a:lnTo>
                      <a:pt x="586" y="85"/>
                    </a:lnTo>
                    <a:lnTo>
                      <a:pt x="586" y="84"/>
                    </a:lnTo>
                    <a:lnTo>
                      <a:pt x="586" y="83"/>
                    </a:lnTo>
                    <a:lnTo>
                      <a:pt x="587" y="82"/>
                    </a:lnTo>
                    <a:lnTo>
                      <a:pt x="589" y="81"/>
                    </a:lnTo>
                    <a:lnTo>
                      <a:pt x="592" y="80"/>
                    </a:lnTo>
                    <a:lnTo>
                      <a:pt x="593" y="79"/>
                    </a:lnTo>
                    <a:lnTo>
                      <a:pt x="595" y="78"/>
                    </a:lnTo>
                    <a:lnTo>
                      <a:pt x="599" y="77"/>
                    </a:lnTo>
                    <a:lnTo>
                      <a:pt x="601" y="76"/>
                    </a:lnTo>
                    <a:lnTo>
                      <a:pt x="605" y="76"/>
                    </a:lnTo>
                    <a:lnTo>
                      <a:pt x="606" y="76"/>
                    </a:lnTo>
                    <a:lnTo>
                      <a:pt x="606" y="77"/>
                    </a:lnTo>
                    <a:lnTo>
                      <a:pt x="607" y="78"/>
                    </a:lnTo>
                    <a:lnTo>
                      <a:pt x="607" y="79"/>
                    </a:lnTo>
                    <a:lnTo>
                      <a:pt x="608" y="80"/>
                    </a:lnTo>
                    <a:lnTo>
                      <a:pt x="609" y="80"/>
                    </a:lnTo>
                    <a:lnTo>
                      <a:pt x="610" y="80"/>
                    </a:lnTo>
                    <a:lnTo>
                      <a:pt x="611" y="80"/>
                    </a:lnTo>
                    <a:lnTo>
                      <a:pt x="612" y="79"/>
                    </a:lnTo>
                    <a:lnTo>
                      <a:pt x="613" y="78"/>
                    </a:lnTo>
                    <a:lnTo>
                      <a:pt x="615" y="75"/>
                    </a:lnTo>
                    <a:lnTo>
                      <a:pt x="616" y="73"/>
                    </a:lnTo>
                    <a:lnTo>
                      <a:pt x="617" y="72"/>
                    </a:lnTo>
                    <a:lnTo>
                      <a:pt x="619" y="71"/>
                    </a:lnTo>
                    <a:lnTo>
                      <a:pt x="620" y="71"/>
                    </a:lnTo>
                    <a:lnTo>
                      <a:pt x="620" y="72"/>
                    </a:lnTo>
                    <a:lnTo>
                      <a:pt x="619" y="72"/>
                    </a:lnTo>
                    <a:lnTo>
                      <a:pt x="618" y="73"/>
                    </a:lnTo>
                    <a:lnTo>
                      <a:pt x="618" y="74"/>
                    </a:lnTo>
                    <a:lnTo>
                      <a:pt x="618" y="75"/>
                    </a:lnTo>
                    <a:lnTo>
                      <a:pt x="618" y="76"/>
                    </a:lnTo>
                    <a:lnTo>
                      <a:pt x="618" y="78"/>
                    </a:lnTo>
                    <a:lnTo>
                      <a:pt x="618" y="79"/>
                    </a:lnTo>
                    <a:lnTo>
                      <a:pt x="617" y="81"/>
                    </a:lnTo>
                    <a:lnTo>
                      <a:pt x="616" y="81"/>
                    </a:lnTo>
                    <a:lnTo>
                      <a:pt x="614" y="81"/>
                    </a:lnTo>
                    <a:lnTo>
                      <a:pt x="613" y="81"/>
                    </a:lnTo>
                    <a:lnTo>
                      <a:pt x="612" y="82"/>
                    </a:lnTo>
                    <a:lnTo>
                      <a:pt x="612" y="83"/>
                    </a:lnTo>
                    <a:lnTo>
                      <a:pt x="611" y="84"/>
                    </a:lnTo>
                    <a:lnTo>
                      <a:pt x="611" y="86"/>
                    </a:lnTo>
                    <a:lnTo>
                      <a:pt x="610" y="87"/>
                    </a:lnTo>
                    <a:lnTo>
                      <a:pt x="610" y="88"/>
                    </a:lnTo>
                    <a:lnTo>
                      <a:pt x="609" y="89"/>
                    </a:lnTo>
                    <a:lnTo>
                      <a:pt x="608" y="89"/>
                    </a:lnTo>
                    <a:lnTo>
                      <a:pt x="605" y="91"/>
                    </a:lnTo>
                    <a:lnTo>
                      <a:pt x="601" y="92"/>
                    </a:lnTo>
                    <a:lnTo>
                      <a:pt x="598" y="92"/>
                    </a:lnTo>
                    <a:lnTo>
                      <a:pt x="595" y="93"/>
                    </a:lnTo>
                    <a:lnTo>
                      <a:pt x="594" y="93"/>
                    </a:lnTo>
                    <a:lnTo>
                      <a:pt x="594" y="95"/>
                    </a:lnTo>
                    <a:lnTo>
                      <a:pt x="593" y="97"/>
                    </a:lnTo>
                    <a:lnTo>
                      <a:pt x="593" y="98"/>
                    </a:lnTo>
                    <a:lnTo>
                      <a:pt x="592" y="99"/>
                    </a:lnTo>
                    <a:lnTo>
                      <a:pt x="592" y="100"/>
                    </a:lnTo>
                    <a:lnTo>
                      <a:pt x="590" y="100"/>
                    </a:lnTo>
                    <a:lnTo>
                      <a:pt x="589" y="100"/>
                    </a:lnTo>
                    <a:lnTo>
                      <a:pt x="589" y="101"/>
                    </a:lnTo>
                    <a:lnTo>
                      <a:pt x="589" y="106"/>
                    </a:lnTo>
                    <a:lnTo>
                      <a:pt x="591" y="113"/>
                    </a:lnTo>
                    <a:lnTo>
                      <a:pt x="592" y="121"/>
                    </a:lnTo>
                    <a:lnTo>
                      <a:pt x="593" y="123"/>
                    </a:lnTo>
                    <a:lnTo>
                      <a:pt x="593" y="124"/>
                    </a:lnTo>
                    <a:lnTo>
                      <a:pt x="594" y="124"/>
                    </a:lnTo>
                    <a:lnTo>
                      <a:pt x="595" y="125"/>
                    </a:lnTo>
                    <a:lnTo>
                      <a:pt x="597" y="124"/>
                    </a:lnTo>
                    <a:lnTo>
                      <a:pt x="599" y="124"/>
                    </a:lnTo>
                    <a:lnTo>
                      <a:pt x="600" y="122"/>
                    </a:lnTo>
                    <a:lnTo>
                      <a:pt x="601" y="122"/>
                    </a:lnTo>
                    <a:lnTo>
                      <a:pt x="602" y="121"/>
                    </a:lnTo>
                    <a:lnTo>
                      <a:pt x="602" y="120"/>
                    </a:lnTo>
                    <a:lnTo>
                      <a:pt x="602" y="119"/>
                    </a:lnTo>
                    <a:lnTo>
                      <a:pt x="602" y="117"/>
                    </a:lnTo>
                    <a:lnTo>
                      <a:pt x="602" y="116"/>
                    </a:lnTo>
                    <a:lnTo>
                      <a:pt x="603" y="116"/>
                    </a:lnTo>
                    <a:lnTo>
                      <a:pt x="604" y="116"/>
                    </a:lnTo>
                    <a:lnTo>
                      <a:pt x="605" y="116"/>
                    </a:lnTo>
                    <a:lnTo>
                      <a:pt x="606" y="115"/>
                    </a:lnTo>
                    <a:lnTo>
                      <a:pt x="606" y="114"/>
                    </a:lnTo>
                    <a:lnTo>
                      <a:pt x="607" y="113"/>
                    </a:lnTo>
                    <a:lnTo>
                      <a:pt x="606" y="112"/>
                    </a:lnTo>
                    <a:lnTo>
                      <a:pt x="606" y="110"/>
                    </a:lnTo>
                    <a:lnTo>
                      <a:pt x="607" y="109"/>
                    </a:lnTo>
                    <a:lnTo>
                      <a:pt x="608" y="109"/>
                    </a:lnTo>
                    <a:lnTo>
                      <a:pt x="610" y="109"/>
                    </a:lnTo>
                    <a:lnTo>
                      <a:pt x="611" y="109"/>
                    </a:lnTo>
                    <a:lnTo>
                      <a:pt x="612" y="109"/>
                    </a:lnTo>
                    <a:lnTo>
                      <a:pt x="612" y="108"/>
                    </a:lnTo>
                    <a:lnTo>
                      <a:pt x="613" y="107"/>
                    </a:lnTo>
                    <a:lnTo>
                      <a:pt x="614" y="107"/>
                    </a:lnTo>
                    <a:lnTo>
                      <a:pt x="614" y="106"/>
                    </a:lnTo>
                    <a:lnTo>
                      <a:pt x="614" y="105"/>
                    </a:lnTo>
                    <a:lnTo>
                      <a:pt x="614" y="104"/>
                    </a:lnTo>
                    <a:lnTo>
                      <a:pt x="614" y="103"/>
                    </a:lnTo>
                    <a:lnTo>
                      <a:pt x="615" y="102"/>
                    </a:lnTo>
                    <a:lnTo>
                      <a:pt x="616" y="102"/>
                    </a:lnTo>
                    <a:lnTo>
                      <a:pt x="617" y="102"/>
                    </a:lnTo>
                    <a:lnTo>
                      <a:pt x="618" y="102"/>
                    </a:lnTo>
                    <a:lnTo>
                      <a:pt x="618" y="101"/>
                    </a:lnTo>
                    <a:lnTo>
                      <a:pt x="618" y="100"/>
                    </a:lnTo>
                    <a:lnTo>
                      <a:pt x="618" y="99"/>
                    </a:lnTo>
                    <a:lnTo>
                      <a:pt x="616" y="98"/>
                    </a:lnTo>
                    <a:lnTo>
                      <a:pt x="616" y="96"/>
                    </a:lnTo>
                    <a:lnTo>
                      <a:pt x="616" y="95"/>
                    </a:lnTo>
                    <a:lnTo>
                      <a:pt x="616" y="94"/>
                    </a:lnTo>
                    <a:lnTo>
                      <a:pt x="616" y="93"/>
                    </a:lnTo>
                    <a:lnTo>
                      <a:pt x="615" y="93"/>
                    </a:lnTo>
                    <a:lnTo>
                      <a:pt x="613" y="92"/>
                    </a:lnTo>
                    <a:lnTo>
                      <a:pt x="613" y="91"/>
                    </a:lnTo>
                    <a:lnTo>
                      <a:pt x="613" y="90"/>
                    </a:lnTo>
                    <a:lnTo>
                      <a:pt x="615" y="88"/>
                    </a:lnTo>
                    <a:lnTo>
                      <a:pt x="616" y="86"/>
                    </a:lnTo>
                    <a:lnTo>
                      <a:pt x="616" y="85"/>
                    </a:lnTo>
                    <a:lnTo>
                      <a:pt x="617" y="85"/>
                    </a:lnTo>
                    <a:lnTo>
                      <a:pt x="618" y="85"/>
                    </a:lnTo>
                    <a:lnTo>
                      <a:pt x="620" y="84"/>
                    </a:lnTo>
                    <a:lnTo>
                      <a:pt x="621" y="84"/>
                    </a:lnTo>
                    <a:lnTo>
                      <a:pt x="622" y="84"/>
                    </a:lnTo>
                    <a:lnTo>
                      <a:pt x="623" y="84"/>
                    </a:lnTo>
                    <a:lnTo>
                      <a:pt x="625" y="83"/>
                    </a:lnTo>
                    <a:lnTo>
                      <a:pt x="625" y="84"/>
                    </a:lnTo>
                    <a:lnTo>
                      <a:pt x="626" y="85"/>
                    </a:lnTo>
                    <a:lnTo>
                      <a:pt x="626" y="86"/>
                    </a:lnTo>
                    <a:lnTo>
                      <a:pt x="627" y="85"/>
                    </a:lnTo>
                    <a:lnTo>
                      <a:pt x="628" y="84"/>
                    </a:lnTo>
                    <a:lnTo>
                      <a:pt x="629" y="84"/>
                    </a:lnTo>
                    <a:lnTo>
                      <a:pt x="629" y="83"/>
                    </a:lnTo>
                    <a:lnTo>
                      <a:pt x="629" y="82"/>
                    </a:lnTo>
                    <a:lnTo>
                      <a:pt x="630" y="81"/>
                    </a:lnTo>
                    <a:lnTo>
                      <a:pt x="631" y="81"/>
                    </a:lnTo>
                    <a:lnTo>
                      <a:pt x="633" y="82"/>
                    </a:lnTo>
                    <a:lnTo>
                      <a:pt x="634" y="83"/>
                    </a:lnTo>
                    <a:lnTo>
                      <a:pt x="635" y="83"/>
                    </a:lnTo>
                    <a:lnTo>
                      <a:pt x="636" y="83"/>
                    </a:lnTo>
                    <a:lnTo>
                      <a:pt x="638" y="83"/>
                    </a:lnTo>
                    <a:lnTo>
                      <a:pt x="639" y="82"/>
                    </a:lnTo>
                    <a:lnTo>
                      <a:pt x="642" y="81"/>
                    </a:lnTo>
                    <a:lnTo>
                      <a:pt x="650" y="78"/>
                    </a:lnTo>
                    <a:lnTo>
                      <a:pt x="657" y="75"/>
                    </a:lnTo>
                    <a:lnTo>
                      <a:pt x="659" y="73"/>
                    </a:lnTo>
                    <a:lnTo>
                      <a:pt x="660" y="73"/>
                    </a:lnTo>
                    <a:lnTo>
                      <a:pt x="662" y="73"/>
                    </a:lnTo>
                    <a:lnTo>
                      <a:pt x="663" y="74"/>
                    </a:lnTo>
                    <a:lnTo>
                      <a:pt x="665" y="74"/>
                    </a:lnTo>
                    <a:lnTo>
                      <a:pt x="666" y="75"/>
                    </a:lnTo>
                    <a:lnTo>
                      <a:pt x="667" y="75"/>
                    </a:lnTo>
                    <a:lnTo>
                      <a:pt x="667" y="73"/>
                    </a:lnTo>
                    <a:lnTo>
                      <a:pt x="667" y="72"/>
                    </a:lnTo>
                    <a:lnTo>
                      <a:pt x="666" y="71"/>
                    </a:lnTo>
                    <a:lnTo>
                      <a:pt x="665" y="70"/>
                    </a:lnTo>
                    <a:lnTo>
                      <a:pt x="662" y="66"/>
                    </a:lnTo>
                    <a:lnTo>
                      <a:pt x="661" y="64"/>
                    </a:lnTo>
                    <a:lnTo>
                      <a:pt x="660" y="63"/>
                    </a:lnTo>
                    <a:lnTo>
                      <a:pt x="662" y="63"/>
                    </a:lnTo>
                    <a:lnTo>
                      <a:pt x="664" y="62"/>
                    </a:lnTo>
                    <a:lnTo>
                      <a:pt x="665" y="62"/>
                    </a:lnTo>
                    <a:lnTo>
                      <a:pt x="666" y="61"/>
                    </a:lnTo>
                    <a:lnTo>
                      <a:pt x="667" y="60"/>
                    </a:lnTo>
                    <a:lnTo>
                      <a:pt x="667" y="59"/>
                    </a:lnTo>
                    <a:lnTo>
                      <a:pt x="668" y="58"/>
                    </a:lnTo>
                    <a:lnTo>
                      <a:pt x="668" y="56"/>
                    </a:lnTo>
                    <a:lnTo>
                      <a:pt x="668" y="54"/>
                    </a:lnTo>
                    <a:lnTo>
                      <a:pt x="668" y="53"/>
                    </a:lnTo>
                    <a:lnTo>
                      <a:pt x="670" y="55"/>
                    </a:lnTo>
                    <a:lnTo>
                      <a:pt x="672" y="56"/>
                    </a:lnTo>
                    <a:lnTo>
                      <a:pt x="675" y="58"/>
                    </a:lnTo>
                    <a:lnTo>
                      <a:pt x="676" y="58"/>
                    </a:lnTo>
                    <a:lnTo>
                      <a:pt x="678" y="58"/>
                    </a:lnTo>
                    <a:lnTo>
                      <a:pt x="680" y="59"/>
                    </a:lnTo>
                    <a:lnTo>
                      <a:pt x="681" y="60"/>
                    </a:lnTo>
                    <a:lnTo>
                      <a:pt x="683" y="60"/>
                    </a:lnTo>
                    <a:lnTo>
                      <a:pt x="684" y="61"/>
                    </a:lnTo>
                    <a:lnTo>
                      <a:pt x="686" y="61"/>
                    </a:lnTo>
                    <a:lnTo>
                      <a:pt x="688" y="60"/>
                    </a:lnTo>
                    <a:lnTo>
                      <a:pt x="690" y="59"/>
                    </a:lnTo>
                    <a:lnTo>
                      <a:pt x="691" y="59"/>
                    </a:lnTo>
                    <a:lnTo>
                      <a:pt x="691" y="58"/>
                    </a:lnTo>
                    <a:lnTo>
                      <a:pt x="691" y="57"/>
                    </a:lnTo>
                    <a:lnTo>
                      <a:pt x="690" y="57"/>
                    </a:lnTo>
                    <a:lnTo>
                      <a:pt x="691" y="57"/>
                    </a:lnTo>
                    <a:lnTo>
                      <a:pt x="693" y="57"/>
                    </a:lnTo>
                    <a:lnTo>
                      <a:pt x="694" y="57"/>
                    </a:lnTo>
                    <a:lnTo>
                      <a:pt x="694" y="56"/>
                    </a:lnTo>
                    <a:lnTo>
                      <a:pt x="694" y="55"/>
                    </a:lnTo>
                    <a:lnTo>
                      <a:pt x="693" y="54"/>
                    </a:lnTo>
                    <a:lnTo>
                      <a:pt x="691" y="52"/>
                    </a:lnTo>
                    <a:lnTo>
                      <a:pt x="689" y="50"/>
                    </a:lnTo>
                    <a:lnTo>
                      <a:pt x="687" y="49"/>
                    </a:lnTo>
                    <a:lnTo>
                      <a:pt x="686" y="48"/>
                    </a:lnTo>
                    <a:lnTo>
                      <a:pt x="685" y="48"/>
                    </a:lnTo>
                    <a:lnTo>
                      <a:pt x="685" y="49"/>
                    </a:lnTo>
                    <a:lnTo>
                      <a:pt x="684" y="49"/>
                    </a:lnTo>
                    <a:lnTo>
                      <a:pt x="684" y="50"/>
                    </a:lnTo>
                    <a:lnTo>
                      <a:pt x="684" y="52"/>
                    </a:lnTo>
                    <a:lnTo>
                      <a:pt x="684" y="53"/>
                    </a:lnTo>
                    <a:lnTo>
                      <a:pt x="683" y="53"/>
                    </a:lnTo>
                    <a:lnTo>
                      <a:pt x="682" y="51"/>
                    </a:lnTo>
                    <a:lnTo>
                      <a:pt x="681" y="49"/>
                    </a:lnTo>
                    <a:lnTo>
                      <a:pt x="681" y="47"/>
                    </a:lnTo>
                    <a:lnTo>
                      <a:pt x="680" y="46"/>
                    </a:lnTo>
                    <a:lnTo>
                      <a:pt x="679" y="46"/>
                    </a:lnTo>
                    <a:lnTo>
                      <a:pt x="678" y="45"/>
                    </a:lnTo>
                    <a:lnTo>
                      <a:pt x="670" y="44"/>
                    </a:lnTo>
                    <a:lnTo>
                      <a:pt x="656" y="41"/>
                    </a:lnTo>
                    <a:lnTo>
                      <a:pt x="641" y="39"/>
                    </a:lnTo>
                    <a:lnTo>
                      <a:pt x="637" y="39"/>
                    </a:lnTo>
                    <a:lnTo>
                      <a:pt x="635" y="39"/>
                    </a:lnTo>
                    <a:lnTo>
                      <a:pt x="634" y="39"/>
                    </a:lnTo>
                    <a:lnTo>
                      <a:pt x="634" y="40"/>
                    </a:lnTo>
                    <a:lnTo>
                      <a:pt x="635" y="41"/>
                    </a:lnTo>
                    <a:lnTo>
                      <a:pt x="635" y="42"/>
                    </a:lnTo>
                    <a:lnTo>
                      <a:pt x="635" y="43"/>
                    </a:lnTo>
                    <a:lnTo>
                      <a:pt x="634" y="44"/>
                    </a:lnTo>
                    <a:lnTo>
                      <a:pt x="634" y="45"/>
                    </a:lnTo>
                    <a:lnTo>
                      <a:pt x="633" y="45"/>
                    </a:lnTo>
                    <a:lnTo>
                      <a:pt x="628" y="45"/>
                    </a:lnTo>
                    <a:lnTo>
                      <a:pt x="625" y="45"/>
                    </a:lnTo>
                    <a:lnTo>
                      <a:pt x="622" y="45"/>
                    </a:lnTo>
                    <a:lnTo>
                      <a:pt x="616" y="44"/>
                    </a:lnTo>
                    <a:lnTo>
                      <a:pt x="611" y="44"/>
                    </a:lnTo>
                    <a:lnTo>
                      <a:pt x="609" y="44"/>
                    </a:lnTo>
                    <a:lnTo>
                      <a:pt x="608" y="44"/>
                    </a:lnTo>
                    <a:lnTo>
                      <a:pt x="606" y="43"/>
                    </a:lnTo>
                    <a:lnTo>
                      <a:pt x="603" y="42"/>
                    </a:lnTo>
                    <a:lnTo>
                      <a:pt x="602" y="41"/>
                    </a:lnTo>
                    <a:lnTo>
                      <a:pt x="601" y="41"/>
                    </a:lnTo>
                    <a:lnTo>
                      <a:pt x="600" y="40"/>
                    </a:lnTo>
                    <a:lnTo>
                      <a:pt x="600" y="39"/>
                    </a:lnTo>
                    <a:lnTo>
                      <a:pt x="600" y="37"/>
                    </a:lnTo>
                    <a:lnTo>
                      <a:pt x="600" y="36"/>
                    </a:lnTo>
                    <a:lnTo>
                      <a:pt x="600" y="35"/>
                    </a:lnTo>
                    <a:lnTo>
                      <a:pt x="599" y="34"/>
                    </a:lnTo>
                    <a:lnTo>
                      <a:pt x="598" y="34"/>
                    </a:lnTo>
                    <a:lnTo>
                      <a:pt x="597" y="33"/>
                    </a:lnTo>
                    <a:lnTo>
                      <a:pt x="596" y="33"/>
                    </a:lnTo>
                    <a:lnTo>
                      <a:pt x="595" y="34"/>
                    </a:lnTo>
                    <a:lnTo>
                      <a:pt x="594" y="34"/>
                    </a:lnTo>
                    <a:lnTo>
                      <a:pt x="592" y="35"/>
                    </a:lnTo>
                    <a:lnTo>
                      <a:pt x="587" y="36"/>
                    </a:lnTo>
                    <a:lnTo>
                      <a:pt x="579" y="37"/>
                    </a:lnTo>
                    <a:lnTo>
                      <a:pt x="578" y="36"/>
                    </a:lnTo>
                    <a:lnTo>
                      <a:pt x="575" y="34"/>
                    </a:lnTo>
                    <a:lnTo>
                      <a:pt x="573" y="33"/>
                    </a:lnTo>
                    <a:lnTo>
                      <a:pt x="571" y="32"/>
                    </a:lnTo>
                    <a:lnTo>
                      <a:pt x="569" y="31"/>
                    </a:lnTo>
                    <a:lnTo>
                      <a:pt x="567" y="31"/>
                    </a:lnTo>
                    <a:lnTo>
                      <a:pt x="566" y="30"/>
                    </a:lnTo>
                    <a:lnTo>
                      <a:pt x="565" y="30"/>
                    </a:lnTo>
                    <a:lnTo>
                      <a:pt x="564" y="29"/>
                    </a:lnTo>
                    <a:lnTo>
                      <a:pt x="563" y="28"/>
                    </a:lnTo>
                    <a:lnTo>
                      <a:pt x="562" y="27"/>
                    </a:lnTo>
                    <a:lnTo>
                      <a:pt x="561" y="27"/>
                    </a:lnTo>
                    <a:lnTo>
                      <a:pt x="560" y="28"/>
                    </a:lnTo>
                    <a:lnTo>
                      <a:pt x="559" y="28"/>
                    </a:lnTo>
                    <a:lnTo>
                      <a:pt x="555" y="28"/>
                    </a:lnTo>
                    <a:lnTo>
                      <a:pt x="549" y="27"/>
                    </a:lnTo>
                    <a:lnTo>
                      <a:pt x="547" y="28"/>
                    </a:lnTo>
                    <a:lnTo>
                      <a:pt x="545" y="28"/>
                    </a:lnTo>
                    <a:lnTo>
                      <a:pt x="541" y="29"/>
                    </a:lnTo>
                    <a:lnTo>
                      <a:pt x="541" y="34"/>
                    </a:lnTo>
                    <a:lnTo>
                      <a:pt x="539" y="34"/>
                    </a:lnTo>
                    <a:lnTo>
                      <a:pt x="536" y="34"/>
                    </a:lnTo>
                    <a:lnTo>
                      <a:pt x="535" y="35"/>
                    </a:lnTo>
                    <a:lnTo>
                      <a:pt x="534" y="36"/>
                    </a:lnTo>
                    <a:lnTo>
                      <a:pt x="533" y="36"/>
                    </a:lnTo>
                    <a:lnTo>
                      <a:pt x="532" y="35"/>
                    </a:lnTo>
                    <a:lnTo>
                      <a:pt x="529" y="34"/>
                    </a:lnTo>
                    <a:lnTo>
                      <a:pt x="525" y="33"/>
                    </a:lnTo>
                    <a:lnTo>
                      <a:pt x="522" y="32"/>
                    </a:lnTo>
                    <a:lnTo>
                      <a:pt x="520" y="32"/>
                    </a:lnTo>
                    <a:lnTo>
                      <a:pt x="520" y="33"/>
                    </a:lnTo>
                    <a:lnTo>
                      <a:pt x="519" y="33"/>
                    </a:lnTo>
                    <a:lnTo>
                      <a:pt x="518" y="32"/>
                    </a:lnTo>
                    <a:lnTo>
                      <a:pt x="517" y="31"/>
                    </a:lnTo>
                    <a:lnTo>
                      <a:pt x="516" y="31"/>
                    </a:lnTo>
                    <a:lnTo>
                      <a:pt x="516" y="32"/>
                    </a:lnTo>
                    <a:lnTo>
                      <a:pt x="516" y="34"/>
                    </a:lnTo>
                    <a:lnTo>
                      <a:pt x="515" y="35"/>
                    </a:lnTo>
                    <a:lnTo>
                      <a:pt x="514" y="35"/>
                    </a:lnTo>
                    <a:lnTo>
                      <a:pt x="512" y="35"/>
                    </a:lnTo>
                    <a:lnTo>
                      <a:pt x="511" y="34"/>
                    </a:lnTo>
                    <a:lnTo>
                      <a:pt x="510" y="32"/>
                    </a:lnTo>
                    <a:lnTo>
                      <a:pt x="509" y="29"/>
                    </a:lnTo>
                    <a:lnTo>
                      <a:pt x="508" y="27"/>
                    </a:lnTo>
                    <a:lnTo>
                      <a:pt x="506" y="25"/>
                    </a:lnTo>
                    <a:lnTo>
                      <a:pt x="505" y="24"/>
                    </a:lnTo>
                    <a:lnTo>
                      <a:pt x="504" y="23"/>
                    </a:lnTo>
                    <a:lnTo>
                      <a:pt x="503" y="23"/>
                    </a:lnTo>
                    <a:lnTo>
                      <a:pt x="501" y="22"/>
                    </a:lnTo>
                    <a:lnTo>
                      <a:pt x="499" y="22"/>
                    </a:lnTo>
                    <a:lnTo>
                      <a:pt x="496" y="22"/>
                    </a:lnTo>
                    <a:lnTo>
                      <a:pt x="494" y="22"/>
                    </a:lnTo>
                    <a:lnTo>
                      <a:pt x="491" y="21"/>
                    </a:lnTo>
                    <a:lnTo>
                      <a:pt x="490" y="21"/>
                    </a:lnTo>
                    <a:lnTo>
                      <a:pt x="489" y="21"/>
                    </a:lnTo>
                    <a:lnTo>
                      <a:pt x="489" y="22"/>
                    </a:lnTo>
                    <a:lnTo>
                      <a:pt x="489" y="23"/>
                    </a:lnTo>
                    <a:lnTo>
                      <a:pt x="487" y="24"/>
                    </a:lnTo>
                    <a:lnTo>
                      <a:pt x="483" y="24"/>
                    </a:lnTo>
                    <a:lnTo>
                      <a:pt x="478" y="25"/>
                    </a:lnTo>
                    <a:lnTo>
                      <a:pt x="477" y="24"/>
                    </a:lnTo>
                    <a:lnTo>
                      <a:pt x="476" y="24"/>
                    </a:lnTo>
                    <a:lnTo>
                      <a:pt x="478" y="22"/>
                    </a:lnTo>
                    <a:lnTo>
                      <a:pt x="479" y="21"/>
                    </a:lnTo>
                    <a:lnTo>
                      <a:pt x="479" y="20"/>
                    </a:lnTo>
                    <a:lnTo>
                      <a:pt x="478" y="21"/>
                    </a:lnTo>
                    <a:lnTo>
                      <a:pt x="465" y="20"/>
                    </a:lnTo>
                    <a:lnTo>
                      <a:pt x="458" y="20"/>
                    </a:lnTo>
                    <a:lnTo>
                      <a:pt x="455" y="20"/>
                    </a:lnTo>
                    <a:lnTo>
                      <a:pt x="453" y="21"/>
                    </a:lnTo>
                    <a:lnTo>
                      <a:pt x="452" y="21"/>
                    </a:lnTo>
                    <a:lnTo>
                      <a:pt x="450" y="21"/>
                    </a:lnTo>
                    <a:lnTo>
                      <a:pt x="449" y="22"/>
                    </a:lnTo>
                    <a:lnTo>
                      <a:pt x="446" y="23"/>
                    </a:lnTo>
                    <a:lnTo>
                      <a:pt x="445" y="23"/>
                    </a:lnTo>
                    <a:lnTo>
                      <a:pt x="444" y="23"/>
                    </a:lnTo>
                    <a:lnTo>
                      <a:pt x="444" y="22"/>
                    </a:lnTo>
                    <a:lnTo>
                      <a:pt x="443" y="21"/>
                    </a:lnTo>
                    <a:lnTo>
                      <a:pt x="442" y="20"/>
                    </a:lnTo>
                    <a:lnTo>
                      <a:pt x="442" y="19"/>
                    </a:lnTo>
                    <a:lnTo>
                      <a:pt x="444" y="19"/>
                    </a:lnTo>
                    <a:lnTo>
                      <a:pt x="446" y="19"/>
                    </a:lnTo>
                    <a:lnTo>
                      <a:pt x="447" y="19"/>
                    </a:lnTo>
                    <a:lnTo>
                      <a:pt x="448" y="18"/>
                    </a:lnTo>
                    <a:lnTo>
                      <a:pt x="449" y="17"/>
                    </a:lnTo>
                    <a:lnTo>
                      <a:pt x="450" y="17"/>
                    </a:lnTo>
                    <a:lnTo>
                      <a:pt x="452" y="16"/>
                    </a:lnTo>
                    <a:lnTo>
                      <a:pt x="454" y="16"/>
                    </a:lnTo>
                    <a:lnTo>
                      <a:pt x="457" y="16"/>
                    </a:lnTo>
                    <a:lnTo>
                      <a:pt x="460" y="16"/>
                    </a:lnTo>
                    <a:lnTo>
                      <a:pt x="463" y="16"/>
                    </a:lnTo>
                    <a:lnTo>
                      <a:pt x="464" y="15"/>
                    </a:lnTo>
                    <a:lnTo>
                      <a:pt x="465" y="15"/>
                    </a:lnTo>
                    <a:lnTo>
                      <a:pt x="465" y="14"/>
                    </a:lnTo>
                    <a:lnTo>
                      <a:pt x="465" y="13"/>
                    </a:lnTo>
                    <a:lnTo>
                      <a:pt x="464" y="11"/>
                    </a:lnTo>
                    <a:lnTo>
                      <a:pt x="462" y="9"/>
                    </a:lnTo>
                    <a:lnTo>
                      <a:pt x="461" y="7"/>
                    </a:lnTo>
                    <a:lnTo>
                      <a:pt x="459" y="6"/>
                    </a:lnTo>
                    <a:lnTo>
                      <a:pt x="457" y="5"/>
                    </a:lnTo>
                    <a:lnTo>
                      <a:pt x="454" y="4"/>
                    </a:lnTo>
                    <a:lnTo>
                      <a:pt x="453" y="4"/>
                    </a:lnTo>
                    <a:lnTo>
                      <a:pt x="452" y="4"/>
                    </a:lnTo>
                    <a:lnTo>
                      <a:pt x="451" y="4"/>
                    </a:lnTo>
                    <a:lnTo>
                      <a:pt x="449" y="3"/>
                    </a:lnTo>
                    <a:lnTo>
                      <a:pt x="447" y="2"/>
                    </a:lnTo>
                    <a:lnTo>
                      <a:pt x="446" y="1"/>
                    </a:lnTo>
                    <a:lnTo>
                      <a:pt x="445" y="1"/>
                    </a:lnTo>
                    <a:lnTo>
                      <a:pt x="444" y="0"/>
                    </a:lnTo>
                    <a:lnTo>
                      <a:pt x="443" y="0"/>
                    </a:lnTo>
                    <a:lnTo>
                      <a:pt x="440" y="0"/>
                    </a:lnTo>
                    <a:lnTo>
                      <a:pt x="439" y="0"/>
                    </a:lnTo>
                    <a:lnTo>
                      <a:pt x="438" y="0"/>
                    </a:lnTo>
                    <a:lnTo>
                      <a:pt x="436" y="0"/>
                    </a:lnTo>
                    <a:lnTo>
                      <a:pt x="434" y="0"/>
                    </a:lnTo>
                    <a:lnTo>
                      <a:pt x="434" y="1"/>
                    </a:lnTo>
                    <a:lnTo>
                      <a:pt x="433" y="2"/>
                    </a:lnTo>
                    <a:lnTo>
                      <a:pt x="433" y="3"/>
                    </a:lnTo>
                    <a:lnTo>
                      <a:pt x="432" y="3"/>
                    </a:lnTo>
                    <a:lnTo>
                      <a:pt x="432" y="4"/>
                    </a:lnTo>
                    <a:lnTo>
                      <a:pt x="431" y="5"/>
                    </a:lnTo>
                    <a:lnTo>
                      <a:pt x="431" y="6"/>
                    </a:lnTo>
                    <a:lnTo>
                      <a:pt x="430" y="6"/>
                    </a:lnTo>
                    <a:lnTo>
                      <a:pt x="427" y="6"/>
                    </a:lnTo>
                    <a:lnTo>
                      <a:pt x="421" y="6"/>
                    </a:lnTo>
                    <a:lnTo>
                      <a:pt x="411" y="6"/>
                    </a:lnTo>
                    <a:lnTo>
                      <a:pt x="407" y="6"/>
                    </a:lnTo>
                    <a:lnTo>
                      <a:pt x="405" y="7"/>
                    </a:lnTo>
                    <a:lnTo>
                      <a:pt x="403" y="7"/>
                    </a:lnTo>
                    <a:lnTo>
                      <a:pt x="401" y="8"/>
                    </a:lnTo>
                    <a:lnTo>
                      <a:pt x="399" y="8"/>
                    </a:lnTo>
                    <a:lnTo>
                      <a:pt x="397" y="8"/>
                    </a:lnTo>
                    <a:lnTo>
                      <a:pt x="395" y="9"/>
                    </a:lnTo>
                    <a:lnTo>
                      <a:pt x="393" y="9"/>
                    </a:lnTo>
                    <a:lnTo>
                      <a:pt x="392" y="9"/>
                    </a:lnTo>
                    <a:lnTo>
                      <a:pt x="391" y="9"/>
                    </a:lnTo>
                    <a:lnTo>
                      <a:pt x="390" y="9"/>
                    </a:lnTo>
                    <a:lnTo>
                      <a:pt x="389" y="9"/>
                    </a:lnTo>
                    <a:lnTo>
                      <a:pt x="388" y="10"/>
                    </a:lnTo>
                    <a:lnTo>
                      <a:pt x="387" y="11"/>
                    </a:lnTo>
                    <a:lnTo>
                      <a:pt x="387" y="12"/>
                    </a:lnTo>
                    <a:lnTo>
                      <a:pt x="386" y="13"/>
                    </a:lnTo>
                    <a:lnTo>
                      <a:pt x="385" y="13"/>
                    </a:lnTo>
                    <a:lnTo>
                      <a:pt x="383" y="14"/>
                    </a:lnTo>
                    <a:lnTo>
                      <a:pt x="376" y="14"/>
                    </a:lnTo>
                    <a:lnTo>
                      <a:pt x="365" y="14"/>
                    </a:lnTo>
                    <a:lnTo>
                      <a:pt x="365" y="19"/>
                    </a:lnTo>
                    <a:lnTo>
                      <a:pt x="366" y="22"/>
                    </a:lnTo>
                    <a:lnTo>
                      <a:pt x="366" y="24"/>
                    </a:lnTo>
                    <a:lnTo>
                      <a:pt x="367" y="24"/>
                    </a:lnTo>
                    <a:lnTo>
                      <a:pt x="365" y="23"/>
                    </a:lnTo>
                    <a:lnTo>
                      <a:pt x="360" y="21"/>
                    </a:lnTo>
                    <a:lnTo>
                      <a:pt x="359" y="20"/>
                    </a:lnTo>
                    <a:lnTo>
                      <a:pt x="358" y="20"/>
                    </a:lnTo>
                    <a:lnTo>
                      <a:pt x="357" y="20"/>
                    </a:lnTo>
                    <a:lnTo>
                      <a:pt x="356" y="21"/>
                    </a:lnTo>
                    <a:lnTo>
                      <a:pt x="355" y="22"/>
                    </a:lnTo>
                    <a:lnTo>
                      <a:pt x="353" y="25"/>
                    </a:lnTo>
                    <a:lnTo>
                      <a:pt x="352" y="26"/>
                    </a:lnTo>
                    <a:lnTo>
                      <a:pt x="351" y="26"/>
                    </a:lnTo>
                    <a:lnTo>
                      <a:pt x="350" y="23"/>
                    </a:lnTo>
                    <a:lnTo>
                      <a:pt x="349" y="22"/>
                    </a:lnTo>
                    <a:lnTo>
                      <a:pt x="349" y="19"/>
                    </a:lnTo>
                    <a:lnTo>
                      <a:pt x="349" y="18"/>
                    </a:lnTo>
                    <a:lnTo>
                      <a:pt x="348" y="18"/>
                    </a:lnTo>
                    <a:lnTo>
                      <a:pt x="347" y="19"/>
                    </a:lnTo>
                    <a:lnTo>
                      <a:pt x="344" y="23"/>
                    </a:lnTo>
                    <a:lnTo>
                      <a:pt x="341" y="28"/>
                    </a:lnTo>
                    <a:lnTo>
                      <a:pt x="340" y="30"/>
                    </a:lnTo>
                    <a:lnTo>
                      <a:pt x="339" y="32"/>
                    </a:lnTo>
                    <a:lnTo>
                      <a:pt x="340" y="33"/>
                    </a:lnTo>
                    <a:lnTo>
                      <a:pt x="341" y="34"/>
                    </a:lnTo>
                    <a:lnTo>
                      <a:pt x="345" y="35"/>
                    </a:lnTo>
                    <a:lnTo>
                      <a:pt x="348" y="35"/>
                    </a:lnTo>
                    <a:lnTo>
                      <a:pt x="349" y="36"/>
                    </a:lnTo>
                    <a:lnTo>
                      <a:pt x="350" y="36"/>
                    </a:lnTo>
                    <a:lnTo>
                      <a:pt x="350" y="37"/>
                    </a:lnTo>
                    <a:lnTo>
                      <a:pt x="349" y="37"/>
                    </a:lnTo>
                    <a:lnTo>
                      <a:pt x="348" y="38"/>
                    </a:lnTo>
                    <a:lnTo>
                      <a:pt x="347" y="38"/>
                    </a:lnTo>
                    <a:lnTo>
                      <a:pt x="344" y="38"/>
                    </a:lnTo>
                    <a:lnTo>
                      <a:pt x="342" y="37"/>
                    </a:lnTo>
                    <a:lnTo>
                      <a:pt x="341" y="37"/>
                    </a:lnTo>
                    <a:lnTo>
                      <a:pt x="340" y="37"/>
                    </a:lnTo>
                    <a:lnTo>
                      <a:pt x="339" y="37"/>
                    </a:lnTo>
                    <a:lnTo>
                      <a:pt x="338" y="39"/>
                    </a:lnTo>
                    <a:lnTo>
                      <a:pt x="337" y="39"/>
                    </a:lnTo>
                    <a:lnTo>
                      <a:pt x="336" y="40"/>
                    </a:lnTo>
                    <a:lnTo>
                      <a:pt x="332" y="43"/>
                    </a:lnTo>
                    <a:lnTo>
                      <a:pt x="328" y="44"/>
                    </a:lnTo>
                    <a:lnTo>
                      <a:pt x="326" y="45"/>
                    </a:lnTo>
                    <a:lnTo>
                      <a:pt x="325" y="45"/>
                    </a:lnTo>
                    <a:lnTo>
                      <a:pt x="324" y="45"/>
                    </a:lnTo>
                    <a:lnTo>
                      <a:pt x="326" y="43"/>
                    </a:lnTo>
                    <a:lnTo>
                      <a:pt x="330" y="41"/>
                    </a:lnTo>
                    <a:lnTo>
                      <a:pt x="331" y="40"/>
                    </a:lnTo>
                    <a:lnTo>
                      <a:pt x="333" y="39"/>
                    </a:lnTo>
                    <a:lnTo>
                      <a:pt x="334" y="36"/>
                    </a:lnTo>
                    <a:lnTo>
                      <a:pt x="334" y="33"/>
                    </a:lnTo>
                    <a:lnTo>
                      <a:pt x="335" y="31"/>
                    </a:lnTo>
                    <a:lnTo>
                      <a:pt x="335" y="30"/>
                    </a:lnTo>
                    <a:lnTo>
                      <a:pt x="336" y="29"/>
                    </a:lnTo>
                    <a:lnTo>
                      <a:pt x="338" y="25"/>
                    </a:lnTo>
                    <a:lnTo>
                      <a:pt x="339" y="23"/>
                    </a:lnTo>
                    <a:lnTo>
                      <a:pt x="339" y="21"/>
                    </a:lnTo>
                    <a:lnTo>
                      <a:pt x="339" y="20"/>
                    </a:lnTo>
                    <a:lnTo>
                      <a:pt x="340" y="18"/>
                    </a:lnTo>
                    <a:lnTo>
                      <a:pt x="341" y="17"/>
                    </a:lnTo>
                    <a:lnTo>
                      <a:pt x="341" y="16"/>
                    </a:lnTo>
                    <a:lnTo>
                      <a:pt x="341" y="15"/>
                    </a:lnTo>
                    <a:lnTo>
                      <a:pt x="340" y="15"/>
                    </a:lnTo>
                    <a:lnTo>
                      <a:pt x="339" y="14"/>
                    </a:lnTo>
                    <a:lnTo>
                      <a:pt x="337" y="13"/>
                    </a:lnTo>
                    <a:lnTo>
                      <a:pt x="336" y="13"/>
                    </a:lnTo>
                    <a:lnTo>
                      <a:pt x="334" y="14"/>
                    </a:lnTo>
                    <a:lnTo>
                      <a:pt x="333" y="14"/>
                    </a:lnTo>
                    <a:lnTo>
                      <a:pt x="332" y="16"/>
                    </a:lnTo>
                    <a:lnTo>
                      <a:pt x="331" y="17"/>
                    </a:lnTo>
                    <a:lnTo>
                      <a:pt x="330" y="19"/>
                    </a:lnTo>
                    <a:lnTo>
                      <a:pt x="329" y="21"/>
                    </a:lnTo>
                    <a:lnTo>
                      <a:pt x="327" y="21"/>
                    </a:lnTo>
                    <a:lnTo>
                      <a:pt x="325" y="22"/>
                    </a:lnTo>
                    <a:lnTo>
                      <a:pt x="322" y="24"/>
                    </a:lnTo>
                    <a:lnTo>
                      <a:pt x="319" y="26"/>
                    </a:lnTo>
                    <a:lnTo>
                      <a:pt x="319" y="27"/>
                    </a:lnTo>
                    <a:lnTo>
                      <a:pt x="318" y="28"/>
                    </a:lnTo>
                    <a:lnTo>
                      <a:pt x="318" y="29"/>
                    </a:lnTo>
                    <a:lnTo>
                      <a:pt x="318" y="31"/>
                    </a:lnTo>
                    <a:lnTo>
                      <a:pt x="319" y="33"/>
                    </a:lnTo>
                    <a:lnTo>
                      <a:pt x="319" y="35"/>
                    </a:lnTo>
                    <a:lnTo>
                      <a:pt x="319" y="36"/>
                    </a:lnTo>
                    <a:lnTo>
                      <a:pt x="318" y="35"/>
                    </a:lnTo>
                    <a:lnTo>
                      <a:pt x="316" y="33"/>
                    </a:lnTo>
                    <a:lnTo>
                      <a:pt x="312" y="31"/>
                    </a:lnTo>
                    <a:lnTo>
                      <a:pt x="308" y="28"/>
                    </a:lnTo>
                    <a:lnTo>
                      <a:pt x="306" y="28"/>
                    </a:lnTo>
                    <a:lnTo>
                      <a:pt x="305" y="27"/>
                    </a:lnTo>
                    <a:lnTo>
                      <a:pt x="298" y="27"/>
                    </a:lnTo>
                    <a:lnTo>
                      <a:pt x="298" y="32"/>
                    </a:lnTo>
                    <a:lnTo>
                      <a:pt x="297" y="32"/>
                    </a:lnTo>
                    <a:lnTo>
                      <a:pt x="296" y="31"/>
                    </a:lnTo>
                    <a:lnTo>
                      <a:pt x="294" y="30"/>
                    </a:lnTo>
                    <a:lnTo>
                      <a:pt x="293" y="29"/>
                    </a:lnTo>
                    <a:lnTo>
                      <a:pt x="291" y="29"/>
                    </a:lnTo>
                    <a:lnTo>
                      <a:pt x="290" y="29"/>
                    </a:lnTo>
                    <a:lnTo>
                      <a:pt x="288" y="29"/>
                    </a:lnTo>
                    <a:lnTo>
                      <a:pt x="287" y="30"/>
                    </a:lnTo>
                    <a:lnTo>
                      <a:pt x="286" y="30"/>
                    </a:lnTo>
                    <a:lnTo>
                      <a:pt x="283" y="29"/>
                    </a:lnTo>
                    <a:lnTo>
                      <a:pt x="280" y="29"/>
                    </a:lnTo>
                    <a:lnTo>
                      <a:pt x="279" y="28"/>
                    </a:lnTo>
                    <a:lnTo>
                      <a:pt x="278" y="27"/>
                    </a:lnTo>
                    <a:lnTo>
                      <a:pt x="275" y="27"/>
                    </a:lnTo>
                    <a:lnTo>
                      <a:pt x="271" y="29"/>
                    </a:lnTo>
                    <a:lnTo>
                      <a:pt x="263" y="33"/>
                    </a:lnTo>
                    <a:lnTo>
                      <a:pt x="256" y="35"/>
                    </a:lnTo>
                    <a:lnTo>
                      <a:pt x="254" y="36"/>
                    </a:lnTo>
                    <a:lnTo>
                      <a:pt x="253" y="36"/>
                    </a:lnTo>
                    <a:lnTo>
                      <a:pt x="253" y="35"/>
                    </a:lnTo>
                    <a:lnTo>
                      <a:pt x="252" y="34"/>
                    </a:lnTo>
                    <a:lnTo>
                      <a:pt x="251" y="33"/>
                    </a:lnTo>
                    <a:lnTo>
                      <a:pt x="251" y="32"/>
                    </a:lnTo>
                    <a:lnTo>
                      <a:pt x="252" y="32"/>
                    </a:lnTo>
                    <a:lnTo>
                      <a:pt x="253" y="32"/>
                    </a:lnTo>
                    <a:lnTo>
                      <a:pt x="254" y="31"/>
                    </a:lnTo>
                    <a:lnTo>
                      <a:pt x="255" y="30"/>
                    </a:lnTo>
                    <a:lnTo>
                      <a:pt x="255" y="28"/>
                    </a:lnTo>
                    <a:lnTo>
                      <a:pt x="256" y="27"/>
                    </a:lnTo>
                    <a:lnTo>
                      <a:pt x="256" y="25"/>
                    </a:lnTo>
                    <a:lnTo>
                      <a:pt x="255" y="24"/>
                    </a:lnTo>
                    <a:lnTo>
                      <a:pt x="254" y="24"/>
                    </a:lnTo>
                    <a:lnTo>
                      <a:pt x="252" y="24"/>
                    </a:lnTo>
                    <a:lnTo>
                      <a:pt x="251" y="24"/>
                    </a:lnTo>
                    <a:lnTo>
                      <a:pt x="250" y="25"/>
                    </a:lnTo>
                    <a:lnTo>
                      <a:pt x="249" y="26"/>
                    </a:lnTo>
                    <a:lnTo>
                      <a:pt x="249" y="27"/>
                    </a:lnTo>
                    <a:lnTo>
                      <a:pt x="247" y="30"/>
                    </a:lnTo>
                    <a:lnTo>
                      <a:pt x="245" y="33"/>
                    </a:lnTo>
                    <a:lnTo>
                      <a:pt x="245" y="34"/>
                    </a:lnTo>
                    <a:lnTo>
                      <a:pt x="245" y="35"/>
                    </a:lnTo>
                    <a:lnTo>
                      <a:pt x="244" y="37"/>
                    </a:lnTo>
                    <a:lnTo>
                      <a:pt x="244" y="39"/>
                    </a:lnTo>
                    <a:lnTo>
                      <a:pt x="244" y="40"/>
                    </a:lnTo>
                    <a:lnTo>
                      <a:pt x="243" y="40"/>
                    </a:lnTo>
                    <a:lnTo>
                      <a:pt x="242" y="40"/>
                    </a:lnTo>
                    <a:lnTo>
                      <a:pt x="241" y="39"/>
                    </a:lnTo>
                    <a:lnTo>
                      <a:pt x="240" y="38"/>
                    </a:lnTo>
                    <a:lnTo>
                      <a:pt x="239" y="37"/>
                    </a:lnTo>
                    <a:lnTo>
                      <a:pt x="238" y="37"/>
                    </a:lnTo>
                    <a:lnTo>
                      <a:pt x="237" y="36"/>
                    </a:lnTo>
                    <a:lnTo>
                      <a:pt x="236" y="36"/>
                    </a:lnTo>
                    <a:lnTo>
                      <a:pt x="235" y="37"/>
                    </a:lnTo>
                    <a:lnTo>
                      <a:pt x="233" y="37"/>
                    </a:lnTo>
                    <a:lnTo>
                      <a:pt x="233" y="38"/>
                    </a:lnTo>
                    <a:lnTo>
                      <a:pt x="232" y="38"/>
                    </a:lnTo>
                    <a:lnTo>
                      <a:pt x="231" y="38"/>
                    </a:lnTo>
                    <a:lnTo>
                      <a:pt x="230" y="38"/>
                    </a:lnTo>
                    <a:lnTo>
                      <a:pt x="230" y="39"/>
                    </a:lnTo>
                    <a:lnTo>
                      <a:pt x="229" y="40"/>
                    </a:lnTo>
                    <a:lnTo>
                      <a:pt x="229" y="41"/>
                    </a:lnTo>
                    <a:lnTo>
                      <a:pt x="228" y="43"/>
                    </a:lnTo>
                    <a:lnTo>
                      <a:pt x="228" y="46"/>
                    </a:lnTo>
                    <a:lnTo>
                      <a:pt x="227" y="47"/>
                    </a:lnTo>
                    <a:lnTo>
                      <a:pt x="226" y="46"/>
                    </a:lnTo>
                    <a:lnTo>
                      <a:pt x="226" y="45"/>
                    </a:lnTo>
                    <a:lnTo>
                      <a:pt x="225" y="42"/>
                    </a:lnTo>
                    <a:lnTo>
                      <a:pt x="224" y="41"/>
                    </a:lnTo>
                    <a:lnTo>
                      <a:pt x="223" y="40"/>
                    </a:lnTo>
                    <a:lnTo>
                      <a:pt x="222" y="40"/>
                    </a:lnTo>
                    <a:lnTo>
                      <a:pt x="220" y="40"/>
                    </a:lnTo>
                    <a:lnTo>
                      <a:pt x="219" y="40"/>
                    </a:lnTo>
                    <a:lnTo>
                      <a:pt x="218" y="41"/>
                    </a:lnTo>
                    <a:lnTo>
                      <a:pt x="218" y="42"/>
                    </a:lnTo>
                    <a:lnTo>
                      <a:pt x="218" y="44"/>
                    </a:lnTo>
                    <a:lnTo>
                      <a:pt x="219" y="45"/>
                    </a:lnTo>
                    <a:lnTo>
                      <a:pt x="218" y="45"/>
                    </a:lnTo>
                    <a:lnTo>
                      <a:pt x="217" y="45"/>
                    </a:lnTo>
                    <a:lnTo>
                      <a:pt x="216" y="45"/>
                    </a:lnTo>
                    <a:lnTo>
                      <a:pt x="215" y="44"/>
                    </a:lnTo>
                    <a:lnTo>
                      <a:pt x="214" y="43"/>
                    </a:lnTo>
                    <a:lnTo>
                      <a:pt x="214" y="42"/>
                    </a:lnTo>
                    <a:lnTo>
                      <a:pt x="214" y="41"/>
                    </a:lnTo>
                    <a:lnTo>
                      <a:pt x="215" y="39"/>
                    </a:lnTo>
                    <a:lnTo>
                      <a:pt x="216" y="38"/>
                    </a:lnTo>
                    <a:lnTo>
                      <a:pt x="216" y="37"/>
                    </a:lnTo>
                    <a:lnTo>
                      <a:pt x="215" y="35"/>
                    </a:lnTo>
                    <a:lnTo>
                      <a:pt x="215" y="33"/>
                    </a:lnTo>
                    <a:lnTo>
                      <a:pt x="215" y="31"/>
                    </a:lnTo>
                    <a:lnTo>
                      <a:pt x="215" y="30"/>
                    </a:lnTo>
                    <a:lnTo>
                      <a:pt x="215" y="31"/>
                    </a:lnTo>
                    <a:lnTo>
                      <a:pt x="217" y="32"/>
                    </a:lnTo>
                    <a:lnTo>
                      <a:pt x="219" y="34"/>
                    </a:lnTo>
                    <a:lnTo>
                      <a:pt x="221" y="35"/>
                    </a:lnTo>
                    <a:lnTo>
                      <a:pt x="222" y="35"/>
                    </a:lnTo>
                    <a:lnTo>
                      <a:pt x="223" y="35"/>
                    </a:lnTo>
                    <a:lnTo>
                      <a:pt x="226" y="36"/>
                    </a:lnTo>
                    <a:lnTo>
                      <a:pt x="230" y="36"/>
                    </a:lnTo>
                    <a:lnTo>
                      <a:pt x="232" y="36"/>
                    </a:lnTo>
                    <a:lnTo>
                      <a:pt x="233" y="36"/>
                    </a:lnTo>
                    <a:lnTo>
                      <a:pt x="235" y="35"/>
                    </a:lnTo>
                    <a:lnTo>
                      <a:pt x="236" y="34"/>
                    </a:lnTo>
                    <a:lnTo>
                      <a:pt x="238" y="29"/>
                    </a:lnTo>
                    <a:lnTo>
                      <a:pt x="239" y="27"/>
                    </a:lnTo>
                    <a:lnTo>
                      <a:pt x="238" y="26"/>
                    </a:lnTo>
                    <a:lnTo>
                      <a:pt x="237" y="25"/>
                    </a:lnTo>
                    <a:lnTo>
                      <a:pt x="236" y="24"/>
                    </a:lnTo>
                    <a:lnTo>
                      <a:pt x="235" y="22"/>
                    </a:lnTo>
                    <a:lnTo>
                      <a:pt x="234" y="21"/>
                    </a:lnTo>
                    <a:lnTo>
                      <a:pt x="233" y="20"/>
                    </a:lnTo>
                    <a:lnTo>
                      <a:pt x="233" y="19"/>
                    </a:lnTo>
                    <a:lnTo>
                      <a:pt x="232" y="19"/>
                    </a:lnTo>
                    <a:lnTo>
                      <a:pt x="229" y="19"/>
                    </a:lnTo>
                    <a:lnTo>
                      <a:pt x="225" y="18"/>
                    </a:lnTo>
                    <a:lnTo>
                      <a:pt x="222" y="17"/>
                    </a:lnTo>
                    <a:lnTo>
                      <a:pt x="221" y="17"/>
                    </a:lnTo>
                    <a:lnTo>
                      <a:pt x="219" y="17"/>
                    </a:lnTo>
                    <a:lnTo>
                      <a:pt x="218" y="16"/>
                    </a:lnTo>
                    <a:lnTo>
                      <a:pt x="217" y="16"/>
                    </a:lnTo>
                    <a:lnTo>
                      <a:pt x="215" y="16"/>
                    </a:lnTo>
                    <a:lnTo>
                      <a:pt x="213" y="15"/>
                    </a:lnTo>
                    <a:lnTo>
                      <a:pt x="212" y="14"/>
                    </a:lnTo>
                    <a:lnTo>
                      <a:pt x="213" y="13"/>
                    </a:lnTo>
                    <a:lnTo>
                      <a:pt x="214" y="13"/>
                    </a:lnTo>
                    <a:lnTo>
                      <a:pt x="215" y="12"/>
                    </a:lnTo>
                    <a:lnTo>
                      <a:pt x="216" y="11"/>
                    </a:lnTo>
                    <a:lnTo>
                      <a:pt x="217" y="10"/>
                    </a:lnTo>
                    <a:lnTo>
                      <a:pt x="216" y="9"/>
                    </a:lnTo>
                    <a:lnTo>
                      <a:pt x="216" y="8"/>
                    </a:lnTo>
                    <a:lnTo>
                      <a:pt x="215" y="8"/>
                    </a:lnTo>
                    <a:lnTo>
                      <a:pt x="214" y="8"/>
                    </a:lnTo>
                    <a:lnTo>
                      <a:pt x="213" y="7"/>
                    </a:lnTo>
                    <a:lnTo>
                      <a:pt x="214" y="7"/>
                    </a:lnTo>
                    <a:lnTo>
                      <a:pt x="214" y="6"/>
                    </a:lnTo>
                    <a:lnTo>
                      <a:pt x="215" y="6"/>
                    </a:lnTo>
                    <a:lnTo>
                      <a:pt x="214" y="6"/>
                    </a:lnTo>
                    <a:lnTo>
                      <a:pt x="210" y="8"/>
                    </a:lnTo>
                    <a:lnTo>
                      <a:pt x="206" y="9"/>
                    </a:lnTo>
                    <a:lnTo>
                      <a:pt x="200" y="10"/>
                    </a:lnTo>
                    <a:lnTo>
                      <a:pt x="193" y="12"/>
                    </a:lnTo>
                    <a:lnTo>
                      <a:pt x="184" y="14"/>
                    </a:lnTo>
                    <a:lnTo>
                      <a:pt x="179" y="16"/>
                    </a:lnTo>
                    <a:lnTo>
                      <a:pt x="174" y="18"/>
                    </a:lnTo>
                    <a:lnTo>
                      <a:pt x="168" y="20"/>
                    </a:lnTo>
                    <a:lnTo>
                      <a:pt x="162" y="23"/>
                    </a:lnTo>
                    <a:lnTo>
                      <a:pt x="155" y="26"/>
                    </a:lnTo>
                    <a:lnTo>
                      <a:pt x="149" y="30"/>
                    </a:lnTo>
                    <a:lnTo>
                      <a:pt x="142" y="34"/>
                    </a:lnTo>
                    <a:lnTo>
                      <a:pt x="135" y="39"/>
                    </a:lnTo>
                    <a:lnTo>
                      <a:pt x="128" y="39"/>
                    </a:lnTo>
                    <a:lnTo>
                      <a:pt x="124" y="40"/>
                    </a:lnTo>
                    <a:lnTo>
                      <a:pt x="121" y="40"/>
                    </a:lnTo>
                    <a:lnTo>
                      <a:pt x="119" y="41"/>
                    </a:lnTo>
                    <a:lnTo>
                      <a:pt x="117" y="41"/>
                    </a:lnTo>
                    <a:lnTo>
                      <a:pt x="116" y="42"/>
                    </a:lnTo>
                    <a:lnTo>
                      <a:pt x="115" y="42"/>
                    </a:lnTo>
                    <a:lnTo>
                      <a:pt x="115" y="43"/>
                    </a:lnTo>
                    <a:lnTo>
                      <a:pt x="116" y="44"/>
                    </a:lnTo>
                    <a:lnTo>
                      <a:pt x="117" y="45"/>
                    </a:lnTo>
                    <a:lnTo>
                      <a:pt x="117" y="46"/>
                    </a:lnTo>
                    <a:lnTo>
                      <a:pt x="117" y="47"/>
                    </a:lnTo>
                    <a:lnTo>
                      <a:pt x="116" y="47"/>
                    </a:lnTo>
                    <a:lnTo>
                      <a:pt x="115" y="49"/>
                    </a:lnTo>
                    <a:lnTo>
                      <a:pt x="114" y="50"/>
                    </a:lnTo>
                    <a:lnTo>
                      <a:pt x="113" y="51"/>
                    </a:lnTo>
                    <a:lnTo>
                      <a:pt x="113" y="52"/>
                    </a:lnTo>
                    <a:lnTo>
                      <a:pt x="113" y="53"/>
                    </a:lnTo>
                    <a:lnTo>
                      <a:pt x="114" y="53"/>
                    </a:lnTo>
                    <a:lnTo>
                      <a:pt x="114" y="54"/>
                    </a:lnTo>
                    <a:lnTo>
                      <a:pt x="114" y="55"/>
                    </a:lnTo>
                    <a:lnTo>
                      <a:pt x="112" y="56"/>
                    </a:lnTo>
                    <a:lnTo>
                      <a:pt x="111" y="57"/>
                    </a:lnTo>
                    <a:lnTo>
                      <a:pt x="111" y="58"/>
                    </a:lnTo>
                    <a:lnTo>
                      <a:pt x="111" y="61"/>
                    </a:lnTo>
                    <a:lnTo>
                      <a:pt x="110" y="63"/>
                    </a:lnTo>
                    <a:lnTo>
                      <a:pt x="110" y="64"/>
                    </a:lnTo>
                    <a:lnTo>
                      <a:pt x="111" y="64"/>
                    </a:lnTo>
                    <a:lnTo>
                      <a:pt x="111" y="65"/>
                    </a:lnTo>
                    <a:lnTo>
                      <a:pt x="112" y="65"/>
                    </a:lnTo>
                    <a:lnTo>
                      <a:pt x="114" y="65"/>
                    </a:lnTo>
                    <a:lnTo>
                      <a:pt x="116" y="64"/>
                    </a:lnTo>
                    <a:lnTo>
                      <a:pt x="120" y="62"/>
                    </a:lnTo>
                    <a:lnTo>
                      <a:pt x="125" y="60"/>
                    </a:lnTo>
                    <a:lnTo>
                      <a:pt x="127" y="76"/>
                    </a:lnTo>
                    <a:lnTo>
                      <a:pt x="129" y="77"/>
                    </a:lnTo>
                    <a:lnTo>
                      <a:pt x="131" y="78"/>
                    </a:lnTo>
                    <a:lnTo>
                      <a:pt x="132" y="79"/>
                    </a:lnTo>
                    <a:lnTo>
                      <a:pt x="133" y="79"/>
                    </a:lnTo>
                    <a:lnTo>
                      <a:pt x="134" y="78"/>
                    </a:lnTo>
                    <a:lnTo>
                      <a:pt x="135" y="78"/>
                    </a:lnTo>
                    <a:lnTo>
                      <a:pt x="136" y="77"/>
                    </a:lnTo>
                    <a:lnTo>
                      <a:pt x="137" y="75"/>
                    </a:lnTo>
                    <a:lnTo>
                      <a:pt x="139" y="69"/>
                    </a:lnTo>
                    <a:lnTo>
                      <a:pt x="142" y="65"/>
                    </a:lnTo>
                    <a:lnTo>
                      <a:pt x="143" y="63"/>
                    </a:lnTo>
                    <a:lnTo>
                      <a:pt x="144" y="63"/>
                    </a:lnTo>
                    <a:lnTo>
                      <a:pt x="145" y="64"/>
                    </a:lnTo>
                    <a:lnTo>
                      <a:pt x="147" y="64"/>
                    </a:lnTo>
                    <a:lnTo>
                      <a:pt x="148" y="64"/>
                    </a:lnTo>
                    <a:lnTo>
                      <a:pt x="149" y="63"/>
                    </a:lnTo>
                    <a:lnTo>
                      <a:pt x="150" y="62"/>
                    </a:lnTo>
                    <a:lnTo>
                      <a:pt x="151" y="60"/>
                    </a:lnTo>
                    <a:lnTo>
                      <a:pt x="151" y="58"/>
                    </a:lnTo>
                    <a:lnTo>
                      <a:pt x="151" y="56"/>
                    </a:lnTo>
                    <a:lnTo>
                      <a:pt x="151" y="54"/>
                    </a:lnTo>
                    <a:lnTo>
                      <a:pt x="151" y="51"/>
                    </a:lnTo>
                    <a:lnTo>
                      <a:pt x="151" y="50"/>
                    </a:lnTo>
                    <a:lnTo>
                      <a:pt x="155" y="48"/>
                    </a:lnTo>
                    <a:lnTo>
                      <a:pt x="160" y="45"/>
                    </a:lnTo>
                    <a:lnTo>
                      <a:pt x="165" y="42"/>
                    </a:lnTo>
                    <a:lnTo>
                      <a:pt x="167" y="41"/>
                    </a:lnTo>
                    <a:lnTo>
                      <a:pt x="168" y="40"/>
                    </a:lnTo>
                    <a:lnTo>
                      <a:pt x="169" y="40"/>
                    </a:lnTo>
                    <a:lnTo>
                      <a:pt x="170" y="38"/>
                    </a:lnTo>
                    <a:lnTo>
                      <a:pt x="172" y="36"/>
                    </a:lnTo>
                    <a:lnTo>
                      <a:pt x="173" y="33"/>
                    </a:lnTo>
                    <a:lnTo>
                      <a:pt x="173" y="32"/>
                    </a:lnTo>
                    <a:lnTo>
                      <a:pt x="178" y="32"/>
                    </a:lnTo>
                    <a:lnTo>
                      <a:pt x="183" y="32"/>
                    </a:lnTo>
                    <a:lnTo>
                      <a:pt x="185" y="31"/>
                    </a:lnTo>
                    <a:lnTo>
                      <a:pt x="186" y="32"/>
                    </a:lnTo>
                    <a:lnTo>
                      <a:pt x="185" y="33"/>
                    </a:lnTo>
                    <a:lnTo>
                      <a:pt x="184" y="34"/>
                    </a:lnTo>
                    <a:lnTo>
                      <a:pt x="181" y="36"/>
                    </a:lnTo>
                    <a:lnTo>
                      <a:pt x="177" y="39"/>
                    </a:lnTo>
                    <a:lnTo>
                      <a:pt x="172" y="42"/>
                    </a:lnTo>
                    <a:lnTo>
                      <a:pt x="170" y="44"/>
                    </a:lnTo>
                    <a:lnTo>
                      <a:pt x="168" y="46"/>
                    </a:lnTo>
                    <a:lnTo>
                      <a:pt x="167" y="48"/>
                    </a:lnTo>
                    <a:lnTo>
                      <a:pt x="165" y="51"/>
                    </a:lnTo>
                    <a:lnTo>
                      <a:pt x="164" y="53"/>
                    </a:lnTo>
                    <a:lnTo>
                      <a:pt x="164" y="55"/>
                    </a:lnTo>
                    <a:lnTo>
                      <a:pt x="164" y="58"/>
                    </a:lnTo>
                    <a:lnTo>
                      <a:pt x="165" y="60"/>
                    </a:lnTo>
                    <a:lnTo>
                      <a:pt x="169" y="60"/>
                    </a:lnTo>
                    <a:lnTo>
                      <a:pt x="171" y="61"/>
                    </a:lnTo>
                    <a:lnTo>
                      <a:pt x="172" y="61"/>
                    </a:lnTo>
                    <a:lnTo>
                      <a:pt x="173" y="60"/>
                    </a:lnTo>
                    <a:lnTo>
                      <a:pt x="178" y="61"/>
                    </a:lnTo>
                    <a:lnTo>
                      <a:pt x="181" y="61"/>
                    </a:lnTo>
                    <a:lnTo>
                      <a:pt x="182" y="60"/>
                    </a:lnTo>
                    <a:lnTo>
                      <a:pt x="183" y="60"/>
                    </a:lnTo>
                    <a:lnTo>
                      <a:pt x="184" y="60"/>
                    </a:lnTo>
                    <a:lnTo>
                      <a:pt x="185" y="60"/>
                    </a:lnTo>
                    <a:lnTo>
                      <a:pt x="185" y="61"/>
                    </a:lnTo>
                    <a:lnTo>
                      <a:pt x="184" y="62"/>
                    </a:lnTo>
                    <a:lnTo>
                      <a:pt x="183" y="63"/>
                    </a:lnTo>
                    <a:lnTo>
                      <a:pt x="181" y="64"/>
                    </a:lnTo>
                    <a:lnTo>
                      <a:pt x="180" y="65"/>
                    </a:lnTo>
                    <a:lnTo>
                      <a:pt x="179" y="65"/>
                    </a:lnTo>
                    <a:lnTo>
                      <a:pt x="178" y="65"/>
                    </a:lnTo>
                    <a:lnTo>
                      <a:pt x="176" y="64"/>
                    </a:lnTo>
                    <a:lnTo>
                      <a:pt x="174" y="64"/>
                    </a:lnTo>
                    <a:lnTo>
                      <a:pt x="171" y="63"/>
                    </a:lnTo>
                    <a:lnTo>
                      <a:pt x="169" y="63"/>
                    </a:lnTo>
                    <a:lnTo>
                      <a:pt x="166" y="64"/>
                    </a:lnTo>
                    <a:lnTo>
                      <a:pt x="164" y="65"/>
                    </a:lnTo>
                    <a:lnTo>
                      <a:pt x="163" y="66"/>
                    </a:lnTo>
                    <a:lnTo>
                      <a:pt x="163" y="67"/>
                    </a:lnTo>
                    <a:lnTo>
                      <a:pt x="163" y="68"/>
                    </a:lnTo>
                    <a:lnTo>
                      <a:pt x="163" y="69"/>
                    </a:lnTo>
                    <a:lnTo>
                      <a:pt x="162" y="70"/>
                    </a:lnTo>
                    <a:lnTo>
                      <a:pt x="161" y="70"/>
                    </a:lnTo>
                    <a:lnTo>
                      <a:pt x="160" y="70"/>
                    </a:lnTo>
                    <a:lnTo>
                      <a:pt x="159" y="70"/>
                    </a:lnTo>
                    <a:lnTo>
                      <a:pt x="158" y="70"/>
                    </a:lnTo>
                    <a:lnTo>
                      <a:pt x="156" y="72"/>
                    </a:lnTo>
                    <a:lnTo>
                      <a:pt x="154" y="75"/>
                    </a:lnTo>
                    <a:lnTo>
                      <a:pt x="151" y="81"/>
                    </a:lnTo>
                    <a:lnTo>
                      <a:pt x="151" y="82"/>
                    </a:lnTo>
                    <a:lnTo>
                      <a:pt x="151" y="83"/>
                    </a:lnTo>
                    <a:lnTo>
                      <a:pt x="150" y="83"/>
                    </a:lnTo>
                    <a:lnTo>
                      <a:pt x="148" y="83"/>
                    </a:lnTo>
                    <a:lnTo>
                      <a:pt x="139" y="83"/>
                    </a:lnTo>
                    <a:lnTo>
                      <a:pt x="134" y="84"/>
                    </a:lnTo>
                    <a:lnTo>
                      <a:pt x="130" y="84"/>
                    </a:lnTo>
                    <a:lnTo>
                      <a:pt x="128" y="85"/>
                    </a:lnTo>
                    <a:lnTo>
                      <a:pt x="127" y="86"/>
                    </a:lnTo>
                    <a:lnTo>
                      <a:pt x="125" y="85"/>
                    </a:lnTo>
                    <a:lnTo>
                      <a:pt x="122" y="84"/>
                    </a:lnTo>
                    <a:lnTo>
                      <a:pt x="119" y="82"/>
                    </a:lnTo>
                    <a:lnTo>
                      <a:pt x="116" y="81"/>
                    </a:lnTo>
                    <a:lnTo>
                      <a:pt x="116" y="80"/>
                    </a:lnTo>
                    <a:lnTo>
                      <a:pt x="115" y="79"/>
                    </a:lnTo>
                    <a:lnTo>
                      <a:pt x="116" y="78"/>
                    </a:lnTo>
                    <a:lnTo>
                      <a:pt x="118" y="76"/>
                    </a:lnTo>
                    <a:lnTo>
                      <a:pt x="119" y="75"/>
                    </a:lnTo>
                    <a:lnTo>
                      <a:pt x="119" y="73"/>
                    </a:lnTo>
                    <a:lnTo>
                      <a:pt x="120" y="71"/>
                    </a:lnTo>
                    <a:lnTo>
                      <a:pt x="120" y="70"/>
                    </a:lnTo>
                    <a:lnTo>
                      <a:pt x="120" y="69"/>
                    </a:lnTo>
                    <a:lnTo>
                      <a:pt x="121" y="68"/>
                    </a:lnTo>
                    <a:lnTo>
                      <a:pt x="121" y="67"/>
                    </a:lnTo>
                    <a:lnTo>
                      <a:pt x="121" y="66"/>
                    </a:lnTo>
                    <a:lnTo>
                      <a:pt x="120" y="65"/>
                    </a:lnTo>
                    <a:lnTo>
                      <a:pt x="119" y="65"/>
                    </a:lnTo>
                    <a:lnTo>
                      <a:pt x="118" y="66"/>
                    </a:lnTo>
                    <a:lnTo>
                      <a:pt x="117" y="66"/>
                    </a:lnTo>
                    <a:lnTo>
                      <a:pt x="116" y="69"/>
                    </a:lnTo>
                    <a:lnTo>
                      <a:pt x="113" y="72"/>
                    </a:lnTo>
                    <a:lnTo>
                      <a:pt x="112" y="76"/>
                    </a:lnTo>
                    <a:lnTo>
                      <a:pt x="111" y="77"/>
                    </a:lnTo>
                    <a:lnTo>
                      <a:pt x="111" y="78"/>
                    </a:lnTo>
                    <a:lnTo>
                      <a:pt x="111" y="80"/>
                    </a:lnTo>
                    <a:lnTo>
                      <a:pt x="111" y="82"/>
                    </a:lnTo>
                    <a:lnTo>
                      <a:pt x="110" y="84"/>
                    </a:lnTo>
                    <a:lnTo>
                      <a:pt x="109" y="84"/>
                    </a:lnTo>
                    <a:lnTo>
                      <a:pt x="106" y="85"/>
                    </a:lnTo>
                    <a:lnTo>
                      <a:pt x="102" y="85"/>
                    </a:lnTo>
                    <a:lnTo>
                      <a:pt x="97" y="87"/>
                    </a:lnTo>
                    <a:lnTo>
                      <a:pt x="96" y="87"/>
                    </a:lnTo>
                    <a:lnTo>
                      <a:pt x="95" y="88"/>
                    </a:lnTo>
                    <a:lnTo>
                      <a:pt x="90" y="93"/>
                    </a:lnTo>
                    <a:lnTo>
                      <a:pt x="87" y="95"/>
                    </a:lnTo>
                    <a:lnTo>
                      <a:pt x="82" y="98"/>
                    </a:lnTo>
                    <a:lnTo>
                      <a:pt x="77" y="101"/>
                    </a:lnTo>
                    <a:lnTo>
                      <a:pt x="75" y="102"/>
                    </a:lnTo>
                    <a:lnTo>
                      <a:pt x="73" y="102"/>
                    </a:lnTo>
                    <a:lnTo>
                      <a:pt x="71" y="103"/>
                    </a:lnTo>
                    <a:lnTo>
                      <a:pt x="70" y="103"/>
                    </a:lnTo>
                    <a:lnTo>
                      <a:pt x="68" y="106"/>
                    </a:lnTo>
                    <a:lnTo>
                      <a:pt x="66" y="106"/>
                    </a:lnTo>
                    <a:lnTo>
                      <a:pt x="64" y="105"/>
                    </a:lnTo>
                    <a:lnTo>
                      <a:pt x="63" y="105"/>
                    </a:lnTo>
                    <a:lnTo>
                      <a:pt x="62" y="106"/>
                    </a:lnTo>
                    <a:lnTo>
                      <a:pt x="60" y="107"/>
                    </a:lnTo>
                    <a:lnTo>
                      <a:pt x="58" y="108"/>
                    </a:lnTo>
                    <a:lnTo>
                      <a:pt x="57" y="108"/>
                    </a:lnTo>
                    <a:lnTo>
                      <a:pt x="57" y="109"/>
                    </a:lnTo>
                    <a:lnTo>
                      <a:pt x="58" y="110"/>
                    </a:lnTo>
                    <a:lnTo>
                      <a:pt x="59" y="111"/>
                    </a:lnTo>
                    <a:lnTo>
                      <a:pt x="61" y="112"/>
                    </a:lnTo>
                    <a:lnTo>
                      <a:pt x="63" y="113"/>
                    </a:lnTo>
                    <a:lnTo>
                      <a:pt x="64" y="113"/>
                    </a:lnTo>
                    <a:lnTo>
                      <a:pt x="65" y="115"/>
                    </a:lnTo>
                    <a:lnTo>
                      <a:pt x="65" y="116"/>
                    </a:lnTo>
                    <a:lnTo>
                      <a:pt x="65" y="117"/>
                    </a:lnTo>
                    <a:lnTo>
                      <a:pt x="66" y="120"/>
                    </a:lnTo>
                    <a:lnTo>
                      <a:pt x="66" y="121"/>
                    </a:lnTo>
                    <a:lnTo>
                      <a:pt x="66" y="122"/>
                    </a:lnTo>
                    <a:lnTo>
                      <a:pt x="66" y="123"/>
                    </a:lnTo>
                    <a:lnTo>
                      <a:pt x="65" y="124"/>
                    </a:lnTo>
                    <a:lnTo>
                      <a:pt x="65" y="125"/>
                    </a:lnTo>
                    <a:lnTo>
                      <a:pt x="64" y="126"/>
                    </a:lnTo>
                    <a:lnTo>
                      <a:pt x="63" y="126"/>
                    </a:lnTo>
                    <a:lnTo>
                      <a:pt x="62" y="127"/>
                    </a:lnTo>
                    <a:lnTo>
                      <a:pt x="60" y="127"/>
                    </a:lnTo>
                    <a:lnTo>
                      <a:pt x="57" y="127"/>
                    </a:lnTo>
                    <a:lnTo>
                      <a:pt x="54" y="127"/>
                    </a:lnTo>
                    <a:lnTo>
                      <a:pt x="47" y="127"/>
                    </a:lnTo>
                    <a:lnTo>
                      <a:pt x="44" y="127"/>
                    </a:lnTo>
                    <a:lnTo>
                      <a:pt x="42" y="127"/>
                    </a:lnTo>
                    <a:lnTo>
                      <a:pt x="38" y="139"/>
                    </a:lnTo>
                    <a:lnTo>
                      <a:pt x="33" y="150"/>
                    </a:lnTo>
                    <a:lnTo>
                      <a:pt x="33" y="151"/>
                    </a:lnTo>
                    <a:lnTo>
                      <a:pt x="35" y="152"/>
                    </a:lnTo>
                    <a:lnTo>
                      <a:pt x="36" y="152"/>
                    </a:lnTo>
                    <a:lnTo>
                      <a:pt x="37" y="153"/>
                    </a:lnTo>
                    <a:lnTo>
                      <a:pt x="37" y="155"/>
                    </a:lnTo>
                    <a:lnTo>
                      <a:pt x="38" y="157"/>
                    </a:lnTo>
                    <a:lnTo>
                      <a:pt x="37" y="157"/>
                    </a:lnTo>
                    <a:lnTo>
                      <a:pt x="36" y="158"/>
                    </a:lnTo>
                    <a:lnTo>
                      <a:pt x="36" y="159"/>
                    </a:lnTo>
                    <a:lnTo>
                      <a:pt x="37" y="160"/>
                    </a:lnTo>
                    <a:lnTo>
                      <a:pt x="39" y="160"/>
                    </a:lnTo>
                    <a:lnTo>
                      <a:pt x="40" y="160"/>
                    </a:lnTo>
                    <a:lnTo>
                      <a:pt x="41" y="159"/>
                    </a:lnTo>
                    <a:lnTo>
                      <a:pt x="41" y="160"/>
                    </a:lnTo>
                    <a:lnTo>
                      <a:pt x="42" y="161"/>
                    </a:lnTo>
                    <a:lnTo>
                      <a:pt x="42" y="162"/>
                    </a:lnTo>
                    <a:lnTo>
                      <a:pt x="43" y="162"/>
                    </a:lnTo>
                    <a:lnTo>
                      <a:pt x="44" y="162"/>
                    </a:lnTo>
                    <a:lnTo>
                      <a:pt x="47" y="161"/>
                    </a:lnTo>
                    <a:lnTo>
                      <a:pt x="50" y="160"/>
                    </a:lnTo>
                    <a:lnTo>
                      <a:pt x="52" y="160"/>
                    </a:lnTo>
                    <a:lnTo>
                      <a:pt x="55" y="160"/>
                    </a:lnTo>
                    <a:lnTo>
                      <a:pt x="57" y="159"/>
                    </a:lnTo>
                    <a:lnTo>
                      <a:pt x="59" y="158"/>
                    </a:lnTo>
                    <a:lnTo>
                      <a:pt x="60" y="157"/>
                    </a:lnTo>
                    <a:lnTo>
                      <a:pt x="62" y="157"/>
                    </a:lnTo>
                    <a:lnTo>
                      <a:pt x="63" y="156"/>
                    </a:lnTo>
                    <a:lnTo>
                      <a:pt x="64" y="155"/>
                    </a:lnTo>
                    <a:lnTo>
                      <a:pt x="64" y="154"/>
                    </a:lnTo>
                    <a:lnTo>
                      <a:pt x="64" y="152"/>
                    </a:lnTo>
                    <a:lnTo>
                      <a:pt x="65" y="150"/>
                    </a:lnTo>
                    <a:lnTo>
                      <a:pt x="65" y="149"/>
                    </a:lnTo>
                    <a:lnTo>
                      <a:pt x="65" y="148"/>
                    </a:lnTo>
                    <a:lnTo>
                      <a:pt x="66" y="147"/>
                    </a:lnTo>
                    <a:lnTo>
                      <a:pt x="67" y="146"/>
                    </a:lnTo>
                    <a:lnTo>
                      <a:pt x="70" y="144"/>
                    </a:lnTo>
                    <a:lnTo>
                      <a:pt x="73" y="142"/>
                    </a:lnTo>
                    <a:lnTo>
                      <a:pt x="75" y="140"/>
                    </a:lnTo>
                    <a:lnTo>
                      <a:pt x="76" y="140"/>
                    </a:lnTo>
                    <a:lnTo>
                      <a:pt x="77" y="139"/>
                    </a:lnTo>
                    <a:lnTo>
                      <a:pt x="78" y="137"/>
                    </a:lnTo>
                    <a:lnTo>
                      <a:pt x="79" y="136"/>
                    </a:lnTo>
                    <a:lnTo>
                      <a:pt x="80" y="135"/>
                    </a:lnTo>
                    <a:lnTo>
                      <a:pt x="82" y="134"/>
                    </a:lnTo>
                    <a:lnTo>
                      <a:pt x="83" y="134"/>
                    </a:lnTo>
                    <a:lnTo>
                      <a:pt x="86" y="133"/>
                    </a:lnTo>
                    <a:lnTo>
                      <a:pt x="88" y="133"/>
                    </a:lnTo>
                    <a:lnTo>
                      <a:pt x="91" y="133"/>
                    </a:lnTo>
                    <a:lnTo>
                      <a:pt x="93" y="133"/>
                    </a:lnTo>
                    <a:lnTo>
                      <a:pt x="94" y="133"/>
                    </a:lnTo>
                    <a:lnTo>
                      <a:pt x="99" y="131"/>
                    </a:lnTo>
                    <a:lnTo>
                      <a:pt x="101" y="132"/>
                    </a:lnTo>
                    <a:lnTo>
                      <a:pt x="102" y="133"/>
                    </a:lnTo>
                    <a:lnTo>
                      <a:pt x="103" y="134"/>
                    </a:lnTo>
                    <a:lnTo>
                      <a:pt x="103" y="135"/>
                    </a:lnTo>
                    <a:lnTo>
                      <a:pt x="103" y="137"/>
                    </a:lnTo>
                    <a:lnTo>
                      <a:pt x="103" y="139"/>
                    </a:lnTo>
                    <a:lnTo>
                      <a:pt x="103" y="140"/>
                    </a:lnTo>
                    <a:lnTo>
                      <a:pt x="104" y="142"/>
                    </a:lnTo>
                    <a:lnTo>
                      <a:pt x="105" y="143"/>
                    </a:lnTo>
                    <a:lnTo>
                      <a:pt x="107" y="145"/>
                    </a:lnTo>
                    <a:lnTo>
                      <a:pt x="108" y="147"/>
                    </a:lnTo>
                    <a:lnTo>
                      <a:pt x="109" y="147"/>
                    </a:lnTo>
                    <a:lnTo>
                      <a:pt x="111" y="148"/>
                    </a:lnTo>
                    <a:lnTo>
                      <a:pt x="112" y="149"/>
                    </a:lnTo>
                    <a:lnTo>
                      <a:pt x="112" y="150"/>
                    </a:lnTo>
                    <a:lnTo>
                      <a:pt x="113" y="151"/>
                    </a:lnTo>
                    <a:lnTo>
                      <a:pt x="113" y="152"/>
                    </a:lnTo>
                    <a:lnTo>
                      <a:pt x="114" y="152"/>
                    </a:lnTo>
                    <a:lnTo>
                      <a:pt x="116" y="152"/>
                    </a:lnTo>
                    <a:lnTo>
                      <a:pt x="116" y="153"/>
                    </a:lnTo>
                    <a:lnTo>
                      <a:pt x="116" y="154"/>
                    </a:lnTo>
                    <a:lnTo>
                      <a:pt x="116" y="155"/>
                    </a:lnTo>
                    <a:lnTo>
                      <a:pt x="116" y="157"/>
                    </a:lnTo>
                    <a:lnTo>
                      <a:pt x="115" y="158"/>
                    </a:lnTo>
                    <a:lnTo>
                      <a:pt x="114" y="160"/>
                    </a:lnTo>
                    <a:lnTo>
                      <a:pt x="114" y="162"/>
                    </a:lnTo>
                    <a:lnTo>
                      <a:pt x="117" y="161"/>
                    </a:lnTo>
                    <a:lnTo>
                      <a:pt x="120" y="159"/>
                    </a:lnTo>
                    <a:lnTo>
                      <a:pt x="121" y="158"/>
                    </a:lnTo>
                    <a:lnTo>
                      <a:pt x="120" y="157"/>
                    </a:lnTo>
                    <a:lnTo>
                      <a:pt x="119" y="155"/>
                    </a:lnTo>
                    <a:lnTo>
                      <a:pt x="119" y="154"/>
                    </a:lnTo>
                    <a:lnTo>
                      <a:pt x="120" y="154"/>
                    </a:lnTo>
                    <a:lnTo>
                      <a:pt x="121" y="153"/>
                    </a:lnTo>
                    <a:lnTo>
                      <a:pt x="122" y="154"/>
                    </a:lnTo>
                    <a:lnTo>
                      <a:pt x="123" y="154"/>
                    </a:lnTo>
                    <a:lnTo>
                      <a:pt x="124" y="154"/>
                    </a:lnTo>
                    <a:lnTo>
                      <a:pt x="124" y="153"/>
                    </a:lnTo>
                    <a:lnTo>
                      <a:pt x="124" y="152"/>
                    </a:lnTo>
                    <a:lnTo>
                      <a:pt x="124" y="151"/>
                    </a:lnTo>
                    <a:lnTo>
                      <a:pt x="125" y="150"/>
                    </a:lnTo>
                    <a:lnTo>
                      <a:pt x="124" y="149"/>
                    </a:lnTo>
                    <a:lnTo>
                      <a:pt x="124" y="148"/>
                    </a:lnTo>
                    <a:lnTo>
                      <a:pt x="122" y="147"/>
                    </a:lnTo>
                    <a:lnTo>
                      <a:pt x="120" y="145"/>
                    </a:lnTo>
                    <a:lnTo>
                      <a:pt x="119" y="144"/>
                    </a:lnTo>
                    <a:lnTo>
                      <a:pt x="118" y="144"/>
                    </a:lnTo>
                    <a:lnTo>
                      <a:pt x="117" y="142"/>
                    </a:lnTo>
                    <a:lnTo>
                      <a:pt x="117" y="141"/>
                    </a:lnTo>
                    <a:lnTo>
                      <a:pt x="116" y="142"/>
                    </a:lnTo>
                    <a:lnTo>
                      <a:pt x="114" y="142"/>
                    </a:lnTo>
                    <a:lnTo>
                      <a:pt x="113" y="141"/>
                    </a:lnTo>
                    <a:lnTo>
                      <a:pt x="112" y="141"/>
                    </a:lnTo>
                    <a:lnTo>
                      <a:pt x="112" y="140"/>
                    </a:lnTo>
                    <a:lnTo>
                      <a:pt x="111" y="137"/>
                    </a:lnTo>
                    <a:lnTo>
                      <a:pt x="111" y="136"/>
                    </a:lnTo>
                    <a:lnTo>
                      <a:pt x="110" y="135"/>
                    </a:lnTo>
                    <a:lnTo>
                      <a:pt x="109" y="134"/>
                    </a:lnTo>
                    <a:lnTo>
                      <a:pt x="108" y="132"/>
                    </a:lnTo>
                    <a:lnTo>
                      <a:pt x="108" y="131"/>
                    </a:lnTo>
                    <a:lnTo>
                      <a:pt x="108" y="129"/>
                    </a:lnTo>
                    <a:lnTo>
                      <a:pt x="108" y="127"/>
                    </a:lnTo>
                    <a:lnTo>
                      <a:pt x="108" y="126"/>
                    </a:lnTo>
                    <a:lnTo>
                      <a:pt x="109" y="126"/>
                    </a:lnTo>
                    <a:lnTo>
                      <a:pt x="110" y="125"/>
                    </a:lnTo>
                    <a:lnTo>
                      <a:pt x="111" y="125"/>
                    </a:lnTo>
                    <a:lnTo>
                      <a:pt x="112" y="127"/>
                    </a:lnTo>
                    <a:lnTo>
                      <a:pt x="115" y="127"/>
                    </a:lnTo>
                    <a:lnTo>
                      <a:pt x="116" y="127"/>
                    </a:lnTo>
                    <a:lnTo>
                      <a:pt x="117" y="127"/>
                    </a:lnTo>
                    <a:lnTo>
                      <a:pt x="117" y="128"/>
                    </a:lnTo>
                    <a:lnTo>
                      <a:pt x="117" y="129"/>
                    </a:lnTo>
                    <a:lnTo>
                      <a:pt x="117" y="130"/>
                    </a:lnTo>
                    <a:lnTo>
                      <a:pt x="117" y="131"/>
                    </a:lnTo>
                    <a:lnTo>
                      <a:pt x="116" y="133"/>
                    </a:lnTo>
                    <a:lnTo>
                      <a:pt x="116" y="134"/>
                    </a:lnTo>
                    <a:lnTo>
                      <a:pt x="117" y="135"/>
                    </a:lnTo>
                    <a:lnTo>
                      <a:pt x="119" y="135"/>
                    </a:lnTo>
                    <a:lnTo>
                      <a:pt x="121" y="136"/>
                    </a:lnTo>
                    <a:lnTo>
                      <a:pt x="123" y="137"/>
                    </a:lnTo>
                    <a:lnTo>
                      <a:pt x="124" y="137"/>
                    </a:lnTo>
                    <a:lnTo>
                      <a:pt x="125" y="138"/>
                    </a:lnTo>
                    <a:lnTo>
                      <a:pt x="125" y="139"/>
                    </a:lnTo>
                    <a:lnTo>
                      <a:pt x="125" y="140"/>
                    </a:lnTo>
                    <a:lnTo>
                      <a:pt x="126" y="142"/>
                    </a:lnTo>
                    <a:lnTo>
                      <a:pt x="127" y="144"/>
                    </a:lnTo>
                    <a:lnTo>
                      <a:pt x="128" y="146"/>
                    </a:lnTo>
                    <a:lnTo>
                      <a:pt x="129" y="147"/>
                    </a:lnTo>
                    <a:lnTo>
                      <a:pt x="129" y="148"/>
                    </a:lnTo>
                    <a:lnTo>
                      <a:pt x="129" y="152"/>
                    </a:lnTo>
                    <a:lnTo>
                      <a:pt x="129" y="154"/>
                    </a:lnTo>
                    <a:lnTo>
                      <a:pt x="129" y="155"/>
                    </a:lnTo>
                    <a:lnTo>
                      <a:pt x="130" y="155"/>
                    </a:lnTo>
                    <a:lnTo>
                      <a:pt x="131" y="155"/>
                    </a:lnTo>
                    <a:lnTo>
                      <a:pt x="131" y="156"/>
                    </a:lnTo>
                    <a:lnTo>
                      <a:pt x="132" y="157"/>
                    </a:lnTo>
                    <a:lnTo>
                      <a:pt x="132" y="159"/>
                    </a:lnTo>
                    <a:lnTo>
                      <a:pt x="132" y="162"/>
                    </a:lnTo>
                    <a:lnTo>
                      <a:pt x="132" y="170"/>
                    </a:lnTo>
                    <a:lnTo>
                      <a:pt x="133" y="170"/>
                    </a:lnTo>
                    <a:lnTo>
                      <a:pt x="134" y="170"/>
                    </a:lnTo>
                    <a:lnTo>
                      <a:pt x="135" y="169"/>
                    </a:lnTo>
                    <a:lnTo>
                      <a:pt x="137" y="168"/>
                    </a:lnTo>
                    <a:lnTo>
                      <a:pt x="138" y="166"/>
                    </a:lnTo>
                    <a:lnTo>
                      <a:pt x="140" y="165"/>
                    </a:lnTo>
                    <a:lnTo>
                      <a:pt x="141" y="165"/>
                    </a:lnTo>
                    <a:lnTo>
                      <a:pt x="143" y="164"/>
                    </a:lnTo>
                    <a:lnTo>
                      <a:pt x="143" y="163"/>
                    </a:lnTo>
                    <a:lnTo>
                      <a:pt x="142" y="160"/>
                    </a:lnTo>
                    <a:lnTo>
                      <a:pt x="140" y="158"/>
                    </a:lnTo>
                    <a:lnTo>
                      <a:pt x="139" y="157"/>
                    </a:lnTo>
                    <a:lnTo>
                      <a:pt x="139" y="156"/>
                    </a:lnTo>
                    <a:lnTo>
                      <a:pt x="137" y="155"/>
                    </a:lnTo>
                    <a:lnTo>
                      <a:pt x="138" y="155"/>
                    </a:lnTo>
                    <a:lnTo>
                      <a:pt x="144" y="152"/>
                    </a:lnTo>
                    <a:lnTo>
                      <a:pt x="147" y="150"/>
                    </a:lnTo>
                    <a:lnTo>
                      <a:pt x="147" y="151"/>
                    </a:lnTo>
                    <a:lnTo>
                      <a:pt x="148" y="152"/>
                    </a:lnTo>
                    <a:lnTo>
                      <a:pt x="148" y="153"/>
                    </a:lnTo>
                    <a:lnTo>
                      <a:pt x="149" y="155"/>
                    </a:lnTo>
                    <a:lnTo>
                      <a:pt x="150" y="155"/>
                    </a:lnTo>
                    <a:lnTo>
                      <a:pt x="151" y="155"/>
                    </a:lnTo>
                    <a:lnTo>
                      <a:pt x="153" y="153"/>
                    </a:lnTo>
                    <a:lnTo>
                      <a:pt x="154" y="153"/>
                    </a:lnTo>
                    <a:lnTo>
                      <a:pt x="155" y="152"/>
                    </a:lnTo>
                    <a:lnTo>
                      <a:pt x="156" y="152"/>
                    </a:lnTo>
                    <a:lnTo>
                      <a:pt x="157" y="152"/>
                    </a:lnTo>
                    <a:lnTo>
                      <a:pt x="158" y="152"/>
                    </a:lnTo>
                    <a:lnTo>
                      <a:pt x="159" y="152"/>
                    </a:lnTo>
                    <a:lnTo>
                      <a:pt x="160" y="150"/>
                    </a:lnTo>
                    <a:lnTo>
                      <a:pt x="159" y="149"/>
                    </a:lnTo>
                    <a:lnTo>
                      <a:pt x="159" y="147"/>
                    </a:lnTo>
                    <a:lnTo>
                      <a:pt x="158" y="147"/>
                    </a:lnTo>
                    <a:lnTo>
                      <a:pt x="157" y="146"/>
                    </a:lnTo>
                    <a:lnTo>
                      <a:pt x="157" y="145"/>
                    </a:lnTo>
                    <a:lnTo>
                      <a:pt x="156" y="145"/>
                    </a:lnTo>
                    <a:lnTo>
                      <a:pt x="156" y="144"/>
                    </a:lnTo>
                    <a:lnTo>
                      <a:pt x="156" y="142"/>
                    </a:lnTo>
                    <a:lnTo>
                      <a:pt x="157" y="141"/>
                    </a:lnTo>
                    <a:lnTo>
                      <a:pt x="158" y="140"/>
                    </a:lnTo>
                    <a:lnTo>
                      <a:pt x="159" y="139"/>
                    </a:lnTo>
                    <a:lnTo>
                      <a:pt x="161" y="137"/>
                    </a:lnTo>
                    <a:lnTo>
                      <a:pt x="161" y="135"/>
                    </a:lnTo>
                    <a:lnTo>
                      <a:pt x="162" y="134"/>
                    </a:lnTo>
                    <a:lnTo>
                      <a:pt x="163" y="135"/>
                    </a:lnTo>
                    <a:lnTo>
                      <a:pt x="164" y="135"/>
                    </a:lnTo>
                    <a:lnTo>
                      <a:pt x="165" y="134"/>
                    </a:lnTo>
                    <a:lnTo>
                      <a:pt x="167" y="132"/>
                    </a:lnTo>
                    <a:lnTo>
                      <a:pt x="168" y="130"/>
                    </a:lnTo>
                    <a:lnTo>
                      <a:pt x="169" y="129"/>
                    </a:lnTo>
                    <a:lnTo>
                      <a:pt x="170" y="127"/>
                    </a:lnTo>
                    <a:lnTo>
                      <a:pt x="172" y="126"/>
                    </a:lnTo>
                    <a:lnTo>
                      <a:pt x="175" y="125"/>
                    </a:lnTo>
                    <a:lnTo>
                      <a:pt x="176" y="125"/>
                    </a:lnTo>
                    <a:lnTo>
                      <a:pt x="177" y="126"/>
                    </a:lnTo>
                    <a:lnTo>
                      <a:pt x="178" y="126"/>
                    </a:lnTo>
                    <a:lnTo>
                      <a:pt x="178" y="127"/>
                    </a:lnTo>
                    <a:lnTo>
                      <a:pt x="176" y="130"/>
                    </a:lnTo>
                    <a:lnTo>
                      <a:pt x="175" y="131"/>
                    </a:lnTo>
                    <a:lnTo>
                      <a:pt x="175" y="133"/>
                    </a:lnTo>
                    <a:lnTo>
                      <a:pt x="175" y="134"/>
                    </a:lnTo>
                    <a:lnTo>
                      <a:pt x="175" y="135"/>
                    </a:lnTo>
                    <a:lnTo>
                      <a:pt x="176" y="136"/>
                    </a:lnTo>
                    <a:lnTo>
                      <a:pt x="178" y="137"/>
                    </a:lnTo>
                    <a:lnTo>
                      <a:pt x="180" y="137"/>
                    </a:lnTo>
                    <a:lnTo>
                      <a:pt x="181" y="136"/>
                    </a:lnTo>
                    <a:lnTo>
                      <a:pt x="183" y="135"/>
                    </a:lnTo>
                    <a:lnTo>
                      <a:pt x="184" y="134"/>
                    </a:lnTo>
                    <a:lnTo>
                      <a:pt x="185" y="132"/>
                    </a:lnTo>
                    <a:lnTo>
                      <a:pt x="186" y="131"/>
                    </a:lnTo>
                    <a:lnTo>
                      <a:pt x="184" y="127"/>
                    </a:lnTo>
                    <a:lnTo>
                      <a:pt x="185" y="127"/>
                    </a:lnTo>
                    <a:lnTo>
                      <a:pt x="187" y="127"/>
                    </a:lnTo>
                    <a:lnTo>
                      <a:pt x="189" y="126"/>
                    </a:lnTo>
                    <a:lnTo>
                      <a:pt x="190" y="125"/>
                    </a:lnTo>
                    <a:lnTo>
                      <a:pt x="191" y="126"/>
                    </a:lnTo>
                    <a:lnTo>
                      <a:pt x="191" y="127"/>
                    </a:lnTo>
                    <a:lnTo>
                      <a:pt x="190" y="128"/>
                    </a:lnTo>
                    <a:lnTo>
                      <a:pt x="189" y="129"/>
                    </a:lnTo>
                    <a:lnTo>
                      <a:pt x="189" y="130"/>
                    </a:lnTo>
                    <a:lnTo>
                      <a:pt x="188" y="131"/>
                    </a:lnTo>
                    <a:lnTo>
                      <a:pt x="187" y="131"/>
                    </a:lnTo>
                    <a:lnTo>
                      <a:pt x="186" y="132"/>
                    </a:lnTo>
                    <a:lnTo>
                      <a:pt x="188" y="134"/>
                    </a:lnTo>
                    <a:lnTo>
                      <a:pt x="191" y="137"/>
                    </a:lnTo>
                    <a:lnTo>
                      <a:pt x="197" y="143"/>
                    </a:lnTo>
                    <a:lnTo>
                      <a:pt x="199" y="145"/>
                    </a:lnTo>
                    <a:lnTo>
                      <a:pt x="200" y="147"/>
                    </a:lnTo>
                    <a:lnTo>
                      <a:pt x="201" y="149"/>
                    </a:lnTo>
                    <a:lnTo>
                      <a:pt x="201" y="150"/>
                    </a:lnTo>
                    <a:lnTo>
                      <a:pt x="195" y="151"/>
                    </a:lnTo>
                    <a:lnTo>
                      <a:pt x="189" y="152"/>
                    </a:lnTo>
                    <a:lnTo>
                      <a:pt x="185" y="152"/>
                    </a:lnTo>
                    <a:lnTo>
                      <a:pt x="183" y="152"/>
                    </a:lnTo>
                    <a:lnTo>
                      <a:pt x="183" y="151"/>
                    </a:lnTo>
                    <a:lnTo>
                      <a:pt x="182" y="151"/>
                    </a:lnTo>
                    <a:lnTo>
                      <a:pt x="181" y="149"/>
                    </a:lnTo>
                    <a:lnTo>
                      <a:pt x="180" y="148"/>
                    </a:lnTo>
                    <a:lnTo>
                      <a:pt x="178" y="147"/>
                    </a:lnTo>
                    <a:lnTo>
                      <a:pt x="176" y="147"/>
                    </a:lnTo>
                    <a:lnTo>
                      <a:pt x="174" y="146"/>
                    </a:lnTo>
                    <a:lnTo>
                      <a:pt x="172" y="146"/>
                    </a:lnTo>
                    <a:lnTo>
                      <a:pt x="171" y="147"/>
                    </a:lnTo>
                    <a:lnTo>
                      <a:pt x="170" y="148"/>
                    </a:lnTo>
                    <a:lnTo>
                      <a:pt x="169" y="148"/>
                    </a:lnTo>
                    <a:lnTo>
                      <a:pt x="167" y="148"/>
                    </a:lnTo>
                    <a:lnTo>
                      <a:pt x="165" y="148"/>
                    </a:lnTo>
                    <a:lnTo>
                      <a:pt x="164" y="149"/>
                    </a:lnTo>
                    <a:lnTo>
                      <a:pt x="163" y="149"/>
                    </a:lnTo>
                    <a:lnTo>
                      <a:pt x="162" y="150"/>
                    </a:lnTo>
                    <a:lnTo>
                      <a:pt x="161" y="151"/>
                    </a:lnTo>
                    <a:lnTo>
                      <a:pt x="161" y="153"/>
                    </a:lnTo>
                    <a:lnTo>
                      <a:pt x="160" y="153"/>
                    </a:lnTo>
                    <a:lnTo>
                      <a:pt x="159" y="154"/>
                    </a:lnTo>
                    <a:lnTo>
                      <a:pt x="158" y="154"/>
                    </a:lnTo>
                    <a:lnTo>
                      <a:pt x="156" y="155"/>
                    </a:lnTo>
                    <a:lnTo>
                      <a:pt x="153" y="155"/>
                    </a:lnTo>
                    <a:lnTo>
                      <a:pt x="152" y="155"/>
                    </a:lnTo>
                    <a:lnTo>
                      <a:pt x="152" y="156"/>
                    </a:lnTo>
                    <a:lnTo>
                      <a:pt x="150" y="157"/>
                    </a:lnTo>
                    <a:lnTo>
                      <a:pt x="149" y="158"/>
                    </a:lnTo>
                    <a:lnTo>
                      <a:pt x="148" y="159"/>
                    </a:lnTo>
                    <a:lnTo>
                      <a:pt x="148" y="160"/>
                    </a:lnTo>
                    <a:lnTo>
                      <a:pt x="148" y="161"/>
                    </a:lnTo>
                    <a:lnTo>
                      <a:pt x="149" y="162"/>
                    </a:lnTo>
                    <a:lnTo>
                      <a:pt x="150" y="162"/>
                    </a:lnTo>
                    <a:lnTo>
                      <a:pt x="150" y="163"/>
                    </a:lnTo>
                    <a:lnTo>
                      <a:pt x="149" y="167"/>
                    </a:lnTo>
                    <a:lnTo>
                      <a:pt x="149" y="169"/>
                    </a:lnTo>
                    <a:lnTo>
                      <a:pt x="149" y="170"/>
                    </a:lnTo>
                    <a:lnTo>
                      <a:pt x="150" y="170"/>
                    </a:lnTo>
                    <a:lnTo>
                      <a:pt x="152" y="170"/>
                    </a:lnTo>
                    <a:lnTo>
                      <a:pt x="154" y="170"/>
                    </a:lnTo>
                    <a:lnTo>
                      <a:pt x="156" y="170"/>
                    </a:lnTo>
                    <a:lnTo>
                      <a:pt x="156" y="171"/>
                    </a:lnTo>
                    <a:lnTo>
                      <a:pt x="160" y="171"/>
                    </a:lnTo>
                    <a:lnTo>
                      <a:pt x="161" y="171"/>
                    </a:lnTo>
                    <a:lnTo>
                      <a:pt x="163" y="170"/>
                    </a:lnTo>
                    <a:lnTo>
                      <a:pt x="164" y="169"/>
                    </a:lnTo>
                    <a:lnTo>
                      <a:pt x="164" y="170"/>
                    </a:lnTo>
                    <a:lnTo>
                      <a:pt x="165" y="170"/>
                    </a:lnTo>
                    <a:lnTo>
                      <a:pt x="165" y="171"/>
                    </a:lnTo>
                    <a:lnTo>
                      <a:pt x="167" y="171"/>
                    </a:lnTo>
                    <a:lnTo>
                      <a:pt x="168" y="171"/>
                    </a:lnTo>
                    <a:lnTo>
                      <a:pt x="169" y="172"/>
                    </a:lnTo>
                    <a:lnTo>
                      <a:pt x="171" y="171"/>
                    </a:lnTo>
                    <a:lnTo>
                      <a:pt x="174" y="170"/>
                    </a:lnTo>
                    <a:lnTo>
                      <a:pt x="176" y="169"/>
                    </a:lnTo>
                    <a:lnTo>
                      <a:pt x="177" y="169"/>
                    </a:lnTo>
                    <a:lnTo>
                      <a:pt x="178" y="169"/>
                    </a:lnTo>
                    <a:lnTo>
                      <a:pt x="178" y="170"/>
                    </a:lnTo>
                    <a:lnTo>
                      <a:pt x="178" y="172"/>
                    </a:lnTo>
                    <a:lnTo>
                      <a:pt x="177" y="174"/>
                    </a:lnTo>
                    <a:lnTo>
                      <a:pt x="174" y="181"/>
                    </a:lnTo>
                    <a:lnTo>
                      <a:pt x="172" y="187"/>
                    </a:lnTo>
                    <a:lnTo>
                      <a:pt x="171" y="190"/>
                    </a:lnTo>
                    <a:lnTo>
                      <a:pt x="170" y="193"/>
                    </a:lnTo>
                    <a:lnTo>
                      <a:pt x="169" y="194"/>
                    </a:lnTo>
                    <a:lnTo>
                      <a:pt x="168" y="194"/>
                    </a:lnTo>
                    <a:lnTo>
                      <a:pt x="167" y="195"/>
                    </a:lnTo>
                    <a:lnTo>
                      <a:pt x="165" y="195"/>
                    </a:lnTo>
                    <a:lnTo>
                      <a:pt x="161" y="194"/>
                    </a:lnTo>
                    <a:lnTo>
                      <a:pt x="158" y="194"/>
                    </a:lnTo>
                    <a:lnTo>
                      <a:pt x="153" y="194"/>
                    </a:lnTo>
                    <a:lnTo>
                      <a:pt x="146" y="192"/>
                    </a:lnTo>
                    <a:lnTo>
                      <a:pt x="142" y="191"/>
                    </a:lnTo>
                    <a:lnTo>
                      <a:pt x="139" y="190"/>
                    </a:lnTo>
                    <a:lnTo>
                      <a:pt x="138" y="189"/>
                    </a:lnTo>
                    <a:lnTo>
                      <a:pt x="137" y="188"/>
                    </a:lnTo>
                    <a:lnTo>
                      <a:pt x="135" y="186"/>
                    </a:lnTo>
                    <a:lnTo>
                      <a:pt x="133" y="185"/>
                    </a:lnTo>
                    <a:lnTo>
                      <a:pt x="132" y="185"/>
                    </a:lnTo>
                    <a:lnTo>
                      <a:pt x="130" y="185"/>
                    </a:lnTo>
                    <a:lnTo>
                      <a:pt x="129" y="185"/>
                    </a:lnTo>
                    <a:lnTo>
                      <a:pt x="129" y="186"/>
                    </a:lnTo>
                    <a:lnTo>
                      <a:pt x="124" y="191"/>
                    </a:lnTo>
                    <a:lnTo>
                      <a:pt x="123" y="193"/>
                    </a:lnTo>
                    <a:lnTo>
                      <a:pt x="121" y="194"/>
                    </a:lnTo>
                    <a:lnTo>
                      <a:pt x="120" y="195"/>
                    </a:lnTo>
                    <a:lnTo>
                      <a:pt x="119" y="196"/>
                    </a:lnTo>
                    <a:lnTo>
                      <a:pt x="117" y="196"/>
                    </a:lnTo>
                    <a:lnTo>
                      <a:pt x="116" y="196"/>
                    </a:lnTo>
                    <a:lnTo>
                      <a:pt x="115" y="195"/>
                    </a:lnTo>
                    <a:lnTo>
                      <a:pt x="115" y="194"/>
                    </a:lnTo>
                    <a:lnTo>
                      <a:pt x="114" y="192"/>
                    </a:lnTo>
                    <a:lnTo>
                      <a:pt x="113" y="191"/>
                    </a:lnTo>
                    <a:lnTo>
                      <a:pt x="112" y="191"/>
                    </a:lnTo>
                    <a:lnTo>
                      <a:pt x="111" y="191"/>
                    </a:lnTo>
                    <a:lnTo>
                      <a:pt x="110" y="191"/>
                    </a:lnTo>
                    <a:lnTo>
                      <a:pt x="110" y="190"/>
                    </a:lnTo>
                    <a:lnTo>
                      <a:pt x="110" y="189"/>
                    </a:lnTo>
                    <a:lnTo>
                      <a:pt x="108" y="188"/>
                    </a:lnTo>
                    <a:lnTo>
                      <a:pt x="106" y="186"/>
                    </a:lnTo>
                    <a:lnTo>
                      <a:pt x="103" y="185"/>
                    </a:lnTo>
                    <a:lnTo>
                      <a:pt x="100" y="183"/>
                    </a:lnTo>
                    <a:lnTo>
                      <a:pt x="97" y="182"/>
                    </a:lnTo>
                    <a:lnTo>
                      <a:pt x="95" y="182"/>
                    </a:lnTo>
                    <a:lnTo>
                      <a:pt x="94" y="181"/>
                    </a:lnTo>
                    <a:lnTo>
                      <a:pt x="95" y="180"/>
                    </a:lnTo>
                    <a:lnTo>
                      <a:pt x="95" y="176"/>
                    </a:lnTo>
                    <a:lnTo>
                      <a:pt x="96" y="174"/>
                    </a:lnTo>
                    <a:lnTo>
                      <a:pt x="96" y="171"/>
                    </a:lnTo>
                    <a:lnTo>
                      <a:pt x="96" y="168"/>
                    </a:lnTo>
                    <a:lnTo>
                      <a:pt x="95" y="165"/>
                    </a:lnTo>
                    <a:lnTo>
                      <a:pt x="95" y="164"/>
                    </a:lnTo>
                    <a:lnTo>
                      <a:pt x="94" y="164"/>
                    </a:lnTo>
                    <a:lnTo>
                      <a:pt x="91" y="165"/>
                    </a:lnTo>
                    <a:lnTo>
                      <a:pt x="83" y="165"/>
                    </a:lnTo>
                    <a:lnTo>
                      <a:pt x="82" y="164"/>
                    </a:lnTo>
                    <a:lnTo>
                      <a:pt x="80" y="164"/>
                    </a:lnTo>
                    <a:lnTo>
                      <a:pt x="76" y="163"/>
                    </a:lnTo>
                    <a:lnTo>
                      <a:pt x="67" y="163"/>
                    </a:lnTo>
                    <a:lnTo>
                      <a:pt x="64" y="164"/>
                    </a:lnTo>
                    <a:lnTo>
                      <a:pt x="61" y="165"/>
                    </a:lnTo>
                    <a:lnTo>
                      <a:pt x="57" y="166"/>
                    </a:lnTo>
                    <a:lnTo>
                      <a:pt x="54" y="166"/>
                    </a:lnTo>
                    <a:lnTo>
                      <a:pt x="52" y="167"/>
                    </a:lnTo>
                    <a:lnTo>
                      <a:pt x="51" y="167"/>
                    </a:lnTo>
                    <a:lnTo>
                      <a:pt x="48" y="167"/>
                    </a:lnTo>
                    <a:lnTo>
                      <a:pt x="46" y="167"/>
                    </a:lnTo>
                    <a:lnTo>
                      <a:pt x="44" y="166"/>
                    </a:lnTo>
                    <a:lnTo>
                      <a:pt x="43" y="167"/>
                    </a:lnTo>
                    <a:lnTo>
                      <a:pt x="42" y="167"/>
                    </a:lnTo>
                    <a:lnTo>
                      <a:pt x="42" y="168"/>
                    </a:lnTo>
                    <a:lnTo>
                      <a:pt x="41" y="170"/>
                    </a:lnTo>
                    <a:lnTo>
                      <a:pt x="40" y="171"/>
                    </a:lnTo>
                    <a:lnTo>
                      <a:pt x="40" y="172"/>
                    </a:lnTo>
                    <a:lnTo>
                      <a:pt x="37" y="174"/>
                    </a:lnTo>
                    <a:lnTo>
                      <a:pt x="34" y="176"/>
                    </a:lnTo>
                    <a:lnTo>
                      <a:pt x="33" y="177"/>
                    </a:lnTo>
                    <a:lnTo>
                      <a:pt x="33" y="178"/>
                    </a:lnTo>
                    <a:lnTo>
                      <a:pt x="32" y="179"/>
                    </a:lnTo>
                    <a:lnTo>
                      <a:pt x="32" y="181"/>
                    </a:lnTo>
                    <a:lnTo>
                      <a:pt x="31" y="184"/>
                    </a:lnTo>
                    <a:lnTo>
                      <a:pt x="31" y="186"/>
                    </a:lnTo>
                    <a:lnTo>
                      <a:pt x="30" y="188"/>
                    </a:lnTo>
                    <a:lnTo>
                      <a:pt x="29" y="190"/>
                    </a:lnTo>
                    <a:lnTo>
                      <a:pt x="28" y="191"/>
                    </a:lnTo>
                    <a:lnTo>
                      <a:pt x="22" y="197"/>
                    </a:lnTo>
                    <a:lnTo>
                      <a:pt x="17" y="201"/>
                    </a:lnTo>
                    <a:lnTo>
                      <a:pt x="12" y="207"/>
                    </a:lnTo>
                    <a:lnTo>
                      <a:pt x="8" y="213"/>
                    </a:lnTo>
                    <a:lnTo>
                      <a:pt x="6" y="216"/>
                    </a:lnTo>
                    <a:lnTo>
                      <a:pt x="4" y="219"/>
                    </a:lnTo>
                    <a:lnTo>
                      <a:pt x="2" y="222"/>
                    </a:lnTo>
                    <a:lnTo>
                      <a:pt x="1" y="225"/>
                    </a:lnTo>
                    <a:lnTo>
                      <a:pt x="0" y="228"/>
                    </a:lnTo>
                    <a:lnTo>
                      <a:pt x="0" y="230"/>
                    </a:lnTo>
                    <a:lnTo>
                      <a:pt x="3" y="233"/>
                    </a:lnTo>
                    <a:lnTo>
                      <a:pt x="5" y="235"/>
                    </a:lnTo>
                    <a:lnTo>
                      <a:pt x="5" y="236"/>
                    </a:lnTo>
                    <a:lnTo>
                      <a:pt x="5" y="237"/>
                    </a:lnTo>
                    <a:lnTo>
                      <a:pt x="5" y="238"/>
                    </a:lnTo>
                    <a:lnTo>
                      <a:pt x="5" y="240"/>
                    </a:lnTo>
                    <a:lnTo>
                      <a:pt x="4" y="242"/>
                    </a:lnTo>
                    <a:lnTo>
                      <a:pt x="3" y="245"/>
                    </a:lnTo>
                    <a:lnTo>
                      <a:pt x="2" y="253"/>
                    </a:lnTo>
                    <a:lnTo>
                      <a:pt x="0" y="261"/>
                    </a:lnTo>
                    <a:lnTo>
                      <a:pt x="0" y="265"/>
                    </a:lnTo>
                    <a:lnTo>
                      <a:pt x="0" y="268"/>
                    </a:lnTo>
                    <a:lnTo>
                      <a:pt x="1" y="272"/>
                    </a:lnTo>
                    <a:lnTo>
                      <a:pt x="2" y="274"/>
                    </a:lnTo>
                    <a:lnTo>
                      <a:pt x="3" y="275"/>
                    </a:lnTo>
                    <a:lnTo>
                      <a:pt x="4" y="276"/>
                    </a:lnTo>
                    <a:lnTo>
                      <a:pt x="5" y="276"/>
                    </a:lnTo>
                    <a:lnTo>
                      <a:pt x="6" y="276"/>
                    </a:lnTo>
                    <a:lnTo>
                      <a:pt x="7" y="276"/>
                    </a:lnTo>
                    <a:lnTo>
                      <a:pt x="8" y="275"/>
                    </a:lnTo>
                    <a:lnTo>
                      <a:pt x="9" y="275"/>
                    </a:lnTo>
                    <a:lnTo>
                      <a:pt x="9" y="276"/>
                    </a:lnTo>
                    <a:lnTo>
                      <a:pt x="10" y="276"/>
                    </a:lnTo>
                    <a:lnTo>
                      <a:pt x="10" y="278"/>
                    </a:lnTo>
                    <a:lnTo>
                      <a:pt x="9" y="281"/>
                    </a:lnTo>
                    <a:lnTo>
                      <a:pt x="9" y="283"/>
                    </a:lnTo>
                    <a:lnTo>
                      <a:pt x="10" y="284"/>
                    </a:lnTo>
                    <a:lnTo>
                      <a:pt x="11" y="284"/>
                    </a:lnTo>
                    <a:lnTo>
                      <a:pt x="12" y="285"/>
                    </a:lnTo>
                    <a:lnTo>
                      <a:pt x="12" y="286"/>
                    </a:lnTo>
                    <a:lnTo>
                      <a:pt x="12" y="289"/>
                    </a:lnTo>
                    <a:lnTo>
                      <a:pt x="13" y="291"/>
                    </a:lnTo>
                    <a:lnTo>
                      <a:pt x="14" y="293"/>
                    </a:lnTo>
                    <a:lnTo>
                      <a:pt x="16" y="295"/>
                    </a:lnTo>
                    <a:lnTo>
                      <a:pt x="19" y="297"/>
                    </a:lnTo>
                    <a:lnTo>
                      <a:pt x="24" y="302"/>
                    </a:lnTo>
                    <a:lnTo>
                      <a:pt x="26" y="305"/>
                    </a:lnTo>
                    <a:lnTo>
                      <a:pt x="27" y="306"/>
                    </a:lnTo>
                    <a:lnTo>
                      <a:pt x="28" y="306"/>
                    </a:lnTo>
                    <a:lnTo>
                      <a:pt x="29" y="306"/>
                    </a:lnTo>
                    <a:lnTo>
                      <a:pt x="31" y="305"/>
                    </a:lnTo>
                    <a:lnTo>
                      <a:pt x="33" y="304"/>
                    </a:lnTo>
                    <a:lnTo>
                      <a:pt x="35" y="303"/>
                    </a:lnTo>
                    <a:lnTo>
                      <a:pt x="37" y="302"/>
                    </a:lnTo>
                    <a:lnTo>
                      <a:pt x="38" y="302"/>
                    </a:lnTo>
                    <a:lnTo>
                      <a:pt x="40" y="302"/>
                    </a:lnTo>
                    <a:lnTo>
                      <a:pt x="42" y="302"/>
                    </a:lnTo>
                    <a:lnTo>
                      <a:pt x="43" y="303"/>
                    </a:lnTo>
                    <a:lnTo>
                      <a:pt x="45" y="303"/>
                    </a:lnTo>
                    <a:lnTo>
                      <a:pt x="46" y="303"/>
                    </a:lnTo>
                    <a:lnTo>
                      <a:pt x="49" y="302"/>
                    </a:lnTo>
                    <a:lnTo>
                      <a:pt x="53" y="301"/>
                    </a:lnTo>
                    <a:lnTo>
                      <a:pt x="57" y="299"/>
                    </a:lnTo>
                    <a:lnTo>
                      <a:pt x="61" y="297"/>
                    </a:lnTo>
                    <a:lnTo>
                      <a:pt x="62" y="296"/>
                    </a:lnTo>
                    <a:lnTo>
                      <a:pt x="64" y="296"/>
                    </a:lnTo>
                    <a:lnTo>
                      <a:pt x="66" y="296"/>
                    </a:lnTo>
                    <a:lnTo>
                      <a:pt x="68" y="296"/>
                    </a:lnTo>
                    <a:lnTo>
                      <a:pt x="70" y="297"/>
                    </a:lnTo>
                    <a:lnTo>
                      <a:pt x="72" y="297"/>
                    </a:lnTo>
                    <a:lnTo>
                      <a:pt x="71" y="298"/>
                    </a:lnTo>
                    <a:lnTo>
                      <a:pt x="71" y="299"/>
                    </a:lnTo>
                    <a:lnTo>
                      <a:pt x="69" y="301"/>
                    </a:lnTo>
                    <a:lnTo>
                      <a:pt x="69" y="302"/>
                    </a:lnTo>
                    <a:lnTo>
                      <a:pt x="69" y="303"/>
                    </a:lnTo>
                    <a:lnTo>
                      <a:pt x="70" y="304"/>
                    </a:lnTo>
                    <a:lnTo>
                      <a:pt x="72" y="304"/>
                    </a:lnTo>
                    <a:lnTo>
                      <a:pt x="74" y="304"/>
                    </a:lnTo>
                    <a:lnTo>
                      <a:pt x="76" y="305"/>
                    </a:lnTo>
                    <a:lnTo>
                      <a:pt x="80" y="304"/>
                    </a:lnTo>
                    <a:lnTo>
                      <a:pt x="81" y="304"/>
                    </a:lnTo>
                    <a:lnTo>
                      <a:pt x="82" y="304"/>
                    </a:lnTo>
                    <a:lnTo>
                      <a:pt x="83" y="305"/>
                    </a:lnTo>
                    <a:lnTo>
                      <a:pt x="83" y="306"/>
                    </a:lnTo>
                    <a:lnTo>
                      <a:pt x="83" y="309"/>
                    </a:lnTo>
                    <a:lnTo>
                      <a:pt x="84" y="312"/>
                    </a:lnTo>
                    <a:lnTo>
                      <a:pt x="85" y="316"/>
                    </a:lnTo>
                    <a:lnTo>
                      <a:pt x="85" y="320"/>
                    </a:lnTo>
                    <a:lnTo>
                      <a:pt x="84" y="322"/>
                    </a:lnTo>
                    <a:lnTo>
                      <a:pt x="84" y="325"/>
                    </a:lnTo>
                    <a:lnTo>
                      <a:pt x="85" y="327"/>
                    </a:lnTo>
                    <a:lnTo>
                      <a:pt x="86" y="330"/>
                    </a:lnTo>
                    <a:lnTo>
                      <a:pt x="87" y="333"/>
                    </a:lnTo>
                    <a:lnTo>
                      <a:pt x="88" y="336"/>
                    </a:lnTo>
                    <a:lnTo>
                      <a:pt x="90" y="338"/>
                    </a:lnTo>
                    <a:lnTo>
                      <a:pt x="91" y="340"/>
                    </a:lnTo>
                    <a:lnTo>
                      <a:pt x="93" y="342"/>
                    </a:lnTo>
                    <a:lnTo>
                      <a:pt x="94" y="344"/>
                    </a:lnTo>
                    <a:lnTo>
                      <a:pt x="95" y="346"/>
                    </a:lnTo>
                    <a:lnTo>
                      <a:pt x="96" y="348"/>
                    </a:lnTo>
                    <a:lnTo>
                      <a:pt x="96" y="350"/>
                    </a:lnTo>
                    <a:lnTo>
                      <a:pt x="96" y="352"/>
                    </a:lnTo>
                    <a:lnTo>
                      <a:pt x="96" y="358"/>
                    </a:lnTo>
                    <a:lnTo>
                      <a:pt x="96" y="360"/>
                    </a:lnTo>
                    <a:lnTo>
                      <a:pt x="97" y="362"/>
                    </a:lnTo>
                    <a:lnTo>
                      <a:pt x="98" y="364"/>
                    </a:lnTo>
                    <a:lnTo>
                      <a:pt x="99" y="366"/>
                    </a:lnTo>
                    <a:lnTo>
                      <a:pt x="100" y="367"/>
                    </a:lnTo>
                    <a:lnTo>
                      <a:pt x="101" y="368"/>
                    </a:lnTo>
                    <a:lnTo>
                      <a:pt x="101" y="370"/>
                    </a:lnTo>
                    <a:lnTo>
                      <a:pt x="101" y="371"/>
                    </a:lnTo>
                    <a:lnTo>
                      <a:pt x="100" y="373"/>
                    </a:lnTo>
                    <a:lnTo>
                      <a:pt x="99" y="374"/>
                    </a:lnTo>
                    <a:lnTo>
                      <a:pt x="97" y="375"/>
                    </a:lnTo>
                    <a:lnTo>
                      <a:pt x="97" y="376"/>
                    </a:lnTo>
                    <a:lnTo>
                      <a:pt x="96" y="377"/>
                    </a:lnTo>
                    <a:lnTo>
                      <a:pt x="96" y="378"/>
                    </a:lnTo>
                    <a:lnTo>
                      <a:pt x="96" y="379"/>
                    </a:lnTo>
                    <a:lnTo>
                      <a:pt x="96" y="381"/>
                    </a:lnTo>
                    <a:lnTo>
                      <a:pt x="95" y="385"/>
                    </a:lnTo>
                    <a:lnTo>
                      <a:pt x="94" y="392"/>
                    </a:lnTo>
                    <a:lnTo>
                      <a:pt x="94" y="396"/>
                    </a:lnTo>
                    <a:lnTo>
                      <a:pt x="94" y="400"/>
                    </a:lnTo>
                    <a:lnTo>
                      <a:pt x="94" y="401"/>
                    </a:lnTo>
                    <a:lnTo>
                      <a:pt x="95" y="403"/>
                    </a:lnTo>
                    <a:lnTo>
                      <a:pt x="95" y="405"/>
                    </a:lnTo>
                    <a:lnTo>
                      <a:pt x="96" y="406"/>
                    </a:lnTo>
                    <a:lnTo>
                      <a:pt x="99" y="408"/>
                    </a:lnTo>
                    <a:lnTo>
                      <a:pt x="100" y="409"/>
                    </a:lnTo>
                    <a:lnTo>
                      <a:pt x="101" y="411"/>
                    </a:lnTo>
                    <a:lnTo>
                      <a:pt x="103" y="414"/>
                    </a:lnTo>
                    <a:lnTo>
                      <a:pt x="104" y="419"/>
                    </a:lnTo>
                    <a:lnTo>
                      <a:pt x="105" y="424"/>
                    </a:lnTo>
                    <a:lnTo>
                      <a:pt x="106" y="432"/>
                    </a:lnTo>
                    <a:lnTo>
                      <a:pt x="106" y="435"/>
                    </a:lnTo>
                    <a:lnTo>
                      <a:pt x="107" y="439"/>
                    </a:lnTo>
                    <a:lnTo>
                      <a:pt x="108" y="441"/>
                    </a:lnTo>
                    <a:lnTo>
                      <a:pt x="109" y="443"/>
                    </a:lnTo>
                    <a:lnTo>
                      <a:pt x="110" y="445"/>
                    </a:lnTo>
                    <a:lnTo>
                      <a:pt x="112" y="446"/>
                    </a:lnTo>
                    <a:lnTo>
                      <a:pt x="114" y="448"/>
                    </a:lnTo>
                    <a:lnTo>
                      <a:pt x="114" y="449"/>
                    </a:lnTo>
                    <a:lnTo>
                      <a:pt x="115" y="450"/>
                    </a:lnTo>
                    <a:lnTo>
                      <a:pt x="116" y="451"/>
                    </a:lnTo>
                    <a:lnTo>
                      <a:pt x="116" y="453"/>
                    </a:lnTo>
                    <a:lnTo>
                      <a:pt x="117" y="456"/>
                    </a:lnTo>
                    <a:lnTo>
                      <a:pt x="118" y="459"/>
                    </a:lnTo>
                    <a:lnTo>
                      <a:pt x="119" y="461"/>
                    </a:lnTo>
                    <a:lnTo>
                      <a:pt x="119" y="463"/>
                    </a:lnTo>
                    <a:lnTo>
                      <a:pt x="119" y="465"/>
                    </a:lnTo>
                    <a:lnTo>
                      <a:pt x="119" y="468"/>
                    </a:lnTo>
                    <a:lnTo>
                      <a:pt x="119" y="469"/>
                    </a:lnTo>
                    <a:lnTo>
                      <a:pt x="120" y="470"/>
                    </a:lnTo>
                    <a:lnTo>
                      <a:pt x="121" y="471"/>
                    </a:lnTo>
                    <a:lnTo>
                      <a:pt x="122" y="471"/>
                    </a:lnTo>
                    <a:lnTo>
                      <a:pt x="128" y="474"/>
                    </a:lnTo>
                    <a:lnTo>
                      <a:pt x="130" y="475"/>
                    </a:lnTo>
                    <a:lnTo>
                      <a:pt x="131" y="475"/>
                    </a:lnTo>
                    <a:lnTo>
                      <a:pt x="132" y="474"/>
                    </a:lnTo>
                    <a:lnTo>
                      <a:pt x="132" y="473"/>
                    </a:lnTo>
                    <a:lnTo>
                      <a:pt x="131" y="473"/>
                    </a:lnTo>
                    <a:lnTo>
                      <a:pt x="131" y="472"/>
                    </a:lnTo>
                    <a:lnTo>
                      <a:pt x="130" y="472"/>
                    </a:lnTo>
                    <a:lnTo>
                      <a:pt x="131" y="471"/>
                    </a:lnTo>
                    <a:lnTo>
                      <a:pt x="132" y="471"/>
                    </a:lnTo>
                    <a:lnTo>
                      <a:pt x="138" y="469"/>
                    </a:lnTo>
                    <a:lnTo>
                      <a:pt x="143" y="468"/>
                    </a:lnTo>
                    <a:lnTo>
                      <a:pt x="147" y="467"/>
                    </a:lnTo>
                    <a:lnTo>
                      <a:pt x="149" y="465"/>
                    </a:lnTo>
                    <a:lnTo>
                      <a:pt x="152" y="463"/>
                    </a:lnTo>
                    <a:lnTo>
                      <a:pt x="154" y="462"/>
                    </a:lnTo>
                    <a:lnTo>
                      <a:pt x="155" y="460"/>
                    </a:lnTo>
                    <a:lnTo>
                      <a:pt x="158" y="456"/>
                    </a:lnTo>
                    <a:lnTo>
                      <a:pt x="159" y="452"/>
                    </a:lnTo>
                    <a:lnTo>
                      <a:pt x="160" y="446"/>
                    </a:lnTo>
                    <a:lnTo>
                      <a:pt x="161" y="440"/>
                    </a:lnTo>
                    <a:lnTo>
                      <a:pt x="162" y="438"/>
                    </a:lnTo>
                    <a:lnTo>
                      <a:pt x="163" y="435"/>
                    </a:lnTo>
                    <a:lnTo>
                      <a:pt x="167" y="432"/>
                    </a:lnTo>
                    <a:lnTo>
                      <a:pt x="169" y="428"/>
                    </a:lnTo>
                    <a:lnTo>
                      <a:pt x="170" y="427"/>
                    </a:lnTo>
                    <a:lnTo>
                      <a:pt x="171" y="425"/>
                    </a:lnTo>
                    <a:lnTo>
                      <a:pt x="172" y="423"/>
                    </a:lnTo>
                    <a:lnTo>
                      <a:pt x="173" y="420"/>
                    </a:lnTo>
                    <a:lnTo>
                      <a:pt x="173" y="418"/>
                    </a:lnTo>
                    <a:lnTo>
                      <a:pt x="173" y="416"/>
                    </a:lnTo>
                    <a:lnTo>
                      <a:pt x="172" y="412"/>
                    </a:lnTo>
                    <a:lnTo>
                      <a:pt x="172" y="410"/>
                    </a:lnTo>
                    <a:lnTo>
                      <a:pt x="172" y="408"/>
                    </a:lnTo>
                    <a:lnTo>
                      <a:pt x="172" y="406"/>
                    </a:lnTo>
                    <a:lnTo>
                      <a:pt x="173" y="404"/>
                    </a:lnTo>
                    <a:lnTo>
                      <a:pt x="175" y="400"/>
                    </a:lnTo>
                    <a:lnTo>
                      <a:pt x="178" y="397"/>
                    </a:lnTo>
                    <a:lnTo>
                      <a:pt x="179" y="396"/>
                    </a:lnTo>
                    <a:lnTo>
                      <a:pt x="180" y="395"/>
                    </a:lnTo>
                    <a:lnTo>
                      <a:pt x="181" y="394"/>
                    </a:lnTo>
                    <a:lnTo>
                      <a:pt x="183" y="394"/>
                    </a:lnTo>
                    <a:lnTo>
                      <a:pt x="183" y="393"/>
                    </a:lnTo>
                    <a:lnTo>
                      <a:pt x="184" y="390"/>
                    </a:lnTo>
                    <a:lnTo>
                      <a:pt x="186" y="381"/>
                    </a:lnTo>
                    <a:lnTo>
                      <a:pt x="187" y="376"/>
                    </a:lnTo>
                    <a:lnTo>
                      <a:pt x="188" y="372"/>
                    </a:lnTo>
                    <a:lnTo>
                      <a:pt x="188" y="368"/>
                    </a:lnTo>
                    <a:lnTo>
                      <a:pt x="188" y="367"/>
                    </a:lnTo>
                    <a:lnTo>
                      <a:pt x="188" y="366"/>
                    </a:lnTo>
                    <a:lnTo>
                      <a:pt x="186" y="362"/>
                    </a:lnTo>
                    <a:lnTo>
                      <a:pt x="185" y="359"/>
                    </a:lnTo>
                    <a:lnTo>
                      <a:pt x="183" y="355"/>
                    </a:lnTo>
                    <a:lnTo>
                      <a:pt x="183" y="353"/>
                    </a:lnTo>
                    <a:lnTo>
                      <a:pt x="183" y="351"/>
                    </a:lnTo>
                    <a:lnTo>
                      <a:pt x="183" y="350"/>
                    </a:lnTo>
                    <a:lnTo>
                      <a:pt x="182" y="349"/>
                    </a:lnTo>
                    <a:lnTo>
                      <a:pt x="181" y="346"/>
                    </a:lnTo>
                    <a:lnTo>
                      <a:pt x="181" y="345"/>
                    </a:lnTo>
                    <a:lnTo>
                      <a:pt x="181" y="343"/>
                    </a:lnTo>
                    <a:lnTo>
                      <a:pt x="181" y="342"/>
                    </a:lnTo>
                    <a:lnTo>
                      <a:pt x="183" y="340"/>
                    </a:lnTo>
                    <a:lnTo>
                      <a:pt x="186" y="337"/>
                    </a:lnTo>
                    <a:lnTo>
                      <a:pt x="188" y="335"/>
                    </a:lnTo>
                    <a:lnTo>
                      <a:pt x="190" y="334"/>
                    </a:lnTo>
                    <a:lnTo>
                      <a:pt x="192" y="332"/>
                    </a:lnTo>
                    <a:lnTo>
                      <a:pt x="194" y="329"/>
                    </a:lnTo>
                    <a:lnTo>
                      <a:pt x="194" y="328"/>
                    </a:lnTo>
                    <a:lnTo>
                      <a:pt x="196" y="326"/>
                    </a:lnTo>
                    <a:lnTo>
                      <a:pt x="199" y="324"/>
                    </a:lnTo>
                    <a:lnTo>
                      <a:pt x="202" y="320"/>
                    </a:lnTo>
                    <a:lnTo>
                      <a:pt x="204" y="317"/>
                    </a:lnTo>
                    <a:lnTo>
                      <a:pt x="206" y="316"/>
                    </a:lnTo>
                    <a:lnTo>
                      <a:pt x="207" y="314"/>
                    </a:lnTo>
                    <a:lnTo>
                      <a:pt x="210" y="311"/>
                    </a:lnTo>
                    <a:lnTo>
                      <a:pt x="213" y="307"/>
                    </a:lnTo>
                    <a:lnTo>
                      <a:pt x="217" y="302"/>
                    </a:lnTo>
                    <a:lnTo>
                      <a:pt x="219" y="297"/>
                    </a:lnTo>
                    <a:lnTo>
                      <a:pt x="222" y="291"/>
                    </a:lnTo>
                    <a:lnTo>
                      <a:pt x="224" y="285"/>
                    </a:lnTo>
                    <a:lnTo>
                      <a:pt x="225" y="282"/>
                    </a:lnTo>
                    <a:lnTo>
                      <a:pt x="225" y="280"/>
                    </a:lnTo>
                    <a:lnTo>
                      <a:pt x="224" y="279"/>
                    </a:lnTo>
                    <a:lnTo>
                      <a:pt x="224" y="278"/>
                    </a:lnTo>
                    <a:lnTo>
                      <a:pt x="223" y="276"/>
                    </a:lnTo>
                    <a:lnTo>
                      <a:pt x="223" y="275"/>
                    </a:lnTo>
                    <a:lnTo>
                      <a:pt x="222" y="275"/>
                    </a:lnTo>
                    <a:lnTo>
                      <a:pt x="221" y="275"/>
                    </a:lnTo>
                    <a:lnTo>
                      <a:pt x="220" y="276"/>
                    </a:lnTo>
                    <a:lnTo>
                      <a:pt x="219" y="277"/>
                    </a:lnTo>
                    <a:lnTo>
                      <a:pt x="215" y="280"/>
                    </a:lnTo>
                    <a:lnTo>
                      <a:pt x="212" y="280"/>
                    </a:lnTo>
                    <a:lnTo>
                      <a:pt x="210" y="280"/>
                    </a:lnTo>
                    <a:lnTo>
                      <a:pt x="208" y="280"/>
                    </a:lnTo>
                    <a:lnTo>
                      <a:pt x="207" y="281"/>
                    </a:lnTo>
                    <a:lnTo>
                      <a:pt x="205" y="281"/>
                    </a:lnTo>
                    <a:lnTo>
                      <a:pt x="203" y="283"/>
                    </a:lnTo>
                    <a:lnTo>
                      <a:pt x="201" y="284"/>
                    </a:lnTo>
                    <a:lnTo>
                      <a:pt x="200" y="284"/>
                    </a:lnTo>
                    <a:lnTo>
                      <a:pt x="199" y="283"/>
                    </a:lnTo>
                    <a:lnTo>
                      <a:pt x="198" y="283"/>
                    </a:lnTo>
                    <a:lnTo>
                      <a:pt x="197" y="281"/>
                    </a:lnTo>
                    <a:lnTo>
                      <a:pt x="197" y="277"/>
                    </a:lnTo>
                    <a:lnTo>
                      <a:pt x="196" y="274"/>
                    </a:lnTo>
                    <a:lnTo>
                      <a:pt x="196" y="273"/>
                    </a:lnTo>
                    <a:lnTo>
                      <a:pt x="196" y="272"/>
                    </a:lnTo>
                    <a:lnTo>
                      <a:pt x="195" y="271"/>
                    </a:lnTo>
                    <a:lnTo>
                      <a:pt x="194" y="270"/>
                    </a:lnTo>
                    <a:lnTo>
                      <a:pt x="191" y="267"/>
                    </a:lnTo>
                    <a:lnTo>
                      <a:pt x="188" y="265"/>
                    </a:lnTo>
                    <a:lnTo>
                      <a:pt x="186" y="263"/>
                    </a:lnTo>
                    <a:lnTo>
                      <a:pt x="185" y="262"/>
                    </a:lnTo>
                    <a:lnTo>
                      <a:pt x="184" y="261"/>
                    </a:lnTo>
                    <a:lnTo>
                      <a:pt x="183" y="260"/>
                    </a:lnTo>
                    <a:lnTo>
                      <a:pt x="183" y="258"/>
                    </a:lnTo>
                    <a:lnTo>
                      <a:pt x="183" y="255"/>
                    </a:lnTo>
                    <a:lnTo>
                      <a:pt x="181" y="252"/>
                    </a:lnTo>
                    <a:lnTo>
                      <a:pt x="180" y="249"/>
                    </a:lnTo>
                    <a:lnTo>
                      <a:pt x="178" y="245"/>
                    </a:lnTo>
                    <a:lnTo>
                      <a:pt x="177" y="244"/>
                    </a:lnTo>
                    <a:lnTo>
                      <a:pt x="176" y="243"/>
                    </a:lnTo>
                    <a:lnTo>
                      <a:pt x="176" y="240"/>
                    </a:lnTo>
                    <a:lnTo>
                      <a:pt x="176" y="239"/>
                    </a:lnTo>
                    <a:lnTo>
                      <a:pt x="175" y="238"/>
                    </a:lnTo>
                    <a:lnTo>
                      <a:pt x="174" y="236"/>
                    </a:lnTo>
                    <a:lnTo>
                      <a:pt x="173" y="233"/>
                    </a:lnTo>
                    <a:lnTo>
                      <a:pt x="171" y="230"/>
                    </a:lnTo>
                    <a:lnTo>
                      <a:pt x="170" y="226"/>
                    </a:lnTo>
                    <a:lnTo>
                      <a:pt x="167" y="219"/>
                    </a:lnTo>
                    <a:lnTo>
                      <a:pt x="165" y="212"/>
                    </a:lnTo>
                    <a:lnTo>
                      <a:pt x="165" y="209"/>
                    </a:lnTo>
                    <a:lnTo>
                      <a:pt x="164" y="206"/>
                    </a:lnTo>
                    <a:lnTo>
                      <a:pt x="164" y="204"/>
                    </a:lnTo>
                    <a:lnTo>
                      <a:pt x="164" y="203"/>
                    </a:lnTo>
                    <a:lnTo>
                      <a:pt x="164" y="202"/>
                    </a:lnTo>
                    <a:lnTo>
                      <a:pt x="165" y="202"/>
                    </a:lnTo>
                    <a:lnTo>
                      <a:pt x="166" y="205"/>
                    </a:lnTo>
                    <a:lnTo>
                      <a:pt x="168" y="208"/>
                    </a:lnTo>
                    <a:lnTo>
                      <a:pt x="169" y="208"/>
                    </a:lnTo>
                    <a:lnTo>
                      <a:pt x="170" y="209"/>
                    </a:lnTo>
                    <a:lnTo>
                      <a:pt x="171" y="209"/>
                    </a:lnTo>
                    <a:lnTo>
                      <a:pt x="171" y="208"/>
                    </a:lnTo>
                    <a:lnTo>
                      <a:pt x="172" y="208"/>
                    </a:lnTo>
                    <a:lnTo>
                      <a:pt x="173" y="209"/>
                    </a:lnTo>
                    <a:lnTo>
                      <a:pt x="174" y="210"/>
                    </a:lnTo>
                    <a:lnTo>
                      <a:pt x="175" y="211"/>
                    </a:lnTo>
                    <a:lnTo>
                      <a:pt x="176" y="212"/>
                    </a:lnTo>
                    <a:lnTo>
                      <a:pt x="176" y="214"/>
                    </a:lnTo>
                    <a:lnTo>
                      <a:pt x="176" y="217"/>
                    </a:lnTo>
                    <a:lnTo>
                      <a:pt x="177" y="221"/>
                    </a:lnTo>
                    <a:lnTo>
                      <a:pt x="177" y="223"/>
                    </a:lnTo>
                    <a:lnTo>
                      <a:pt x="178" y="224"/>
                    </a:lnTo>
                    <a:lnTo>
                      <a:pt x="178" y="226"/>
                    </a:lnTo>
                    <a:lnTo>
                      <a:pt x="179" y="227"/>
                    </a:lnTo>
                    <a:lnTo>
                      <a:pt x="182" y="229"/>
                    </a:lnTo>
                    <a:lnTo>
                      <a:pt x="183" y="231"/>
                    </a:lnTo>
                    <a:lnTo>
                      <a:pt x="184" y="234"/>
                    </a:lnTo>
                    <a:lnTo>
                      <a:pt x="184" y="237"/>
                    </a:lnTo>
                    <a:lnTo>
                      <a:pt x="184" y="238"/>
                    </a:lnTo>
                    <a:lnTo>
                      <a:pt x="185" y="239"/>
                    </a:lnTo>
                    <a:lnTo>
                      <a:pt x="185" y="240"/>
                    </a:lnTo>
                    <a:lnTo>
                      <a:pt x="186" y="241"/>
                    </a:lnTo>
                    <a:lnTo>
                      <a:pt x="187" y="242"/>
                    </a:lnTo>
                    <a:lnTo>
                      <a:pt x="189" y="243"/>
                    </a:lnTo>
                    <a:lnTo>
                      <a:pt x="190" y="244"/>
                    </a:lnTo>
                    <a:lnTo>
                      <a:pt x="190" y="245"/>
                    </a:lnTo>
                    <a:lnTo>
                      <a:pt x="190" y="246"/>
                    </a:lnTo>
                    <a:lnTo>
                      <a:pt x="190" y="247"/>
                    </a:lnTo>
                    <a:lnTo>
                      <a:pt x="190" y="248"/>
                    </a:lnTo>
                    <a:lnTo>
                      <a:pt x="190" y="249"/>
                    </a:lnTo>
                    <a:lnTo>
                      <a:pt x="190" y="250"/>
                    </a:lnTo>
                    <a:lnTo>
                      <a:pt x="191" y="251"/>
                    </a:lnTo>
                    <a:lnTo>
                      <a:pt x="194" y="254"/>
                    </a:lnTo>
                    <a:lnTo>
                      <a:pt x="195" y="255"/>
                    </a:lnTo>
                    <a:lnTo>
                      <a:pt x="196" y="257"/>
                    </a:lnTo>
                    <a:lnTo>
                      <a:pt x="196" y="260"/>
                    </a:lnTo>
                    <a:lnTo>
                      <a:pt x="196" y="263"/>
                    </a:lnTo>
                    <a:lnTo>
                      <a:pt x="197" y="266"/>
                    </a:lnTo>
                    <a:lnTo>
                      <a:pt x="198" y="269"/>
                    </a:lnTo>
                    <a:lnTo>
                      <a:pt x="199" y="271"/>
                    </a:lnTo>
                    <a:lnTo>
                      <a:pt x="200" y="272"/>
                    </a:lnTo>
                    <a:lnTo>
                      <a:pt x="202" y="273"/>
                    </a:lnTo>
                    <a:lnTo>
                      <a:pt x="203" y="273"/>
                    </a:lnTo>
                    <a:lnTo>
                      <a:pt x="204" y="273"/>
                    </a:lnTo>
                    <a:lnTo>
                      <a:pt x="206" y="273"/>
                    </a:lnTo>
                    <a:lnTo>
                      <a:pt x="207" y="272"/>
                    </a:lnTo>
                    <a:lnTo>
                      <a:pt x="209" y="271"/>
                    </a:lnTo>
                    <a:lnTo>
                      <a:pt x="211" y="271"/>
                    </a:lnTo>
                    <a:lnTo>
                      <a:pt x="212" y="270"/>
                    </a:lnTo>
                    <a:lnTo>
                      <a:pt x="214" y="270"/>
                    </a:lnTo>
                    <a:lnTo>
                      <a:pt x="217" y="268"/>
                    </a:lnTo>
                    <a:lnTo>
                      <a:pt x="221" y="267"/>
                    </a:lnTo>
                    <a:lnTo>
                      <a:pt x="224" y="265"/>
                    </a:lnTo>
                    <a:lnTo>
                      <a:pt x="226" y="265"/>
                    </a:lnTo>
                    <a:lnTo>
                      <a:pt x="227" y="264"/>
                    </a:lnTo>
                    <a:lnTo>
                      <a:pt x="228" y="263"/>
                    </a:lnTo>
                    <a:lnTo>
                      <a:pt x="228" y="262"/>
                    </a:lnTo>
                    <a:lnTo>
                      <a:pt x="229" y="259"/>
                    </a:lnTo>
                    <a:lnTo>
                      <a:pt x="230" y="258"/>
                    </a:lnTo>
                    <a:lnTo>
                      <a:pt x="231" y="257"/>
                    </a:lnTo>
                    <a:lnTo>
                      <a:pt x="233" y="256"/>
                    </a:lnTo>
                    <a:lnTo>
                      <a:pt x="235" y="256"/>
                    </a:lnTo>
                    <a:lnTo>
                      <a:pt x="237" y="255"/>
                    </a:lnTo>
                    <a:lnTo>
                      <a:pt x="238" y="254"/>
                    </a:lnTo>
                    <a:lnTo>
                      <a:pt x="240" y="251"/>
                    </a:lnTo>
                    <a:lnTo>
                      <a:pt x="240" y="250"/>
                    </a:lnTo>
                    <a:lnTo>
                      <a:pt x="241" y="249"/>
                    </a:lnTo>
                    <a:lnTo>
                      <a:pt x="243" y="247"/>
                    </a:lnTo>
                    <a:lnTo>
                      <a:pt x="244" y="246"/>
                    </a:lnTo>
                    <a:lnTo>
                      <a:pt x="244" y="245"/>
                    </a:lnTo>
                    <a:lnTo>
                      <a:pt x="245" y="243"/>
                    </a:lnTo>
                    <a:lnTo>
                      <a:pt x="245" y="242"/>
                    </a:lnTo>
                    <a:lnTo>
                      <a:pt x="246" y="241"/>
                    </a:lnTo>
                    <a:lnTo>
                      <a:pt x="247" y="240"/>
                    </a:lnTo>
                    <a:lnTo>
                      <a:pt x="249" y="240"/>
                    </a:lnTo>
                    <a:lnTo>
                      <a:pt x="250" y="240"/>
                    </a:lnTo>
                    <a:lnTo>
                      <a:pt x="251" y="239"/>
                    </a:lnTo>
                    <a:lnTo>
                      <a:pt x="252" y="239"/>
                    </a:lnTo>
                    <a:lnTo>
                      <a:pt x="252" y="238"/>
                    </a:lnTo>
                    <a:lnTo>
                      <a:pt x="251" y="237"/>
                    </a:lnTo>
                    <a:lnTo>
                      <a:pt x="250" y="234"/>
                    </a:lnTo>
                    <a:lnTo>
                      <a:pt x="248" y="232"/>
                    </a:lnTo>
                    <a:lnTo>
                      <a:pt x="245" y="228"/>
                    </a:lnTo>
                    <a:lnTo>
                      <a:pt x="242" y="224"/>
                    </a:lnTo>
                    <a:lnTo>
                      <a:pt x="242" y="223"/>
                    </a:lnTo>
                    <a:lnTo>
                      <a:pt x="241" y="222"/>
                    </a:lnTo>
                    <a:lnTo>
                      <a:pt x="241" y="221"/>
                    </a:lnTo>
                    <a:lnTo>
                      <a:pt x="240" y="221"/>
                    </a:lnTo>
                    <a:lnTo>
                      <a:pt x="239" y="221"/>
                    </a:lnTo>
                    <a:lnTo>
                      <a:pt x="238" y="221"/>
                    </a:lnTo>
                    <a:lnTo>
                      <a:pt x="237" y="222"/>
                    </a:lnTo>
                    <a:lnTo>
                      <a:pt x="236" y="223"/>
                    </a:lnTo>
                    <a:lnTo>
                      <a:pt x="235" y="224"/>
                    </a:lnTo>
                    <a:lnTo>
                      <a:pt x="233" y="225"/>
                    </a:lnTo>
                    <a:lnTo>
                      <a:pt x="229" y="226"/>
                    </a:lnTo>
                    <a:lnTo>
                      <a:pt x="227" y="227"/>
                    </a:lnTo>
                    <a:lnTo>
                      <a:pt x="226" y="227"/>
                    </a:lnTo>
                    <a:lnTo>
                      <a:pt x="224" y="226"/>
                    </a:lnTo>
                    <a:lnTo>
                      <a:pt x="223" y="225"/>
                    </a:lnTo>
                    <a:lnTo>
                      <a:pt x="223" y="224"/>
                    </a:lnTo>
                    <a:lnTo>
                      <a:pt x="223" y="223"/>
                    </a:lnTo>
                    <a:lnTo>
                      <a:pt x="223" y="222"/>
                    </a:lnTo>
                    <a:lnTo>
                      <a:pt x="222" y="221"/>
                    </a:lnTo>
                    <a:lnTo>
                      <a:pt x="221" y="219"/>
                    </a:lnTo>
                    <a:lnTo>
                      <a:pt x="220" y="218"/>
                    </a:lnTo>
                    <a:lnTo>
                      <a:pt x="218" y="215"/>
                    </a:lnTo>
                    <a:lnTo>
                      <a:pt x="216" y="211"/>
                    </a:lnTo>
                    <a:lnTo>
                      <a:pt x="214" y="207"/>
                    </a:lnTo>
                    <a:lnTo>
                      <a:pt x="213" y="206"/>
                    </a:lnTo>
                    <a:lnTo>
                      <a:pt x="213" y="204"/>
                    </a:lnTo>
                    <a:lnTo>
                      <a:pt x="213" y="203"/>
                    </a:lnTo>
                    <a:lnTo>
                      <a:pt x="214" y="202"/>
                    </a:lnTo>
                    <a:lnTo>
                      <a:pt x="217" y="201"/>
                    </a:lnTo>
                    <a:lnTo>
                      <a:pt x="220" y="201"/>
                    </a:lnTo>
                    <a:lnTo>
                      <a:pt x="222" y="201"/>
                    </a:lnTo>
                    <a:lnTo>
                      <a:pt x="223" y="201"/>
                    </a:lnTo>
                    <a:lnTo>
                      <a:pt x="223" y="202"/>
                    </a:lnTo>
                    <a:lnTo>
                      <a:pt x="224" y="204"/>
                    </a:lnTo>
                    <a:lnTo>
                      <a:pt x="224" y="206"/>
                    </a:lnTo>
                    <a:lnTo>
                      <a:pt x="225" y="207"/>
                    </a:lnTo>
                    <a:lnTo>
                      <a:pt x="226" y="209"/>
                    </a:lnTo>
                    <a:lnTo>
                      <a:pt x="227" y="211"/>
                    </a:lnTo>
                    <a:lnTo>
                      <a:pt x="228" y="213"/>
                    </a:lnTo>
                    <a:lnTo>
                      <a:pt x="230" y="213"/>
                    </a:lnTo>
                    <a:lnTo>
                      <a:pt x="232" y="214"/>
                    </a:lnTo>
                    <a:lnTo>
                      <a:pt x="233" y="214"/>
                    </a:lnTo>
                    <a:lnTo>
                      <a:pt x="234" y="214"/>
                    </a:lnTo>
                    <a:lnTo>
                      <a:pt x="237" y="214"/>
                    </a:lnTo>
                    <a:lnTo>
                      <a:pt x="238" y="214"/>
                    </a:lnTo>
                    <a:lnTo>
                      <a:pt x="240" y="214"/>
                    </a:lnTo>
                    <a:lnTo>
                      <a:pt x="241" y="215"/>
                    </a:lnTo>
                    <a:lnTo>
                      <a:pt x="243" y="215"/>
                    </a:lnTo>
                    <a:lnTo>
                      <a:pt x="245" y="218"/>
                    </a:lnTo>
                    <a:lnTo>
                      <a:pt x="248" y="220"/>
                    </a:lnTo>
                    <a:lnTo>
                      <a:pt x="250" y="221"/>
                    </a:lnTo>
                    <a:lnTo>
                      <a:pt x="252" y="221"/>
                    </a:lnTo>
                    <a:lnTo>
                      <a:pt x="254" y="222"/>
                    </a:lnTo>
                    <a:lnTo>
                      <a:pt x="256" y="222"/>
                    </a:lnTo>
                    <a:lnTo>
                      <a:pt x="261" y="222"/>
                    </a:lnTo>
                    <a:lnTo>
                      <a:pt x="265" y="222"/>
                    </a:lnTo>
                    <a:lnTo>
                      <a:pt x="268" y="222"/>
                    </a:lnTo>
                    <a:lnTo>
                      <a:pt x="270" y="222"/>
                    </a:lnTo>
                    <a:lnTo>
                      <a:pt x="272" y="223"/>
                    </a:lnTo>
                    <a:lnTo>
                      <a:pt x="274" y="224"/>
                    </a:lnTo>
                    <a:lnTo>
                      <a:pt x="276" y="225"/>
                    </a:lnTo>
                    <a:lnTo>
                      <a:pt x="277" y="227"/>
                    </a:lnTo>
                    <a:lnTo>
                      <a:pt x="279" y="230"/>
                    </a:lnTo>
                    <a:lnTo>
                      <a:pt x="280" y="231"/>
                    </a:lnTo>
                    <a:lnTo>
                      <a:pt x="282" y="231"/>
                    </a:lnTo>
                    <a:lnTo>
                      <a:pt x="283" y="232"/>
                    </a:lnTo>
                    <a:lnTo>
                      <a:pt x="285" y="232"/>
                    </a:lnTo>
                    <a:lnTo>
                      <a:pt x="287" y="233"/>
                    </a:lnTo>
                    <a:lnTo>
                      <a:pt x="287" y="234"/>
                    </a:lnTo>
                    <a:lnTo>
                      <a:pt x="287" y="235"/>
                    </a:lnTo>
                    <a:lnTo>
                      <a:pt x="287" y="236"/>
                    </a:lnTo>
                    <a:lnTo>
                      <a:pt x="287" y="238"/>
                    </a:lnTo>
                    <a:lnTo>
                      <a:pt x="287" y="239"/>
                    </a:lnTo>
                    <a:lnTo>
                      <a:pt x="287" y="240"/>
                    </a:lnTo>
                    <a:lnTo>
                      <a:pt x="288" y="242"/>
                    </a:lnTo>
                    <a:lnTo>
                      <a:pt x="290" y="242"/>
                    </a:lnTo>
                    <a:lnTo>
                      <a:pt x="292" y="242"/>
                    </a:lnTo>
                    <a:lnTo>
                      <a:pt x="293" y="242"/>
                    </a:lnTo>
                    <a:lnTo>
                      <a:pt x="294" y="241"/>
                    </a:lnTo>
                    <a:lnTo>
                      <a:pt x="295" y="240"/>
                    </a:lnTo>
                    <a:lnTo>
                      <a:pt x="297" y="238"/>
                    </a:lnTo>
                    <a:lnTo>
                      <a:pt x="297" y="237"/>
                    </a:lnTo>
                    <a:lnTo>
                      <a:pt x="298" y="237"/>
                    </a:lnTo>
                    <a:lnTo>
                      <a:pt x="298" y="238"/>
                    </a:lnTo>
                    <a:lnTo>
                      <a:pt x="298" y="241"/>
                    </a:lnTo>
                    <a:lnTo>
                      <a:pt x="298" y="243"/>
                    </a:lnTo>
                    <a:lnTo>
                      <a:pt x="299" y="245"/>
                    </a:lnTo>
                    <a:lnTo>
                      <a:pt x="299" y="248"/>
                    </a:lnTo>
                    <a:lnTo>
                      <a:pt x="299" y="255"/>
                    </a:lnTo>
                    <a:lnTo>
                      <a:pt x="299" y="258"/>
                    </a:lnTo>
                    <a:lnTo>
                      <a:pt x="300" y="262"/>
                    </a:lnTo>
                    <a:lnTo>
                      <a:pt x="300" y="265"/>
                    </a:lnTo>
                    <a:lnTo>
                      <a:pt x="301" y="266"/>
                    </a:lnTo>
                    <a:lnTo>
                      <a:pt x="303" y="269"/>
                    </a:lnTo>
                    <a:lnTo>
                      <a:pt x="305" y="270"/>
                    </a:lnTo>
                    <a:lnTo>
                      <a:pt x="305" y="272"/>
                    </a:lnTo>
                    <a:lnTo>
                      <a:pt x="305" y="273"/>
                    </a:lnTo>
                    <a:lnTo>
                      <a:pt x="304" y="274"/>
                    </a:lnTo>
                    <a:lnTo>
                      <a:pt x="303" y="274"/>
                    </a:lnTo>
                    <a:lnTo>
                      <a:pt x="303" y="275"/>
                    </a:lnTo>
                    <a:lnTo>
                      <a:pt x="303" y="276"/>
                    </a:lnTo>
                    <a:lnTo>
                      <a:pt x="305" y="277"/>
                    </a:lnTo>
                    <a:lnTo>
                      <a:pt x="307" y="280"/>
                    </a:lnTo>
                    <a:lnTo>
                      <a:pt x="309" y="287"/>
                    </a:lnTo>
                    <a:lnTo>
                      <a:pt x="310" y="291"/>
                    </a:lnTo>
                    <a:lnTo>
                      <a:pt x="312" y="291"/>
                    </a:lnTo>
                    <a:lnTo>
                      <a:pt x="315" y="291"/>
                    </a:lnTo>
                    <a:lnTo>
                      <a:pt x="316" y="290"/>
                    </a:lnTo>
                    <a:lnTo>
                      <a:pt x="317" y="290"/>
                    </a:lnTo>
                    <a:lnTo>
                      <a:pt x="318" y="289"/>
                    </a:lnTo>
                    <a:lnTo>
                      <a:pt x="318" y="288"/>
                    </a:lnTo>
                    <a:lnTo>
                      <a:pt x="319" y="285"/>
                    </a:lnTo>
                    <a:lnTo>
                      <a:pt x="320" y="284"/>
                    </a:lnTo>
                    <a:lnTo>
                      <a:pt x="320" y="282"/>
                    </a:lnTo>
                    <a:lnTo>
                      <a:pt x="321" y="280"/>
                    </a:lnTo>
                    <a:lnTo>
                      <a:pt x="321" y="276"/>
                    </a:lnTo>
                    <a:lnTo>
                      <a:pt x="321" y="271"/>
                    </a:lnTo>
                    <a:lnTo>
                      <a:pt x="321" y="268"/>
                    </a:lnTo>
                    <a:lnTo>
                      <a:pt x="321" y="266"/>
                    </a:lnTo>
                    <a:lnTo>
                      <a:pt x="322" y="264"/>
                    </a:lnTo>
                    <a:lnTo>
                      <a:pt x="323" y="263"/>
                    </a:lnTo>
                    <a:lnTo>
                      <a:pt x="325" y="262"/>
                    </a:lnTo>
                    <a:lnTo>
                      <a:pt x="327" y="261"/>
                    </a:lnTo>
                    <a:lnTo>
                      <a:pt x="328" y="258"/>
                    </a:lnTo>
                    <a:lnTo>
                      <a:pt x="329" y="256"/>
                    </a:lnTo>
                    <a:lnTo>
                      <a:pt x="331" y="255"/>
                    </a:lnTo>
                    <a:lnTo>
                      <a:pt x="332" y="254"/>
                    </a:lnTo>
                    <a:lnTo>
                      <a:pt x="334" y="253"/>
                    </a:lnTo>
                    <a:lnTo>
                      <a:pt x="338" y="251"/>
                    </a:lnTo>
                    <a:lnTo>
                      <a:pt x="340" y="250"/>
                    </a:lnTo>
                    <a:lnTo>
                      <a:pt x="342" y="250"/>
                    </a:lnTo>
                    <a:lnTo>
                      <a:pt x="345" y="249"/>
                    </a:lnTo>
                    <a:lnTo>
                      <a:pt x="346" y="248"/>
                    </a:lnTo>
                    <a:lnTo>
                      <a:pt x="347" y="248"/>
                    </a:lnTo>
                    <a:lnTo>
                      <a:pt x="347" y="246"/>
                    </a:lnTo>
                    <a:lnTo>
                      <a:pt x="347" y="245"/>
                    </a:lnTo>
                    <a:lnTo>
                      <a:pt x="347" y="242"/>
                    </a:lnTo>
                    <a:lnTo>
                      <a:pt x="347" y="240"/>
                    </a:lnTo>
                    <a:lnTo>
                      <a:pt x="347" y="239"/>
                    </a:lnTo>
                    <a:lnTo>
                      <a:pt x="349" y="240"/>
                    </a:lnTo>
                    <a:lnTo>
                      <a:pt x="353" y="240"/>
                    </a:lnTo>
                    <a:lnTo>
                      <a:pt x="356" y="239"/>
                    </a:lnTo>
                    <a:lnTo>
                      <a:pt x="359" y="239"/>
                    </a:lnTo>
                    <a:lnTo>
                      <a:pt x="360" y="238"/>
                    </a:lnTo>
                    <a:lnTo>
                      <a:pt x="361" y="238"/>
                    </a:lnTo>
                    <a:lnTo>
                      <a:pt x="361" y="239"/>
                    </a:lnTo>
                    <a:lnTo>
                      <a:pt x="361" y="240"/>
                    </a:lnTo>
                    <a:lnTo>
                      <a:pt x="362" y="241"/>
                    </a:lnTo>
                    <a:lnTo>
                      <a:pt x="363" y="242"/>
                    </a:lnTo>
                    <a:lnTo>
                      <a:pt x="365" y="243"/>
                    </a:lnTo>
                    <a:lnTo>
                      <a:pt x="368" y="245"/>
                    </a:lnTo>
                    <a:lnTo>
                      <a:pt x="370" y="248"/>
                    </a:lnTo>
                    <a:lnTo>
                      <a:pt x="371" y="249"/>
                    </a:lnTo>
                    <a:lnTo>
                      <a:pt x="371" y="250"/>
                    </a:lnTo>
                    <a:lnTo>
                      <a:pt x="372" y="251"/>
                    </a:lnTo>
                    <a:lnTo>
                      <a:pt x="372" y="253"/>
                    </a:lnTo>
                    <a:lnTo>
                      <a:pt x="372" y="255"/>
                    </a:lnTo>
                    <a:lnTo>
                      <a:pt x="371" y="257"/>
                    </a:lnTo>
                    <a:lnTo>
                      <a:pt x="370" y="262"/>
                    </a:lnTo>
                    <a:lnTo>
                      <a:pt x="370" y="263"/>
                    </a:lnTo>
                    <a:lnTo>
                      <a:pt x="370" y="264"/>
                    </a:lnTo>
                    <a:lnTo>
                      <a:pt x="370" y="265"/>
                    </a:lnTo>
                    <a:lnTo>
                      <a:pt x="372" y="265"/>
                    </a:lnTo>
                    <a:lnTo>
                      <a:pt x="374" y="264"/>
                    </a:lnTo>
                    <a:lnTo>
                      <a:pt x="375" y="263"/>
                    </a:lnTo>
                    <a:lnTo>
                      <a:pt x="379" y="260"/>
                    </a:lnTo>
                    <a:lnTo>
                      <a:pt x="380" y="259"/>
                    </a:lnTo>
                    <a:lnTo>
                      <a:pt x="381" y="258"/>
                    </a:lnTo>
                    <a:lnTo>
                      <a:pt x="382" y="258"/>
                    </a:lnTo>
                    <a:lnTo>
                      <a:pt x="383" y="259"/>
                    </a:lnTo>
                    <a:lnTo>
                      <a:pt x="383" y="260"/>
                    </a:lnTo>
                    <a:lnTo>
                      <a:pt x="383" y="263"/>
                    </a:lnTo>
                    <a:lnTo>
                      <a:pt x="383" y="266"/>
                    </a:lnTo>
                    <a:lnTo>
                      <a:pt x="383" y="268"/>
                    </a:lnTo>
                    <a:lnTo>
                      <a:pt x="383" y="270"/>
                    </a:lnTo>
                    <a:lnTo>
                      <a:pt x="384" y="271"/>
                    </a:lnTo>
                    <a:lnTo>
                      <a:pt x="385" y="273"/>
                    </a:lnTo>
                    <a:lnTo>
                      <a:pt x="385" y="277"/>
                    </a:lnTo>
                    <a:lnTo>
                      <a:pt x="385" y="280"/>
                    </a:lnTo>
                    <a:lnTo>
                      <a:pt x="384" y="283"/>
                    </a:lnTo>
                    <a:lnTo>
                      <a:pt x="383" y="286"/>
                    </a:lnTo>
                    <a:lnTo>
                      <a:pt x="383" y="287"/>
                    </a:lnTo>
                    <a:lnTo>
                      <a:pt x="382" y="288"/>
                    </a:lnTo>
                    <a:lnTo>
                      <a:pt x="383" y="290"/>
                    </a:lnTo>
                    <a:lnTo>
                      <a:pt x="383" y="291"/>
                    </a:lnTo>
                    <a:lnTo>
                      <a:pt x="384" y="293"/>
                    </a:lnTo>
                    <a:lnTo>
                      <a:pt x="385" y="296"/>
                    </a:lnTo>
                    <a:lnTo>
                      <a:pt x="387" y="297"/>
                    </a:lnTo>
                    <a:lnTo>
                      <a:pt x="389" y="299"/>
                    </a:lnTo>
                    <a:lnTo>
                      <a:pt x="391" y="300"/>
                    </a:lnTo>
                    <a:lnTo>
                      <a:pt x="393" y="302"/>
                    </a:lnTo>
                    <a:lnTo>
                      <a:pt x="393" y="305"/>
                    </a:lnTo>
                    <a:lnTo>
                      <a:pt x="394" y="308"/>
                    </a:lnTo>
                    <a:lnTo>
                      <a:pt x="395" y="311"/>
                    </a:lnTo>
                    <a:lnTo>
                      <a:pt x="396" y="314"/>
                    </a:lnTo>
                    <a:lnTo>
                      <a:pt x="399" y="316"/>
                    </a:lnTo>
                    <a:lnTo>
                      <a:pt x="401" y="317"/>
                    </a:lnTo>
                    <a:lnTo>
                      <a:pt x="404" y="319"/>
                    </a:lnTo>
                  </a:path>
                </a:pathLst>
              </a:custGeom>
              <a:solidFill>
                <a:srgbClr val="777777">
                  <a:alpha val="100000"/>
                </a:srgbClr>
              </a:solidFill>
              <a:ln w="9525">
                <a:noFill/>
              </a:ln>
            </p:spPr>
            <p:txBody>
              <a:bodyPr/>
              <a:lstStyle/>
              <a:p>
                <a:pPr fontAlgn="base"/>
                <a:endParaRPr lang="zh-CN" altLang="en-US" sz="1680" strike="noStrike" noProof="1"/>
              </a:p>
            </p:txBody>
          </p:sp>
          <p:sp>
            <p:nvSpPr>
              <p:cNvPr id="77802" name="Freeform 2008"/>
              <p:cNvSpPr/>
              <p:nvPr/>
            </p:nvSpPr>
            <p:spPr>
              <a:xfrm>
                <a:off x="2290" y="2314"/>
                <a:ext cx="10" cy="45"/>
              </a:xfrm>
              <a:custGeom>
                <a:avLst/>
                <a:gdLst>
                  <a:gd name="txL" fmla="*/ 0 w 3"/>
                  <a:gd name="txT" fmla="*/ 0 h 14"/>
                  <a:gd name="txR" fmla="*/ 3 w 3"/>
                  <a:gd name="txB" fmla="*/ 14 h 14"/>
                </a:gdLst>
                <a:ahLst/>
                <a:cxnLst>
                  <a:cxn ang="0">
                    <a:pos x="0"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0" y="2147483646"/>
                  </a:cxn>
                </a:cxnLst>
                <a:rect l="txL" t="txT" r="txR" b="txB"/>
                <a:pathLst>
                  <a:path w="3" h="14">
                    <a:moveTo>
                      <a:pt x="0" y="1"/>
                    </a:moveTo>
                    <a:lnTo>
                      <a:pt x="1" y="0"/>
                    </a:lnTo>
                    <a:lnTo>
                      <a:pt x="0" y="8"/>
                    </a:lnTo>
                    <a:lnTo>
                      <a:pt x="1" y="14"/>
                    </a:lnTo>
                    <a:lnTo>
                      <a:pt x="3" y="13"/>
                    </a:lnTo>
                    <a:lnTo>
                      <a:pt x="1" y="8"/>
                    </a:lnTo>
                    <a:lnTo>
                      <a:pt x="1" y="1"/>
                    </a:lnTo>
                    <a:lnTo>
                      <a:pt x="1" y="0"/>
                    </a:lnTo>
                    <a:lnTo>
                      <a:pt x="1" y="1"/>
                    </a:lnTo>
                    <a:lnTo>
                      <a:pt x="3" y="1"/>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803" name="Freeform 2009"/>
              <p:cNvSpPr/>
              <p:nvPr/>
            </p:nvSpPr>
            <p:spPr>
              <a:xfrm>
                <a:off x="2257" y="2274"/>
                <a:ext cx="36" cy="43"/>
              </a:xfrm>
              <a:custGeom>
                <a:avLst/>
                <a:gdLst>
                  <a:gd name="txL" fmla="*/ 0 w 11"/>
                  <a:gd name="txT" fmla="*/ 0 h 13"/>
                  <a:gd name="txR" fmla="*/ 11 w 11"/>
                  <a:gd name="txB" fmla="*/ 13 h 13"/>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 ang="0">
                    <a:pos x="0" y="2147483646"/>
                  </a:cxn>
                </a:cxnLst>
                <a:rect l="txL" t="txT" r="txR" b="txB"/>
                <a:pathLst>
                  <a:path w="11" h="13">
                    <a:moveTo>
                      <a:pt x="0" y="2"/>
                    </a:moveTo>
                    <a:lnTo>
                      <a:pt x="0" y="2"/>
                    </a:lnTo>
                    <a:lnTo>
                      <a:pt x="5" y="7"/>
                    </a:lnTo>
                    <a:lnTo>
                      <a:pt x="10" y="13"/>
                    </a:lnTo>
                    <a:lnTo>
                      <a:pt x="11" y="12"/>
                    </a:lnTo>
                    <a:lnTo>
                      <a:pt x="6" y="5"/>
                    </a:lnTo>
                    <a:lnTo>
                      <a:pt x="2" y="0"/>
                    </a:lnTo>
                    <a:lnTo>
                      <a:pt x="2" y="2"/>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04" name="Freeform 2010"/>
              <p:cNvSpPr/>
              <p:nvPr/>
            </p:nvSpPr>
            <p:spPr>
              <a:xfrm>
                <a:off x="2241" y="2255"/>
                <a:ext cx="23" cy="26"/>
              </a:xfrm>
              <a:custGeom>
                <a:avLst/>
                <a:gdLst>
                  <a:gd name="txL" fmla="*/ 0 w 7"/>
                  <a:gd name="txT" fmla="*/ 0 h 8"/>
                  <a:gd name="txR" fmla="*/ 7 w 7"/>
                  <a:gd name="txB" fmla="*/ 8 h 8"/>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 ang="0">
                    <a:pos x="0" y="2147483646"/>
                  </a:cxn>
                  <a:cxn ang="0">
                    <a:pos x="0" y="2147483646"/>
                  </a:cxn>
                  <a:cxn ang="0">
                    <a:pos x="0" y="0"/>
                  </a:cxn>
                </a:cxnLst>
                <a:rect l="txL" t="txT" r="txR" b="txB"/>
                <a:pathLst>
                  <a:path w="7" h="8">
                    <a:moveTo>
                      <a:pt x="0" y="0"/>
                    </a:moveTo>
                    <a:lnTo>
                      <a:pt x="0" y="1"/>
                    </a:lnTo>
                    <a:lnTo>
                      <a:pt x="3" y="5"/>
                    </a:lnTo>
                    <a:lnTo>
                      <a:pt x="5" y="8"/>
                    </a:lnTo>
                    <a:lnTo>
                      <a:pt x="7" y="8"/>
                    </a:lnTo>
                    <a:lnTo>
                      <a:pt x="5" y="3"/>
                    </a:lnTo>
                    <a:lnTo>
                      <a:pt x="2" y="0"/>
                    </a:lnTo>
                    <a:lnTo>
                      <a:pt x="0" y="0"/>
                    </a:lnTo>
                    <a:lnTo>
                      <a:pt x="0" y="1"/>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05" name="Freeform 2011"/>
              <p:cNvSpPr/>
              <p:nvPr/>
            </p:nvSpPr>
            <p:spPr>
              <a:xfrm>
                <a:off x="2241" y="2206"/>
                <a:ext cx="10" cy="49"/>
              </a:xfrm>
              <a:custGeom>
                <a:avLst/>
                <a:gdLst>
                  <a:gd name="txL" fmla="*/ 0 w 3"/>
                  <a:gd name="txT" fmla="*/ 0 h 15"/>
                  <a:gd name="txR" fmla="*/ 3 w 3"/>
                  <a:gd name="txB" fmla="*/ 15 h 15"/>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15">
                    <a:moveTo>
                      <a:pt x="3" y="0"/>
                    </a:moveTo>
                    <a:lnTo>
                      <a:pt x="3" y="0"/>
                    </a:lnTo>
                    <a:lnTo>
                      <a:pt x="0" y="7"/>
                    </a:lnTo>
                    <a:lnTo>
                      <a:pt x="0" y="15"/>
                    </a:lnTo>
                    <a:lnTo>
                      <a:pt x="2" y="15"/>
                    </a:lnTo>
                    <a:lnTo>
                      <a:pt x="3" y="7"/>
                    </a:lnTo>
                    <a:lnTo>
                      <a:pt x="3"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06" name="Freeform 2012"/>
              <p:cNvSpPr/>
              <p:nvPr/>
            </p:nvSpPr>
            <p:spPr>
              <a:xfrm>
                <a:off x="2251" y="2206"/>
                <a:ext cx="23" cy="16"/>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7" h="5">
                    <a:moveTo>
                      <a:pt x="7" y="3"/>
                    </a:moveTo>
                    <a:lnTo>
                      <a:pt x="7" y="3"/>
                    </a:lnTo>
                    <a:lnTo>
                      <a:pt x="4" y="2"/>
                    </a:lnTo>
                    <a:lnTo>
                      <a:pt x="0" y="0"/>
                    </a:lnTo>
                    <a:lnTo>
                      <a:pt x="0" y="2"/>
                    </a:lnTo>
                    <a:lnTo>
                      <a:pt x="4" y="3"/>
                    </a:lnTo>
                    <a:lnTo>
                      <a:pt x="5" y="5"/>
                    </a:lnTo>
                    <a:lnTo>
                      <a:pt x="7"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07" name="Freeform 2013"/>
              <p:cNvSpPr/>
              <p:nvPr/>
            </p:nvSpPr>
            <p:spPr>
              <a:xfrm>
                <a:off x="2267" y="2215"/>
                <a:ext cx="26" cy="33"/>
              </a:xfrm>
              <a:custGeom>
                <a:avLst/>
                <a:gdLst>
                  <a:gd name="txL" fmla="*/ 0 w 8"/>
                  <a:gd name="txT" fmla="*/ 0 h 10"/>
                  <a:gd name="txR" fmla="*/ 8 w 8"/>
                  <a:gd name="txB" fmla="*/ 10 h 10"/>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10">
                    <a:moveTo>
                      <a:pt x="8" y="8"/>
                    </a:moveTo>
                    <a:lnTo>
                      <a:pt x="8" y="8"/>
                    </a:lnTo>
                    <a:lnTo>
                      <a:pt x="5" y="5"/>
                    </a:lnTo>
                    <a:lnTo>
                      <a:pt x="2" y="0"/>
                    </a:lnTo>
                    <a:lnTo>
                      <a:pt x="0" y="2"/>
                    </a:lnTo>
                    <a:lnTo>
                      <a:pt x="5" y="7"/>
                    </a:lnTo>
                    <a:lnTo>
                      <a:pt x="8" y="10"/>
                    </a:lnTo>
                    <a:lnTo>
                      <a:pt x="8" y="8"/>
                    </a:lnTo>
                  </a:path>
                </a:pathLst>
              </a:custGeom>
              <a:solidFill>
                <a:srgbClr val="777777">
                  <a:alpha val="100000"/>
                </a:srgbClr>
              </a:solidFill>
              <a:ln w="9525">
                <a:noFill/>
              </a:ln>
            </p:spPr>
            <p:txBody>
              <a:bodyPr/>
              <a:lstStyle/>
              <a:p>
                <a:pPr fontAlgn="base"/>
                <a:endParaRPr lang="zh-CN" altLang="en-US" sz="1680" strike="noStrike" noProof="1"/>
              </a:p>
            </p:txBody>
          </p:sp>
          <p:sp>
            <p:nvSpPr>
              <p:cNvPr id="77808" name="Freeform 2014"/>
              <p:cNvSpPr/>
              <p:nvPr/>
            </p:nvSpPr>
            <p:spPr>
              <a:xfrm>
                <a:off x="2293" y="2242"/>
                <a:ext cx="17" cy="16"/>
              </a:xfrm>
              <a:custGeom>
                <a:avLst/>
                <a:gdLst>
                  <a:gd name="txL" fmla="*/ 0 w 5"/>
                  <a:gd name="txT" fmla="*/ 0 h 5"/>
                  <a:gd name="txR" fmla="*/ 5 w 5"/>
                  <a:gd name="txB" fmla="*/ 5 h 5"/>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5">
                    <a:moveTo>
                      <a:pt x="5" y="5"/>
                    </a:moveTo>
                    <a:lnTo>
                      <a:pt x="5" y="5"/>
                    </a:lnTo>
                    <a:lnTo>
                      <a:pt x="4" y="0"/>
                    </a:lnTo>
                    <a:lnTo>
                      <a:pt x="0" y="0"/>
                    </a:lnTo>
                    <a:lnTo>
                      <a:pt x="0" y="2"/>
                    </a:lnTo>
                    <a:lnTo>
                      <a:pt x="2" y="2"/>
                    </a:lnTo>
                    <a:lnTo>
                      <a:pt x="2" y="4"/>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809" name="Freeform 2015"/>
              <p:cNvSpPr/>
              <p:nvPr/>
            </p:nvSpPr>
            <p:spPr>
              <a:xfrm>
                <a:off x="2300" y="2255"/>
                <a:ext cx="10" cy="19"/>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Lst>
                <a:rect l="txL" t="txT" r="txR" b="txB"/>
                <a:pathLst>
                  <a:path w="3" h="6">
                    <a:moveTo>
                      <a:pt x="2" y="3"/>
                    </a:moveTo>
                    <a:lnTo>
                      <a:pt x="2" y="3"/>
                    </a:lnTo>
                    <a:lnTo>
                      <a:pt x="2" y="5"/>
                    </a:lnTo>
                    <a:lnTo>
                      <a:pt x="3" y="1"/>
                    </a:lnTo>
                    <a:lnTo>
                      <a:pt x="0" y="0"/>
                    </a:lnTo>
                    <a:lnTo>
                      <a:pt x="0" y="5"/>
                    </a:lnTo>
                    <a:lnTo>
                      <a:pt x="2" y="6"/>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10" name="Freeform 2016"/>
              <p:cNvSpPr/>
              <p:nvPr/>
            </p:nvSpPr>
            <p:spPr>
              <a:xfrm>
                <a:off x="2306" y="2248"/>
                <a:ext cx="27" cy="26"/>
              </a:xfrm>
              <a:custGeom>
                <a:avLst/>
                <a:gdLst>
                  <a:gd name="txL" fmla="*/ 0 w 8"/>
                  <a:gd name="txT" fmla="*/ 0 h 8"/>
                  <a:gd name="txR" fmla="*/ 8 w 8"/>
                  <a:gd name="txB" fmla="*/ 8 h 8"/>
                </a:gdLst>
                <a:ahLst/>
                <a:cxnLst>
                  <a:cxn ang="0">
                    <a:pos x="2147483646" y="0"/>
                  </a:cxn>
                  <a:cxn ang="0">
                    <a:pos x="2147483646" y="0"/>
                  </a:cxn>
                  <a:cxn ang="0">
                    <a:pos x="2147483646" y="2147483646"/>
                  </a:cxn>
                  <a:cxn ang="0">
                    <a:pos x="0" y="2147483646"/>
                  </a:cxn>
                  <a:cxn ang="0">
                    <a:pos x="0" y="2147483646"/>
                  </a:cxn>
                  <a:cxn ang="0">
                    <a:pos x="2147483646" y="2147483646"/>
                  </a:cxn>
                  <a:cxn ang="0">
                    <a:pos x="2147483646" y="0"/>
                  </a:cxn>
                  <a:cxn ang="0">
                    <a:pos x="2147483646" y="0"/>
                  </a:cxn>
                  <a:cxn ang="0">
                    <a:pos x="2147483646" y="0"/>
                  </a:cxn>
                </a:cxnLst>
                <a:rect l="txL" t="txT" r="txR" b="txB"/>
                <a:pathLst>
                  <a:path w="8" h="8">
                    <a:moveTo>
                      <a:pt x="6" y="0"/>
                    </a:moveTo>
                    <a:lnTo>
                      <a:pt x="6" y="0"/>
                    </a:lnTo>
                    <a:lnTo>
                      <a:pt x="3" y="2"/>
                    </a:lnTo>
                    <a:lnTo>
                      <a:pt x="0" y="5"/>
                    </a:lnTo>
                    <a:lnTo>
                      <a:pt x="0" y="8"/>
                    </a:lnTo>
                    <a:lnTo>
                      <a:pt x="4" y="3"/>
                    </a:lnTo>
                    <a:lnTo>
                      <a:pt x="8" y="0"/>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11" name="Freeform 2017"/>
              <p:cNvSpPr/>
              <p:nvPr/>
            </p:nvSpPr>
            <p:spPr>
              <a:xfrm>
                <a:off x="2326" y="2242"/>
                <a:ext cx="16" cy="6"/>
              </a:xfrm>
              <a:custGeom>
                <a:avLst/>
                <a:gdLst>
                  <a:gd name="txL" fmla="*/ 0 w 5"/>
                  <a:gd name="txT" fmla="*/ 0 h 2"/>
                  <a:gd name="txR" fmla="*/ 5 w 5"/>
                  <a:gd name="txB" fmla="*/ 2 h 2"/>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2">
                    <a:moveTo>
                      <a:pt x="5" y="0"/>
                    </a:moveTo>
                    <a:lnTo>
                      <a:pt x="5" y="0"/>
                    </a:lnTo>
                    <a:lnTo>
                      <a:pt x="3" y="0"/>
                    </a:lnTo>
                    <a:lnTo>
                      <a:pt x="0" y="2"/>
                    </a:lnTo>
                    <a:lnTo>
                      <a:pt x="2" y="2"/>
                    </a:lnTo>
                    <a:lnTo>
                      <a:pt x="3" y="2"/>
                    </a:lnTo>
                    <a:lnTo>
                      <a:pt x="5"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12" name="Freeform 2018"/>
              <p:cNvSpPr/>
              <p:nvPr/>
            </p:nvSpPr>
            <p:spPr>
              <a:xfrm>
                <a:off x="2316" y="2147"/>
                <a:ext cx="46" cy="101"/>
              </a:xfrm>
              <a:custGeom>
                <a:avLst/>
                <a:gdLst>
                  <a:gd name="txL" fmla="*/ 0 w 14"/>
                  <a:gd name="txT" fmla="*/ 0 h 31"/>
                  <a:gd name="txR" fmla="*/ 14 w 14"/>
                  <a:gd name="txB" fmla="*/ 31 h 31"/>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 ang="0">
                    <a:pos x="0" y="2147483646"/>
                  </a:cxn>
                </a:cxnLst>
                <a:rect l="txL" t="txT" r="txR" b="txB"/>
                <a:pathLst>
                  <a:path w="14" h="31">
                    <a:moveTo>
                      <a:pt x="0" y="1"/>
                    </a:moveTo>
                    <a:lnTo>
                      <a:pt x="0" y="3"/>
                    </a:lnTo>
                    <a:lnTo>
                      <a:pt x="6" y="7"/>
                    </a:lnTo>
                    <a:lnTo>
                      <a:pt x="10" y="10"/>
                    </a:lnTo>
                    <a:lnTo>
                      <a:pt x="11" y="15"/>
                    </a:lnTo>
                    <a:lnTo>
                      <a:pt x="11" y="18"/>
                    </a:lnTo>
                    <a:lnTo>
                      <a:pt x="10" y="26"/>
                    </a:lnTo>
                    <a:lnTo>
                      <a:pt x="8" y="29"/>
                    </a:lnTo>
                    <a:lnTo>
                      <a:pt x="8" y="31"/>
                    </a:lnTo>
                    <a:lnTo>
                      <a:pt x="11" y="26"/>
                    </a:lnTo>
                    <a:lnTo>
                      <a:pt x="14" y="20"/>
                    </a:lnTo>
                    <a:lnTo>
                      <a:pt x="13" y="15"/>
                    </a:lnTo>
                    <a:lnTo>
                      <a:pt x="11" y="10"/>
                    </a:lnTo>
                    <a:lnTo>
                      <a:pt x="8" y="5"/>
                    </a:lnTo>
                    <a:lnTo>
                      <a:pt x="1" y="0"/>
                    </a:lnTo>
                    <a:lnTo>
                      <a:pt x="1" y="1"/>
                    </a:lnTo>
                    <a:lnTo>
                      <a:pt x="0" y="1"/>
                    </a:lnTo>
                    <a:lnTo>
                      <a:pt x="0" y="3"/>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813" name="Freeform 2019"/>
              <p:cNvSpPr/>
              <p:nvPr/>
            </p:nvSpPr>
            <p:spPr>
              <a:xfrm>
                <a:off x="2316" y="2097"/>
                <a:ext cx="43" cy="53"/>
              </a:xfrm>
              <a:custGeom>
                <a:avLst/>
                <a:gdLst>
                  <a:gd name="txL" fmla="*/ 0 w 13"/>
                  <a:gd name="txT" fmla="*/ 0 h 16"/>
                  <a:gd name="txR" fmla="*/ 13 w 13"/>
                  <a:gd name="txB" fmla="*/ 16 h 16"/>
                </a:gdLst>
                <a:ahLst/>
                <a:cxnLst>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13" h="16">
                    <a:moveTo>
                      <a:pt x="13" y="2"/>
                    </a:moveTo>
                    <a:lnTo>
                      <a:pt x="13" y="0"/>
                    </a:lnTo>
                    <a:lnTo>
                      <a:pt x="8" y="2"/>
                    </a:lnTo>
                    <a:lnTo>
                      <a:pt x="3" y="5"/>
                    </a:lnTo>
                    <a:lnTo>
                      <a:pt x="0" y="10"/>
                    </a:lnTo>
                    <a:lnTo>
                      <a:pt x="0" y="16"/>
                    </a:lnTo>
                    <a:lnTo>
                      <a:pt x="1" y="16"/>
                    </a:lnTo>
                    <a:lnTo>
                      <a:pt x="3" y="11"/>
                    </a:lnTo>
                    <a:lnTo>
                      <a:pt x="5" y="7"/>
                    </a:lnTo>
                    <a:lnTo>
                      <a:pt x="8" y="3"/>
                    </a:lnTo>
                    <a:lnTo>
                      <a:pt x="13" y="2"/>
                    </a:lnTo>
                    <a:lnTo>
                      <a:pt x="11" y="2"/>
                    </a:lnTo>
                    <a:lnTo>
                      <a:pt x="13" y="2"/>
                    </a:lnTo>
                    <a:lnTo>
                      <a:pt x="13" y="0"/>
                    </a:lnTo>
                    <a:lnTo>
                      <a:pt x="13"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14" name="Freeform 2020"/>
              <p:cNvSpPr/>
              <p:nvPr/>
            </p:nvSpPr>
            <p:spPr>
              <a:xfrm>
                <a:off x="2352" y="2104"/>
                <a:ext cx="10" cy="20"/>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3" h="6">
                    <a:moveTo>
                      <a:pt x="3" y="3"/>
                    </a:moveTo>
                    <a:lnTo>
                      <a:pt x="3" y="3"/>
                    </a:lnTo>
                    <a:lnTo>
                      <a:pt x="2" y="0"/>
                    </a:lnTo>
                    <a:lnTo>
                      <a:pt x="0" y="0"/>
                    </a:lnTo>
                    <a:lnTo>
                      <a:pt x="2" y="3"/>
                    </a:lnTo>
                    <a:lnTo>
                      <a:pt x="3" y="6"/>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15" name="Freeform 2021"/>
              <p:cNvSpPr/>
              <p:nvPr/>
            </p:nvSpPr>
            <p:spPr>
              <a:xfrm>
                <a:off x="2362" y="2104"/>
                <a:ext cx="13" cy="20"/>
              </a:xfrm>
              <a:custGeom>
                <a:avLst/>
                <a:gdLst>
                  <a:gd name="txL" fmla="*/ 0 w 4"/>
                  <a:gd name="txT" fmla="*/ 0 h 6"/>
                  <a:gd name="txR" fmla="*/ 4 w 4"/>
                  <a:gd name="txB" fmla="*/ 6 h 6"/>
                </a:gdLst>
                <a:ahLst/>
                <a:cxnLst>
                  <a:cxn ang="0">
                    <a:pos x="2147483646" y="0"/>
                  </a:cxn>
                  <a:cxn ang="0">
                    <a:pos x="2147483646" y="0"/>
                  </a:cxn>
                  <a:cxn ang="0">
                    <a:pos x="0"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4" h="6">
                    <a:moveTo>
                      <a:pt x="4" y="0"/>
                    </a:moveTo>
                    <a:lnTo>
                      <a:pt x="4" y="0"/>
                    </a:lnTo>
                    <a:lnTo>
                      <a:pt x="0" y="1"/>
                    </a:lnTo>
                    <a:lnTo>
                      <a:pt x="0" y="3"/>
                    </a:lnTo>
                    <a:lnTo>
                      <a:pt x="0" y="6"/>
                    </a:lnTo>
                    <a:lnTo>
                      <a:pt x="2" y="3"/>
                    </a:lnTo>
                    <a:lnTo>
                      <a:pt x="4"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16" name="Freeform 2022"/>
              <p:cNvSpPr/>
              <p:nvPr/>
            </p:nvSpPr>
            <p:spPr>
              <a:xfrm>
                <a:off x="2375" y="2104"/>
                <a:ext cx="26" cy="3"/>
              </a:xfrm>
              <a:custGeom>
                <a:avLst/>
                <a:gdLst>
                  <a:gd name="txL" fmla="*/ 0 w 8"/>
                  <a:gd name="txT" fmla="*/ 0 h 1"/>
                  <a:gd name="txR" fmla="*/ 8 w 8"/>
                  <a:gd name="txB" fmla="*/ 1 h 1"/>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8" h="1">
                    <a:moveTo>
                      <a:pt x="6" y="0"/>
                    </a:moveTo>
                    <a:lnTo>
                      <a:pt x="6" y="0"/>
                    </a:lnTo>
                    <a:lnTo>
                      <a:pt x="5" y="0"/>
                    </a:lnTo>
                    <a:lnTo>
                      <a:pt x="0" y="0"/>
                    </a:lnTo>
                    <a:lnTo>
                      <a:pt x="0" y="1"/>
                    </a:lnTo>
                    <a:lnTo>
                      <a:pt x="5" y="1"/>
                    </a:lnTo>
                    <a:lnTo>
                      <a:pt x="8" y="1"/>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17" name="Freeform 2023"/>
              <p:cNvSpPr/>
              <p:nvPr/>
            </p:nvSpPr>
            <p:spPr>
              <a:xfrm>
                <a:off x="2395" y="2088"/>
                <a:ext cx="29" cy="19"/>
              </a:xfrm>
              <a:custGeom>
                <a:avLst/>
                <a:gdLst>
                  <a:gd name="txL" fmla="*/ 0 w 9"/>
                  <a:gd name="txT" fmla="*/ 0 h 6"/>
                  <a:gd name="txR" fmla="*/ 9 w 9"/>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9" h="6">
                    <a:moveTo>
                      <a:pt x="9" y="0"/>
                    </a:moveTo>
                    <a:lnTo>
                      <a:pt x="9" y="0"/>
                    </a:lnTo>
                    <a:lnTo>
                      <a:pt x="3" y="1"/>
                    </a:lnTo>
                    <a:lnTo>
                      <a:pt x="0" y="5"/>
                    </a:lnTo>
                    <a:lnTo>
                      <a:pt x="2" y="6"/>
                    </a:lnTo>
                    <a:lnTo>
                      <a:pt x="5" y="3"/>
                    </a:lnTo>
                    <a:lnTo>
                      <a:pt x="9" y="1"/>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18" name="Freeform 2024"/>
              <p:cNvSpPr/>
              <p:nvPr/>
            </p:nvSpPr>
            <p:spPr>
              <a:xfrm>
                <a:off x="2424" y="2088"/>
                <a:ext cx="17" cy="9"/>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3">
                    <a:moveTo>
                      <a:pt x="3" y="1"/>
                    </a:moveTo>
                    <a:lnTo>
                      <a:pt x="3" y="1"/>
                    </a:lnTo>
                    <a:lnTo>
                      <a:pt x="0" y="0"/>
                    </a:lnTo>
                    <a:lnTo>
                      <a:pt x="0" y="1"/>
                    </a:lnTo>
                    <a:lnTo>
                      <a:pt x="1" y="3"/>
                    </a:lnTo>
                    <a:lnTo>
                      <a:pt x="5" y="3"/>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819" name="Freeform 2025"/>
              <p:cNvSpPr/>
              <p:nvPr/>
            </p:nvSpPr>
            <p:spPr>
              <a:xfrm>
                <a:off x="2434" y="2065"/>
                <a:ext cx="20" cy="32"/>
              </a:xfrm>
              <a:custGeom>
                <a:avLst/>
                <a:gdLst>
                  <a:gd name="txL" fmla="*/ 0 w 6"/>
                  <a:gd name="txT" fmla="*/ 0 h 10"/>
                  <a:gd name="txR" fmla="*/ 6 w 6"/>
                  <a:gd name="txB" fmla="*/ 10 h 10"/>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 h="10">
                    <a:moveTo>
                      <a:pt x="6" y="0"/>
                    </a:moveTo>
                    <a:lnTo>
                      <a:pt x="6" y="0"/>
                    </a:lnTo>
                    <a:lnTo>
                      <a:pt x="2" y="5"/>
                    </a:lnTo>
                    <a:lnTo>
                      <a:pt x="0" y="8"/>
                    </a:lnTo>
                    <a:lnTo>
                      <a:pt x="2" y="10"/>
                    </a:lnTo>
                    <a:lnTo>
                      <a:pt x="3" y="7"/>
                    </a:lnTo>
                    <a:lnTo>
                      <a:pt x="6" y="3"/>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20" name="Freeform 2026"/>
              <p:cNvSpPr/>
              <p:nvPr/>
            </p:nvSpPr>
            <p:spPr>
              <a:xfrm>
                <a:off x="2454" y="2055"/>
                <a:ext cx="23" cy="20"/>
              </a:xfrm>
              <a:custGeom>
                <a:avLst/>
                <a:gdLst>
                  <a:gd name="txL" fmla="*/ 0 w 7"/>
                  <a:gd name="txT" fmla="*/ 0 h 6"/>
                  <a:gd name="txR" fmla="*/ 7 w 7"/>
                  <a:gd name="txB" fmla="*/ 6 h 6"/>
                </a:gdLst>
                <a:ahLst/>
                <a:cxnLst>
                  <a:cxn ang="0">
                    <a:pos x="2147483646" y="2147483646"/>
                  </a:cxn>
                  <a:cxn ang="0">
                    <a:pos x="2147483646" y="2147483646"/>
                  </a:cxn>
                  <a:cxn ang="0">
                    <a:pos x="2147483646" y="2147483646"/>
                  </a:cxn>
                  <a:cxn ang="0">
                    <a:pos x="0" y="2147483646"/>
                  </a:cxn>
                  <a:cxn ang="0">
                    <a:pos x="0" y="2147483646"/>
                  </a:cxn>
                  <a:cxn ang="0">
                    <a:pos x="2147483646" y="2147483646"/>
                  </a:cxn>
                  <a:cxn ang="0">
                    <a:pos x="2147483646" y="0"/>
                  </a:cxn>
                  <a:cxn ang="0">
                    <a:pos x="2147483646" y="0"/>
                  </a:cxn>
                  <a:cxn ang="0">
                    <a:pos x="2147483646" y="2147483646"/>
                  </a:cxn>
                </a:cxnLst>
                <a:rect l="txL" t="txT" r="txR" b="txB"/>
                <a:pathLst>
                  <a:path w="7" h="6">
                    <a:moveTo>
                      <a:pt x="4" y="2"/>
                    </a:moveTo>
                    <a:lnTo>
                      <a:pt x="4" y="2"/>
                    </a:lnTo>
                    <a:lnTo>
                      <a:pt x="4" y="3"/>
                    </a:lnTo>
                    <a:lnTo>
                      <a:pt x="0" y="3"/>
                    </a:lnTo>
                    <a:lnTo>
                      <a:pt x="0" y="6"/>
                    </a:lnTo>
                    <a:lnTo>
                      <a:pt x="5" y="3"/>
                    </a:lnTo>
                    <a:lnTo>
                      <a:pt x="7" y="0"/>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21" name="Freeform 2027"/>
              <p:cNvSpPr/>
              <p:nvPr/>
            </p:nvSpPr>
            <p:spPr>
              <a:xfrm>
                <a:off x="2467" y="2012"/>
                <a:ext cx="36" cy="49"/>
              </a:xfrm>
              <a:custGeom>
                <a:avLst/>
                <a:gdLst>
                  <a:gd name="txL" fmla="*/ 0 w 11"/>
                  <a:gd name="txT" fmla="*/ 0 h 15"/>
                  <a:gd name="txR" fmla="*/ 11 w 11"/>
                  <a:gd name="txB" fmla="*/ 15 h 1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 h="15">
                    <a:moveTo>
                      <a:pt x="9" y="0"/>
                    </a:moveTo>
                    <a:lnTo>
                      <a:pt x="9" y="0"/>
                    </a:lnTo>
                    <a:lnTo>
                      <a:pt x="5" y="6"/>
                    </a:lnTo>
                    <a:lnTo>
                      <a:pt x="0" y="15"/>
                    </a:lnTo>
                    <a:lnTo>
                      <a:pt x="3" y="13"/>
                    </a:lnTo>
                    <a:lnTo>
                      <a:pt x="6" y="8"/>
                    </a:lnTo>
                    <a:lnTo>
                      <a:pt x="11" y="1"/>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22" name="Freeform 2028"/>
              <p:cNvSpPr/>
              <p:nvPr/>
            </p:nvSpPr>
            <p:spPr>
              <a:xfrm>
                <a:off x="2496" y="1986"/>
                <a:ext cx="17" cy="30"/>
              </a:xfrm>
              <a:custGeom>
                <a:avLst/>
                <a:gdLst>
                  <a:gd name="txL" fmla="*/ 0 w 5"/>
                  <a:gd name="txT" fmla="*/ 0 h 9"/>
                  <a:gd name="txR" fmla="*/ 5 w 5"/>
                  <a:gd name="txB" fmla="*/ 9 h 9"/>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5" h="9">
                    <a:moveTo>
                      <a:pt x="2" y="3"/>
                    </a:moveTo>
                    <a:lnTo>
                      <a:pt x="2" y="3"/>
                    </a:lnTo>
                    <a:lnTo>
                      <a:pt x="2" y="5"/>
                    </a:lnTo>
                    <a:lnTo>
                      <a:pt x="0" y="8"/>
                    </a:lnTo>
                    <a:lnTo>
                      <a:pt x="2" y="9"/>
                    </a:lnTo>
                    <a:lnTo>
                      <a:pt x="5" y="5"/>
                    </a:lnTo>
                    <a:lnTo>
                      <a:pt x="4" y="0"/>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23" name="Freeform 2029"/>
              <p:cNvSpPr/>
              <p:nvPr/>
            </p:nvSpPr>
            <p:spPr>
              <a:xfrm>
                <a:off x="2496" y="1973"/>
                <a:ext cx="13" cy="23"/>
              </a:xfrm>
              <a:custGeom>
                <a:avLst/>
                <a:gdLst>
                  <a:gd name="txL" fmla="*/ 0 w 4"/>
                  <a:gd name="txT" fmla="*/ 0 h 7"/>
                  <a:gd name="txR" fmla="*/ 4 w 4"/>
                  <a:gd name="txB" fmla="*/ 7 h 7"/>
                </a:gdLst>
                <a:ahLst/>
                <a:cxnLst>
                  <a:cxn ang="0">
                    <a:pos x="0" y="0"/>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4" h="7">
                    <a:moveTo>
                      <a:pt x="0" y="0"/>
                    </a:moveTo>
                    <a:lnTo>
                      <a:pt x="0" y="0"/>
                    </a:lnTo>
                    <a:lnTo>
                      <a:pt x="0" y="5"/>
                    </a:lnTo>
                    <a:lnTo>
                      <a:pt x="2" y="7"/>
                    </a:lnTo>
                    <a:lnTo>
                      <a:pt x="4" y="4"/>
                    </a:lnTo>
                    <a:lnTo>
                      <a:pt x="2" y="4"/>
                    </a:lnTo>
                    <a:lnTo>
                      <a:pt x="2"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24" name="Freeform 2030"/>
              <p:cNvSpPr/>
              <p:nvPr/>
            </p:nvSpPr>
            <p:spPr>
              <a:xfrm>
                <a:off x="2477" y="1930"/>
                <a:ext cx="26" cy="43"/>
              </a:xfrm>
              <a:custGeom>
                <a:avLst/>
                <a:gdLst>
                  <a:gd name="txL" fmla="*/ 0 w 8"/>
                  <a:gd name="txT" fmla="*/ 0 h 13"/>
                  <a:gd name="txR" fmla="*/ 8 w 8"/>
                  <a:gd name="txB" fmla="*/ 13 h 13"/>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8" h="13">
                    <a:moveTo>
                      <a:pt x="0" y="2"/>
                    </a:moveTo>
                    <a:lnTo>
                      <a:pt x="0" y="2"/>
                    </a:lnTo>
                    <a:lnTo>
                      <a:pt x="3" y="7"/>
                    </a:lnTo>
                    <a:lnTo>
                      <a:pt x="6" y="13"/>
                    </a:lnTo>
                    <a:lnTo>
                      <a:pt x="8" y="13"/>
                    </a:lnTo>
                    <a:lnTo>
                      <a:pt x="5" y="7"/>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25" name="Freeform 2031"/>
              <p:cNvSpPr/>
              <p:nvPr/>
            </p:nvSpPr>
            <p:spPr>
              <a:xfrm>
                <a:off x="2477" y="1904"/>
                <a:ext cx="26" cy="33"/>
              </a:xfrm>
              <a:custGeom>
                <a:avLst/>
                <a:gdLst>
                  <a:gd name="txL" fmla="*/ 0 w 8"/>
                  <a:gd name="txT" fmla="*/ 0 h 10"/>
                  <a:gd name="txR" fmla="*/ 8 w 8"/>
                  <a:gd name="txB" fmla="*/ 10 h 10"/>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8" h="10">
                    <a:moveTo>
                      <a:pt x="6" y="0"/>
                    </a:moveTo>
                    <a:lnTo>
                      <a:pt x="6" y="0"/>
                    </a:lnTo>
                    <a:lnTo>
                      <a:pt x="2" y="5"/>
                    </a:lnTo>
                    <a:lnTo>
                      <a:pt x="0" y="10"/>
                    </a:lnTo>
                    <a:lnTo>
                      <a:pt x="0" y="8"/>
                    </a:lnTo>
                    <a:lnTo>
                      <a:pt x="3" y="5"/>
                    </a:lnTo>
                    <a:lnTo>
                      <a:pt x="8" y="2"/>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26" name="Freeform 2032"/>
              <p:cNvSpPr/>
              <p:nvPr/>
            </p:nvSpPr>
            <p:spPr>
              <a:xfrm>
                <a:off x="2496" y="1894"/>
                <a:ext cx="17" cy="17"/>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5" h="5">
                    <a:moveTo>
                      <a:pt x="5" y="3"/>
                    </a:moveTo>
                    <a:lnTo>
                      <a:pt x="5" y="3"/>
                    </a:lnTo>
                    <a:lnTo>
                      <a:pt x="4" y="2"/>
                    </a:lnTo>
                    <a:lnTo>
                      <a:pt x="0" y="3"/>
                    </a:lnTo>
                    <a:lnTo>
                      <a:pt x="2" y="5"/>
                    </a:lnTo>
                    <a:lnTo>
                      <a:pt x="5" y="3"/>
                    </a:lnTo>
                    <a:lnTo>
                      <a:pt x="5" y="0"/>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27" name="Freeform 2033"/>
              <p:cNvSpPr/>
              <p:nvPr/>
            </p:nvSpPr>
            <p:spPr>
              <a:xfrm>
                <a:off x="2493" y="1888"/>
                <a:ext cx="20" cy="16"/>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6" h="5">
                    <a:moveTo>
                      <a:pt x="1" y="4"/>
                    </a:moveTo>
                    <a:lnTo>
                      <a:pt x="1" y="4"/>
                    </a:lnTo>
                    <a:lnTo>
                      <a:pt x="3" y="4"/>
                    </a:lnTo>
                    <a:lnTo>
                      <a:pt x="6" y="5"/>
                    </a:lnTo>
                    <a:lnTo>
                      <a:pt x="6" y="2"/>
                    </a:lnTo>
                    <a:lnTo>
                      <a:pt x="3" y="0"/>
                    </a:lnTo>
                    <a:lnTo>
                      <a:pt x="0" y="0"/>
                    </a:lnTo>
                    <a:lnTo>
                      <a:pt x="1" y="4"/>
                    </a:lnTo>
                  </a:path>
                </a:pathLst>
              </a:custGeom>
              <a:solidFill>
                <a:srgbClr val="777777">
                  <a:alpha val="100000"/>
                </a:srgbClr>
              </a:solidFill>
              <a:ln w="9525">
                <a:noFill/>
              </a:ln>
            </p:spPr>
            <p:txBody>
              <a:bodyPr/>
              <a:lstStyle/>
              <a:p>
                <a:pPr fontAlgn="base"/>
                <a:endParaRPr lang="zh-CN" altLang="en-US" sz="1680" strike="noStrike" noProof="1"/>
              </a:p>
            </p:txBody>
          </p:sp>
          <p:sp>
            <p:nvSpPr>
              <p:cNvPr id="77828" name="Freeform 2034"/>
              <p:cNvSpPr/>
              <p:nvPr/>
            </p:nvSpPr>
            <p:spPr>
              <a:xfrm>
                <a:off x="2477" y="1888"/>
                <a:ext cx="19" cy="13"/>
              </a:xfrm>
              <a:custGeom>
                <a:avLst/>
                <a:gdLst>
                  <a:gd name="txL" fmla="*/ 0 w 6"/>
                  <a:gd name="txT" fmla="*/ 0 h 4"/>
                  <a:gd name="txR" fmla="*/ 6 w 6"/>
                  <a:gd name="txB" fmla="*/ 4 h 4"/>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6" h="4">
                    <a:moveTo>
                      <a:pt x="0" y="4"/>
                    </a:moveTo>
                    <a:lnTo>
                      <a:pt x="0" y="4"/>
                    </a:lnTo>
                    <a:lnTo>
                      <a:pt x="3" y="4"/>
                    </a:lnTo>
                    <a:lnTo>
                      <a:pt x="6" y="4"/>
                    </a:lnTo>
                    <a:lnTo>
                      <a:pt x="5" y="0"/>
                    </a:lnTo>
                    <a:lnTo>
                      <a:pt x="3" y="2"/>
                    </a:lnTo>
                    <a:lnTo>
                      <a:pt x="2" y="2"/>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829" name="Freeform 2035"/>
              <p:cNvSpPr/>
              <p:nvPr/>
            </p:nvSpPr>
            <p:spPr>
              <a:xfrm>
                <a:off x="2470" y="1885"/>
                <a:ext cx="13" cy="16"/>
              </a:xfrm>
              <a:custGeom>
                <a:avLst/>
                <a:gdLst>
                  <a:gd name="txL" fmla="*/ 0 w 4"/>
                  <a:gd name="txT" fmla="*/ 0 h 5"/>
                  <a:gd name="txR" fmla="*/ 4 w 4"/>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4" h="5">
                    <a:moveTo>
                      <a:pt x="0" y="1"/>
                    </a:moveTo>
                    <a:lnTo>
                      <a:pt x="0" y="1"/>
                    </a:lnTo>
                    <a:lnTo>
                      <a:pt x="2" y="3"/>
                    </a:lnTo>
                    <a:lnTo>
                      <a:pt x="2" y="5"/>
                    </a:lnTo>
                    <a:lnTo>
                      <a:pt x="4" y="3"/>
                    </a:lnTo>
                    <a:lnTo>
                      <a:pt x="4" y="1"/>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830" name="Freeform 2036"/>
              <p:cNvSpPr/>
              <p:nvPr/>
            </p:nvSpPr>
            <p:spPr>
              <a:xfrm>
                <a:off x="2454" y="1871"/>
                <a:ext cx="16" cy="17"/>
              </a:xfrm>
              <a:custGeom>
                <a:avLst/>
                <a:gdLst>
                  <a:gd name="txL" fmla="*/ 0 w 5"/>
                  <a:gd name="txT" fmla="*/ 0 h 5"/>
                  <a:gd name="txR" fmla="*/ 5 w 5"/>
                  <a:gd name="txB" fmla="*/ 5 h 5"/>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5">
                    <a:moveTo>
                      <a:pt x="2" y="0"/>
                    </a:moveTo>
                    <a:lnTo>
                      <a:pt x="2" y="0"/>
                    </a:lnTo>
                    <a:lnTo>
                      <a:pt x="0" y="2"/>
                    </a:lnTo>
                    <a:lnTo>
                      <a:pt x="0" y="4"/>
                    </a:lnTo>
                    <a:lnTo>
                      <a:pt x="2" y="5"/>
                    </a:lnTo>
                    <a:lnTo>
                      <a:pt x="5" y="5"/>
                    </a:lnTo>
                    <a:lnTo>
                      <a:pt x="5" y="4"/>
                    </a:lnTo>
                    <a:lnTo>
                      <a:pt x="4" y="4"/>
                    </a:lnTo>
                    <a:lnTo>
                      <a:pt x="2" y="2"/>
                    </a:lnTo>
                    <a:lnTo>
                      <a:pt x="4"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31" name="Freeform 2037"/>
              <p:cNvSpPr/>
              <p:nvPr/>
            </p:nvSpPr>
            <p:spPr>
              <a:xfrm>
                <a:off x="2460" y="1845"/>
                <a:ext cx="53" cy="33"/>
              </a:xfrm>
              <a:custGeom>
                <a:avLst/>
                <a:gdLst>
                  <a:gd name="txL" fmla="*/ 0 w 16"/>
                  <a:gd name="txT" fmla="*/ 0 h 10"/>
                  <a:gd name="txR" fmla="*/ 16 w 16"/>
                  <a:gd name="txB" fmla="*/ 10 h 10"/>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6" h="10">
                    <a:moveTo>
                      <a:pt x="15" y="0"/>
                    </a:moveTo>
                    <a:lnTo>
                      <a:pt x="15" y="0"/>
                    </a:lnTo>
                    <a:lnTo>
                      <a:pt x="8" y="3"/>
                    </a:lnTo>
                    <a:lnTo>
                      <a:pt x="0" y="8"/>
                    </a:lnTo>
                    <a:lnTo>
                      <a:pt x="2" y="10"/>
                    </a:lnTo>
                    <a:lnTo>
                      <a:pt x="10" y="7"/>
                    </a:lnTo>
                    <a:lnTo>
                      <a:pt x="16" y="2"/>
                    </a:lnTo>
                    <a:lnTo>
                      <a:pt x="1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32" name="Freeform 2038"/>
              <p:cNvSpPr/>
              <p:nvPr/>
            </p:nvSpPr>
            <p:spPr>
              <a:xfrm>
                <a:off x="2509" y="1845"/>
                <a:ext cx="17" cy="10"/>
              </a:xfrm>
              <a:custGeom>
                <a:avLst/>
                <a:gdLst>
                  <a:gd name="txL" fmla="*/ 0 w 5"/>
                  <a:gd name="txT" fmla="*/ 0 h 3"/>
                  <a:gd name="txR" fmla="*/ 5 w 5"/>
                  <a:gd name="txB" fmla="*/ 3 h 3"/>
                </a:gdLst>
                <a:ahLst/>
                <a:cxnLst>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5" h="3">
                    <a:moveTo>
                      <a:pt x="5" y="3"/>
                    </a:moveTo>
                    <a:lnTo>
                      <a:pt x="5" y="3"/>
                    </a:lnTo>
                    <a:lnTo>
                      <a:pt x="3" y="0"/>
                    </a:lnTo>
                    <a:lnTo>
                      <a:pt x="0" y="0"/>
                    </a:lnTo>
                    <a:lnTo>
                      <a:pt x="1" y="2"/>
                    </a:lnTo>
                    <a:lnTo>
                      <a:pt x="3" y="3"/>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33" name="Freeform 2039"/>
              <p:cNvSpPr/>
              <p:nvPr/>
            </p:nvSpPr>
            <p:spPr>
              <a:xfrm>
                <a:off x="2509" y="1855"/>
                <a:ext cx="17"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Lst>
                <a:rect l="txL" t="txT" r="txR" b="txB"/>
                <a:pathLst>
                  <a:path w="5" h="5">
                    <a:moveTo>
                      <a:pt x="3" y="4"/>
                    </a:moveTo>
                    <a:lnTo>
                      <a:pt x="3" y="4"/>
                    </a:lnTo>
                    <a:lnTo>
                      <a:pt x="5" y="0"/>
                    </a:lnTo>
                    <a:lnTo>
                      <a:pt x="3" y="0"/>
                    </a:lnTo>
                    <a:lnTo>
                      <a:pt x="0" y="2"/>
                    </a:lnTo>
                    <a:lnTo>
                      <a:pt x="3" y="5"/>
                    </a:lnTo>
                    <a:lnTo>
                      <a:pt x="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834" name="Freeform 2040"/>
              <p:cNvSpPr/>
              <p:nvPr/>
            </p:nvSpPr>
            <p:spPr>
              <a:xfrm>
                <a:off x="2519" y="1862"/>
                <a:ext cx="36" cy="9"/>
              </a:xfrm>
              <a:custGeom>
                <a:avLst/>
                <a:gdLst>
                  <a:gd name="txL" fmla="*/ 0 w 11"/>
                  <a:gd name="txT" fmla="*/ 0 h 3"/>
                  <a:gd name="txR" fmla="*/ 11 w 11"/>
                  <a:gd name="txB" fmla="*/ 3 h 3"/>
                </a:gdLst>
                <a:ahLst/>
                <a:cxnLst>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11" h="3">
                    <a:moveTo>
                      <a:pt x="11" y="2"/>
                    </a:moveTo>
                    <a:lnTo>
                      <a:pt x="11" y="2"/>
                    </a:lnTo>
                    <a:lnTo>
                      <a:pt x="6" y="0"/>
                    </a:lnTo>
                    <a:lnTo>
                      <a:pt x="0" y="2"/>
                    </a:lnTo>
                    <a:lnTo>
                      <a:pt x="0" y="3"/>
                    </a:lnTo>
                    <a:lnTo>
                      <a:pt x="6" y="2"/>
                    </a:lnTo>
                    <a:lnTo>
                      <a:pt x="8" y="2"/>
                    </a:lnTo>
                    <a:lnTo>
                      <a:pt x="1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35" name="Freeform 2041"/>
              <p:cNvSpPr/>
              <p:nvPr/>
            </p:nvSpPr>
            <p:spPr>
              <a:xfrm>
                <a:off x="2545" y="1868"/>
                <a:ext cx="10" cy="26"/>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8">
                    <a:moveTo>
                      <a:pt x="2" y="6"/>
                    </a:moveTo>
                    <a:lnTo>
                      <a:pt x="2" y="6"/>
                    </a:lnTo>
                    <a:lnTo>
                      <a:pt x="2" y="5"/>
                    </a:lnTo>
                    <a:lnTo>
                      <a:pt x="3" y="0"/>
                    </a:lnTo>
                    <a:lnTo>
                      <a:pt x="0" y="0"/>
                    </a:lnTo>
                    <a:lnTo>
                      <a:pt x="0" y="5"/>
                    </a:lnTo>
                    <a:lnTo>
                      <a:pt x="2" y="8"/>
                    </a:lnTo>
                    <a:lnTo>
                      <a:pt x="2" y="6"/>
                    </a:lnTo>
                  </a:path>
                </a:pathLst>
              </a:custGeom>
              <a:solidFill>
                <a:srgbClr val="777777">
                  <a:alpha val="100000"/>
                </a:srgbClr>
              </a:solidFill>
              <a:ln w="9525">
                <a:noFill/>
              </a:ln>
            </p:spPr>
            <p:txBody>
              <a:bodyPr/>
              <a:lstStyle/>
              <a:p>
                <a:pPr fontAlgn="base"/>
                <a:endParaRPr lang="zh-CN" altLang="en-US" sz="1680" strike="noStrike" noProof="1"/>
              </a:p>
            </p:txBody>
          </p:sp>
          <p:sp>
            <p:nvSpPr>
              <p:cNvPr id="77836" name="Freeform 2042"/>
              <p:cNvSpPr/>
              <p:nvPr/>
            </p:nvSpPr>
            <p:spPr>
              <a:xfrm>
                <a:off x="2552" y="1888"/>
                <a:ext cx="16" cy="13"/>
              </a:xfrm>
              <a:custGeom>
                <a:avLst/>
                <a:gdLst>
                  <a:gd name="txL" fmla="*/ 0 w 5"/>
                  <a:gd name="txT" fmla="*/ 0 h 4"/>
                  <a:gd name="txR" fmla="*/ 5 w 5"/>
                  <a:gd name="txB" fmla="*/ 4 h 4"/>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4">
                    <a:moveTo>
                      <a:pt x="5" y="4"/>
                    </a:moveTo>
                    <a:lnTo>
                      <a:pt x="5" y="4"/>
                    </a:lnTo>
                    <a:lnTo>
                      <a:pt x="3" y="0"/>
                    </a:lnTo>
                    <a:lnTo>
                      <a:pt x="0" y="0"/>
                    </a:lnTo>
                    <a:lnTo>
                      <a:pt x="0" y="2"/>
                    </a:lnTo>
                    <a:lnTo>
                      <a:pt x="1" y="2"/>
                    </a:lnTo>
                    <a:lnTo>
                      <a:pt x="3" y="4"/>
                    </a:lnTo>
                    <a:lnTo>
                      <a:pt x="5" y="4"/>
                    </a:lnTo>
                  </a:path>
                </a:pathLst>
              </a:custGeom>
              <a:solidFill>
                <a:srgbClr val="777777">
                  <a:alpha val="100000"/>
                </a:srgbClr>
              </a:solidFill>
              <a:ln w="9525">
                <a:noFill/>
              </a:ln>
            </p:spPr>
            <p:txBody>
              <a:bodyPr/>
              <a:lstStyle/>
              <a:p>
                <a:pPr fontAlgn="base"/>
                <a:endParaRPr lang="zh-CN" altLang="en-US" sz="1680" strike="noStrike" noProof="1"/>
              </a:p>
            </p:txBody>
          </p:sp>
          <p:sp>
            <p:nvSpPr>
              <p:cNvPr id="77837" name="Freeform 2043"/>
              <p:cNvSpPr/>
              <p:nvPr/>
            </p:nvSpPr>
            <p:spPr>
              <a:xfrm>
                <a:off x="2562" y="1901"/>
                <a:ext cx="6" cy="13"/>
              </a:xfrm>
              <a:custGeom>
                <a:avLst/>
                <a:gdLst>
                  <a:gd name="txL" fmla="*/ 0 w 2"/>
                  <a:gd name="txT" fmla="*/ 0 h 4"/>
                  <a:gd name="txR" fmla="*/ 2 w 2"/>
                  <a:gd name="txB" fmla="*/ 4 h 4"/>
                </a:gdLst>
                <a:ahLst/>
                <a:cxnLst>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0" y="2147483646"/>
                  </a:cxn>
                  <a:cxn ang="0">
                    <a:pos x="2147483646" y="2147483646"/>
                  </a:cxn>
                </a:cxnLst>
                <a:rect l="txL" t="txT" r="txR" b="txB"/>
                <a:pathLst>
                  <a:path w="2" h="4">
                    <a:moveTo>
                      <a:pt x="2" y="3"/>
                    </a:moveTo>
                    <a:lnTo>
                      <a:pt x="2" y="3"/>
                    </a:lnTo>
                    <a:lnTo>
                      <a:pt x="2" y="1"/>
                    </a:lnTo>
                    <a:lnTo>
                      <a:pt x="2" y="0"/>
                    </a:lnTo>
                    <a:lnTo>
                      <a:pt x="0" y="0"/>
                    </a:lnTo>
                    <a:lnTo>
                      <a:pt x="0" y="1"/>
                    </a:lnTo>
                    <a:lnTo>
                      <a:pt x="0" y="4"/>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38" name="Freeform 2044"/>
              <p:cNvSpPr/>
              <p:nvPr/>
            </p:nvSpPr>
            <p:spPr>
              <a:xfrm>
                <a:off x="2562" y="1911"/>
                <a:ext cx="16"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5">
                    <a:moveTo>
                      <a:pt x="5" y="5"/>
                    </a:moveTo>
                    <a:lnTo>
                      <a:pt x="5" y="5"/>
                    </a:lnTo>
                    <a:lnTo>
                      <a:pt x="5" y="1"/>
                    </a:lnTo>
                    <a:lnTo>
                      <a:pt x="2" y="0"/>
                    </a:lnTo>
                    <a:lnTo>
                      <a:pt x="0" y="1"/>
                    </a:lnTo>
                    <a:lnTo>
                      <a:pt x="3" y="3"/>
                    </a:lnTo>
                    <a:lnTo>
                      <a:pt x="3" y="5"/>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839" name="Freeform 2045"/>
              <p:cNvSpPr/>
              <p:nvPr/>
            </p:nvSpPr>
            <p:spPr>
              <a:xfrm>
                <a:off x="2568" y="1927"/>
                <a:ext cx="10" cy="17"/>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Lst>
                <a:rect l="txL" t="txT" r="txR" b="txB"/>
                <a:pathLst>
                  <a:path w="3" h="5">
                    <a:moveTo>
                      <a:pt x="1" y="3"/>
                    </a:moveTo>
                    <a:lnTo>
                      <a:pt x="1" y="3"/>
                    </a:lnTo>
                    <a:lnTo>
                      <a:pt x="3" y="0"/>
                    </a:lnTo>
                    <a:lnTo>
                      <a:pt x="1" y="0"/>
                    </a:lnTo>
                    <a:lnTo>
                      <a:pt x="0" y="3"/>
                    </a:lnTo>
                    <a:lnTo>
                      <a:pt x="3" y="5"/>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40" name="Freeform 2046"/>
              <p:cNvSpPr/>
              <p:nvPr/>
            </p:nvSpPr>
            <p:spPr>
              <a:xfrm>
                <a:off x="2572" y="1921"/>
                <a:ext cx="26" cy="23"/>
              </a:xfrm>
              <a:custGeom>
                <a:avLst/>
                <a:gdLst>
                  <a:gd name="txL" fmla="*/ 0 w 8"/>
                  <a:gd name="txT" fmla="*/ 0 h 7"/>
                  <a:gd name="txR" fmla="*/ 8 w 8"/>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8" h="7">
                    <a:moveTo>
                      <a:pt x="7" y="0"/>
                    </a:moveTo>
                    <a:lnTo>
                      <a:pt x="7" y="0"/>
                    </a:lnTo>
                    <a:lnTo>
                      <a:pt x="3" y="3"/>
                    </a:lnTo>
                    <a:lnTo>
                      <a:pt x="0" y="5"/>
                    </a:lnTo>
                    <a:lnTo>
                      <a:pt x="2" y="7"/>
                    </a:lnTo>
                    <a:lnTo>
                      <a:pt x="5" y="5"/>
                    </a:lnTo>
                    <a:lnTo>
                      <a:pt x="8" y="2"/>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41" name="Freeform 2047"/>
              <p:cNvSpPr/>
              <p:nvPr/>
            </p:nvSpPr>
            <p:spPr>
              <a:xfrm>
                <a:off x="2595" y="1894"/>
                <a:ext cx="3" cy="33"/>
              </a:xfrm>
              <a:custGeom>
                <a:avLst/>
                <a:gdLst>
                  <a:gd name="txL" fmla="*/ 0 w 1"/>
                  <a:gd name="txT" fmla="*/ 0 h 10"/>
                  <a:gd name="txR" fmla="*/ 1 w 1"/>
                  <a:gd name="txB" fmla="*/ 10 h 10"/>
                </a:gdLst>
                <a:ahLst/>
                <a:cxnLst>
                  <a:cxn ang="0">
                    <a:pos x="0" y="0"/>
                  </a:cxn>
                  <a:cxn ang="0">
                    <a:pos x="0" y="0"/>
                  </a:cxn>
                  <a:cxn ang="0">
                    <a:pos x="0" y="2147483646"/>
                  </a:cxn>
                  <a:cxn ang="0">
                    <a:pos x="0" y="2147483646"/>
                  </a:cxn>
                  <a:cxn ang="0">
                    <a:pos x="2147483646" y="2147483646"/>
                  </a:cxn>
                  <a:cxn ang="0">
                    <a:pos x="2147483646" y="2147483646"/>
                  </a:cxn>
                  <a:cxn ang="0">
                    <a:pos x="2147483646" y="0"/>
                  </a:cxn>
                  <a:cxn ang="0">
                    <a:pos x="2147483646" y="0"/>
                  </a:cxn>
                  <a:cxn ang="0">
                    <a:pos x="0" y="0"/>
                  </a:cxn>
                </a:cxnLst>
                <a:rect l="txL" t="txT" r="txR" b="txB"/>
                <a:pathLst>
                  <a:path w="1" h="10">
                    <a:moveTo>
                      <a:pt x="0" y="0"/>
                    </a:moveTo>
                    <a:lnTo>
                      <a:pt x="0" y="0"/>
                    </a:lnTo>
                    <a:lnTo>
                      <a:pt x="0" y="5"/>
                    </a:lnTo>
                    <a:lnTo>
                      <a:pt x="0" y="8"/>
                    </a:lnTo>
                    <a:lnTo>
                      <a:pt x="1" y="10"/>
                    </a:lnTo>
                    <a:lnTo>
                      <a:pt x="1" y="5"/>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42" name="Freeform 2048"/>
              <p:cNvSpPr/>
              <p:nvPr/>
            </p:nvSpPr>
            <p:spPr>
              <a:xfrm>
                <a:off x="2581" y="1878"/>
                <a:ext cx="17" cy="16"/>
              </a:xfrm>
              <a:custGeom>
                <a:avLst/>
                <a:gdLst>
                  <a:gd name="txL" fmla="*/ 0 w 5"/>
                  <a:gd name="txT" fmla="*/ 0 h 5"/>
                  <a:gd name="txR" fmla="*/ 5 w 5"/>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5" h="5">
                    <a:moveTo>
                      <a:pt x="0" y="3"/>
                    </a:moveTo>
                    <a:lnTo>
                      <a:pt x="0" y="3"/>
                    </a:lnTo>
                    <a:lnTo>
                      <a:pt x="2" y="3"/>
                    </a:lnTo>
                    <a:lnTo>
                      <a:pt x="4" y="5"/>
                    </a:lnTo>
                    <a:lnTo>
                      <a:pt x="5" y="5"/>
                    </a:lnTo>
                    <a:lnTo>
                      <a:pt x="4" y="2"/>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43" name="Freeform 2049"/>
              <p:cNvSpPr/>
              <p:nvPr/>
            </p:nvSpPr>
            <p:spPr>
              <a:xfrm>
                <a:off x="2572" y="1868"/>
                <a:ext cx="9" cy="20"/>
              </a:xfrm>
              <a:custGeom>
                <a:avLst/>
                <a:gdLst>
                  <a:gd name="txL" fmla="*/ 0 w 3"/>
                  <a:gd name="txT" fmla="*/ 0 h 6"/>
                  <a:gd name="txR" fmla="*/ 3 w 3"/>
                  <a:gd name="txB" fmla="*/ 6 h 6"/>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6">
                    <a:moveTo>
                      <a:pt x="2" y="0"/>
                    </a:moveTo>
                    <a:lnTo>
                      <a:pt x="2" y="0"/>
                    </a:lnTo>
                    <a:lnTo>
                      <a:pt x="0" y="1"/>
                    </a:lnTo>
                    <a:lnTo>
                      <a:pt x="0" y="5"/>
                    </a:lnTo>
                    <a:lnTo>
                      <a:pt x="2" y="5"/>
                    </a:lnTo>
                    <a:lnTo>
                      <a:pt x="3" y="6"/>
                    </a:lnTo>
                    <a:lnTo>
                      <a:pt x="3" y="3"/>
                    </a:lnTo>
                    <a:lnTo>
                      <a:pt x="3"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44" name="Freeform 2050"/>
              <p:cNvSpPr/>
              <p:nvPr/>
            </p:nvSpPr>
            <p:spPr>
              <a:xfrm>
                <a:off x="2578" y="1852"/>
                <a:ext cx="26" cy="19"/>
              </a:xfrm>
              <a:custGeom>
                <a:avLst/>
                <a:gdLst>
                  <a:gd name="txL" fmla="*/ 0 w 8"/>
                  <a:gd name="txT" fmla="*/ 0 h 6"/>
                  <a:gd name="txR" fmla="*/ 8 w 8"/>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8" h="6">
                    <a:moveTo>
                      <a:pt x="6" y="0"/>
                    </a:moveTo>
                    <a:lnTo>
                      <a:pt x="6" y="0"/>
                    </a:lnTo>
                    <a:lnTo>
                      <a:pt x="3" y="3"/>
                    </a:lnTo>
                    <a:lnTo>
                      <a:pt x="0" y="5"/>
                    </a:lnTo>
                    <a:lnTo>
                      <a:pt x="1" y="6"/>
                    </a:lnTo>
                    <a:lnTo>
                      <a:pt x="5" y="5"/>
                    </a:lnTo>
                    <a:lnTo>
                      <a:pt x="8" y="0"/>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45" name="Freeform 2051"/>
              <p:cNvSpPr/>
              <p:nvPr/>
            </p:nvSpPr>
            <p:spPr>
              <a:xfrm>
                <a:off x="2598" y="1829"/>
                <a:ext cx="13" cy="23"/>
              </a:xfrm>
              <a:custGeom>
                <a:avLst/>
                <a:gdLst>
                  <a:gd name="txL" fmla="*/ 0 w 4"/>
                  <a:gd name="txT" fmla="*/ 0 h 7"/>
                  <a:gd name="txR" fmla="*/ 4 w 4"/>
                  <a:gd name="txB" fmla="*/ 7 h 7"/>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7">
                    <a:moveTo>
                      <a:pt x="2" y="0"/>
                    </a:moveTo>
                    <a:lnTo>
                      <a:pt x="2" y="0"/>
                    </a:lnTo>
                    <a:lnTo>
                      <a:pt x="0" y="4"/>
                    </a:lnTo>
                    <a:lnTo>
                      <a:pt x="0" y="7"/>
                    </a:lnTo>
                    <a:lnTo>
                      <a:pt x="2" y="7"/>
                    </a:lnTo>
                    <a:lnTo>
                      <a:pt x="2" y="4"/>
                    </a:lnTo>
                    <a:lnTo>
                      <a:pt x="4" y="4"/>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46" name="Freeform 2052"/>
              <p:cNvSpPr/>
              <p:nvPr/>
            </p:nvSpPr>
            <p:spPr>
              <a:xfrm>
                <a:off x="2604" y="1829"/>
                <a:ext cx="20" cy="13"/>
              </a:xfrm>
              <a:custGeom>
                <a:avLst/>
                <a:gdLst>
                  <a:gd name="txL" fmla="*/ 0 w 6"/>
                  <a:gd name="txT" fmla="*/ 0 h 4"/>
                  <a:gd name="txR" fmla="*/ 6 w 6"/>
                  <a:gd name="txB" fmla="*/ 4 h 4"/>
                </a:gdLst>
                <a:ahLst/>
                <a:cxnLst>
                  <a:cxn ang="0">
                    <a:pos x="2147483646" y="0"/>
                  </a:cxn>
                  <a:cxn ang="0">
                    <a:pos x="2147483646" y="0"/>
                  </a:cxn>
                  <a:cxn ang="0">
                    <a:pos x="2147483646" y="0"/>
                  </a:cxn>
                  <a:cxn ang="0">
                    <a:pos x="0" y="0"/>
                  </a:cxn>
                  <a:cxn ang="0">
                    <a:pos x="2147483646" y="2147483646"/>
                  </a:cxn>
                  <a:cxn ang="0">
                    <a:pos x="2147483646" y="2147483646"/>
                  </a:cxn>
                  <a:cxn ang="0">
                    <a:pos x="2147483646" y="0"/>
                  </a:cxn>
                  <a:cxn ang="0">
                    <a:pos x="2147483646" y="0"/>
                  </a:cxn>
                  <a:cxn ang="0">
                    <a:pos x="2147483646" y="0"/>
                  </a:cxn>
                </a:cxnLst>
                <a:rect l="txL" t="txT" r="txR" b="txB"/>
                <a:pathLst>
                  <a:path w="6" h="4">
                    <a:moveTo>
                      <a:pt x="5" y="0"/>
                    </a:moveTo>
                    <a:lnTo>
                      <a:pt x="5" y="0"/>
                    </a:lnTo>
                    <a:lnTo>
                      <a:pt x="3" y="0"/>
                    </a:lnTo>
                    <a:lnTo>
                      <a:pt x="0" y="0"/>
                    </a:lnTo>
                    <a:lnTo>
                      <a:pt x="2" y="4"/>
                    </a:lnTo>
                    <a:lnTo>
                      <a:pt x="3" y="2"/>
                    </a:lnTo>
                    <a:lnTo>
                      <a:pt x="6"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47" name="Freeform 2053"/>
              <p:cNvSpPr/>
              <p:nvPr/>
            </p:nvSpPr>
            <p:spPr>
              <a:xfrm>
                <a:off x="2621" y="1819"/>
                <a:ext cx="16" cy="10"/>
              </a:xfrm>
              <a:custGeom>
                <a:avLst/>
                <a:gdLst>
                  <a:gd name="txL" fmla="*/ 0 w 5"/>
                  <a:gd name="txT" fmla="*/ 0 h 3"/>
                  <a:gd name="txR" fmla="*/ 5 w 5"/>
                  <a:gd name="txB" fmla="*/ 3 h 3"/>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3">
                    <a:moveTo>
                      <a:pt x="5" y="2"/>
                    </a:moveTo>
                    <a:lnTo>
                      <a:pt x="5" y="2"/>
                    </a:lnTo>
                    <a:lnTo>
                      <a:pt x="1" y="0"/>
                    </a:lnTo>
                    <a:lnTo>
                      <a:pt x="0" y="3"/>
                    </a:lnTo>
                    <a:lnTo>
                      <a:pt x="1" y="3"/>
                    </a:lnTo>
                    <a:lnTo>
                      <a:pt x="3" y="2"/>
                    </a:lnTo>
                    <a:lnTo>
                      <a:pt x="5"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48" name="Freeform 2054"/>
              <p:cNvSpPr/>
              <p:nvPr/>
            </p:nvSpPr>
            <p:spPr>
              <a:xfrm>
                <a:off x="2631" y="1826"/>
                <a:ext cx="16" cy="9"/>
              </a:xfrm>
              <a:custGeom>
                <a:avLst/>
                <a:gdLst>
                  <a:gd name="txL" fmla="*/ 0 w 5"/>
                  <a:gd name="txT" fmla="*/ 0 h 3"/>
                  <a:gd name="txR" fmla="*/ 5 w 5"/>
                  <a:gd name="txB" fmla="*/ 3 h 3"/>
                </a:gdLst>
                <a:ahLst/>
                <a:cxnLst>
                  <a:cxn ang="0">
                    <a:pos x="2147483646" y="0"/>
                  </a:cxn>
                  <a:cxn ang="0">
                    <a:pos x="2147483646" y="0"/>
                  </a:cxn>
                  <a:cxn ang="0">
                    <a:pos x="2147483646" y="2147483646"/>
                  </a:cxn>
                  <a:cxn ang="0">
                    <a:pos x="2147483646" y="0"/>
                  </a:cxn>
                  <a:cxn ang="0">
                    <a:pos x="0" y="0"/>
                  </a:cxn>
                  <a:cxn ang="0">
                    <a:pos x="2147483646" y="2147483646"/>
                  </a:cxn>
                  <a:cxn ang="0">
                    <a:pos x="2147483646" y="2147483646"/>
                  </a:cxn>
                  <a:cxn ang="0">
                    <a:pos x="2147483646" y="2147483646"/>
                  </a:cxn>
                  <a:cxn ang="0">
                    <a:pos x="2147483646" y="0"/>
                  </a:cxn>
                </a:cxnLst>
                <a:rect l="txL" t="txT" r="txR" b="txB"/>
                <a:pathLst>
                  <a:path w="5" h="3">
                    <a:moveTo>
                      <a:pt x="5" y="0"/>
                    </a:moveTo>
                    <a:lnTo>
                      <a:pt x="5" y="0"/>
                    </a:lnTo>
                    <a:lnTo>
                      <a:pt x="3" y="1"/>
                    </a:lnTo>
                    <a:lnTo>
                      <a:pt x="2" y="0"/>
                    </a:lnTo>
                    <a:lnTo>
                      <a:pt x="0" y="0"/>
                    </a:lnTo>
                    <a:lnTo>
                      <a:pt x="2" y="3"/>
                    </a:lnTo>
                    <a:lnTo>
                      <a:pt x="5" y="3"/>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49" name="Freeform 2055"/>
              <p:cNvSpPr/>
              <p:nvPr/>
            </p:nvSpPr>
            <p:spPr>
              <a:xfrm>
                <a:off x="2647" y="1740"/>
                <a:ext cx="92" cy="95"/>
              </a:xfrm>
              <a:custGeom>
                <a:avLst/>
                <a:gdLst>
                  <a:gd name="txL" fmla="*/ 0 w 28"/>
                  <a:gd name="txT" fmla="*/ 0 h 29"/>
                  <a:gd name="txR" fmla="*/ 28 w 28"/>
                  <a:gd name="txB" fmla="*/ 29 h 29"/>
                </a:gdLst>
                <a:ahLst/>
                <a:cxnLst>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28" h="29">
                    <a:moveTo>
                      <a:pt x="24" y="1"/>
                    </a:moveTo>
                    <a:lnTo>
                      <a:pt x="26" y="0"/>
                    </a:lnTo>
                    <a:lnTo>
                      <a:pt x="13" y="13"/>
                    </a:lnTo>
                    <a:lnTo>
                      <a:pt x="0" y="26"/>
                    </a:lnTo>
                    <a:lnTo>
                      <a:pt x="0" y="29"/>
                    </a:lnTo>
                    <a:lnTo>
                      <a:pt x="15" y="14"/>
                    </a:lnTo>
                    <a:lnTo>
                      <a:pt x="28" y="1"/>
                    </a:lnTo>
                    <a:lnTo>
                      <a:pt x="24" y="1"/>
                    </a:lnTo>
                  </a:path>
                </a:pathLst>
              </a:custGeom>
              <a:solidFill>
                <a:srgbClr val="777777">
                  <a:alpha val="100000"/>
                </a:srgbClr>
              </a:solidFill>
              <a:ln w="9525">
                <a:noFill/>
              </a:ln>
            </p:spPr>
            <p:txBody>
              <a:bodyPr/>
              <a:lstStyle/>
              <a:p>
                <a:pPr fontAlgn="base"/>
                <a:endParaRPr lang="zh-CN" altLang="en-US" sz="1680" strike="noStrike" noProof="1"/>
              </a:p>
            </p:txBody>
          </p:sp>
          <p:sp>
            <p:nvSpPr>
              <p:cNvPr id="77850" name="Freeform 2056"/>
              <p:cNvSpPr/>
              <p:nvPr/>
            </p:nvSpPr>
            <p:spPr>
              <a:xfrm>
                <a:off x="2726" y="1718"/>
                <a:ext cx="13" cy="26"/>
              </a:xfrm>
              <a:custGeom>
                <a:avLst/>
                <a:gdLst>
                  <a:gd name="txL" fmla="*/ 0 w 4"/>
                  <a:gd name="txT" fmla="*/ 0 h 8"/>
                  <a:gd name="txR" fmla="*/ 4 w 4"/>
                  <a:gd name="txB" fmla="*/ 8 h 8"/>
                </a:gdLst>
                <a:ahLst/>
                <a:cxnLst>
                  <a:cxn ang="0">
                    <a:pos x="0" y="0"/>
                  </a:cxn>
                  <a:cxn ang="0">
                    <a:pos x="0" y="0"/>
                  </a:cxn>
                  <a:cxn ang="0">
                    <a:pos x="0" y="2147483646"/>
                  </a:cxn>
                  <a:cxn ang="0">
                    <a:pos x="0" y="2147483646"/>
                  </a:cxn>
                  <a:cxn ang="0">
                    <a:pos x="2147483646" y="2147483646"/>
                  </a:cxn>
                  <a:cxn ang="0">
                    <a:pos x="2147483646" y="2147483646"/>
                  </a:cxn>
                  <a:cxn ang="0">
                    <a:pos x="2147483646" y="0"/>
                  </a:cxn>
                  <a:cxn ang="0">
                    <a:pos x="2147483646" y="0"/>
                  </a:cxn>
                  <a:cxn ang="0">
                    <a:pos x="0" y="0"/>
                  </a:cxn>
                </a:cxnLst>
                <a:rect l="txL" t="txT" r="txR" b="txB"/>
                <a:pathLst>
                  <a:path w="4" h="8">
                    <a:moveTo>
                      <a:pt x="0" y="0"/>
                    </a:moveTo>
                    <a:lnTo>
                      <a:pt x="0" y="0"/>
                    </a:lnTo>
                    <a:lnTo>
                      <a:pt x="0" y="5"/>
                    </a:lnTo>
                    <a:lnTo>
                      <a:pt x="0" y="8"/>
                    </a:lnTo>
                    <a:lnTo>
                      <a:pt x="4" y="8"/>
                    </a:lnTo>
                    <a:lnTo>
                      <a:pt x="4" y="5"/>
                    </a:lnTo>
                    <a:lnTo>
                      <a:pt x="4"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51" name="Freeform 2057"/>
              <p:cNvSpPr/>
              <p:nvPr/>
            </p:nvSpPr>
            <p:spPr>
              <a:xfrm>
                <a:off x="2726" y="1695"/>
                <a:ext cx="16" cy="23"/>
              </a:xfrm>
              <a:custGeom>
                <a:avLst/>
                <a:gdLst>
                  <a:gd name="txL" fmla="*/ 0 w 5"/>
                  <a:gd name="txT" fmla="*/ 0 h 7"/>
                  <a:gd name="txR" fmla="*/ 5 w 5"/>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5" h="7">
                    <a:moveTo>
                      <a:pt x="4" y="0"/>
                    </a:moveTo>
                    <a:lnTo>
                      <a:pt x="4" y="0"/>
                    </a:lnTo>
                    <a:lnTo>
                      <a:pt x="2" y="4"/>
                    </a:lnTo>
                    <a:lnTo>
                      <a:pt x="0" y="7"/>
                    </a:lnTo>
                    <a:lnTo>
                      <a:pt x="4" y="7"/>
                    </a:lnTo>
                    <a:lnTo>
                      <a:pt x="4" y="4"/>
                    </a:lnTo>
                    <a:lnTo>
                      <a:pt x="5" y="0"/>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52" name="Freeform 2058"/>
              <p:cNvSpPr/>
              <p:nvPr/>
            </p:nvSpPr>
            <p:spPr>
              <a:xfrm>
                <a:off x="2716" y="1662"/>
                <a:ext cx="26" cy="33"/>
              </a:xfrm>
              <a:custGeom>
                <a:avLst/>
                <a:gdLst>
                  <a:gd name="txL" fmla="*/ 0 w 8"/>
                  <a:gd name="txT" fmla="*/ 0 h 10"/>
                  <a:gd name="txR" fmla="*/ 8 w 8"/>
                  <a:gd name="txB" fmla="*/ 10 h 10"/>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8" h="10">
                    <a:moveTo>
                      <a:pt x="0" y="4"/>
                    </a:moveTo>
                    <a:lnTo>
                      <a:pt x="0" y="4"/>
                    </a:lnTo>
                    <a:lnTo>
                      <a:pt x="3" y="4"/>
                    </a:lnTo>
                    <a:lnTo>
                      <a:pt x="5" y="5"/>
                    </a:lnTo>
                    <a:lnTo>
                      <a:pt x="7" y="9"/>
                    </a:lnTo>
                    <a:lnTo>
                      <a:pt x="7" y="10"/>
                    </a:lnTo>
                    <a:lnTo>
                      <a:pt x="8" y="10"/>
                    </a:lnTo>
                    <a:lnTo>
                      <a:pt x="8" y="9"/>
                    </a:lnTo>
                    <a:lnTo>
                      <a:pt x="7" y="5"/>
                    </a:lnTo>
                    <a:lnTo>
                      <a:pt x="5" y="2"/>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853" name="Freeform 2059"/>
              <p:cNvSpPr/>
              <p:nvPr/>
            </p:nvSpPr>
            <p:spPr>
              <a:xfrm>
                <a:off x="2696" y="1662"/>
                <a:ext cx="20" cy="13"/>
              </a:xfrm>
              <a:custGeom>
                <a:avLst/>
                <a:gdLst>
                  <a:gd name="txL" fmla="*/ 0 w 6"/>
                  <a:gd name="txT" fmla="*/ 0 h 4"/>
                  <a:gd name="txR" fmla="*/ 6 w 6"/>
                  <a:gd name="txB" fmla="*/ 4 h 4"/>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6" h="4">
                    <a:moveTo>
                      <a:pt x="0" y="4"/>
                    </a:moveTo>
                    <a:lnTo>
                      <a:pt x="0" y="4"/>
                    </a:lnTo>
                    <a:lnTo>
                      <a:pt x="1" y="4"/>
                    </a:lnTo>
                    <a:lnTo>
                      <a:pt x="6" y="4"/>
                    </a:lnTo>
                    <a:lnTo>
                      <a:pt x="6" y="0"/>
                    </a:lnTo>
                    <a:lnTo>
                      <a:pt x="1" y="2"/>
                    </a:lnTo>
                    <a:lnTo>
                      <a:pt x="1" y="4"/>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854" name="Freeform 2060"/>
              <p:cNvSpPr/>
              <p:nvPr/>
            </p:nvSpPr>
            <p:spPr>
              <a:xfrm>
                <a:off x="2680" y="1659"/>
                <a:ext cx="19" cy="16"/>
              </a:xfrm>
              <a:custGeom>
                <a:avLst/>
                <a:gdLst>
                  <a:gd name="txL" fmla="*/ 0 w 6"/>
                  <a:gd name="txT" fmla="*/ 0 h 5"/>
                  <a:gd name="txR" fmla="*/ 6 w 6"/>
                  <a:gd name="txB" fmla="*/ 5 h 5"/>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6" h="5">
                    <a:moveTo>
                      <a:pt x="0" y="1"/>
                    </a:moveTo>
                    <a:lnTo>
                      <a:pt x="0" y="1"/>
                    </a:lnTo>
                    <a:lnTo>
                      <a:pt x="3" y="1"/>
                    </a:lnTo>
                    <a:lnTo>
                      <a:pt x="5" y="5"/>
                    </a:lnTo>
                    <a:lnTo>
                      <a:pt x="6" y="5"/>
                    </a:lnTo>
                    <a:lnTo>
                      <a:pt x="5"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855" name="Freeform 2061"/>
              <p:cNvSpPr/>
              <p:nvPr/>
            </p:nvSpPr>
            <p:spPr>
              <a:xfrm>
                <a:off x="2673" y="1645"/>
                <a:ext cx="17" cy="17"/>
              </a:xfrm>
              <a:custGeom>
                <a:avLst/>
                <a:gdLst>
                  <a:gd name="txL" fmla="*/ 0 w 5"/>
                  <a:gd name="txT" fmla="*/ 0 h 5"/>
                  <a:gd name="txR" fmla="*/ 5 w 5"/>
                  <a:gd name="txB" fmla="*/ 5 h 5"/>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5">
                    <a:moveTo>
                      <a:pt x="3" y="0"/>
                    </a:moveTo>
                    <a:lnTo>
                      <a:pt x="3" y="0"/>
                    </a:lnTo>
                    <a:lnTo>
                      <a:pt x="0" y="4"/>
                    </a:lnTo>
                    <a:lnTo>
                      <a:pt x="2" y="5"/>
                    </a:lnTo>
                    <a:lnTo>
                      <a:pt x="2" y="4"/>
                    </a:lnTo>
                    <a:lnTo>
                      <a:pt x="5"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56" name="Freeform 2062"/>
              <p:cNvSpPr/>
              <p:nvPr/>
            </p:nvSpPr>
            <p:spPr>
              <a:xfrm>
                <a:off x="2683" y="1616"/>
                <a:ext cx="39" cy="36"/>
              </a:xfrm>
              <a:custGeom>
                <a:avLst/>
                <a:gdLst>
                  <a:gd name="txL" fmla="*/ 0 w 12"/>
                  <a:gd name="txT" fmla="*/ 0 h 11"/>
                  <a:gd name="txR" fmla="*/ 12 w 12"/>
                  <a:gd name="txB" fmla="*/ 11 h 11"/>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2" h="11">
                    <a:moveTo>
                      <a:pt x="12" y="0"/>
                    </a:moveTo>
                    <a:lnTo>
                      <a:pt x="12" y="0"/>
                    </a:lnTo>
                    <a:lnTo>
                      <a:pt x="5" y="5"/>
                    </a:lnTo>
                    <a:lnTo>
                      <a:pt x="0" y="9"/>
                    </a:lnTo>
                    <a:lnTo>
                      <a:pt x="2" y="11"/>
                    </a:lnTo>
                    <a:lnTo>
                      <a:pt x="7" y="6"/>
                    </a:lnTo>
                    <a:lnTo>
                      <a:pt x="12" y="3"/>
                    </a:lnTo>
                    <a:lnTo>
                      <a:pt x="1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57" name="Freeform 2063"/>
              <p:cNvSpPr/>
              <p:nvPr/>
            </p:nvSpPr>
            <p:spPr>
              <a:xfrm>
                <a:off x="2722" y="1603"/>
                <a:ext cx="20" cy="23"/>
              </a:xfrm>
              <a:custGeom>
                <a:avLst/>
                <a:gdLst>
                  <a:gd name="txL" fmla="*/ 0 w 6"/>
                  <a:gd name="txT" fmla="*/ 0 h 7"/>
                  <a:gd name="txR" fmla="*/ 6 w 6"/>
                  <a:gd name="txB" fmla="*/ 7 h 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6" h="7">
                    <a:moveTo>
                      <a:pt x="5" y="0"/>
                    </a:moveTo>
                    <a:lnTo>
                      <a:pt x="5" y="0"/>
                    </a:lnTo>
                    <a:lnTo>
                      <a:pt x="5" y="2"/>
                    </a:lnTo>
                    <a:lnTo>
                      <a:pt x="3" y="4"/>
                    </a:lnTo>
                    <a:lnTo>
                      <a:pt x="0" y="4"/>
                    </a:lnTo>
                    <a:lnTo>
                      <a:pt x="0" y="7"/>
                    </a:lnTo>
                    <a:lnTo>
                      <a:pt x="3" y="5"/>
                    </a:lnTo>
                    <a:lnTo>
                      <a:pt x="6" y="4"/>
                    </a:lnTo>
                    <a:lnTo>
                      <a:pt x="6" y="2"/>
                    </a:lnTo>
                    <a:lnTo>
                      <a:pt x="6"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58" name="Freeform 2064"/>
              <p:cNvSpPr/>
              <p:nvPr/>
            </p:nvSpPr>
            <p:spPr>
              <a:xfrm>
                <a:off x="2739" y="1593"/>
                <a:ext cx="36" cy="10"/>
              </a:xfrm>
              <a:custGeom>
                <a:avLst/>
                <a:gdLst>
                  <a:gd name="txL" fmla="*/ 0 w 11"/>
                  <a:gd name="txT" fmla="*/ 0 h 3"/>
                  <a:gd name="txR" fmla="*/ 11 w 11"/>
                  <a:gd name="txB" fmla="*/ 3 h 3"/>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 h="3">
                    <a:moveTo>
                      <a:pt x="11" y="0"/>
                    </a:moveTo>
                    <a:lnTo>
                      <a:pt x="11" y="0"/>
                    </a:lnTo>
                    <a:lnTo>
                      <a:pt x="5" y="0"/>
                    </a:lnTo>
                    <a:lnTo>
                      <a:pt x="0" y="3"/>
                    </a:lnTo>
                    <a:lnTo>
                      <a:pt x="1" y="3"/>
                    </a:lnTo>
                    <a:lnTo>
                      <a:pt x="5" y="2"/>
                    </a:lnTo>
                    <a:lnTo>
                      <a:pt x="11" y="2"/>
                    </a:lnTo>
                    <a:lnTo>
                      <a:pt x="1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59" name="Freeform 2065"/>
              <p:cNvSpPr/>
              <p:nvPr/>
            </p:nvSpPr>
            <p:spPr>
              <a:xfrm>
                <a:off x="2775" y="1593"/>
                <a:ext cx="26" cy="10"/>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3">
                    <a:moveTo>
                      <a:pt x="7" y="2"/>
                    </a:moveTo>
                    <a:lnTo>
                      <a:pt x="7" y="2"/>
                    </a:lnTo>
                    <a:lnTo>
                      <a:pt x="3" y="2"/>
                    </a:lnTo>
                    <a:lnTo>
                      <a:pt x="0" y="0"/>
                    </a:lnTo>
                    <a:lnTo>
                      <a:pt x="0" y="2"/>
                    </a:lnTo>
                    <a:lnTo>
                      <a:pt x="3" y="3"/>
                    </a:lnTo>
                    <a:lnTo>
                      <a:pt x="8" y="3"/>
                    </a:lnTo>
                    <a:lnTo>
                      <a:pt x="7"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60" name="Freeform 2066"/>
              <p:cNvSpPr/>
              <p:nvPr/>
            </p:nvSpPr>
            <p:spPr>
              <a:xfrm>
                <a:off x="2798" y="1593"/>
                <a:ext cx="26" cy="10"/>
              </a:xfrm>
              <a:custGeom>
                <a:avLst/>
                <a:gdLst>
                  <a:gd name="txL" fmla="*/ 0 w 8"/>
                  <a:gd name="txT" fmla="*/ 0 h 3"/>
                  <a:gd name="txR" fmla="*/ 8 w 8"/>
                  <a:gd name="txB" fmla="*/ 3 h 3"/>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8" h="3">
                    <a:moveTo>
                      <a:pt x="8" y="0"/>
                    </a:moveTo>
                    <a:lnTo>
                      <a:pt x="8" y="0"/>
                    </a:lnTo>
                    <a:lnTo>
                      <a:pt x="4" y="0"/>
                    </a:lnTo>
                    <a:lnTo>
                      <a:pt x="0" y="2"/>
                    </a:lnTo>
                    <a:lnTo>
                      <a:pt x="1" y="3"/>
                    </a:lnTo>
                    <a:lnTo>
                      <a:pt x="4" y="2"/>
                    </a:lnTo>
                    <a:lnTo>
                      <a:pt x="8" y="2"/>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61" name="Freeform 2067"/>
              <p:cNvSpPr/>
              <p:nvPr/>
            </p:nvSpPr>
            <p:spPr>
              <a:xfrm>
                <a:off x="2824" y="1593"/>
                <a:ext cx="36" cy="10"/>
              </a:xfrm>
              <a:custGeom>
                <a:avLst/>
                <a:gdLst>
                  <a:gd name="txL" fmla="*/ 0 w 11"/>
                  <a:gd name="txT" fmla="*/ 0 h 3"/>
                  <a:gd name="txR" fmla="*/ 11 w 11"/>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1" h="3">
                    <a:moveTo>
                      <a:pt x="11" y="2"/>
                    </a:moveTo>
                    <a:lnTo>
                      <a:pt x="11" y="2"/>
                    </a:lnTo>
                    <a:lnTo>
                      <a:pt x="5" y="0"/>
                    </a:lnTo>
                    <a:lnTo>
                      <a:pt x="0" y="0"/>
                    </a:lnTo>
                    <a:lnTo>
                      <a:pt x="0" y="2"/>
                    </a:lnTo>
                    <a:lnTo>
                      <a:pt x="3" y="2"/>
                    </a:lnTo>
                    <a:lnTo>
                      <a:pt x="9" y="3"/>
                    </a:lnTo>
                    <a:lnTo>
                      <a:pt x="1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62" name="Freeform 2068"/>
              <p:cNvSpPr/>
              <p:nvPr/>
            </p:nvSpPr>
            <p:spPr>
              <a:xfrm>
                <a:off x="2853" y="1600"/>
                <a:ext cx="49" cy="9"/>
              </a:xfrm>
              <a:custGeom>
                <a:avLst/>
                <a:gdLst>
                  <a:gd name="txL" fmla="*/ 0 w 15"/>
                  <a:gd name="txT" fmla="*/ 0 h 3"/>
                  <a:gd name="txR" fmla="*/ 15 w 15"/>
                  <a:gd name="txB" fmla="*/ 3 h 3"/>
                </a:gdLst>
                <a:ahLst/>
                <a:cxnLst>
                  <a:cxn ang="0">
                    <a:pos x="2147483646" y="2147483646"/>
                  </a:cxn>
                  <a:cxn ang="0">
                    <a:pos x="2147483646" y="2147483646"/>
                  </a:cxn>
                  <a:cxn ang="0">
                    <a:pos x="2147483646" y="0"/>
                  </a:cxn>
                  <a:cxn ang="0">
                    <a:pos x="2147483646" y="0"/>
                  </a:cxn>
                  <a:cxn ang="0">
                    <a:pos x="0" y="2147483646"/>
                  </a:cxn>
                  <a:cxn ang="0">
                    <a:pos x="2147483646" y="2147483646"/>
                  </a:cxn>
                  <a:cxn ang="0">
                    <a:pos x="2147483646" y="0"/>
                  </a:cxn>
                  <a:cxn ang="0">
                    <a:pos x="2147483646" y="0"/>
                  </a:cxn>
                  <a:cxn ang="0">
                    <a:pos x="2147483646" y="2147483646"/>
                  </a:cxn>
                </a:cxnLst>
                <a:rect l="txL" t="txT" r="txR" b="txB"/>
                <a:pathLst>
                  <a:path w="15" h="3">
                    <a:moveTo>
                      <a:pt x="12" y="1"/>
                    </a:moveTo>
                    <a:lnTo>
                      <a:pt x="12" y="1"/>
                    </a:lnTo>
                    <a:lnTo>
                      <a:pt x="11" y="0"/>
                    </a:lnTo>
                    <a:lnTo>
                      <a:pt x="2" y="0"/>
                    </a:lnTo>
                    <a:lnTo>
                      <a:pt x="0" y="1"/>
                    </a:lnTo>
                    <a:lnTo>
                      <a:pt x="11" y="3"/>
                    </a:lnTo>
                    <a:lnTo>
                      <a:pt x="15" y="0"/>
                    </a:lnTo>
                    <a:lnTo>
                      <a:pt x="1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863" name="Freeform 2069"/>
              <p:cNvSpPr/>
              <p:nvPr/>
            </p:nvSpPr>
            <p:spPr>
              <a:xfrm>
                <a:off x="2883" y="1587"/>
                <a:ext cx="19" cy="16"/>
              </a:xfrm>
              <a:custGeom>
                <a:avLst/>
                <a:gdLst>
                  <a:gd name="txL" fmla="*/ 0 w 6"/>
                  <a:gd name="txT" fmla="*/ 0 h 5"/>
                  <a:gd name="txR" fmla="*/ 6 w 6"/>
                  <a:gd name="txB" fmla="*/ 5 h 5"/>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6" h="5">
                    <a:moveTo>
                      <a:pt x="0" y="0"/>
                    </a:moveTo>
                    <a:lnTo>
                      <a:pt x="0" y="0"/>
                    </a:lnTo>
                    <a:lnTo>
                      <a:pt x="2" y="2"/>
                    </a:lnTo>
                    <a:lnTo>
                      <a:pt x="3" y="5"/>
                    </a:lnTo>
                    <a:lnTo>
                      <a:pt x="6" y="4"/>
                    </a:lnTo>
                    <a:lnTo>
                      <a:pt x="3" y="2"/>
                    </a:lnTo>
                    <a:lnTo>
                      <a:pt x="3"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64" name="Freeform 2070"/>
              <p:cNvSpPr/>
              <p:nvPr/>
            </p:nvSpPr>
            <p:spPr>
              <a:xfrm>
                <a:off x="2883" y="1567"/>
                <a:ext cx="36" cy="20"/>
              </a:xfrm>
              <a:custGeom>
                <a:avLst/>
                <a:gdLst>
                  <a:gd name="txL" fmla="*/ 0 w 11"/>
                  <a:gd name="txT" fmla="*/ 0 h 6"/>
                  <a:gd name="txR" fmla="*/ 11 w 11"/>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 h="6">
                    <a:moveTo>
                      <a:pt x="11" y="0"/>
                    </a:moveTo>
                    <a:lnTo>
                      <a:pt x="11" y="0"/>
                    </a:lnTo>
                    <a:lnTo>
                      <a:pt x="5" y="2"/>
                    </a:lnTo>
                    <a:lnTo>
                      <a:pt x="0" y="6"/>
                    </a:lnTo>
                    <a:lnTo>
                      <a:pt x="3" y="6"/>
                    </a:lnTo>
                    <a:lnTo>
                      <a:pt x="5" y="5"/>
                    </a:lnTo>
                    <a:lnTo>
                      <a:pt x="11" y="2"/>
                    </a:lnTo>
                    <a:lnTo>
                      <a:pt x="1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65" name="Freeform 2071"/>
              <p:cNvSpPr/>
              <p:nvPr/>
            </p:nvSpPr>
            <p:spPr>
              <a:xfrm>
                <a:off x="2919" y="1560"/>
                <a:ext cx="33" cy="13"/>
              </a:xfrm>
              <a:custGeom>
                <a:avLst/>
                <a:gdLst>
                  <a:gd name="txL" fmla="*/ 0 w 10"/>
                  <a:gd name="txT" fmla="*/ 0 h 4"/>
                  <a:gd name="txR" fmla="*/ 10 w 10"/>
                  <a:gd name="txB" fmla="*/ 4 h 4"/>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0" h="4">
                    <a:moveTo>
                      <a:pt x="10" y="0"/>
                    </a:moveTo>
                    <a:lnTo>
                      <a:pt x="10" y="0"/>
                    </a:lnTo>
                    <a:lnTo>
                      <a:pt x="7" y="0"/>
                    </a:lnTo>
                    <a:lnTo>
                      <a:pt x="0" y="2"/>
                    </a:lnTo>
                    <a:lnTo>
                      <a:pt x="0" y="4"/>
                    </a:lnTo>
                    <a:lnTo>
                      <a:pt x="7" y="2"/>
                    </a:lnTo>
                    <a:lnTo>
                      <a:pt x="10" y="2"/>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66" name="Freeform 2072"/>
              <p:cNvSpPr/>
              <p:nvPr/>
            </p:nvSpPr>
            <p:spPr>
              <a:xfrm>
                <a:off x="2952" y="1560"/>
                <a:ext cx="9" cy="13"/>
              </a:xfrm>
              <a:custGeom>
                <a:avLst/>
                <a:gdLst>
                  <a:gd name="txL" fmla="*/ 0 w 3"/>
                  <a:gd name="txT" fmla="*/ 0 h 4"/>
                  <a:gd name="txR" fmla="*/ 3 w 3"/>
                  <a:gd name="txB" fmla="*/ 4 h 4"/>
                </a:gdLst>
                <a:ahLst/>
                <a:cxnLst>
                  <a:cxn ang="0">
                    <a:pos x="2147483646" y="2147483646"/>
                  </a:cxn>
                  <a:cxn ang="0">
                    <a:pos x="2147483646" y="2147483646"/>
                  </a:cxn>
                  <a:cxn ang="0">
                    <a:pos x="2147483646" y="0"/>
                  </a:cxn>
                  <a:cxn ang="0">
                    <a:pos x="0" y="0"/>
                  </a:cxn>
                  <a:cxn ang="0">
                    <a:pos x="0" y="2147483646"/>
                  </a:cxn>
                  <a:cxn ang="0">
                    <a:pos x="0" y="2147483646"/>
                  </a:cxn>
                  <a:cxn ang="0">
                    <a:pos x="2147483646" y="2147483646"/>
                  </a:cxn>
                  <a:cxn ang="0">
                    <a:pos x="2147483646" y="2147483646"/>
                  </a:cxn>
                  <a:cxn ang="0">
                    <a:pos x="2147483646" y="2147483646"/>
                  </a:cxn>
                </a:cxnLst>
                <a:rect l="txL" t="txT" r="txR" b="txB"/>
                <a:pathLst>
                  <a:path w="3" h="4">
                    <a:moveTo>
                      <a:pt x="3" y="2"/>
                    </a:moveTo>
                    <a:lnTo>
                      <a:pt x="3" y="2"/>
                    </a:lnTo>
                    <a:lnTo>
                      <a:pt x="2" y="0"/>
                    </a:lnTo>
                    <a:lnTo>
                      <a:pt x="0" y="0"/>
                    </a:lnTo>
                    <a:lnTo>
                      <a:pt x="0" y="2"/>
                    </a:lnTo>
                    <a:lnTo>
                      <a:pt x="3" y="4"/>
                    </a:lnTo>
                    <a:lnTo>
                      <a:pt x="3"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67" name="Freeform 2073"/>
              <p:cNvSpPr/>
              <p:nvPr/>
            </p:nvSpPr>
            <p:spPr>
              <a:xfrm>
                <a:off x="2961" y="1560"/>
                <a:ext cx="17" cy="17"/>
              </a:xfrm>
              <a:custGeom>
                <a:avLst/>
                <a:gdLst>
                  <a:gd name="txL" fmla="*/ 0 w 5"/>
                  <a:gd name="txT" fmla="*/ 0 h 5"/>
                  <a:gd name="txR" fmla="*/ 5 w 5"/>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5" h="5">
                    <a:moveTo>
                      <a:pt x="4" y="0"/>
                    </a:moveTo>
                    <a:lnTo>
                      <a:pt x="4" y="0"/>
                    </a:lnTo>
                    <a:lnTo>
                      <a:pt x="2" y="4"/>
                    </a:lnTo>
                    <a:lnTo>
                      <a:pt x="0" y="2"/>
                    </a:lnTo>
                    <a:lnTo>
                      <a:pt x="0" y="4"/>
                    </a:lnTo>
                    <a:lnTo>
                      <a:pt x="4" y="5"/>
                    </a:lnTo>
                    <a:lnTo>
                      <a:pt x="5"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68" name="Freeform 2074"/>
              <p:cNvSpPr/>
              <p:nvPr/>
            </p:nvSpPr>
            <p:spPr>
              <a:xfrm>
                <a:off x="2975" y="1544"/>
                <a:ext cx="13" cy="23"/>
              </a:xfrm>
              <a:custGeom>
                <a:avLst/>
                <a:gdLst>
                  <a:gd name="txL" fmla="*/ 0 w 4"/>
                  <a:gd name="txT" fmla="*/ 0 h 7"/>
                  <a:gd name="txR" fmla="*/ 4 w 4"/>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7">
                    <a:moveTo>
                      <a:pt x="3" y="0"/>
                    </a:moveTo>
                    <a:lnTo>
                      <a:pt x="3" y="0"/>
                    </a:lnTo>
                    <a:lnTo>
                      <a:pt x="1" y="4"/>
                    </a:lnTo>
                    <a:lnTo>
                      <a:pt x="0" y="5"/>
                    </a:lnTo>
                    <a:lnTo>
                      <a:pt x="1" y="7"/>
                    </a:lnTo>
                    <a:lnTo>
                      <a:pt x="3" y="4"/>
                    </a:lnTo>
                    <a:lnTo>
                      <a:pt x="4"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69" name="Freeform 2075"/>
              <p:cNvSpPr/>
              <p:nvPr/>
            </p:nvSpPr>
            <p:spPr>
              <a:xfrm>
                <a:off x="2984" y="1541"/>
                <a:ext cx="20" cy="10"/>
              </a:xfrm>
              <a:custGeom>
                <a:avLst/>
                <a:gdLst>
                  <a:gd name="txL" fmla="*/ 0 w 6"/>
                  <a:gd name="txT" fmla="*/ 0 h 3"/>
                  <a:gd name="txR" fmla="*/ 6 w 6"/>
                  <a:gd name="txB" fmla="*/ 3 h 3"/>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 h="3">
                    <a:moveTo>
                      <a:pt x="6" y="1"/>
                    </a:moveTo>
                    <a:lnTo>
                      <a:pt x="6" y="1"/>
                    </a:lnTo>
                    <a:lnTo>
                      <a:pt x="3" y="0"/>
                    </a:lnTo>
                    <a:lnTo>
                      <a:pt x="0" y="1"/>
                    </a:lnTo>
                    <a:lnTo>
                      <a:pt x="1" y="3"/>
                    </a:lnTo>
                    <a:lnTo>
                      <a:pt x="5" y="1"/>
                    </a:lnTo>
                    <a:lnTo>
                      <a:pt x="6" y="1"/>
                    </a:lnTo>
                  </a:path>
                </a:pathLst>
              </a:custGeom>
              <a:solidFill>
                <a:srgbClr val="777777">
                  <a:alpha val="100000"/>
                </a:srgbClr>
              </a:solidFill>
              <a:ln w="9525">
                <a:noFill/>
              </a:ln>
            </p:spPr>
            <p:txBody>
              <a:bodyPr/>
              <a:lstStyle/>
              <a:p>
                <a:pPr fontAlgn="base"/>
                <a:endParaRPr lang="zh-CN" altLang="en-US" sz="1680" strike="noStrike" noProof="1"/>
              </a:p>
            </p:txBody>
          </p:sp>
          <p:sp>
            <p:nvSpPr>
              <p:cNvPr id="77870" name="Freeform 2076"/>
              <p:cNvSpPr/>
              <p:nvPr/>
            </p:nvSpPr>
            <p:spPr>
              <a:xfrm>
                <a:off x="2988" y="1544"/>
                <a:ext cx="16"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5" h="5">
                    <a:moveTo>
                      <a:pt x="2" y="5"/>
                    </a:moveTo>
                    <a:lnTo>
                      <a:pt x="2" y="5"/>
                    </a:lnTo>
                    <a:lnTo>
                      <a:pt x="4" y="4"/>
                    </a:lnTo>
                    <a:lnTo>
                      <a:pt x="5" y="0"/>
                    </a:lnTo>
                    <a:lnTo>
                      <a:pt x="4" y="0"/>
                    </a:lnTo>
                    <a:lnTo>
                      <a:pt x="2" y="2"/>
                    </a:lnTo>
                    <a:lnTo>
                      <a:pt x="0" y="5"/>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871" name="Freeform 2077"/>
              <p:cNvSpPr/>
              <p:nvPr/>
            </p:nvSpPr>
            <p:spPr>
              <a:xfrm>
                <a:off x="2988" y="1560"/>
                <a:ext cx="13" cy="23"/>
              </a:xfrm>
              <a:custGeom>
                <a:avLst/>
                <a:gdLst>
                  <a:gd name="txL" fmla="*/ 0 w 4"/>
                  <a:gd name="txT" fmla="*/ 0 h 7"/>
                  <a:gd name="txR" fmla="*/ 4 w 4"/>
                  <a:gd name="txB" fmla="*/ 7 h 7"/>
                </a:gdLst>
                <a:ahLst/>
                <a:cxnLst>
                  <a:cxn ang="0">
                    <a:pos x="0" y="2147483646"/>
                  </a:cxn>
                  <a:cxn ang="0">
                    <a:pos x="0" y="2147483646"/>
                  </a:cxn>
                  <a:cxn ang="0">
                    <a:pos x="2147483646" y="2147483646"/>
                  </a:cxn>
                  <a:cxn ang="0">
                    <a:pos x="2147483646" y="0"/>
                  </a:cxn>
                  <a:cxn ang="0">
                    <a:pos x="0" y="0"/>
                  </a:cxn>
                  <a:cxn ang="0">
                    <a:pos x="0" y="2147483646"/>
                  </a:cxn>
                  <a:cxn ang="0">
                    <a:pos x="0" y="2147483646"/>
                  </a:cxn>
                  <a:cxn ang="0">
                    <a:pos x="0" y="2147483646"/>
                  </a:cxn>
                  <a:cxn ang="0">
                    <a:pos x="0" y="2147483646"/>
                  </a:cxn>
                </a:cxnLst>
                <a:rect l="txL" t="txT" r="txR" b="txB"/>
                <a:pathLst>
                  <a:path w="4" h="7">
                    <a:moveTo>
                      <a:pt x="0" y="7"/>
                    </a:moveTo>
                    <a:lnTo>
                      <a:pt x="0" y="7"/>
                    </a:lnTo>
                    <a:lnTo>
                      <a:pt x="4" y="4"/>
                    </a:lnTo>
                    <a:lnTo>
                      <a:pt x="2" y="0"/>
                    </a:lnTo>
                    <a:lnTo>
                      <a:pt x="0" y="0"/>
                    </a:lnTo>
                    <a:lnTo>
                      <a:pt x="0" y="4"/>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872" name="Freeform 2078"/>
              <p:cNvSpPr/>
              <p:nvPr/>
            </p:nvSpPr>
            <p:spPr>
              <a:xfrm>
                <a:off x="2968" y="1573"/>
                <a:ext cx="20" cy="10"/>
              </a:xfrm>
              <a:custGeom>
                <a:avLst/>
                <a:gdLst>
                  <a:gd name="txL" fmla="*/ 0 w 6"/>
                  <a:gd name="txT" fmla="*/ 0 h 3"/>
                  <a:gd name="txR" fmla="*/ 6 w 6"/>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6" h="3">
                    <a:moveTo>
                      <a:pt x="2" y="3"/>
                    </a:moveTo>
                    <a:lnTo>
                      <a:pt x="2" y="3"/>
                    </a:lnTo>
                    <a:lnTo>
                      <a:pt x="3" y="3"/>
                    </a:lnTo>
                    <a:lnTo>
                      <a:pt x="6" y="3"/>
                    </a:lnTo>
                    <a:lnTo>
                      <a:pt x="6" y="0"/>
                    </a:lnTo>
                    <a:lnTo>
                      <a:pt x="2" y="1"/>
                    </a:lnTo>
                    <a:lnTo>
                      <a:pt x="0" y="3"/>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73" name="Freeform 2079"/>
              <p:cNvSpPr/>
              <p:nvPr/>
            </p:nvSpPr>
            <p:spPr>
              <a:xfrm>
                <a:off x="2961" y="1583"/>
                <a:ext cx="14" cy="20"/>
              </a:xfrm>
              <a:custGeom>
                <a:avLst/>
                <a:gdLst>
                  <a:gd name="txL" fmla="*/ 0 w 4"/>
                  <a:gd name="txT" fmla="*/ 0 h 6"/>
                  <a:gd name="txR" fmla="*/ 4 w 4"/>
                  <a:gd name="txB" fmla="*/ 6 h 6"/>
                </a:gdLst>
                <a:ahLst/>
                <a:cxnLst>
                  <a:cxn ang="0">
                    <a:pos x="0" y="2147483646"/>
                  </a:cxn>
                  <a:cxn ang="0">
                    <a:pos x="0"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Lst>
                <a:rect l="txL" t="txT" r="txR" b="txB"/>
                <a:pathLst>
                  <a:path w="4" h="6">
                    <a:moveTo>
                      <a:pt x="0" y="6"/>
                    </a:moveTo>
                    <a:lnTo>
                      <a:pt x="0" y="6"/>
                    </a:lnTo>
                    <a:lnTo>
                      <a:pt x="4" y="3"/>
                    </a:lnTo>
                    <a:lnTo>
                      <a:pt x="4" y="0"/>
                    </a:lnTo>
                    <a:lnTo>
                      <a:pt x="2" y="0"/>
                    </a:lnTo>
                    <a:lnTo>
                      <a:pt x="2" y="3"/>
                    </a:lnTo>
                    <a:lnTo>
                      <a:pt x="0" y="5"/>
                    </a:lnTo>
                    <a:lnTo>
                      <a:pt x="0" y="6"/>
                    </a:lnTo>
                  </a:path>
                </a:pathLst>
              </a:custGeom>
              <a:solidFill>
                <a:srgbClr val="777777">
                  <a:alpha val="100000"/>
                </a:srgbClr>
              </a:solidFill>
              <a:ln w="9525">
                <a:noFill/>
              </a:ln>
            </p:spPr>
            <p:txBody>
              <a:bodyPr/>
              <a:lstStyle/>
              <a:p>
                <a:pPr fontAlgn="base"/>
                <a:endParaRPr lang="zh-CN" altLang="en-US" sz="1680" strike="noStrike" noProof="1"/>
              </a:p>
            </p:txBody>
          </p:sp>
          <p:sp>
            <p:nvSpPr>
              <p:cNvPr id="77874" name="Freeform 2080"/>
              <p:cNvSpPr/>
              <p:nvPr/>
            </p:nvSpPr>
            <p:spPr>
              <a:xfrm>
                <a:off x="2919" y="1600"/>
                <a:ext cx="42" cy="19"/>
              </a:xfrm>
              <a:custGeom>
                <a:avLst/>
                <a:gdLst>
                  <a:gd name="txL" fmla="*/ 0 w 13"/>
                  <a:gd name="txT" fmla="*/ 0 h 6"/>
                  <a:gd name="txR" fmla="*/ 13 w 13"/>
                  <a:gd name="txB" fmla="*/ 6 h 6"/>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13" h="6">
                    <a:moveTo>
                      <a:pt x="0" y="6"/>
                    </a:moveTo>
                    <a:lnTo>
                      <a:pt x="0" y="6"/>
                    </a:lnTo>
                    <a:lnTo>
                      <a:pt x="7" y="5"/>
                    </a:lnTo>
                    <a:lnTo>
                      <a:pt x="13" y="1"/>
                    </a:lnTo>
                    <a:lnTo>
                      <a:pt x="13" y="0"/>
                    </a:lnTo>
                    <a:lnTo>
                      <a:pt x="5" y="3"/>
                    </a:lnTo>
                    <a:lnTo>
                      <a:pt x="0" y="5"/>
                    </a:lnTo>
                    <a:lnTo>
                      <a:pt x="0" y="6"/>
                    </a:lnTo>
                  </a:path>
                </a:pathLst>
              </a:custGeom>
              <a:solidFill>
                <a:srgbClr val="777777">
                  <a:alpha val="100000"/>
                </a:srgbClr>
              </a:solidFill>
              <a:ln w="9525">
                <a:noFill/>
              </a:ln>
            </p:spPr>
            <p:txBody>
              <a:bodyPr/>
              <a:lstStyle/>
              <a:p>
                <a:pPr fontAlgn="base"/>
                <a:endParaRPr lang="zh-CN" altLang="en-US" sz="1680" strike="noStrike" noProof="1"/>
              </a:p>
            </p:txBody>
          </p:sp>
          <p:sp>
            <p:nvSpPr>
              <p:cNvPr id="77875" name="Freeform 2081"/>
              <p:cNvSpPr/>
              <p:nvPr/>
            </p:nvSpPr>
            <p:spPr>
              <a:xfrm>
                <a:off x="2909" y="1616"/>
                <a:ext cx="10" cy="20"/>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3" h="6">
                    <a:moveTo>
                      <a:pt x="2" y="6"/>
                    </a:moveTo>
                    <a:lnTo>
                      <a:pt x="2" y="6"/>
                    </a:lnTo>
                    <a:lnTo>
                      <a:pt x="3" y="3"/>
                    </a:lnTo>
                    <a:lnTo>
                      <a:pt x="3" y="1"/>
                    </a:lnTo>
                    <a:lnTo>
                      <a:pt x="3" y="0"/>
                    </a:lnTo>
                    <a:lnTo>
                      <a:pt x="2" y="1"/>
                    </a:lnTo>
                    <a:lnTo>
                      <a:pt x="0" y="5"/>
                    </a:lnTo>
                    <a:lnTo>
                      <a:pt x="2" y="6"/>
                    </a:lnTo>
                  </a:path>
                </a:pathLst>
              </a:custGeom>
              <a:solidFill>
                <a:srgbClr val="777777">
                  <a:alpha val="100000"/>
                </a:srgbClr>
              </a:solidFill>
              <a:ln w="9525">
                <a:noFill/>
              </a:ln>
            </p:spPr>
            <p:txBody>
              <a:bodyPr/>
              <a:lstStyle/>
              <a:p>
                <a:pPr fontAlgn="base"/>
                <a:endParaRPr lang="zh-CN" altLang="en-US" sz="1680" strike="noStrike" noProof="1"/>
              </a:p>
            </p:txBody>
          </p:sp>
          <p:sp>
            <p:nvSpPr>
              <p:cNvPr id="77876" name="Freeform 2082"/>
              <p:cNvSpPr/>
              <p:nvPr/>
            </p:nvSpPr>
            <p:spPr>
              <a:xfrm>
                <a:off x="2893" y="1632"/>
                <a:ext cx="23" cy="10"/>
              </a:xfrm>
              <a:custGeom>
                <a:avLst/>
                <a:gdLst>
                  <a:gd name="txL" fmla="*/ 0 w 7"/>
                  <a:gd name="txT" fmla="*/ 0 h 3"/>
                  <a:gd name="txR" fmla="*/ 7 w 7"/>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7" h="3">
                    <a:moveTo>
                      <a:pt x="3" y="3"/>
                    </a:moveTo>
                    <a:lnTo>
                      <a:pt x="3" y="3"/>
                    </a:lnTo>
                    <a:lnTo>
                      <a:pt x="5" y="3"/>
                    </a:lnTo>
                    <a:lnTo>
                      <a:pt x="7" y="1"/>
                    </a:lnTo>
                    <a:lnTo>
                      <a:pt x="5" y="0"/>
                    </a:lnTo>
                    <a:lnTo>
                      <a:pt x="3" y="1"/>
                    </a:lnTo>
                    <a:lnTo>
                      <a:pt x="0" y="3"/>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77" name="Freeform 2083"/>
              <p:cNvSpPr/>
              <p:nvPr/>
            </p:nvSpPr>
            <p:spPr>
              <a:xfrm>
                <a:off x="2893" y="1642"/>
                <a:ext cx="23" cy="82"/>
              </a:xfrm>
              <a:custGeom>
                <a:avLst/>
                <a:gdLst>
                  <a:gd name="txL" fmla="*/ 0 w 7"/>
                  <a:gd name="txT" fmla="*/ 0 h 25"/>
                  <a:gd name="txR" fmla="*/ 7 w 7"/>
                  <a:gd name="txB" fmla="*/ 25 h 2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7" h="25">
                    <a:moveTo>
                      <a:pt x="7" y="23"/>
                    </a:moveTo>
                    <a:lnTo>
                      <a:pt x="7" y="23"/>
                    </a:lnTo>
                    <a:lnTo>
                      <a:pt x="5" y="13"/>
                    </a:lnTo>
                    <a:lnTo>
                      <a:pt x="3" y="0"/>
                    </a:lnTo>
                    <a:lnTo>
                      <a:pt x="0" y="0"/>
                    </a:lnTo>
                    <a:lnTo>
                      <a:pt x="3" y="13"/>
                    </a:lnTo>
                    <a:lnTo>
                      <a:pt x="7" y="25"/>
                    </a:lnTo>
                    <a:lnTo>
                      <a:pt x="7" y="23"/>
                    </a:lnTo>
                  </a:path>
                </a:pathLst>
              </a:custGeom>
              <a:solidFill>
                <a:srgbClr val="777777">
                  <a:alpha val="100000"/>
                </a:srgbClr>
              </a:solidFill>
              <a:ln w="9525">
                <a:noFill/>
              </a:ln>
            </p:spPr>
            <p:txBody>
              <a:bodyPr/>
              <a:lstStyle/>
              <a:p>
                <a:pPr fontAlgn="base"/>
                <a:endParaRPr lang="zh-CN" altLang="en-US" sz="1680" strike="noStrike" noProof="1"/>
              </a:p>
            </p:txBody>
          </p:sp>
          <p:sp>
            <p:nvSpPr>
              <p:cNvPr id="77878" name="Freeform 2084"/>
              <p:cNvSpPr/>
              <p:nvPr/>
            </p:nvSpPr>
            <p:spPr>
              <a:xfrm>
                <a:off x="2916" y="1711"/>
                <a:ext cx="19" cy="13"/>
              </a:xfrm>
              <a:custGeom>
                <a:avLst/>
                <a:gdLst>
                  <a:gd name="txL" fmla="*/ 0 w 6"/>
                  <a:gd name="txT" fmla="*/ 0 h 4"/>
                  <a:gd name="txR" fmla="*/ 6 w 6"/>
                  <a:gd name="txB" fmla="*/ 4 h 4"/>
                </a:gdLst>
                <a:ahLst/>
                <a:cxnLst>
                  <a:cxn ang="0">
                    <a:pos x="2147483646" y="0"/>
                  </a:cxn>
                  <a:cxn ang="0">
                    <a:pos x="2147483646" y="0"/>
                  </a:cxn>
                  <a:cxn ang="0">
                    <a:pos x="2147483646" y="0"/>
                  </a:cxn>
                  <a:cxn ang="0">
                    <a:pos x="0" y="2147483646"/>
                  </a:cxn>
                  <a:cxn ang="0">
                    <a:pos x="0" y="2147483646"/>
                  </a:cxn>
                  <a:cxn ang="0">
                    <a:pos x="2147483646" y="2147483646"/>
                  </a:cxn>
                  <a:cxn ang="0">
                    <a:pos x="2147483646" y="0"/>
                  </a:cxn>
                  <a:cxn ang="0">
                    <a:pos x="2147483646" y="0"/>
                  </a:cxn>
                  <a:cxn ang="0">
                    <a:pos x="2147483646" y="0"/>
                  </a:cxn>
                </a:cxnLst>
                <a:rect l="txL" t="txT" r="txR" b="txB"/>
                <a:pathLst>
                  <a:path w="6" h="4">
                    <a:moveTo>
                      <a:pt x="5" y="0"/>
                    </a:moveTo>
                    <a:lnTo>
                      <a:pt x="5" y="0"/>
                    </a:lnTo>
                    <a:lnTo>
                      <a:pt x="3" y="0"/>
                    </a:lnTo>
                    <a:lnTo>
                      <a:pt x="0" y="2"/>
                    </a:lnTo>
                    <a:lnTo>
                      <a:pt x="0" y="4"/>
                    </a:lnTo>
                    <a:lnTo>
                      <a:pt x="3" y="4"/>
                    </a:lnTo>
                    <a:lnTo>
                      <a:pt x="6"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79" name="Freeform 2085"/>
              <p:cNvSpPr/>
              <p:nvPr/>
            </p:nvSpPr>
            <p:spPr>
              <a:xfrm>
                <a:off x="2932" y="1695"/>
                <a:ext cx="13" cy="16"/>
              </a:xfrm>
              <a:custGeom>
                <a:avLst/>
                <a:gdLst>
                  <a:gd name="txL" fmla="*/ 0 w 4"/>
                  <a:gd name="txT" fmla="*/ 0 h 5"/>
                  <a:gd name="txR" fmla="*/ 4 w 4"/>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4" h="5">
                    <a:moveTo>
                      <a:pt x="3" y="0"/>
                    </a:moveTo>
                    <a:lnTo>
                      <a:pt x="3" y="0"/>
                    </a:lnTo>
                    <a:lnTo>
                      <a:pt x="1" y="4"/>
                    </a:lnTo>
                    <a:lnTo>
                      <a:pt x="0" y="5"/>
                    </a:lnTo>
                    <a:lnTo>
                      <a:pt x="1" y="5"/>
                    </a:lnTo>
                    <a:lnTo>
                      <a:pt x="3" y="5"/>
                    </a:lnTo>
                    <a:lnTo>
                      <a:pt x="4"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80" name="Freeform 2086"/>
              <p:cNvSpPr/>
              <p:nvPr/>
            </p:nvSpPr>
            <p:spPr>
              <a:xfrm>
                <a:off x="2942" y="1691"/>
                <a:ext cx="16" cy="4"/>
              </a:xfrm>
              <a:custGeom>
                <a:avLst/>
                <a:gdLst>
                  <a:gd name="txL" fmla="*/ 0 w 5"/>
                  <a:gd name="txT" fmla="*/ 0 h 1"/>
                  <a:gd name="txR" fmla="*/ 5 w 5"/>
                  <a:gd name="txB" fmla="*/ 1 h 1"/>
                </a:gdLst>
                <a:ahLst/>
                <a:cxnLst>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1">
                    <a:moveTo>
                      <a:pt x="3" y="0"/>
                    </a:moveTo>
                    <a:lnTo>
                      <a:pt x="3" y="0"/>
                    </a:lnTo>
                    <a:lnTo>
                      <a:pt x="0" y="0"/>
                    </a:lnTo>
                    <a:lnTo>
                      <a:pt x="0" y="1"/>
                    </a:lnTo>
                    <a:lnTo>
                      <a:pt x="1" y="1"/>
                    </a:lnTo>
                    <a:lnTo>
                      <a:pt x="5"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81" name="Freeform 2087"/>
              <p:cNvSpPr/>
              <p:nvPr/>
            </p:nvSpPr>
            <p:spPr>
              <a:xfrm>
                <a:off x="2952" y="1662"/>
                <a:ext cx="6" cy="33"/>
              </a:xfrm>
              <a:custGeom>
                <a:avLst/>
                <a:gdLst>
                  <a:gd name="txL" fmla="*/ 0 w 2"/>
                  <a:gd name="txT" fmla="*/ 0 h 10"/>
                  <a:gd name="txR" fmla="*/ 2 w 2"/>
                  <a:gd name="txB" fmla="*/ 10 h 10"/>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 h="10">
                    <a:moveTo>
                      <a:pt x="2" y="0"/>
                    </a:moveTo>
                    <a:lnTo>
                      <a:pt x="2" y="0"/>
                    </a:lnTo>
                    <a:lnTo>
                      <a:pt x="0" y="5"/>
                    </a:lnTo>
                    <a:lnTo>
                      <a:pt x="0" y="9"/>
                    </a:lnTo>
                    <a:lnTo>
                      <a:pt x="2" y="10"/>
                    </a:lnTo>
                    <a:lnTo>
                      <a:pt x="2" y="5"/>
                    </a:lnTo>
                    <a:lnTo>
                      <a:pt x="2" y="4"/>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82" name="Freeform 2088"/>
              <p:cNvSpPr/>
              <p:nvPr/>
            </p:nvSpPr>
            <p:spPr>
              <a:xfrm>
                <a:off x="2958" y="1662"/>
                <a:ext cx="20" cy="13"/>
              </a:xfrm>
              <a:custGeom>
                <a:avLst/>
                <a:gdLst>
                  <a:gd name="txL" fmla="*/ 0 w 6"/>
                  <a:gd name="txT" fmla="*/ 0 h 4"/>
                  <a:gd name="txR" fmla="*/ 6 w 6"/>
                  <a:gd name="txB" fmla="*/ 4 h 4"/>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6" h="4">
                    <a:moveTo>
                      <a:pt x="5" y="0"/>
                    </a:moveTo>
                    <a:lnTo>
                      <a:pt x="5" y="0"/>
                    </a:lnTo>
                    <a:lnTo>
                      <a:pt x="3" y="0"/>
                    </a:lnTo>
                    <a:lnTo>
                      <a:pt x="0" y="0"/>
                    </a:lnTo>
                    <a:lnTo>
                      <a:pt x="0" y="4"/>
                    </a:lnTo>
                    <a:lnTo>
                      <a:pt x="3" y="4"/>
                    </a:lnTo>
                    <a:lnTo>
                      <a:pt x="6"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83" name="Freeform 2089"/>
              <p:cNvSpPr/>
              <p:nvPr/>
            </p:nvSpPr>
            <p:spPr>
              <a:xfrm>
                <a:off x="2975" y="1645"/>
                <a:ext cx="9" cy="23"/>
              </a:xfrm>
              <a:custGeom>
                <a:avLst/>
                <a:gdLst>
                  <a:gd name="txL" fmla="*/ 0 w 3"/>
                  <a:gd name="txT" fmla="*/ 0 h 7"/>
                  <a:gd name="txR" fmla="*/ 3 w 3"/>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3" h="7">
                    <a:moveTo>
                      <a:pt x="1" y="0"/>
                    </a:moveTo>
                    <a:lnTo>
                      <a:pt x="1" y="0"/>
                    </a:lnTo>
                    <a:lnTo>
                      <a:pt x="1" y="4"/>
                    </a:lnTo>
                    <a:lnTo>
                      <a:pt x="0" y="5"/>
                    </a:lnTo>
                    <a:lnTo>
                      <a:pt x="1" y="7"/>
                    </a:lnTo>
                    <a:lnTo>
                      <a:pt x="3" y="4"/>
                    </a:lnTo>
                    <a:lnTo>
                      <a:pt x="3" y="0"/>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84" name="Freeform 2090"/>
              <p:cNvSpPr/>
              <p:nvPr/>
            </p:nvSpPr>
            <p:spPr>
              <a:xfrm>
                <a:off x="2978" y="1642"/>
                <a:ext cx="16" cy="3"/>
              </a:xfrm>
              <a:custGeom>
                <a:avLst/>
                <a:gdLst>
                  <a:gd name="txL" fmla="*/ 0 w 5"/>
                  <a:gd name="txT" fmla="*/ 0 h 1"/>
                  <a:gd name="txR" fmla="*/ 5 w 5"/>
                  <a:gd name="txB" fmla="*/ 1 h 1"/>
                </a:gdLst>
                <a:ahLst/>
                <a:cxnLst>
                  <a:cxn ang="0">
                    <a:pos x="2147483646" y="0"/>
                  </a:cxn>
                  <a:cxn ang="0">
                    <a:pos x="2147483646" y="0"/>
                  </a:cxn>
                  <a:cxn ang="0">
                    <a:pos x="2147483646" y="0"/>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5" h="1">
                    <a:moveTo>
                      <a:pt x="3" y="0"/>
                    </a:moveTo>
                    <a:lnTo>
                      <a:pt x="3" y="0"/>
                    </a:lnTo>
                    <a:lnTo>
                      <a:pt x="0" y="1"/>
                    </a:lnTo>
                    <a:lnTo>
                      <a:pt x="2" y="1"/>
                    </a:lnTo>
                    <a:lnTo>
                      <a:pt x="3" y="1"/>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85" name="Freeform 2091"/>
              <p:cNvSpPr/>
              <p:nvPr/>
            </p:nvSpPr>
            <p:spPr>
              <a:xfrm>
                <a:off x="2984" y="1626"/>
                <a:ext cx="10" cy="16"/>
              </a:xfrm>
              <a:custGeom>
                <a:avLst/>
                <a:gdLst>
                  <a:gd name="txL" fmla="*/ 0 w 3"/>
                  <a:gd name="txT" fmla="*/ 0 h 5"/>
                  <a:gd name="txR" fmla="*/ 3 w 3"/>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3" h="5">
                    <a:moveTo>
                      <a:pt x="0" y="2"/>
                    </a:moveTo>
                    <a:lnTo>
                      <a:pt x="0" y="2"/>
                    </a:lnTo>
                    <a:lnTo>
                      <a:pt x="1" y="3"/>
                    </a:lnTo>
                    <a:lnTo>
                      <a:pt x="1" y="5"/>
                    </a:lnTo>
                    <a:lnTo>
                      <a:pt x="3" y="5"/>
                    </a:lnTo>
                    <a:lnTo>
                      <a:pt x="3" y="3"/>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86" name="Freeform 2092"/>
              <p:cNvSpPr/>
              <p:nvPr/>
            </p:nvSpPr>
            <p:spPr>
              <a:xfrm>
                <a:off x="2984" y="1609"/>
                <a:ext cx="10" cy="23"/>
              </a:xfrm>
              <a:custGeom>
                <a:avLst/>
                <a:gdLst>
                  <a:gd name="txL" fmla="*/ 0 w 3"/>
                  <a:gd name="txT" fmla="*/ 0 h 7"/>
                  <a:gd name="txR" fmla="*/ 3 w 3"/>
                  <a:gd name="txB" fmla="*/ 7 h 7"/>
                </a:gdLst>
                <a:ahLst/>
                <a:cxnLst>
                  <a:cxn ang="0">
                    <a:pos x="0" y="2147483646"/>
                  </a:cxn>
                  <a:cxn ang="0">
                    <a:pos x="0" y="2147483646"/>
                  </a:cxn>
                  <a:cxn ang="0">
                    <a:pos x="0" y="2147483646"/>
                  </a:cxn>
                  <a:cxn ang="0">
                    <a:pos x="0" y="2147483646"/>
                  </a:cxn>
                  <a:cxn ang="0">
                    <a:pos x="2147483646" y="2147483646"/>
                  </a:cxn>
                  <a:cxn ang="0">
                    <a:pos x="2147483646" y="2147483646"/>
                  </a:cxn>
                  <a:cxn ang="0">
                    <a:pos x="0" y="0"/>
                  </a:cxn>
                  <a:cxn ang="0">
                    <a:pos x="0" y="0"/>
                  </a:cxn>
                  <a:cxn ang="0">
                    <a:pos x="0" y="2147483646"/>
                  </a:cxn>
                </a:cxnLst>
                <a:rect l="txL" t="txT" r="txR" b="txB"/>
                <a:pathLst>
                  <a:path w="3" h="7">
                    <a:moveTo>
                      <a:pt x="0" y="3"/>
                    </a:moveTo>
                    <a:lnTo>
                      <a:pt x="0" y="3"/>
                    </a:lnTo>
                    <a:lnTo>
                      <a:pt x="0" y="7"/>
                    </a:lnTo>
                    <a:lnTo>
                      <a:pt x="1" y="5"/>
                    </a:lnTo>
                    <a:lnTo>
                      <a:pt x="3" y="3"/>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887" name="Freeform 2093"/>
              <p:cNvSpPr/>
              <p:nvPr/>
            </p:nvSpPr>
            <p:spPr>
              <a:xfrm>
                <a:off x="2975" y="1593"/>
                <a:ext cx="13" cy="26"/>
              </a:xfrm>
              <a:custGeom>
                <a:avLst/>
                <a:gdLst>
                  <a:gd name="txL" fmla="*/ 0 w 4"/>
                  <a:gd name="txT" fmla="*/ 0 h 8"/>
                  <a:gd name="txR" fmla="*/ 4 w 4"/>
                  <a:gd name="txB" fmla="*/ 8 h 8"/>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8">
                    <a:moveTo>
                      <a:pt x="3" y="0"/>
                    </a:moveTo>
                    <a:lnTo>
                      <a:pt x="3" y="0"/>
                    </a:lnTo>
                    <a:lnTo>
                      <a:pt x="1" y="2"/>
                    </a:lnTo>
                    <a:lnTo>
                      <a:pt x="0" y="3"/>
                    </a:lnTo>
                    <a:lnTo>
                      <a:pt x="0" y="7"/>
                    </a:lnTo>
                    <a:lnTo>
                      <a:pt x="3" y="8"/>
                    </a:lnTo>
                    <a:lnTo>
                      <a:pt x="3" y="5"/>
                    </a:lnTo>
                    <a:lnTo>
                      <a:pt x="1" y="5"/>
                    </a:lnTo>
                    <a:lnTo>
                      <a:pt x="3" y="5"/>
                    </a:lnTo>
                    <a:lnTo>
                      <a:pt x="3" y="3"/>
                    </a:lnTo>
                    <a:lnTo>
                      <a:pt x="4"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88" name="Freeform 2094"/>
              <p:cNvSpPr/>
              <p:nvPr/>
            </p:nvSpPr>
            <p:spPr>
              <a:xfrm>
                <a:off x="2984" y="1587"/>
                <a:ext cx="17" cy="13"/>
              </a:xfrm>
              <a:custGeom>
                <a:avLst/>
                <a:gdLst>
                  <a:gd name="txL" fmla="*/ 0 w 5"/>
                  <a:gd name="txT" fmla="*/ 0 h 4"/>
                  <a:gd name="txR" fmla="*/ 5 w 5"/>
                  <a:gd name="txB" fmla="*/ 4 h 4"/>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4">
                    <a:moveTo>
                      <a:pt x="5" y="0"/>
                    </a:moveTo>
                    <a:lnTo>
                      <a:pt x="5" y="0"/>
                    </a:lnTo>
                    <a:lnTo>
                      <a:pt x="1" y="0"/>
                    </a:lnTo>
                    <a:lnTo>
                      <a:pt x="0" y="2"/>
                    </a:lnTo>
                    <a:lnTo>
                      <a:pt x="1" y="4"/>
                    </a:lnTo>
                    <a:lnTo>
                      <a:pt x="3" y="2"/>
                    </a:lnTo>
                    <a:lnTo>
                      <a:pt x="5"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89" name="Freeform 2095"/>
              <p:cNvSpPr/>
              <p:nvPr/>
            </p:nvSpPr>
            <p:spPr>
              <a:xfrm>
                <a:off x="3001" y="1583"/>
                <a:ext cx="16" cy="10"/>
              </a:xfrm>
              <a:custGeom>
                <a:avLst/>
                <a:gdLst>
                  <a:gd name="txL" fmla="*/ 0 w 5"/>
                  <a:gd name="txT" fmla="*/ 0 h 3"/>
                  <a:gd name="txR" fmla="*/ 5 w 5"/>
                  <a:gd name="txB" fmla="*/ 3 h 3"/>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5" h="3">
                    <a:moveTo>
                      <a:pt x="5" y="0"/>
                    </a:moveTo>
                    <a:lnTo>
                      <a:pt x="5" y="0"/>
                    </a:lnTo>
                    <a:lnTo>
                      <a:pt x="1" y="0"/>
                    </a:lnTo>
                    <a:lnTo>
                      <a:pt x="0" y="1"/>
                    </a:lnTo>
                    <a:lnTo>
                      <a:pt x="0" y="3"/>
                    </a:lnTo>
                    <a:lnTo>
                      <a:pt x="3" y="1"/>
                    </a:lnTo>
                    <a:lnTo>
                      <a:pt x="5" y="1"/>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90" name="Freeform 2096"/>
              <p:cNvSpPr/>
              <p:nvPr/>
            </p:nvSpPr>
            <p:spPr>
              <a:xfrm>
                <a:off x="3017" y="1583"/>
                <a:ext cx="10" cy="10"/>
              </a:xfrm>
              <a:custGeom>
                <a:avLst/>
                <a:gdLst>
                  <a:gd name="txL" fmla="*/ 0 w 3"/>
                  <a:gd name="txT" fmla="*/ 0 h 3"/>
                  <a:gd name="txR" fmla="*/ 3 w 3"/>
                  <a:gd name="txB" fmla="*/ 3 h 3"/>
                </a:gdLst>
                <a:ahLst/>
                <a:cxnLst>
                  <a:cxn ang="0">
                    <a:pos x="2147483646" y="2147483646"/>
                  </a:cxn>
                  <a:cxn ang="0">
                    <a:pos x="2147483646" y="2147483646"/>
                  </a:cxn>
                  <a:cxn ang="0">
                    <a:pos x="2147483646" y="2147483646"/>
                  </a:cxn>
                  <a:cxn ang="0">
                    <a:pos x="0" y="0"/>
                  </a:cxn>
                  <a:cxn ang="0">
                    <a:pos x="0" y="2147483646"/>
                  </a:cxn>
                  <a:cxn ang="0">
                    <a:pos x="0" y="2147483646"/>
                  </a:cxn>
                  <a:cxn ang="0">
                    <a:pos x="2147483646" y="2147483646"/>
                  </a:cxn>
                  <a:cxn ang="0">
                    <a:pos x="2147483646" y="2147483646"/>
                  </a:cxn>
                  <a:cxn ang="0">
                    <a:pos x="2147483646" y="2147483646"/>
                  </a:cxn>
                </a:cxnLst>
                <a:rect l="txL" t="txT" r="txR" b="txB"/>
                <a:pathLst>
                  <a:path w="3" h="3">
                    <a:moveTo>
                      <a:pt x="3" y="1"/>
                    </a:moveTo>
                    <a:lnTo>
                      <a:pt x="3" y="1"/>
                    </a:lnTo>
                    <a:lnTo>
                      <a:pt x="1" y="1"/>
                    </a:lnTo>
                    <a:lnTo>
                      <a:pt x="0" y="0"/>
                    </a:lnTo>
                    <a:lnTo>
                      <a:pt x="0" y="1"/>
                    </a:lnTo>
                    <a:lnTo>
                      <a:pt x="0" y="3"/>
                    </a:lnTo>
                    <a:lnTo>
                      <a:pt x="3" y="3"/>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891" name="Freeform 2097"/>
              <p:cNvSpPr/>
              <p:nvPr/>
            </p:nvSpPr>
            <p:spPr>
              <a:xfrm>
                <a:off x="3027" y="1577"/>
                <a:ext cx="10" cy="16"/>
              </a:xfrm>
              <a:custGeom>
                <a:avLst/>
                <a:gdLst>
                  <a:gd name="txL" fmla="*/ 0 w 3"/>
                  <a:gd name="txT" fmla="*/ 0 h 5"/>
                  <a:gd name="txR" fmla="*/ 3 w 3"/>
                  <a:gd name="txB" fmla="*/ 5 h 5"/>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3" h="5">
                    <a:moveTo>
                      <a:pt x="3" y="0"/>
                    </a:moveTo>
                    <a:lnTo>
                      <a:pt x="3" y="0"/>
                    </a:lnTo>
                    <a:lnTo>
                      <a:pt x="1" y="0"/>
                    </a:lnTo>
                    <a:lnTo>
                      <a:pt x="0" y="3"/>
                    </a:lnTo>
                    <a:lnTo>
                      <a:pt x="0" y="5"/>
                    </a:lnTo>
                    <a:lnTo>
                      <a:pt x="3"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92" name="Freeform 2098"/>
              <p:cNvSpPr/>
              <p:nvPr/>
            </p:nvSpPr>
            <p:spPr>
              <a:xfrm>
                <a:off x="3037" y="1577"/>
                <a:ext cx="23" cy="10"/>
              </a:xfrm>
              <a:custGeom>
                <a:avLst/>
                <a:gdLst>
                  <a:gd name="txL" fmla="*/ 0 w 7"/>
                  <a:gd name="txT" fmla="*/ 0 h 3"/>
                  <a:gd name="txR" fmla="*/ 7 w 7"/>
                  <a:gd name="txB" fmla="*/ 3 h 3"/>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7" h="3">
                    <a:moveTo>
                      <a:pt x="7" y="2"/>
                    </a:moveTo>
                    <a:lnTo>
                      <a:pt x="7" y="2"/>
                    </a:lnTo>
                    <a:lnTo>
                      <a:pt x="3" y="2"/>
                    </a:lnTo>
                    <a:lnTo>
                      <a:pt x="0" y="0"/>
                    </a:lnTo>
                    <a:lnTo>
                      <a:pt x="0" y="2"/>
                    </a:lnTo>
                    <a:lnTo>
                      <a:pt x="3" y="3"/>
                    </a:lnTo>
                    <a:lnTo>
                      <a:pt x="7" y="3"/>
                    </a:lnTo>
                    <a:lnTo>
                      <a:pt x="7"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93" name="Freeform 2099"/>
              <p:cNvSpPr/>
              <p:nvPr/>
            </p:nvSpPr>
            <p:spPr>
              <a:xfrm>
                <a:off x="3060" y="1544"/>
                <a:ext cx="72" cy="43"/>
              </a:xfrm>
              <a:custGeom>
                <a:avLst/>
                <a:gdLst>
                  <a:gd name="txL" fmla="*/ 0 w 22"/>
                  <a:gd name="txT" fmla="*/ 0 h 13"/>
                  <a:gd name="txR" fmla="*/ 22 w 22"/>
                  <a:gd name="txB" fmla="*/ 13 h 13"/>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22" h="13">
                    <a:moveTo>
                      <a:pt x="22" y="0"/>
                    </a:moveTo>
                    <a:lnTo>
                      <a:pt x="22" y="0"/>
                    </a:lnTo>
                    <a:lnTo>
                      <a:pt x="11" y="5"/>
                    </a:lnTo>
                    <a:lnTo>
                      <a:pt x="0" y="12"/>
                    </a:lnTo>
                    <a:lnTo>
                      <a:pt x="0" y="13"/>
                    </a:lnTo>
                    <a:lnTo>
                      <a:pt x="13" y="9"/>
                    </a:lnTo>
                    <a:lnTo>
                      <a:pt x="22" y="2"/>
                    </a:lnTo>
                    <a:lnTo>
                      <a:pt x="2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94" name="Freeform 2100"/>
              <p:cNvSpPr/>
              <p:nvPr/>
            </p:nvSpPr>
            <p:spPr>
              <a:xfrm>
                <a:off x="3132" y="1544"/>
                <a:ext cx="26" cy="13"/>
              </a:xfrm>
              <a:custGeom>
                <a:avLst/>
                <a:gdLst>
                  <a:gd name="txL" fmla="*/ 0 w 8"/>
                  <a:gd name="txT" fmla="*/ 0 h 4"/>
                  <a:gd name="txR" fmla="*/ 8 w 8"/>
                  <a:gd name="txB" fmla="*/ 4 h 4"/>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4">
                    <a:moveTo>
                      <a:pt x="5" y="2"/>
                    </a:moveTo>
                    <a:lnTo>
                      <a:pt x="5" y="2"/>
                    </a:lnTo>
                    <a:lnTo>
                      <a:pt x="0" y="0"/>
                    </a:lnTo>
                    <a:lnTo>
                      <a:pt x="0" y="2"/>
                    </a:lnTo>
                    <a:lnTo>
                      <a:pt x="5" y="4"/>
                    </a:lnTo>
                    <a:lnTo>
                      <a:pt x="8" y="4"/>
                    </a:lnTo>
                    <a:lnTo>
                      <a:pt x="5"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95" name="Freeform 2101"/>
              <p:cNvSpPr/>
              <p:nvPr/>
            </p:nvSpPr>
            <p:spPr>
              <a:xfrm>
                <a:off x="3145" y="1534"/>
                <a:ext cx="13" cy="23"/>
              </a:xfrm>
              <a:custGeom>
                <a:avLst/>
                <a:gdLst>
                  <a:gd name="txL" fmla="*/ 0 w 4"/>
                  <a:gd name="txT" fmla="*/ 0 h 7"/>
                  <a:gd name="txR" fmla="*/ 4 w 4"/>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4" h="7">
                    <a:moveTo>
                      <a:pt x="0" y="2"/>
                    </a:moveTo>
                    <a:lnTo>
                      <a:pt x="0" y="2"/>
                    </a:lnTo>
                    <a:lnTo>
                      <a:pt x="1" y="5"/>
                    </a:lnTo>
                    <a:lnTo>
                      <a:pt x="4" y="7"/>
                    </a:lnTo>
                    <a:lnTo>
                      <a:pt x="4" y="3"/>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96" name="Freeform 2102"/>
              <p:cNvSpPr/>
              <p:nvPr/>
            </p:nvSpPr>
            <p:spPr>
              <a:xfrm>
                <a:off x="3129" y="1518"/>
                <a:ext cx="19" cy="23"/>
              </a:xfrm>
              <a:custGeom>
                <a:avLst/>
                <a:gdLst>
                  <a:gd name="txL" fmla="*/ 0 w 6"/>
                  <a:gd name="txT" fmla="*/ 0 h 7"/>
                  <a:gd name="txR" fmla="*/ 6 w 6"/>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6" h="7">
                    <a:moveTo>
                      <a:pt x="0" y="2"/>
                    </a:moveTo>
                    <a:lnTo>
                      <a:pt x="0" y="2"/>
                    </a:lnTo>
                    <a:lnTo>
                      <a:pt x="1" y="3"/>
                    </a:lnTo>
                    <a:lnTo>
                      <a:pt x="5" y="7"/>
                    </a:lnTo>
                    <a:lnTo>
                      <a:pt x="6" y="5"/>
                    </a:lnTo>
                    <a:lnTo>
                      <a:pt x="3" y="2"/>
                    </a:lnTo>
                    <a:lnTo>
                      <a:pt x="1"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897" name="Freeform 2103"/>
              <p:cNvSpPr/>
              <p:nvPr/>
            </p:nvSpPr>
            <p:spPr>
              <a:xfrm>
                <a:off x="3129" y="1508"/>
                <a:ext cx="29" cy="16"/>
              </a:xfrm>
              <a:custGeom>
                <a:avLst/>
                <a:gdLst>
                  <a:gd name="txL" fmla="*/ 0 w 9"/>
                  <a:gd name="txT" fmla="*/ 0 h 5"/>
                  <a:gd name="txR" fmla="*/ 9 w 9"/>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9" h="5">
                    <a:moveTo>
                      <a:pt x="8" y="0"/>
                    </a:moveTo>
                    <a:lnTo>
                      <a:pt x="8" y="0"/>
                    </a:lnTo>
                    <a:lnTo>
                      <a:pt x="3" y="2"/>
                    </a:lnTo>
                    <a:lnTo>
                      <a:pt x="0" y="5"/>
                    </a:lnTo>
                    <a:lnTo>
                      <a:pt x="1" y="3"/>
                    </a:lnTo>
                    <a:lnTo>
                      <a:pt x="5" y="3"/>
                    </a:lnTo>
                    <a:lnTo>
                      <a:pt x="9" y="2"/>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98" name="Freeform 2104"/>
              <p:cNvSpPr/>
              <p:nvPr/>
            </p:nvSpPr>
            <p:spPr>
              <a:xfrm>
                <a:off x="3155" y="1485"/>
                <a:ext cx="3" cy="29"/>
              </a:xfrm>
              <a:custGeom>
                <a:avLst/>
                <a:gdLst>
                  <a:gd name="txL" fmla="*/ 0 w 1"/>
                  <a:gd name="txT" fmla="*/ 0 h 9"/>
                  <a:gd name="txR" fmla="*/ 1 w 1"/>
                  <a:gd name="txB" fmla="*/ 9 h 9"/>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 h="9">
                    <a:moveTo>
                      <a:pt x="1" y="0"/>
                    </a:moveTo>
                    <a:lnTo>
                      <a:pt x="1" y="0"/>
                    </a:lnTo>
                    <a:lnTo>
                      <a:pt x="0" y="4"/>
                    </a:lnTo>
                    <a:lnTo>
                      <a:pt x="0" y="7"/>
                    </a:lnTo>
                    <a:lnTo>
                      <a:pt x="1" y="9"/>
                    </a:lnTo>
                    <a:lnTo>
                      <a:pt x="1" y="4"/>
                    </a:lnTo>
                    <a:lnTo>
                      <a:pt x="1" y="2"/>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899" name="Freeform 2105"/>
              <p:cNvSpPr/>
              <p:nvPr/>
            </p:nvSpPr>
            <p:spPr>
              <a:xfrm>
                <a:off x="3158" y="1485"/>
                <a:ext cx="29" cy="16"/>
              </a:xfrm>
              <a:custGeom>
                <a:avLst/>
                <a:gdLst>
                  <a:gd name="txL" fmla="*/ 0 w 9"/>
                  <a:gd name="txT" fmla="*/ 0 h 5"/>
                  <a:gd name="txR" fmla="*/ 9 w 9"/>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9" h="5">
                    <a:moveTo>
                      <a:pt x="7" y="4"/>
                    </a:moveTo>
                    <a:lnTo>
                      <a:pt x="7" y="4"/>
                    </a:lnTo>
                    <a:lnTo>
                      <a:pt x="5" y="2"/>
                    </a:lnTo>
                    <a:lnTo>
                      <a:pt x="0" y="0"/>
                    </a:lnTo>
                    <a:lnTo>
                      <a:pt x="0" y="2"/>
                    </a:lnTo>
                    <a:lnTo>
                      <a:pt x="4" y="5"/>
                    </a:lnTo>
                    <a:lnTo>
                      <a:pt x="9" y="5"/>
                    </a:lnTo>
                    <a:lnTo>
                      <a:pt x="7" y="4"/>
                    </a:lnTo>
                  </a:path>
                </a:pathLst>
              </a:custGeom>
              <a:solidFill>
                <a:srgbClr val="777777">
                  <a:alpha val="100000"/>
                </a:srgbClr>
              </a:solidFill>
              <a:ln w="9525">
                <a:noFill/>
              </a:ln>
            </p:spPr>
            <p:txBody>
              <a:bodyPr/>
              <a:lstStyle/>
              <a:p>
                <a:pPr fontAlgn="base"/>
                <a:endParaRPr lang="zh-CN" altLang="en-US" sz="1680" strike="noStrike" noProof="1"/>
              </a:p>
            </p:txBody>
          </p:sp>
          <p:sp>
            <p:nvSpPr>
              <p:cNvPr id="77900" name="Freeform 2106"/>
              <p:cNvSpPr/>
              <p:nvPr/>
            </p:nvSpPr>
            <p:spPr>
              <a:xfrm>
                <a:off x="3181" y="1498"/>
                <a:ext cx="26" cy="16"/>
              </a:xfrm>
              <a:custGeom>
                <a:avLst/>
                <a:gdLst>
                  <a:gd name="txL" fmla="*/ 0 w 8"/>
                  <a:gd name="txT" fmla="*/ 0 h 5"/>
                  <a:gd name="txR" fmla="*/ 8 w 8"/>
                  <a:gd name="txB" fmla="*/ 5 h 5"/>
                </a:gdLst>
                <a:ahLst/>
                <a:cxnLst>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8" h="5">
                    <a:moveTo>
                      <a:pt x="8" y="3"/>
                    </a:moveTo>
                    <a:lnTo>
                      <a:pt x="8" y="3"/>
                    </a:lnTo>
                    <a:lnTo>
                      <a:pt x="3" y="0"/>
                    </a:lnTo>
                    <a:lnTo>
                      <a:pt x="0" y="0"/>
                    </a:lnTo>
                    <a:lnTo>
                      <a:pt x="2" y="1"/>
                    </a:lnTo>
                    <a:lnTo>
                      <a:pt x="3" y="1"/>
                    </a:lnTo>
                    <a:lnTo>
                      <a:pt x="6" y="5"/>
                    </a:lnTo>
                    <a:lnTo>
                      <a:pt x="8"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01" name="Freeform 2107"/>
              <p:cNvSpPr/>
              <p:nvPr/>
            </p:nvSpPr>
            <p:spPr>
              <a:xfrm>
                <a:off x="3201" y="1498"/>
                <a:ext cx="32" cy="16"/>
              </a:xfrm>
              <a:custGeom>
                <a:avLst/>
                <a:gdLst>
                  <a:gd name="txL" fmla="*/ 0 w 10"/>
                  <a:gd name="txT" fmla="*/ 0 h 5"/>
                  <a:gd name="txR" fmla="*/ 10 w 10"/>
                  <a:gd name="txB" fmla="*/ 5 h 5"/>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0"/>
                  </a:cxn>
                  <a:cxn ang="0">
                    <a:pos x="2147483646" y="0"/>
                  </a:cxn>
                  <a:cxn ang="0">
                    <a:pos x="2147483646" y="2147483646"/>
                  </a:cxn>
                </a:cxnLst>
                <a:rect l="txL" t="txT" r="txR" b="txB"/>
                <a:pathLst>
                  <a:path w="10" h="5">
                    <a:moveTo>
                      <a:pt x="9" y="1"/>
                    </a:moveTo>
                    <a:lnTo>
                      <a:pt x="9" y="1"/>
                    </a:lnTo>
                    <a:lnTo>
                      <a:pt x="7" y="1"/>
                    </a:lnTo>
                    <a:lnTo>
                      <a:pt x="2" y="3"/>
                    </a:lnTo>
                    <a:lnTo>
                      <a:pt x="0" y="5"/>
                    </a:lnTo>
                    <a:lnTo>
                      <a:pt x="7" y="5"/>
                    </a:lnTo>
                    <a:lnTo>
                      <a:pt x="10" y="0"/>
                    </a:lnTo>
                    <a:lnTo>
                      <a:pt x="9"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02" name="Freeform 2108"/>
              <p:cNvSpPr/>
              <p:nvPr/>
            </p:nvSpPr>
            <p:spPr>
              <a:xfrm>
                <a:off x="3230" y="1498"/>
                <a:ext cx="10" cy="3"/>
              </a:xfrm>
              <a:custGeom>
                <a:avLst/>
                <a:gdLst>
                  <a:gd name="txL" fmla="*/ 0 w 3"/>
                  <a:gd name="txT" fmla="*/ 0 h 1"/>
                  <a:gd name="txR" fmla="*/ 3 w 3"/>
                  <a:gd name="txB" fmla="*/ 1 h 1"/>
                </a:gdLst>
                <a:ahLst/>
                <a:cxnLst>
                  <a:cxn ang="0">
                    <a:pos x="2147483646" y="0"/>
                  </a:cxn>
                  <a:cxn ang="0">
                    <a:pos x="2147483646" y="0"/>
                  </a:cxn>
                  <a:cxn ang="0">
                    <a:pos x="0" y="0"/>
                  </a:cxn>
                  <a:cxn ang="0">
                    <a:pos x="0" y="2147483646"/>
                  </a:cxn>
                  <a:cxn ang="0">
                    <a:pos x="2147483646" y="0"/>
                  </a:cxn>
                  <a:cxn ang="0">
                    <a:pos x="0" y="2147483646"/>
                  </a:cxn>
                  <a:cxn ang="0">
                    <a:pos x="2147483646" y="2147483646"/>
                  </a:cxn>
                  <a:cxn ang="0">
                    <a:pos x="2147483646" y="2147483646"/>
                  </a:cxn>
                  <a:cxn ang="0">
                    <a:pos x="2147483646" y="0"/>
                  </a:cxn>
                </a:cxnLst>
                <a:rect l="txL" t="txT" r="txR" b="txB"/>
                <a:pathLst>
                  <a:path w="3" h="1">
                    <a:moveTo>
                      <a:pt x="3" y="0"/>
                    </a:moveTo>
                    <a:lnTo>
                      <a:pt x="3" y="0"/>
                    </a:lnTo>
                    <a:lnTo>
                      <a:pt x="0" y="0"/>
                    </a:lnTo>
                    <a:lnTo>
                      <a:pt x="0" y="1"/>
                    </a:lnTo>
                    <a:lnTo>
                      <a:pt x="1" y="0"/>
                    </a:lnTo>
                    <a:lnTo>
                      <a:pt x="0" y="1"/>
                    </a:lnTo>
                    <a:lnTo>
                      <a:pt x="3"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03" name="Freeform 2109"/>
              <p:cNvSpPr/>
              <p:nvPr/>
            </p:nvSpPr>
            <p:spPr>
              <a:xfrm>
                <a:off x="3214" y="1472"/>
                <a:ext cx="32" cy="29"/>
              </a:xfrm>
              <a:custGeom>
                <a:avLst/>
                <a:gdLst>
                  <a:gd name="txL" fmla="*/ 0 w 10"/>
                  <a:gd name="txT" fmla="*/ 0 h 9"/>
                  <a:gd name="txR" fmla="*/ 10 w 10"/>
                  <a:gd name="txB" fmla="*/ 9 h 9"/>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10" h="9">
                    <a:moveTo>
                      <a:pt x="0" y="1"/>
                    </a:moveTo>
                    <a:lnTo>
                      <a:pt x="0" y="1"/>
                    </a:lnTo>
                    <a:lnTo>
                      <a:pt x="1" y="1"/>
                    </a:lnTo>
                    <a:lnTo>
                      <a:pt x="6" y="4"/>
                    </a:lnTo>
                    <a:lnTo>
                      <a:pt x="8" y="6"/>
                    </a:lnTo>
                    <a:lnTo>
                      <a:pt x="8" y="8"/>
                    </a:lnTo>
                    <a:lnTo>
                      <a:pt x="8" y="9"/>
                    </a:lnTo>
                    <a:lnTo>
                      <a:pt x="10" y="6"/>
                    </a:lnTo>
                    <a:lnTo>
                      <a:pt x="8" y="3"/>
                    </a:lnTo>
                    <a:lnTo>
                      <a:pt x="3"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04" name="Freeform 2110"/>
              <p:cNvSpPr/>
              <p:nvPr/>
            </p:nvSpPr>
            <p:spPr>
              <a:xfrm>
                <a:off x="3207" y="1472"/>
                <a:ext cx="7" cy="13"/>
              </a:xfrm>
              <a:custGeom>
                <a:avLst/>
                <a:gdLst>
                  <a:gd name="txL" fmla="*/ 0 w 2"/>
                  <a:gd name="txT" fmla="*/ 0 h 4"/>
                  <a:gd name="txR" fmla="*/ 2 w 2"/>
                  <a:gd name="txB" fmla="*/ 4 h 4"/>
                </a:gdLst>
                <a:ahLst/>
                <a:cxnLst>
                  <a:cxn ang="0">
                    <a:pos x="0" y="2147483646"/>
                  </a:cxn>
                  <a:cxn ang="0">
                    <a:pos x="0" y="2147483646"/>
                  </a:cxn>
                  <a:cxn ang="0">
                    <a:pos x="2147483646" y="2147483646"/>
                  </a:cxn>
                  <a:cxn ang="0">
                    <a:pos x="2147483646" y="2147483646"/>
                  </a:cxn>
                  <a:cxn ang="0">
                    <a:pos x="2147483646" y="0"/>
                  </a:cxn>
                  <a:cxn ang="0">
                    <a:pos x="0" y="2147483646"/>
                  </a:cxn>
                  <a:cxn ang="0">
                    <a:pos x="0" y="2147483646"/>
                  </a:cxn>
                  <a:cxn ang="0">
                    <a:pos x="0" y="2147483646"/>
                  </a:cxn>
                  <a:cxn ang="0">
                    <a:pos x="0" y="2147483646"/>
                  </a:cxn>
                </a:cxnLst>
                <a:rect l="txL" t="txT" r="txR" b="txB"/>
                <a:pathLst>
                  <a:path w="2" h="4">
                    <a:moveTo>
                      <a:pt x="0" y="4"/>
                    </a:moveTo>
                    <a:lnTo>
                      <a:pt x="0" y="4"/>
                    </a:lnTo>
                    <a:lnTo>
                      <a:pt x="2" y="3"/>
                    </a:lnTo>
                    <a:lnTo>
                      <a:pt x="2" y="1"/>
                    </a:lnTo>
                    <a:lnTo>
                      <a:pt x="2" y="0"/>
                    </a:lnTo>
                    <a:lnTo>
                      <a:pt x="0" y="3"/>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905" name="Freeform 2111"/>
              <p:cNvSpPr/>
              <p:nvPr/>
            </p:nvSpPr>
            <p:spPr>
              <a:xfrm>
                <a:off x="3191" y="1459"/>
                <a:ext cx="16" cy="26"/>
              </a:xfrm>
              <a:custGeom>
                <a:avLst/>
                <a:gdLst>
                  <a:gd name="txL" fmla="*/ 0 w 5"/>
                  <a:gd name="txT" fmla="*/ 0 h 8"/>
                  <a:gd name="txR" fmla="*/ 5 w 5"/>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5" h="8">
                    <a:moveTo>
                      <a:pt x="0" y="2"/>
                    </a:moveTo>
                    <a:lnTo>
                      <a:pt x="0" y="2"/>
                    </a:lnTo>
                    <a:lnTo>
                      <a:pt x="2" y="5"/>
                    </a:lnTo>
                    <a:lnTo>
                      <a:pt x="5" y="8"/>
                    </a:lnTo>
                    <a:lnTo>
                      <a:pt x="5" y="7"/>
                    </a:lnTo>
                    <a:lnTo>
                      <a:pt x="3" y="4"/>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06" name="Freeform 2112"/>
              <p:cNvSpPr/>
              <p:nvPr/>
            </p:nvSpPr>
            <p:spPr>
              <a:xfrm>
                <a:off x="3047" y="1439"/>
                <a:ext cx="144" cy="26"/>
              </a:xfrm>
              <a:custGeom>
                <a:avLst/>
                <a:gdLst>
                  <a:gd name="txL" fmla="*/ 0 w 44"/>
                  <a:gd name="txT" fmla="*/ 0 h 8"/>
                  <a:gd name="txR" fmla="*/ 44 w 44"/>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44" h="8">
                    <a:moveTo>
                      <a:pt x="2" y="1"/>
                    </a:moveTo>
                    <a:lnTo>
                      <a:pt x="2" y="1"/>
                    </a:lnTo>
                    <a:lnTo>
                      <a:pt x="21" y="3"/>
                    </a:lnTo>
                    <a:lnTo>
                      <a:pt x="44" y="8"/>
                    </a:lnTo>
                    <a:lnTo>
                      <a:pt x="44" y="6"/>
                    </a:lnTo>
                    <a:lnTo>
                      <a:pt x="21" y="1"/>
                    </a:lnTo>
                    <a:lnTo>
                      <a:pt x="0"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07" name="Freeform 2113"/>
              <p:cNvSpPr/>
              <p:nvPr/>
            </p:nvSpPr>
            <p:spPr>
              <a:xfrm>
                <a:off x="3047" y="1439"/>
                <a:ext cx="6" cy="20"/>
              </a:xfrm>
              <a:custGeom>
                <a:avLst/>
                <a:gdLst>
                  <a:gd name="txL" fmla="*/ 0 w 2"/>
                  <a:gd name="txT" fmla="*/ 0 h 6"/>
                  <a:gd name="txR" fmla="*/ 2 w 2"/>
                  <a:gd name="txB" fmla="*/ 6 h 6"/>
                </a:gdLst>
                <a:ahLst/>
                <a:cxnLst>
                  <a:cxn ang="0">
                    <a:pos x="2147483646" y="2147483646"/>
                  </a:cxn>
                  <a:cxn ang="0">
                    <a:pos x="2147483646" y="2147483646"/>
                  </a:cxn>
                  <a:cxn ang="0">
                    <a:pos x="2147483646" y="2147483646"/>
                  </a:cxn>
                  <a:cxn ang="0">
                    <a:pos x="2147483646" y="2147483646"/>
                  </a:cxn>
                  <a:cxn ang="0">
                    <a:pos x="0" y="0"/>
                  </a:cxn>
                  <a:cxn ang="0">
                    <a:pos x="0" y="2147483646"/>
                  </a:cxn>
                  <a:cxn ang="0">
                    <a:pos x="0" y="2147483646"/>
                  </a:cxn>
                  <a:cxn ang="0">
                    <a:pos x="0" y="2147483646"/>
                  </a:cxn>
                  <a:cxn ang="0">
                    <a:pos x="2147483646" y="2147483646"/>
                  </a:cxn>
                </a:cxnLst>
                <a:rect l="txL" t="txT" r="txR" b="txB"/>
                <a:pathLst>
                  <a:path w="2" h="6">
                    <a:moveTo>
                      <a:pt x="2" y="6"/>
                    </a:moveTo>
                    <a:lnTo>
                      <a:pt x="2" y="6"/>
                    </a:lnTo>
                    <a:lnTo>
                      <a:pt x="2" y="3"/>
                    </a:lnTo>
                    <a:lnTo>
                      <a:pt x="2" y="1"/>
                    </a:lnTo>
                    <a:lnTo>
                      <a:pt x="0" y="0"/>
                    </a:lnTo>
                    <a:lnTo>
                      <a:pt x="0" y="3"/>
                    </a:lnTo>
                    <a:lnTo>
                      <a:pt x="0" y="5"/>
                    </a:lnTo>
                    <a:lnTo>
                      <a:pt x="2" y="6"/>
                    </a:lnTo>
                  </a:path>
                </a:pathLst>
              </a:custGeom>
              <a:solidFill>
                <a:srgbClr val="777777">
                  <a:alpha val="100000"/>
                </a:srgbClr>
              </a:solidFill>
              <a:ln w="9525">
                <a:noFill/>
              </a:ln>
            </p:spPr>
            <p:txBody>
              <a:bodyPr/>
              <a:lstStyle/>
              <a:p>
                <a:pPr fontAlgn="base"/>
                <a:endParaRPr lang="zh-CN" altLang="en-US" sz="1680" strike="noStrike" noProof="1"/>
              </a:p>
            </p:txBody>
          </p:sp>
          <p:sp>
            <p:nvSpPr>
              <p:cNvPr id="77908" name="Freeform 2114"/>
              <p:cNvSpPr/>
              <p:nvPr/>
            </p:nvSpPr>
            <p:spPr>
              <a:xfrm>
                <a:off x="3027" y="1456"/>
                <a:ext cx="26" cy="9"/>
              </a:xfrm>
              <a:custGeom>
                <a:avLst/>
                <a:gdLst>
                  <a:gd name="txL" fmla="*/ 0 w 8"/>
                  <a:gd name="txT" fmla="*/ 0 h 3"/>
                  <a:gd name="txR" fmla="*/ 8 w 8"/>
                  <a:gd name="txB" fmla="*/ 3 h 3"/>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8" h="3">
                    <a:moveTo>
                      <a:pt x="0" y="1"/>
                    </a:moveTo>
                    <a:lnTo>
                      <a:pt x="0" y="1"/>
                    </a:lnTo>
                    <a:lnTo>
                      <a:pt x="6" y="3"/>
                    </a:lnTo>
                    <a:lnTo>
                      <a:pt x="8" y="1"/>
                    </a:lnTo>
                    <a:lnTo>
                      <a:pt x="6"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09" name="Freeform 2115"/>
              <p:cNvSpPr/>
              <p:nvPr/>
            </p:nvSpPr>
            <p:spPr>
              <a:xfrm>
                <a:off x="2958" y="1456"/>
                <a:ext cx="69" cy="3"/>
              </a:xfrm>
              <a:custGeom>
                <a:avLst/>
                <a:gdLst>
                  <a:gd name="txL" fmla="*/ 0 w 21"/>
                  <a:gd name="txT" fmla="*/ 0 h 1"/>
                  <a:gd name="txR" fmla="*/ 21 w 21"/>
                  <a:gd name="txB" fmla="*/ 1 h 1"/>
                </a:gdLst>
                <a:ahLst/>
                <a:cxnLst>
                  <a:cxn ang="0">
                    <a:pos x="0" y="2147483646"/>
                  </a:cxn>
                  <a:cxn ang="0">
                    <a:pos x="0" y="2147483646"/>
                  </a:cxn>
                  <a:cxn ang="0">
                    <a:pos x="2147483646" y="2147483646"/>
                  </a:cxn>
                  <a:cxn ang="0">
                    <a:pos x="2147483646" y="2147483646"/>
                  </a:cxn>
                  <a:cxn ang="0">
                    <a:pos x="2147483646" y="0"/>
                  </a:cxn>
                  <a:cxn ang="0">
                    <a:pos x="2147483646" y="0"/>
                  </a:cxn>
                  <a:cxn ang="0">
                    <a:pos x="2147483646" y="0"/>
                  </a:cxn>
                  <a:cxn ang="0">
                    <a:pos x="2147483646" y="0"/>
                  </a:cxn>
                  <a:cxn ang="0">
                    <a:pos x="0" y="2147483646"/>
                  </a:cxn>
                </a:cxnLst>
                <a:rect l="txL" t="txT" r="txR" b="txB"/>
                <a:pathLst>
                  <a:path w="21" h="1">
                    <a:moveTo>
                      <a:pt x="0" y="1"/>
                    </a:moveTo>
                    <a:lnTo>
                      <a:pt x="0" y="1"/>
                    </a:lnTo>
                    <a:lnTo>
                      <a:pt x="9" y="1"/>
                    </a:lnTo>
                    <a:lnTo>
                      <a:pt x="21" y="1"/>
                    </a:lnTo>
                    <a:lnTo>
                      <a:pt x="21" y="0"/>
                    </a:lnTo>
                    <a:lnTo>
                      <a:pt x="9" y="0"/>
                    </a:lnTo>
                    <a:lnTo>
                      <a:pt x="1"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10" name="Freeform 2116"/>
              <p:cNvSpPr/>
              <p:nvPr/>
            </p:nvSpPr>
            <p:spPr>
              <a:xfrm>
                <a:off x="2935" y="1439"/>
                <a:ext cx="26" cy="20"/>
              </a:xfrm>
              <a:custGeom>
                <a:avLst/>
                <a:gdLst>
                  <a:gd name="txL" fmla="*/ 0 w 8"/>
                  <a:gd name="txT" fmla="*/ 0 h 6"/>
                  <a:gd name="txR" fmla="*/ 8 w 8"/>
                  <a:gd name="txB" fmla="*/ 6 h 6"/>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8" h="6">
                    <a:moveTo>
                      <a:pt x="0" y="0"/>
                    </a:moveTo>
                    <a:lnTo>
                      <a:pt x="0" y="0"/>
                    </a:lnTo>
                    <a:lnTo>
                      <a:pt x="2" y="3"/>
                    </a:lnTo>
                    <a:lnTo>
                      <a:pt x="7" y="6"/>
                    </a:lnTo>
                    <a:lnTo>
                      <a:pt x="8" y="5"/>
                    </a:lnTo>
                    <a:lnTo>
                      <a:pt x="3" y="1"/>
                    </a:lnTo>
                    <a:lnTo>
                      <a:pt x="2"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11" name="Freeform 2117"/>
              <p:cNvSpPr/>
              <p:nvPr/>
            </p:nvSpPr>
            <p:spPr>
              <a:xfrm>
                <a:off x="2919" y="1416"/>
                <a:ext cx="23" cy="23"/>
              </a:xfrm>
              <a:custGeom>
                <a:avLst/>
                <a:gdLst>
                  <a:gd name="txL" fmla="*/ 0 w 7"/>
                  <a:gd name="txT" fmla="*/ 0 h 7"/>
                  <a:gd name="txR" fmla="*/ 7 w 7"/>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7" h="7">
                    <a:moveTo>
                      <a:pt x="2" y="2"/>
                    </a:moveTo>
                    <a:lnTo>
                      <a:pt x="2" y="2"/>
                    </a:lnTo>
                    <a:lnTo>
                      <a:pt x="4" y="3"/>
                    </a:lnTo>
                    <a:lnTo>
                      <a:pt x="5" y="5"/>
                    </a:lnTo>
                    <a:lnTo>
                      <a:pt x="5" y="7"/>
                    </a:lnTo>
                    <a:lnTo>
                      <a:pt x="7" y="7"/>
                    </a:lnTo>
                    <a:lnTo>
                      <a:pt x="7" y="3"/>
                    </a:lnTo>
                    <a:lnTo>
                      <a:pt x="5" y="2"/>
                    </a:lnTo>
                    <a:lnTo>
                      <a:pt x="2"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12" name="Freeform 2118"/>
              <p:cNvSpPr/>
              <p:nvPr/>
            </p:nvSpPr>
            <p:spPr>
              <a:xfrm>
                <a:off x="2860" y="1416"/>
                <a:ext cx="65" cy="23"/>
              </a:xfrm>
              <a:custGeom>
                <a:avLst/>
                <a:gdLst>
                  <a:gd name="txL" fmla="*/ 0 w 20"/>
                  <a:gd name="txT" fmla="*/ 0 h 7"/>
                  <a:gd name="txR" fmla="*/ 20 w 20"/>
                  <a:gd name="txB" fmla="*/ 7 h 7"/>
                </a:gdLst>
                <a:ahLst/>
                <a:cxnLst>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0" y="2147483646"/>
                  </a:cxn>
                </a:cxnLst>
                <a:rect l="txL" t="txT" r="txR" b="txB"/>
                <a:pathLst>
                  <a:path w="20" h="7">
                    <a:moveTo>
                      <a:pt x="0" y="7"/>
                    </a:moveTo>
                    <a:lnTo>
                      <a:pt x="2" y="7"/>
                    </a:lnTo>
                    <a:lnTo>
                      <a:pt x="10" y="5"/>
                    </a:lnTo>
                    <a:lnTo>
                      <a:pt x="20" y="2"/>
                    </a:lnTo>
                    <a:lnTo>
                      <a:pt x="18" y="0"/>
                    </a:lnTo>
                    <a:lnTo>
                      <a:pt x="9" y="3"/>
                    </a:lnTo>
                    <a:lnTo>
                      <a:pt x="2" y="3"/>
                    </a:lnTo>
                    <a:lnTo>
                      <a:pt x="2" y="5"/>
                    </a:lnTo>
                    <a:lnTo>
                      <a:pt x="0" y="7"/>
                    </a:lnTo>
                    <a:lnTo>
                      <a:pt x="2" y="7"/>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913" name="Freeform 2119"/>
              <p:cNvSpPr/>
              <p:nvPr/>
            </p:nvSpPr>
            <p:spPr>
              <a:xfrm>
                <a:off x="2827" y="1413"/>
                <a:ext cx="39" cy="26"/>
              </a:xfrm>
              <a:custGeom>
                <a:avLst/>
                <a:gdLst>
                  <a:gd name="txL" fmla="*/ 0 w 12"/>
                  <a:gd name="txT" fmla="*/ 0 h 8"/>
                  <a:gd name="txR" fmla="*/ 12 w 12"/>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12" h="8">
                    <a:moveTo>
                      <a:pt x="0" y="1"/>
                    </a:moveTo>
                    <a:lnTo>
                      <a:pt x="0" y="1"/>
                    </a:lnTo>
                    <a:lnTo>
                      <a:pt x="7" y="4"/>
                    </a:lnTo>
                    <a:lnTo>
                      <a:pt x="10" y="8"/>
                    </a:lnTo>
                    <a:lnTo>
                      <a:pt x="12" y="6"/>
                    </a:lnTo>
                    <a:lnTo>
                      <a:pt x="8" y="3"/>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14" name="Freeform 2120"/>
              <p:cNvSpPr/>
              <p:nvPr/>
            </p:nvSpPr>
            <p:spPr>
              <a:xfrm>
                <a:off x="2807" y="1400"/>
                <a:ext cx="20" cy="16"/>
              </a:xfrm>
              <a:custGeom>
                <a:avLst/>
                <a:gdLst>
                  <a:gd name="txL" fmla="*/ 0 w 6"/>
                  <a:gd name="txT" fmla="*/ 0 h 5"/>
                  <a:gd name="txR" fmla="*/ 6 w 6"/>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6" h="5">
                    <a:moveTo>
                      <a:pt x="0" y="2"/>
                    </a:moveTo>
                    <a:lnTo>
                      <a:pt x="0" y="2"/>
                    </a:lnTo>
                    <a:lnTo>
                      <a:pt x="3" y="4"/>
                    </a:lnTo>
                    <a:lnTo>
                      <a:pt x="6" y="5"/>
                    </a:lnTo>
                    <a:lnTo>
                      <a:pt x="6" y="4"/>
                    </a:lnTo>
                    <a:lnTo>
                      <a:pt x="3"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15" name="Freeform 2121"/>
              <p:cNvSpPr/>
              <p:nvPr/>
            </p:nvSpPr>
            <p:spPr>
              <a:xfrm>
                <a:off x="2768" y="1400"/>
                <a:ext cx="39" cy="6"/>
              </a:xfrm>
              <a:custGeom>
                <a:avLst/>
                <a:gdLst>
                  <a:gd name="txL" fmla="*/ 0 w 12"/>
                  <a:gd name="txT" fmla="*/ 0 h 2"/>
                  <a:gd name="txR" fmla="*/ 12 w 12"/>
                  <a:gd name="txB" fmla="*/ 2 h 2"/>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12" h="2">
                    <a:moveTo>
                      <a:pt x="0" y="2"/>
                    </a:moveTo>
                    <a:lnTo>
                      <a:pt x="0" y="2"/>
                    </a:lnTo>
                    <a:lnTo>
                      <a:pt x="5" y="2"/>
                    </a:lnTo>
                    <a:lnTo>
                      <a:pt x="12" y="2"/>
                    </a:lnTo>
                    <a:lnTo>
                      <a:pt x="12" y="0"/>
                    </a:lnTo>
                    <a:lnTo>
                      <a:pt x="5"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16" name="Freeform 2122"/>
              <p:cNvSpPr/>
              <p:nvPr/>
            </p:nvSpPr>
            <p:spPr>
              <a:xfrm>
                <a:off x="2739" y="1400"/>
                <a:ext cx="29" cy="6"/>
              </a:xfrm>
              <a:custGeom>
                <a:avLst/>
                <a:gdLst>
                  <a:gd name="txL" fmla="*/ 0 w 9"/>
                  <a:gd name="txT" fmla="*/ 0 h 2"/>
                  <a:gd name="txR" fmla="*/ 9 w 9"/>
                  <a:gd name="txB" fmla="*/ 2 h 2"/>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2147483646"/>
                  </a:cxn>
                  <a:cxn ang="0">
                    <a:pos x="2147483646" y="0"/>
                  </a:cxn>
                  <a:cxn ang="0">
                    <a:pos x="0" y="0"/>
                  </a:cxn>
                  <a:cxn ang="0">
                    <a:pos x="0" y="2147483646"/>
                  </a:cxn>
                  <a:cxn ang="0">
                    <a:pos x="2147483646" y="2147483646"/>
                  </a:cxn>
                </a:cxnLst>
                <a:rect l="txL" t="txT" r="txR" b="txB"/>
                <a:pathLst>
                  <a:path w="9" h="2">
                    <a:moveTo>
                      <a:pt x="1" y="2"/>
                    </a:moveTo>
                    <a:lnTo>
                      <a:pt x="1" y="2"/>
                    </a:lnTo>
                    <a:lnTo>
                      <a:pt x="5" y="2"/>
                    </a:lnTo>
                    <a:lnTo>
                      <a:pt x="9" y="2"/>
                    </a:lnTo>
                    <a:lnTo>
                      <a:pt x="9" y="0"/>
                    </a:lnTo>
                    <a:lnTo>
                      <a:pt x="5" y="0"/>
                    </a:lnTo>
                    <a:lnTo>
                      <a:pt x="1" y="0"/>
                    </a:lnTo>
                    <a:lnTo>
                      <a:pt x="0" y="2"/>
                    </a:lnTo>
                    <a:lnTo>
                      <a:pt x="1" y="0"/>
                    </a:lnTo>
                    <a:lnTo>
                      <a:pt x="0" y="0"/>
                    </a:lnTo>
                    <a:lnTo>
                      <a:pt x="0" y="2"/>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17" name="Freeform 2123"/>
              <p:cNvSpPr/>
              <p:nvPr/>
            </p:nvSpPr>
            <p:spPr>
              <a:xfrm>
                <a:off x="2739" y="1406"/>
                <a:ext cx="3" cy="17"/>
              </a:xfrm>
              <a:custGeom>
                <a:avLst/>
                <a:gdLst>
                  <a:gd name="txL" fmla="*/ 0 w 1"/>
                  <a:gd name="txT" fmla="*/ 0 h 5"/>
                  <a:gd name="txR" fmla="*/ 1 w 1"/>
                  <a:gd name="txB" fmla="*/ 5 h 5"/>
                </a:gdLst>
                <a:ahLst/>
                <a:cxnLst>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0" y="2147483646"/>
                  </a:cxn>
                  <a:cxn ang="0">
                    <a:pos x="2147483646" y="2147483646"/>
                  </a:cxn>
                </a:cxnLst>
                <a:rect l="txL" t="txT" r="txR" b="txB"/>
                <a:pathLst>
                  <a:path w="1" h="5">
                    <a:moveTo>
                      <a:pt x="1" y="5"/>
                    </a:moveTo>
                    <a:lnTo>
                      <a:pt x="1" y="5"/>
                    </a:lnTo>
                    <a:lnTo>
                      <a:pt x="1" y="2"/>
                    </a:lnTo>
                    <a:lnTo>
                      <a:pt x="1" y="0"/>
                    </a:lnTo>
                    <a:lnTo>
                      <a:pt x="0" y="0"/>
                    </a:lnTo>
                    <a:lnTo>
                      <a:pt x="0" y="2"/>
                    </a:lnTo>
                    <a:lnTo>
                      <a:pt x="0" y="5"/>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918" name="Freeform 2124"/>
              <p:cNvSpPr/>
              <p:nvPr/>
            </p:nvSpPr>
            <p:spPr>
              <a:xfrm>
                <a:off x="2726" y="1423"/>
                <a:ext cx="16" cy="3"/>
              </a:xfrm>
              <a:custGeom>
                <a:avLst/>
                <a:gdLst>
                  <a:gd name="txL" fmla="*/ 0 w 5"/>
                  <a:gd name="txT" fmla="*/ 0 h 1"/>
                  <a:gd name="txR" fmla="*/ 5 w 5"/>
                  <a:gd name="txB" fmla="*/ 1 h 1"/>
                </a:gdLst>
                <a:ahLst/>
                <a:cxnLst>
                  <a:cxn ang="0">
                    <a:pos x="0" y="2147483646"/>
                  </a:cxn>
                  <a:cxn ang="0">
                    <a:pos x="0" y="2147483646"/>
                  </a:cxn>
                  <a:cxn ang="0">
                    <a:pos x="2147483646" y="2147483646"/>
                  </a:cxn>
                  <a:cxn ang="0">
                    <a:pos x="2147483646" y="0"/>
                  </a:cxn>
                  <a:cxn ang="0">
                    <a:pos x="2147483646" y="0"/>
                  </a:cxn>
                  <a:cxn ang="0">
                    <a:pos x="2147483646" y="0"/>
                  </a:cxn>
                  <a:cxn ang="0">
                    <a:pos x="0" y="0"/>
                  </a:cxn>
                  <a:cxn ang="0">
                    <a:pos x="0" y="0"/>
                  </a:cxn>
                  <a:cxn ang="0">
                    <a:pos x="0" y="2147483646"/>
                  </a:cxn>
                </a:cxnLst>
                <a:rect l="txL" t="txT" r="txR" b="txB"/>
                <a:pathLst>
                  <a:path w="5" h="1">
                    <a:moveTo>
                      <a:pt x="0" y="1"/>
                    </a:moveTo>
                    <a:lnTo>
                      <a:pt x="0" y="1"/>
                    </a:lnTo>
                    <a:lnTo>
                      <a:pt x="4" y="1"/>
                    </a:lnTo>
                    <a:lnTo>
                      <a:pt x="5" y="0"/>
                    </a:lnTo>
                    <a:lnTo>
                      <a:pt x="4"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19" name="Freeform 2125"/>
              <p:cNvSpPr/>
              <p:nvPr/>
            </p:nvSpPr>
            <p:spPr>
              <a:xfrm>
                <a:off x="2712" y="1423"/>
                <a:ext cx="14" cy="10"/>
              </a:xfrm>
              <a:custGeom>
                <a:avLst/>
                <a:gdLst>
                  <a:gd name="txL" fmla="*/ 0 w 4"/>
                  <a:gd name="txT" fmla="*/ 0 h 3"/>
                  <a:gd name="txR" fmla="*/ 4 w 4"/>
                  <a:gd name="txB" fmla="*/ 3 h 3"/>
                </a:gdLst>
                <a:ahLst/>
                <a:cxnLst>
                  <a:cxn ang="0">
                    <a:pos x="0" y="2147483646"/>
                  </a:cxn>
                  <a:cxn ang="0">
                    <a:pos x="0" y="2147483646"/>
                  </a:cxn>
                  <a:cxn ang="0">
                    <a:pos x="2147483646" y="2147483646"/>
                  </a:cxn>
                  <a:cxn ang="0">
                    <a:pos x="2147483646" y="2147483646"/>
                  </a:cxn>
                  <a:cxn ang="0">
                    <a:pos x="2147483646" y="0"/>
                  </a:cxn>
                  <a:cxn ang="0">
                    <a:pos x="2147483646" y="0"/>
                  </a:cxn>
                  <a:cxn ang="0">
                    <a:pos x="2147483646" y="0"/>
                  </a:cxn>
                  <a:cxn ang="0">
                    <a:pos x="2147483646" y="0"/>
                  </a:cxn>
                  <a:cxn ang="0">
                    <a:pos x="0" y="2147483646"/>
                  </a:cxn>
                </a:cxnLst>
                <a:rect l="txL" t="txT" r="txR" b="txB"/>
                <a:pathLst>
                  <a:path w="4" h="3">
                    <a:moveTo>
                      <a:pt x="0" y="3"/>
                    </a:moveTo>
                    <a:lnTo>
                      <a:pt x="0" y="3"/>
                    </a:lnTo>
                    <a:lnTo>
                      <a:pt x="3" y="3"/>
                    </a:lnTo>
                    <a:lnTo>
                      <a:pt x="4" y="1"/>
                    </a:lnTo>
                    <a:lnTo>
                      <a:pt x="4" y="0"/>
                    </a:lnTo>
                    <a:lnTo>
                      <a:pt x="1"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20" name="Freeform 2126"/>
              <p:cNvSpPr/>
              <p:nvPr/>
            </p:nvSpPr>
            <p:spPr>
              <a:xfrm>
                <a:off x="2667" y="1416"/>
                <a:ext cx="49" cy="17"/>
              </a:xfrm>
              <a:custGeom>
                <a:avLst/>
                <a:gdLst>
                  <a:gd name="txL" fmla="*/ 0 w 15"/>
                  <a:gd name="txT" fmla="*/ 0 h 5"/>
                  <a:gd name="txR" fmla="*/ 15 w 15"/>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15" h="5">
                    <a:moveTo>
                      <a:pt x="2" y="2"/>
                    </a:moveTo>
                    <a:lnTo>
                      <a:pt x="2" y="2"/>
                    </a:lnTo>
                    <a:lnTo>
                      <a:pt x="7" y="2"/>
                    </a:lnTo>
                    <a:lnTo>
                      <a:pt x="14" y="5"/>
                    </a:lnTo>
                    <a:lnTo>
                      <a:pt x="15" y="2"/>
                    </a:lnTo>
                    <a:lnTo>
                      <a:pt x="7"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21" name="Freeform 2127"/>
              <p:cNvSpPr/>
              <p:nvPr/>
            </p:nvSpPr>
            <p:spPr>
              <a:xfrm>
                <a:off x="2657" y="1413"/>
                <a:ext cx="16" cy="10"/>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5" h="3">
                    <a:moveTo>
                      <a:pt x="2" y="1"/>
                    </a:moveTo>
                    <a:lnTo>
                      <a:pt x="2" y="1"/>
                    </a:lnTo>
                    <a:lnTo>
                      <a:pt x="5" y="3"/>
                    </a:lnTo>
                    <a:lnTo>
                      <a:pt x="3" y="1"/>
                    </a:lnTo>
                    <a:lnTo>
                      <a:pt x="3" y="0"/>
                    </a:lnTo>
                    <a:lnTo>
                      <a:pt x="0"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22" name="Freeform 2128"/>
              <p:cNvSpPr/>
              <p:nvPr/>
            </p:nvSpPr>
            <p:spPr>
              <a:xfrm>
                <a:off x="2654" y="1413"/>
                <a:ext cx="9" cy="13"/>
              </a:xfrm>
              <a:custGeom>
                <a:avLst/>
                <a:gdLst>
                  <a:gd name="txL" fmla="*/ 0 w 3"/>
                  <a:gd name="txT" fmla="*/ 0 h 4"/>
                  <a:gd name="txR" fmla="*/ 3 w 3"/>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3" h="4">
                    <a:moveTo>
                      <a:pt x="1" y="4"/>
                    </a:moveTo>
                    <a:lnTo>
                      <a:pt x="1" y="4"/>
                    </a:lnTo>
                    <a:lnTo>
                      <a:pt x="3" y="3"/>
                    </a:lnTo>
                    <a:lnTo>
                      <a:pt x="3" y="1"/>
                    </a:lnTo>
                    <a:lnTo>
                      <a:pt x="1" y="0"/>
                    </a:lnTo>
                    <a:lnTo>
                      <a:pt x="1" y="3"/>
                    </a:lnTo>
                    <a:lnTo>
                      <a:pt x="0" y="3"/>
                    </a:lnTo>
                    <a:lnTo>
                      <a:pt x="1" y="4"/>
                    </a:lnTo>
                  </a:path>
                </a:pathLst>
              </a:custGeom>
              <a:solidFill>
                <a:srgbClr val="777777">
                  <a:alpha val="100000"/>
                </a:srgbClr>
              </a:solidFill>
              <a:ln w="9525">
                <a:noFill/>
              </a:ln>
            </p:spPr>
            <p:txBody>
              <a:bodyPr/>
              <a:lstStyle/>
              <a:p>
                <a:pPr fontAlgn="base"/>
                <a:endParaRPr lang="zh-CN" altLang="en-US" sz="1680" strike="noStrike" noProof="1"/>
              </a:p>
            </p:txBody>
          </p:sp>
          <p:sp>
            <p:nvSpPr>
              <p:cNvPr id="77923" name="Freeform 2129"/>
              <p:cNvSpPr/>
              <p:nvPr/>
            </p:nvSpPr>
            <p:spPr>
              <a:xfrm>
                <a:off x="2631" y="1400"/>
                <a:ext cx="26" cy="26"/>
              </a:xfrm>
              <a:custGeom>
                <a:avLst/>
                <a:gdLst>
                  <a:gd name="txL" fmla="*/ 0 w 8"/>
                  <a:gd name="txT" fmla="*/ 0 h 8"/>
                  <a:gd name="txR" fmla="*/ 8 w 8"/>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Lst>
                <a:rect l="txL" t="txT" r="txR" b="txB"/>
                <a:pathLst>
                  <a:path w="8" h="8">
                    <a:moveTo>
                      <a:pt x="0" y="2"/>
                    </a:moveTo>
                    <a:lnTo>
                      <a:pt x="0" y="2"/>
                    </a:lnTo>
                    <a:lnTo>
                      <a:pt x="3" y="8"/>
                    </a:lnTo>
                    <a:lnTo>
                      <a:pt x="8" y="8"/>
                    </a:lnTo>
                    <a:lnTo>
                      <a:pt x="7" y="7"/>
                    </a:lnTo>
                    <a:lnTo>
                      <a:pt x="5" y="7"/>
                    </a:lnTo>
                    <a:lnTo>
                      <a:pt x="3" y="2"/>
                    </a:lnTo>
                    <a:lnTo>
                      <a:pt x="3"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24" name="Freeform 2130"/>
              <p:cNvSpPr/>
              <p:nvPr/>
            </p:nvSpPr>
            <p:spPr>
              <a:xfrm>
                <a:off x="2604" y="1383"/>
                <a:ext cx="36" cy="23"/>
              </a:xfrm>
              <a:custGeom>
                <a:avLst/>
                <a:gdLst>
                  <a:gd name="txL" fmla="*/ 0 w 11"/>
                  <a:gd name="txT" fmla="*/ 0 h 7"/>
                  <a:gd name="txR" fmla="*/ 11 w 11"/>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11" h="7">
                    <a:moveTo>
                      <a:pt x="0" y="2"/>
                    </a:moveTo>
                    <a:lnTo>
                      <a:pt x="0" y="2"/>
                    </a:lnTo>
                    <a:lnTo>
                      <a:pt x="2" y="2"/>
                    </a:lnTo>
                    <a:lnTo>
                      <a:pt x="3" y="2"/>
                    </a:lnTo>
                    <a:lnTo>
                      <a:pt x="6" y="4"/>
                    </a:lnTo>
                    <a:lnTo>
                      <a:pt x="8" y="7"/>
                    </a:lnTo>
                    <a:lnTo>
                      <a:pt x="11" y="5"/>
                    </a:lnTo>
                    <a:lnTo>
                      <a:pt x="8" y="2"/>
                    </a:lnTo>
                    <a:lnTo>
                      <a:pt x="5" y="0"/>
                    </a:lnTo>
                    <a:lnTo>
                      <a:pt x="2"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25" name="Freeform 2131"/>
              <p:cNvSpPr/>
              <p:nvPr/>
            </p:nvSpPr>
            <p:spPr>
              <a:xfrm>
                <a:off x="2578" y="1374"/>
                <a:ext cx="26" cy="16"/>
              </a:xfrm>
              <a:custGeom>
                <a:avLst/>
                <a:gdLst>
                  <a:gd name="txL" fmla="*/ 0 w 8"/>
                  <a:gd name="txT" fmla="*/ 0 h 5"/>
                  <a:gd name="txR" fmla="*/ 8 w 8"/>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8" h="5">
                    <a:moveTo>
                      <a:pt x="0" y="3"/>
                    </a:moveTo>
                    <a:lnTo>
                      <a:pt x="0" y="3"/>
                    </a:lnTo>
                    <a:lnTo>
                      <a:pt x="3" y="3"/>
                    </a:lnTo>
                    <a:lnTo>
                      <a:pt x="8" y="5"/>
                    </a:lnTo>
                    <a:lnTo>
                      <a:pt x="8" y="3"/>
                    </a:lnTo>
                    <a:lnTo>
                      <a:pt x="3" y="2"/>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26" name="Freeform 2132"/>
              <p:cNvSpPr/>
              <p:nvPr/>
            </p:nvSpPr>
            <p:spPr>
              <a:xfrm>
                <a:off x="2568" y="1374"/>
                <a:ext cx="10" cy="9"/>
              </a:xfrm>
              <a:custGeom>
                <a:avLst/>
                <a:gdLst>
                  <a:gd name="txL" fmla="*/ 0 w 3"/>
                  <a:gd name="txT" fmla="*/ 0 h 3"/>
                  <a:gd name="txR" fmla="*/ 3 w 3"/>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3" h="3">
                    <a:moveTo>
                      <a:pt x="3" y="3"/>
                    </a:moveTo>
                    <a:lnTo>
                      <a:pt x="3" y="3"/>
                    </a:lnTo>
                    <a:lnTo>
                      <a:pt x="3" y="0"/>
                    </a:lnTo>
                    <a:lnTo>
                      <a:pt x="1" y="2"/>
                    </a:lnTo>
                    <a:lnTo>
                      <a:pt x="0" y="3"/>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27" name="Freeform 2133"/>
              <p:cNvSpPr/>
              <p:nvPr/>
            </p:nvSpPr>
            <p:spPr>
              <a:xfrm>
                <a:off x="2529" y="1383"/>
                <a:ext cx="49" cy="14"/>
              </a:xfrm>
              <a:custGeom>
                <a:avLst/>
                <a:gdLst>
                  <a:gd name="txL" fmla="*/ 0 w 15"/>
                  <a:gd name="txT" fmla="*/ 0 h 4"/>
                  <a:gd name="txR" fmla="*/ 15 w 15"/>
                  <a:gd name="txB" fmla="*/ 4 h 4"/>
                </a:gdLst>
                <a:ahLst/>
                <a:cxnLst>
                  <a:cxn ang="0">
                    <a:pos x="0" y="0"/>
                  </a:cxn>
                  <a:cxn ang="0">
                    <a:pos x="0" y="0"/>
                  </a:cxn>
                  <a:cxn ang="0">
                    <a:pos x="2147483646" y="2147483646"/>
                  </a:cxn>
                  <a:cxn ang="0">
                    <a:pos x="2147483646" y="0"/>
                  </a:cxn>
                  <a:cxn ang="0">
                    <a:pos x="2147483646" y="0"/>
                  </a:cxn>
                  <a:cxn ang="0">
                    <a:pos x="2147483646" y="2147483646"/>
                  </a:cxn>
                  <a:cxn ang="0">
                    <a:pos x="2147483646" y="2147483646"/>
                  </a:cxn>
                  <a:cxn ang="0">
                    <a:pos x="2147483646" y="2147483646"/>
                  </a:cxn>
                  <a:cxn ang="0">
                    <a:pos x="0" y="0"/>
                  </a:cxn>
                </a:cxnLst>
                <a:rect l="txL" t="txT" r="txR" b="txB"/>
                <a:pathLst>
                  <a:path w="15" h="4">
                    <a:moveTo>
                      <a:pt x="0" y="0"/>
                    </a:moveTo>
                    <a:lnTo>
                      <a:pt x="0" y="0"/>
                    </a:lnTo>
                    <a:lnTo>
                      <a:pt x="7" y="4"/>
                    </a:lnTo>
                    <a:lnTo>
                      <a:pt x="15" y="0"/>
                    </a:lnTo>
                    <a:lnTo>
                      <a:pt x="12" y="0"/>
                    </a:lnTo>
                    <a:lnTo>
                      <a:pt x="7" y="2"/>
                    </a:lnTo>
                    <a:lnTo>
                      <a:pt x="2"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28" name="Freeform 2134"/>
              <p:cNvSpPr/>
              <p:nvPr/>
            </p:nvSpPr>
            <p:spPr>
              <a:xfrm>
                <a:off x="2529" y="1374"/>
                <a:ext cx="10"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Lst>
                <a:rect l="txL" t="txT" r="txR" b="txB"/>
                <a:pathLst>
                  <a:path w="3" h="5">
                    <a:moveTo>
                      <a:pt x="2" y="2"/>
                    </a:moveTo>
                    <a:lnTo>
                      <a:pt x="2" y="2"/>
                    </a:lnTo>
                    <a:lnTo>
                      <a:pt x="3" y="2"/>
                    </a:lnTo>
                    <a:lnTo>
                      <a:pt x="2" y="2"/>
                    </a:lnTo>
                    <a:lnTo>
                      <a:pt x="0" y="2"/>
                    </a:lnTo>
                    <a:lnTo>
                      <a:pt x="0" y="3"/>
                    </a:lnTo>
                    <a:lnTo>
                      <a:pt x="2" y="5"/>
                    </a:lnTo>
                    <a:lnTo>
                      <a:pt x="2" y="3"/>
                    </a:lnTo>
                    <a:lnTo>
                      <a:pt x="3" y="2"/>
                    </a:lnTo>
                    <a:lnTo>
                      <a:pt x="3" y="0"/>
                    </a:lnTo>
                    <a:lnTo>
                      <a:pt x="2"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29" name="Freeform 2135"/>
              <p:cNvSpPr/>
              <p:nvPr/>
            </p:nvSpPr>
            <p:spPr>
              <a:xfrm>
                <a:off x="2454" y="1374"/>
                <a:ext cx="82" cy="9"/>
              </a:xfrm>
              <a:custGeom>
                <a:avLst/>
                <a:gdLst>
                  <a:gd name="txL" fmla="*/ 0 w 25"/>
                  <a:gd name="txT" fmla="*/ 0 h 3"/>
                  <a:gd name="txR" fmla="*/ 25 w 25"/>
                  <a:gd name="txB" fmla="*/ 3 h 3"/>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25" h="3">
                    <a:moveTo>
                      <a:pt x="0" y="2"/>
                    </a:moveTo>
                    <a:lnTo>
                      <a:pt x="0" y="2"/>
                    </a:lnTo>
                    <a:lnTo>
                      <a:pt x="12" y="3"/>
                    </a:lnTo>
                    <a:lnTo>
                      <a:pt x="25" y="2"/>
                    </a:lnTo>
                    <a:lnTo>
                      <a:pt x="25" y="0"/>
                    </a:lnTo>
                    <a:lnTo>
                      <a:pt x="12"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30" name="Freeform 2136"/>
              <p:cNvSpPr/>
              <p:nvPr/>
            </p:nvSpPr>
            <p:spPr>
              <a:xfrm>
                <a:off x="2434" y="1374"/>
                <a:ext cx="20" cy="9"/>
              </a:xfrm>
              <a:custGeom>
                <a:avLst/>
                <a:gdLst>
                  <a:gd name="txL" fmla="*/ 0 w 6"/>
                  <a:gd name="txT" fmla="*/ 0 h 3"/>
                  <a:gd name="txR" fmla="*/ 6 w 6"/>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6" h="3">
                    <a:moveTo>
                      <a:pt x="2" y="3"/>
                    </a:moveTo>
                    <a:lnTo>
                      <a:pt x="2" y="3"/>
                    </a:lnTo>
                    <a:lnTo>
                      <a:pt x="5" y="3"/>
                    </a:lnTo>
                    <a:lnTo>
                      <a:pt x="6" y="2"/>
                    </a:lnTo>
                    <a:lnTo>
                      <a:pt x="6" y="0"/>
                    </a:lnTo>
                    <a:lnTo>
                      <a:pt x="3" y="0"/>
                    </a:lnTo>
                    <a:lnTo>
                      <a:pt x="0" y="2"/>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31" name="Freeform 2137"/>
              <p:cNvSpPr/>
              <p:nvPr/>
            </p:nvSpPr>
            <p:spPr>
              <a:xfrm>
                <a:off x="2418" y="1380"/>
                <a:ext cx="23" cy="10"/>
              </a:xfrm>
              <a:custGeom>
                <a:avLst/>
                <a:gdLst>
                  <a:gd name="txL" fmla="*/ 0 w 7"/>
                  <a:gd name="txT" fmla="*/ 0 h 3"/>
                  <a:gd name="txR" fmla="*/ 7 w 7"/>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7" h="3">
                    <a:moveTo>
                      <a:pt x="0" y="1"/>
                    </a:moveTo>
                    <a:lnTo>
                      <a:pt x="0" y="1"/>
                    </a:lnTo>
                    <a:lnTo>
                      <a:pt x="3" y="3"/>
                    </a:lnTo>
                    <a:lnTo>
                      <a:pt x="7" y="1"/>
                    </a:lnTo>
                    <a:lnTo>
                      <a:pt x="5" y="0"/>
                    </a:lnTo>
                    <a:lnTo>
                      <a:pt x="3" y="1"/>
                    </a:lnTo>
                    <a:lnTo>
                      <a:pt x="2" y="1"/>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32" name="Freeform 2138"/>
              <p:cNvSpPr/>
              <p:nvPr/>
            </p:nvSpPr>
            <p:spPr>
              <a:xfrm>
                <a:off x="2411" y="1367"/>
                <a:ext cx="13" cy="16"/>
              </a:xfrm>
              <a:custGeom>
                <a:avLst/>
                <a:gdLst>
                  <a:gd name="txL" fmla="*/ 0 w 4"/>
                  <a:gd name="txT" fmla="*/ 0 h 5"/>
                  <a:gd name="txR" fmla="*/ 4 w 4"/>
                  <a:gd name="txB" fmla="*/ 5 h 5"/>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5">
                    <a:moveTo>
                      <a:pt x="4" y="0"/>
                    </a:moveTo>
                    <a:lnTo>
                      <a:pt x="4" y="0"/>
                    </a:lnTo>
                    <a:lnTo>
                      <a:pt x="0" y="4"/>
                    </a:lnTo>
                    <a:lnTo>
                      <a:pt x="2" y="5"/>
                    </a:lnTo>
                    <a:lnTo>
                      <a:pt x="4" y="5"/>
                    </a:lnTo>
                    <a:lnTo>
                      <a:pt x="4" y="4"/>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33" name="Freeform 2139"/>
              <p:cNvSpPr/>
              <p:nvPr/>
            </p:nvSpPr>
            <p:spPr>
              <a:xfrm>
                <a:off x="2424" y="1364"/>
                <a:ext cx="20" cy="16"/>
              </a:xfrm>
              <a:custGeom>
                <a:avLst/>
                <a:gdLst>
                  <a:gd name="txL" fmla="*/ 0 w 6"/>
                  <a:gd name="txT" fmla="*/ 0 h 5"/>
                  <a:gd name="txR" fmla="*/ 6 w 6"/>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6" h="5">
                    <a:moveTo>
                      <a:pt x="5" y="0"/>
                    </a:moveTo>
                    <a:lnTo>
                      <a:pt x="5" y="0"/>
                    </a:lnTo>
                    <a:lnTo>
                      <a:pt x="1" y="1"/>
                    </a:lnTo>
                    <a:lnTo>
                      <a:pt x="0" y="1"/>
                    </a:lnTo>
                    <a:lnTo>
                      <a:pt x="0" y="5"/>
                    </a:lnTo>
                    <a:lnTo>
                      <a:pt x="3" y="3"/>
                    </a:lnTo>
                    <a:lnTo>
                      <a:pt x="6" y="3"/>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34" name="Freeform 2140"/>
              <p:cNvSpPr/>
              <p:nvPr/>
            </p:nvSpPr>
            <p:spPr>
              <a:xfrm>
                <a:off x="2441" y="1357"/>
                <a:ext cx="26" cy="17"/>
              </a:xfrm>
              <a:custGeom>
                <a:avLst/>
                <a:gdLst>
                  <a:gd name="txL" fmla="*/ 0 w 8"/>
                  <a:gd name="txT" fmla="*/ 0 h 5"/>
                  <a:gd name="txR" fmla="*/ 8 w 8"/>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8" h="5">
                    <a:moveTo>
                      <a:pt x="8" y="0"/>
                    </a:moveTo>
                    <a:lnTo>
                      <a:pt x="8" y="0"/>
                    </a:lnTo>
                    <a:lnTo>
                      <a:pt x="3" y="2"/>
                    </a:lnTo>
                    <a:lnTo>
                      <a:pt x="0" y="2"/>
                    </a:lnTo>
                    <a:lnTo>
                      <a:pt x="1" y="5"/>
                    </a:lnTo>
                    <a:lnTo>
                      <a:pt x="3" y="3"/>
                    </a:lnTo>
                    <a:lnTo>
                      <a:pt x="8" y="3"/>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35" name="Freeform 2141"/>
              <p:cNvSpPr/>
              <p:nvPr/>
            </p:nvSpPr>
            <p:spPr>
              <a:xfrm>
                <a:off x="2467" y="1357"/>
                <a:ext cx="29" cy="10"/>
              </a:xfrm>
              <a:custGeom>
                <a:avLst/>
                <a:gdLst>
                  <a:gd name="txL" fmla="*/ 0 w 9"/>
                  <a:gd name="txT" fmla="*/ 0 h 3"/>
                  <a:gd name="txR" fmla="*/ 9 w 9"/>
                  <a:gd name="txB" fmla="*/ 3 h 3"/>
                </a:gdLst>
                <a:ahLst/>
                <a:cxnLst>
                  <a:cxn ang="0">
                    <a:pos x="2147483646" y="0"/>
                  </a:cxn>
                  <a:cxn ang="0">
                    <a:pos x="2147483646" y="0"/>
                  </a:cxn>
                  <a:cxn ang="0">
                    <a:pos x="2147483646" y="0"/>
                  </a:cxn>
                  <a:cxn ang="0">
                    <a:pos x="0" y="0"/>
                  </a:cxn>
                  <a:cxn ang="0">
                    <a:pos x="0" y="2147483646"/>
                  </a:cxn>
                  <a:cxn ang="0">
                    <a:pos x="2147483646" y="2147483646"/>
                  </a:cxn>
                  <a:cxn ang="0">
                    <a:pos x="2147483646" y="0"/>
                  </a:cxn>
                  <a:cxn ang="0">
                    <a:pos x="2147483646" y="0"/>
                  </a:cxn>
                  <a:cxn ang="0">
                    <a:pos x="2147483646" y="0"/>
                  </a:cxn>
                </a:cxnLst>
                <a:rect l="txL" t="txT" r="txR" b="txB"/>
                <a:pathLst>
                  <a:path w="9" h="3">
                    <a:moveTo>
                      <a:pt x="6" y="0"/>
                    </a:moveTo>
                    <a:lnTo>
                      <a:pt x="6" y="0"/>
                    </a:lnTo>
                    <a:lnTo>
                      <a:pt x="5" y="0"/>
                    </a:lnTo>
                    <a:lnTo>
                      <a:pt x="0" y="0"/>
                    </a:lnTo>
                    <a:lnTo>
                      <a:pt x="0" y="3"/>
                    </a:lnTo>
                    <a:lnTo>
                      <a:pt x="6" y="3"/>
                    </a:lnTo>
                    <a:lnTo>
                      <a:pt x="9" y="0"/>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936" name="Freeform 2142"/>
              <p:cNvSpPr/>
              <p:nvPr/>
            </p:nvSpPr>
            <p:spPr>
              <a:xfrm>
                <a:off x="2450" y="1321"/>
                <a:ext cx="46" cy="36"/>
              </a:xfrm>
              <a:custGeom>
                <a:avLst/>
                <a:gdLst>
                  <a:gd name="txL" fmla="*/ 0 w 14"/>
                  <a:gd name="txT" fmla="*/ 0 h 11"/>
                  <a:gd name="txR" fmla="*/ 14 w 14"/>
                  <a:gd name="txB" fmla="*/ 11 h 11"/>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14" h="11">
                    <a:moveTo>
                      <a:pt x="0" y="3"/>
                    </a:moveTo>
                    <a:lnTo>
                      <a:pt x="0" y="1"/>
                    </a:lnTo>
                    <a:lnTo>
                      <a:pt x="5" y="3"/>
                    </a:lnTo>
                    <a:lnTo>
                      <a:pt x="8" y="5"/>
                    </a:lnTo>
                    <a:lnTo>
                      <a:pt x="11" y="8"/>
                    </a:lnTo>
                    <a:lnTo>
                      <a:pt x="11" y="11"/>
                    </a:lnTo>
                    <a:lnTo>
                      <a:pt x="14" y="11"/>
                    </a:lnTo>
                    <a:lnTo>
                      <a:pt x="13" y="6"/>
                    </a:lnTo>
                    <a:lnTo>
                      <a:pt x="10" y="3"/>
                    </a:lnTo>
                    <a:lnTo>
                      <a:pt x="5" y="0"/>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937" name="Freeform 2143"/>
              <p:cNvSpPr/>
              <p:nvPr/>
            </p:nvSpPr>
            <p:spPr>
              <a:xfrm>
                <a:off x="2428" y="1315"/>
                <a:ext cx="22" cy="16"/>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7" h="5">
                    <a:moveTo>
                      <a:pt x="0" y="2"/>
                    </a:moveTo>
                    <a:lnTo>
                      <a:pt x="0" y="2"/>
                    </a:lnTo>
                    <a:lnTo>
                      <a:pt x="4" y="3"/>
                    </a:lnTo>
                    <a:lnTo>
                      <a:pt x="7" y="5"/>
                    </a:lnTo>
                    <a:lnTo>
                      <a:pt x="7" y="2"/>
                    </a:lnTo>
                    <a:lnTo>
                      <a:pt x="4"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938" name="Freeform 2144"/>
              <p:cNvSpPr/>
              <p:nvPr/>
            </p:nvSpPr>
            <p:spPr>
              <a:xfrm>
                <a:off x="2411" y="1311"/>
                <a:ext cx="17" cy="10"/>
              </a:xfrm>
              <a:custGeom>
                <a:avLst/>
                <a:gdLst>
                  <a:gd name="txL" fmla="*/ 0 w 5"/>
                  <a:gd name="txT" fmla="*/ 0 h 3"/>
                  <a:gd name="txR" fmla="*/ 5 w 5"/>
                  <a:gd name="txB" fmla="*/ 3 h 3"/>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5" h="3">
                    <a:moveTo>
                      <a:pt x="0" y="1"/>
                    </a:moveTo>
                    <a:lnTo>
                      <a:pt x="0" y="1"/>
                    </a:lnTo>
                    <a:lnTo>
                      <a:pt x="4" y="1"/>
                    </a:lnTo>
                    <a:lnTo>
                      <a:pt x="5" y="3"/>
                    </a:lnTo>
                    <a:lnTo>
                      <a:pt x="5" y="1"/>
                    </a:lnTo>
                    <a:lnTo>
                      <a:pt x="4"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39" name="Freeform 2145"/>
              <p:cNvSpPr/>
              <p:nvPr/>
            </p:nvSpPr>
            <p:spPr>
              <a:xfrm>
                <a:off x="2385" y="1311"/>
                <a:ext cx="26" cy="4"/>
              </a:xfrm>
              <a:custGeom>
                <a:avLst/>
                <a:gdLst>
                  <a:gd name="txL" fmla="*/ 0 w 8"/>
                  <a:gd name="txT" fmla="*/ 0 h 1"/>
                  <a:gd name="txR" fmla="*/ 8 w 8"/>
                  <a:gd name="txB" fmla="*/ 1 h 1"/>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8" h="1">
                    <a:moveTo>
                      <a:pt x="3" y="1"/>
                    </a:moveTo>
                    <a:lnTo>
                      <a:pt x="3" y="1"/>
                    </a:lnTo>
                    <a:lnTo>
                      <a:pt x="8" y="1"/>
                    </a:lnTo>
                    <a:lnTo>
                      <a:pt x="8" y="0"/>
                    </a:lnTo>
                    <a:lnTo>
                      <a:pt x="3" y="0"/>
                    </a:lnTo>
                    <a:lnTo>
                      <a:pt x="0" y="1"/>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940" name="Freeform 2146"/>
              <p:cNvSpPr/>
              <p:nvPr/>
            </p:nvSpPr>
            <p:spPr>
              <a:xfrm>
                <a:off x="2378" y="1315"/>
                <a:ext cx="17" cy="10"/>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5" h="3">
                    <a:moveTo>
                      <a:pt x="2" y="3"/>
                    </a:moveTo>
                    <a:lnTo>
                      <a:pt x="2" y="3"/>
                    </a:lnTo>
                    <a:lnTo>
                      <a:pt x="4" y="3"/>
                    </a:lnTo>
                    <a:lnTo>
                      <a:pt x="5" y="0"/>
                    </a:lnTo>
                    <a:lnTo>
                      <a:pt x="2" y="0"/>
                    </a:lnTo>
                    <a:lnTo>
                      <a:pt x="2" y="2"/>
                    </a:lnTo>
                    <a:lnTo>
                      <a:pt x="0" y="3"/>
                    </a:lnTo>
                    <a:lnTo>
                      <a:pt x="2" y="3"/>
                    </a:lnTo>
                  </a:path>
                </a:pathLst>
              </a:custGeom>
              <a:solidFill>
                <a:srgbClr val="777777">
                  <a:alpha val="100000"/>
                </a:srgbClr>
              </a:solidFill>
              <a:ln w="9525">
                <a:noFill/>
              </a:ln>
            </p:spPr>
            <p:txBody>
              <a:bodyPr/>
              <a:lstStyle/>
              <a:p>
                <a:pPr fontAlgn="base"/>
                <a:endParaRPr lang="zh-CN" altLang="en-US" sz="1680" strike="noStrike" noProof="1"/>
              </a:p>
            </p:txBody>
          </p:sp>
        </p:grpSp>
        <p:grpSp>
          <p:nvGrpSpPr>
            <p:cNvPr id="135973" name="Group 2147"/>
            <p:cNvGrpSpPr/>
            <p:nvPr/>
          </p:nvGrpSpPr>
          <p:grpSpPr>
            <a:xfrm>
              <a:off x="1667" y="1153"/>
              <a:ext cx="1412" cy="819"/>
              <a:chOff x="963" y="1325"/>
              <a:chExt cx="1422" cy="992"/>
            </a:xfrm>
          </p:grpSpPr>
          <p:sp>
            <p:nvSpPr>
              <p:cNvPr id="77541" name="Freeform 2148"/>
              <p:cNvSpPr/>
              <p:nvPr/>
            </p:nvSpPr>
            <p:spPr>
              <a:xfrm>
                <a:off x="2369" y="1325"/>
                <a:ext cx="16" cy="13"/>
              </a:xfrm>
              <a:custGeom>
                <a:avLst/>
                <a:gdLst>
                  <a:gd name="txL" fmla="*/ 0 w 5"/>
                  <a:gd name="txT" fmla="*/ 0 h 4"/>
                  <a:gd name="txR" fmla="*/ 5 w 5"/>
                  <a:gd name="txB" fmla="*/ 4 h 4"/>
                </a:gdLst>
                <a:ahLst/>
                <a:cxnLst>
                  <a:cxn ang="0">
                    <a:pos x="0" y="2147483646"/>
                  </a:cxn>
                  <a:cxn ang="0">
                    <a:pos x="0" y="2147483646"/>
                  </a:cxn>
                  <a:cxn ang="0">
                    <a:pos x="2147483646" y="2147483646"/>
                  </a:cxn>
                  <a:cxn ang="0">
                    <a:pos x="2147483646" y="0"/>
                  </a:cxn>
                  <a:cxn ang="0">
                    <a:pos x="2147483646" y="0"/>
                  </a:cxn>
                  <a:cxn ang="0">
                    <a:pos x="2147483646" y="0"/>
                  </a:cxn>
                  <a:cxn ang="0">
                    <a:pos x="0" y="0"/>
                  </a:cxn>
                  <a:cxn ang="0">
                    <a:pos x="0" y="0"/>
                  </a:cxn>
                  <a:cxn ang="0">
                    <a:pos x="0" y="2147483646"/>
                  </a:cxn>
                </a:cxnLst>
                <a:rect l="txL" t="txT" r="txR" b="txB"/>
                <a:pathLst>
                  <a:path w="5" h="4">
                    <a:moveTo>
                      <a:pt x="0" y="4"/>
                    </a:moveTo>
                    <a:lnTo>
                      <a:pt x="0" y="4"/>
                    </a:lnTo>
                    <a:lnTo>
                      <a:pt x="3" y="4"/>
                    </a:lnTo>
                    <a:lnTo>
                      <a:pt x="5" y="0"/>
                    </a:lnTo>
                    <a:lnTo>
                      <a:pt x="3" y="0"/>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42" name="Freeform 2149"/>
              <p:cNvSpPr/>
              <p:nvPr/>
            </p:nvSpPr>
            <p:spPr>
              <a:xfrm>
                <a:off x="2349" y="1325"/>
                <a:ext cx="20" cy="13"/>
              </a:xfrm>
              <a:custGeom>
                <a:avLst/>
                <a:gdLst>
                  <a:gd name="txL" fmla="*/ 0 w 6"/>
                  <a:gd name="txT" fmla="*/ 0 h 4"/>
                  <a:gd name="txR" fmla="*/ 6 w 6"/>
                  <a:gd name="txB" fmla="*/ 4 h 4"/>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6" h="4">
                    <a:moveTo>
                      <a:pt x="0" y="4"/>
                    </a:moveTo>
                    <a:lnTo>
                      <a:pt x="0" y="4"/>
                    </a:lnTo>
                    <a:lnTo>
                      <a:pt x="3" y="4"/>
                    </a:lnTo>
                    <a:lnTo>
                      <a:pt x="6" y="4"/>
                    </a:lnTo>
                    <a:lnTo>
                      <a:pt x="6" y="0"/>
                    </a:lnTo>
                    <a:lnTo>
                      <a:pt x="3" y="0"/>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43" name="Freeform 2150"/>
              <p:cNvSpPr/>
              <p:nvPr/>
            </p:nvSpPr>
            <p:spPr>
              <a:xfrm>
                <a:off x="2316" y="1325"/>
                <a:ext cx="33" cy="13"/>
              </a:xfrm>
              <a:custGeom>
                <a:avLst/>
                <a:gdLst>
                  <a:gd name="txL" fmla="*/ 0 w 10"/>
                  <a:gd name="txT" fmla="*/ 0 h 4"/>
                  <a:gd name="txR" fmla="*/ 10 w 10"/>
                  <a:gd name="txB" fmla="*/ 4 h 4"/>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10" h="4">
                    <a:moveTo>
                      <a:pt x="0" y="4"/>
                    </a:moveTo>
                    <a:lnTo>
                      <a:pt x="0" y="4"/>
                    </a:lnTo>
                    <a:lnTo>
                      <a:pt x="5" y="4"/>
                    </a:lnTo>
                    <a:lnTo>
                      <a:pt x="10" y="4"/>
                    </a:lnTo>
                    <a:lnTo>
                      <a:pt x="10" y="0"/>
                    </a:lnTo>
                    <a:lnTo>
                      <a:pt x="5" y="0"/>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44" name="Freeform 2151"/>
              <p:cNvSpPr/>
              <p:nvPr/>
            </p:nvSpPr>
            <p:spPr>
              <a:xfrm>
                <a:off x="2283" y="1325"/>
                <a:ext cx="33" cy="13"/>
              </a:xfrm>
              <a:custGeom>
                <a:avLst/>
                <a:gdLst>
                  <a:gd name="txL" fmla="*/ 0 w 10"/>
                  <a:gd name="txT" fmla="*/ 0 h 4"/>
                  <a:gd name="txR" fmla="*/ 10 w 10"/>
                  <a:gd name="txB" fmla="*/ 4 h 4"/>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10" h="4">
                    <a:moveTo>
                      <a:pt x="0" y="4"/>
                    </a:moveTo>
                    <a:lnTo>
                      <a:pt x="0" y="4"/>
                    </a:lnTo>
                    <a:lnTo>
                      <a:pt x="3" y="4"/>
                    </a:lnTo>
                    <a:lnTo>
                      <a:pt x="10" y="4"/>
                    </a:lnTo>
                    <a:lnTo>
                      <a:pt x="10" y="0"/>
                    </a:lnTo>
                    <a:lnTo>
                      <a:pt x="3" y="2"/>
                    </a:lnTo>
                    <a:lnTo>
                      <a:pt x="0" y="2"/>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45" name="Freeform 2152"/>
              <p:cNvSpPr/>
              <p:nvPr/>
            </p:nvSpPr>
            <p:spPr>
              <a:xfrm>
                <a:off x="2257" y="1331"/>
                <a:ext cx="26" cy="10"/>
              </a:xfrm>
              <a:custGeom>
                <a:avLst/>
                <a:gdLst>
                  <a:gd name="txL" fmla="*/ 0 w 8"/>
                  <a:gd name="txT" fmla="*/ 0 h 3"/>
                  <a:gd name="txR" fmla="*/ 8 w 8"/>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8" h="3">
                    <a:moveTo>
                      <a:pt x="0" y="3"/>
                    </a:moveTo>
                    <a:lnTo>
                      <a:pt x="0" y="3"/>
                    </a:lnTo>
                    <a:lnTo>
                      <a:pt x="5" y="3"/>
                    </a:lnTo>
                    <a:lnTo>
                      <a:pt x="8" y="2"/>
                    </a:lnTo>
                    <a:lnTo>
                      <a:pt x="8" y="0"/>
                    </a:lnTo>
                    <a:lnTo>
                      <a:pt x="3" y="2"/>
                    </a:lnTo>
                    <a:lnTo>
                      <a:pt x="0"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546" name="Freeform 2153"/>
              <p:cNvSpPr/>
              <p:nvPr/>
            </p:nvSpPr>
            <p:spPr>
              <a:xfrm>
                <a:off x="2247" y="1338"/>
                <a:ext cx="10" cy="3"/>
              </a:xfrm>
              <a:custGeom>
                <a:avLst/>
                <a:gdLst>
                  <a:gd name="txL" fmla="*/ 0 w 3"/>
                  <a:gd name="txT" fmla="*/ 0 h 1"/>
                  <a:gd name="txR" fmla="*/ 3 w 3"/>
                  <a:gd name="txB" fmla="*/ 1 h 1"/>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3" h="1">
                    <a:moveTo>
                      <a:pt x="0" y="1"/>
                    </a:moveTo>
                    <a:lnTo>
                      <a:pt x="0" y="1"/>
                    </a:lnTo>
                    <a:lnTo>
                      <a:pt x="1" y="1"/>
                    </a:lnTo>
                    <a:lnTo>
                      <a:pt x="3" y="1"/>
                    </a:lnTo>
                    <a:lnTo>
                      <a:pt x="3" y="0"/>
                    </a:lnTo>
                    <a:lnTo>
                      <a:pt x="1"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47" name="Freeform 2154"/>
              <p:cNvSpPr/>
              <p:nvPr/>
            </p:nvSpPr>
            <p:spPr>
              <a:xfrm>
                <a:off x="2234" y="1338"/>
                <a:ext cx="13" cy="19"/>
              </a:xfrm>
              <a:custGeom>
                <a:avLst/>
                <a:gdLst>
                  <a:gd name="txL" fmla="*/ 0 w 4"/>
                  <a:gd name="txT" fmla="*/ 0 h 6"/>
                  <a:gd name="txR" fmla="*/ 4 w 4"/>
                  <a:gd name="txB" fmla="*/ 6 h 6"/>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4" h="6">
                    <a:moveTo>
                      <a:pt x="2" y="6"/>
                    </a:moveTo>
                    <a:lnTo>
                      <a:pt x="2" y="6"/>
                    </a:lnTo>
                    <a:lnTo>
                      <a:pt x="2" y="3"/>
                    </a:lnTo>
                    <a:lnTo>
                      <a:pt x="4" y="1"/>
                    </a:lnTo>
                    <a:lnTo>
                      <a:pt x="4" y="0"/>
                    </a:lnTo>
                    <a:lnTo>
                      <a:pt x="0" y="3"/>
                    </a:lnTo>
                    <a:lnTo>
                      <a:pt x="0" y="5"/>
                    </a:lnTo>
                    <a:lnTo>
                      <a:pt x="2" y="6"/>
                    </a:lnTo>
                  </a:path>
                </a:pathLst>
              </a:custGeom>
              <a:solidFill>
                <a:srgbClr val="777777">
                  <a:alpha val="100000"/>
                </a:srgbClr>
              </a:solidFill>
              <a:ln w="9525">
                <a:noFill/>
              </a:ln>
            </p:spPr>
            <p:txBody>
              <a:bodyPr/>
              <a:lstStyle/>
              <a:p>
                <a:pPr fontAlgn="base"/>
                <a:endParaRPr lang="zh-CN" altLang="en-US" sz="1680" strike="noStrike" noProof="1"/>
              </a:p>
            </p:txBody>
          </p:sp>
          <p:sp>
            <p:nvSpPr>
              <p:cNvPr id="77548" name="Freeform 2155"/>
              <p:cNvSpPr/>
              <p:nvPr/>
            </p:nvSpPr>
            <p:spPr>
              <a:xfrm>
                <a:off x="2162" y="1354"/>
                <a:ext cx="79" cy="10"/>
              </a:xfrm>
              <a:custGeom>
                <a:avLst/>
                <a:gdLst>
                  <a:gd name="txL" fmla="*/ 0 w 24"/>
                  <a:gd name="txT" fmla="*/ 0 h 3"/>
                  <a:gd name="txR" fmla="*/ 24 w 24"/>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0" y="2147483646"/>
                  </a:cxn>
                  <a:cxn ang="0">
                    <a:pos x="0" y="2147483646"/>
                  </a:cxn>
                  <a:cxn ang="0">
                    <a:pos x="2147483646" y="2147483646"/>
                  </a:cxn>
                </a:cxnLst>
                <a:rect l="txL" t="txT" r="txR" b="txB"/>
                <a:pathLst>
                  <a:path w="24" h="3">
                    <a:moveTo>
                      <a:pt x="3" y="1"/>
                    </a:moveTo>
                    <a:lnTo>
                      <a:pt x="1" y="3"/>
                    </a:lnTo>
                    <a:lnTo>
                      <a:pt x="13" y="3"/>
                    </a:lnTo>
                    <a:lnTo>
                      <a:pt x="24" y="1"/>
                    </a:lnTo>
                    <a:lnTo>
                      <a:pt x="22" y="0"/>
                    </a:lnTo>
                    <a:lnTo>
                      <a:pt x="11" y="1"/>
                    </a:lnTo>
                    <a:lnTo>
                      <a:pt x="1" y="1"/>
                    </a:lnTo>
                    <a:lnTo>
                      <a:pt x="0" y="1"/>
                    </a:lnTo>
                    <a:lnTo>
                      <a:pt x="1" y="1"/>
                    </a:lnTo>
                    <a:lnTo>
                      <a:pt x="0" y="1"/>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49" name="Freeform 2156"/>
              <p:cNvSpPr/>
              <p:nvPr/>
            </p:nvSpPr>
            <p:spPr>
              <a:xfrm>
                <a:off x="2162" y="1357"/>
                <a:ext cx="10" cy="33"/>
              </a:xfrm>
              <a:custGeom>
                <a:avLst/>
                <a:gdLst>
                  <a:gd name="txL" fmla="*/ 0 w 3"/>
                  <a:gd name="txT" fmla="*/ 0 h 10"/>
                  <a:gd name="txR" fmla="*/ 3 w 3"/>
                  <a:gd name="txB" fmla="*/ 10 h 10"/>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3" h="10">
                    <a:moveTo>
                      <a:pt x="3" y="8"/>
                    </a:moveTo>
                    <a:lnTo>
                      <a:pt x="3" y="8"/>
                    </a:lnTo>
                    <a:lnTo>
                      <a:pt x="3" y="5"/>
                    </a:lnTo>
                    <a:lnTo>
                      <a:pt x="3" y="0"/>
                    </a:lnTo>
                    <a:lnTo>
                      <a:pt x="0" y="0"/>
                    </a:lnTo>
                    <a:lnTo>
                      <a:pt x="1" y="5"/>
                    </a:lnTo>
                    <a:lnTo>
                      <a:pt x="3" y="10"/>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7550" name="Freeform 2157"/>
              <p:cNvSpPr/>
              <p:nvPr/>
            </p:nvSpPr>
            <p:spPr>
              <a:xfrm>
                <a:off x="2149" y="1374"/>
                <a:ext cx="23" cy="16"/>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7" h="5">
                    <a:moveTo>
                      <a:pt x="0" y="3"/>
                    </a:moveTo>
                    <a:lnTo>
                      <a:pt x="0" y="3"/>
                    </a:lnTo>
                    <a:lnTo>
                      <a:pt x="5" y="5"/>
                    </a:lnTo>
                    <a:lnTo>
                      <a:pt x="7" y="3"/>
                    </a:lnTo>
                    <a:lnTo>
                      <a:pt x="7" y="5"/>
                    </a:lnTo>
                    <a:lnTo>
                      <a:pt x="7" y="3"/>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551" name="Freeform 2158"/>
              <p:cNvSpPr/>
              <p:nvPr/>
            </p:nvSpPr>
            <p:spPr>
              <a:xfrm>
                <a:off x="2129" y="1374"/>
                <a:ext cx="20" cy="16"/>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6" h="5">
                    <a:moveTo>
                      <a:pt x="1" y="5"/>
                    </a:moveTo>
                    <a:lnTo>
                      <a:pt x="1" y="5"/>
                    </a:lnTo>
                    <a:lnTo>
                      <a:pt x="3" y="3"/>
                    </a:lnTo>
                    <a:lnTo>
                      <a:pt x="6" y="3"/>
                    </a:lnTo>
                    <a:lnTo>
                      <a:pt x="6" y="0"/>
                    </a:lnTo>
                    <a:lnTo>
                      <a:pt x="1" y="0"/>
                    </a:lnTo>
                    <a:lnTo>
                      <a:pt x="0" y="3"/>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552" name="Freeform 2159"/>
              <p:cNvSpPr/>
              <p:nvPr/>
            </p:nvSpPr>
            <p:spPr>
              <a:xfrm>
                <a:off x="2120" y="1383"/>
                <a:ext cx="13" cy="14"/>
              </a:xfrm>
              <a:custGeom>
                <a:avLst/>
                <a:gdLst>
                  <a:gd name="txL" fmla="*/ 0 w 4"/>
                  <a:gd name="txT" fmla="*/ 0 h 4"/>
                  <a:gd name="txR" fmla="*/ 4 w 4"/>
                  <a:gd name="txB" fmla="*/ 4 h 4"/>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4" h="4">
                    <a:moveTo>
                      <a:pt x="0" y="4"/>
                    </a:moveTo>
                    <a:lnTo>
                      <a:pt x="0" y="4"/>
                    </a:lnTo>
                    <a:lnTo>
                      <a:pt x="3" y="4"/>
                    </a:lnTo>
                    <a:lnTo>
                      <a:pt x="4" y="2"/>
                    </a:lnTo>
                    <a:lnTo>
                      <a:pt x="3" y="0"/>
                    </a:lnTo>
                    <a:lnTo>
                      <a:pt x="1" y="2"/>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53" name="Freeform 2160"/>
              <p:cNvSpPr/>
              <p:nvPr/>
            </p:nvSpPr>
            <p:spPr>
              <a:xfrm>
                <a:off x="2113" y="1374"/>
                <a:ext cx="10" cy="23"/>
              </a:xfrm>
              <a:custGeom>
                <a:avLst/>
                <a:gdLst>
                  <a:gd name="txL" fmla="*/ 0 w 3"/>
                  <a:gd name="txT" fmla="*/ 0 h 7"/>
                  <a:gd name="txR" fmla="*/ 3 w 3"/>
                  <a:gd name="txB" fmla="*/ 7 h 7"/>
                </a:gdLst>
                <a:ahLst/>
                <a:cxnLst>
                  <a:cxn ang="0">
                    <a:pos x="0" y="0"/>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3" h="7">
                    <a:moveTo>
                      <a:pt x="0" y="0"/>
                    </a:moveTo>
                    <a:lnTo>
                      <a:pt x="0" y="0"/>
                    </a:lnTo>
                    <a:lnTo>
                      <a:pt x="0" y="3"/>
                    </a:lnTo>
                    <a:lnTo>
                      <a:pt x="2" y="7"/>
                    </a:lnTo>
                    <a:lnTo>
                      <a:pt x="3" y="5"/>
                    </a:lnTo>
                    <a:lnTo>
                      <a:pt x="2" y="2"/>
                    </a:lnTo>
                    <a:lnTo>
                      <a:pt x="2"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54" name="Freeform 2161"/>
              <p:cNvSpPr/>
              <p:nvPr/>
            </p:nvSpPr>
            <p:spPr>
              <a:xfrm>
                <a:off x="2103" y="1364"/>
                <a:ext cx="17" cy="10"/>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5" h="3">
                    <a:moveTo>
                      <a:pt x="1" y="3"/>
                    </a:moveTo>
                    <a:lnTo>
                      <a:pt x="1" y="3"/>
                    </a:lnTo>
                    <a:lnTo>
                      <a:pt x="3" y="1"/>
                    </a:lnTo>
                    <a:lnTo>
                      <a:pt x="3" y="3"/>
                    </a:lnTo>
                    <a:lnTo>
                      <a:pt x="5" y="3"/>
                    </a:lnTo>
                    <a:lnTo>
                      <a:pt x="5" y="1"/>
                    </a:lnTo>
                    <a:lnTo>
                      <a:pt x="5" y="0"/>
                    </a:lnTo>
                    <a:lnTo>
                      <a:pt x="1" y="0"/>
                    </a:lnTo>
                    <a:lnTo>
                      <a:pt x="0" y="3"/>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555" name="Freeform 2162"/>
              <p:cNvSpPr/>
              <p:nvPr/>
            </p:nvSpPr>
            <p:spPr>
              <a:xfrm>
                <a:off x="2077" y="1374"/>
                <a:ext cx="29" cy="52"/>
              </a:xfrm>
              <a:custGeom>
                <a:avLst/>
                <a:gdLst>
                  <a:gd name="txL" fmla="*/ 0 w 9"/>
                  <a:gd name="txT" fmla="*/ 0 h 16"/>
                  <a:gd name="txR" fmla="*/ 9 w 9"/>
                  <a:gd name="txB" fmla="*/ 16 h 16"/>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Lst>
                <a:rect l="txL" t="txT" r="txR" b="txB"/>
                <a:pathLst>
                  <a:path w="9" h="16">
                    <a:moveTo>
                      <a:pt x="3" y="15"/>
                    </a:moveTo>
                    <a:lnTo>
                      <a:pt x="3" y="15"/>
                    </a:lnTo>
                    <a:lnTo>
                      <a:pt x="3" y="13"/>
                    </a:lnTo>
                    <a:lnTo>
                      <a:pt x="4" y="10"/>
                    </a:lnTo>
                    <a:lnTo>
                      <a:pt x="6" y="5"/>
                    </a:lnTo>
                    <a:lnTo>
                      <a:pt x="9" y="0"/>
                    </a:lnTo>
                    <a:lnTo>
                      <a:pt x="8" y="0"/>
                    </a:lnTo>
                    <a:lnTo>
                      <a:pt x="4" y="3"/>
                    </a:lnTo>
                    <a:lnTo>
                      <a:pt x="1" y="8"/>
                    </a:lnTo>
                    <a:lnTo>
                      <a:pt x="0" y="13"/>
                    </a:lnTo>
                    <a:lnTo>
                      <a:pt x="3" y="16"/>
                    </a:lnTo>
                    <a:lnTo>
                      <a:pt x="3" y="15"/>
                    </a:lnTo>
                  </a:path>
                </a:pathLst>
              </a:custGeom>
              <a:solidFill>
                <a:srgbClr val="777777">
                  <a:alpha val="100000"/>
                </a:srgbClr>
              </a:solidFill>
              <a:ln w="9525">
                <a:noFill/>
              </a:ln>
            </p:spPr>
            <p:txBody>
              <a:bodyPr/>
              <a:lstStyle/>
              <a:p>
                <a:pPr fontAlgn="base"/>
                <a:endParaRPr lang="zh-CN" altLang="en-US" sz="1680" strike="noStrike" noProof="1"/>
              </a:p>
            </p:txBody>
          </p:sp>
          <p:sp>
            <p:nvSpPr>
              <p:cNvPr id="77556" name="Freeform 2163"/>
              <p:cNvSpPr/>
              <p:nvPr/>
            </p:nvSpPr>
            <p:spPr>
              <a:xfrm>
                <a:off x="2087" y="1423"/>
                <a:ext cx="33" cy="16"/>
              </a:xfrm>
              <a:custGeom>
                <a:avLst/>
                <a:gdLst>
                  <a:gd name="txL" fmla="*/ 0 w 10"/>
                  <a:gd name="txT" fmla="*/ 0 h 5"/>
                  <a:gd name="txR" fmla="*/ 10 w 10"/>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0" h="5">
                    <a:moveTo>
                      <a:pt x="10" y="5"/>
                    </a:moveTo>
                    <a:lnTo>
                      <a:pt x="10" y="5"/>
                    </a:lnTo>
                    <a:lnTo>
                      <a:pt x="8" y="1"/>
                    </a:lnTo>
                    <a:lnTo>
                      <a:pt x="0" y="0"/>
                    </a:lnTo>
                    <a:lnTo>
                      <a:pt x="0" y="1"/>
                    </a:lnTo>
                    <a:lnTo>
                      <a:pt x="6" y="3"/>
                    </a:lnTo>
                    <a:lnTo>
                      <a:pt x="8" y="3"/>
                    </a:lnTo>
                    <a:lnTo>
                      <a:pt x="1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557" name="Freeform 2164"/>
              <p:cNvSpPr/>
              <p:nvPr/>
            </p:nvSpPr>
            <p:spPr>
              <a:xfrm>
                <a:off x="2087" y="1426"/>
                <a:ext cx="33" cy="13"/>
              </a:xfrm>
              <a:custGeom>
                <a:avLst/>
                <a:gdLst>
                  <a:gd name="txL" fmla="*/ 0 w 10"/>
                  <a:gd name="txT" fmla="*/ 0 h 4"/>
                  <a:gd name="txR" fmla="*/ 10 w 10"/>
                  <a:gd name="txB" fmla="*/ 4 h 4"/>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10" h="4">
                    <a:moveTo>
                      <a:pt x="0" y="4"/>
                    </a:moveTo>
                    <a:lnTo>
                      <a:pt x="0" y="4"/>
                    </a:lnTo>
                    <a:lnTo>
                      <a:pt x="3" y="4"/>
                    </a:lnTo>
                    <a:lnTo>
                      <a:pt x="10" y="4"/>
                    </a:lnTo>
                    <a:lnTo>
                      <a:pt x="8" y="2"/>
                    </a:lnTo>
                    <a:lnTo>
                      <a:pt x="3" y="2"/>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58" name="Freeform 2165"/>
              <p:cNvSpPr/>
              <p:nvPr/>
            </p:nvSpPr>
            <p:spPr>
              <a:xfrm>
                <a:off x="2077" y="1426"/>
                <a:ext cx="10"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3" h="5">
                    <a:moveTo>
                      <a:pt x="1" y="5"/>
                    </a:moveTo>
                    <a:lnTo>
                      <a:pt x="1" y="5"/>
                    </a:lnTo>
                    <a:lnTo>
                      <a:pt x="1" y="4"/>
                    </a:lnTo>
                    <a:lnTo>
                      <a:pt x="3" y="4"/>
                    </a:lnTo>
                    <a:lnTo>
                      <a:pt x="3" y="0"/>
                    </a:lnTo>
                    <a:lnTo>
                      <a:pt x="0" y="2"/>
                    </a:lnTo>
                    <a:lnTo>
                      <a:pt x="0" y="4"/>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559" name="Freeform 2166"/>
              <p:cNvSpPr/>
              <p:nvPr/>
            </p:nvSpPr>
            <p:spPr>
              <a:xfrm>
                <a:off x="2034" y="1439"/>
                <a:ext cx="46" cy="20"/>
              </a:xfrm>
              <a:custGeom>
                <a:avLst/>
                <a:gdLst>
                  <a:gd name="txL" fmla="*/ 0 w 14"/>
                  <a:gd name="txT" fmla="*/ 0 h 6"/>
                  <a:gd name="txR" fmla="*/ 14 w 14"/>
                  <a:gd name="txB" fmla="*/ 6 h 6"/>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14" h="6">
                    <a:moveTo>
                      <a:pt x="0" y="6"/>
                    </a:moveTo>
                    <a:lnTo>
                      <a:pt x="0" y="6"/>
                    </a:lnTo>
                    <a:lnTo>
                      <a:pt x="8" y="5"/>
                    </a:lnTo>
                    <a:lnTo>
                      <a:pt x="14" y="1"/>
                    </a:lnTo>
                    <a:lnTo>
                      <a:pt x="13" y="0"/>
                    </a:lnTo>
                    <a:lnTo>
                      <a:pt x="6" y="3"/>
                    </a:lnTo>
                    <a:lnTo>
                      <a:pt x="0" y="5"/>
                    </a:lnTo>
                    <a:lnTo>
                      <a:pt x="0" y="6"/>
                    </a:lnTo>
                  </a:path>
                </a:pathLst>
              </a:custGeom>
              <a:solidFill>
                <a:srgbClr val="777777">
                  <a:alpha val="100000"/>
                </a:srgbClr>
              </a:solidFill>
              <a:ln w="9525">
                <a:noFill/>
              </a:ln>
            </p:spPr>
            <p:txBody>
              <a:bodyPr/>
              <a:lstStyle/>
              <a:p>
                <a:pPr fontAlgn="base"/>
                <a:endParaRPr lang="zh-CN" altLang="en-US" sz="1680" strike="noStrike" noProof="1"/>
              </a:p>
            </p:txBody>
          </p:sp>
          <p:sp>
            <p:nvSpPr>
              <p:cNvPr id="77560" name="Freeform 2167"/>
              <p:cNvSpPr/>
              <p:nvPr/>
            </p:nvSpPr>
            <p:spPr>
              <a:xfrm>
                <a:off x="2034" y="1433"/>
                <a:ext cx="27" cy="26"/>
              </a:xfrm>
              <a:custGeom>
                <a:avLst/>
                <a:gdLst>
                  <a:gd name="txL" fmla="*/ 0 w 8"/>
                  <a:gd name="txT" fmla="*/ 0 h 8"/>
                  <a:gd name="txR" fmla="*/ 8 w 8"/>
                  <a:gd name="txB" fmla="*/ 8 h 8"/>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8" h="8">
                    <a:moveTo>
                      <a:pt x="6" y="0"/>
                    </a:moveTo>
                    <a:lnTo>
                      <a:pt x="6" y="0"/>
                    </a:lnTo>
                    <a:lnTo>
                      <a:pt x="1" y="5"/>
                    </a:lnTo>
                    <a:lnTo>
                      <a:pt x="0" y="8"/>
                    </a:lnTo>
                    <a:lnTo>
                      <a:pt x="0" y="7"/>
                    </a:lnTo>
                    <a:lnTo>
                      <a:pt x="3" y="7"/>
                    </a:lnTo>
                    <a:lnTo>
                      <a:pt x="8" y="2"/>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61" name="Freeform 2168"/>
              <p:cNvSpPr/>
              <p:nvPr/>
            </p:nvSpPr>
            <p:spPr>
              <a:xfrm>
                <a:off x="2054" y="1406"/>
                <a:ext cx="16" cy="33"/>
              </a:xfrm>
              <a:custGeom>
                <a:avLst/>
                <a:gdLst>
                  <a:gd name="txL" fmla="*/ 0 w 5"/>
                  <a:gd name="txT" fmla="*/ 0 h 10"/>
                  <a:gd name="txR" fmla="*/ 5 w 5"/>
                  <a:gd name="txB" fmla="*/ 10 h 10"/>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5" h="10">
                    <a:moveTo>
                      <a:pt x="3" y="0"/>
                    </a:moveTo>
                    <a:lnTo>
                      <a:pt x="3" y="0"/>
                    </a:lnTo>
                    <a:lnTo>
                      <a:pt x="2" y="5"/>
                    </a:lnTo>
                    <a:lnTo>
                      <a:pt x="0" y="8"/>
                    </a:lnTo>
                    <a:lnTo>
                      <a:pt x="2" y="10"/>
                    </a:lnTo>
                    <a:lnTo>
                      <a:pt x="3" y="5"/>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62" name="Freeform 2169"/>
              <p:cNvSpPr/>
              <p:nvPr/>
            </p:nvSpPr>
            <p:spPr>
              <a:xfrm>
                <a:off x="2064" y="1380"/>
                <a:ext cx="16" cy="26"/>
              </a:xfrm>
              <a:custGeom>
                <a:avLst/>
                <a:gdLst>
                  <a:gd name="txL" fmla="*/ 0 w 5"/>
                  <a:gd name="txT" fmla="*/ 0 h 8"/>
                  <a:gd name="txR" fmla="*/ 5 w 5"/>
                  <a:gd name="txB" fmla="*/ 8 h 8"/>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5" h="8">
                    <a:moveTo>
                      <a:pt x="4" y="0"/>
                    </a:moveTo>
                    <a:lnTo>
                      <a:pt x="4" y="0"/>
                    </a:lnTo>
                    <a:lnTo>
                      <a:pt x="2" y="3"/>
                    </a:lnTo>
                    <a:lnTo>
                      <a:pt x="0" y="8"/>
                    </a:lnTo>
                    <a:lnTo>
                      <a:pt x="2" y="8"/>
                    </a:lnTo>
                    <a:lnTo>
                      <a:pt x="5" y="5"/>
                    </a:lnTo>
                    <a:lnTo>
                      <a:pt x="5" y="0"/>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63" name="Freeform 2170"/>
              <p:cNvSpPr/>
              <p:nvPr/>
            </p:nvSpPr>
            <p:spPr>
              <a:xfrm>
                <a:off x="2077" y="1364"/>
                <a:ext cx="13" cy="16"/>
              </a:xfrm>
              <a:custGeom>
                <a:avLst/>
                <a:gdLst>
                  <a:gd name="txL" fmla="*/ 0 w 4"/>
                  <a:gd name="txT" fmla="*/ 0 h 5"/>
                  <a:gd name="txR" fmla="*/ 4 w 4"/>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4" h="5">
                    <a:moveTo>
                      <a:pt x="1" y="0"/>
                    </a:moveTo>
                    <a:lnTo>
                      <a:pt x="1" y="0"/>
                    </a:lnTo>
                    <a:lnTo>
                      <a:pt x="1" y="1"/>
                    </a:lnTo>
                    <a:lnTo>
                      <a:pt x="0" y="5"/>
                    </a:lnTo>
                    <a:lnTo>
                      <a:pt x="1" y="5"/>
                    </a:lnTo>
                    <a:lnTo>
                      <a:pt x="3" y="3"/>
                    </a:lnTo>
                    <a:lnTo>
                      <a:pt x="4" y="0"/>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64" name="Freeform 2171"/>
              <p:cNvSpPr/>
              <p:nvPr/>
            </p:nvSpPr>
            <p:spPr>
              <a:xfrm>
                <a:off x="2064" y="1354"/>
                <a:ext cx="26" cy="10"/>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8" h="3">
                    <a:moveTo>
                      <a:pt x="2" y="1"/>
                    </a:moveTo>
                    <a:lnTo>
                      <a:pt x="2" y="1"/>
                    </a:lnTo>
                    <a:lnTo>
                      <a:pt x="5" y="1"/>
                    </a:lnTo>
                    <a:lnTo>
                      <a:pt x="5" y="3"/>
                    </a:lnTo>
                    <a:lnTo>
                      <a:pt x="8" y="3"/>
                    </a:lnTo>
                    <a:lnTo>
                      <a:pt x="5" y="0"/>
                    </a:lnTo>
                    <a:lnTo>
                      <a:pt x="0"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65" name="Freeform 2172"/>
              <p:cNvSpPr/>
              <p:nvPr/>
            </p:nvSpPr>
            <p:spPr>
              <a:xfrm>
                <a:off x="2048" y="1354"/>
                <a:ext cx="22" cy="13"/>
              </a:xfrm>
              <a:custGeom>
                <a:avLst/>
                <a:gdLst>
                  <a:gd name="txL" fmla="*/ 0 w 7"/>
                  <a:gd name="txT" fmla="*/ 0 h 4"/>
                  <a:gd name="txR" fmla="*/ 7 w 7"/>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7" h="4">
                    <a:moveTo>
                      <a:pt x="2" y="4"/>
                    </a:moveTo>
                    <a:lnTo>
                      <a:pt x="2" y="4"/>
                    </a:lnTo>
                    <a:lnTo>
                      <a:pt x="5" y="3"/>
                    </a:lnTo>
                    <a:lnTo>
                      <a:pt x="7" y="1"/>
                    </a:lnTo>
                    <a:lnTo>
                      <a:pt x="5" y="0"/>
                    </a:lnTo>
                    <a:lnTo>
                      <a:pt x="4" y="1"/>
                    </a:lnTo>
                    <a:lnTo>
                      <a:pt x="0" y="4"/>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66" name="Freeform 2173"/>
              <p:cNvSpPr/>
              <p:nvPr/>
            </p:nvSpPr>
            <p:spPr>
              <a:xfrm>
                <a:off x="2034" y="1367"/>
                <a:ext cx="20" cy="23"/>
              </a:xfrm>
              <a:custGeom>
                <a:avLst/>
                <a:gdLst>
                  <a:gd name="txL" fmla="*/ 0 w 6"/>
                  <a:gd name="txT" fmla="*/ 0 h 7"/>
                  <a:gd name="txR" fmla="*/ 6 w 6"/>
                  <a:gd name="txB" fmla="*/ 7 h 7"/>
                </a:gdLst>
                <a:ahLst/>
                <a:cxnLst>
                  <a:cxn ang="0">
                    <a:pos x="0" y="2147483646"/>
                  </a:cxn>
                  <a:cxn ang="0">
                    <a:pos x="0"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Lst>
                <a:rect l="txL" t="txT" r="txR" b="txB"/>
                <a:pathLst>
                  <a:path w="6" h="7">
                    <a:moveTo>
                      <a:pt x="0" y="7"/>
                    </a:moveTo>
                    <a:lnTo>
                      <a:pt x="0" y="7"/>
                    </a:lnTo>
                    <a:lnTo>
                      <a:pt x="4" y="4"/>
                    </a:lnTo>
                    <a:lnTo>
                      <a:pt x="6" y="0"/>
                    </a:lnTo>
                    <a:lnTo>
                      <a:pt x="4" y="0"/>
                    </a:lnTo>
                    <a:lnTo>
                      <a:pt x="3" y="2"/>
                    </a:lnTo>
                    <a:lnTo>
                      <a:pt x="0" y="5"/>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567" name="Freeform 2174"/>
              <p:cNvSpPr/>
              <p:nvPr/>
            </p:nvSpPr>
            <p:spPr>
              <a:xfrm>
                <a:off x="2005" y="1383"/>
                <a:ext cx="29" cy="30"/>
              </a:xfrm>
              <a:custGeom>
                <a:avLst/>
                <a:gdLst>
                  <a:gd name="txL" fmla="*/ 0 w 9"/>
                  <a:gd name="txT" fmla="*/ 0 h 9"/>
                  <a:gd name="txR" fmla="*/ 9 w 9"/>
                  <a:gd name="txB" fmla="*/ 9 h 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Lst>
                <a:rect l="txL" t="txT" r="txR" b="txB"/>
                <a:pathLst>
                  <a:path w="9" h="9">
                    <a:moveTo>
                      <a:pt x="4" y="7"/>
                    </a:moveTo>
                    <a:lnTo>
                      <a:pt x="4" y="7"/>
                    </a:lnTo>
                    <a:lnTo>
                      <a:pt x="4" y="5"/>
                    </a:lnTo>
                    <a:lnTo>
                      <a:pt x="7" y="4"/>
                    </a:lnTo>
                    <a:lnTo>
                      <a:pt x="9" y="2"/>
                    </a:lnTo>
                    <a:lnTo>
                      <a:pt x="9" y="0"/>
                    </a:lnTo>
                    <a:lnTo>
                      <a:pt x="5" y="0"/>
                    </a:lnTo>
                    <a:lnTo>
                      <a:pt x="2" y="4"/>
                    </a:lnTo>
                    <a:lnTo>
                      <a:pt x="0" y="5"/>
                    </a:lnTo>
                    <a:lnTo>
                      <a:pt x="2" y="9"/>
                    </a:lnTo>
                    <a:lnTo>
                      <a:pt x="4" y="7"/>
                    </a:lnTo>
                  </a:path>
                </a:pathLst>
              </a:custGeom>
              <a:solidFill>
                <a:srgbClr val="777777">
                  <a:alpha val="100000"/>
                </a:srgbClr>
              </a:solidFill>
              <a:ln w="9525">
                <a:noFill/>
              </a:ln>
            </p:spPr>
            <p:txBody>
              <a:bodyPr/>
              <a:lstStyle/>
              <a:p>
                <a:pPr fontAlgn="base"/>
                <a:endParaRPr lang="zh-CN" altLang="en-US" sz="1680" strike="noStrike" noProof="1"/>
              </a:p>
            </p:txBody>
          </p:sp>
          <p:sp>
            <p:nvSpPr>
              <p:cNvPr id="77568" name="Freeform 2175"/>
              <p:cNvSpPr/>
              <p:nvPr/>
            </p:nvSpPr>
            <p:spPr>
              <a:xfrm>
                <a:off x="2005" y="1406"/>
                <a:ext cx="16" cy="20"/>
              </a:xfrm>
              <a:custGeom>
                <a:avLst/>
                <a:gdLst>
                  <a:gd name="txL" fmla="*/ 0 w 5"/>
                  <a:gd name="txT" fmla="*/ 0 h 6"/>
                  <a:gd name="txR" fmla="*/ 5 w 5"/>
                  <a:gd name="txB" fmla="*/ 6 h 6"/>
                </a:gdLst>
                <a:ahLst/>
                <a:cxnLst>
                  <a:cxn ang="0">
                    <a:pos x="0" y="2147483646"/>
                  </a:cxn>
                  <a:cxn ang="0">
                    <a:pos x="0"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Lst>
                <a:rect l="txL" t="txT" r="txR" b="txB"/>
                <a:pathLst>
                  <a:path w="5" h="6">
                    <a:moveTo>
                      <a:pt x="0" y="6"/>
                    </a:moveTo>
                    <a:lnTo>
                      <a:pt x="0" y="6"/>
                    </a:lnTo>
                    <a:lnTo>
                      <a:pt x="5" y="6"/>
                    </a:lnTo>
                    <a:lnTo>
                      <a:pt x="4" y="0"/>
                    </a:lnTo>
                    <a:lnTo>
                      <a:pt x="2" y="2"/>
                    </a:lnTo>
                    <a:lnTo>
                      <a:pt x="2" y="5"/>
                    </a:lnTo>
                    <a:lnTo>
                      <a:pt x="0" y="6"/>
                    </a:lnTo>
                  </a:path>
                </a:pathLst>
              </a:custGeom>
              <a:solidFill>
                <a:srgbClr val="777777">
                  <a:alpha val="100000"/>
                </a:srgbClr>
              </a:solidFill>
              <a:ln w="9525">
                <a:noFill/>
              </a:ln>
            </p:spPr>
            <p:txBody>
              <a:bodyPr/>
              <a:lstStyle/>
              <a:p>
                <a:pPr fontAlgn="base"/>
                <a:endParaRPr lang="zh-CN" altLang="en-US" sz="1680" strike="noStrike" noProof="1"/>
              </a:p>
            </p:txBody>
          </p:sp>
          <p:sp>
            <p:nvSpPr>
              <p:cNvPr id="77569" name="Freeform 2176"/>
              <p:cNvSpPr/>
              <p:nvPr/>
            </p:nvSpPr>
            <p:spPr>
              <a:xfrm>
                <a:off x="1969" y="1397"/>
                <a:ext cx="42" cy="29"/>
              </a:xfrm>
              <a:custGeom>
                <a:avLst/>
                <a:gdLst>
                  <a:gd name="txL" fmla="*/ 0 w 13"/>
                  <a:gd name="txT" fmla="*/ 0 h 9"/>
                  <a:gd name="txR" fmla="*/ 13 w 13"/>
                  <a:gd name="txB" fmla="*/ 9 h 9"/>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13" h="9">
                    <a:moveTo>
                      <a:pt x="0" y="1"/>
                    </a:moveTo>
                    <a:lnTo>
                      <a:pt x="0" y="1"/>
                    </a:lnTo>
                    <a:lnTo>
                      <a:pt x="7" y="5"/>
                    </a:lnTo>
                    <a:lnTo>
                      <a:pt x="11" y="9"/>
                    </a:lnTo>
                    <a:lnTo>
                      <a:pt x="13" y="8"/>
                    </a:lnTo>
                    <a:lnTo>
                      <a:pt x="8" y="3"/>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70" name="Freeform 2177"/>
              <p:cNvSpPr/>
              <p:nvPr/>
            </p:nvSpPr>
            <p:spPr>
              <a:xfrm>
                <a:off x="1946" y="1397"/>
                <a:ext cx="23" cy="9"/>
              </a:xfrm>
              <a:custGeom>
                <a:avLst/>
                <a:gdLst>
                  <a:gd name="txL" fmla="*/ 0 w 7"/>
                  <a:gd name="txT" fmla="*/ 0 h 3"/>
                  <a:gd name="txR" fmla="*/ 7 w 7"/>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7" h="3">
                    <a:moveTo>
                      <a:pt x="2" y="3"/>
                    </a:moveTo>
                    <a:lnTo>
                      <a:pt x="2" y="3"/>
                    </a:lnTo>
                    <a:lnTo>
                      <a:pt x="3" y="1"/>
                    </a:lnTo>
                    <a:lnTo>
                      <a:pt x="7" y="1"/>
                    </a:lnTo>
                    <a:lnTo>
                      <a:pt x="7" y="0"/>
                    </a:lnTo>
                    <a:lnTo>
                      <a:pt x="3" y="0"/>
                    </a:lnTo>
                    <a:lnTo>
                      <a:pt x="0" y="1"/>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571" name="Freeform 2178"/>
              <p:cNvSpPr/>
              <p:nvPr/>
            </p:nvSpPr>
            <p:spPr>
              <a:xfrm>
                <a:off x="1943" y="1400"/>
                <a:ext cx="10" cy="23"/>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3" h="7">
                    <a:moveTo>
                      <a:pt x="1" y="7"/>
                    </a:moveTo>
                    <a:lnTo>
                      <a:pt x="1" y="7"/>
                    </a:lnTo>
                    <a:lnTo>
                      <a:pt x="3" y="4"/>
                    </a:lnTo>
                    <a:lnTo>
                      <a:pt x="3" y="2"/>
                    </a:lnTo>
                    <a:lnTo>
                      <a:pt x="1" y="0"/>
                    </a:lnTo>
                    <a:lnTo>
                      <a:pt x="0" y="4"/>
                    </a:lnTo>
                    <a:lnTo>
                      <a:pt x="1" y="4"/>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7572" name="Freeform 2179"/>
              <p:cNvSpPr/>
              <p:nvPr/>
            </p:nvSpPr>
            <p:spPr>
              <a:xfrm>
                <a:off x="1913" y="1400"/>
                <a:ext cx="33" cy="23"/>
              </a:xfrm>
              <a:custGeom>
                <a:avLst/>
                <a:gdLst>
                  <a:gd name="txL" fmla="*/ 0 w 10"/>
                  <a:gd name="txT" fmla="*/ 0 h 7"/>
                  <a:gd name="txR" fmla="*/ 10 w 10"/>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2147483646"/>
                  </a:cxn>
                  <a:cxn ang="0">
                    <a:pos x="2147483646" y="2147483646"/>
                  </a:cxn>
                </a:cxnLst>
                <a:rect l="txL" t="txT" r="txR" b="txB"/>
                <a:pathLst>
                  <a:path w="10" h="7">
                    <a:moveTo>
                      <a:pt x="2" y="4"/>
                    </a:moveTo>
                    <a:lnTo>
                      <a:pt x="2" y="4"/>
                    </a:lnTo>
                    <a:lnTo>
                      <a:pt x="5" y="4"/>
                    </a:lnTo>
                    <a:lnTo>
                      <a:pt x="10" y="7"/>
                    </a:lnTo>
                    <a:lnTo>
                      <a:pt x="10" y="4"/>
                    </a:lnTo>
                    <a:lnTo>
                      <a:pt x="7" y="2"/>
                    </a:lnTo>
                    <a:lnTo>
                      <a:pt x="0" y="0"/>
                    </a:lnTo>
                    <a:lnTo>
                      <a:pt x="0" y="2"/>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73" name="Freeform 2180"/>
              <p:cNvSpPr/>
              <p:nvPr/>
            </p:nvSpPr>
            <p:spPr>
              <a:xfrm>
                <a:off x="1887" y="1400"/>
                <a:ext cx="33" cy="13"/>
              </a:xfrm>
              <a:custGeom>
                <a:avLst/>
                <a:gdLst>
                  <a:gd name="txL" fmla="*/ 0 w 10"/>
                  <a:gd name="txT" fmla="*/ 0 h 4"/>
                  <a:gd name="txR" fmla="*/ 10 w 10"/>
                  <a:gd name="txB" fmla="*/ 4 h 4"/>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10" h="4">
                    <a:moveTo>
                      <a:pt x="0" y="2"/>
                    </a:moveTo>
                    <a:lnTo>
                      <a:pt x="0" y="2"/>
                    </a:lnTo>
                    <a:lnTo>
                      <a:pt x="5" y="4"/>
                    </a:lnTo>
                    <a:lnTo>
                      <a:pt x="10" y="4"/>
                    </a:lnTo>
                    <a:lnTo>
                      <a:pt x="8" y="2"/>
                    </a:lnTo>
                    <a:lnTo>
                      <a:pt x="5"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74" name="Freeform 2181"/>
              <p:cNvSpPr/>
              <p:nvPr/>
            </p:nvSpPr>
            <p:spPr>
              <a:xfrm>
                <a:off x="1871" y="1397"/>
                <a:ext cx="16" cy="9"/>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5" h="3">
                    <a:moveTo>
                      <a:pt x="2" y="1"/>
                    </a:moveTo>
                    <a:lnTo>
                      <a:pt x="2" y="1"/>
                    </a:lnTo>
                    <a:lnTo>
                      <a:pt x="5" y="3"/>
                    </a:lnTo>
                    <a:lnTo>
                      <a:pt x="5" y="1"/>
                    </a:lnTo>
                    <a:lnTo>
                      <a:pt x="4" y="0"/>
                    </a:lnTo>
                    <a:lnTo>
                      <a:pt x="0"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75" name="Freeform 2182"/>
              <p:cNvSpPr/>
              <p:nvPr/>
            </p:nvSpPr>
            <p:spPr>
              <a:xfrm>
                <a:off x="1792" y="1397"/>
                <a:ext cx="85" cy="29"/>
              </a:xfrm>
              <a:custGeom>
                <a:avLst/>
                <a:gdLst>
                  <a:gd name="txL" fmla="*/ 0 w 26"/>
                  <a:gd name="txT" fmla="*/ 0 h 9"/>
                  <a:gd name="txR" fmla="*/ 26 w 26"/>
                  <a:gd name="txB" fmla="*/ 9 h 9"/>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26" h="9">
                    <a:moveTo>
                      <a:pt x="0" y="9"/>
                    </a:moveTo>
                    <a:lnTo>
                      <a:pt x="0" y="9"/>
                    </a:lnTo>
                    <a:lnTo>
                      <a:pt x="13" y="8"/>
                    </a:lnTo>
                    <a:lnTo>
                      <a:pt x="26" y="1"/>
                    </a:lnTo>
                    <a:lnTo>
                      <a:pt x="24" y="0"/>
                    </a:lnTo>
                    <a:lnTo>
                      <a:pt x="11" y="6"/>
                    </a:lnTo>
                    <a:lnTo>
                      <a:pt x="2" y="9"/>
                    </a:lnTo>
                    <a:lnTo>
                      <a:pt x="0" y="9"/>
                    </a:lnTo>
                  </a:path>
                </a:pathLst>
              </a:custGeom>
              <a:solidFill>
                <a:srgbClr val="777777">
                  <a:alpha val="100000"/>
                </a:srgbClr>
              </a:solidFill>
              <a:ln w="9525">
                <a:noFill/>
              </a:ln>
            </p:spPr>
            <p:txBody>
              <a:bodyPr/>
              <a:lstStyle/>
              <a:p>
                <a:pPr fontAlgn="base"/>
                <a:endParaRPr lang="zh-CN" altLang="en-US" sz="1680" strike="noStrike" noProof="1"/>
              </a:p>
            </p:txBody>
          </p:sp>
          <p:sp>
            <p:nvSpPr>
              <p:cNvPr id="77576" name="Freeform 2183"/>
              <p:cNvSpPr/>
              <p:nvPr/>
            </p:nvSpPr>
            <p:spPr>
              <a:xfrm>
                <a:off x="1785" y="1413"/>
                <a:ext cx="14" cy="13"/>
              </a:xfrm>
              <a:custGeom>
                <a:avLst/>
                <a:gdLst>
                  <a:gd name="txL" fmla="*/ 0 w 4"/>
                  <a:gd name="txT" fmla="*/ 0 h 4"/>
                  <a:gd name="txR" fmla="*/ 4 w 4"/>
                  <a:gd name="txB" fmla="*/ 4 h 4"/>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4">
                    <a:moveTo>
                      <a:pt x="4" y="0"/>
                    </a:moveTo>
                    <a:lnTo>
                      <a:pt x="4" y="0"/>
                    </a:lnTo>
                    <a:lnTo>
                      <a:pt x="0" y="3"/>
                    </a:lnTo>
                    <a:lnTo>
                      <a:pt x="2" y="4"/>
                    </a:lnTo>
                    <a:lnTo>
                      <a:pt x="4" y="4"/>
                    </a:lnTo>
                    <a:lnTo>
                      <a:pt x="4"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77" name="Freeform 2184"/>
              <p:cNvSpPr/>
              <p:nvPr/>
            </p:nvSpPr>
            <p:spPr>
              <a:xfrm>
                <a:off x="1799" y="1390"/>
                <a:ext cx="9" cy="26"/>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3" h="8">
                    <a:moveTo>
                      <a:pt x="1" y="2"/>
                    </a:moveTo>
                    <a:lnTo>
                      <a:pt x="1" y="2"/>
                    </a:lnTo>
                    <a:lnTo>
                      <a:pt x="1" y="3"/>
                    </a:lnTo>
                    <a:lnTo>
                      <a:pt x="0" y="7"/>
                    </a:lnTo>
                    <a:lnTo>
                      <a:pt x="0" y="8"/>
                    </a:lnTo>
                    <a:lnTo>
                      <a:pt x="1" y="8"/>
                    </a:lnTo>
                    <a:lnTo>
                      <a:pt x="3" y="5"/>
                    </a:lnTo>
                    <a:lnTo>
                      <a:pt x="3" y="2"/>
                    </a:lnTo>
                    <a:lnTo>
                      <a:pt x="1" y="0"/>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78" name="Freeform 2185"/>
              <p:cNvSpPr/>
              <p:nvPr/>
            </p:nvSpPr>
            <p:spPr>
              <a:xfrm>
                <a:off x="1785" y="1390"/>
                <a:ext cx="17" cy="7"/>
              </a:xfrm>
              <a:custGeom>
                <a:avLst/>
                <a:gdLst>
                  <a:gd name="txL" fmla="*/ 0 w 5"/>
                  <a:gd name="txT" fmla="*/ 0 h 2"/>
                  <a:gd name="txR" fmla="*/ 5 w 5"/>
                  <a:gd name="txB" fmla="*/ 2 h 2"/>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5" h="2">
                    <a:moveTo>
                      <a:pt x="2" y="2"/>
                    </a:moveTo>
                    <a:lnTo>
                      <a:pt x="2" y="2"/>
                    </a:lnTo>
                    <a:lnTo>
                      <a:pt x="5" y="2"/>
                    </a:lnTo>
                    <a:lnTo>
                      <a:pt x="5" y="0"/>
                    </a:lnTo>
                    <a:lnTo>
                      <a:pt x="2" y="0"/>
                    </a:lnTo>
                    <a:lnTo>
                      <a:pt x="0" y="2"/>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79" name="Freeform 2186"/>
              <p:cNvSpPr/>
              <p:nvPr/>
            </p:nvSpPr>
            <p:spPr>
              <a:xfrm>
                <a:off x="1772" y="1397"/>
                <a:ext cx="20" cy="29"/>
              </a:xfrm>
              <a:custGeom>
                <a:avLst/>
                <a:gdLst>
                  <a:gd name="txL" fmla="*/ 0 w 6"/>
                  <a:gd name="txT" fmla="*/ 0 h 9"/>
                  <a:gd name="txR" fmla="*/ 6 w 6"/>
                  <a:gd name="txB" fmla="*/ 9 h 9"/>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6" h="9">
                    <a:moveTo>
                      <a:pt x="1" y="9"/>
                    </a:moveTo>
                    <a:lnTo>
                      <a:pt x="1" y="9"/>
                    </a:lnTo>
                    <a:lnTo>
                      <a:pt x="3" y="5"/>
                    </a:lnTo>
                    <a:lnTo>
                      <a:pt x="6" y="0"/>
                    </a:lnTo>
                    <a:lnTo>
                      <a:pt x="4" y="0"/>
                    </a:lnTo>
                    <a:lnTo>
                      <a:pt x="1" y="3"/>
                    </a:lnTo>
                    <a:lnTo>
                      <a:pt x="0" y="9"/>
                    </a:lnTo>
                    <a:lnTo>
                      <a:pt x="1" y="9"/>
                    </a:lnTo>
                  </a:path>
                </a:pathLst>
              </a:custGeom>
              <a:solidFill>
                <a:srgbClr val="777777">
                  <a:alpha val="100000"/>
                </a:srgbClr>
              </a:solidFill>
              <a:ln w="9525">
                <a:noFill/>
              </a:ln>
            </p:spPr>
            <p:txBody>
              <a:bodyPr/>
              <a:lstStyle/>
              <a:p>
                <a:pPr fontAlgn="base"/>
                <a:endParaRPr lang="zh-CN" altLang="en-US" sz="1680" strike="noStrike" noProof="1"/>
              </a:p>
            </p:txBody>
          </p:sp>
          <p:sp>
            <p:nvSpPr>
              <p:cNvPr id="77580" name="Freeform 2187"/>
              <p:cNvSpPr/>
              <p:nvPr/>
            </p:nvSpPr>
            <p:spPr>
              <a:xfrm>
                <a:off x="1766" y="1426"/>
                <a:ext cx="10" cy="23"/>
              </a:xfrm>
              <a:custGeom>
                <a:avLst/>
                <a:gdLst>
                  <a:gd name="txL" fmla="*/ 0 w 3"/>
                  <a:gd name="txT" fmla="*/ 0 h 7"/>
                  <a:gd name="txR" fmla="*/ 3 w 3"/>
                  <a:gd name="txB" fmla="*/ 7 h 7"/>
                </a:gdLst>
                <a:ahLst/>
                <a:cxnLst>
                  <a:cxn ang="0">
                    <a:pos x="0" y="2147483646"/>
                  </a:cxn>
                  <a:cxn ang="0">
                    <a:pos x="0" y="2147483646"/>
                  </a:cxn>
                  <a:cxn ang="0">
                    <a:pos x="2147483646" y="2147483646"/>
                  </a:cxn>
                  <a:cxn ang="0">
                    <a:pos x="2147483646" y="0"/>
                  </a:cxn>
                  <a:cxn ang="0">
                    <a:pos x="2147483646" y="0"/>
                  </a:cxn>
                  <a:cxn ang="0">
                    <a:pos x="0" y="2147483646"/>
                  </a:cxn>
                  <a:cxn ang="0">
                    <a:pos x="0" y="2147483646"/>
                  </a:cxn>
                  <a:cxn ang="0">
                    <a:pos x="0" y="2147483646"/>
                  </a:cxn>
                  <a:cxn ang="0">
                    <a:pos x="0" y="2147483646"/>
                  </a:cxn>
                </a:cxnLst>
                <a:rect l="txL" t="txT" r="txR" b="txB"/>
                <a:pathLst>
                  <a:path w="3" h="7">
                    <a:moveTo>
                      <a:pt x="0" y="7"/>
                    </a:moveTo>
                    <a:lnTo>
                      <a:pt x="0" y="7"/>
                    </a:lnTo>
                    <a:lnTo>
                      <a:pt x="3" y="4"/>
                    </a:lnTo>
                    <a:lnTo>
                      <a:pt x="3" y="0"/>
                    </a:lnTo>
                    <a:lnTo>
                      <a:pt x="2" y="0"/>
                    </a:lnTo>
                    <a:lnTo>
                      <a:pt x="0" y="4"/>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581" name="Freeform 2188"/>
              <p:cNvSpPr/>
              <p:nvPr/>
            </p:nvSpPr>
            <p:spPr>
              <a:xfrm>
                <a:off x="1749" y="1426"/>
                <a:ext cx="17" cy="23"/>
              </a:xfrm>
              <a:custGeom>
                <a:avLst/>
                <a:gdLst>
                  <a:gd name="txL" fmla="*/ 0 w 5"/>
                  <a:gd name="txT" fmla="*/ 0 h 7"/>
                  <a:gd name="txR" fmla="*/ 5 w 5"/>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5" h="7">
                    <a:moveTo>
                      <a:pt x="0" y="2"/>
                    </a:moveTo>
                    <a:lnTo>
                      <a:pt x="0" y="2"/>
                    </a:lnTo>
                    <a:lnTo>
                      <a:pt x="2" y="4"/>
                    </a:lnTo>
                    <a:lnTo>
                      <a:pt x="5" y="7"/>
                    </a:lnTo>
                    <a:lnTo>
                      <a:pt x="5" y="4"/>
                    </a:lnTo>
                    <a:lnTo>
                      <a:pt x="3"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82" name="Freeform 2189"/>
              <p:cNvSpPr/>
              <p:nvPr/>
            </p:nvSpPr>
            <p:spPr>
              <a:xfrm>
                <a:off x="1733" y="1426"/>
                <a:ext cx="16" cy="13"/>
              </a:xfrm>
              <a:custGeom>
                <a:avLst/>
                <a:gdLst>
                  <a:gd name="txL" fmla="*/ 0 w 5"/>
                  <a:gd name="txT" fmla="*/ 0 h 4"/>
                  <a:gd name="txR" fmla="*/ 5 w 5"/>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5" h="4">
                    <a:moveTo>
                      <a:pt x="2" y="4"/>
                    </a:moveTo>
                    <a:lnTo>
                      <a:pt x="2" y="4"/>
                    </a:lnTo>
                    <a:lnTo>
                      <a:pt x="3" y="2"/>
                    </a:lnTo>
                    <a:lnTo>
                      <a:pt x="5" y="2"/>
                    </a:lnTo>
                    <a:lnTo>
                      <a:pt x="5" y="0"/>
                    </a:lnTo>
                    <a:lnTo>
                      <a:pt x="3" y="0"/>
                    </a:lnTo>
                    <a:lnTo>
                      <a:pt x="0" y="2"/>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83" name="Freeform 2190"/>
              <p:cNvSpPr/>
              <p:nvPr/>
            </p:nvSpPr>
            <p:spPr>
              <a:xfrm>
                <a:off x="1717" y="1433"/>
                <a:ext cx="23" cy="6"/>
              </a:xfrm>
              <a:custGeom>
                <a:avLst/>
                <a:gdLst>
                  <a:gd name="txL" fmla="*/ 0 w 7"/>
                  <a:gd name="txT" fmla="*/ 0 h 2"/>
                  <a:gd name="txR" fmla="*/ 7 w 7"/>
                  <a:gd name="txB" fmla="*/ 2 h 2"/>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7" h="2">
                    <a:moveTo>
                      <a:pt x="2" y="2"/>
                    </a:moveTo>
                    <a:lnTo>
                      <a:pt x="2" y="2"/>
                    </a:lnTo>
                    <a:lnTo>
                      <a:pt x="4" y="2"/>
                    </a:lnTo>
                    <a:lnTo>
                      <a:pt x="7" y="2"/>
                    </a:lnTo>
                    <a:lnTo>
                      <a:pt x="5" y="0"/>
                    </a:lnTo>
                    <a:lnTo>
                      <a:pt x="2" y="0"/>
                    </a:lnTo>
                    <a:lnTo>
                      <a:pt x="0" y="2"/>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84" name="Freeform 2191"/>
              <p:cNvSpPr/>
              <p:nvPr/>
            </p:nvSpPr>
            <p:spPr>
              <a:xfrm>
                <a:off x="1713" y="1439"/>
                <a:ext cx="10" cy="26"/>
              </a:xfrm>
              <a:custGeom>
                <a:avLst/>
                <a:gdLst>
                  <a:gd name="txL" fmla="*/ 0 w 3"/>
                  <a:gd name="txT" fmla="*/ 0 h 8"/>
                  <a:gd name="txR" fmla="*/ 3 w 3"/>
                  <a:gd name="txB" fmla="*/ 8 h 8"/>
                </a:gdLst>
                <a:ahLst/>
                <a:cxnLst>
                  <a:cxn ang="0">
                    <a:pos x="0" y="2147483646"/>
                  </a:cxn>
                  <a:cxn ang="0">
                    <a:pos x="0" y="2147483646"/>
                  </a:cxn>
                  <a:cxn ang="0">
                    <a:pos x="2147483646" y="2147483646"/>
                  </a:cxn>
                  <a:cxn ang="0">
                    <a:pos x="2147483646" y="0"/>
                  </a:cxn>
                  <a:cxn ang="0">
                    <a:pos x="2147483646" y="0"/>
                  </a:cxn>
                  <a:cxn ang="0">
                    <a:pos x="0" y="2147483646"/>
                  </a:cxn>
                  <a:cxn ang="0">
                    <a:pos x="0" y="2147483646"/>
                  </a:cxn>
                  <a:cxn ang="0">
                    <a:pos x="0" y="2147483646"/>
                  </a:cxn>
                  <a:cxn ang="0">
                    <a:pos x="0" y="2147483646"/>
                  </a:cxn>
                </a:cxnLst>
                <a:rect l="txL" t="txT" r="txR" b="txB"/>
                <a:pathLst>
                  <a:path w="3" h="8">
                    <a:moveTo>
                      <a:pt x="0" y="8"/>
                    </a:moveTo>
                    <a:lnTo>
                      <a:pt x="0" y="8"/>
                    </a:lnTo>
                    <a:lnTo>
                      <a:pt x="3" y="5"/>
                    </a:lnTo>
                    <a:lnTo>
                      <a:pt x="3" y="0"/>
                    </a:lnTo>
                    <a:lnTo>
                      <a:pt x="1" y="0"/>
                    </a:lnTo>
                    <a:lnTo>
                      <a:pt x="0" y="5"/>
                    </a:lnTo>
                    <a:lnTo>
                      <a:pt x="0" y="6"/>
                    </a:lnTo>
                    <a:lnTo>
                      <a:pt x="0" y="8"/>
                    </a:lnTo>
                  </a:path>
                </a:pathLst>
              </a:custGeom>
              <a:solidFill>
                <a:srgbClr val="777777">
                  <a:alpha val="100000"/>
                </a:srgbClr>
              </a:solidFill>
              <a:ln w="9525">
                <a:noFill/>
              </a:ln>
            </p:spPr>
            <p:txBody>
              <a:bodyPr/>
              <a:lstStyle/>
              <a:p>
                <a:pPr fontAlgn="base"/>
                <a:endParaRPr lang="zh-CN" altLang="en-US" sz="1680" strike="noStrike" noProof="1"/>
              </a:p>
            </p:txBody>
          </p:sp>
          <p:sp>
            <p:nvSpPr>
              <p:cNvPr id="77585" name="Freeform 2192"/>
              <p:cNvSpPr/>
              <p:nvPr/>
            </p:nvSpPr>
            <p:spPr>
              <a:xfrm>
                <a:off x="1690" y="1439"/>
                <a:ext cx="23" cy="26"/>
              </a:xfrm>
              <a:custGeom>
                <a:avLst/>
                <a:gdLst>
                  <a:gd name="txL" fmla="*/ 0 w 7"/>
                  <a:gd name="txT" fmla="*/ 0 h 8"/>
                  <a:gd name="txR" fmla="*/ 7 w 7"/>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7" h="8">
                    <a:moveTo>
                      <a:pt x="0" y="1"/>
                    </a:moveTo>
                    <a:lnTo>
                      <a:pt x="0" y="1"/>
                    </a:lnTo>
                    <a:lnTo>
                      <a:pt x="3" y="5"/>
                    </a:lnTo>
                    <a:lnTo>
                      <a:pt x="7" y="8"/>
                    </a:lnTo>
                    <a:lnTo>
                      <a:pt x="7" y="6"/>
                    </a:lnTo>
                    <a:lnTo>
                      <a:pt x="5" y="3"/>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86" name="Freeform 2193"/>
              <p:cNvSpPr/>
              <p:nvPr/>
            </p:nvSpPr>
            <p:spPr>
              <a:xfrm>
                <a:off x="1681" y="1439"/>
                <a:ext cx="9" cy="20"/>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Lst>
                <a:rect l="txL" t="txT" r="txR" b="txB"/>
                <a:pathLst>
                  <a:path w="3" h="6">
                    <a:moveTo>
                      <a:pt x="3" y="5"/>
                    </a:moveTo>
                    <a:lnTo>
                      <a:pt x="3" y="5"/>
                    </a:lnTo>
                    <a:lnTo>
                      <a:pt x="1" y="3"/>
                    </a:lnTo>
                    <a:lnTo>
                      <a:pt x="3" y="1"/>
                    </a:lnTo>
                    <a:lnTo>
                      <a:pt x="3" y="0"/>
                    </a:lnTo>
                    <a:lnTo>
                      <a:pt x="1" y="1"/>
                    </a:lnTo>
                    <a:lnTo>
                      <a:pt x="0" y="1"/>
                    </a:lnTo>
                    <a:lnTo>
                      <a:pt x="0" y="5"/>
                    </a:lnTo>
                    <a:lnTo>
                      <a:pt x="1" y="6"/>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587" name="Freeform 2194"/>
              <p:cNvSpPr/>
              <p:nvPr/>
            </p:nvSpPr>
            <p:spPr>
              <a:xfrm>
                <a:off x="1671" y="1449"/>
                <a:ext cx="19" cy="10"/>
              </a:xfrm>
              <a:custGeom>
                <a:avLst/>
                <a:gdLst>
                  <a:gd name="txL" fmla="*/ 0 w 6"/>
                  <a:gd name="txT" fmla="*/ 0 h 3"/>
                  <a:gd name="txR" fmla="*/ 6 w 6"/>
                  <a:gd name="txB" fmla="*/ 3 h 3"/>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6" h="3">
                    <a:moveTo>
                      <a:pt x="0" y="0"/>
                    </a:moveTo>
                    <a:lnTo>
                      <a:pt x="0" y="0"/>
                    </a:lnTo>
                    <a:lnTo>
                      <a:pt x="3" y="3"/>
                    </a:lnTo>
                    <a:lnTo>
                      <a:pt x="6" y="2"/>
                    </a:lnTo>
                    <a:lnTo>
                      <a:pt x="4" y="3"/>
                    </a:lnTo>
                    <a:lnTo>
                      <a:pt x="3" y="2"/>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88" name="Freeform 2195"/>
              <p:cNvSpPr/>
              <p:nvPr/>
            </p:nvSpPr>
            <p:spPr>
              <a:xfrm>
                <a:off x="1671" y="1426"/>
                <a:ext cx="10" cy="23"/>
              </a:xfrm>
              <a:custGeom>
                <a:avLst/>
                <a:gdLst>
                  <a:gd name="txL" fmla="*/ 0 w 3"/>
                  <a:gd name="txT" fmla="*/ 0 h 7"/>
                  <a:gd name="txR" fmla="*/ 3 w 3"/>
                  <a:gd name="txB" fmla="*/ 7 h 7"/>
                </a:gdLst>
                <a:ahLst/>
                <a:cxnLst>
                  <a:cxn ang="0">
                    <a:pos x="2147483646" y="0"/>
                  </a:cxn>
                  <a:cxn ang="0">
                    <a:pos x="2147483646" y="0"/>
                  </a:cxn>
                  <a:cxn ang="0">
                    <a:pos x="0"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3" h="7">
                    <a:moveTo>
                      <a:pt x="1" y="0"/>
                    </a:moveTo>
                    <a:lnTo>
                      <a:pt x="1" y="0"/>
                    </a:lnTo>
                    <a:lnTo>
                      <a:pt x="0" y="4"/>
                    </a:lnTo>
                    <a:lnTo>
                      <a:pt x="0" y="7"/>
                    </a:lnTo>
                    <a:lnTo>
                      <a:pt x="1" y="7"/>
                    </a:lnTo>
                    <a:lnTo>
                      <a:pt x="3" y="5"/>
                    </a:lnTo>
                    <a:lnTo>
                      <a:pt x="3" y="0"/>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89" name="Freeform 2196"/>
              <p:cNvSpPr/>
              <p:nvPr/>
            </p:nvSpPr>
            <p:spPr>
              <a:xfrm>
                <a:off x="1671" y="1406"/>
                <a:ext cx="10" cy="20"/>
              </a:xfrm>
              <a:custGeom>
                <a:avLst/>
                <a:gdLst>
                  <a:gd name="txL" fmla="*/ 0 w 3"/>
                  <a:gd name="txT" fmla="*/ 0 h 6"/>
                  <a:gd name="txR" fmla="*/ 3 w 3"/>
                  <a:gd name="txB" fmla="*/ 6 h 6"/>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6">
                    <a:moveTo>
                      <a:pt x="1" y="0"/>
                    </a:moveTo>
                    <a:lnTo>
                      <a:pt x="1" y="0"/>
                    </a:lnTo>
                    <a:lnTo>
                      <a:pt x="0" y="2"/>
                    </a:lnTo>
                    <a:lnTo>
                      <a:pt x="1" y="6"/>
                    </a:lnTo>
                    <a:lnTo>
                      <a:pt x="3" y="6"/>
                    </a:lnTo>
                    <a:lnTo>
                      <a:pt x="1" y="2"/>
                    </a:lnTo>
                    <a:lnTo>
                      <a:pt x="1" y="3"/>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90" name="Freeform 2197"/>
              <p:cNvSpPr/>
              <p:nvPr/>
            </p:nvSpPr>
            <p:spPr>
              <a:xfrm>
                <a:off x="1674" y="1406"/>
                <a:ext cx="26" cy="20"/>
              </a:xfrm>
              <a:custGeom>
                <a:avLst/>
                <a:gdLst>
                  <a:gd name="txL" fmla="*/ 0 w 8"/>
                  <a:gd name="txT" fmla="*/ 0 h 6"/>
                  <a:gd name="txR" fmla="*/ 8 w 8"/>
                  <a:gd name="txB" fmla="*/ 6 h 6"/>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6">
                    <a:moveTo>
                      <a:pt x="8" y="5"/>
                    </a:moveTo>
                    <a:lnTo>
                      <a:pt x="8" y="5"/>
                    </a:lnTo>
                    <a:lnTo>
                      <a:pt x="5" y="3"/>
                    </a:lnTo>
                    <a:lnTo>
                      <a:pt x="0" y="0"/>
                    </a:lnTo>
                    <a:lnTo>
                      <a:pt x="0" y="3"/>
                    </a:lnTo>
                    <a:lnTo>
                      <a:pt x="3" y="5"/>
                    </a:lnTo>
                    <a:lnTo>
                      <a:pt x="8" y="6"/>
                    </a:lnTo>
                    <a:lnTo>
                      <a:pt x="8" y="5"/>
                    </a:lnTo>
                  </a:path>
                </a:pathLst>
              </a:custGeom>
              <a:solidFill>
                <a:srgbClr val="777777">
                  <a:alpha val="100000"/>
                </a:srgbClr>
              </a:solidFill>
              <a:ln w="9525">
                <a:noFill/>
              </a:ln>
            </p:spPr>
            <p:txBody>
              <a:bodyPr/>
              <a:lstStyle/>
              <a:p>
                <a:pPr fontAlgn="base"/>
                <a:endParaRPr lang="zh-CN" altLang="en-US" sz="1680" strike="noStrike" noProof="1"/>
              </a:p>
            </p:txBody>
          </p:sp>
          <p:sp>
            <p:nvSpPr>
              <p:cNvPr id="77591" name="Freeform 2198"/>
              <p:cNvSpPr/>
              <p:nvPr/>
            </p:nvSpPr>
            <p:spPr>
              <a:xfrm>
                <a:off x="1700" y="1423"/>
                <a:ext cx="43" cy="10"/>
              </a:xfrm>
              <a:custGeom>
                <a:avLst/>
                <a:gdLst>
                  <a:gd name="txL" fmla="*/ 0 w 13"/>
                  <a:gd name="txT" fmla="*/ 0 h 3"/>
                  <a:gd name="txR" fmla="*/ 13 w 13"/>
                  <a:gd name="txB" fmla="*/ 3 h 3"/>
                </a:gdLst>
                <a:ahLst/>
                <a:cxnLst>
                  <a:cxn ang="0">
                    <a:pos x="2147483646" y="0"/>
                  </a:cxn>
                  <a:cxn ang="0">
                    <a:pos x="2147483646" y="0"/>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13" h="3">
                    <a:moveTo>
                      <a:pt x="12" y="0"/>
                    </a:moveTo>
                    <a:lnTo>
                      <a:pt x="12" y="0"/>
                    </a:lnTo>
                    <a:lnTo>
                      <a:pt x="10" y="1"/>
                    </a:lnTo>
                    <a:lnTo>
                      <a:pt x="7" y="1"/>
                    </a:lnTo>
                    <a:lnTo>
                      <a:pt x="4" y="0"/>
                    </a:lnTo>
                    <a:lnTo>
                      <a:pt x="0" y="0"/>
                    </a:lnTo>
                    <a:lnTo>
                      <a:pt x="0" y="1"/>
                    </a:lnTo>
                    <a:lnTo>
                      <a:pt x="4" y="3"/>
                    </a:lnTo>
                    <a:lnTo>
                      <a:pt x="7" y="3"/>
                    </a:lnTo>
                    <a:lnTo>
                      <a:pt x="10" y="3"/>
                    </a:lnTo>
                    <a:lnTo>
                      <a:pt x="13" y="0"/>
                    </a:lnTo>
                    <a:lnTo>
                      <a:pt x="1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92" name="Freeform 2199"/>
              <p:cNvSpPr/>
              <p:nvPr/>
            </p:nvSpPr>
            <p:spPr>
              <a:xfrm>
                <a:off x="1740" y="1397"/>
                <a:ext cx="16"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5" h="8">
                    <a:moveTo>
                      <a:pt x="1" y="1"/>
                    </a:moveTo>
                    <a:lnTo>
                      <a:pt x="1" y="1"/>
                    </a:lnTo>
                    <a:lnTo>
                      <a:pt x="3" y="3"/>
                    </a:lnTo>
                    <a:lnTo>
                      <a:pt x="0" y="8"/>
                    </a:lnTo>
                    <a:lnTo>
                      <a:pt x="1" y="8"/>
                    </a:lnTo>
                    <a:lnTo>
                      <a:pt x="5" y="3"/>
                    </a:lnTo>
                    <a:lnTo>
                      <a:pt x="3" y="0"/>
                    </a:lnTo>
                    <a:lnTo>
                      <a:pt x="1"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93" name="Freeform 2200"/>
              <p:cNvSpPr/>
              <p:nvPr/>
            </p:nvSpPr>
            <p:spPr>
              <a:xfrm>
                <a:off x="1730" y="1374"/>
                <a:ext cx="19" cy="26"/>
              </a:xfrm>
              <a:custGeom>
                <a:avLst/>
                <a:gdLst>
                  <a:gd name="txL" fmla="*/ 0 w 6"/>
                  <a:gd name="txT" fmla="*/ 0 h 8"/>
                  <a:gd name="txR" fmla="*/ 6 w 6"/>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6" h="8">
                    <a:moveTo>
                      <a:pt x="0" y="2"/>
                    </a:moveTo>
                    <a:lnTo>
                      <a:pt x="0" y="2"/>
                    </a:lnTo>
                    <a:lnTo>
                      <a:pt x="1" y="3"/>
                    </a:lnTo>
                    <a:lnTo>
                      <a:pt x="4" y="8"/>
                    </a:lnTo>
                    <a:lnTo>
                      <a:pt x="6" y="7"/>
                    </a:lnTo>
                    <a:lnTo>
                      <a:pt x="3"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94" name="Freeform 2201"/>
              <p:cNvSpPr/>
              <p:nvPr/>
            </p:nvSpPr>
            <p:spPr>
              <a:xfrm>
                <a:off x="1690" y="1367"/>
                <a:ext cx="40" cy="13"/>
              </a:xfrm>
              <a:custGeom>
                <a:avLst/>
                <a:gdLst>
                  <a:gd name="txL" fmla="*/ 0 w 12"/>
                  <a:gd name="txT" fmla="*/ 0 h 4"/>
                  <a:gd name="txR" fmla="*/ 12 w 12"/>
                  <a:gd name="txB" fmla="*/ 4 h 4"/>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 ang="0">
                    <a:pos x="0" y="2147483646"/>
                  </a:cxn>
                </a:cxnLst>
                <a:rect l="txL" t="txT" r="txR" b="txB"/>
                <a:pathLst>
                  <a:path w="12" h="4">
                    <a:moveTo>
                      <a:pt x="0" y="2"/>
                    </a:moveTo>
                    <a:lnTo>
                      <a:pt x="0" y="2"/>
                    </a:lnTo>
                    <a:lnTo>
                      <a:pt x="5" y="2"/>
                    </a:lnTo>
                    <a:lnTo>
                      <a:pt x="12" y="4"/>
                    </a:lnTo>
                    <a:lnTo>
                      <a:pt x="12" y="2"/>
                    </a:lnTo>
                    <a:lnTo>
                      <a:pt x="7" y="0"/>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95" name="Freeform 2202"/>
              <p:cNvSpPr/>
              <p:nvPr/>
            </p:nvSpPr>
            <p:spPr>
              <a:xfrm>
                <a:off x="1681" y="1357"/>
                <a:ext cx="16" cy="17"/>
              </a:xfrm>
              <a:custGeom>
                <a:avLst/>
                <a:gdLst>
                  <a:gd name="txL" fmla="*/ 0 w 5"/>
                  <a:gd name="txT" fmla="*/ 0 h 5"/>
                  <a:gd name="txR" fmla="*/ 5 w 5"/>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5" h="5">
                    <a:moveTo>
                      <a:pt x="0" y="2"/>
                    </a:moveTo>
                    <a:lnTo>
                      <a:pt x="0" y="2"/>
                    </a:lnTo>
                    <a:lnTo>
                      <a:pt x="1" y="3"/>
                    </a:lnTo>
                    <a:lnTo>
                      <a:pt x="3" y="5"/>
                    </a:lnTo>
                    <a:lnTo>
                      <a:pt x="5" y="3"/>
                    </a:lnTo>
                    <a:lnTo>
                      <a:pt x="3"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96" name="Freeform 2203"/>
              <p:cNvSpPr/>
              <p:nvPr/>
            </p:nvSpPr>
            <p:spPr>
              <a:xfrm>
                <a:off x="1664" y="1347"/>
                <a:ext cx="17" cy="17"/>
              </a:xfrm>
              <a:custGeom>
                <a:avLst/>
                <a:gdLst>
                  <a:gd name="txL" fmla="*/ 0 w 5"/>
                  <a:gd name="txT" fmla="*/ 0 h 5"/>
                  <a:gd name="txR" fmla="*/ 5 w 5"/>
                  <a:gd name="txB" fmla="*/ 5 h 5"/>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5">
                    <a:moveTo>
                      <a:pt x="2" y="0"/>
                    </a:moveTo>
                    <a:lnTo>
                      <a:pt x="2" y="0"/>
                    </a:lnTo>
                    <a:lnTo>
                      <a:pt x="0" y="2"/>
                    </a:lnTo>
                    <a:lnTo>
                      <a:pt x="0" y="5"/>
                    </a:lnTo>
                    <a:lnTo>
                      <a:pt x="3" y="5"/>
                    </a:lnTo>
                    <a:lnTo>
                      <a:pt x="5" y="5"/>
                    </a:lnTo>
                    <a:lnTo>
                      <a:pt x="5" y="3"/>
                    </a:lnTo>
                    <a:lnTo>
                      <a:pt x="3" y="3"/>
                    </a:lnTo>
                    <a:lnTo>
                      <a:pt x="2" y="3"/>
                    </a:lnTo>
                    <a:lnTo>
                      <a:pt x="3"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97" name="Freeform 2204"/>
              <p:cNvSpPr/>
              <p:nvPr/>
            </p:nvSpPr>
            <p:spPr>
              <a:xfrm>
                <a:off x="1671" y="1338"/>
                <a:ext cx="13" cy="16"/>
              </a:xfrm>
              <a:custGeom>
                <a:avLst/>
                <a:gdLst>
                  <a:gd name="txL" fmla="*/ 0 w 4"/>
                  <a:gd name="txT" fmla="*/ 0 h 5"/>
                  <a:gd name="txR" fmla="*/ 4 w 4"/>
                  <a:gd name="txB" fmla="*/ 5 h 5"/>
                </a:gdLst>
                <a:ahLst/>
                <a:cxnLst>
                  <a:cxn ang="0">
                    <a:pos x="0" y="2147483646"/>
                  </a:cxn>
                  <a:cxn ang="0">
                    <a:pos x="0"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4" h="5">
                    <a:moveTo>
                      <a:pt x="0" y="1"/>
                    </a:moveTo>
                    <a:lnTo>
                      <a:pt x="0" y="1"/>
                    </a:lnTo>
                    <a:lnTo>
                      <a:pt x="1" y="1"/>
                    </a:lnTo>
                    <a:lnTo>
                      <a:pt x="1" y="3"/>
                    </a:lnTo>
                    <a:lnTo>
                      <a:pt x="0" y="3"/>
                    </a:lnTo>
                    <a:lnTo>
                      <a:pt x="1" y="5"/>
                    </a:lnTo>
                    <a:lnTo>
                      <a:pt x="3" y="5"/>
                    </a:lnTo>
                    <a:lnTo>
                      <a:pt x="4" y="1"/>
                    </a:lnTo>
                    <a:lnTo>
                      <a:pt x="3"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98" name="Freeform 2205"/>
              <p:cNvSpPr/>
              <p:nvPr/>
            </p:nvSpPr>
            <p:spPr>
              <a:xfrm>
                <a:off x="1658" y="1325"/>
                <a:ext cx="16" cy="16"/>
              </a:xfrm>
              <a:custGeom>
                <a:avLst/>
                <a:gdLst>
                  <a:gd name="txL" fmla="*/ 0 w 5"/>
                  <a:gd name="txT" fmla="*/ 0 h 5"/>
                  <a:gd name="txR" fmla="*/ 5 w 5"/>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Lst>
                <a:rect l="txL" t="txT" r="txR" b="txB"/>
                <a:pathLst>
                  <a:path w="5" h="5">
                    <a:moveTo>
                      <a:pt x="0" y="4"/>
                    </a:moveTo>
                    <a:lnTo>
                      <a:pt x="0" y="4"/>
                    </a:lnTo>
                    <a:lnTo>
                      <a:pt x="4" y="2"/>
                    </a:lnTo>
                    <a:lnTo>
                      <a:pt x="2" y="4"/>
                    </a:lnTo>
                    <a:lnTo>
                      <a:pt x="4" y="5"/>
                    </a:lnTo>
                    <a:lnTo>
                      <a:pt x="4" y="4"/>
                    </a:lnTo>
                    <a:lnTo>
                      <a:pt x="5" y="4"/>
                    </a:lnTo>
                    <a:lnTo>
                      <a:pt x="5" y="2"/>
                    </a:lnTo>
                    <a:lnTo>
                      <a:pt x="4" y="0"/>
                    </a:lnTo>
                    <a:lnTo>
                      <a:pt x="0" y="2"/>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99" name="Freeform 2206"/>
              <p:cNvSpPr/>
              <p:nvPr/>
            </p:nvSpPr>
            <p:spPr>
              <a:xfrm>
                <a:off x="1409" y="1331"/>
                <a:ext cx="249" cy="108"/>
              </a:xfrm>
              <a:custGeom>
                <a:avLst/>
                <a:gdLst>
                  <a:gd name="txL" fmla="*/ 0 w 76"/>
                  <a:gd name="txT" fmla="*/ 0 h 33"/>
                  <a:gd name="txR" fmla="*/ 76 w 76"/>
                  <a:gd name="txB" fmla="*/ 33 h 3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txL" t="txT" r="txR" b="txB"/>
                <a:pathLst>
                  <a:path w="76" h="33">
                    <a:moveTo>
                      <a:pt x="1" y="33"/>
                    </a:moveTo>
                    <a:lnTo>
                      <a:pt x="1" y="33"/>
                    </a:lnTo>
                    <a:lnTo>
                      <a:pt x="16" y="25"/>
                    </a:lnTo>
                    <a:lnTo>
                      <a:pt x="27" y="18"/>
                    </a:lnTo>
                    <a:lnTo>
                      <a:pt x="41" y="11"/>
                    </a:lnTo>
                    <a:lnTo>
                      <a:pt x="50" y="8"/>
                    </a:lnTo>
                    <a:lnTo>
                      <a:pt x="67" y="5"/>
                    </a:lnTo>
                    <a:lnTo>
                      <a:pt x="76" y="2"/>
                    </a:lnTo>
                    <a:lnTo>
                      <a:pt x="76" y="0"/>
                    </a:lnTo>
                    <a:lnTo>
                      <a:pt x="67" y="2"/>
                    </a:lnTo>
                    <a:lnTo>
                      <a:pt x="50" y="7"/>
                    </a:lnTo>
                    <a:lnTo>
                      <a:pt x="39" y="10"/>
                    </a:lnTo>
                    <a:lnTo>
                      <a:pt x="27" y="15"/>
                    </a:lnTo>
                    <a:lnTo>
                      <a:pt x="14" y="23"/>
                    </a:lnTo>
                    <a:lnTo>
                      <a:pt x="0" y="31"/>
                    </a:lnTo>
                    <a:lnTo>
                      <a:pt x="1" y="31"/>
                    </a:lnTo>
                    <a:lnTo>
                      <a:pt x="1" y="33"/>
                    </a:lnTo>
                  </a:path>
                </a:pathLst>
              </a:custGeom>
              <a:solidFill>
                <a:srgbClr val="777777">
                  <a:alpha val="100000"/>
                </a:srgbClr>
              </a:solidFill>
              <a:ln w="9525">
                <a:noFill/>
              </a:ln>
            </p:spPr>
            <p:txBody>
              <a:bodyPr/>
              <a:lstStyle/>
              <a:p>
                <a:pPr fontAlgn="base"/>
                <a:endParaRPr lang="zh-CN" altLang="en-US" sz="1680" strike="noStrike" noProof="1"/>
              </a:p>
            </p:txBody>
          </p:sp>
          <p:sp>
            <p:nvSpPr>
              <p:cNvPr id="77600" name="Freeform 2207"/>
              <p:cNvSpPr/>
              <p:nvPr/>
            </p:nvSpPr>
            <p:spPr>
              <a:xfrm>
                <a:off x="1366" y="1433"/>
                <a:ext cx="46" cy="9"/>
              </a:xfrm>
              <a:custGeom>
                <a:avLst/>
                <a:gdLst>
                  <a:gd name="txL" fmla="*/ 0 w 14"/>
                  <a:gd name="txT" fmla="*/ 0 h 3"/>
                  <a:gd name="txR" fmla="*/ 14 w 14"/>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4" h="3">
                    <a:moveTo>
                      <a:pt x="1" y="3"/>
                    </a:moveTo>
                    <a:lnTo>
                      <a:pt x="1" y="3"/>
                    </a:lnTo>
                    <a:lnTo>
                      <a:pt x="3" y="3"/>
                    </a:lnTo>
                    <a:lnTo>
                      <a:pt x="14" y="2"/>
                    </a:lnTo>
                    <a:lnTo>
                      <a:pt x="14" y="0"/>
                    </a:lnTo>
                    <a:lnTo>
                      <a:pt x="3" y="2"/>
                    </a:lnTo>
                    <a:lnTo>
                      <a:pt x="0" y="2"/>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01" name="Freeform 2208"/>
              <p:cNvSpPr/>
              <p:nvPr/>
            </p:nvSpPr>
            <p:spPr>
              <a:xfrm>
                <a:off x="1343" y="1439"/>
                <a:ext cx="26" cy="20"/>
              </a:xfrm>
              <a:custGeom>
                <a:avLst/>
                <a:gdLst>
                  <a:gd name="txL" fmla="*/ 0 w 8"/>
                  <a:gd name="txT" fmla="*/ 0 h 6"/>
                  <a:gd name="txR" fmla="*/ 8 w 8"/>
                  <a:gd name="txB" fmla="*/ 6 h 6"/>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8" h="6">
                    <a:moveTo>
                      <a:pt x="2" y="5"/>
                    </a:moveTo>
                    <a:lnTo>
                      <a:pt x="2" y="5"/>
                    </a:lnTo>
                    <a:lnTo>
                      <a:pt x="3" y="3"/>
                    </a:lnTo>
                    <a:lnTo>
                      <a:pt x="8" y="1"/>
                    </a:lnTo>
                    <a:lnTo>
                      <a:pt x="7" y="0"/>
                    </a:lnTo>
                    <a:lnTo>
                      <a:pt x="3" y="1"/>
                    </a:lnTo>
                    <a:lnTo>
                      <a:pt x="0" y="6"/>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02" name="Freeform 2209"/>
              <p:cNvSpPr/>
              <p:nvPr/>
            </p:nvSpPr>
            <p:spPr>
              <a:xfrm>
                <a:off x="1337" y="1456"/>
                <a:ext cx="16"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Lst>
                <a:rect l="txL" t="txT" r="txR" b="txB"/>
                <a:pathLst>
                  <a:path w="5" h="8">
                    <a:moveTo>
                      <a:pt x="2" y="8"/>
                    </a:moveTo>
                    <a:lnTo>
                      <a:pt x="2" y="8"/>
                    </a:lnTo>
                    <a:lnTo>
                      <a:pt x="4" y="6"/>
                    </a:lnTo>
                    <a:lnTo>
                      <a:pt x="5" y="5"/>
                    </a:lnTo>
                    <a:lnTo>
                      <a:pt x="5" y="1"/>
                    </a:lnTo>
                    <a:lnTo>
                      <a:pt x="4" y="0"/>
                    </a:lnTo>
                    <a:lnTo>
                      <a:pt x="2" y="1"/>
                    </a:lnTo>
                    <a:lnTo>
                      <a:pt x="4" y="3"/>
                    </a:lnTo>
                    <a:lnTo>
                      <a:pt x="2" y="5"/>
                    </a:lnTo>
                    <a:lnTo>
                      <a:pt x="0" y="5"/>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603" name="Freeform 2210"/>
              <p:cNvSpPr/>
              <p:nvPr/>
            </p:nvSpPr>
            <p:spPr>
              <a:xfrm>
                <a:off x="1333" y="1472"/>
                <a:ext cx="10" cy="20"/>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3" h="6">
                    <a:moveTo>
                      <a:pt x="3" y="4"/>
                    </a:moveTo>
                    <a:lnTo>
                      <a:pt x="3" y="4"/>
                    </a:lnTo>
                    <a:lnTo>
                      <a:pt x="3" y="3"/>
                    </a:lnTo>
                    <a:lnTo>
                      <a:pt x="1" y="0"/>
                    </a:lnTo>
                    <a:lnTo>
                      <a:pt x="0" y="3"/>
                    </a:lnTo>
                    <a:lnTo>
                      <a:pt x="1" y="6"/>
                    </a:lnTo>
                    <a:lnTo>
                      <a:pt x="3" y="6"/>
                    </a:lnTo>
                    <a:lnTo>
                      <a:pt x="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604" name="Freeform 2211"/>
              <p:cNvSpPr/>
              <p:nvPr/>
            </p:nvSpPr>
            <p:spPr>
              <a:xfrm>
                <a:off x="1333" y="1485"/>
                <a:ext cx="10"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Lst>
                <a:rect l="txL" t="txT" r="txR" b="txB"/>
                <a:pathLst>
                  <a:path w="3" h="5">
                    <a:moveTo>
                      <a:pt x="1" y="5"/>
                    </a:moveTo>
                    <a:lnTo>
                      <a:pt x="1" y="5"/>
                    </a:lnTo>
                    <a:lnTo>
                      <a:pt x="3" y="2"/>
                    </a:lnTo>
                    <a:lnTo>
                      <a:pt x="3" y="0"/>
                    </a:lnTo>
                    <a:lnTo>
                      <a:pt x="3" y="2"/>
                    </a:lnTo>
                    <a:lnTo>
                      <a:pt x="1" y="2"/>
                    </a:lnTo>
                    <a:lnTo>
                      <a:pt x="0" y="5"/>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05" name="Freeform 2212"/>
              <p:cNvSpPr/>
              <p:nvPr/>
            </p:nvSpPr>
            <p:spPr>
              <a:xfrm>
                <a:off x="1327" y="1501"/>
                <a:ext cx="10" cy="27"/>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Lst>
                <a:rect l="txL" t="txT" r="txR" b="txB"/>
                <a:pathLst>
                  <a:path w="3" h="8">
                    <a:moveTo>
                      <a:pt x="3" y="5"/>
                    </a:moveTo>
                    <a:lnTo>
                      <a:pt x="3" y="5"/>
                    </a:lnTo>
                    <a:lnTo>
                      <a:pt x="3" y="0"/>
                    </a:lnTo>
                    <a:lnTo>
                      <a:pt x="2" y="0"/>
                    </a:lnTo>
                    <a:lnTo>
                      <a:pt x="0" y="5"/>
                    </a:lnTo>
                    <a:lnTo>
                      <a:pt x="3" y="8"/>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06" name="Freeform 2213"/>
              <p:cNvSpPr/>
              <p:nvPr/>
            </p:nvSpPr>
            <p:spPr>
              <a:xfrm>
                <a:off x="1337" y="1501"/>
                <a:ext cx="49" cy="27"/>
              </a:xfrm>
              <a:custGeom>
                <a:avLst/>
                <a:gdLst>
                  <a:gd name="txL" fmla="*/ 0 w 15"/>
                  <a:gd name="txT" fmla="*/ 0 h 8"/>
                  <a:gd name="txR" fmla="*/ 15 w 15"/>
                  <a:gd name="txB" fmla="*/ 8 h 8"/>
                </a:gdLst>
                <a:ahLst/>
                <a:cxnLst>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15" h="8">
                    <a:moveTo>
                      <a:pt x="15" y="2"/>
                    </a:moveTo>
                    <a:lnTo>
                      <a:pt x="13" y="0"/>
                    </a:lnTo>
                    <a:lnTo>
                      <a:pt x="9" y="4"/>
                    </a:lnTo>
                    <a:lnTo>
                      <a:pt x="0" y="5"/>
                    </a:lnTo>
                    <a:lnTo>
                      <a:pt x="0" y="8"/>
                    </a:lnTo>
                    <a:lnTo>
                      <a:pt x="9" y="5"/>
                    </a:lnTo>
                    <a:lnTo>
                      <a:pt x="15" y="2"/>
                    </a:lnTo>
                    <a:lnTo>
                      <a:pt x="13" y="2"/>
                    </a:lnTo>
                    <a:lnTo>
                      <a:pt x="15" y="2"/>
                    </a:lnTo>
                    <a:lnTo>
                      <a:pt x="15" y="0"/>
                    </a:lnTo>
                    <a:lnTo>
                      <a:pt x="13" y="0"/>
                    </a:lnTo>
                    <a:lnTo>
                      <a:pt x="15"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07" name="Freeform 2214"/>
              <p:cNvSpPr/>
              <p:nvPr/>
            </p:nvSpPr>
            <p:spPr>
              <a:xfrm>
                <a:off x="1379" y="1508"/>
                <a:ext cx="13" cy="59"/>
              </a:xfrm>
              <a:custGeom>
                <a:avLst/>
                <a:gdLst>
                  <a:gd name="txL" fmla="*/ 0 w 4"/>
                  <a:gd name="txT" fmla="*/ 0 h 18"/>
                  <a:gd name="txR" fmla="*/ 4 w 4"/>
                  <a:gd name="txB" fmla="*/ 18 h 18"/>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4" h="18">
                    <a:moveTo>
                      <a:pt x="4" y="16"/>
                    </a:moveTo>
                    <a:lnTo>
                      <a:pt x="4" y="16"/>
                    </a:lnTo>
                    <a:lnTo>
                      <a:pt x="2" y="8"/>
                    </a:lnTo>
                    <a:lnTo>
                      <a:pt x="2" y="0"/>
                    </a:lnTo>
                    <a:lnTo>
                      <a:pt x="0" y="0"/>
                    </a:lnTo>
                    <a:lnTo>
                      <a:pt x="0" y="8"/>
                    </a:lnTo>
                    <a:lnTo>
                      <a:pt x="2" y="18"/>
                    </a:lnTo>
                    <a:lnTo>
                      <a:pt x="4" y="16"/>
                    </a:lnTo>
                  </a:path>
                </a:pathLst>
              </a:custGeom>
              <a:solidFill>
                <a:srgbClr val="777777">
                  <a:alpha val="100000"/>
                </a:srgbClr>
              </a:solidFill>
              <a:ln w="9525">
                <a:noFill/>
              </a:ln>
            </p:spPr>
            <p:txBody>
              <a:bodyPr/>
              <a:lstStyle/>
              <a:p>
                <a:pPr fontAlgn="base"/>
                <a:endParaRPr lang="zh-CN" altLang="en-US" sz="1680" strike="noStrike" noProof="1"/>
              </a:p>
            </p:txBody>
          </p:sp>
          <p:sp>
            <p:nvSpPr>
              <p:cNvPr id="77608" name="Freeform 2215"/>
              <p:cNvSpPr/>
              <p:nvPr/>
            </p:nvSpPr>
            <p:spPr>
              <a:xfrm>
                <a:off x="1386" y="1560"/>
                <a:ext cx="26" cy="13"/>
              </a:xfrm>
              <a:custGeom>
                <a:avLst/>
                <a:gdLst>
                  <a:gd name="txL" fmla="*/ 0 w 8"/>
                  <a:gd name="txT" fmla="*/ 0 h 4"/>
                  <a:gd name="txR" fmla="*/ 8 w 8"/>
                  <a:gd name="txB" fmla="*/ 4 h 4"/>
                </a:gdLst>
                <a:ahLst/>
                <a:cxnLst>
                  <a:cxn ang="0">
                    <a:pos x="2147483646" y="0"/>
                  </a:cxn>
                  <a:cxn ang="0">
                    <a:pos x="2147483646" y="0"/>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8" h="4">
                    <a:moveTo>
                      <a:pt x="7" y="0"/>
                    </a:moveTo>
                    <a:lnTo>
                      <a:pt x="7" y="0"/>
                    </a:lnTo>
                    <a:lnTo>
                      <a:pt x="3" y="2"/>
                    </a:lnTo>
                    <a:lnTo>
                      <a:pt x="2" y="0"/>
                    </a:lnTo>
                    <a:lnTo>
                      <a:pt x="0" y="2"/>
                    </a:lnTo>
                    <a:lnTo>
                      <a:pt x="3" y="4"/>
                    </a:lnTo>
                    <a:lnTo>
                      <a:pt x="8" y="2"/>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09" name="Freeform 2216"/>
              <p:cNvSpPr/>
              <p:nvPr/>
            </p:nvSpPr>
            <p:spPr>
              <a:xfrm>
                <a:off x="1409" y="1514"/>
                <a:ext cx="29" cy="53"/>
              </a:xfrm>
              <a:custGeom>
                <a:avLst/>
                <a:gdLst>
                  <a:gd name="txL" fmla="*/ 0 w 9"/>
                  <a:gd name="txT" fmla="*/ 0 h 16"/>
                  <a:gd name="txR" fmla="*/ 9 w 9"/>
                  <a:gd name="txB" fmla="*/ 16 h 1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9" h="16">
                    <a:moveTo>
                      <a:pt x="9" y="0"/>
                    </a:moveTo>
                    <a:lnTo>
                      <a:pt x="9" y="0"/>
                    </a:lnTo>
                    <a:lnTo>
                      <a:pt x="4" y="6"/>
                    </a:lnTo>
                    <a:lnTo>
                      <a:pt x="0" y="14"/>
                    </a:lnTo>
                    <a:lnTo>
                      <a:pt x="1" y="16"/>
                    </a:lnTo>
                    <a:lnTo>
                      <a:pt x="6" y="8"/>
                    </a:lnTo>
                    <a:lnTo>
                      <a:pt x="9" y="1"/>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10" name="Freeform 2217"/>
              <p:cNvSpPr/>
              <p:nvPr/>
            </p:nvSpPr>
            <p:spPr>
              <a:xfrm>
                <a:off x="1438" y="1514"/>
                <a:ext cx="26" cy="10"/>
              </a:xfrm>
              <a:custGeom>
                <a:avLst/>
                <a:gdLst>
                  <a:gd name="txL" fmla="*/ 0 w 8"/>
                  <a:gd name="txT" fmla="*/ 0 h 3"/>
                  <a:gd name="txR" fmla="*/ 8 w 8"/>
                  <a:gd name="txB" fmla="*/ 3 h 3"/>
                </a:gdLst>
                <a:ahLst/>
                <a:cxnLst>
                  <a:cxn ang="0">
                    <a:pos x="2147483646" y="0"/>
                  </a:cxn>
                  <a:cxn ang="0">
                    <a:pos x="2147483646" y="0"/>
                  </a:cxn>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8" h="3">
                    <a:moveTo>
                      <a:pt x="5" y="0"/>
                    </a:moveTo>
                    <a:lnTo>
                      <a:pt x="5" y="0"/>
                    </a:lnTo>
                    <a:lnTo>
                      <a:pt x="5" y="1"/>
                    </a:lnTo>
                    <a:lnTo>
                      <a:pt x="4" y="1"/>
                    </a:lnTo>
                    <a:lnTo>
                      <a:pt x="2" y="1"/>
                    </a:lnTo>
                    <a:lnTo>
                      <a:pt x="0" y="0"/>
                    </a:lnTo>
                    <a:lnTo>
                      <a:pt x="0" y="1"/>
                    </a:lnTo>
                    <a:lnTo>
                      <a:pt x="2" y="3"/>
                    </a:lnTo>
                    <a:lnTo>
                      <a:pt x="4" y="3"/>
                    </a:lnTo>
                    <a:lnTo>
                      <a:pt x="5" y="3"/>
                    </a:lnTo>
                    <a:lnTo>
                      <a:pt x="8"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11" name="Freeform 2218"/>
              <p:cNvSpPr/>
              <p:nvPr/>
            </p:nvSpPr>
            <p:spPr>
              <a:xfrm>
                <a:off x="1455" y="1472"/>
                <a:ext cx="16" cy="42"/>
              </a:xfrm>
              <a:custGeom>
                <a:avLst/>
                <a:gdLst>
                  <a:gd name="txL" fmla="*/ 0 w 5"/>
                  <a:gd name="txT" fmla="*/ 0 h 13"/>
                  <a:gd name="txR" fmla="*/ 5 w 5"/>
                  <a:gd name="txB" fmla="*/ 13 h 13"/>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13">
                    <a:moveTo>
                      <a:pt x="3" y="0"/>
                    </a:moveTo>
                    <a:lnTo>
                      <a:pt x="3" y="0"/>
                    </a:lnTo>
                    <a:lnTo>
                      <a:pt x="2" y="4"/>
                    </a:lnTo>
                    <a:lnTo>
                      <a:pt x="0" y="13"/>
                    </a:lnTo>
                    <a:lnTo>
                      <a:pt x="3" y="13"/>
                    </a:lnTo>
                    <a:lnTo>
                      <a:pt x="3" y="6"/>
                    </a:lnTo>
                    <a:lnTo>
                      <a:pt x="5"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12" name="Freeform 2219"/>
              <p:cNvSpPr/>
              <p:nvPr/>
            </p:nvSpPr>
            <p:spPr>
              <a:xfrm>
                <a:off x="1464" y="1439"/>
                <a:ext cx="56" cy="36"/>
              </a:xfrm>
              <a:custGeom>
                <a:avLst/>
                <a:gdLst>
                  <a:gd name="txL" fmla="*/ 0 w 17"/>
                  <a:gd name="txT" fmla="*/ 0 h 11"/>
                  <a:gd name="txR" fmla="*/ 17 w 17"/>
                  <a:gd name="txB" fmla="*/ 11 h 11"/>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 h="11">
                    <a:moveTo>
                      <a:pt x="17" y="0"/>
                    </a:moveTo>
                    <a:lnTo>
                      <a:pt x="17" y="0"/>
                    </a:lnTo>
                    <a:lnTo>
                      <a:pt x="9" y="5"/>
                    </a:lnTo>
                    <a:lnTo>
                      <a:pt x="0" y="10"/>
                    </a:lnTo>
                    <a:lnTo>
                      <a:pt x="2" y="11"/>
                    </a:lnTo>
                    <a:lnTo>
                      <a:pt x="9" y="6"/>
                    </a:lnTo>
                    <a:lnTo>
                      <a:pt x="17" y="3"/>
                    </a:lnTo>
                    <a:lnTo>
                      <a:pt x="1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13" name="Freeform 2220"/>
              <p:cNvSpPr/>
              <p:nvPr/>
            </p:nvSpPr>
            <p:spPr>
              <a:xfrm>
                <a:off x="1520" y="1416"/>
                <a:ext cx="17" cy="33"/>
              </a:xfrm>
              <a:custGeom>
                <a:avLst/>
                <a:gdLst>
                  <a:gd name="txL" fmla="*/ 0 w 5"/>
                  <a:gd name="txT" fmla="*/ 0 h 10"/>
                  <a:gd name="txR" fmla="*/ 5 w 5"/>
                  <a:gd name="txB" fmla="*/ 10 h 10"/>
                </a:gdLst>
                <a:ahLst/>
                <a:cxnLst>
                  <a:cxn ang="0">
                    <a:pos x="2147483646" y="0"/>
                  </a:cxn>
                  <a:cxn ang="0">
                    <a:pos x="2147483646" y="0"/>
                  </a:cxn>
                  <a:cxn ang="0">
                    <a:pos x="2147483646" y="2147483646"/>
                  </a:cxn>
                  <a:cxn ang="0">
                    <a:pos x="0" y="2147483646"/>
                  </a:cxn>
                  <a:cxn ang="0">
                    <a:pos x="0" y="2147483646"/>
                  </a:cxn>
                  <a:cxn ang="0">
                    <a:pos x="2147483646" y="2147483646"/>
                  </a:cxn>
                  <a:cxn ang="0">
                    <a:pos x="2147483646" y="0"/>
                  </a:cxn>
                  <a:cxn ang="0">
                    <a:pos x="2147483646" y="2147483646"/>
                  </a:cxn>
                  <a:cxn ang="0">
                    <a:pos x="2147483646" y="0"/>
                  </a:cxn>
                  <a:cxn ang="0">
                    <a:pos x="2147483646" y="0"/>
                  </a:cxn>
                  <a:cxn ang="0">
                    <a:pos x="2147483646" y="0"/>
                  </a:cxn>
                  <a:cxn ang="0">
                    <a:pos x="2147483646" y="0"/>
                  </a:cxn>
                </a:cxnLst>
                <a:rect l="txL" t="txT" r="txR" b="txB"/>
                <a:pathLst>
                  <a:path w="5" h="10">
                    <a:moveTo>
                      <a:pt x="5" y="0"/>
                    </a:moveTo>
                    <a:lnTo>
                      <a:pt x="3" y="0"/>
                    </a:lnTo>
                    <a:lnTo>
                      <a:pt x="3" y="3"/>
                    </a:lnTo>
                    <a:lnTo>
                      <a:pt x="0" y="7"/>
                    </a:lnTo>
                    <a:lnTo>
                      <a:pt x="0" y="10"/>
                    </a:lnTo>
                    <a:lnTo>
                      <a:pt x="5" y="5"/>
                    </a:lnTo>
                    <a:lnTo>
                      <a:pt x="5" y="0"/>
                    </a:lnTo>
                    <a:lnTo>
                      <a:pt x="5" y="2"/>
                    </a:lnTo>
                    <a:lnTo>
                      <a:pt x="5" y="0"/>
                    </a:lnTo>
                    <a:lnTo>
                      <a:pt x="3"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14" name="Freeform 2221"/>
              <p:cNvSpPr/>
              <p:nvPr/>
            </p:nvSpPr>
            <p:spPr>
              <a:xfrm>
                <a:off x="1537" y="1413"/>
                <a:ext cx="16" cy="10"/>
              </a:xfrm>
              <a:custGeom>
                <a:avLst/>
                <a:gdLst>
                  <a:gd name="txL" fmla="*/ 0 w 5"/>
                  <a:gd name="txT" fmla="*/ 0 h 3"/>
                  <a:gd name="txR" fmla="*/ 5 w 5"/>
                  <a:gd name="txB" fmla="*/ 3 h 3"/>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5" h="3">
                    <a:moveTo>
                      <a:pt x="5" y="0"/>
                    </a:moveTo>
                    <a:lnTo>
                      <a:pt x="5" y="0"/>
                    </a:lnTo>
                    <a:lnTo>
                      <a:pt x="2" y="0"/>
                    </a:lnTo>
                    <a:lnTo>
                      <a:pt x="0" y="1"/>
                    </a:lnTo>
                    <a:lnTo>
                      <a:pt x="0" y="3"/>
                    </a:lnTo>
                    <a:lnTo>
                      <a:pt x="2" y="3"/>
                    </a:lnTo>
                    <a:lnTo>
                      <a:pt x="5" y="1"/>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15" name="Freeform 2222"/>
              <p:cNvSpPr/>
              <p:nvPr/>
            </p:nvSpPr>
            <p:spPr>
              <a:xfrm>
                <a:off x="1553" y="1413"/>
                <a:ext cx="26" cy="10"/>
              </a:xfrm>
              <a:custGeom>
                <a:avLst/>
                <a:gdLst>
                  <a:gd name="txL" fmla="*/ 0 w 8"/>
                  <a:gd name="txT" fmla="*/ 0 h 3"/>
                  <a:gd name="txR" fmla="*/ 8 w 8"/>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3">
                    <a:moveTo>
                      <a:pt x="8" y="3"/>
                    </a:moveTo>
                    <a:lnTo>
                      <a:pt x="8" y="3"/>
                    </a:lnTo>
                    <a:lnTo>
                      <a:pt x="5" y="0"/>
                    </a:lnTo>
                    <a:lnTo>
                      <a:pt x="0" y="0"/>
                    </a:lnTo>
                    <a:lnTo>
                      <a:pt x="0" y="1"/>
                    </a:lnTo>
                    <a:lnTo>
                      <a:pt x="5" y="1"/>
                    </a:lnTo>
                    <a:lnTo>
                      <a:pt x="6" y="1"/>
                    </a:lnTo>
                    <a:lnTo>
                      <a:pt x="8"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16" name="Freeform 2223"/>
              <p:cNvSpPr/>
              <p:nvPr/>
            </p:nvSpPr>
            <p:spPr>
              <a:xfrm>
                <a:off x="1504" y="1416"/>
                <a:ext cx="75" cy="92"/>
              </a:xfrm>
              <a:custGeom>
                <a:avLst/>
                <a:gdLst>
                  <a:gd name="txL" fmla="*/ 0 w 23"/>
                  <a:gd name="txT" fmla="*/ 0 h 28"/>
                  <a:gd name="txR" fmla="*/ 23 w 23"/>
                  <a:gd name="txB" fmla="*/ 28 h 2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0" y="2147483646"/>
                  </a:cxn>
                  <a:cxn ang="0">
                    <a:pos x="0" y="2147483646"/>
                  </a:cxn>
                  <a:cxn ang="0">
                    <a:pos x="2147483646" y="2147483646"/>
                  </a:cxn>
                </a:cxnLst>
                <a:rect l="txL" t="txT" r="txR" b="txB"/>
                <a:pathLst>
                  <a:path w="23" h="28">
                    <a:moveTo>
                      <a:pt x="2" y="26"/>
                    </a:moveTo>
                    <a:lnTo>
                      <a:pt x="2" y="26"/>
                    </a:lnTo>
                    <a:lnTo>
                      <a:pt x="2" y="23"/>
                    </a:lnTo>
                    <a:lnTo>
                      <a:pt x="3" y="20"/>
                    </a:lnTo>
                    <a:lnTo>
                      <a:pt x="7" y="15"/>
                    </a:lnTo>
                    <a:lnTo>
                      <a:pt x="10" y="12"/>
                    </a:lnTo>
                    <a:lnTo>
                      <a:pt x="18" y="5"/>
                    </a:lnTo>
                    <a:lnTo>
                      <a:pt x="23" y="2"/>
                    </a:lnTo>
                    <a:lnTo>
                      <a:pt x="21" y="0"/>
                    </a:lnTo>
                    <a:lnTo>
                      <a:pt x="16" y="3"/>
                    </a:lnTo>
                    <a:lnTo>
                      <a:pt x="8" y="10"/>
                    </a:lnTo>
                    <a:lnTo>
                      <a:pt x="5" y="13"/>
                    </a:lnTo>
                    <a:lnTo>
                      <a:pt x="2" y="18"/>
                    </a:lnTo>
                    <a:lnTo>
                      <a:pt x="0" y="23"/>
                    </a:lnTo>
                    <a:lnTo>
                      <a:pt x="0" y="28"/>
                    </a:lnTo>
                    <a:lnTo>
                      <a:pt x="2" y="26"/>
                    </a:lnTo>
                  </a:path>
                </a:pathLst>
              </a:custGeom>
              <a:solidFill>
                <a:srgbClr val="777777">
                  <a:alpha val="100000"/>
                </a:srgbClr>
              </a:solidFill>
              <a:ln w="9525">
                <a:noFill/>
              </a:ln>
            </p:spPr>
            <p:txBody>
              <a:bodyPr/>
              <a:lstStyle/>
              <a:p>
                <a:pPr fontAlgn="base"/>
                <a:endParaRPr lang="zh-CN" altLang="en-US" sz="1680" strike="noStrike" noProof="1"/>
              </a:p>
            </p:txBody>
          </p:sp>
          <p:sp>
            <p:nvSpPr>
              <p:cNvPr id="77617" name="Freeform 2224"/>
              <p:cNvSpPr/>
              <p:nvPr/>
            </p:nvSpPr>
            <p:spPr>
              <a:xfrm>
                <a:off x="1504" y="1501"/>
                <a:ext cx="33" cy="13"/>
              </a:xfrm>
              <a:custGeom>
                <a:avLst/>
                <a:gdLst>
                  <a:gd name="txL" fmla="*/ 0 w 10"/>
                  <a:gd name="txT" fmla="*/ 0 h 4"/>
                  <a:gd name="txR" fmla="*/ 10 w 10"/>
                  <a:gd name="txB" fmla="*/ 4 h 4"/>
                </a:gdLst>
                <a:ahLst/>
                <a:cxnLst>
                  <a:cxn ang="0">
                    <a:pos x="2147483646" y="0"/>
                  </a:cxn>
                  <a:cxn ang="0">
                    <a:pos x="2147483646" y="0"/>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10" h="4">
                    <a:moveTo>
                      <a:pt x="10" y="0"/>
                    </a:moveTo>
                    <a:lnTo>
                      <a:pt x="10" y="0"/>
                    </a:lnTo>
                    <a:lnTo>
                      <a:pt x="8" y="2"/>
                    </a:lnTo>
                    <a:lnTo>
                      <a:pt x="2" y="0"/>
                    </a:lnTo>
                    <a:lnTo>
                      <a:pt x="0" y="2"/>
                    </a:lnTo>
                    <a:lnTo>
                      <a:pt x="8" y="4"/>
                    </a:lnTo>
                    <a:lnTo>
                      <a:pt x="10" y="4"/>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18" name="Freeform 2225"/>
              <p:cNvSpPr/>
              <p:nvPr/>
            </p:nvSpPr>
            <p:spPr>
              <a:xfrm>
                <a:off x="1537" y="1501"/>
                <a:ext cx="32" cy="13"/>
              </a:xfrm>
              <a:custGeom>
                <a:avLst/>
                <a:gdLst>
                  <a:gd name="txL" fmla="*/ 0 w 10"/>
                  <a:gd name="txT" fmla="*/ 0 h 4"/>
                  <a:gd name="txR" fmla="*/ 10 w 10"/>
                  <a:gd name="txB" fmla="*/ 4 h 4"/>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0" h="4">
                    <a:moveTo>
                      <a:pt x="10" y="2"/>
                    </a:moveTo>
                    <a:lnTo>
                      <a:pt x="10" y="2"/>
                    </a:lnTo>
                    <a:lnTo>
                      <a:pt x="5" y="0"/>
                    </a:lnTo>
                    <a:lnTo>
                      <a:pt x="0" y="0"/>
                    </a:lnTo>
                    <a:lnTo>
                      <a:pt x="0" y="4"/>
                    </a:lnTo>
                    <a:lnTo>
                      <a:pt x="5" y="4"/>
                    </a:lnTo>
                    <a:lnTo>
                      <a:pt x="10" y="4"/>
                    </a:lnTo>
                    <a:lnTo>
                      <a:pt x="1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19" name="Freeform 2226"/>
              <p:cNvSpPr/>
              <p:nvPr/>
            </p:nvSpPr>
            <p:spPr>
              <a:xfrm>
                <a:off x="1569" y="1508"/>
                <a:ext cx="10" cy="10"/>
              </a:xfrm>
              <a:custGeom>
                <a:avLst/>
                <a:gdLst>
                  <a:gd name="txL" fmla="*/ 0 w 3"/>
                  <a:gd name="txT" fmla="*/ 0 h 3"/>
                  <a:gd name="txR" fmla="*/ 3 w 3"/>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3" h="3">
                    <a:moveTo>
                      <a:pt x="3" y="3"/>
                    </a:moveTo>
                    <a:lnTo>
                      <a:pt x="3" y="3"/>
                    </a:lnTo>
                    <a:lnTo>
                      <a:pt x="3" y="0"/>
                    </a:lnTo>
                    <a:lnTo>
                      <a:pt x="0" y="0"/>
                    </a:lnTo>
                    <a:lnTo>
                      <a:pt x="0" y="2"/>
                    </a:lnTo>
                    <a:lnTo>
                      <a:pt x="1" y="2"/>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20" name="Freeform 2227"/>
              <p:cNvSpPr/>
              <p:nvPr/>
            </p:nvSpPr>
            <p:spPr>
              <a:xfrm>
                <a:off x="1546" y="1514"/>
                <a:ext cx="33" cy="14"/>
              </a:xfrm>
              <a:custGeom>
                <a:avLst/>
                <a:gdLst>
                  <a:gd name="txL" fmla="*/ 0 w 10"/>
                  <a:gd name="txT" fmla="*/ 0 h 4"/>
                  <a:gd name="txR" fmla="*/ 10 w 10"/>
                  <a:gd name="txB" fmla="*/ 4 h 4"/>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10" h="4">
                    <a:moveTo>
                      <a:pt x="0" y="4"/>
                    </a:moveTo>
                    <a:lnTo>
                      <a:pt x="0" y="4"/>
                    </a:lnTo>
                    <a:lnTo>
                      <a:pt x="5" y="3"/>
                    </a:lnTo>
                    <a:lnTo>
                      <a:pt x="10" y="1"/>
                    </a:lnTo>
                    <a:lnTo>
                      <a:pt x="8" y="0"/>
                    </a:lnTo>
                    <a:lnTo>
                      <a:pt x="5" y="1"/>
                    </a:lnTo>
                    <a:lnTo>
                      <a:pt x="2" y="3"/>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621" name="Freeform 2228"/>
              <p:cNvSpPr/>
              <p:nvPr/>
            </p:nvSpPr>
            <p:spPr>
              <a:xfrm>
                <a:off x="1497" y="1518"/>
                <a:ext cx="56" cy="23"/>
              </a:xfrm>
              <a:custGeom>
                <a:avLst/>
                <a:gdLst>
                  <a:gd name="txL" fmla="*/ 0 w 17"/>
                  <a:gd name="txT" fmla="*/ 0 h 7"/>
                  <a:gd name="txR" fmla="*/ 17 w 17"/>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0" y="2147483646"/>
                  </a:cxn>
                  <a:cxn ang="0">
                    <a:pos x="0" y="2147483646"/>
                  </a:cxn>
                  <a:cxn ang="0">
                    <a:pos x="2147483646" y="2147483646"/>
                  </a:cxn>
                  <a:cxn ang="0">
                    <a:pos x="2147483646" y="2147483646"/>
                  </a:cxn>
                </a:cxnLst>
                <a:rect l="txL" t="txT" r="txR" b="txB"/>
                <a:pathLst>
                  <a:path w="17" h="7">
                    <a:moveTo>
                      <a:pt x="4" y="7"/>
                    </a:moveTo>
                    <a:lnTo>
                      <a:pt x="4" y="5"/>
                    </a:lnTo>
                    <a:lnTo>
                      <a:pt x="4" y="3"/>
                    </a:lnTo>
                    <a:lnTo>
                      <a:pt x="5" y="2"/>
                    </a:lnTo>
                    <a:lnTo>
                      <a:pt x="7" y="2"/>
                    </a:lnTo>
                    <a:lnTo>
                      <a:pt x="12" y="2"/>
                    </a:lnTo>
                    <a:lnTo>
                      <a:pt x="15" y="3"/>
                    </a:lnTo>
                    <a:lnTo>
                      <a:pt x="17" y="2"/>
                    </a:lnTo>
                    <a:lnTo>
                      <a:pt x="14" y="0"/>
                    </a:lnTo>
                    <a:lnTo>
                      <a:pt x="7" y="0"/>
                    </a:lnTo>
                    <a:lnTo>
                      <a:pt x="5" y="0"/>
                    </a:lnTo>
                    <a:lnTo>
                      <a:pt x="2" y="2"/>
                    </a:lnTo>
                    <a:lnTo>
                      <a:pt x="0" y="3"/>
                    </a:lnTo>
                    <a:lnTo>
                      <a:pt x="0" y="7"/>
                    </a:lnTo>
                    <a:lnTo>
                      <a:pt x="2" y="5"/>
                    </a:lnTo>
                    <a:lnTo>
                      <a:pt x="4" y="7"/>
                    </a:lnTo>
                  </a:path>
                </a:pathLst>
              </a:custGeom>
              <a:solidFill>
                <a:srgbClr val="777777">
                  <a:alpha val="100000"/>
                </a:srgbClr>
              </a:solidFill>
              <a:ln w="9525">
                <a:noFill/>
              </a:ln>
            </p:spPr>
            <p:txBody>
              <a:bodyPr/>
              <a:lstStyle/>
              <a:p>
                <a:pPr fontAlgn="base"/>
                <a:endParaRPr lang="zh-CN" altLang="en-US" sz="1680" strike="noStrike" noProof="1"/>
              </a:p>
            </p:txBody>
          </p:sp>
          <p:sp>
            <p:nvSpPr>
              <p:cNvPr id="77622" name="Freeform 2229"/>
              <p:cNvSpPr/>
              <p:nvPr/>
            </p:nvSpPr>
            <p:spPr>
              <a:xfrm>
                <a:off x="1481" y="1534"/>
                <a:ext cx="29" cy="10"/>
              </a:xfrm>
              <a:custGeom>
                <a:avLst/>
                <a:gdLst>
                  <a:gd name="txL" fmla="*/ 0 w 9"/>
                  <a:gd name="txT" fmla="*/ 0 h 3"/>
                  <a:gd name="txR" fmla="*/ 9 w 9"/>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2147483646" y="2147483646"/>
                  </a:cxn>
                  <a:cxn ang="0">
                    <a:pos x="0" y="2147483646"/>
                  </a:cxn>
                  <a:cxn ang="0">
                    <a:pos x="0" y="2147483646"/>
                  </a:cxn>
                  <a:cxn ang="0">
                    <a:pos x="2147483646" y="2147483646"/>
                  </a:cxn>
                </a:cxnLst>
                <a:rect l="txL" t="txT" r="txR" b="txB"/>
                <a:pathLst>
                  <a:path w="9" h="3">
                    <a:moveTo>
                      <a:pt x="2" y="3"/>
                    </a:moveTo>
                    <a:lnTo>
                      <a:pt x="2" y="3"/>
                    </a:lnTo>
                    <a:lnTo>
                      <a:pt x="5" y="3"/>
                    </a:lnTo>
                    <a:lnTo>
                      <a:pt x="9" y="2"/>
                    </a:lnTo>
                    <a:lnTo>
                      <a:pt x="7" y="0"/>
                    </a:lnTo>
                    <a:lnTo>
                      <a:pt x="4" y="2"/>
                    </a:lnTo>
                    <a:lnTo>
                      <a:pt x="2" y="2"/>
                    </a:lnTo>
                    <a:lnTo>
                      <a:pt x="0" y="2"/>
                    </a:lnTo>
                    <a:lnTo>
                      <a:pt x="2" y="2"/>
                    </a:lnTo>
                    <a:lnTo>
                      <a:pt x="0" y="2"/>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23" name="Freeform 2230"/>
              <p:cNvSpPr/>
              <p:nvPr/>
            </p:nvSpPr>
            <p:spPr>
              <a:xfrm>
                <a:off x="1464" y="1541"/>
                <a:ext cx="23" cy="36"/>
              </a:xfrm>
              <a:custGeom>
                <a:avLst/>
                <a:gdLst>
                  <a:gd name="txL" fmla="*/ 0 w 7"/>
                  <a:gd name="txT" fmla="*/ 0 h 11"/>
                  <a:gd name="txR" fmla="*/ 7 w 7"/>
                  <a:gd name="txB" fmla="*/ 11 h 11"/>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7" h="11">
                    <a:moveTo>
                      <a:pt x="2" y="11"/>
                    </a:moveTo>
                    <a:lnTo>
                      <a:pt x="2" y="11"/>
                    </a:lnTo>
                    <a:lnTo>
                      <a:pt x="4" y="6"/>
                    </a:lnTo>
                    <a:lnTo>
                      <a:pt x="7" y="1"/>
                    </a:lnTo>
                    <a:lnTo>
                      <a:pt x="5" y="0"/>
                    </a:lnTo>
                    <a:lnTo>
                      <a:pt x="2" y="5"/>
                    </a:lnTo>
                    <a:lnTo>
                      <a:pt x="0" y="10"/>
                    </a:lnTo>
                    <a:lnTo>
                      <a:pt x="2"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624" name="Freeform 2231"/>
              <p:cNvSpPr/>
              <p:nvPr/>
            </p:nvSpPr>
            <p:spPr>
              <a:xfrm>
                <a:off x="1455" y="1573"/>
                <a:ext cx="16" cy="14"/>
              </a:xfrm>
              <a:custGeom>
                <a:avLst/>
                <a:gdLst>
                  <a:gd name="txL" fmla="*/ 0 w 5"/>
                  <a:gd name="txT" fmla="*/ 0 h 4"/>
                  <a:gd name="txR" fmla="*/ 5 w 5"/>
                  <a:gd name="txB" fmla="*/ 4 h 4"/>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Lst>
                <a:rect l="txL" t="txT" r="txR" b="txB"/>
                <a:pathLst>
                  <a:path w="5" h="4">
                    <a:moveTo>
                      <a:pt x="0" y="4"/>
                    </a:moveTo>
                    <a:lnTo>
                      <a:pt x="0" y="4"/>
                    </a:lnTo>
                    <a:lnTo>
                      <a:pt x="2" y="4"/>
                    </a:lnTo>
                    <a:lnTo>
                      <a:pt x="3" y="4"/>
                    </a:lnTo>
                    <a:lnTo>
                      <a:pt x="5" y="3"/>
                    </a:lnTo>
                    <a:lnTo>
                      <a:pt x="5" y="1"/>
                    </a:lnTo>
                    <a:lnTo>
                      <a:pt x="3" y="0"/>
                    </a:lnTo>
                    <a:lnTo>
                      <a:pt x="3" y="1"/>
                    </a:lnTo>
                    <a:lnTo>
                      <a:pt x="3" y="3"/>
                    </a:lnTo>
                    <a:lnTo>
                      <a:pt x="2" y="3"/>
                    </a:lnTo>
                    <a:lnTo>
                      <a:pt x="0" y="3"/>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625" name="Freeform 2232"/>
              <p:cNvSpPr/>
              <p:nvPr/>
            </p:nvSpPr>
            <p:spPr>
              <a:xfrm>
                <a:off x="1396" y="1577"/>
                <a:ext cx="59" cy="10"/>
              </a:xfrm>
              <a:custGeom>
                <a:avLst/>
                <a:gdLst>
                  <a:gd name="txL" fmla="*/ 0 w 18"/>
                  <a:gd name="txT" fmla="*/ 0 h 3"/>
                  <a:gd name="txR" fmla="*/ 18 w 18"/>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18" h="3">
                    <a:moveTo>
                      <a:pt x="2" y="3"/>
                    </a:moveTo>
                    <a:lnTo>
                      <a:pt x="2" y="3"/>
                    </a:lnTo>
                    <a:lnTo>
                      <a:pt x="8" y="3"/>
                    </a:lnTo>
                    <a:lnTo>
                      <a:pt x="18" y="3"/>
                    </a:lnTo>
                    <a:lnTo>
                      <a:pt x="18" y="2"/>
                    </a:lnTo>
                    <a:lnTo>
                      <a:pt x="8" y="0"/>
                    </a:lnTo>
                    <a:lnTo>
                      <a:pt x="0" y="2"/>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26" name="Freeform 2233"/>
              <p:cNvSpPr/>
              <p:nvPr/>
            </p:nvSpPr>
            <p:spPr>
              <a:xfrm>
                <a:off x="1369" y="1583"/>
                <a:ext cx="33" cy="10"/>
              </a:xfrm>
              <a:custGeom>
                <a:avLst/>
                <a:gdLst>
                  <a:gd name="txL" fmla="*/ 0 w 10"/>
                  <a:gd name="txT" fmla="*/ 0 h 3"/>
                  <a:gd name="txR" fmla="*/ 10 w 10"/>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0"/>
                  </a:cxn>
                  <a:cxn ang="0">
                    <a:pos x="0" y="0"/>
                  </a:cxn>
                  <a:cxn ang="0">
                    <a:pos x="0" y="2147483646"/>
                  </a:cxn>
                </a:cxnLst>
                <a:rect l="txL" t="txT" r="txR" b="txB"/>
                <a:pathLst>
                  <a:path w="10" h="3">
                    <a:moveTo>
                      <a:pt x="0" y="1"/>
                    </a:moveTo>
                    <a:lnTo>
                      <a:pt x="0" y="1"/>
                    </a:lnTo>
                    <a:lnTo>
                      <a:pt x="5" y="3"/>
                    </a:lnTo>
                    <a:lnTo>
                      <a:pt x="10" y="1"/>
                    </a:lnTo>
                    <a:lnTo>
                      <a:pt x="8" y="0"/>
                    </a:lnTo>
                    <a:lnTo>
                      <a:pt x="5" y="1"/>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627" name="Freeform 2234"/>
              <p:cNvSpPr/>
              <p:nvPr/>
            </p:nvSpPr>
            <p:spPr>
              <a:xfrm>
                <a:off x="1350" y="1567"/>
                <a:ext cx="19" cy="20"/>
              </a:xfrm>
              <a:custGeom>
                <a:avLst/>
                <a:gdLst>
                  <a:gd name="txL" fmla="*/ 0 w 6"/>
                  <a:gd name="txT" fmla="*/ 0 h 6"/>
                  <a:gd name="txR" fmla="*/ 6 w 6"/>
                  <a:gd name="txB" fmla="*/ 6 h 6"/>
                </a:gdLst>
                <a:ahLst/>
                <a:cxnLst>
                  <a:cxn ang="0">
                    <a:pos x="0" y="0"/>
                  </a:cxn>
                  <a:cxn ang="0">
                    <a:pos x="0" y="0"/>
                  </a:cxn>
                  <a:cxn ang="0">
                    <a:pos x="0" y="2147483646"/>
                  </a:cxn>
                  <a:cxn ang="0">
                    <a:pos x="2147483646" y="2147483646"/>
                  </a:cxn>
                  <a:cxn ang="0">
                    <a:pos x="2147483646" y="2147483646"/>
                  </a:cxn>
                  <a:cxn ang="0">
                    <a:pos x="2147483646" y="2147483646"/>
                  </a:cxn>
                  <a:cxn ang="0">
                    <a:pos x="0" y="2147483646"/>
                  </a:cxn>
                  <a:cxn ang="0">
                    <a:pos x="0" y="2147483646"/>
                  </a:cxn>
                  <a:cxn ang="0">
                    <a:pos x="0" y="0"/>
                  </a:cxn>
                </a:cxnLst>
                <a:rect l="txL" t="txT" r="txR" b="txB"/>
                <a:pathLst>
                  <a:path w="6" h="6">
                    <a:moveTo>
                      <a:pt x="0" y="0"/>
                    </a:moveTo>
                    <a:lnTo>
                      <a:pt x="0" y="0"/>
                    </a:lnTo>
                    <a:lnTo>
                      <a:pt x="0" y="3"/>
                    </a:lnTo>
                    <a:lnTo>
                      <a:pt x="6" y="6"/>
                    </a:lnTo>
                    <a:lnTo>
                      <a:pt x="6" y="5"/>
                    </a:lnTo>
                    <a:lnTo>
                      <a:pt x="1" y="2"/>
                    </a:lnTo>
                    <a:lnTo>
                      <a:pt x="0"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28" name="Freeform 2235"/>
              <p:cNvSpPr/>
              <p:nvPr/>
            </p:nvSpPr>
            <p:spPr>
              <a:xfrm>
                <a:off x="1350" y="1551"/>
                <a:ext cx="16" cy="22"/>
              </a:xfrm>
              <a:custGeom>
                <a:avLst/>
                <a:gdLst>
                  <a:gd name="txL" fmla="*/ 0 w 5"/>
                  <a:gd name="txT" fmla="*/ 0 h 7"/>
                  <a:gd name="txR" fmla="*/ 5 w 5"/>
                  <a:gd name="txB" fmla="*/ 7 h 7"/>
                </a:gdLst>
                <a:ahLst/>
                <a:cxnLst>
                  <a:cxn ang="0">
                    <a:pos x="2147483646" y="0"/>
                  </a:cxn>
                  <a:cxn ang="0">
                    <a:pos x="2147483646" y="0"/>
                  </a:cxn>
                  <a:cxn ang="0">
                    <a:pos x="2147483646" y="2147483646"/>
                  </a:cxn>
                  <a:cxn ang="0">
                    <a:pos x="0" y="2147483646"/>
                  </a:cxn>
                  <a:cxn ang="0">
                    <a:pos x="0" y="2147483646"/>
                  </a:cxn>
                  <a:cxn ang="0">
                    <a:pos x="2147483646" y="2147483646"/>
                  </a:cxn>
                  <a:cxn ang="0">
                    <a:pos x="2147483646" y="0"/>
                  </a:cxn>
                  <a:cxn ang="0">
                    <a:pos x="2147483646" y="0"/>
                  </a:cxn>
                  <a:cxn ang="0">
                    <a:pos x="2147483646" y="0"/>
                  </a:cxn>
                </a:cxnLst>
                <a:rect l="txL" t="txT" r="txR" b="txB"/>
                <a:pathLst>
                  <a:path w="5" h="7">
                    <a:moveTo>
                      <a:pt x="3" y="0"/>
                    </a:moveTo>
                    <a:lnTo>
                      <a:pt x="3" y="0"/>
                    </a:lnTo>
                    <a:lnTo>
                      <a:pt x="1" y="3"/>
                    </a:lnTo>
                    <a:lnTo>
                      <a:pt x="0" y="5"/>
                    </a:lnTo>
                    <a:lnTo>
                      <a:pt x="0" y="7"/>
                    </a:lnTo>
                    <a:lnTo>
                      <a:pt x="3" y="3"/>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29" name="Freeform 2236"/>
              <p:cNvSpPr/>
              <p:nvPr/>
            </p:nvSpPr>
            <p:spPr>
              <a:xfrm>
                <a:off x="1360" y="1528"/>
                <a:ext cx="6" cy="23"/>
              </a:xfrm>
              <a:custGeom>
                <a:avLst/>
                <a:gdLst>
                  <a:gd name="txL" fmla="*/ 0 w 2"/>
                  <a:gd name="txT" fmla="*/ 0 h 7"/>
                  <a:gd name="txR" fmla="*/ 2 w 2"/>
                  <a:gd name="txB" fmla="*/ 7 h 7"/>
                </a:gdLst>
                <a:ahLst/>
                <a:cxnLst>
                  <a:cxn ang="0">
                    <a:pos x="0" y="0"/>
                  </a:cxn>
                  <a:cxn ang="0">
                    <a:pos x="0" y="0"/>
                  </a:cxn>
                  <a:cxn ang="0">
                    <a:pos x="0" y="2147483646"/>
                  </a:cxn>
                  <a:cxn ang="0">
                    <a:pos x="0" y="2147483646"/>
                  </a:cxn>
                  <a:cxn ang="0">
                    <a:pos x="2147483646" y="2147483646"/>
                  </a:cxn>
                  <a:cxn ang="0">
                    <a:pos x="2147483646" y="2147483646"/>
                  </a:cxn>
                  <a:cxn ang="0">
                    <a:pos x="2147483646" y="2147483646"/>
                  </a:cxn>
                  <a:cxn ang="0">
                    <a:pos x="2147483646" y="2147483646"/>
                  </a:cxn>
                  <a:cxn ang="0">
                    <a:pos x="0" y="0"/>
                  </a:cxn>
                </a:cxnLst>
                <a:rect l="txL" t="txT" r="txR" b="txB"/>
                <a:pathLst>
                  <a:path w="2" h="7">
                    <a:moveTo>
                      <a:pt x="0" y="0"/>
                    </a:moveTo>
                    <a:lnTo>
                      <a:pt x="0" y="0"/>
                    </a:lnTo>
                    <a:lnTo>
                      <a:pt x="0" y="4"/>
                    </a:lnTo>
                    <a:lnTo>
                      <a:pt x="0" y="7"/>
                    </a:lnTo>
                    <a:lnTo>
                      <a:pt x="2" y="7"/>
                    </a:lnTo>
                    <a:lnTo>
                      <a:pt x="2" y="4"/>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30" name="Freeform 2237"/>
              <p:cNvSpPr/>
              <p:nvPr/>
            </p:nvSpPr>
            <p:spPr>
              <a:xfrm>
                <a:off x="1350" y="1524"/>
                <a:ext cx="19" cy="17"/>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 ang="0">
                    <a:pos x="0" y="0"/>
                  </a:cxn>
                  <a:cxn ang="0">
                    <a:pos x="2147483646" y="2147483646"/>
                  </a:cxn>
                </a:cxnLst>
                <a:rect l="txL" t="txT" r="txR" b="txB"/>
                <a:pathLst>
                  <a:path w="6" h="5">
                    <a:moveTo>
                      <a:pt x="1" y="1"/>
                    </a:moveTo>
                    <a:lnTo>
                      <a:pt x="1" y="1"/>
                    </a:lnTo>
                    <a:lnTo>
                      <a:pt x="3" y="1"/>
                    </a:lnTo>
                    <a:lnTo>
                      <a:pt x="5" y="5"/>
                    </a:lnTo>
                    <a:lnTo>
                      <a:pt x="6" y="1"/>
                    </a:lnTo>
                    <a:lnTo>
                      <a:pt x="5" y="0"/>
                    </a:lnTo>
                    <a:lnTo>
                      <a:pt x="3" y="0"/>
                    </a:lnTo>
                    <a:lnTo>
                      <a:pt x="0" y="0"/>
                    </a:lnTo>
                    <a:lnTo>
                      <a:pt x="1" y="1"/>
                    </a:lnTo>
                  </a:path>
                </a:pathLst>
              </a:custGeom>
              <a:solidFill>
                <a:srgbClr val="777777">
                  <a:alpha val="100000"/>
                </a:srgbClr>
              </a:solidFill>
              <a:ln w="9525">
                <a:noFill/>
              </a:ln>
            </p:spPr>
            <p:txBody>
              <a:bodyPr/>
              <a:lstStyle/>
              <a:p>
                <a:pPr fontAlgn="base"/>
                <a:endParaRPr lang="zh-CN" altLang="en-US" sz="1680" strike="noStrike" noProof="1"/>
              </a:p>
            </p:txBody>
          </p:sp>
          <p:sp>
            <p:nvSpPr>
              <p:cNvPr id="77631" name="Freeform 2238"/>
              <p:cNvSpPr/>
              <p:nvPr/>
            </p:nvSpPr>
            <p:spPr>
              <a:xfrm>
                <a:off x="1327" y="1524"/>
                <a:ext cx="26" cy="43"/>
              </a:xfrm>
              <a:custGeom>
                <a:avLst/>
                <a:gdLst>
                  <a:gd name="txL" fmla="*/ 0 w 8"/>
                  <a:gd name="txT" fmla="*/ 0 h 13"/>
                  <a:gd name="txR" fmla="*/ 8 w 8"/>
                  <a:gd name="txB" fmla="*/ 13 h 1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8" h="13">
                    <a:moveTo>
                      <a:pt x="2" y="13"/>
                    </a:moveTo>
                    <a:lnTo>
                      <a:pt x="2" y="13"/>
                    </a:lnTo>
                    <a:lnTo>
                      <a:pt x="5" y="8"/>
                    </a:lnTo>
                    <a:lnTo>
                      <a:pt x="8" y="1"/>
                    </a:lnTo>
                    <a:lnTo>
                      <a:pt x="7" y="0"/>
                    </a:lnTo>
                    <a:lnTo>
                      <a:pt x="3" y="6"/>
                    </a:lnTo>
                    <a:lnTo>
                      <a:pt x="0" y="13"/>
                    </a:lnTo>
                    <a:lnTo>
                      <a:pt x="2"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632" name="Freeform 2239"/>
              <p:cNvSpPr/>
              <p:nvPr/>
            </p:nvSpPr>
            <p:spPr>
              <a:xfrm>
                <a:off x="1324" y="1567"/>
                <a:ext cx="9" cy="20"/>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2147483646" y="2147483646"/>
                  </a:cxn>
                  <a:cxn ang="0">
                    <a:pos x="2147483646" y="2147483646"/>
                  </a:cxn>
                </a:cxnLst>
                <a:rect l="txL" t="txT" r="txR" b="txB"/>
                <a:pathLst>
                  <a:path w="3" h="6">
                    <a:moveTo>
                      <a:pt x="1" y="6"/>
                    </a:moveTo>
                    <a:lnTo>
                      <a:pt x="1" y="6"/>
                    </a:lnTo>
                    <a:lnTo>
                      <a:pt x="3" y="5"/>
                    </a:lnTo>
                    <a:lnTo>
                      <a:pt x="3" y="0"/>
                    </a:lnTo>
                    <a:lnTo>
                      <a:pt x="1" y="0"/>
                    </a:lnTo>
                    <a:lnTo>
                      <a:pt x="1" y="3"/>
                    </a:lnTo>
                    <a:lnTo>
                      <a:pt x="0" y="5"/>
                    </a:lnTo>
                    <a:lnTo>
                      <a:pt x="1" y="5"/>
                    </a:lnTo>
                    <a:lnTo>
                      <a:pt x="1" y="6"/>
                    </a:lnTo>
                  </a:path>
                </a:pathLst>
              </a:custGeom>
              <a:solidFill>
                <a:srgbClr val="777777">
                  <a:alpha val="100000"/>
                </a:srgbClr>
              </a:solidFill>
              <a:ln w="9525">
                <a:noFill/>
              </a:ln>
            </p:spPr>
            <p:txBody>
              <a:bodyPr/>
              <a:lstStyle/>
              <a:p>
                <a:pPr fontAlgn="base"/>
                <a:endParaRPr lang="zh-CN" altLang="en-US" sz="1680" strike="noStrike" noProof="1"/>
              </a:p>
            </p:txBody>
          </p:sp>
          <p:sp>
            <p:nvSpPr>
              <p:cNvPr id="77633" name="Freeform 2240"/>
              <p:cNvSpPr/>
              <p:nvPr/>
            </p:nvSpPr>
            <p:spPr>
              <a:xfrm>
                <a:off x="1281" y="1583"/>
                <a:ext cx="46" cy="17"/>
              </a:xfrm>
              <a:custGeom>
                <a:avLst/>
                <a:gdLst>
                  <a:gd name="txL" fmla="*/ 0 w 14"/>
                  <a:gd name="txT" fmla="*/ 0 h 5"/>
                  <a:gd name="txR" fmla="*/ 14 w 14"/>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4" h="5">
                    <a:moveTo>
                      <a:pt x="1" y="5"/>
                    </a:moveTo>
                    <a:lnTo>
                      <a:pt x="1" y="5"/>
                    </a:lnTo>
                    <a:lnTo>
                      <a:pt x="8" y="3"/>
                    </a:lnTo>
                    <a:lnTo>
                      <a:pt x="14" y="1"/>
                    </a:lnTo>
                    <a:lnTo>
                      <a:pt x="14" y="0"/>
                    </a:lnTo>
                    <a:lnTo>
                      <a:pt x="6" y="1"/>
                    </a:lnTo>
                    <a:lnTo>
                      <a:pt x="0" y="3"/>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34" name="Freeform 2241"/>
              <p:cNvSpPr/>
              <p:nvPr/>
            </p:nvSpPr>
            <p:spPr>
              <a:xfrm>
                <a:off x="1265" y="1593"/>
                <a:ext cx="19" cy="26"/>
              </a:xfrm>
              <a:custGeom>
                <a:avLst/>
                <a:gdLst>
                  <a:gd name="txL" fmla="*/ 0 w 6"/>
                  <a:gd name="txT" fmla="*/ 0 h 8"/>
                  <a:gd name="txR" fmla="*/ 6 w 6"/>
                  <a:gd name="txB" fmla="*/ 8 h 8"/>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6" h="8">
                    <a:moveTo>
                      <a:pt x="1" y="8"/>
                    </a:moveTo>
                    <a:lnTo>
                      <a:pt x="1" y="8"/>
                    </a:lnTo>
                    <a:lnTo>
                      <a:pt x="3" y="5"/>
                    </a:lnTo>
                    <a:lnTo>
                      <a:pt x="6" y="2"/>
                    </a:lnTo>
                    <a:lnTo>
                      <a:pt x="5" y="0"/>
                    </a:lnTo>
                    <a:lnTo>
                      <a:pt x="1" y="3"/>
                    </a:lnTo>
                    <a:lnTo>
                      <a:pt x="0" y="7"/>
                    </a:lnTo>
                    <a:lnTo>
                      <a:pt x="1" y="8"/>
                    </a:lnTo>
                  </a:path>
                </a:pathLst>
              </a:custGeom>
              <a:solidFill>
                <a:srgbClr val="777777">
                  <a:alpha val="100000"/>
                </a:srgbClr>
              </a:solidFill>
              <a:ln w="9525">
                <a:noFill/>
              </a:ln>
            </p:spPr>
            <p:txBody>
              <a:bodyPr/>
              <a:lstStyle/>
              <a:p>
                <a:pPr fontAlgn="base"/>
                <a:endParaRPr lang="zh-CN" altLang="en-US" sz="1680" strike="noStrike" noProof="1"/>
              </a:p>
            </p:txBody>
          </p:sp>
          <p:sp>
            <p:nvSpPr>
              <p:cNvPr id="77635" name="Freeform 2242"/>
              <p:cNvSpPr/>
              <p:nvPr/>
            </p:nvSpPr>
            <p:spPr>
              <a:xfrm>
                <a:off x="1209" y="1616"/>
                <a:ext cx="59" cy="36"/>
              </a:xfrm>
              <a:custGeom>
                <a:avLst/>
                <a:gdLst>
                  <a:gd name="txL" fmla="*/ 0 w 18"/>
                  <a:gd name="txT" fmla="*/ 0 h 11"/>
                  <a:gd name="txR" fmla="*/ 18 w 18"/>
                  <a:gd name="txB" fmla="*/ 11 h 11"/>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18" h="11">
                    <a:moveTo>
                      <a:pt x="0" y="11"/>
                    </a:moveTo>
                    <a:lnTo>
                      <a:pt x="0" y="11"/>
                    </a:lnTo>
                    <a:lnTo>
                      <a:pt x="10" y="6"/>
                    </a:lnTo>
                    <a:lnTo>
                      <a:pt x="18" y="1"/>
                    </a:lnTo>
                    <a:lnTo>
                      <a:pt x="17" y="0"/>
                    </a:lnTo>
                    <a:lnTo>
                      <a:pt x="9" y="5"/>
                    </a:lnTo>
                    <a:lnTo>
                      <a:pt x="0" y="9"/>
                    </a:lnTo>
                    <a:lnTo>
                      <a:pt x="0"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636" name="Freeform 2243"/>
              <p:cNvSpPr/>
              <p:nvPr/>
            </p:nvSpPr>
            <p:spPr>
              <a:xfrm>
                <a:off x="1193" y="1645"/>
                <a:ext cx="16" cy="14"/>
              </a:xfrm>
              <a:custGeom>
                <a:avLst/>
                <a:gdLst>
                  <a:gd name="txL" fmla="*/ 0 w 5"/>
                  <a:gd name="txT" fmla="*/ 0 h 4"/>
                  <a:gd name="txR" fmla="*/ 5 w 5"/>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5" h="4">
                    <a:moveTo>
                      <a:pt x="2" y="4"/>
                    </a:moveTo>
                    <a:lnTo>
                      <a:pt x="2" y="4"/>
                    </a:lnTo>
                    <a:lnTo>
                      <a:pt x="2" y="2"/>
                    </a:lnTo>
                    <a:lnTo>
                      <a:pt x="5" y="2"/>
                    </a:lnTo>
                    <a:lnTo>
                      <a:pt x="5" y="0"/>
                    </a:lnTo>
                    <a:lnTo>
                      <a:pt x="2" y="0"/>
                    </a:lnTo>
                    <a:lnTo>
                      <a:pt x="0" y="4"/>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7637" name="Freeform 2244"/>
              <p:cNvSpPr/>
              <p:nvPr/>
            </p:nvSpPr>
            <p:spPr>
              <a:xfrm>
                <a:off x="1166" y="1652"/>
                <a:ext cx="33" cy="7"/>
              </a:xfrm>
              <a:custGeom>
                <a:avLst/>
                <a:gdLst>
                  <a:gd name="txL" fmla="*/ 0 w 10"/>
                  <a:gd name="txT" fmla="*/ 0 h 2"/>
                  <a:gd name="txR" fmla="*/ 10 w 10"/>
                  <a:gd name="txB" fmla="*/ 2 h 2"/>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10" h="2">
                    <a:moveTo>
                      <a:pt x="2" y="2"/>
                    </a:moveTo>
                    <a:lnTo>
                      <a:pt x="2" y="2"/>
                    </a:lnTo>
                    <a:lnTo>
                      <a:pt x="5" y="2"/>
                    </a:lnTo>
                    <a:lnTo>
                      <a:pt x="10" y="2"/>
                    </a:lnTo>
                    <a:lnTo>
                      <a:pt x="8" y="2"/>
                    </a:lnTo>
                    <a:lnTo>
                      <a:pt x="5"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38" name="Freeform 2245"/>
              <p:cNvSpPr/>
              <p:nvPr/>
            </p:nvSpPr>
            <p:spPr>
              <a:xfrm>
                <a:off x="1157" y="1652"/>
                <a:ext cx="16" cy="23"/>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Lst>
                <a:rect l="txL" t="txT" r="txR" b="txB"/>
                <a:pathLst>
                  <a:path w="5" h="7">
                    <a:moveTo>
                      <a:pt x="3" y="5"/>
                    </a:moveTo>
                    <a:lnTo>
                      <a:pt x="3" y="5"/>
                    </a:lnTo>
                    <a:lnTo>
                      <a:pt x="2" y="3"/>
                    </a:lnTo>
                    <a:lnTo>
                      <a:pt x="3" y="3"/>
                    </a:lnTo>
                    <a:lnTo>
                      <a:pt x="5" y="2"/>
                    </a:lnTo>
                    <a:lnTo>
                      <a:pt x="3" y="0"/>
                    </a:lnTo>
                    <a:lnTo>
                      <a:pt x="2" y="2"/>
                    </a:lnTo>
                    <a:lnTo>
                      <a:pt x="0" y="2"/>
                    </a:lnTo>
                    <a:lnTo>
                      <a:pt x="0" y="5"/>
                    </a:lnTo>
                    <a:lnTo>
                      <a:pt x="2" y="7"/>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39" name="Freeform 2246"/>
              <p:cNvSpPr/>
              <p:nvPr/>
            </p:nvSpPr>
            <p:spPr>
              <a:xfrm>
                <a:off x="1163" y="1668"/>
                <a:ext cx="26" cy="27"/>
              </a:xfrm>
              <a:custGeom>
                <a:avLst/>
                <a:gdLst>
                  <a:gd name="txL" fmla="*/ 0 w 8"/>
                  <a:gd name="txT" fmla="*/ 0 h 8"/>
                  <a:gd name="txR" fmla="*/ 8 w 8"/>
                  <a:gd name="txB" fmla="*/ 8 h 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8">
                    <a:moveTo>
                      <a:pt x="8" y="7"/>
                    </a:moveTo>
                    <a:lnTo>
                      <a:pt x="8" y="7"/>
                    </a:lnTo>
                    <a:lnTo>
                      <a:pt x="5" y="3"/>
                    </a:lnTo>
                    <a:lnTo>
                      <a:pt x="1" y="0"/>
                    </a:lnTo>
                    <a:lnTo>
                      <a:pt x="0" y="2"/>
                    </a:lnTo>
                    <a:lnTo>
                      <a:pt x="5" y="5"/>
                    </a:lnTo>
                    <a:lnTo>
                      <a:pt x="6" y="8"/>
                    </a:lnTo>
                    <a:lnTo>
                      <a:pt x="8" y="7"/>
                    </a:lnTo>
                  </a:path>
                </a:pathLst>
              </a:custGeom>
              <a:solidFill>
                <a:srgbClr val="777777">
                  <a:alpha val="100000"/>
                </a:srgbClr>
              </a:solidFill>
              <a:ln w="9525">
                <a:noFill/>
              </a:ln>
            </p:spPr>
            <p:txBody>
              <a:bodyPr/>
              <a:lstStyle/>
              <a:p>
                <a:pPr fontAlgn="base"/>
                <a:endParaRPr lang="zh-CN" altLang="en-US" sz="1680" strike="noStrike" noProof="1"/>
              </a:p>
            </p:txBody>
          </p:sp>
          <p:sp>
            <p:nvSpPr>
              <p:cNvPr id="77640" name="Freeform 2247"/>
              <p:cNvSpPr/>
              <p:nvPr/>
            </p:nvSpPr>
            <p:spPr>
              <a:xfrm>
                <a:off x="1179" y="1691"/>
                <a:ext cx="10" cy="36"/>
              </a:xfrm>
              <a:custGeom>
                <a:avLst/>
                <a:gdLst>
                  <a:gd name="txL" fmla="*/ 0 w 3"/>
                  <a:gd name="txT" fmla="*/ 0 h 11"/>
                  <a:gd name="txR" fmla="*/ 3 w 3"/>
                  <a:gd name="txB" fmla="*/ 11 h 11"/>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Lst>
                <a:rect l="txL" t="txT" r="txR" b="txB"/>
                <a:pathLst>
                  <a:path w="3" h="11">
                    <a:moveTo>
                      <a:pt x="1" y="11"/>
                    </a:moveTo>
                    <a:lnTo>
                      <a:pt x="1" y="11"/>
                    </a:lnTo>
                    <a:lnTo>
                      <a:pt x="3" y="6"/>
                    </a:lnTo>
                    <a:lnTo>
                      <a:pt x="3" y="0"/>
                    </a:lnTo>
                    <a:lnTo>
                      <a:pt x="1" y="1"/>
                    </a:lnTo>
                    <a:lnTo>
                      <a:pt x="1" y="6"/>
                    </a:lnTo>
                    <a:lnTo>
                      <a:pt x="0" y="10"/>
                    </a:lnTo>
                    <a:lnTo>
                      <a:pt x="1"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641" name="Freeform 2248"/>
              <p:cNvSpPr/>
              <p:nvPr/>
            </p:nvSpPr>
            <p:spPr>
              <a:xfrm>
                <a:off x="1107" y="1724"/>
                <a:ext cx="76" cy="10"/>
              </a:xfrm>
              <a:custGeom>
                <a:avLst/>
                <a:gdLst>
                  <a:gd name="txL" fmla="*/ 0 w 23"/>
                  <a:gd name="txT" fmla="*/ 0 h 3"/>
                  <a:gd name="txR" fmla="*/ 23 w 23"/>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23" h="3">
                    <a:moveTo>
                      <a:pt x="2" y="3"/>
                    </a:moveTo>
                    <a:lnTo>
                      <a:pt x="2" y="3"/>
                    </a:lnTo>
                    <a:lnTo>
                      <a:pt x="12" y="3"/>
                    </a:lnTo>
                    <a:lnTo>
                      <a:pt x="23" y="1"/>
                    </a:lnTo>
                    <a:lnTo>
                      <a:pt x="22" y="0"/>
                    </a:lnTo>
                    <a:lnTo>
                      <a:pt x="12" y="0"/>
                    </a:lnTo>
                    <a:lnTo>
                      <a:pt x="0" y="1"/>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42" name="Freeform 2249"/>
              <p:cNvSpPr/>
              <p:nvPr/>
            </p:nvSpPr>
            <p:spPr>
              <a:xfrm>
                <a:off x="1078" y="1727"/>
                <a:ext cx="36" cy="76"/>
              </a:xfrm>
              <a:custGeom>
                <a:avLst/>
                <a:gdLst>
                  <a:gd name="txL" fmla="*/ 0 w 11"/>
                  <a:gd name="txT" fmla="*/ 0 h 23"/>
                  <a:gd name="txR" fmla="*/ 11 w 11"/>
                  <a:gd name="txB" fmla="*/ 23 h 2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1" h="23">
                    <a:moveTo>
                      <a:pt x="1" y="23"/>
                    </a:moveTo>
                    <a:lnTo>
                      <a:pt x="1" y="23"/>
                    </a:lnTo>
                    <a:lnTo>
                      <a:pt x="6" y="12"/>
                    </a:lnTo>
                    <a:lnTo>
                      <a:pt x="11" y="2"/>
                    </a:lnTo>
                    <a:lnTo>
                      <a:pt x="9" y="0"/>
                    </a:lnTo>
                    <a:lnTo>
                      <a:pt x="3" y="12"/>
                    </a:lnTo>
                    <a:lnTo>
                      <a:pt x="0" y="21"/>
                    </a:lnTo>
                    <a:lnTo>
                      <a:pt x="1" y="23"/>
                    </a:lnTo>
                  </a:path>
                </a:pathLst>
              </a:custGeom>
              <a:solidFill>
                <a:srgbClr val="777777">
                  <a:alpha val="100000"/>
                </a:srgbClr>
              </a:solidFill>
              <a:ln w="9525">
                <a:noFill/>
              </a:ln>
            </p:spPr>
            <p:txBody>
              <a:bodyPr/>
              <a:lstStyle/>
              <a:p>
                <a:pPr fontAlgn="base"/>
                <a:endParaRPr lang="zh-CN" altLang="en-US" sz="1680" strike="noStrike" noProof="1"/>
              </a:p>
            </p:txBody>
          </p:sp>
          <p:sp>
            <p:nvSpPr>
              <p:cNvPr id="77643" name="Freeform 2250"/>
              <p:cNvSpPr/>
              <p:nvPr/>
            </p:nvSpPr>
            <p:spPr>
              <a:xfrm>
                <a:off x="1078" y="1796"/>
                <a:ext cx="16" cy="30"/>
              </a:xfrm>
              <a:custGeom>
                <a:avLst/>
                <a:gdLst>
                  <a:gd name="txL" fmla="*/ 0 w 5"/>
                  <a:gd name="txT" fmla="*/ 0 h 9"/>
                  <a:gd name="txR" fmla="*/ 5 w 5"/>
                  <a:gd name="txB" fmla="*/ 9 h 9"/>
                </a:gdLst>
                <a:ahLst/>
                <a:cxnLst>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Lst>
                <a:rect l="txL" t="txT" r="txR" b="txB"/>
                <a:pathLst>
                  <a:path w="5" h="9">
                    <a:moveTo>
                      <a:pt x="5" y="9"/>
                    </a:moveTo>
                    <a:lnTo>
                      <a:pt x="5" y="7"/>
                    </a:lnTo>
                    <a:lnTo>
                      <a:pt x="3" y="2"/>
                    </a:lnTo>
                    <a:lnTo>
                      <a:pt x="1" y="2"/>
                    </a:lnTo>
                    <a:lnTo>
                      <a:pt x="0" y="0"/>
                    </a:lnTo>
                    <a:lnTo>
                      <a:pt x="1" y="4"/>
                    </a:lnTo>
                    <a:lnTo>
                      <a:pt x="3" y="9"/>
                    </a:lnTo>
                    <a:lnTo>
                      <a:pt x="3" y="7"/>
                    </a:lnTo>
                    <a:lnTo>
                      <a:pt x="5" y="9"/>
                    </a:lnTo>
                  </a:path>
                </a:pathLst>
              </a:custGeom>
              <a:solidFill>
                <a:srgbClr val="777777">
                  <a:alpha val="100000"/>
                </a:srgbClr>
              </a:solidFill>
              <a:ln w="9525">
                <a:noFill/>
              </a:ln>
            </p:spPr>
            <p:txBody>
              <a:bodyPr/>
              <a:lstStyle/>
              <a:p>
                <a:pPr fontAlgn="base"/>
                <a:endParaRPr lang="zh-CN" altLang="en-US" sz="1680" strike="noStrike" noProof="1"/>
              </a:p>
            </p:txBody>
          </p:sp>
          <p:sp>
            <p:nvSpPr>
              <p:cNvPr id="77644" name="Freeform 2251"/>
              <p:cNvSpPr/>
              <p:nvPr/>
            </p:nvSpPr>
            <p:spPr>
              <a:xfrm>
                <a:off x="1081" y="1819"/>
                <a:ext cx="17"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5">
                    <a:moveTo>
                      <a:pt x="5" y="3"/>
                    </a:moveTo>
                    <a:lnTo>
                      <a:pt x="5" y="3"/>
                    </a:lnTo>
                    <a:lnTo>
                      <a:pt x="4" y="3"/>
                    </a:lnTo>
                    <a:lnTo>
                      <a:pt x="4" y="2"/>
                    </a:lnTo>
                    <a:lnTo>
                      <a:pt x="2" y="0"/>
                    </a:lnTo>
                    <a:lnTo>
                      <a:pt x="0" y="2"/>
                    </a:lnTo>
                    <a:lnTo>
                      <a:pt x="2" y="5"/>
                    </a:lnTo>
                    <a:lnTo>
                      <a:pt x="4" y="5"/>
                    </a:lnTo>
                    <a:lnTo>
                      <a:pt x="5" y="5"/>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45" name="Freeform 2252"/>
              <p:cNvSpPr/>
              <p:nvPr/>
            </p:nvSpPr>
            <p:spPr>
              <a:xfrm>
                <a:off x="1098" y="1829"/>
                <a:ext cx="9"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3" h="5">
                    <a:moveTo>
                      <a:pt x="3" y="4"/>
                    </a:moveTo>
                    <a:lnTo>
                      <a:pt x="3" y="4"/>
                    </a:lnTo>
                    <a:lnTo>
                      <a:pt x="3" y="2"/>
                    </a:lnTo>
                    <a:lnTo>
                      <a:pt x="0" y="0"/>
                    </a:lnTo>
                    <a:lnTo>
                      <a:pt x="0" y="2"/>
                    </a:lnTo>
                    <a:lnTo>
                      <a:pt x="2" y="4"/>
                    </a:lnTo>
                    <a:lnTo>
                      <a:pt x="3" y="5"/>
                    </a:lnTo>
                    <a:lnTo>
                      <a:pt x="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646" name="Freeform 2253"/>
              <p:cNvSpPr/>
              <p:nvPr/>
            </p:nvSpPr>
            <p:spPr>
              <a:xfrm>
                <a:off x="1107" y="1835"/>
                <a:ext cx="33" cy="10"/>
              </a:xfrm>
              <a:custGeom>
                <a:avLst/>
                <a:gdLst>
                  <a:gd name="txL" fmla="*/ 0 w 10"/>
                  <a:gd name="txT" fmla="*/ 0 h 3"/>
                  <a:gd name="txR" fmla="*/ 10 w 10"/>
                  <a:gd name="txB" fmla="*/ 3 h 3"/>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0" h="3">
                    <a:moveTo>
                      <a:pt x="10" y="0"/>
                    </a:moveTo>
                    <a:lnTo>
                      <a:pt x="10" y="0"/>
                    </a:lnTo>
                    <a:lnTo>
                      <a:pt x="5" y="0"/>
                    </a:lnTo>
                    <a:lnTo>
                      <a:pt x="0" y="2"/>
                    </a:lnTo>
                    <a:lnTo>
                      <a:pt x="0" y="3"/>
                    </a:lnTo>
                    <a:lnTo>
                      <a:pt x="5" y="3"/>
                    </a:lnTo>
                    <a:lnTo>
                      <a:pt x="10" y="2"/>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47" name="Freeform 2254"/>
              <p:cNvSpPr/>
              <p:nvPr/>
            </p:nvSpPr>
            <p:spPr>
              <a:xfrm>
                <a:off x="1140" y="1829"/>
                <a:ext cx="23" cy="13"/>
              </a:xfrm>
              <a:custGeom>
                <a:avLst/>
                <a:gdLst>
                  <a:gd name="txL" fmla="*/ 0 w 7"/>
                  <a:gd name="txT" fmla="*/ 0 h 4"/>
                  <a:gd name="txR" fmla="*/ 7 w 7"/>
                  <a:gd name="txB" fmla="*/ 4 h 4"/>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7" h="4">
                    <a:moveTo>
                      <a:pt x="5" y="0"/>
                    </a:moveTo>
                    <a:lnTo>
                      <a:pt x="5" y="0"/>
                    </a:lnTo>
                    <a:lnTo>
                      <a:pt x="3" y="2"/>
                    </a:lnTo>
                    <a:lnTo>
                      <a:pt x="0" y="2"/>
                    </a:lnTo>
                    <a:lnTo>
                      <a:pt x="0" y="4"/>
                    </a:lnTo>
                    <a:lnTo>
                      <a:pt x="3" y="4"/>
                    </a:lnTo>
                    <a:lnTo>
                      <a:pt x="7"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48" name="Freeform 2255"/>
              <p:cNvSpPr/>
              <p:nvPr/>
            </p:nvSpPr>
            <p:spPr>
              <a:xfrm>
                <a:off x="1157" y="1819"/>
                <a:ext cx="26" cy="16"/>
              </a:xfrm>
              <a:custGeom>
                <a:avLst/>
                <a:gdLst>
                  <a:gd name="txL" fmla="*/ 0 w 8"/>
                  <a:gd name="txT" fmla="*/ 0 h 5"/>
                  <a:gd name="txR" fmla="*/ 8 w 8"/>
                  <a:gd name="txB" fmla="*/ 5 h 5"/>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8" h="5">
                    <a:moveTo>
                      <a:pt x="7" y="0"/>
                    </a:moveTo>
                    <a:lnTo>
                      <a:pt x="7" y="0"/>
                    </a:lnTo>
                    <a:lnTo>
                      <a:pt x="3" y="0"/>
                    </a:lnTo>
                    <a:lnTo>
                      <a:pt x="0" y="3"/>
                    </a:lnTo>
                    <a:lnTo>
                      <a:pt x="2" y="5"/>
                    </a:lnTo>
                    <a:lnTo>
                      <a:pt x="5" y="3"/>
                    </a:lnTo>
                    <a:lnTo>
                      <a:pt x="8" y="2"/>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49" name="Freeform 2256"/>
              <p:cNvSpPr/>
              <p:nvPr/>
            </p:nvSpPr>
            <p:spPr>
              <a:xfrm>
                <a:off x="1179" y="1793"/>
                <a:ext cx="4" cy="33"/>
              </a:xfrm>
              <a:custGeom>
                <a:avLst/>
                <a:gdLst>
                  <a:gd name="txL" fmla="*/ 0 w 1"/>
                  <a:gd name="txT" fmla="*/ 0 h 10"/>
                  <a:gd name="txR" fmla="*/ 1 w 1"/>
                  <a:gd name="txB" fmla="*/ 10 h 10"/>
                </a:gdLst>
                <a:ahLst/>
                <a:cxnLst>
                  <a:cxn ang="0">
                    <a:pos x="0" y="0"/>
                  </a:cxn>
                  <a:cxn ang="0">
                    <a:pos x="0" y="0"/>
                  </a:cxn>
                  <a:cxn ang="0">
                    <a:pos x="0" y="2147483646"/>
                  </a:cxn>
                  <a:cxn ang="0">
                    <a:pos x="0" y="2147483646"/>
                  </a:cxn>
                  <a:cxn ang="0">
                    <a:pos x="2147483646" y="2147483646"/>
                  </a:cxn>
                  <a:cxn ang="0">
                    <a:pos x="2147483646" y="2147483646"/>
                  </a:cxn>
                  <a:cxn ang="0">
                    <a:pos x="2147483646" y="2147483646"/>
                  </a:cxn>
                  <a:cxn ang="0">
                    <a:pos x="2147483646" y="2147483646"/>
                  </a:cxn>
                  <a:cxn ang="0">
                    <a:pos x="0" y="0"/>
                  </a:cxn>
                </a:cxnLst>
                <a:rect l="txL" t="txT" r="txR" b="txB"/>
                <a:pathLst>
                  <a:path w="1" h="10">
                    <a:moveTo>
                      <a:pt x="0" y="0"/>
                    </a:moveTo>
                    <a:lnTo>
                      <a:pt x="0" y="0"/>
                    </a:lnTo>
                    <a:lnTo>
                      <a:pt x="0" y="5"/>
                    </a:lnTo>
                    <a:lnTo>
                      <a:pt x="0" y="8"/>
                    </a:lnTo>
                    <a:lnTo>
                      <a:pt x="1" y="10"/>
                    </a:lnTo>
                    <a:lnTo>
                      <a:pt x="1" y="6"/>
                    </a:lnTo>
                    <a:lnTo>
                      <a:pt x="1" y="1"/>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50" name="Freeform 2257"/>
              <p:cNvSpPr/>
              <p:nvPr/>
            </p:nvSpPr>
            <p:spPr>
              <a:xfrm>
                <a:off x="1179" y="1770"/>
                <a:ext cx="37" cy="26"/>
              </a:xfrm>
              <a:custGeom>
                <a:avLst/>
                <a:gdLst>
                  <a:gd name="txL" fmla="*/ 0 w 11"/>
                  <a:gd name="txT" fmla="*/ 0 h 8"/>
                  <a:gd name="txR" fmla="*/ 11 w 11"/>
                  <a:gd name="txB" fmla="*/ 8 h 8"/>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 h="8">
                    <a:moveTo>
                      <a:pt x="11" y="0"/>
                    </a:moveTo>
                    <a:lnTo>
                      <a:pt x="11" y="0"/>
                    </a:lnTo>
                    <a:lnTo>
                      <a:pt x="6" y="2"/>
                    </a:lnTo>
                    <a:lnTo>
                      <a:pt x="0" y="7"/>
                    </a:lnTo>
                    <a:lnTo>
                      <a:pt x="1" y="8"/>
                    </a:lnTo>
                    <a:lnTo>
                      <a:pt x="6" y="4"/>
                    </a:lnTo>
                    <a:lnTo>
                      <a:pt x="11" y="2"/>
                    </a:lnTo>
                    <a:lnTo>
                      <a:pt x="1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51" name="Freeform 2258"/>
              <p:cNvSpPr/>
              <p:nvPr/>
            </p:nvSpPr>
            <p:spPr>
              <a:xfrm>
                <a:off x="1216" y="1750"/>
                <a:ext cx="32" cy="26"/>
              </a:xfrm>
              <a:custGeom>
                <a:avLst/>
                <a:gdLst>
                  <a:gd name="txL" fmla="*/ 0 w 10"/>
                  <a:gd name="txT" fmla="*/ 0 h 8"/>
                  <a:gd name="txR" fmla="*/ 10 w 10"/>
                  <a:gd name="txB" fmla="*/ 8 h 8"/>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0" h="8">
                    <a:moveTo>
                      <a:pt x="8" y="0"/>
                    </a:moveTo>
                    <a:lnTo>
                      <a:pt x="10" y="0"/>
                    </a:lnTo>
                    <a:lnTo>
                      <a:pt x="3" y="1"/>
                    </a:lnTo>
                    <a:lnTo>
                      <a:pt x="0" y="6"/>
                    </a:lnTo>
                    <a:lnTo>
                      <a:pt x="0" y="8"/>
                    </a:lnTo>
                    <a:lnTo>
                      <a:pt x="3" y="5"/>
                    </a:lnTo>
                    <a:lnTo>
                      <a:pt x="8" y="1"/>
                    </a:lnTo>
                    <a:lnTo>
                      <a:pt x="10" y="1"/>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52" name="Freeform 2259"/>
              <p:cNvSpPr/>
              <p:nvPr/>
            </p:nvSpPr>
            <p:spPr>
              <a:xfrm>
                <a:off x="1242" y="1734"/>
                <a:ext cx="52" cy="20"/>
              </a:xfrm>
              <a:custGeom>
                <a:avLst/>
                <a:gdLst>
                  <a:gd name="txL" fmla="*/ 0 w 16"/>
                  <a:gd name="txT" fmla="*/ 0 h 6"/>
                  <a:gd name="txR" fmla="*/ 16 w 16"/>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Lst>
                <a:rect l="txL" t="txT" r="txR" b="txB"/>
                <a:pathLst>
                  <a:path w="16" h="6">
                    <a:moveTo>
                      <a:pt x="16" y="0"/>
                    </a:moveTo>
                    <a:lnTo>
                      <a:pt x="16" y="0"/>
                    </a:lnTo>
                    <a:lnTo>
                      <a:pt x="8" y="3"/>
                    </a:lnTo>
                    <a:lnTo>
                      <a:pt x="0" y="5"/>
                    </a:lnTo>
                    <a:lnTo>
                      <a:pt x="2" y="6"/>
                    </a:lnTo>
                    <a:lnTo>
                      <a:pt x="8" y="6"/>
                    </a:lnTo>
                    <a:lnTo>
                      <a:pt x="16" y="3"/>
                    </a:lnTo>
                    <a:lnTo>
                      <a:pt x="1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53" name="Freeform 2260"/>
              <p:cNvSpPr/>
              <p:nvPr/>
            </p:nvSpPr>
            <p:spPr>
              <a:xfrm>
                <a:off x="1294" y="1734"/>
                <a:ext cx="16"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8">
                    <a:moveTo>
                      <a:pt x="5" y="8"/>
                    </a:moveTo>
                    <a:lnTo>
                      <a:pt x="5" y="8"/>
                    </a:lnTo>
                    <a:lnTo>
                      <a:pt x="4" y="3"/>
                    </a:lnTo>
                    <a:lnTo>
                      <a:pt x="0" y="0"/>
                    </a:lnTo>
                    <a:lnTo>
                      <a:pt x="0" y="3"/>
                    </a:lnTo>
                    <a:lnTo>
                      <a:pt x="2" y="5"/>
                    </a:lnTo>
                    <a:lnTo>
                      <a:pt x="2" y="6"/>
                    </a:lnTo>
                    <a:lnTo>
                      <a:pt x="5" y="8"/>
                    </a:lnTo>
                  </a:path>
                </a:pathLst>
              </a:custGeom>
              <a:solidFill>
                <a:srgbClr val="777777">
                  <a:alpha val="100000"/>
                </a:srgbClr>
              </a:solidFill>
              <a:ln w="9525">
                <a:noFill/>
              </a:ln>
            </p:spPr>
            <p:txBody>
              <a:bodyPr/>
              <a:lstStyle/>
              <a:p>
                <a:pPr fontAlgn="base"/>
                <a:endParaRPr lang="zh-CN" altLang="en-US" sz="1680" strike="noStrike" noProof="1"/>
              </a:p>
            </p:txBody>
          </p:sp>
          <p:sp>
            <p:nvSpPr>
              <p:cNvPr id="77654" name="Freeform 2261"/>
              <p:cNvSpPr/>
              <p:nvPr/>
            </p:nvSpPr>
            <p:spPr>
              <a:xfrm>
                <a:off x="1301" y="1754"/>
                <a:ext cx="16" cy="22"/>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Lst>
                <a:rect l="txL" t="txT" r="txR" b="txB"/>
                <a:pathLst>
                  <a:path w="5" h="7">
                    <a:moveTo>
                      <a:pt x="5" y="5"/>
                    </a:moveTo>
                    <a:lnTo>
                      <a:pt x="5" y="5"/>
                    </a:lnTo>
                    <a:lnTo>
                      <a:pt x="3" y="4"/>
                    </a:lnTo>
                    <a:lnTo>
                      <a:pt x="3" y="2"/>
                    </a:lnTo>
                    <a:lnTo>
                      <a:pt x="0" y="0"/>
                    </a:lnTo>
                    <a:lnTo>
                      <a:pt x="2" y="5"/>
                    </a:lnTo>
                    <a:lnTo>
                      <a:pt x="3" y="7"/>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55" name="Freeform 2262"/>
              <p:cNvSpPr/>
              <p:nvPr/>
            </p:nvSpPr>
            <p:spPr>
              <a:xfrm>
                <a:off x="1310" y="1770"/>
                <a:ext cx="17"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8">
                    <a:moveTo>
                      <a:pt x="5" y="5"/>
                    </a:moveTo>
                    <a:lnTo>
                      <a:pt x="5" y="5"/>
                    </a:lnTo>
                    <a:lnTo>
                      <a:pt x="4" y="4"/>
                    </a:lnTo>
                    <a:lnTo>
                      <a:pt x="2" y="0"/>
                    </a:lnTo>
                    <a:lnTo>
                      <a:pt x="0" y="2"/>
                    </a:lnTo>
                    <a:lnTo>
                      <a:pt x="2" y="5"/>
                    </a:lnTo>
                    <a:lnTo>
                      <a:pt x="4" y="8"/>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56" name="Freeform 2263"/>
              <p:cNvSpPr/>
              <p:nvPr/>
            </p:nvSpPr>
            <p:spPr>
              <a:xfrm>
                <a:off x="1324" y="1786"/>
                <a:ext cx="13" cy="17"/>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4" h="5">
                    <a:moveTo>
                      <a:pt x="4" y="5"/>
                    </a:moveTo>
                    <a:lnTo>
                      <a:pt x="4" y="5"/>
                    </a:lnTo>
                    <a:lnTo>
                      <a:pt x="3" y="2"/>
                    </a:lnTo>
                    <a:lnTo>
                      <a:pt x="1" y="0"/>
                    </a:lnTo>
                    <a:lnTo>
                      <a:pt x="0" y="3"/>
                    </a:lnTo>
                    <a:lnTo>
                      <a:pt x="1" y="3"/>
                    </a:lnTo>
                    <a:lnTo>
                      <a:pt x="3" y="5"/>
                    </a:lnTo>
                    <a:lnTo>
                      <a:pt x="4"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57" name="Freeform 2264"/>
              <p:cNvSpPr/>
              <p:nvPr/>
            </p:nvSpPr>
            <p:spPr>
              <a:xfrm>
                <a:off x="1333" y="1803"/>
                <a:ext cx="17" cy="10"/>
              </a:xfrm>
              <a:custGeom>
                <a:avLst/>
                <a:gdLst>
                  <a:gd name="txL" fmla="*/ 0 w 5"/>
                  <a:gd name="txT" fmla="*/ 0 h 3"/>
                  <a:gd name="txR" fmla="*/ 5 w 5"/>
                  <a:gd name="txB" fmla="*/ 3 h 3"/>
                </a:gdLst>
                <a:ahLst/>
                <a:cxnLst>
                  <a:cxn ang="0">
                    <a:pos x="2147483646" y="2147483646"/>
                  </a:cxn>
                  <a:cxn ang="0">
                    <a:pos x="2147483646" y="2147483646"/>
                  </a:cxn>
                  <a:cxn ang="0">
                    <a:pos x="2147483646" y="0"/>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5" h="3">
                    <a:moveTo>
                      <a:pt x="5" y="2"/>
                    </a:moveTo>
                    <a:lnTo>
                      <a:pt x="5" y="2"/>
                    </a:lnTo>
                    <a:lnTo>
                      <a:pt x="3" y="0"/>
                    </a:lnTo>
                    <a:lnTo>
                      <a:pt x="1" y="0"/>
                    </a:lnTo>
                    <a:lnTo>
                      <a:pt x="0" y="0"/>
                    </a:lnTo>
                    <a:lnTo>
                      <a:pt x="1" y="3"/>
                    </a:lnTo>
                    <a:lnTo>
                      <a:pt x="5" y="3"/>
                    </a:lnTo>
                    <a:lnTo>
                      <a:pt x="5"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58" name="Freeform 2265"/>
              <p:cNvSpPr/>
              <p:nvPr/>
            </p:nvSpPr>
            <p:spPr>
              <a:xfrm>
                <a:off x="1343" y="1809"/>
                <a:ext cx="10" cy="17"/>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Lst>
                <a:rect l="txL" t="txT" r="txR" b="txB"/>
                <a:pathLst>
                  <a:path w="3" h="5">
                    <a:moveTo>
                      <a:pt x="2" y="5"/>
                    </a:moveTo>
                    <a:lnTo>
                      <a:pt x="2" y="5"/>
                    </a:lnTo>
                    <a:lnTo>
                      <a:pt x="3" y="1"/>
                    </a:lnTo>
                    <a:lnTo>
                      <a:pt x="2" y="0"/>
                    </a:lnTo>
                    <a:lnTo>
                      <a:pt x="2" y="1"/>
                    </a:lnTo>
                    <a:lnTo>
                      <a:pt x="0" y="5"/>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59" name="Freeform 2266"/>
              <p:cNvSpPr/>
              <p:nvPr/>
            </p:nvSpPr>
            <p:spPr>
              <a:xfrm>
                <a:off x="1337" y="1826"/>
                <a:ext cx="13" cy="19"/>
              </a:xfrm>
              <a:custGeom>
                <a:avLst/>
                <a:gdLst>
                  <a:gd name="txL" fmla="*/ 0 w 4"/>
                  <a:gd name="txT" fmla="*/ 0 h 6"/>
                  <a:gd name="txR" fmla="*/ 4 w 4"/>
                  <a:gd name="txB" fmla="*/ 6 h 6"/>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0" y="2147483646"/>
                  </a:cxn>
                  <a:cxn ang="0">
                    <a:pos x="0" y="2147483646"/>
                  </a:cxn>
                  <a:cxn ang="0">
                    <a:pos x="2147483646" y="2147483646"/>
                  </a:cxn>
                  <a:cxn ang="0">
                    <a:pos x="2147483646" y="2147483646"/>
                  </a:cxn>
                </a:cxnLst>
                <a:rect l="txL" t="txT" r="txR" b="txB"/>
                <a:pathLst>
                  <a:path w="4" h="6">
                    <a:moveTo>
                      <a:pt x="2" y="3"/>
                    </a:moveTo>
                    <a:lnTo>
                      <a:pt x="2" y="5"/>
                    </a:lnTo>
                    <a:lnTo>
                      <a:pt x="4" y="3"/>
                    </a:lnTo>
                    <a:lnTo>
                      <a:pt x="4" y="0"/>
                    </a:lnTo>
                    <a:lnTo>
                      <a:pt x="2" y="0"/>
                    </a:lnTo>
                    <a:lnTo>
                      <a:pt x="0" y="3"/>
                    </a:lnTo>
                    <a:lnTo>
                      <a:pt x="0" y="5"/>
                    </a:lnTo>
                    <a:lnTo>
                      <a:pt x="2" y="5"/>
                    </a:lnTo>
                    <a:lnTo>
                      <a:pt x="0" y="5"/>
                    </a:lnTo>
                    <a:lnTo>
                      <a:pt x="0" y="6"/>
                    </a:lnTo>
                    <a:lnTo>
                      <a:pt x="2" y="5"/>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60" name="Freeform 2267"/>
              <p:cNvSpPr/>
              <p:nvPr/>
            </p:nvSpPr>
            <p:spPr>
              <a:xfrm>
                <a:off x="1343" y="1829"/>
                <a:ext cx="23" cy="13"/>
              </a:xfrm>
              <a:custGeom>
                <a:avLst/>
                <a:gdLst>
                  <a:gd name="txL" fmla="*/ 0 w 7"/>
                  <a:gd name="txT" fmla="*/ 0 h 4"/>
                  <a:gd name="txR" fmla="*/ 7 w 7"/>
                  <a:gd name="txB" fmla="*/ 4 h 4"/>
                </a:gdLst>
                <a:ahLst/>
                <a:cxnLst>
                  <a:cxn ang="0">
                    <a:pos x="2147483646" y="0"/>
                  </a:cxn>
                  <a:cxn ang="0">
                    <a:pos x="2147483646" y="0"/>
                  </a:cxn>
                  <a:cxn ang="0">
                    <a:pos x="2147483646" y="2147483646"/>
                  </a:cxn>
                  <a:cxn ang="0">
                    <a:pos x="0" y="2147483646"/>
                  </a:cxn>
                  <a:cxn ang="0">
                    <a:pos x="0" y="2147483646"/>
                  </a:cxn>
                  <a:cxn ang="0">
                    <a:pos x="2147483646" y="2147483646"/>
                  </a:cxn>
                  <a:cxn ang="0">
                    <a:pos x="2147483646" y="0"/>
                  </a:cxn>
                  <a:cxn ang="0">
                    <a:pos x="2147483646" y="0"/>
                  </a:cxn>
                  <a:cxn ang="0">
                    <a:pos x="2147483646" y="0"/>
                  </a:cxn>
                </a:cxnLst>
                <a:rect l="txL" t="txT" r="txR" b="txB"/>
                <a:pathLst>
                  <a:path w="7" h="4">
                    <a:moveTo>
                      <a:pt x="5" y="0"/>
                    </a:moveTo>
                    <a:lnTo>
                      <a:pt x="5" y="0"/>
                    </a:lnTo>
                    <a:lnTo>
                      <a:pt x="2" y="2"/>
                    </a:lnTo>
                    <a:lnTo>
                      <a:pt x="0" y="2"/>
                    </a:lnTo>
                    <a:lnTo>
                      <a:pt x="0" y="4"/>
                    </a:lnTo>
                    <a:lnTo>
                      <a:pt x="3" y="4"/>
                    </a:lnTo>
                    <a:lnTo>
                      <a:pt x="7"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61" name="Freeform 2268"/>
              <p:cNvSpPr/>
              <p:nvPr/>
            </p:nvSpPr>
            <p:spPr>
              <a:xfrm>
                <a:off x="1353" y="1809"/>
                <a:ext cx="13" cy="20"/>
              </a:xfrm>
              <a:custGeom>
                <a:avLst/>
                <a:gdLst>
                  <a:gd name="txL" fmla="*/ 0 w 4"/>
                  <a:gd name="txT" fmla="*/ 0 h 6"/>
                  <a:gd name="txR" fmla="*/ 4 w 4"/>
                  <a:gd name="txB" fmla="*/ 6 h 6"/>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6">
                    <a:moveTo>
                      <a:pt x="4" y="0"/>
                    </a:moveTo>
                    <a:lnTo>
                      <a:pt x="4" y="0"/>
                    </a:lnTo>
                    <a:lnTo>
                      <a:pt x="0" y="3"/>
                    </a:lnTo>
                    <a:lnTo>
                      <a:pt x="2" y="6"/>
                    </a:lnTo>
                    <a:lnTo>
                      <a:pt x="4" y="6"/>
                    </a:lnTo>
                    <a:lnTo>
                      <a:pt x="4" y="3"/>
                    </a:lnTo>
                    <a:lnTo>
                      <a:pt x="4"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62" name="Freeform 2269"/>
              <p:cNvSpPr/>
              <p:nvPr/>
            </p:nvSpPr>
            <p:spPr>
              <a:xfrm>
                <a:off x="1366" y="1809"/>
                <a:ext cx="13" cy="10"/>
              </a:xfrm>
              <a:custGeom>
                <a:avLst/>
                <a:gdLst>
                  <a:gd name="txL" fmla="*/ 0 w 4"/>
                  <a:gd name="txT" fmla="*/ 0 h 3"/>
                  <a:gd name="txR" fmla="*/ 4 w 4"/>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4" h="3">
                    <a:moveTo>
                      <a:pt x="1" y="1"/>
                    </a:moveTo>
                    <a:lnTo>
                      <a:pt x="1" y="1"/>
                    </a:lnTo>
                    <a:lnTo>
                      <a:pt x="1" y="0"/>
                    </a:lnTo>
                    <a:lnTo>
                      <a:pt x="0" y="0"/>
                    </a:lnTo>
                    <a:lnTo>
                      <a:pt x="0" y="1"/>
                    </a:lnTo>
                    <a:lnTo>
                      <a:pt x="1" y="3"/>
                    </a:lnTo>
                    <a:lnTo>
                      <a:pt x="4" y="1"/>
                    </a:lnTo>
                    <a:lnTo>
                      <a:pt x="1" y="1"/>
                    </a:lnTo>
                  </a:path>
                </a:pathLst>
              </a:custGeom>
              <a:solidFill>
                <a:srgbClr val="777777">
                  <a:alpha val="100000"/>
                </a:srgbClr>
              </a:solidFill>
              <a:ln w="9525">
                <a:noFill/>
              </a:ln>
            </p:spPr>
            <p:txBody>
              <a:bodyPr/>
              <a:lstStyle/>
              <a:p>
                <a:pPr fontAlgn="base"/>
                <a:endParaRPr lang="zh-CN" altLang="en-US" sz="1680" strike="noStrike" noProof="1"/>
              </a:p>
            </p:txBody>
          </p:sp>
          <p:sp>
            <p:nvSpPr>
              <p:cNvPr id="77663" name="Freeform 2270"/>
              <p:cNvSpPr/>
              <p:nvPr/>
            </p:nvSpPr>
            <p:spPr>
              <a:xfrm>
                <a:off x="1369" y="1786"/>
                <a:ext cx="10" cy="27"/>
              </a:xfrm>
              <a:custGeom>
                <a:avLst/>
                <a:gdLst>
                  <a:gd name="txL" fmla="*/ 0 w 3"/>
                  <a:gd name="txT" fmla="*/ 0 h 8"/>
                  <a:gd name="txR" fmla="*/ 3 w 3"/>
                  <a:gd name="txB" fmla="*/ 8 h 8"/>
                </a:gdLst>
                <a:ahLst/>
                <a:cxnLst>
                  <a:cxn ang="0">
                    <a:pos x="0" y="2147483646"/>
                  </a:cxn>
                  <a:cxn ang="0">
                    <a:pos x="0" y="2147483646"/>
                  </a:cxn>
                  <a:cxn ang="0">
                    <a:pos x="2147483646" y="2147483646"/>
                  </a:cxn>
                  <a:cxn ang="0">
                    <a:pos x="0" y="2147483646"/>
                  </a:cxn>
                  <a:cxn ang="0">
                    <a:pos x="2147483646" y="2147483646"/>
                  </a:cxn>
                  <a:cxn ang="0">
                    <a:pos x="2147483646" y="2147483646"/>
                  </a:cxn>
                  <a:cxn ang="0">
                    <a:pos x="2147483646" y="0"/>
                  </a:cxn>
                  <a:cxn ang="0">
                    <a:pos x="2147483646" y="0"/>
                  </a:cxn>
                  <a:cxn ang="0">
                    <a:pos x="0" y="2147483646"/>
                  </a:cxn>
                </a:cxnLst>
                <a:rect l="txL" t="txT" r="txR" b="txB"/>
                <a:pathLst>
                  <a:path w="3" h="8">
                    <a:moveTo>
                      <a:pt x="0" y="2"/>
                    </a:moveTo>
                    <a:lnTo>
                      <a:pt x="0" y="2"/>
                    </a:lnTo>
                    <a:lnTo>
                      <a:pt x="2" y="5"/>
                    </a:lnTo>
                    <a:lnTo>
                      <a:pt x="0" y="8"/>
                    </a:lnTo>
                    <a:lnTo>
                      <a:pt x="3" y="8"/>
                    </a:lnTo>
                    <a:lnTo>
                      <a:pt x="3" y="5"/>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64" name="Freeform 2271"/>
              <p:cNvSpPr/>
              <p:nvPr/>
            </p:nvSpPr>
            <p:spPr>
              <a:xfrm>
                <a:off x="1353" y="1776"/>
                <a:ext cx="23" cy="17"/>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7" h="5">
                    <a:moveTo>
                      <a:pt x="0" y="2"/>
                    </a:moveTo>
                    <a:lnTo>
                      <a:pt x="0" y="2"/>
                    </a:lnTo>
                    <a:lnTo>
                      <a:pt x="2" y="3"/>
                    </a:lnTo>
                    <a:lnTo>
                      <a:pt x="5" y="5"/>
                    </a:lnTo>
                    <a:lnTo>
                      <a:pt x="7" y="3"/>
                    </a:lnTo>
                    <a:lnTo>
                      <a:pt x="4" y="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65" name="Freeform 2272"/>
              <p:cNvSpPr/>
              <p:nvPr/>
            </p:nvSpPr>
            <p:spPr>
              <a:xfrm>
                <a:off x="1343" y="1770"/>
                <a:ext cx="17" cy="13"/>
              </a:xfrm>
              <a:custGeom>
                <a:avLst/>
                <a:gdLst>
                  <a:gd name="txL" fmla="*/ 0 w 5"/>
                  <a:gd name="txT" fmla="*/ 0 h 4"/>
                  <a:gd name="txR" fmla="*/ 5 w 5"/>
                  <a:gd name="txB" fmla="*/ 4 h 4"/>
                </a:gdLst>
                <a:ahLst/>
                <a:cxnLst>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 ang="0">
                    <a:pos x="0" y="2147483646"/>
                  </a:cxn>
                </a:cxnLst>
                <a:rect l="txL" t="txT" r="txR" b="txB"/>
                <a:pathLst>
                  <a:path w="5" h="4">
                    <a:moveTo>
                      <a:pt x="0" y="2"/>
                    </a:moveTo>
                    <a:lnTo>
                      <a:pt x="0" y="2"/>
                    </a:lnTo>
                    <a:lnTo>
                      <a:pt x="2" y="2"/>
                    </a:lnTo>
                    <a:lnTo>
                      <a:pt x="3" y="4"/>
                    </a:lnTo>
                    <a:lnTo>
                      <a:pt x="5" y="2"/>
                    </a:lnTo>
                    <a:lnTo>
                      <a:pt x="3" y="0"/>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66" name="Freeform 2273"/>
              <p:cNvSpPr/>
              <p:nvPr/>
            </p:nvSpPr>
            <p:spPr>
              <a:xfrm>
                <a:off x="1333" y="1760"/>
                <a:ext cx="17" cy="16"/>
              </a:xfrm>
              <a:custGeom>
                <a:avLst/>
                <a:gdLst>
                  <a:gd name="txL" fmla="*/ 0 w 5"/>
                  <a:gd name="txT" fmla="*/ 0 h 5"/>
                  <a:gd name="txR" fmla="*/ 5 w 5"/>
                  <a:gd name="txB" fmla="*/ 5 h 5"/>
                </a:gdLst>
                <a:ahLst/>
                <a:cxnLst>
                  <a:cxn ang="0">
                    <a:pos x="0" y="0"/>
                  </a:cxn>
                  <a:cxn ang="0">
                    <a:pos x="0" y="0"/>
                  </a:cxn>
                  <a:cxn ang="0">
                    <a:pos x="0"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5" h="5">
                    <a:moveTo>
                      <a:pt x="0" y="0"/>
                    </a:moveTo>
                    <a:lnTo>
                      <a:pt x="0" y="0"/>
                    </a:lnTo>
                    <a:lnTo>
                      <a:pt x="0" y="5"/>
                    </a:lnTo>
                    <a:lnTo>
                      <a:pt x="3" y="5"/>
                    </a:lnTo>
                    <a:lnTo>
                      <a:pt x="5" y="3"/>
                    </a:lnTo>
                    <a:lnTo>
                      <a:pt x="1" y="3"/>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67" name="Freeform 2274"/>
              <p:cNvSpPr/>
              <p:nvPr/>
            </p:nvSpPr>
            <p:spPr>
              <a:xfrm>
                <a:off x="1317" y="1740"/>
                <a:ext cx="20" cy="20"/>
              </a:xfrm>
              <a:custGeom>
                <a:avLst/>
                <a:gdLst>
                  <a:gd name="txL" fmla="*/ 0 w 6"/>
                  <a:gd name="txT" fmla="*/ 0 h 6"/>
                  <a:gd name="txR" fmla="*/ 6 w 6"/>
                  <a:gd name="txB" fmla="*/ 6 h 6"/>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6" h="6">
                    <a:moveTo>
                      <a:pt x="0" y="0"/>
                    </a:moveTo>
                    <a:lnTo>
                      <a:pt x="0" y="0"/>
                    </a:lnTo>
                    <a:lnTo>
                      <a:pt x="2" y="3"/>
                    </a:lnTo>
                    <a:lnTo>
                      <a:pt x="5" y="6"/>
                    </a:lnTo>
                    <a:lnTo>
                      <a:pt x="6" y="6"/>
                    </a:lnTo>
                    <a:lnTo>
                      <a:pt x="5" y="3"/>
                    </a:lnTo>
                    <a:lnTo>
                      <a:pt x="3"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68" name="Freeform 2275"/>
              <p:cNvSpPr/>
              <p:nvPr/>
            </p:nvSpPr>
            <p:spPr>
              <a:xfrm>
                <a:off x="1317" y="1718"/>
                <a:ext cx="10" cy="22"/>
              </a:xfrm>
              <a:custGeom>
                <a:avLst/>
                <a:gdLst>
                  <a:gd name="txL" fmla="*/ 0 w 3"/>
                  <a:gd name="txT" fmla="*/ 0 h 7"/>
                  <a:gd name="txR" fmla="*/ 3 w 3"/>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7">
                    <a:moveTo>
                      <a:pt x="3" y="0"/>
                    </a:moveTo>
                    <a:lnTo>
                      <a:pt x="3" y="0"/>
                    </a:lnTo>
                    <a:lnTo>
                      <a:pt x="2" y="3"/>
                    </a:lnTo>
                    <a:lnTo>
                      <a:pt x="0" y="7"/>
                    </a:lnTo>
                    <a:lnTo>
                      <a:pt x="3" y="7"/>
                    </a:lnTo>
                    <a:lnTo>
                      <a:pt x="3" y="3"/>
                    </a:lnTo>
                    <a:lnTo>
                      <a:pt x="3"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69" name="Freeform 2276"/>
              <p:cNvSpPr/>
              <p:nvPr/>
            </p:nvSpPr>
            <p:spPr>
              <a:xfrm>
                <a:off x="1327" y="1718"/>
                <a:ext cx="16" cy="9"/>
              </a:xfrm>
              <a:custGeom>
                <a:avLst/>
                <a:gdLst>
                  <a:gd name="txL" fmla="*/ 0 w 5"/>
                  <a:gd name="txT" fmla="*/ 0 h 3"/>
                  <a:gd name="txR" fmla="*/ 5 w 5"/>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3">
                    <a:moveTo>
                      <a:pt x="5" y="2"/>
                    </a:moveTo>
                    <a:lnTo>
                      <a:pt x="5" y="2"/>
                    </a:lnTo>
                    <a:lnTo>
                      <a:pt x="2" y="0"/>
                    </a:lnTo>
                    <a:lnTo>
                      <a:pt x="0" y="0"/>
                    </a:lnTo>
                    <a:lnTo>
                      <a:pt x="0" y="2"/>
                    </a:lnTo>
                    <a:lnTo>
                      <a:pt x="2" y="2"/>
                    </a:lnTo>
                    <a:lnTo>
                      <a:pt x="3" y="3"/>
                    </a:lnTo>
                    <a:lnTo>
                      <a:pt x="5"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70" name="Freeform 2277"/>
              <p:cNvSpPr/>
              <p:nvPr/>
            </p:nvSpPr>
            <p:spPr>
              <a:xfrm>
                <a:off x="1337" y="1724"/>
                <a:ext cx="23" cy="10"/>
              </a:xfrm>
              <a:custGeom>
                <a:avLst/>
                <a:gdLst>
                  <a:gd name="txL" fmla="*/ 0 w 7"/>
                  <a:gd name="txT" fmla="*/ 0 h 3"/>
                  <a:gd name="txR" fmla="*/ 7 w 7"/>
                  <a:gd name="txB" fmla="*/ 3 h 3"/>
                </a:gdLst>
                <a:ahLst/>
                <a:cxnLst>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7" h="3">
                    <a:moveTo>
                      <a:pt x="7" y="3"/>
                    </a:moveTo>
                    <a:lnTo>
                      <a:pt x="7" y="3"/>
                    </a:lnTo>
                    <a:lnTo>
                      <a:pt x="4" y="0"/>
                    </a:lnTo>
                    <a:lnTo>
                      <a:pt x="2" y="0"/>
                    </a:lnTo>
                    <a:lnTo>
                      <a:pt x="0" y="1"/>
                    </a:lnTo>
                    <a:lnTo>
                      <a:pt x="4" y="1"/>
                    </a:lnTo>
                    <a:lnTo>
                      <a:pt x="4" y="3"/>
                    </a:lnTo>
                    <a:lnTo>
                      <a:pt x="7"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71" name="Freeform 2278"/>
              <p:cNvSpPr/>
              <p:nvPr/>
            </p:nvSpPr>
            <p:spPr>
              <a:xfrm>
                <a:off x="1350" y="1734"/>
                <a:ext cx="10" cy="26"/>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8">
                    <a:moveTo>
                      <a:pt x="3" y="5"/>
                    </a:moveTo>
                    <a:lnTo>
                      <a:pt x="3" y="5"/>
                    </a:lnTo>
                    <a:lnTo>
                      <a:pt x="1" y="5"/>
                    </a:lnTo>
                    <a:lnTo>
                      <a:pt x="3" y="0"/>
                    </a:lnTo>
                    <a:lnTo>
                      <a:pt x="0" y="0"/>
                    </a:lnTo>
                    <a:lnTo>
                      <a:pt x="0" y="5"/>
                    </a:lnTo>
                    <a:lnTo>
                      <a:pt x="1" y="8"/>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72" name="Freeform 2279"/>
              <p:cNvSpPr/>
              <p:nvPr/>
            </p:nvSpPr>
            <p:spPr>
              <a:xfrm>
                <a:off x="1353" y="1750"/>
                <a:ext cx="26" cy="20"/>
              </a:xfrm>
              <a:custGeom>
                <a:avLst/>
                <a:gdLst>
                  <a:gd name="txL" fmla="*/ 0 w 8"/>
                  <a:gd name="txT" fmla="*/ 0 h 6"/>
                  <a:gd name="txR" fmla="*/ 8 w 8"/>
                  <a:gd name="txB" fmla="*/ 6 h 6"/>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6">
                    <a:moveTo>
                      <a:pt x="8" y="6"/>
                    </a:moveTo>
                    <a:lnTo>
                      <a:pt x="8" y="6"/>
                    </a:lnTo>
                    <a:lnTo>
                      <a:pt x="7" y="1"/>
                    </a:lnTo>
                    <a:lnTo>
                      <a:pt x="2" y="0"/>
                    </a:lnTo>
                    <a:lnTo>
                      <a:pt x="0" y="3"/>
                    </a:lnTo>
                    <a:lnTo>
                      <a:pt x="5" y="3"/>
                    </a:lnTo>
                    <a:lnTo>
                      <a:pt x="7" y="6"/>
                    </a:lnTo>
                    <a:lnTo>
                      <a:pt x="8" y="6"/>
                    </a:lnTo>
                  </a:path>
                </a:pathLst>
              </a:custGeom>
              <a:solidFill>
                <a:srgbClr val="777777">
                  <a:alpha val="100000"/>
                </a:srgbClr>
              </a:solidFill>
              <a:ln w="9525">
                <a:noFill/>
              </a:ln>
            </p:spPr>
            <p:txBody>
              <a:bodyPr/>
              <a:lstStyle/>
              <a:p>
                <a:pPr fontAlgn="base"/>
                <a:endParaRPr lang="zh-CN" altLang="en-US" sz="1680" strike="noStrike" noProof="1"/>
              </a:p>
            </p:txBody>
          </p:sp>
          <p:sp>
            <p:nvSpPr>
              <p:cNvPr id="77673" name="Freeform 2280"/>
              <p:cNvSpPr/>
              <p:nvPr/>
            </p:nvSpPr>
            <p:spPr>
              <a:xfrm>
                <a:off x="1376" y="1770"/>
                <a:ext cx="20" cy="26"/>
              </a:xfrm>
              <a:custGeom>
                <a:avLst/>
                <a:gdLst>
                  <a:gd name="txL" fmla="*/ 0 w 6"/>
                  <a:gd name="txT" fmla="*/ 0 h 8"/>
                  <a:gd name="txR" fmla="*/ 6 w 6"/>
                  <a:gd name="txB" fmla="*/ 8 h 8"/>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6" h="8">
                    <a:moveTo>
                      <a:pt x="6" y="8"/>
                    </a:moveTo>
                    <a:lnTo>
                      <a:pt x="6" y="8"/>
                    </a:lnTo>
                    <a:lnTo>
                      <a:pt x="5" y="4"/>
                    </a:lnTo>
                    <a:lnTo>
                      <a:pt x="1" y="0"/>
                    </a:lnTo>
                    <a:lnTo>
                      <a:pt x="0" y="0"/>
                    </a:lnTo>
                    <a:lnTo>
                      <a:pt x="1" y="4"/>
                    </a:lnTo>
                    <a:lnTo>
                      <a:pt x="3" y="8"/>
                    </a:lnTo>
                    <a:lnTo>
                      <a:pt x="6" y="8"/>
                    </a:lnTo>
                  </a:path>
                </a:pathLst>
              </a:custGeom>
              <a:solidFill>
                <a:srgbClr val="777777">
                  <a:alpha val="100000"/>
                </a:srgbClr>
              </a:solidFill>
              <a:ln w="9525">
                <a:noFill/>
              </a:ln>
            </p:spPr>
            <p:txBody>
              <a:bodyPr/>
              <a:lstStyle/>
              <a:p>
                <a:pPr fontAlgn="base"/>
                <a:endParaRPr lang="zh-CN" altLang="en-US" sz="1680" strike="noStrike" noProof="1"/>
              </a:p>
            </p:txBody>
          </p:sp>
          <p:sp>
            <p:nvSpPr>
              <p:cNvPr id="77674" name="Freeform 2281"/>
              <p:cNvSpPr/>
              <p:nvPr/>
            </p:nvSpPr>
            <p:spPr>
              <a:xfrm>
                <a:off x="1386" y="1796"/>
                <a:ext cx="10" cy="30"/>
              </a:xfrm>
              <a:custGeom>
                <a:avLst/>
                <a:gdLst>
                  <a:gd name="txL" fmla="*/ 0 w 3"/>
                  <a:gd name="txT" fmla="*/ 0 h 9"/>
                  <a:gd name="txR" fmla="*/ 3 w 3"/>
                  <a:gd name="txB" fmla="*/ 9 h 9"/>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9">
                    <a:moveTo>
                      <a:pt x="3" y="7"/>
                    </a:moveTo>
                    <a:lnTo>
                      <a:pt x="3" y="7"/>
                    </a:lnTo>
                    <a:lnTo>
                      <a:pt x="3" y="5"/>
                    </a:lnTo>
                    <a:lnTo>
                      <a:pt x="3" y="0"/>
                    </a:lnTo>
                    <a:lnTo>
                      <a:pt x="0" y="0"/>
                    </a:lnTo>
                    <a:lnTo>
                      <a:pt x="0" y="7"/>
                    </a:lnTo>
                    <a:lnTo>
                      <a:pt x="3" y="9"/>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675" name="Freeform 2282"/>
              <p:cNvSpPr/>
              <p:nvPr/>
            </p:nvSpPr>
            <p:spPr>
              <a:xfrm>
                <a:off x="1396" y="1819"/>
                <a:ext cx="13" cy="23"/>
              </a:xfrm>
              <a:custGeom>
                <a:avLst/>
                <a:gdLst>
                  <a:gd name="txL" fmla="*/ 0 w 4"/>
                  <a:gd name="txT" fmla="*/ 0 h 7"/>
                  <a:gd name="txR" fmla="*/ 4 w 4"/>
                  <a:gd name="txB" fmla="*/ 7 h 7"/>
                </a:gdLst>
                <a:ahLst/>
                <a:cxnLst>
                  <a:cxn ang="0">
                    <a:pos x="2147483646" y="2147483646"/>
                  </a:cxn>
                  <a:cxn ang="0">
                    <a:pos x="2147483646" y="2147483646"/>
                  </a:cxn>
                  <a:cxn ang="0">
                    <a:pos x="2147483646" y="2147483646"/>
                  </a:cxn>
                  <a:cxn ang="0">
                    <a:pos x="0" y="0"/>
                  </a:cxn>
                  <a:cxn ang="0">
                    <a:pos x="0" y="2147483646"/>
                  </a:cxn>
                  <a:cxn ang="0">
                    <a:pos x="0" y="2147483646"/>
                  </a:cxn>
                  <a:cxn ang="0">
                    <a:pos x="2147483646" y="2147483646"/>
                  </a:cxn>
                  <a:cxn ang="0">
                    <a:pos x="2147483646" y="2147483646"/>
                  </a:cxn>
                  <a:cxn ang="0">
                    <a:pos x="2147483646" y="2147483646"/>
                  </a:cxn>
                </a:cxnLst>
                <a:rect l="txL" t="txT" r="txR" b="txB"/>
                <a:pathLst>
                  <a:path w="4" h="7">
                    <a:moveTo>
                      <a:pt x="4" y="7"/>
                    </a:moveTo>
                    <a:lnTo>
                      <a:pt x="4" y="7"/>
                    </a:lnTo>
                    <a:lnTo>
                      <a:pt x="4" y="2"/>
                    </a:lnTo>
                    <a:lnTo>
                      <a:pt x="0" y="0"/>
                    </a:lnTo>
                    <a:lnTo>
                      <a:pt x="0" y="2"/>
                    </a:lnTo>
                    <a:lnTo>
                      <a:pt x="0" y="3"/>
                    </a:lnTo>
                    <a:lnTo>
                      <a:pt x="2" y="7"/>
                    </a:lnTo>
                    <a:lnTo>
                      <a:pt x="4" y="7"/>
                    </a:lnTo>
                  </a:path>
                </a:pathLst>
              </a:custGeom>
              <a:solidFill>
                <a:srgbClr val="777777">
                  <a:alpha val="100000"/>
                </a:srgbClr>
              </a:solidFill>
              <a:ln w="9525">
                <a:noFill/>
              </a:ln>
            </p:spPr>
            <p:txBody>
              <a:bodyPr/>
              <a:lstStyle/>
              <a:p>
                <a:pPr fontAlgn="base"/>
                <a:endParaRPr lang="zh-CN" altLang="en-US" sz="1680" strike="noStrike" noProof="1"/>
              </a:p>
            </p:txBody>
          </p:sp>
          <p:sp>
            <p:nvSpPr>
              <p:cNvPr id="77676" name="Freeform 2283"/>
              <p:cNvSpPr/>
              <p:nvPr/>
            </p:nvSpPr>
            <p:spPr>
              <a:xfrm>
                <a:off x="1402" y="1842"/>
                <a:ext cx="7" cy="29"/>
              </a:xfrm>
              <a:custGeom>
                <a:avLst/>
                <a:gdLst>
                  <a:gd name="txL" fmla="*/ 0 w 2"/>
                  <a:gd name="txT" fmla="*/ 0 h 9"/>
                  <a:gd name="txR" fmla="*/ 2 w 2"/>
                  <a:gd name="txB" fmla="*/ 9 h 9"/>
                </a:gdLst>
                <a:ahLst/>
                <a:cxnLst>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0" y="2147483646"/>
                  </a:cxn>
                  <a:cxn ang="0">
                    <a:pos x="2147483646" y="2147483646"/>
                  </a:cxn>
                </a:cxnLst>
                <a:rect l="txL" t="txT" r="txR" b="txB"/>
                <a:pathLst>
                  <a:path w="2" h="9">
                    <a:moveTo>
                      <a:pt x="2" y="8"/>
                    </a:moveTo>
                    <a:lnTo>
                      <a:pt x="2" y="8"/>
                    </a:lnTo>
                    <a:lnTo>
                      <a:pt x="2" y="4"/>
                    </a:lnTo>
                    <a:lnTo>
                      <a:pt x="2" y="0"/>
                    </a:lnTo>
                    <a:lnTo>
                      <a:pt x="0" y="0"/>
                    </a:lnTo>
                    <a:lnTo>
                      <a:pt x="0" y="4"/>
                    </a:lnTo>
                    <a:lnTo>
                      <a:pt x="0" y="9"/>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677" name="Freeform 2284"/>
              <p:cNvSpPr/>
              <p:nvPr/>
            </p:nvSpPr>
            <p:spPr>
              <a:xfrm>
                <a:off x="1402" y="1852"/>
                <a:ext cx="26" cy="19"/>
              </a:xfrm>
              <a:custGeom>
                <a:avLst/>
                <a:gdLst>
                  <a:gd name="txL" fmla="*/ 0 w 8"/>
                  <a:gd name="txT" fmla="*/ 0 h 6"/>
                  <a:gd name="txR" fmla="*/ 8 w 8"/>
                  <a:gd name="txB" fmla="*/ 6 h 6"/>
                </a:gdLst>
                <a:ahLst/>
                <a:cxnLst>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Lst>
                <a:rect l="txL" t="txT" r="txR" b="txB"/>
                <a:pathLst>
                  <a:path w="8" h="6">
                    <a:moveTo>
                      <a:pt x="6" y="0"/>
                    </a:moveTo>
                    <a:lnTo>
                      <a:pt x="6" y="0"/>
                    </a:lnTo>
                    <a:lnTo>
                      <a:pt x="3" y="3"/>
                    </a:lnTo>
                    <a:lnTo>
                      <a:pt x="2" y="5"/>
                    </a:lnTo>
                    <a:lnTo>
                      <a:pt x="0" y="6"/>
                    </a:lnTo>
                    <a:lnTo>
                      <a:pt x="5" y="5"/>
                    </a:lnTo>
                    <a:lnTo>
                      <a:pt x="8" y="1"/>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78" name="Freeform 2285"/>
              <p:cNvSpPr/>
              <p:nvPr/>
            </p:nvSpPr>
            <p:spPr>
              <a:xfrm>
                <a:off x="1422" y="1845"/>
                <a:ext cx="16" cy="10"/>
              </a:xfrm>
              <a:custGeom>
                <a:avLst/>
                <a:gdLst>
                  <a:gd name="txL" fmla="*/ 0 w 5"/>
                  <a:gd name="txT" fmla="*/ 0 h 3"/>
                  <a:gd name="txR" fmla="*/ 5 w 5"/>
                  <a:gd name="txB" fmla="*/ 3 h 3"/>
                </a:gdLst>
                <a:ahLst/>
                <a:cxnLst>
                  <a:cxn ang="0">
                    <a:pos x="2147483646" y="0"/>
                  </a:cxn>
                  <a:cxn ang="0">
                    <a:pos x="2147483646" y="0"/>
                  </a:cxn>
                  <a:cxn ang="0">
                    <a:pos x="2147483646" y="0"/>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5" h="3">
                    <a:moveTo>
                      <a:pt x="4" y="0"/>
                    </a:moveTo>
                    <a:lnTo>
                      <a:pt x="4" y="0"/>
                    </a:lnTo>
                    <a:lnTo>
                      <a:pt x="2" y="0"/>
                    </a:lnTo>
                    <a:lnTo>
                      <a:pt x="0" y="2"/>
                    </a:lnTo>
                    <a:lnTo>
                      <a:pt x="2" y="3"/>
                    </a:lnTo>
                    <a:lnTo>
                      <a:pt x="4" y="2"/>
                    </a:lnTo>
                    <a:lnTo>
                      <a:pt x="5" y="0"/>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79" name="Freeform 2286"/>
              <p:cNvSpPr/>
              <p:nvPr/>
            </p:nvSpPr>
            <p:spPr>
              <a:xfrm>
                <a:off x="1428" y="1826"/>
                <a:ext cx="10" cy="19"/>
              </a:xfrm>
              <a:custGeom>
                <a:avLst/>
                <a:gdLst>
                  <a:gd name="txL" fmla="*/ 0 w 3"/>
                  <a:gd name="txT" fmla="*/ 0 h 6"/>
                  <a:gd name="txR" fmla="*/ 3 w 3"/>
                  <a:gd name="txB" fmla="*/ 6 h 6"/>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3" h="6">
                    <a:moveTo>
                      <a:pt x="0" y="1"/>
                    </a:moveTo>
                    <a:lnTo>
                      <a:pt x="0" y="1"/>
                    </a:lnTo>
                    <a:lnTo>
                      <a:pt x="2" y="3"/>
                    </a:lnTo>
                    <a:lnTo>
                      <a:pt x="2" y="6"/>
                    </a:lnTo>
                    <a:lnTo>
                      <a:pt x="3" y="6"/>
                    </a:lnTo>
                    <a:lnTo>
                      <a:pt x="3" y="3"/>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680" name="Freeform 2287"/>
              <p:cNvSpPr/>
              <p:nvPr/>
            </p:nvSpPr>
            <p:spPr>
              <a:xfrm>
                <a:off x="1419" y="1813"/>
                <a:ext cx="16" cy="16"/>
              </a:xfrm>
              <a:custGeom>
                <a:avLst/>
                <a:gdLst>
                  <a:gd name="txL" fmla="*/ 0 w 5"/>
                  <a:gd name="txT" fmla="*/ 0 h 5"/>
                  <a:gd name="txR" fmla="*/ 5 w 5"/>
                  <a:gd name="txB" fmla="*/ 5 h 5"/>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5">
                    <a:moveTo>
                      <a:pt x="1" y="0"/>
                    </a:moveTo>
                    <a:lnTo>
                      <a:pt x="1" y="0"/>
                    </a:lnTo>
                    <a:lnTo>
                      <a:pt x="0" y="4"/>
                    </a:lnTo>
                    <a:lnTo>
                      <a:pt x="3" y="5"/>
                    </a:lnTo>
                    <a:lnTo>
                      <a:pt x="5" y="4"/>
                    </a:lnTo>
                    <a:lnTo>
                      <a:pt x="1" y="2"/>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81" name="Freeform 2288"/>
              <p:cNvSpPr/>
              <p:nvPr/>
            </p:nvSpPr>
            <p:spPr>
              <a:xfrm>
                <a:off x="1422" y="1796"/>
                <a:ext cx="33" cy="23"/>
              </a:xfrm>
              <a:custGeom>
                <a:avLst/>
                <a:gdLst>
                  <a:gd name="txL" fmla="*/ 0 w 10"/>
                  <a:gd name="txT" fmla="*/ 0 h 7"/>
                  <a:gd name="txR" fmla="*/ 10 w 10"/>
                  <a:gd name="txB" fmla="*/ 7 h 7"/>
                </a:gdLst>
                <a:ahLst/>
                <a:cxnLst>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10" h="7">
                    <a:moveTo>
                      <a:pt x="10" y="2"/>
                    </a:moveTo>
                    <a:lnTo>
                      <a:pt x="9" y="0"/>
                    </a:lnTo>
                    <a:lnTo>
                      <a:pt x="5" y="2"/>
                    </a:lnTo>
                    <a:lnTo>
                      <a:pt x="0" y="5"/>
                    </a:lnTo>
                    <a:lnTo>
                      <a:pt x="0" y="7"/>
                    </a:lnTo>
                    <a:lnTo>
                      <a:pt x="7" y="5"/>
                    </a:lnTo>
                    <a:lnTo>
                      <a:pt x="10" y="2"/>
                    </a:lnTo>
                    <a:lnTo>
                      <a:pt x="9" y="2"/>
                    </a:lnTo>
                    <a:lnTo>
                      <a:pt x="10" y="2"/>
                    </a:lnTo>
                    <a:lnTo>
                      <a:pt x="10" y="0"/>
                    </a:lnTo>
                    <a:lnTo>
                      <a:pt x="9" y="0"/>
                    </a:lnTo>
                    <a:lnTo>
                      <a:pt x="1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82" name="Freeform 2289"/>
              <p:cNvSpPr/>
              <p:nvPr/>
            </p:nvSpPr>
            <p:spPr>
              <a:xfrm>
                <a:off x="1451" y="1803"/>
                <a:ext cx="10" cy="10"/>
              </a:xfrm>
              <a:custGeom>
                <a:avLst/>
                <a:gdLst>
                  <a:gd name="txL" fmla="*/ 0 w 3"/>
                  <a:gd name="txT" fmla="*/ 0 h 3"/>
                  <a:gd name="txR" fmla="*/ 3 w 3"/>
                  <a:gd name="txB" fmla="*/ 3 h 3"/>
                </a:gdLst>
                <a:ahLst/>
                <a:cxnLst>
                  <a:cxn ang="0">
                    <a:pos x="2147483646" y="2147483646"/>
                  </a:cxn>
                  <a:cxn ang="0">
                    <a:pos x="2147483646" y="2147483646"/>
                  </a:cxn>
                  <a:cxn ang="0">
                    <a:pos x="2147483646" y="0"/>
                  </a:cxn>
                  <a:cxn ang="0">
                    <a:pos x="2147483646" y="0"/>
                  </a:cxn>
                  <a:cxn ang="0">
                    <a:pos x="0" y="0"/>
                  </a:cxn>
                  <a:cxn ang="0">
                    <a:pos x="0" y="2147483646"/>
                  </a:cxn>
                  <a:cxn ang="0">
                    <a:pos x="0" y="2147483646"/>
                  </a:cxn>
                  <a:cxn ang="0">
                    <a:pos x="0" y="2147483646"/>
                  </a:cxn>
                  <a:cxn ang="0">
                    <a:pos x="2147483646" y="2147483646"/>
                  </a:cxn>
                </a:cxnLst>
                <a:rect l="txL" t="txT" r="txR" b="txB"/>
                <a:pathLst>
                  <a:path w="3" h="3">
                    <a:moveTo>
                      <a:pt x="3" y="3"/>
                    </a:moveTo>
                    <a:lnTo>
                      <a:pt x="3" y="3"/>
                    </a:lnTo>
                    <a:lnTo>
                      <a:pt x="1" y="0"/>
                    </a:lnTo>
                    <a:lnTo>
                      <a:pt x="0" y="0"/>
                    </a:lnTo>
                    <a:lnTo>
                      <a:pt x="0" y="2"/>
                    </a:lnTo>
                    <a:lnTo>
                      <a:pt x="0" y="3"/>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683" name="Freeform 2290"/>
              <p:cNvSpPr/>
              <p:nvPr/>
            </p:nvSpPr>
            <p:spPr>
              <a:xfrm>
                <a:off x="1451" y="1809"/>
                <a:ext cx="20" cy="17"/>
              </a:xfrm>
              <a:custGeom>
                <a:avLst/>
                <a:gdLst>
                  <a:gd name="txL" fmla="*/ 0 w 6"/>
                  <a:gd name="txT" fmla="*/ 0 h 5"/>
                  <a:gd name="txR" fmla="*/ 6 w 6"/>
                  <a:gd name="txB" fmla="*/ 5 h 5"/>
                </a:gdLst>
                <a:ahLst/>
                <a:cxnLst>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Lst>
                <a:rect l="txL" t="txT" r="txR" b="txB"/>
                <a:pathLst>
                  <a:path w="6" h="5">
                    <a:moveTo>
                      <a:pt x="4" y="0"/>
                    </a:moveTo>
                    <a:lnTo>
                      <a:pt x="4" y="0"/>
                    </a:lnTo>
                    <a:lnTo>
                      <a:pt x="3" y="1"/>
                    </a:lnTo>
                    <a:lnTo>
                      <a:pt x="0" y="1"/>
                    </a:lnTo>
                    <a:lnTo>
                      <a:pt x="3" y="5"/>
                    </a:lnTo>
                    <a:lnTo>
                      <a:pt x="6"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84" name="Freeform 2291"/>
              <p:cNvSpPr/>
              <p:nvPr/>
            </p:nvSpPr>
            <p:spPr>
              <a:xfrm>
                <a:off x="1464" y="1803"/>
                <a:ext cx="30" cy="10"/>
              </a:xfrm>
              <a:custGeom>
                <a:avLst/>
                <a:gdLst>
                  <a:gd name="txL" fmla="*/ 0 w 9"/>
                  <a:gd name="txT" fmla="*/ 0 h 3"/>
                  <a:gd name="txR" fmla="*/ 9 w 9"/>
                  <a:gd name="txB" fmla="*/ 3 h 3"/>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9" h="3">
                    <a:moveTo>
                      <a:pt x="7" y="0"/>
                    </a:moveTo>
                    <a:lnTo>
                      <a:pt x="7" y="0"/>
                    </a:lnTo>
                    <a:lnTo>
                      <a:pt x="5" y="2"/>
                    </a:lnTo>
                    <a:lnTo>
                      <a:pt x="0" y="2"/>
                    </a:lnTo>
                    <a:lnTo>
                      <a:pt x="2" y="3"/>
                    </a:lnTo>
                    <a:lnTo>
                      <a:pt x="5" y="3"/>
                    </a:lnTo>
                    <a:lnTo>
                      <a:pt x="9" y="0"/>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85" name="Freeform 2292"/>
              <p:cNvSpPr/>
              <p:nvPr/>
            </p:nvSpPr>
            <p:spPr>
              <a:xfrm>
                <a:off x="1478" y="1776"/>
                <a:ext cx="16" cy="27"/>
              </a:xfrm>
              <a:custGeom>
                <a:avLst/>
                <a:gdLst>
                  <a:gd name="txL" fmla="*/ 0 w 5"/>
                  <a:gd name="txT" fmla="*/ 0 h 8"/>
                  <a:gd name="txR" fmla="*/ 5 w 5"/>
                  <a:gd name="txB" fmla="*/ 8 h 8"/>
                </a:gdLst>
                <a:ahLst/>
                <a:cxnLst>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rect l="txL" t="txT" r="txR" b="txB"/>
                <a:pathLst>
                  <a:path w="5" h="8">
                    <a:moveTo>
                      <a:pt x="0" y="0"/>
                    </a:moveTo>
                    <a:lnTo>
                      <a:pt x="0" y="0"/>
                    </a:lnTo>
                    <a:lnTo>
                      <a:pt x="1" y="5"/>
                    </a:lnTo>
                    <a:lnTo>
                      <a:pt x="3" y="8"/>
                    </a:lnTo>
                    <a:lnTo>
                      <a:pt x="5" y="8"/>
                    </a:lnTo>
                    <a:lnTo>
                      <a:pt x="3" y="3"/>
                    </a:lnTo>
                    <a:lnTo>
                      <a:pt x="3"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86" name="Freeform 2293"/>
              <p:cNvSpPr/>
              <p:nvPr/>
            </p:nvSpPr>
            <p:spPr>
              <a:xfrm>
                <a:off x="1478" y="1754"/>
                <a:ext cx="26" cy="29"/>
              </a:xfrm>
              <a:custGeom>
                <a:avLst/>
                <a:gdLst>
                  <a:gd name="txL" fmla="*/ 0 w 8"/>
                  <a:gd name="txT" fmla="*/ 0 h 9"/>
                  <a:gd name="txR" fmla="*/ 8 w 8"/>
                  <a:gd name="txB" fmla="*/ 9 h 9"/>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8" h="9">
                    <a:moveTo>
                      <a:pt x="5" y="0"/>
                    </a:moveTo>
                    <a:lnTo>
                      <a:pt x="5" y="0"/>
                    </a:lnTo>
                    <a:lnTo>
                      <a:pt x="3" y="4"/>
                    </a:lnTo>
                    <a:lnTo>
                      <a:pt x="0" y="7"/>
                    </a:lnTo>
                    <a:lnTo>
                      <a:pt x="3" y="9"/>
                    </a:lnTo>
                    <a:lnTo>
                      <a:pt x="6" y="5"/>
                    </a:lnTo>
                    <a:lnTo>
                      <a:pt x="8"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87" name="Freeform 2294"/>
              <p:cNvSpPr/>
              <p:nvPr/>
            </p:nvSpPr>
            <p:spPr>
              <a:xfrm>
                <a:off x="1494" y="1750"/>
                <a:ext cx="20" cy="4"/>
              </a:xfrm>
              <a:custGeom>
                <a:avLst/>
                <a:gdLst>
                  <a:gd name="txL" fmla="*/ 0 w 6"/>
                  <a:gd name="txT" fmla="*/ 0 h 1"/>
                  <a:gd name="txR" fmla="*/ 6 w 6"/>
                  <a:gd name="txB" fmla="*/ 1 h 1"/>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 h="1">
                    <a:moveTo>
                      <a:pt x="5" y="0"/>
                    </a:moveTo>
                    <a:lnTo>
                      <a:pt x="5" y="0"/>
                    </a:lnTo>
                    <a:lnTo>
                      <a:pt x="1" y="0"/>
                    </a:lnTo>
                    <a:lnTo>
                      <a:pt x="0" y="1"/>
                    </a:lnTo>
                    <a:lnTo>
                      <a:pt x="3" y="1"/>
                    </a:lnTo>
                    <a:lnTo>
                      <a:pt x="6" y="1"/>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88" name="Freeform 2295"/>
              <p:cNvSpPr/>
              <p:nvPr/>
            </p:nvSpPr>
            <p:spPr>
              <a:xfrm>
                <a:off x="1510" y="1724"/>
                <a:ext cx="20" cy="30"/>
              </a:xfrm>
              <a:custGeom>
                <a:avLst/>
                <a:gdLst>
                  <a:gd name="txL" fmla="*/ 0 w 6"/>
                  <a:gd name="txT" fmla="*/ 0 h 9"/>
                  <a:gd name="txR" fmla="*/ 6 w 6"/>
                  <a:gd name="txB" fmla="*/ 9 h 9"/>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 h="9">
                    <a:moveTo>
                      <a:pt x="5" y="0"/>
                    </a:moveTo>
                    <a:lnTo>
                      <a:pt x="5" y="0"/>
                    </a:lnTo>
                    <a:lnTo>
                      <a:pt x="1" y="3"/>
                    </a:lnTo>
                    <a:lnTo>
                      <a:pt x="0" y="8"/>
                    </a:lnTo>
                    <a:lnTo>
                      <a:pt x="1" y="9"/>
                    </a:lnTo>
                    <a:lnTo>
                      <a:pt x="3" y="5"/>
                    </a:lnTo>
                    <a:lnTo>
                      <a:pt x="6" y="1"/>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89" name="Freeform 2296"/>
              <p:cNvSpPr/>
              <p:nvPr/>
            </p:nvSpPr>
            <p:spPr>
              <a:xfrm>
                <a:off x="1527" y="1718"/>
                <a:ext cx="26" cy="16"/>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 h="5">
                    <a:moveTo>
                      <a:pt x="8" y="5"/>
                    </a:moveTo>
                    <a:lnTo>
                      <a:pt x="8" y="5"/>
                    </a:lnTo>
                    <a:lnTo>
                      <a:pt x="8" y="2"/>
                    </a:lnTo>
                    <a:lnTo>
                      <a:pt x="5" y="0"/>
                    </a:lnTo>
                    <a:lnTo>
                      <a:pt x="1" y="2"/>
                    </a:lnTo>
                    <a:lnTo>
                      <a:pt x="0" y="2"/>
                    </a:lnTo>
                    <a:lnTo>
                      <a:pt x="1" y="3"/>
                    </a:lnTo>
                    <a:lnTo>
                      <a:pt x="3" y="3"/>
                    </a:lnTo>
                    <a:lnTo>
                      <a:pt x="5" y="3"/>
                    </a:lnTo>
                    <a:lnTo>
                      <a:pt x="6" y="3"/>
                    </a:lnTo>
                    <a:lnTo>
                      <a:pt x="8"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90" name="Freeform 2297"/>
              <p:cNvSpPr/>
              <p:nvPr/>
            </p:nvSpPr>
            <p:spPr>
              <a:xfrm>
                <a:off x="1543" y="1727"/>
                <a:ext cx="10" cy="33"/>
              </a:xfrm>
              <a:custGeom>
                <a:avLst/>
                <a:gdLst>
                  <a:gd name="txL" fmla="*/ 0 w 3"/>
                  <a:gd name="txT" fmla="*/ 0 h 10"/>
                  <a:gd name="txR" fmla="*/ 3 w 3"/>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 ang="0">
                    <a:pos x="2147483646" y="2147483646"/>
                  </a:cxn>
                  <a:cxn ang="0">
                    <a:pos x="2147483646" y="2147483646"/>
                  </a:cxn>
                </a:cxnLst>
                <a:rect l="txL" t="txT" r="txR" b="txB"/>
                <a:pathLst>
                  <a:path w="3" h="10">
                    <a:moveTo>
                      <a:pt x="3" y="8"/>
                    </a:moveTo>
                    <a:lnTo>
                      <a:pt x="3" y="8"/>
                    </a:lnTo>
                    <a:lnTo>
                      <a:pt x="1" y="7"/>
                    </a:lnTo>
                    <a:lnTo>
                      <a:pt x="3" y="4"/>
                    </a:lnTo>
                    <a:lnTo>
                      <a:pt x="3" y="2"/>
                    </a:lnTo>
                    <a:lnTo>
                      <a:pt x="1" y="0"/>
                    </a:lnTo>
                    <a:lnTo>
                      <a:pt x="0" y="4"/>
                    </a:lnTo>
                    <a:lnTo>
                      <a:pt x="0" y="5"/>
                    </a:lnTo>
                    <a:lnTo>
                      <a:pt x="0" y="8"/>
                    </a:lnTo>
                    <a:lnTo>
                      <a:pt x="3" y="10"/>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7691" name="Freeform 2298"/>
              <p:cNvSpPr/>
              <p:nvPr/>
            </p:nvSpPr>
            <p:spPr>
              <a:xfrm>
                <a:off x="1553" y="1740"/>
                <a:ext cx="33" cy="20"/>
              </a:xfrm>
              <a:custGeom>
                <a:avLst/>
                <a:gdLst>
                  <a:gd name="txL" fmla="*/ 0 w 10"/>
                  <a:gd name="txT" fmla="*/ 0 h 6"/>
                  <a:gd name="txR" fmla="*/ 10 w 10"/>
                  <a:gd name="txB" fmla="*/ 6 h 6"/>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10" h="6">
                    <a:moveTo>
                      <a:pt x="8" y="0"/>
                    </a:moveTo>
                    <a:lnTo>
                      <a:pt x="8" y="0"/>
                    </a:lnTo>
                    <a:lnTo>
                      <a:pt x="6" y="1"/>
                    </a:lnTo>
                    <a:lnTo>
                      <a:pt x="5" y="3"/>
                    </a:lnTo>
                    <a:lnTo>
                      <a:pt x="3" y="4"/>
                    </a:lnTo>
                    <a:lnTo>
                      <a:pt x="0" y="4"/>
                    </a:lnTo>
                    <a:lnTo>
                      <a:pt x="0" y="6"/>
                    </a:lnTo>
                    <a:lnTo>
                      <a:pt x="3" y="6"/>
                    </a:lnTo>
                    <a:lnTo>
                      <a:pt x="6" y="4"/>
                    </a:lnTo>
                    <a:lnTo>
                      <a:pt x="8" y="3"/>
                    </a:lnTo>
                    <a:lnTo>
                      <a:pt x="10" y="0"/>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92" name="Freeform 2299"/>
              <p:cNvSpPr/>
              <p:nvPr/>
            </p:nvSpPr>
            <p:spPr>
              <a:xfrm>
                <a:off x="1573" y="1727"/>
                <a:ext cx="13" cy="13"/>
              </a:xfrm>
              <a:custGeom>
                <a:avLst/>
                <a:gdLst>
                  <a:gd name="txL" fmla="*/ 0 w 4"/>
                  <a:gd name="txT" fmla="*/ 0 h 4"/>
                  <a:gd name="txR" fmla="*/ 4 w 4"/>
                  <a:gd name="txB" fmla="*/ 4 h 4"/>
                </a:gdLst>
                <a:ahLst/>
                <a:cxnLst>
                  <a:cxn ang="0">
                    <a:pos x="0" y="2147483646"/>
                  </a:cxn>
                  <a:cxn ang="0">
                    <a:pos x="0" y="2147483646"/>
                  </a:cxn>
                  <a:cxn ang="0">
                    <a:pos x="0"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4" h="4">
                    <a:moveTo>
                      <a:pt x="0" y="2"/>
                    </a:moveTo>
                    <a:lnTo>
                      <a:pt x="0" y="2"/>
                    </a:lnTo>
                    <a:lnTo>
                      <a:pt x="2" y="4"/>
                    </a:lnTo>
                    <a:lnTo>
                      <a:pt x="4" y="4"/>
                    </a:lnTo>
                    <a:lnTo>
                      <a:pt x="2"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93" name="Freeform 2300"/>
              <p:cNvSpPr/>
              <p:nvPr/>
            </p:nvSpPr>
            <p:spPr>
              <a:xfrm>
                <a:off x="1573" y="1724"/>
                <a:ext cx="16" cy="10"/>
              </a:xfrm>
              <a:custGeom>
                <a:avLst/>
                <a:gdLst>
                  <a:gd name="txL" fmla="*/ 0 w 5"/>
                  <a:gd name="txT" fmla="*/ 0 h 3"/>
                  <a:gd name="txR" fmla="*/ 5 w 5"/>
                  <a:gd name="txB" fmla="*/ 3 h 3"/>
                </a:gdLst>
                <a:ahLst/>
                <a:cxnLst>
                  <a:cxn ang="0">
                    <a:pos x="2147483646" y="0"/>
                  </a:cxn>
                  <a:cxn ang="0">
                    <a:pos x="2147483646" y="0"/>
                  </a:cxn>
                  <a:cxn ang="0">
                    <a:pos x="0"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5" h="3">
                    <a:moveTo>
                      <a:pt x="4" y="0"/>
                    </a:moveTo>
                    <a:lnTo>
                      <a:pt x="4" y="0"/>
                    </a:lnTo>
                    <a:lnTo>
                      <a:pt x="0" y="1"/>
                    </a:lnTo>
                    <a:lnTo>
                      <a:pt x="0" y="3"/>
                    </a:lnTo>
                    <a:lnTo>
                      <a:pt x="0" y="1"/>
                    </a:lnTo>
                    <a:lnTo>
                      <a:pt x="2" y="3"/>
                    </a:lnTo>
                    <a:lnTo>
                      <a:pt x="5"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694" name="Freeform 2301"/>
              <p:cNvSpPr/>
              <p:nvPr/>
            </p:nvSpPr>
            <p:spPr>
              <a:xfrm>
                <a:off x="1586" y="1718"/>
                <a:ext cx="13" cy="22"/>
              </a:xfrm>
              <a:custGeom>
                <a:avLst/>
                <a:gdLst>
                  <a:gd name="txL" fmla="*/ 0 w 4"/>
                  <a:gd name="txT" fmla="*/ 0 h 7"/>
                  <a:gd name="txR" fmla="*/ 4 w 4"/>
                  <a:gd name="txB" fmla="*/ 7 h 7"/>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 h="7">
                    <a:moveTo>
                      <a:pt x="3" y="7"/>
                    </a:moveTo>
                    <a:lnTo>
                      <a:pt x="3" y="7"/>
                    </a:lnTo>
                    <a:lnTo>
                      <a:pt x="4" y="3"/>
                    </a:lnTo>
                    <a:lnTo>
                      <a:pt x="4" y="2"/>
                    </a:lnTo>
                    <a:lnTo>
                      <a:pt x="3" y="0"/>
                    </a:lnTo>
                    <a:lnTo>
                      <a:pt x="0" y="2"/>
                    </a:lnTo>
                    <a:lnTo>
                      <a:pt x="1" y="3"/>
                    </a:lnTo>
                    <a:lnTo>
                      <a:pt x="3" y="3"/>
                    </a:lnTo>
                    <a:lnTo>
                      <a:pt x="1" y="3"/>
                    </a:lnTo>
                    <a:lnTo>
                      <a:pt x="1" y="5"/>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695" name="Freeform 2302"/>
              <p:cNvSpPr/>
              <p:nvPr/>
            </p:nvSpPr>
            <p:spPr>
              <a:xfrm>
                <a:off x="1579" y="1734"/>
                <a:ext cx="16" cy="20"/>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Lst>
                <a:rect l="txL" t="txT" r="txR" b="txB"/>
                <a:pathLst>
                  <a:path w="5" h="6">
                    <a:moveTo>
                      <a:pt x="3" y="5"/>
                    </a:moveTo>
                    <a:lnTo>
                      <a:pt x="3" y="5"/>
                    </a:lnTo>
                    <a:lnTo>
                      <a:pt x="2" y="3"/>
                    </a:lnTo>
                    <a:lnTo>
                      <a:pt x="3" y="3"/>
                    </a:lnTo>
                    <a:lnTo>
                      <a:pt x="5" y="2"/>
                    </a:lnTo>
                    <a:lnTo>
                      <a:pt x="3" y="0"/>
                    </a:lnTo>
                    <a:lnTo>
                      <a:pt x="2" y="0"/>
                    </a:lnTo>
                    <a:lnTo>
                      <a:pt x="0" y="2"/>
                    </a:lnTo>
                    <a:lnTo>
                      <a:pt x="0" y="3"/>
                    </a:lnTo>
                    <a:lnTo>
                      <a:pt x="2" y="6"/>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696" name="Freeform 2303"/>
              <p:cNvSpPr/>
              <p:nvPr/>
            </p:nvSpPr>
            <p:spPr>
              <a:xfrm>
                <a:off x="1586" y="1750"/>
                <a:ext cx="42" cy="59"/>
              </a:xfrm>
              <a:custGeom>
                <a:avLst/>
                <a:gdLst>
                  <a:gd name="txL" fmla="*/ 0 w 13"/>
                  <a:gd name="txT" fmla="*/ 0 h 18"/>
                  <a:gd name="txR" fmla="*/ 13 w 13"/>
                  <a:gd name="txB" fmla="*/ 18 h 18"/>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3" h="18">
                    <a:moveTo>
                      <a:pt x="13" y="18"/>
                    </a:moveTo>
                    <a:lnTo>
                      <a:pt x="13" y="18"/>
                    </a:lnTo>
                    <a:lnTo>
                      <a:pt x="13" y="13"/>
                    </a:lnTo>
                    <a:lnTo>
                      <a:pt x="9" y="8"/>
                    </a:lnTo>
                    <a:lnTo>
                      <a:pt x="4" y="3"/>
                    </a:lnTo>
                    <a:lnTo>
                      <a:pt x="1" y="0"/>
                    </a:lnTo>
                    <a:lnTo>
                      <a:pt x="0" y="1"/>
                    </a:lnTo>
                    <a:lnTo>
                      <a:pt x="3" y="5"/>
                    </a:lnTo>
                    <a:lnTo>
                      <a:pt x="8" y="10"/>
                    </a:lnTo>
                    <a:lnTo>
                      <a:pt x="11" y="14"/>
                    </a:lnTo>
                    <a:lnTo>
                      <a:pt x="11" y="16"/>
                    </a:lnTo>
                    <a:lnTo>
                      <a:pt x="13" y="18"/>
                    </a:lnTo>
                  </a:path>
                </a:pathLst>
              </a:custGeom>
              <a:solidFill>
                <a:srgbClr val="777777">
                  <a:alpha val="100000"/>
                </a:srgbClr>
              </a:solidFill>
              <a:ln w="9525">
                <a:noFill/>
              </a:ln>
            </p:spPr>
            <p:txBody>
              <a:bodyPr/>
              <a:lstStyle/>
              <a:p>
                <a:pPr fontAlgn="base"/>
                <a:endParaRPr lang="zh-CN" altLang="en-US" sz="1680" strike="noStrike" noProof="1"/>
              </a:p>
            </p:txBody>
          </p:sp>
          <p:sp>
            <p:nvSpPr>
              <p:cNvPr id="77697" name="Freeform 2304"/>
              <p:cNvSpPr/>
              <p:nvPr/>
            </p:nvSpPr>
            <p:spPr>
              <a:xfrm>
                <a:off x="1563" y="1803"/>
                <a:ext cx="65" cy="10"/>
              </a:xfrm>
              <a:custGeom>
                <a:avLst/>
                <a:gdLst>
                  <a:gd name="txL" fmla="*/ 0 w 20"/>
                  <a:gd name="txT" fmla="*/ 0 h 3"/>
                  <a:gd name="txR" fmla="*/ 20 w 20"/>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0"/>
                  </a:cxn>
                  <a:cxn ang="0">
                    <a:pos x="2147483646" y="0"/>
                  </a:cxn>
                  <a:cxn ang="0">
                    <a:pos x="0" y="2147483646"/>
                  </a:cxn>
                </a:cxnLst>
                <a:rect l="txL" t="txT" r="txR" b="txB"/>
                <a:pathLst>
                  <a:path w="20" h="3">
                    <a:moveTo>
                      <a:pt x="0" y="2"/>
                    </a:moveTo>
                    <a:lnTo>
                      <a:pt x="0" y="2"/>
                    </a:lnTo>
                    <a:lnTo>
                      <a:pt x="8" y="3"/>
                    </a:lnTo>
                    <a:lnTo>
                      <a:pt x="20" y="2"/>
                    </a:lnTo>
                    <a:lnTo>
                      <a:pt x="18" y="0"/>
                    </a:lnTo>
                    <a:lnTo>
                      <a:pt x="8" y="2"/>
                    </a:lnTo>
                    <a:lnTo>
                      <a:pt x="3"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98" name="Freeform 2305"/>
              <p:cNvSpPr/>
              <p:nvPr/>
            </p:nvSpPr>
            <p:spPr>
              <a:xfrm>
                <a:off x="1527" y="1786"/>
                <a:ext cx="46" cy="23"/>
              </a:xfrm>
              <a:custGeom>
                <a:avLst/>
                <a:gdLst>
                  <a:gd name="txL" fmla="*/ 0 w 14"/>
                  <a:gd name="txT" fmla="*/ 0 h 7"/>
                  <a:gd name="txR" fmla="*/ 14 w 14"/>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14" h="7">
                    <a:moveTo>
                      <a:pt x="1" y="2"/>
                    </a:moveTo>
                    <a:lnTo>
                      <a:pt x="1" y="2"/>
                    </a:lnTo>
                    <a:lnTo>
                      <a:pt x="3" y="2"/>
                    </a:lnTo>
                    <a:lnTo>
                      <a:pt x="8" y="3"/>
                    </a:lnTo>
                    <a:lnTo>
                      <a:pt x="11" y="5"/>
                    </a:lnTo>
                    <a:lnTo>
                      <a:pt x="11" y="7"/>
                    </a:lnTo>
                    <a:lnTo>
                      <a:pt x="14" y="5"/>
                    </a:lnTo>
                    <a:lnTo>
                      <a:pt x="11" y="3"/>
                    </a:lnTo>
                    <a:lnTo>
                      <a:pt x="8" y="2"/>
                    </a:lnTo>
                    <a:lnTo>
                      <a:pt x="3" y="0"/>
                    </a:lnTo>
                    <a:lnTo>
                      <a:pt x="0" y="2"/>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699" name="Freeform 2306"/>
              <p:cNvSpPr/>
              <p:nvPr/>
            </p:nvSpPr>
            <p:spPr>
              <a:xfrm>
                <a:off x="1510" y="1793"/>
                <a:ext cx="20" cy="10"/>
              </a:xfrm>
              <a:custGeom>
                <a:avLst/>
                <a:gdLst>
                  <a:gd name="txL" fmla="*/ 0 w 6"/>
                  <a:gd name="txT" fmla="*/ 0 h 3"/>
                  <a:gd name="txR" fmla="*/ 6 w 6"/>
                  <a:gd name="txB" fmla="*/ 3 h 3"/>
                </a:gdLst>
                <a:ahLst/>
                <a:cxnLst>
                  <a:cxn ang="0">
                    <a:pos x="0" y="2147483646"/>
                  </a:cxn>
                  <a:cxn ang="0">
                    <a:pos x="0" y="2147483646"/>
                  </a:cxn>
                  <a:cxn ang="0">
                    <a:pos x="2147483646" y="2147483646"/>
                  </a:cxn>
                  <a:cxn ang="0">
                    <a:pos x="2147483646" y="0"/>
                  </a:cxn>
                  <a:cxn ang="0">
                    <a:pos x="2147483646" y="0"/>
                  </a:cxn>
                  <a:cxn ang="0">
                    <a:pos x="2147483646" y="0"/>
                  </a:cxn>
                  <a:cxn ang="0">
                    <a:pos x="0" y="0"/>
                  </a:cxn>
                  <a:cxn ang="0">
                    <a:pos x="0" y="0"/>
                  </a:cxn>
                  <a:cxn ang="0">
                    <a:pos x="0" y="2147483646"/>
                  </a:cxn>
                </a:cxnLst>
                <a:rect l="txL" t="txT" r="txR" b="txB"/>
                <a:pathLst>
                  <a:path w="6" h="3">
                    <a:moveTo>
                      <a:pt x="0" y="3"/>
                    </a:moveTo>
                    <a:lnTo>
                      <a:pt x="0" y="3"/>
                    </a:lnTo>
                    <a:lnTo>
                      <a:pt x="3" y="1"/>
                    </a:lnTo>
                    <a:lnTo>
                      <a:pt x="6" y="0"/>
                    </a:lnTo>
                    <a:lnTo>
                      <a:pt x="5" y="0"/>
                    </a:lnTo>
                    <a:lnTo>
                      <a:pt x="3" y="0"/>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00" name="Freeform 2307"/>
              <p:cNvSpPr/>
              <p:nvPr/>
            </p:nvSpPr>
            <p:spPr>
              <a:xfrm>
                <a:off x="1494" y="1793"/>
                <a:ext cx="16"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8">
                    <a:moveTo>
                      <a:pt x="1" y="8"/>
                    </a:moveTo>
                    <a:lnTo>
                      <a:pt x="1" y="8"/>
                    </a:lnTo>
                    <a:lnTo>
                      <a:pt x="3" y="5"/>
                    </a:lnTo>
                    <a:lnTo>
                      <a:pt x="5" y="3"/>
                    </a:lnTo>
                    <a:lnTo>
                      <a:pt x="5" y="0"/>
                    </a:lnTo>
                    <a:lnTo>
                      <a:pt x="1" y="3"/>
                    </a:lnTo>
                    <a:lnTo>
                      <a:pt x="0" y="6"/>
                    </a:lnTo>
                    <a:lnTo>
                      <a:pt x="1" y="8"/>
                    </a:lnTo>
                  </a:path>
                </a:pathLst>
              </a:custGeom>
              <a:solidFill>
                <a:srgbClr val="777777">
                  <a:alpha val="100000"/>
                </a:srgbClr>
              </a:solidFill>
              <a:ln w="9525">
                <a:noFill/>
              </a:ln>
            </p:spPr>
            <p:txBody>
              <a:bodyPr/>
              <a:lstStyle/>
              <a:p>
                <a:pPr fontAlgn="base"/>
                <a:endParaRPr lang="zh-CN" altLang="en-US" sz="1680" strike="noStrike" noProof="1"/>
              </a:p>
            </p:txBody>
          </p:sp>
          <p:sp>
            <p:nvSpPr>
              <p:cNvPr id="77701" name="Freeform 2308"/>
              <p:cNvSpPr/>
              <p:nvPr/>
            </p:nvSpPr>
            <p:spPr>
              <a:xfrm>
                <a:off x="1471" y="1813"/>
                <a:ext cx="26" cy="13"/>
              </a:xfrm>
              <a:custGeom>
                <a:avLst/>
                <a:gdLst>
                  <a:gd name="txL" fmla="*/ 0 w 8"/>
                  <a:gd name="txT" fmla="*/ 0 h 4"/>
                  <a:gd name="txR" fmla="*/ 8 w 8"/>
                  <a:gd name="txB" fmla="*/ 4 h 4"/>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8" h="4">
                    <a:moveTo>
                      <a:pt x="0" y="4"/>
                    </a:moveTo>
                    <a:lnTo>
                      <a:pt x="0" y="4"/>
                    </a:lnTo>
                    <a:lnTo>
                      <a:pt x="3" y="2"/>
                    </a:lnTo>
                    <a:lnTo>
                      <a:pt x="8" y="2"/>
                    </a:lnTo>
                    <a:lnTo>
                      <a:pt x="7" y="0"/>
                    </a:lnTo>
                    <a:lnTo>
                      <a:pt x="3" y="0"/>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702" name="Freeform 2309"/>
              <p:cNvSpPr/>
              <p:nvPr/>
            </p:nvSpPr>
            <p:spPr>
              <a:xfrm>
                <a:off x="1451" y="1813"/>
                <a:ext cx="20" cy="22"/>
              </a:xfrm>
              <a:custGeom>
                <a:avLst/>
                <a:gdLst>
                  <a:gd name="txL" fmla="*/ 0 w 6"/>
                  <a:gd name="txT" fmla="*/ 0 h 7"/>
                  <a:gd name="txR" fmla="*/ 6 w 6"/>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6" h="7">
                    <a:moveTo>
                      <a:pt x="1" y="7"/>
                    </a:moveTo>
                    <a:lnTo>
                      <a:pt x="1" y="7"/>
                    </a:lnTo>
                    <a:lnTo>
                      <a:pt x="4" y="5"/>
                    </a:lnTo>
                    <a:lnTo>
                      <a:pt x="6" y="4"/>
                    </a:lnTo>
                    <a:lnTo>
                      <a:pt x="6" y="0"/>
                    </a:lnTo>
                    <a:lnTo>
                      <a:pt x="3" y="4"/>
                    </a:lnTo>
                    <a:lnTo>
                      <a:pt x="0" y="7"/>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7703" name="Freeform 2310"/>
              <p:cNvSpPr/>
              <p:nvPr/>
            </p:nvSpPr>
            <p:spPr>
              <a:xfrm>
                <a:off x="1451" y="1835"/>
                <a:ext cx="13" cy="10"/>
              </a:xfrm>
              <a:custGeom>
                <a:avLst/>
                <a:gdLst>
                  <a:gd name="txL" fmla="*/ 0 w 4"/>
                  <a:gd name="txT" fmla="*/ 0 h 3"/>
                  <a:gd name="txR" fmla="*/ 4 w 4"/>
                  <a:gd name="txB" fmla="*/ 3 h 3"/>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4" h="3">
                    <a:moveTo>
                      <a:pt x="4" y="3"/>
                    </a:moveTo>
                    <a:lnTo>
                      <a:pt x="4" y="3"/>
                    </a:lnTo>
                    <a:lnTo>
                      <a:pt x="3" y="2"/>
                    </a:lnTo>
                    <a:lnTo>
                      <a:pt x="1" y="0"/>
                    </a:lnTo>
                    <a:lnTo>
                      <a:pt x="0" y="0"/>
                    </a:lnTo>
                    <a:lnTo>
                      <a:pt x="1" y="3"/>
                    </a:lnTo>
                    <a:lnTo>
                      <a:pt x="3" y="3"/>
                    </a:lnTo>
                    <a:lnTo>
                      <a:pt x="4"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04" name="Freeform 2311"/>
              <p:cNvSpPr/>
              <p:nvPr/>
            </p:nvSpPr>
            <p:spPr>
              <a:xfrm>
                <a:off x="1455" y="1845"/>
                <a:ext cx="9" cy="26"/>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Lst>
                <a:rect l="txL" t="txT" r="txR" b="txB"/>
                <a:pathLst>
                  <a:path w="3" h="8">
                    <a:moveTo>
                      <a:pt x="3" y="5"/>
                    </a:moveTo>
                    <a:lnTo>
                      <a:pt x="3" y="5"/>
                    </a:lnTo>
                    <a:lnTo>
                      <a:pt x="3" y="3"/>
                    </a:lnTo>
                    <a:lnTo>
                      <a:pt x="3" y="0"/>
                    </a:lnTo>
                    <a:lnTo>
                      <a:pt x="2" y="0"/>
                    </a:lnTo>
                    <a:lnTo>
                      <a:pt x="0" y="3"/>
                    </a:lnTo>
                    <a:lnTo>
                      <a:pt x="2" y="8"/>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705" name="Freeform 2312"/>
              <p:cNvSpPr/>
              <p:nvPr/>
            </p:nvSpPr>
            <p:spPr>
              <a:xfrm>
                <a:off x="1461" y="1862"/>
                <a:ext cx="26" cy="9"/>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3">
                    <a:moveTo>
                      <a:pt x="8" y="2"/>
                    </a:moveTo>
                    <a:lnTo>
                      <a:pt x="8" y="2"/>
                    </a:lnTo>
                    <a:lnTo>
                      <a:pt x="5" y="2"/>
                    </a:lnTo>
                    <a:lnTo>
                      <a:pt x="1" y="0"/>
                    </a:lnTo>
                    <a:lnTo>
                      <a:pt x="0" y="3"/>
                    </a:lnTo>
                    <a:lnTo>
                      <a:pt x="3" y="3"/>
                    </a:lnTo>
                    <a:lnTo>
                      <a:pt x="6" y="3"/>
                    </a:lnTo>
                    <a:lnTo>
                      <a:pt x="8"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06" name="Freeform 2313"/>
              <p:cNvSpPr/>
              <p:nvPr/>
            </p:nvSpPr>
            <p:spPr>
              <a:xfrm>
                <a:off x="1481" y="1862"/>
                <a:ext cx="23" cy="9"/>
              </a:xfrm>
              <a:custGeom>
                <a:avLst/>
                <a:gdLst>
                  <a:gd name="txL" fmla="*/ 0 w 7"/>
                  <a:gd name="txT" fmla="*/ 0 h 3"/>
                  <a:gd name="txR" fmla="*/ 7 w 7"/>
                  <a:gd name="txB" fmla="*/ 3 h 3"/>
                </a:gdLst>
                <a:ahLst/>
                <a:cxnLst>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Lst>
                <a:rect l="txL" t="txT" r="txR" b="txB"/>
                <a:pathLst>
                  <a:path w="7" h="3">
                    <a:moveTo>
                      <a:pt x="7" y="0"/>
                    </a:moveTo>
                    <a:lnTo>
                      <a:pt x="7" y="0"/>
                    </a:lnTo>
                    <a:lnTo>
                      <a:pt x="4" y="2"/>
                    </a:lnTo>
                    <a:lnTo>
                      <a:pt x="2" y="2"/>
                    </a:lnTo>
                    <a:lnTo>
                      <a:pt x="0" y="3"/>
                    </a:lnTo>
                    <a:lnTo>
                      <a:pt x="4" y="3"/>
                    </a:lnTo>
                    <a:lnTo>
                      <a:pt x="7" y="3"/>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07" name="Freeform 2314"/>
              <p:cNvSpPr/>
              <p:nvPr/>
            </p:nvSpPr>
            <p:spPr>
              <a:xfrm>
                <a:off x="1504" y="1862"/>
                <a:ext cx="16" cy="16"/>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5" h="5">
                    <a:moveTo>
                      <a:pt x="5" y="3"/>
                    </a:moveTo>
                    <a:lnTo>
                      <a:pt x="5" y="3"/>
                    </a:lnTo>
                    <a:lnTo>
                      <a:pt x="2" y="2"/>
                    </a:lnTo>
                    <a:lnTo>
                      <a:pt x="0" y="0"/>
                    </a:lnTo>
                    <a:lnTo>
                      <a:pt x="0" y="3"/>
                    </a:lnTo>
                    <a:lnTo>
                      <a:pt x="2" y="3"/>
                    </a:lnTo>
                    <a:lnTo>
                      <a:pt x="5" y="5"/>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08" name="Freeform 2315"/>
              <p:cNvSpPr/>
              <p:nvPr/>
            </p:nvSpPr>
            <p:spPr>
              <a:xfrm>
                <a:off x="1520" y="1862"/>
                <a:ext cx="36" cy="16"/>
              </a:xfrm>
              <a:custGeom>
                <a:avLst/>
                <a:gdLst>
                  <a:gd name="txL" fmla="*/ 0 w 11"/>
                  <a:gd name="txT" fmla="*/ 0 h 5"/>
                  <a:gd name="txR" fmla="*/ 11 w 11"/>
                  <a:gd name="txB" fmla="*/ 5 h 5"/>
                </a:gdLst>
                <a:ahLst/>
                <a:cxnLst>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11" h="5">
                    <a:moveTo>
                      <a:pt x="11" y="2"/>
                    </a:moveTo>
                    <a:lnTo>
                      <a:pt x="11" y="2"/>
                    </a:lnTo>
                    <a:lnTo>
                      <a:pt x="7" y="0"/>
                    </a:lnTo>
                    <a:lnTo>
                      <a:pt x="0" y="3"/>
                    </a:lnTo>
                    <a:lnTo>
                      <a:pt x="0" y="5"/>
                    </a:lnTo>
                    <a:lnTo>
                      <a:pt x="7" y="3"/>
                    </a:lnTo>
                    <a:lnTo>
                      <a:pt x="8" y="2"/>
                    </a:lnTo>
                    <a:lnTo>
                      <a:pt x="1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09" name="Freeform 2316"/>
              <p:cNvSpPr/>
              <p:nvPr/>
            </p:nvSpPr>
            <p:spPr>
              <a:xfrm>
                <a:off x="1527" y="1868"/>
                <a:ext cx="29" cy="76"/>
              </a:xfrm>
              <a:custGeom>
                <a:avLst/>
                <a:gdLst>
                  <a:gd name="txL" fmla="*/ 0 w 9"/>
                  <a:gd name="txT" fmla="*/ 0 h 23"/>
                  <a:gd name="txR" fmla="*/ 9 w 9"/>
                  <a:gd name="txB" fmla="*/ 23 h 23"/>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9" h="23">
                    <a:moveTo>
                      <a:pt x="1" y="23"/>
                    </a:moveTo>
                    <a:lnTo>
                      <a:pt x="1" y="23"/>
                    </a:lnTo>
                    <a:lnTo>
                      <a:pt x="5" y="11"/>
                    </a:lnTo>
                    <a:lnTo>
                      <a:pt x="9" y="0"/>
                    </a:lnTo>
                    <a:lnTo>
                      <a:pt x="6" y="0"/>
                    </a:lnTo>
                    <a:lnTo>
                      <a:pt x="3" y="10"/>
                    </a:lnTo>
                    <a:lnTo>
                      <a:pt x="0" y="23"/>
                    </a:lnTo>
                    <a:lnTo>
                      <a:pt x="1" y="23"/>
                    </a:lnTo>
                  </a:path>
                </a:pathLst>
              </a:custGeom>
              <a:solidFill>
                <a:srgbClr val="777777">
                  <a:alpha val="100000"/>
                </a:srgbClr>
              </a:solidFill>
              <a:ln w="9525">
                <a:noFill/>
              </a:ln>
            </p:spPr>
            <p:txBody>
              <a:bodyPr/>
              <a:lstStyle/>
              <a:p>
                <a:pPr fontAlgn="base"/>
                <a:endParaRPr lang="zh-CN" altLang="en-US" sz="1680" strike="noStrike" noProof="1"/>
              </a:p>
            </p:txBody>
          </p:sp>
          <p:sp>
            <p:nvSpPr>
              <p:cNvPr id="77710" name="Freeform 2317"/>
              <p:cNvSpPr/>
              <p:nvPr/>
            </p:nvSpPr>
            <p:spPr>
              <a:xfrm>
                <a:off x="1481" y="1944"/>
                <a:ext cx="49" cy="9"/>
              </a:xfrm>
              <a:custGeom>
                <a:avLst/>
                <a:gdLst>
                  <a:gd name="txL" fmla="*/ 0 w 15"/>
                  <a:gd name="txT" fmla="*/ 0 h 3"/>
                  <a:gd name="txR" fmla="*/ 15 w 15"/>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2147483646" y="0"/>
                  </a:cxn>
                  <a:cxn ang="0">
                    <a:pos x="0" y="0"/>
                  </a:cxn>
                  <a:cxn ang="0">
                    <a:pos x="0" y="0"/>
                  </a:cxn>
                  <a:cxn ang="0">
                    <a:pos x="2147483646" y="2147483646"/>
                  </a:cxn>
                </a:cxnLst>
                <a:rect l="txL" t="txT" r="txR" b="txB"/>
                <a:pathLst>
                  <a:path w="15" h="3">
                    <a:moveTo>
                      <a:pt x="2" y="3"/>
                    </a:moveTo>
                    <a:lnTo>
                      <a:pt x="2" y="3"/>
                    </a:lnTo>
                    <a:lnTo>
                      <a:pt x="5" y="3"/>
                    </a:lnTo>
                    <a:lnTo>
                      <a:pt x="9" y="3"/>
                    </a:lnTo>
                    <a:lnTo>
                      <a:pt x="14" y="3"/>
                    </a:lnTo>
                    <a:lnTo>
                      <a:pt x="15" y="0"/>
                    </a:lnTo>
                    <a:lnTo>
                      <a:pt x="14" y="0"/>
                    </a:lnTo>
                    <a:lnTo>
                      <a:pt x="12" y="0"/>
                    </a:lnTo>
                    <a:lnTo>
                      <a:pt x="9" y="1"/>
                    </a:lnTo>
                    <a:lnTo>
                      <a:pt x="5" y="0"/>
                    </a:lnTo>
                    <a:lnTo>
                      <a:pt x="0" y="0"/>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11" name="Freeform 2318"/>
              <p:cNvSpPr/>
              <p:nvPr/>
            </p:nvSpPr>
            <p:spPr>
              <a:xfrm>
                <a:off x="1412" y="1927"/>
                <a:ext cx="75" cy="26"/>
              </a:xfrm>
              <a:custGeom>
                <a:avLst/>
                <a:gdLst>
                  <a:gd name="txL" fmla="*/ 0 w 23"/>
                  <a:gd name="txT" fmla="*/ 0 h 8"/>
                  <a:gd name="txR" fmla="*/ 23 w 23"/>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23" h="8">
                    <a:moveTo>
                      <a:pt x="0" y="1"/>
                    </a:moveTo>
                    <a:lnTo>
                      <a:pt x="0" y="1"/>
                    </a:lnTo>
                    <a:lnTo>
                      <a:pt x="10" y="6"/>
                    </a:lnTo>
                    <a:lnTo>
                      <a:pt x="23" y="8"/>
                    </a:lnTo>
                    <a:lnTo>
                      <a:pt x="21" y="5"/>
                    </a:lnTo>
                    <a:lnTo>
                      <a:pt x="10" y="3"/>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712" name="Freeform 2319"/>
              <p:cNvSpPr/>
              <p:nvPr/>
            </p:nvSpPr>
            <p:spPr>
              <a:xfrm>
                <a:off x="1386" y="1914"/>
                <a:ext cx="33" cy="16"/>
              </a:xfrm>
              <a:custGeom>
                <a:avLst/>
                <a:gdLst>
                  <a:gd name="txL" fmla="*/ 0 w 10"/>
                  <a:gd name="txT" fmla="*/ 0 h 5"/>
                  <a:gd name="txR" fmla="*/ 10 w 10"/>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10" h="5">
                    <a:moveTo>
                      <a:pt x="2" y="4"/>
                    </a:moveTo>
                    <a:lnTo>
                      <a:pt x="2" y="4"/>
                    </a:lnTo>
                    <a:lnTo>
                      <a:pt x="3" y="2"/>
                    </a:lnTo>
                    <a:lnTo>
                      <a:pt x="5" y="2"/>
                    </a:lnTo>
                    <a:lnTo>
                      <a:pt x="7" y="4"/>
                    </a:lnTo>
                    <a:lnTo>
                      <a:pt x="8" y="5"/>
                    </a:lnTo>
                    <a:lnTo>
                      <a:pt x="10" y="4"/>
                    </a:lnTo>
                    <a:lnTo>
                      <a:pt x="8" y="2"/>
                    </a:lnTo>
                    <a:lnTo>
                      <a:pt x="7" y="0"/>
                    </a:lnTo>
                    <a:lnTo>
                      <a:pt x="3" y="0"/>
                    </a:lnTo>
                    <a:lnTo>
                      <a:pt x="0" y="2"/>
                    </a:lnTo>
                    <a:lnTo>
                      <a:pt x="2" y="4"/>
                    </a:lnTo>
                  </a:path>
                </a:pathLst>
              </a:custGeom>
              <a:solidFill>
                <a:srgbClr val="777777">
                  <a:alpha val="100000"/>
                </a:srgbClr>
              </a:solidFill>
              <a:ln w="9525">
                <a:noFill/>
              </a:ln>
            </p:spPr>
            <p:txBody>
              <a:bodyPr/>
              <a:lstStyle/>
              <a:p>
                <a:pPr fontAlgn="base"/>
                <a:endParaRPr lang="zh-CN" altLang="en-US" sz="1680" strike="noStrike" noProof="1"/>
              </a:p>
            </p:txBody>
          </p:sp>
          <p:sp>
            <p:nvSpPr>
              <p:cNvPr id="77713" name="Freeform 2320"/>
              <p:cNvSpPr/>
              <p:nvPr/>
            </p:nvSpPr>
            <p:spPr>
              <a:xfrm>
                <a:off x="1369" y="1921"/>
                <a:ext cx="23" cy="23"/>
              </a:xfrm>
              <a:custGeom>
                <a:avLst/>
                <a:gdLst>
                  <a:gd name="txL" fmla="*/ 0 w 7"/>
                  <a:gd name="txT" fmla="*/ 0 h 7"/>
                  <a:gd name="txR" fmla="*/ 7 w 7"/>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7" h="7">
                    <a:moveTo>
                      <a:pt x="2" y="7"/>
                    </a:moveTo>
                    <a:lnTo>
                      <a:pt x="2" y="7"/>
                    </a:lnTo>
                    <a:lnTo>
                      <a:pt x="5" y="3"/>
                    </a:lnTo>
                    <a:lnTo>
                      <a:pt x="7" y="2"/>
                    </a:lnTo>
                    <a:lnTo>
                      <a:pt x="5" y="0"/>
                    </a:lnTo>
                    <a:lnTo>
                      <a:pt x="3" y="2"/>
                    </a:lnTo>
                    <a:lnTo>
                      <a:pt x="0" y="5"/>
                    </a:lnTo>
                    <a:lnTo>
                      <a:pt x="2" y="7"/>
                    </a:lnTo>
                  </a:path>
                </a:pathLst>
              </a:custGeom>
              <a:solidFill>
                <a:srgbClr val="777777">
                  <a:alpha val="100000"/>
                </a:srgbClr>
              </a:solidFill>
              <a:ln w="9525">
                <a:noFill/>
              </a:ln>
            </p:spPr>
            <p:txBody>
              <a:bodyPr/>
              <a:lstStyle/>
              <a:p>
                <a:pPr fontAlgn="base"/>
                <a:endParaRPr lang="zh-CN" altLang="en-US" sz="1680" strike="noStrike" noProof="1"/>
              </a:p>
            </p:txBody>
          </p:sp>
          <p:sp>
            <p:nvSpPr>
              <p:cNvPr id="77714" name="Freeform 2321"/>
              <p:cNvSpPr/>
              <p:nvPr/>
            </p:nvSpPr>
            <p:spPr>
              <a:xfrm>
                <a:off x="1343" y="1937"/>
                <a:ext cx="33" cy="16"/>
              </a:xfrm>
              <a:custGeom>
                <a:avLst/>
                <a:gdLst>
                  <a:gd name="txL" fmla="*/ 0 w 10"/>
                  <a:gd name="txT" fmla="*/ 0 h 5"/>
                  <a:gd name="txR" fmla="*/ 10 w 10"/>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Lst>
                <a:rect l="txL" t="txT" r="txR" b="txB"/>
                <a:pathLst>
                  <a:path w="10" h="5">
                    <a:moveTo>
                      <a:pt x="0" y="5"/>
                    </a:moveTo>
                    <a:lnTo>
                      <a:pt x="0" y="5"/>
                    </a:lnTo>
                    <a:lnTo>
                      <a:pt x="5" y="5"/>
                    </a:lnTo>
                    <a:lnTo>
                      <a:pt x="10" y="2"/>
                    </a:lnTo>
                    <a:lnTo>
                      <a:pt x="8" y="0"/>
                    </a:lnTo>
                    <a:lnTo>
                      <a:pt x="5" y="3"/>
                    </a:lnTo>
                    <a:lnTo>
                      <a:pt x="2" y="5"/>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715" name="Freeform 2322"/>
              <p:cNvSpPr/>
              <p:nvPr/>
            </p:nvSpPr>
            <p:spPr>
              <a:xfrm>
                <a:off x="1333" y="1930"/>
                <a:ext cx="17" cy="23"/>
              </a:xfrm>
              <a:custGeom>
                <a:avLst/>
                <a:gdLst>
                  <a:gd name="txL" fmla="*/ 0 w 5"/>
                  <a:gd name="txT" fmla="*/ 0 h 7"/>
                  <a:gd name="txR" fmla="*/ 5 w 5"/>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5" h="7">
                    <a:moveTo>
                      <a:pt x="0" y="2"/>
                    </a:moveTo>
                    <a:lnTo>
                      <a:pt x="0" y="2"/>
                    </a:lnTo>
                    <a:lnTo>
                      <a:pt x="3" y="4"/>
                    </a:lnTo>
                    <a:lnTo>
                      <a:pt x="3" y="7"/>
                    </a:lnTo>
                    <a:lnTo>
                      <a:pt x="5" y="7"/>
                    </a:lnTo>
                    <a:lnTo>
                      <a:pt x="5"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16" name="Freeform 2323"/>
              <p:cNvSpPr/>
              <p:nvPr/>
            </p:nvSpPr>
            <p:spPr>
              <a:xfrm>
                <a:off x="1317" y="1914"/>
                <a:ext cx="16" cy="23"/>
              </a:xfrm>
              <a:custGeom>
                <a:avLst/>
                <a:gdLst>
                  <a:gd name="txL" fmla="*/ 0 w 5"/>
                  <a:gd name="txT" fmla="*/ 0 h 7"/>
                  <a:gd name="txR" fmla="*/ 5 w 5"/>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5" h="7">
                    <a:moveTo>
                      <a:pt x="0" y="2"/>
                    </a:moveTo>
                    <a:lnTo>
                      <a:pt x="0" y="2"/>
                    </a:lnTo>
                    <a:lnTo>
                      <a:pt x="3" y="7"/>
                    </a:lnTo>
                    <a:lnTo>
                      <a:pt x="5" y="7"/>
                    </a:lnTo>
                    <a:lnTo>
                      <a:pt x="5" y="5"/>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17" name="Freeform 2324"/>
              <p:cNvSpPr/>
              <p:nvPr/>
            </p:nvSpPr>
            <p:spPr>
              <a:xfrm>
                <a:off x="1274" y="1901"/>
                <a:ext cx="43" cy="20"/>
              </a:xfrm>
              <a:custGeom>
                <a:avLst/>
                <a:gdLst>
                  <a:gd name="txL" fmla="*/ 0 w 13"/>
                  <a:gd name="txT" fmla="*/ 0 h 6"/>
                  <a:gd name="txR" fmla="*/ 13 w 13"/>
                  <a:gd name="txB" fmla="*/ 6 h 6"/>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13" h="6">
                    <a:moveTo>
                      <a:pt x="0" y="0"/>
                    </a:moveTo>
                    <a:lnTo>
                      <a:pt x="0" y="0"/>
                    </a:lnTo>
                    <a:lnTo>
                      <a:pt x="3" y="3"/>
                    </a:lnTo>
                    <a:lnTo>
                      <a:pt x="13" y="6"/>
                    </a:lnTo>
                    <a:lnTo>
                      <a:pt x="13" y="4"/>
                    </a:lnTo>
                    <a:lnTo>
                      <a:pt x="5" y="1"/>
                    </a:lnTo>
                    <a:lnTo>
                      <a:pt x="2"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18" name="Freeform 2325"/>
              <p:cNvSpPr/>
              <p:nvPr/>
            </p:nvSpPr>
            <p:spPr>
              <a:xfrm>
                <a:off x="1274" y="1862"/>
                <a:ext cx="10" cy="39"/>
              </a:xfrm>
              <a:custGeom>
                <a:avLst/>
                <a:gdLst>
                  <a:gd name="txL" fmla="*/ 0 w 3"/>
                  <a:gd name="txT" fmla="*/ 0 h 12"/>
                  <a:gd name="txR" fmla="*/ 3 w 3"/>
                  <a:gd name="txB" fmla="*/ 12 h 12"/>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3" h="12">
                    <a:moveTo>
                      <a:pt x="2" y="0"/>
                    </a:moveTo>
                    <a:lnTo>
                      <a:pt x="2" y="0"/>
                    </a:lnTo>
                    <a:lnTo>
                      <a:pt x="2" y="5"/>
                    </a:lnTo>
                    <a:lnTo>
                      <a:pt x="0" y="12"/>
                    </a:lnTo>
                    <a:lnTo>
                      <a:pt x="2" y="12"/>
                    </a:lnTo>
                    <a:lnTo>
                      <a:pt x="3" y="7"/>
                    </a:lnTo>
                    <a:lnTo>
                      <a:pt x="3"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19" name="Freeform 2326"/>
              <p:cNvSpPr/>
              <p:nvPr/>
            </p:nvSpPr>
            <p:spPr>
              <a:xfrm>
                <a:off x="1268" y="1845"/>
                <a:ext cx="16" cy="17"/>
              </a:xfrm>
              <a:custGeom>
                <a:avLst/>
                <a:gdLst>
                  <a:gd name="txL" fmla="*/ 0 w 5"/>
                  <a:gd name="txT" fmla="*/ 0 h 5"/>
                  <a:gd name="txR" fmla="*/ 5 w 5"/>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5" h="5">
                    <a:moveTo>
                      <a:pt x="0" y="2"/>
                    </a:moveTo>
                    <a:lnTo>
                      <a:pt x="0" y="2"/>
                    </a:lnTo>
                    <a:lnTo>
                      <a:pt x="4" y="2"/>
                    </a:lnTo>
                    <a:lnTo>
                      <a:pt x="4" y="5"/>
                    </a:lnTo>
                    <a:lnTo>
                      <a:pt x="5" y="5"/>
                    </a:lnTo>
                    <a:lnTo>
                      <a:pt x="5" y="2"/>
                    </a:lnTo>
                    <a:lnTo>
                      <a:pt x="5" y="0"/>
                    </a:lnTo>
                    <a:lnTo>
                      <a:pt x="4"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20" name="Freeform 2327"/>
              <p:cNvSpPr/>
              <p:nvPr/>
            </p:nvSpPr>
            <p:spPr>
              <a:xfrm>
                <a:off x="1242" y="1845"/>
                <a:ext cx="26" cy="10"/>
              </a:xfrm>
              <a:custGeom>
                <a:avLst/>
                <a:gdLst>
                  <a:gd name="txL" fmla="*/ 0 w 8"/>
                  <a:gd name="txT" fmla="*/ 0 h 3"/>
                  <a:gd name="txR" fmla="*/ 8 w 8"/>
                  <a:gd name="txB" fmla="*/ 3 h 3"/>
                </a:gdLst>
                <a:ahLst/>
                <a:cxnLst>
                  <a:cxn ang="0">
                    <a:pos x="0" y="2147483646"/>
                  </a:cxn>
                  <a:cxn ang="0">
                    <a:pos x="0" y="2147483646"/>
                  </a:cxn>
                  <a:cxn ang="0">
                    <a:pos x="2147483646" y="2147483646"/>
                  </a:cxn>
                  <a:cxn ang="0">
                    <a:pos x="2147483646" y="2147483646"/>
                  </a:cxn>
                  <a:cxn ang="0">
                    <a:pos x="2147483646" y="0"/>
                  </a:cxn>
                  <a:cxn ang="0">
                    <a:pos x="2147483646" y="0"/>
                  </a:cxn>
                  <a:cxn ang="0">
                    <a:pos x="2147483646" y="0"/>
                  </a:cxn>
                  <a:cxn ang="0">
                    <a:pos x="2147483646" y="0"/>
                  </a:cxn>
                  <a:cxn ang="0">
                    <a:pos x="0" y="2147483646"/>
                  </a:cxn>
                </a:cxnLst>
                <a:rect l="txL" t="txT" r="txR" b="txB"/>
                <a:pathLst>
                  <a:path w="8" h="3">
                    <a:moveTo>
                      <a:pt x="0" y="2"/>
                    </a:moveTo>
                    <a:lnTo>
                      <a:pt x="0" y="2"/>
                    </a:lnTo>
                    <a:lnTo>
                      <a:pt x="5" y="3"/>
                    </a:lnTo>
                    <a:lnTo>
                      <a:pt x="8" y="2"/>
                    </a:lnTo>
                    <a:lnTo>
                      <a:pt x="8" y="0"/>
                    </a:lnTo>
                    <a:lnTo>
                      <a:pt x="5" y="0"/>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21" name="Freeform 2328"/>
              <p:cNvSpPr/>
              <p:nvPr/>
            </p:nvSpPr>
            <p:spPr>
              <a:xfrm>
                <a:off x="1189" y="1845"/>
                <a:ext cx="59" cy="7"/>
              </a:xfrm>
              <a:custGeom>
                <a:avLst/>
                <a:gdLst>
                  <a:gd name="txL" fmla="*/ 0 w 18"/>
                  <a:gd name="txT" fmla="*/ 0 h 2"/>
                  <a:gd name="txR" fmla="*/ 18 w 18"/>
                  <a:gd name="txB" fmla="*/ 2 h 2"/>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18" h="2">
                    <a:moveTo>
                      <a:pt x="0" y="2"/>
                    </a:moveTo>
                    <a:lnTo>
                      <a:pt x="0" y="2"/>
                    </a:lnTo>
                    <a:lnTo>
                      <a:pt x="8" y="2"/>
                    </a:lnTo>
                    <a:lnTo>
                      <a:pt x="16" y="2"/>
                    </a:lnTo>
                    <a:lnTo>
                      <a:pt x="18" y="0"/>
                    </a:lnTo>
                    <a:lnTo>
                      <a:pt x="8"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722" name="Freeform 2329"/>
              <p:cNvSpPr/>
              <p:nvPr/>
            </p:nvSpPr>
            <p:spPr>
              <a:xfrm>
                <a:off x="1147" y="1845"/>
                <a:ext cx="42" cy="17"/>
              </a:xfrm>
              <a:custGeom>
                <a:avLst/>
                <a:gdLst>
                  <a:gd name="txL" fmla="*/ 0 w 13"/>
                  <a:gd name="txT" fmla="*/ 0 h 5"/>
                  <a:gd name="txR" fmla="*/ 13 w 13"/>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13" h="5">
                    <a:moveTo>
                      <a:pt x="0" y="5"/>
                    </a:moveTo>
                    <a:lnTo>
                      <a:pt x="0" y="5"/>
                    </a:lnTo>
                    <a:lnTo>
                      <a:pt x="6" y="3"/>
                    </a:lnTo>
                    <a:lnTo>
                      <a:pt x="13" y="2"/>
                    </a:lnTo>
                    <a:lnTo>
                      <a:pt x="13" y="0"/>
                    </a:lnTo>
                    <a:lnTo>
                      <a:pt x="6" y="2"/>
                    </a:lnTo>
                    <a:lnTo>
                      <a:pt x="0" y="2"/>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723" name="Freeform 2330"/>
              <p:cNvSpPr/>
              <p:nvPr/>
            </p:nvSpPr>
            <p:spPr>
              <a:xfrm>
                <a:off x="1114" y="1852"/>
                <a:ext cx="33" cy="10"/>
              </a:xfrm>
              <a:custGeom>
                <a:avLst/>
                <a:gdLst>
                  <a:gd name="txL" fmla="*/ 0 w 10"/>
                  <a:gd name="txT" fmla="*/ 0 h 3"/>
                  <a:gd name="txR" fmla="*/ 10 w 10"/>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0"/>
                  </a:cxn>
                  <a:cxn ang="0">
                    <a:pos x="0" y="0"/>
                  </a:cxn>
                  <a:cxn ang="0">
                    <a:pos x="0" y="2147483646"/>
                  </a:cxn>
                </a:cxnLst>
                <a:rect l="txL" t="txT" r="txR" b="txB"/>
                <a:pathLst>
                  <a:path w="10" h="3">
                    <a:moveTo>
                      <a:pt x="0" y="3"/>
                    </a:moveTo>
                    <a:lnTo>
                      <a:pt x="0" y="3"/>
                    </a:lnTo>
                    <a:lnTo>
                      <a:pt x="3" y="3"/>
                    </a:lnTo>
                    <a:lnTo>
                      <a:pt x="10" y="3"/>
                    </a:lnTo>
                    <a:lnTo>
                      <a:pt x="10" y="0"/>
                    </a:lnTo>
                    <a:lnTo>
                      <a:pt x="3" y="1"/>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24" name="Freeform 2331"/>
              <p:cNvSpPr/>
              <p:nvPr/>
            </p:nvSpPr>
            <p:spPr>
              <a:xfrm>
                <a:off x="1104" y="1852"/>
                <a:ext cx="10"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3" h="5">
                    <a:moveTo>
                      <a:pt x="1" y="5"/>
                    </a:moveTo>
                    <a:lnTo>
                      <a:pt x="1" y="5"/>
                    </a:lnTo>
                    <a:lnTo>
                      <a:pt x="1" y="3"/>
                    </a:lnTo>
                    <a:lnTo>
                      <a:pt x="3" y="3"/>
                    </a:lnTo>
                    <a:lnTo>
                      <a:pt x="3" y="0"/>
                    </a:lnTo>
                    <a:lnTo>
                      <a:pt x="0" y="1"/>
                    </a:lnTo>
                    <a:lnTo>
                      <a:pt x="0" y="5"/>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725" name="Freeform 2332"/>
              <p:cNvSpPr/>
              <p:nvPr/>
            </p:nvSpPr>
            <p:spPr>
              <a:xfrm>
                <a:off x="1071" y="1868"/>
                <a:ext cx="36" cy="26"/>
              </a:xfrm>
              <a:custGeom>
                <a:avLst/>
                <a:gdLst>
                  <a:gd name="txL" fmla="*/ 0 w 11"/>
                  <a:gd name="txT" fmla="*/ 0 h 8"/>
                  <a:gd name="txR" fmla="*/ 11 w 11"/>
                  <a:gd name="txB" fmla="*/ 8 h 8"/>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11" h="8">
                    <a:moveTo>
                      <a:pt x="2" y="8"/>
                    </a:moveTo>
                    <a:lnTo>
                      <a:pt x="2" y="8"/>
                    </a:lnTo>
                    <a:lnTo>
                      <a:pt x="7" y="5"/>
                    </a:lnTo>
                    <a:lnTo>
                      <a:pt x="11" y="0"/>
                    </a:lnTo>
                    <a:lnTo>
                      <a:pt x="10" y="0"/>
                    </a:lnTo>
                    <a:lnTo>
                      <a:pt x="5" y="3"/>
                    </a:lnTo>
                    <a:lnTo>
                      <a:pt x="0" y="8"/>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726" name="Freeform 2333"/>
              <p:cNvSpPr/>
              <p:nvPr/>
            </p:nvSpPr>
            <p:spPr>
              <a:xfrm>
                <a:off x="1062" y="1894"/>
                <a:ext cx="16" cy="50"/>
              </a:xfrm>
              <a:custGeom>
                <a:avLst/>
                <a:gdLst>
                  <a:gd name="txL" fmla="*/ 0 w 5"/>
                  <a:gd name="txT" fmla="*/ 0 h 15"/>
                  <a:gd name="txR" fmla="*/ 5 w 5"/>
                  <a:gd name="txB" fmla="*/ 15 h 15"/>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5" h="15">
                    <a:moveTo>
                      <a:pt x="1" y="15"/>
                    </a:moveTo>
                    <a:lnTo>
                      <a:pt x="1" y="15"/>
                    </a:lnTo>
                    <a:lnTo>
                      <a:pt x="5" y="6"/>
                    </a:lnTo>
                    <a:lnTo>
                      <a:pt x="5" y="0"/>
                    </a:lnTo>
                    <a:lnTo>
                      <a:pt x="3" y="0"/>
                    </a:lnTo>
                    <a:lnTo>
                      <a:pt x="3" y="6"/>
                    </a:lnTo>
                    <a:lnTo>
                      <a:pt x="0" y="13"/>
                    </a:lnTo>
                    <a:lnTo>
                      <a:pt x="1" y="15"/>
                    </a:lnTo>
                  </a:path>
                </a:pathLst>
              </a:custGeom>
              <a:solidFill>
                <a:srgbClr val="777777">
                  <a:alpha val="100000"/>
                </a:srgbClr>
              </a:solidFill>
              <a:ln w="9525">
                <a:noFill/>
              </a:ln>
            </p:spPr>
            <p:txBody>
              <a:bodyPr/>
              <a:lstStyle/>
              <a:p>
                <a:pPr fontAlgn="base"/>
                <a:endParaRPr lang="zh-CN" altLang="en-US" sz="1680" strike="noStrike" noProof="1"/>
              </a:p>
            </p:txBody>
          </p:sp>
          <p:sp>
            <p:nvSpPr>
              <p:cNvPr id="77727" name="Freeform 2334"/>
              <p:cNvSpPr/>
              <p:nvPr/>
            </p:nvSpPr>
            <p:spPr>
              <a:xfrm>
                <a:off x="963" y="1937"/>
                <a:ext cx="102" cy="128"/>
              </a:xfrm>
              <a:custGeom>
                <a:avLst/>
                <a:gdLst>
                  <a:gd name="txL" fmla="*/ 0 w 31"/>
                  <a:gd name="txT" fmla="*/ 0 h 39"/>
                  <a:gd name="txR" fmla="*/ 31 w 31"/>
                  <a:gd name="txB" fmla="*/ 39 h 3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txL" t="txT" r="txR" b="txB"/>
                <a:pathLst>
                  <a:path w="31" h="39">
                    <a:moveTo>
                      <a:pt x="3" y="38"/>
                    </a:moveTo>
                    <a:lnTo>
                      <a:pt x="3" y="39"/>
                    </a:lnTo>
                    <a:lnTo>
                      <a:pt x="3" y="34"/>
                    </a:lnTo>
                    <a:lnTo>
                      <a:pt x="7" y="28"/>
                    </a:lnTo>
                    <a:lnTo>
                      <a:pt x="10" y="23"/>
                    </a:lnTo>
                    <a:lnTo>
                      <a:pt x="15" y="16"/>
                    </a:lnTo>
                    <a:lnTo>
                      <a:pt x="25" y="7"/>
                    </a:lnTo>
                    <a:lnTo>
                      <a:pt x="31" y="2"/>
                    </a:lnTo>
                    <a:lnTo>
                      <a:pt x="30" y="0"/>
                    </a:lnTo>
                    <a:lnTo>
                      <a:pt x="23" y="5"/>
                    </a:lnTo>
                    <a:lnTo>
                      <a:pt x="13" y="15"/>
                    </a:lnTo>
                    <a:lnTo>
                      <a:pt x="8" y="21"/>
                    </a:lnTo>
                    <a:lnTo>
                      <a:pt x="5" y="28"/>
                    </a:lnTo>
                    <a:lnTo>
                      <a:pt x="2" y="33"/>
                    </a:lnTo>
                    <a:lnTo>
                      <a:pt x="0" y="39"/>
                    </a:lnTo>
                    <a:lnTo>
                      <a:pt x="2" y="39"/>
                    </a:lnTo>
                    <a:lnTo>
                      <a:pt x="3" y="38"/>
                    </a:lnTo>
                  </a:path>
                </a:pathLst>
              </a:custGeom>
              <a:solidFill>
                <a:srgbClr val="777777">
                  <a:alpha val="100000"/>
                </a:srgbClr>
              </a:solidFill>
              <a:ln w="9525">
                <a:noFill/>
              </a:ln>
            </p:spPr>
            <p:txBody>
              <a:bodyPr/>
              <a:lstStyle/>
              <a:p>
                <a:pPr fontAlgn="base"/>
                <a:endParaRPr lang="zh-CN" altLang="en-US" sz="1680" strike="noStrike" noProof="1"/>
              </a:p>
            </p:txBody>
          </p:sp>
          <p:sp>
            <p:nvSpPr>
              <p:cNvPr id="77728" name="Freeform 2335"/>
              <p:cNvSpPr/>
              <p:nvPr/>
            </p:nvSpPr>
            <p:spPr>
              <a:xfrm>
                <a:off x="970" y="2061"/>
                <a:ext cx="19" cy="36"/>
              </a:xfrm>
              <a:custGeom>
                <a:avLst/>
                <a:gdLst>
                  <a:gd name="txL" fmla="*/ 0 w 6"/>
                  <a:gd name="txT" fmla="*/ 0 h 11"/>
                  <a:gd name="txR" fmla="*/ 6 w 6"/>
                  <a:gd name="txB" fmla="*/ 11 h 11"/>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 h="11">
                    <a:moveTo>
                      <a:pt x="5" y="11"/>
                    </a:moveTo>
                    <a:lnTo>
                      <a:pt x="5" y="11"/>
                    </a:lnTo>
                    <a:lnTo>
                      <a:pt x="6" y="8"/>
                    </a:lnTo>
                    <a:lnTo>
                      <a:pt x="5" y="6"/>
                    </a:lnTo>
                    <a:lnTo>
                      <a:pt x="3" y="3"/>
                    </a:lnTo>
                    <a:lnTo>
                      <a:pt x="1" y="0"/>
                    </a:lnTo>
                    <a:lnTo>
                      <a:pt x="0" y="1"/>
                    </a:lnTo>
                    <a:lnTo>
                      <a:pt x="1" y="4"/>
                    </a:lnTo>
                    <a:lnTo>
                      <a:pt x="3" y="8"/>
                    </a:lnTo>
                    <a:lnTo>
                      <a:pt x="5" y="8"/>
                    </a:lnTo>
                    <a:lnTo>
                      <a:pt x="3" y="11"/>
                    </a:lnTo>
                    <a:lnTo>
                      <a:pt x="5"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729" name="Freeform 2336"/>
              <p:cNvSpPr/>
              <p:nvPr/>
            </p:nvSpPr>
            <p:spPr>
              <a:xfrm>
                <a:off x="970" y="2097"/>
                <a:ext cx="16" cy="82"/>
              </a:xfrm>
              <a:custGeom>
                <a:avLst/>
                <a:gdLst>
                  <a:gd name="txL" fmla="*/ 0 w 5"/>
                  <a:gd name="txT" fmla="*/ 0 h 25"/>
                  <a:gd name="txR" fmla="*/ 5 w 5"/>
                  <a:gd name="txB" fmla="*/ 25 h 25"/>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2147483646" y="2147483646"/>
                  </a:cxn>
                </a:cxnLst>
                <a:rect l="txL" t="txT" r="txR" b="txB"/>
                <a:pathLst>
                  <a:path w="5" h="25">
                    <a:moveTo>
                      <a:pt x="1" y="25"/>
                    </a:moveTo>
                    <a:lnTo>
                      <a:pt x="1" y="25"/>
                    </a:lnTo>
                    <a:lnTo>
                      <a:pt x="3" y="13"/>
                    </a:lnTo>
                    <a:lnTo>
                      <a:pt x="5" y="0"/>
                    </a:lnTo>
                    <a:lnTo>
                      <a:pt x="3" y="0"/>
                    </a:lnTo>
                    <a:lnTo>
                      <a:pt x="0" y="13"/>
                    </a:lnTo>
                    <a:lnTo>
                      <a:pt x="0" y="25"/>
                    </a:lnTo>
                    <a:lnTo>
                      <a:pt x="1" y="25"/>
                    </a:lnTo>
                  </a:path>
                </a:pathLst>
              </a:custGeom>
              <a:solidFill>
                <a:srgbClr val="777777">
                  <a:alpha val="100000"/>
                </a:srgbClr>
              </a:solidFill>
              <a:ln w="9525">
                <a:noFill/>
              </a:ln>
            </p:spPr>
            <p:txBody>
              <a:bodyPr/>
              <a:lstStyle/>
              <a:p>
                <a:pPr fontAlgn="base"/>
                <a:endParaRPr lang="zh-CN" altLang="en-US" sz="1680" strike="noStrike" noProof="1"/>
              </a:p>
            </p:txBody>
          </p:sp>
          <p:sp>
            <p:nvSpPr>
              <p:cNvPr id="77730" name="Freeform 2337"/>
              <p:cNvSpPr/>
              <p:nvPr/>
            </p:nvSpPr>
            <p:spPr>
              <a:xfrm>
                <a:off x="970" y="2179"/>
                <a:ext cx="16" cy="43"/>
              </a:xfrm>
              <a:custGeom>
                <a:avLst/>
                <a:gdLst>
                  <a:gd name="txL" fmla="*/ 0 w 5"/>
                  <a:gd name="txT" fmla="*/ 0 h 13"/>
                  <a:gd name="txR" fmla="*/ 5 w 5"/>
                  <a:gd name="txB" fmla="*/ 13 h 13"/>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5" h="13">
                    <a:moveTo>
                      <a:pt x="5" y="11"/>
                    </a:moveTo>
                    <a:lnTo>
                      <a:pt x="5" y="11"/>
                    </a:lnTo>
                    <a:lnTo>
                      <a:pt x="1" y="6"/>
                    </a:lnTo>
                    <a:lnTo>
                      <a:pt x="1" y="0"/>
                    </a:lnTo>
                    <a:lnTo>
                      <a:pt x="0" y="0"/>
                    </a:lnTo>
                    <a:lnTo>
                      <a:pt x="0" y="6"/>
                    </a:lnTo>
                    <a:lnTo>
                      <a:pt x="5" y="13"/>
                    </a:lnTo>
                    <a:lnTo>
                      <a:pt x="5"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731" name="Freeform 2338"/>
              <p:cNvSpPr/>
              <p:nvPr/>
            </p:nvSpPr>
            <p:spPr>
              <a:xfrm>
                <a:off x="986" y="2212"/>
                <a:ext cx="20" cy="10"/>
              </a:xfrm>
              <a:custGeom>
                <a:avLst/>
                <a:gdLst>
                  <a:gd name="txL" fmla="*/ 0 w 6"/>
                  <a:gd name="txT" fmla="*/ 0 h 3"/>
                  <a:gd name="txR" fmla="*/ 6 w 6"/>
                  <a:gd name="txB" fmla="*/ 3 h 3"/>
                </a:gdLst>
                <a:ahLst/>
                <a:cxnLst>
                  <a:cxn ang="0">
                    <a:pos x="2147483646" y="2147483646"/>
                  </a:cxn>
                  <a:cxn ang="0">
                    <a:pos x="2147483646" y="2147483646"/>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 h="3">
                    <a:moveTo>
                      <a:pt x="6" y="3"/>
                    </a:moveTo>
                    <a:lnTo>
                      <a:pt x="6" y="3"/>
                    </a:lnTo>
                    <a:lnTo>
                      <a:pt x="5" y="0"/>
                    </a:lnTo>
                    <a:lnTo>
                      <a:pt x="3" y="0"/>
                    </a:lnTo>
                    <a:lnTo>
                      <a:pt x="1" y="0"/>
                    </a:lnTo>
                    <a:lnTo>
                      <a:pt x="0" y="1"/>
                    </a:lnTo>
                    <a:lnTo>
                      <a:pt x="0" y="3"/>
                    </a:lnTo>
                    <a:lnTo>
                      <a:pt x="1" y="1"/>
                    </a:lnTo>
                    <a:lnTo>
                      <a:pt x="3" y="1"/>
                    </a:lnTo>
                    <a:lnTo>
                      <a:pt x="3" y="3"/>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32" name="Freeform 2339"/>
              <p:cNvSpPr/>
              <p:nvPr/>
            </p:nvSpPr>
            <p:spPr>
              <a:xfrm>
                <a:off x="996" y="2222"/>
                <a:ext cx="16"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5" h="8">
                    <a:moveTo>
                      <a:pt x="5" y="6"/>
                    </a:moveTo>
                    <a:lnTo>
                      <a:pt x="5" y="6"/>
                    </a:lnTo>
                    <a:lnTo>
                      <a:pt x="3" y="5"/>
                    </a:lnTo>
                    <a:lnTo>
                      <a:pt x="3" y="0"/>
                    </a:lnTo>
                    <a:lnTo>
                      <a:pt x="0" y="0"/>
                    </a:lnTo>
                    <a:lnTo>
                      <a:pt x="0" y="5"/>
                    </a:lnTo>
                    <a:lnTo>
                      <a:pt x="3" y="8"/>
                    </a:lnTo>
                    <a:lnTo>
                      <a:pt x="5" y="6"/>
                    </a:lnTo>
                  </a:path>
                </a:pathLst>
              </a:custGeom>
              <a:solidFill>
                <a:srgbClr val="777777">
                  <a:alpha val="100000"/>
                </a:srgbClr>
              </a:solidFill>
              <a:ln w="9525">
                <a:noFill/>
              </a:ln>
            </p:spPr>
            <p:txBody>
              <a:bodyPr/>
              <a:lstStyle/>
              <a:p>
                <a:pPr fontAlgn="base"/>
                <a:endParaRPr lang="zh-CN" altLang="en-US" sz="1680" strike="noStrike" noProof="1"/>
              </a:p>
            </p:txBody>
          </p:sp>
          <p:sp>
            <p:nvSpPr>
              <p:cNvPr id="77733" name="Freeform 2340"/>
              <p:cNvSpPr/>
              <p:nvPr/>
            </p:nvSpPr>
            <p:spPr>
              <a:xfrm>
                <a:off x="1006" y="2242"/>
                <a:ext cx="33" cy="49"/>
              </a:xfrm>
              <a:custGeom>
                <a:avLst/>
                <a:gdLst>
                  <a:gd name="txL" fmla="*/ 0 w 10"/>
                  <a:gd name="txT" fmla="*/ 0 h 15"/>
                  <a:gd name="txR" fmla="*/ 10 w 10"/>
                  <a:gd name="txB" fmla="*/ 15 h 15"/>
                </a:gdLst>
                <a:ahLst/>
                <a:cxnLst>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Lst>
                <a:rect l="txL" t="txT" r="txR" b="txB"/>
                <a:pathLst>
                  <a:path w="10" h="15">
                    <a:moveTo>
                      <a:pt x="10" y="13"/>
                    </a:moveTo>
                    <a:lnTo>
                      <a:pt x="10" y="13"/>
                    </a:lnTo>
                    <a:lnTo>
                      <a:pt x="2" y="5"/>
                    </a:lnTo>
                    <a:lnTo>
                      <a:pt x="2" y="0"/>
                    </a:lnTo>
                    <a:lnTo>
                      <a:pt x="0" y="2"/>
                    </a:lnTo>
                    <a:lnTo>
                      <a:pt x="0" y="5"/>
                    </a:lnTo>
                    <a:lnTo>
                      <a:pt x="8" y="15"/>
                    </a:lnTo>
                    <a:lnTo>
                      <a:pt x="10"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734" name="Freeform 2341"/>
              <p:cNvSpPr/>
              <p:nvPr/>
            </p:nvSpPr>
            <p:spPr>
              <a:xfrm>
                <a:off x="1032" y="2284"/>
                <a:ext cx="33" cy="33"/>
              </a:xfrm>
              <a:custGeom>
                <a:avLst/>
                <a:gdLst>
                  <a:gd name="txL" fmla="*/ 0 w 10"/>
                  <a:gd name="txT" fmla="*/ 0 h 10"/>
                  <a:gd name="txR" fmla="*/ 10 w 10"/>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 h="10">
                    <a:moveTo>
                      <a:pt x="10" y="7"/>
                    </a:moveTo>
                    <a:lnTo>
                      <a:pt x="10" y="7"/>
                    </a:lnTo>
                    <a:lnTo>
                      <a:pt x="9" y="9"/>
                    </a:lnTo>
                    <a:lnTo>
                      <a:pt x="9" y="7"/>
                    </a:lnTo>
                    <a:lnTo>
                      <a:pt x="6" y="5"/>
                    </a:lnTo>
                    <a:lnTo>
                      <a:pt x="2" y="0"/>
                    </a:lnTo>
                    <a:lnTo>
                      <a:pt x="0" y="2"/>
                    </a:lnTo>
                    <a:lnTo>
                      <a:pt x="4" y="7"/>
                    </a:lnTo>
                    <a:lnTo>
                      <a:pt x="7" y="9"/>
                    </a:lnTo>
                    <a:lnTo>
                      <a:pt x="9" y="10"/>
                    </a:lnTo>
                    <a:lnTo>
                      <a:pt x="10" y="9"/>
                    </a:lnTo>
                    <a:lnTo>
                      <a:pt x="1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735" name="Freeform 2342"/>
              <p:cNvSpPr/>
              <p:nvPr/>
            </p:nvSpPr>
            <p:spPr>
              <a:xfrm>
                <a:off x="1065" y="2297"/>
                <a:ext cx="42" cy="17"/>
              </a:xfrm>
              <a:custGeom>
                <a:avLst/>
                <a:gdLst>
                  <a:gd name="txL" fmla="*/ 0 w 13"/>
                  <a:gd name="txT" fmla="*/ 0 h 5"/>
                  <a:gd name="txR" fmla="*/ 13 w 13"/>
                  <a:gd name="txB" fmla="*/ 5 h 5"/>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3" h="5">
                    <a:moveTo>
                      <a:pt x="13" y="0"/>
                    </a:moveTo>
                    <a:lnTo>
                      <a:pt x="13" y="0"/>
                    </a:lnTo>
                    <a:lnTo>
                      <a:pt x="7" y="0"/>
                    </a:lnTo>
                    <a:lnTo>
                      <a:pt x="0" y="3"/>
                    </a:lnTo>
                    <a:lnTo>
                      <a:pt x="0" y="5"/>
                    </a:lnTo>
                    <a:lnTo>
                      <a:pt x="7" y="3"/>
                    </a:lnTo>
                    <a:lnTo>
                      <a:pt x="13" y="1"/>
                    </a:lnTo>
                    <a:lnTo>
                      <a:pt x="1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36" name="Freeform 2343"/>
              <p:cNvSpPr/>
              <p:nvPr/>
            </p:nvSpPr>
            <p:spPr>
              <a:xfrm>
                <a:off x="1107" y="2297"/>
                <a:ext cx="23" cy="10"/>
              </a:xfrm>
              <a:custGeom>
                <a:avLst/>
                <a:gdLst>
                  <a:gd name="txL" fmla="*/ 0 w 7"/>
                  <a:gd name="txT" fmla="*/ 0 h 3"/>
                  <a:gd name="txR" fmla="*/ 7 w 7"/>
                  <a:gd name="txB" fmla="*/ 3 h 3"/>
                </a:gdLst>
                <a:ahLst/>
                <a:cxnLst>
                  <a:cxn ang="0">
                    <a:pos x="2147483646" y="0"/>
                  </a:cxn>
                  <a:cxn ang="0">
                    <a:pos x="2147483646" y="0"/>
                  </a:cxn>
                  <a:cxn ang="0">
                    <a:pos x="2147483646" y="2147483646"/>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7" h="3">
                    <a:moveTo>
                      <a:pt x="7" y="0"/>
                    </a:moveTo>
                    <a:lnTo>
                      <a:pt x="7" y="0"/>
                    </a:lnTo>
                    <a:lnTo>
                      <a:pt x="2" y="1"/>
                    </a:lnTo>
                    <a:lnTo>
                      <a:pt x="0" y="0"/>
                    </a:lnTo>
                    <a:lnTo>
                      <a:pt x="0" y="1"/>
                    </a:lnTo>
                    <a:lnTo>
                      <a:pt x="2" y="3"/>
                    </a:lnTo>
                    <a:lnTo>
                      <a:pt x="7" y="3"/>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37" name="Freeform 2344"/>
              <p:cNvSpPr/>
              <p:nvPr/>
            </p:nvSpPr>
            <p:spPr>
              <a:xfrm>
                <a:off x="1130" y="2274"/>
                <a:ext cx="49" cy="33"/>
              </a:xfrm>
              <a:custGeom>
                <a:avLst/>
                <a:gdLst>
                  <a:gd name="txL" fmla="*/ 0 w 15"/>
                  <a:gd name="txT" fmla="*/ 0 h 10"/>
                  <a:gd name="txR" fmla="*/ 15 w 15"/>
                  <a:gd name="txB" fmla="*/ 10 h 10"/>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5" h="10">
                    <a:moveTo>
                      <a:pt x="15" y="0"/>
                    </a:moveTo>
                    <a:lnTo>
                      <a:pt x="15" y="0"/>
                    </a:lnTo>
                    <a:lnTo>
                      <a:pt x="8" y="3"/>
                    </a:lnTo>
                    <a:lnTo>
                      <a:pt x="0" y="7"/>
                    </a:lnTo>
                    <a:lnTo>
                      <a:pt x="0" y="10"/>
                    </a:lnTo>
                    <a:lnTo>
                      <a:pt x="8" y="5"/>
                    </a:lnTo>
                    <a:lnTo>
                      <a:pt x="15" y="3"/>
                    </a:lnTo>
                    <a:lnTo>
                      <a:pt x="1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738" name="Freeform 2345"/>
              <p:cNvSpPr/>
              <p:nvPr/>
            </p:nvSpPr>
            <p:spPr>
              <a:xfrm>
                <a:off x="1179" y="2274"/>
                <a:ext cx="30" cy="17"/>
              </a:xfrm>
              <a:custGeom>
                <a:avLst/>
                <a:gdLst>
                  <a:gd name="txL" fmla="*/ 0 w 9"/>
                  <a:gd name="txT" fmla="*/ 0 h 5"/>
                  <a:gd name="txR" fmla="*/ 9 w 9"/>
                  <a:gd name="txB" fmla="*/ 5 h 5"/>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9" h="5">
                    <a:moveTo>
                      <a:pt x="9" y="3"/>
                    </a:moveTo>
                    <a:lnTo>
                      <a:pt x="9" y="3"/>
                    </a:lnTo>
                    <a:lnTo>
                      <a:pt x="4" y="0"/>
                    </a:lnTo>
                    <a:lnTo>
                      <a:pt x="0" y="0"/>
                    </a:lnTo>
                    <a:lnTo>
                      <a:pt x="0" y="3"/>
                    </a:lnTo>
                    <a:lnTo>
                      <a:pt x="4" y="3"/>
                    </a:lnTo>
                    <a:lnTo>
                      <a:pt x="6" y="5"/>
                    </a:lnTo>
                    <a:lnTo>
                      <a:pt x="9" y="3"/>
                    </a:lnTo>
                  </a:path>
                </a:pathLst>
              </a:custGeom>
              <a:solidFill>
                <a:srgbClr val="777777">
                  <a:alpha val="100000"/>
                </a:srgbClr>
              </a:solidFill>
              <a:ln w="9525">
                <a:noFill/>
              </a:ln>
            </p:spPr>
            <p:txBody>
              <a:bodyPr/>
              <a:lstStyle/>
              <a:p>
                <a:pPr fontAlgn="base"/>
                <a:endParaRPr lang="zh-CN" altLang="en-US" sz="1680" strike="noStrike" noProof="1"/>
              </a:p>
            </p:txBody>
          </p:sp>
          <p:sp>
            <p:nvSpPr>
              <p:cNvPr id="77739" name="Freeform 2346"/>
              <p:cNvSpPr/>
              <p:nvPr/>
            </p:nvSpPr>
            <p:spPr>
              <a:xfrm>
                <a:off x="1193" y="2284"/>
                <a:ext cx="16" cy="30"/>
              </a:xfrm>
              <a:custGeom>
                <a:avLst/>
                <a:gdLst>
                  <a:gd name="txL" fmla="*/ 0 w 5"/>
                  <a:gd name="txT" fmla="*/ 0 h 9"/>
                  <a:gd name="txR" fmla="*/ 5 w 5"/>
                  <a:gd name="txB" fmla="*/ 9 h 9"/>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Lst>
                <a:rect l="txL" t="txT" r="txR" b="txB"/>
                <a:pathLst>
                  <a:path w="5" h="9">
                    <a:moveTo>
                      <a:pt x="4" y="7"/>
                    </a:moveTo>
                    <a:lnTo>
                      <a:pt x="4" y="7"/>
                    </a:lnTo>
                    <a:lnTo>
                      <a:pt x="2" y="5"/>
                    </a:lnTo>
                    <a:lnTo>
                      <a:pt x="4" y="4"/>
                    </a:lnTo>
                    <a:lnTo>
                      <a:pt x="5" y="0"/>
                    </a:lnTo>
                    <a:lnTo>
                      <a:pt x="2" y="2"/>
                    </a:lnTo>
                    <a:lnTo>
                      <a:pt x="0" y="4"/>
                    </a:lnTo>
                    <a:lnTo>
                      <a:pt x="0" y="7"/>
                    </a:lnTo>
                    <a:lnTo>
                      <a:pt x="4" y="9"/>
                    </a:lnTo>
                    <a:lnTo>
                      <a:pt x="4" y="7"/>
                    </a:lnTo>
                  </a:path>
                </a:pathLst>
              </a:custGeom>
              <a:solidFill>
                <a:srgbClr val="777777">
                  <a:alpha val="100000"/>
                </a:srgbClr>
              </a:solidFill>
              <a:ln w="9525">
                <a:noFill/>
              </a:ln>
            </p:spPr>
            <p:txBody>
              <a:bodyPr/>
              <a:lstStyle/>
              <a:p>
                <a:pPr fontAlgn="base"/>
                <a:endParaRPr lang="zh-CN" altLang="en-US" sz="1680" strike="noStrike" noProof="1"/>
              </a:p>
            </p:txBody>
          </p:sp>
          <p:sp>
            <p:nvSpPr>
              <p:cNvPr id="77740" name="Freeform 2347"/>
              <p:cNvSpPr/>
              <p:nvPr/>
            </p:nvSpPr>
            <p:spPr>
              <a:xfrm>
                <a:off x="1206" y="2307"/>
                <a:ext cx="42" cy="7"/>
              </a:xfrm>
              <a:custGeom>
                <a:avLst/>
                <a:gdLst>
                  <a:gd name="txL" fmla="*/ 0 w 13"/>
                  <a:gd name="txT" fmla="*/ 0 h 2"/>
                  <a:gd name="txR" fmla="*/ 13 w 13"/>
                  <a:gd name="txB" fmla="*/ 2 h 2"/>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3" h="2">
                    <a:moveTo>
                      <a:pt x="13" y="2"/>
                    </a:moveTo>
                    <a:lnTo>
                      <a:pt x="13" y="2"/>
                    </a:lnTo>
                    <a:lnTo>
                      <a:pt x="8" y="0"/>
                    </a:lnTo>
                    <a:lnTo>
                      <a:pt x="0" y="0"/>
                    </a:lnTo>
                    <a:lnTo>
                      <a:pt x="0" y="2"/>
                    </a:lnTo>
                    <a:lnTo>
                      <a:pt x="8" y="2"/>
                    </a:lnTo>
                    <a:lnTo>
                      <a:pt x="10" y="2"/>
                    </a:lnTo>
                    <a:lnTo>
                      <a:pt x="13" y="2"/>
                    </a:lnTo>
                  </a:path>
                </a:pathLst>
              </a:custGeom>
              <a:solidFill>
                <a:srgbClr val="777777">
                  <a:alpha val="100000"/>
                </a:srgbClr>
              </a:solidFill>
              <a:ln w="9525">
                <a:noFill/>
              </a:ln>
            </p:spPr>
            <p:txBody>
              <a:bodyPr/>
              <a:lstStyle/>
              <a:p>
                <a:pPr fontAlgn="base"/>
                <a:endParaRPr lang="zh-CN" altLang="en-US" sz="1680" strike="noStrike" noProof="1"/>
              </a:p>
            </p:txBody>
          </p:sp>
        </p:grpSp>
        <p:grpSp>
          <p:nvGrpSpPr>
            <p:cNvPr id="136174" name="Group 2348"/>
            <p:cNvGrpSpPr/>
            <p:nvPr/>
          </p:nvGrpSpPr>
          <p:grpSpPr>
            <a:xfrm>
              <a:off x="1827" y="1334"/>
              <a:ext cx="1648" cy="1090"/>
              <a:chOff x="1124" y="1544"/>
              <a:chExt cx="1661" cy="1320"/>
            </a:xfrm>
          </p:grpSpPr>
          <p:sp>
            <p:nvSpPr>
              <p:cNvPr id="77341" name="Freeform 2349"/>
              <p:cNvSpPr/>
              <p:nvPr/>
            </p:nvSpPr>
            <p:spPr>
              <a:xfrm>
                <a:off x="1238" y="2314"/>
                <a:ext cx="10" cy="45"/>
              </a:xfrm>
              <a:custGeom>
                <a:avLst/>
                <a:gdLst>
                  <a:gd name="txL" fmla="*/ 0 w 3"/>
                  <a:gd name="txT" fmla="*/ 0 h 14"/>
                  <a:gd name="txR" fmla="*/ 3 w 3"/>
                  <a:gd name="txB" fmla="*/ 14 h 14"/>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3" h="14">
                    <a:moveTo>
                      <a:pt x="3" y="14"/>
                    </a:moveTo>
                    <a:lnTo>
                      <a:pt x="3" y="14"/>
                    </a:lnTo>
                    <a:lnTo>
                      <a:pt x="3" y="6"/>
                    </a:lnTo>
                    <a:lnTo>
                      <a:pt x="3" y="0"/>
                    </a:lnTo>
                    <a:lnTo>
                      <a:pt x="0" y="0"/>
                    </a:lnTo>
                    <a:lnTo>
                      <a:pt x="1" y="6"/>
                    </a:lnTo>
                    <a:lnTo>
                      <a:pt x="1" y="14"/>
                    </a:lnTo>
                    <a:lnTo>
                      <a:pt x="3" y="14"/>
                    </a:lnTo>
                  </a:path>
                </a:pathLst>
              </a:custGeom>
              <a:solidFill>
                <a:srgbClr val="777777">
                  <a:alpha val="100000"/>
                </a:srgbClr>
              </a:solidFill>
              <a:ln w="9525">
                <a:noFill/>
              </a:ln>
            </p:spPr>
            <p:txBody>
              <a:bodyPr/>
              <a:lstStyle/>
              <a:p>
                <a:pPr fontAlgn="base"/>
                <a:endParaRPr lang="zh-CN" altLang="en-US" sz="1680" strike="noStrike" noProof="1"/>
              </a:p>
            </p:txBody>
          </p:sp>
          <p:sp>
            <p:nvSpPr>
              <p:cNvPr id="77342" name="Freeform 2350"/>
              <p:cNvSpPr/>
              <p:nvPr/>
            </p:nvSpPr>
            <p:spPr>
              <a:xfrm>
                <a:off x="1242" y="2359"/>
                <a:ext cx="26" cy="73"/>
              </a:xfrm>
              <a:custGeom>
                <a:avLst/>
                <a:gdLst>
                  <a:gd name="txL" fmla="*/ 0 w 8"/>
                  <a:gd name="txT" fmla="*/ 0 h 22"/>
                  <a:gd name="txR" fmla="*/ 8 w 8"/>
                  <a:gd name="txB" fmla="*/ 22 h 22"/>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 h="22">
                    <a:moveTo>
                      <a:pt x="8" y="20"/>
                    </a:moveTo>
                    <a:lnTo>
                      <a:pt x="8" y="20"/>
                    </a:lnTo>
                    <a:lnTo>
                      <a:pt x="5" y="15"/>
                    </a:lnTo>
                    <a:lnTo>
                      <a:pt x="3" y="10"/>
                    </a:lnTo>
                    <a:lnTo>
                      <a:pt x="2" y="5"/>
                    </a:lnTo>
                    <a:lnTo>
                      <a:pt x="2" y="0"/>
                    </a:lnTo>
                    <a:lnTo>
                      <a:pt x="0" y="0"/>
                    </a:lnTo>
                    <a:lnTo>
                      <a:pt x="0" y="5"/>
                    </a:lnTo>
                    <a:lnTo>
                      <a:pt x="2" y="10"/>
                    </a:lnTo>
                    <a:lnTo>
                      <a:pt x="3" y="17"/>
                    </a:lnTo>
                    <a:lnTo>
                      <a:pt x="7" y="22"/>
                    </a:lnTo>
                    <a:lnTo>
                      <a:pt x="8" y="20"/>
                    </a:lnTo>
                  </a:path>
                </a:pathLst>
              </a:custGeom>
              <a:solidFill>
                <a:srgbClr val="777777">
                  <a:alpha val="100000"/>
                </a:srgbClr>
              </a:solidFill>
              <a:ln w="9525">
                <a:noFill/>
              </a:ln>
            </p:spPr>
            <p:txBody>
              <a:bodyPr/>
              <a:lstStyle/>
              <a:p>
                <a:pPr fontAlgn="base"/>
                <a:endParaRPr lang="zh-CN" altLang="en-US" sz="1680" strike="noStrike" noProof="1"/>
              </a:p>
            </p:txBody>
          </p:sp>
          <p:sp>
            <p:nvSpPr>
              <p:cNvPr id="77343" name="Freeform 2351"/>
              <p:cNvSpPr/>
              <p:nvPr/>
            </p:nvSpPr>
            <p:spPr>
              <a:xfrm>
                <a:off x="1265" y="2425"/>
                <a:ext cx="26" cy="59"/>
              </a:xfrm>
              <a:custGeom>
                <a:avLst/>
                <a:gdLst>
                  <a:gd name="txL" fmla="*/ 0 w 8"/>
                  <a:gd name="txT" fmla="*/ 0 h 18"/>
                  <a:gd name="txR" fmla="*/ 8 w 8"/>
                  <a:gd name="txB" fmla="*/ 18 h 18"/>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 h="18">
                    <a:moveTo>
                      <a:pt x="8" y="16"/>
                    </a:moveTo>
                    <a:lnTo>
                      <a:pt x="8" y="16"/>
                    </a:lnTo>
                    <a:lnTo>
                      <a:pt x="8" y="11"/>
                    </a:lnTo>
                    <a:lnTo>
                      <a:pt x="6" y="8"/>
                    </a:lnTo>
                    <a:lnTo>
                      <a:pt x="5" y="3"/>
                    </a:lnTo>
                    <a:lnTo>
                      <a:pt x="1" y="0"/>
                    </a:lnTo>
                    <a:lnTo>
                      <a:pt x="0" y="2"/>
                    </a:lnTo>
                    <a:lnTo>
                      <a:pt x="3" y="5"/>
                    </a:lnTo>
                    <a:lnTo>
                      <a:pt x="5" y="8"/>
                    </a:lnTo>
                    <a:lnTo>
                      <a:pt x="5" y="13"/>
                    </a:lnTo>
                    <a:lnTo>
                      <a:pt x="5" y="18"/>
                    </a:lnTo>
                    <a:lnTo>
                      <a:pt x="8" y="16"/>
                    </a:lnTo>
                  </a:path>
                </a:pathLst>
              </a:custGeom>
              <a:solidFill>
                <a:srgbClr val="777777">
                  <a:alpha val="100000"/>
                </a:srgbClr>
              </a:solidFill>
              <a:ln w="9525">
                <a:noFill/>
              </a:ln>
            </p:spPr>
            <p:txBody>
              <a:bodyPr/>
              <a:lstStyle/>
              <a:p>
                <a:pPr fontAlgn="base"/>
                <a:endParaRPr lang="zh-CN" altLang="en-US" sz="1680" strike="noStrike" noProof="1"/>
              </a:p>
            </p:txBody>
          </p:sp>
          <p:sp>
            <p:nvSpPr>
              <p:cNvPr id="77344" name="Freeform 2352"/>
              <p:cNvSpPr/>
              <p:nvPr/>
            </p:nvSpPr>
            <p:spPr>
              <a:xfrm>
                <a:off x="1281" y="2477"/>
                <a:ext cx="20" cy="56"/>
              </a:xfrm>
              <a:custGeom>
                <a:avLst/>
                <a:gdLst>
                  <a:gd name="txL" fmla="*/ 0 w 6"/>
                  <a:gd name="txT" fmla="*/ 0 h 17"/>
                  <a:gd name="txR" fmla="*/ 6 w 6"/>
                  <a:gd name="txB" fmla="*/ 17 h 17"/>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17">
                    <a:moveTo>
                      <a:pt x="6" y="17"/>
                    </a:moveTo>
                    <a:lnTo>
                      <a:pt x="6" y="17"/>
                    </a:lnTo>
                    <a:lnTo>
                      <a:pt x="6" y="8"/>
                    </a:lnTo>
                    <a:lnTo>
                      <a:pt x="3" y="0"/>
                    </a:lnTo>
                    <a:lnTo>
                      <a:pt x="0" y="2"/>
                    </a:lnTo>
                    <a:lnTo>
                      <a:pt x="3" y="10"/>
                    </a:lnTo>
                    <a:lnTo>
                      <a:pt x="4" y="15"/>
                    </a:lnTo>
                    <a:lnTo>
                      <a:pt x="6" y="17"/>
                    </a:lnTo>
                  </a:path>
                </a:pathLst>
              </a:custGeom>
              <a:solidFill>
                <a:srgbClr val="777777">
                  <a:alpha val="100000"/>
                </a:srgbClr>
              </a:solidFill>
              <a:ln w="9525">
                <a:noFill/>
              </a:ln>
            </p:spPr>
            <p:txBody>
              <a:bodyPr/>
              <a:lstStyle/>
              <a:p>
                <a:pPr fontAlgn="base"/>
                <a:endParaRPr lang="zh-CN" altLang="en-US" sz="1680" strike="noStrike" noProof="1"/>
              </a:p>
            </p:txBody>
          </p:sp>
          <p:sp>
            <p:nvSpPr>
              <p:cNvPr id="77345" name="Freeform 2353"/>
              <p:cNvSpPr/>
              <p:nvPr/>
            </p:nvSpPr>
            <p:spPr>
              <a:xfrm>
                <a:off x="1281" y="2527"/>
                <a:ext cx="20" cy="26"/>
              </a:xfrm>
              <a:custGeom>
                <a:avLst/>
                <a:gdLst>
                  <a:gd name="txL" fmla="*/ 0 w 6"/>
                  <a:gd name="txT" fmla="*/ 0 h 8"/>
                  <a:gd name="txR" fmla="*/ 6 w 6"/>
                  <a:gd name="txB" fmla="*/ 8 h 8"/>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6" h="8">
                    <a:moveTo>
                      <a:pt x="3" y="8"/>
                    </a:moveTo>
                    <a:lnTo>
                      <a:pt x="3" y="8"/>
                    </a:lnTo>
                    <a:lnTo>
                      <a:pt x="3" y="5"/>
                    </a:lnTo>
                    <a:lnTo>
                      <a:pt x="6" y="2"/>
                    </a:lnTo>
                    <a:lnTo>
                      <a:pt x="4" y="0"/>
                    </a:lnTo>
                    <a:lnTo>
                      <a:pt x="1" y="3"/>
                    </a:lnTo>
                    <a:lnTo>
                      <a:pt x="0" y="8"/>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7346" name="Freeform 2354"/>
              <p:cNvSpPr/>
              <p:nvPr/>
            </p:nvSpPr>
            <p:spPr>
              <a:xfrm>
                <a:off x="1274" y="2553"/>
                <a:ext cx="17" cy="88"/>
              </a:xfrm>
              <a:custGeom>
                <a:avLst/>
                <a:gdLst>
                  <a:gd name="txL" fmla="*/ 0 w 5"/>
                  <a:gd name="txT" fmla="*/ 0 h 27"/>
                  <a:gd name="txR" fmla="*/ 5 w 5"/>
                  <a:gd name="txB" fmla="*/ 27 h 27"/>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Lst>
                <a:rect l="txL" t="txT" r="txR" b="txB"/>
                <a:pathLst>
                  <a:path w="5" h="27">
                    <a:moveTo>
                      <a:pt x="3" y="25"/>
                    </a:moveTo>
                    <a:lnTo>
                      <a:pt x="3" y="25"/>
                    </a:lnTo>
                    <a:lnTo>
                      <a:pt x="2" y="20"/>
                    </a:lnTo>
                    <a:lnTo>
                      <a:pt x="2" y="13"/>
                    </a:lnTo>
                    <a:lnTo>
                      <a:pt x="3" y="5"/>
                    </a:lnTo>
                    <a:lnTo>
                      <a:pt x="5" y="0"/>
                    </a:lnTo>
                    <a:lnTo>
                      <a:pt x="2" y="0"/>
                    </a:lnTo>
                    <a:lnTo>
                      <a:pt x="2" y="5"/>
                    </a:lnTo>
                    <a:lnTo>
                      <a:pt x="0" y="13"/>
                    </a:lnTo>
                    <a:lnTo>
                      <a:pt x="0" y="21"/>
                    </a:lnTo>
                    <a:lnTo>
                      <a:pt x="2" y="27"/>
                    </a:lnTo>
                    <a:lnTo>
                      <a:pt x="3" y="25"/>
                    </a:lnTo>
                  </a:path>
                </a:pathLst>
              </a:custGeom>
              <a:solidFill>
                <a:srgbClr val="777777">
                  <a:alpha val="100000"/>
                </a:srgbClr>
              </a:solidFill>
              <a:ln w="9525">
                <a:noFill/>
              </a:ln>
            </p:spPr>
            <p:txBody>
              <a:bodyPr/>
              <a:lstStyle/>
              <a:p>
                <a:pPr fontAlgn="base"/>
                <a:endParaRPr lang="zh-CN" altLang="en-US" sz="1680" strike="noStrike" noProof="1"/>
              </a:p>
            </p:txBody>
          </p:sp>
          <p:sp>
            <p:nvSpPr>
              <p:cNvPr id="77347" name="Freeform 2355"/>
              <p:cNvSpPr/>
              <p:nvPr/>
            </p:nvSpPr>
            <p:spPr>
              <a:xfrm>
                <a:off x="1281" y="2635"/>
                <a:ext cx="29" cy="49"/>
              </a:xfrm>
              <a:custGeom>
                <a:avLst/>
                <a:gdLst>
                  <a:gd name="txL" fmla="*/ 0 w 9"/>
                  <a:gd name="txT" fmla="*/ 0 h 15"/>
                  <a:gd name="txR" fmla="*/ 9 w 9"/>
                  <a:gd name="txB" fmla="*/ 15 h 1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 h="15">
                    <a:moveTo>
                      <a:pt x="9" y="13"/>
                    </a:moveTo>
                    <a:lnTo>
                      <a:pt x="9" y="13"/>
                    </a:lnTo>
                    <a:lnTo>
                      <a:pt x="9" y="10"/>
                    </a:lnTo>
                    <a:lnTo>
                      <a:pt x="8" y="7"/>
                    </a:lnTo>
                    <a:lnTo>
                      <a:pt x="4" y="3"/>
                    </a:lnTo>
                    <a:lnTo>
                      <a:pt x="1" y="0"/>
                    </a:lnTo>
                    <a:lnTo>
                      <a:pt x="0" y="2"/>
                    </a:lnTo>
                    <a:lnTo>
                      <a:pt x="3" y="5"/>
                    </a:lnTo>
                    <a:lnTo>
                      <a:pt x="6" y="8"/>
                    </a:lnTo>
                    <a:lnTo>
                      <a:pt x="8" y="10"/>
                    </a:lnTo>
                    <a:lnTo>
                      <a:pt x="8" y="15"/>
                    </a:lnTo>
                    <a:lnTo>
                      <a:pt x="9"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348" name="Freeform 2356"/>
              <p:cNvSpPr/>
              <p:nvPr/>
            </p:nvSpPr>
            <p:spPr>
              <a:xfrm>
                <a:off x="1307" y="2677"/>
                <a:ext cx="26" cy="92"/>
              </a:xfrm>
              <a:custGeom>
                <a:avLst/>
                <a:gdLst>
                  <a:gd name="txL" fmla="*/ 0 w 8"/>
                  <a:gd name="txT" fmla="*/ 0 h 28"/>
                  <a:gd name="txR" fmla="*/ 8 w 8"/>
                  <a:gd name="txB" fmla="*/ 28 h 2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28">
                    <a:moveTo>
                      <a:pt x="8" y="26"/>
                    </a:moveTo>
                    <a:lnTo>
                      <a:pt x="8" y="26"/>
                    </a:lnTo>
                    <a:lnTo>
                      <a:pt x="3" y="15"/>
                    </a:lnTo>
                    <a:lnTo>
                      <a:pt x="1" y="0"/>
                    </a:lnTo>
                    <a:lnTo>
                      <a:pt x="0" y="2"/>
                    </a:lnTo>
                    <a:lnTo>
                      <a:pt x="1" y="15"/>
                    </a:lnTo>
                    <a:lnTo>
                      <a:pt x="6" y="28"/>
                    </a:lnTo>
                    <a:lnTo>
                      <a:pt x="8" y="26"/>
                    </a:lnTo>
                  </a:path>
                </a:pathLst>
              </a:custGeom>
              <a:solidFill>
                <a:srgbClr val="777777">
                  <a:alpha val="100000"/>
                </a:srgbClr>
              </a:solidFill>
              <a:ln w="9525">
                <a:noFill/>
              </a:ln>
            </p:spPr>
            <p:txBody>
              <a:bodyPr/>
              <a:lstStyle/>
              <a:p>
                <a:pPr fontAlgn="base"/>
                <a:endParaRPr lang="zh-CN" altLang="en-US" sz="1680" strike="noStrike" noProof="1"/>
              </a:p>
            </p:txBody>
          </p:sp>
          <p:sp>
            <p:nvSpPr>
              <p:cNvPr id="77349" name="Freeform 2357"/>
              <p:cNvSpPr/>
              <p:nvPr/>
            </p:nvSpPr>
            <p:spPr>
              <a:xfrm>
                <a:off x="1327" y="2762"/>
                <a:ext cx="26" cy="33"/>
              </a:xfrm>
              <a:custGeom>
                <a:avLst/>
                <a:gdLst>
                  <a:gd name="txL" fmla="*/ 0 w 8"/>
                  <a:gd name="txT" fmla="*/ 0 h 10"/>
                  <a:gd name="txR" fmla="*/ 8 w 8"/>
                  <a:gd name="txB" fmla="*/ 10 h 10"/>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10">
                    <a:moveTo>
                      <a:pt x="8" y="10"/>
                    </a:moveTo>
                    <a:lnTo>
                      <a:pt x="8" y="10"/>
                    </a:lnTo>
                    <a:lnTo>
                      <a:pt x="5" y="3"/>
                    </a:lnTo>
                    <a:lnTo>
                      <a:pt x="2" y="0"/>
                    </a:lnTo>
                    <a:lnTo>
                      <a:pt x="0" y="2"/>
                    </a:lnTo>
                    <a:lnTo>
                      <a:pt x="3" y="5"/>
                    </a:lnTo>
                    <a:lnTo>
                      <a:pt x="7" y="10"/>
                    </a:lnTo>
                    <a:lnTo>
                      <a:pt x="8"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350" name="Freeform 2358"/>
              <p:cNvSpPr/>
              <p:nvPr/>
            </p:nvSpPr>
            <p:spPr>
              <a:xfrm>
                <a:off x="1350" y="2795"/>
                <a:ext cx="16" cy="33"/>
              </a:xfrm>
              <a:custGeom>
                <a:avLst/>
                <a:gdLst>
                  <a:gd name="txL" fmla="*/ 0 w 5"/>
                  <a:gd name="txT" fmla="*/ 0 h 10"/>
                  <a:gd name="txR" fmla="*/ 5 w 5"/>
                  <a:gd name="txB" fmla="*/ 10 h 10"/>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5" h="10">
                    <a:moveTo>
                      <a:pt x="5" y="10"/>
                    </a:moveTo>
                    <a:lnTo>
                      <a:pt x="5" y="10"/>
                    </a:lnTo>
                    <a:lnTo>
                      <a:pt x="3" y="5"/>
                    </a:lnTo>
                    <a:lnTo>
                      <a:pt x="1" y="0"/>
                    </a:lnTo>
                    <a:lnTo>
                      <a:pt x="0" y="0"/>
                    </a:lnTo>
                    <a:lnTo>
                      <a:pt x="1" y="7"/>
                    </a:lnTo>
                    <a:lnTo>
                      <a:pt x="1" y="10"/>
                    </a:lnTo>
                    <a:lnTo>
                      <a:pt x="5"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351" name="Freeform 2359"/>
              <p:cNvSpPr/>
              <p:nvPr/>
            </p:nvSpPr>
            <p:spPr>
              <a:xfrm>
                <a:off x="1353" y="2828"/>
                <a:ext cx="16" cy="33"/>
              </a:xfrm>
              <a:custGeom>
                <a:avLst/>
                <a:gdLst>
                  <a:gd name="txL" fmla="*/ 0 w 5"/>
                  <a:gd name="txT" fmla="*/ 0 h 10"/>
                  <a:gd name="txR" fmla="*/ 5 w 5"/>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5" h="10">
                    <a:moveTo>
                      <a:pt x="5" y="8"/>
                    </a:moveTo>
                    <a:lnTo>
                      <a:pt x="5" y="8"/>
                    </a:lnTo>
                    <a:lnTo>
                      <a:pt x="4" y="6"/>
                    </a:lnTo>
                    <a:lnTo>
                      <a:pt x="4" y="5"/>
                    </a:lnTo>
                    <a:lnTo>
                      <a:pt x="4" y="3"/>
                    </a:lnTo>
                    <a:lnTo>
                      <a:pt x="4" y="0"/>
                    </a:lnTo>
                    <a:lnTo>
                      <a:pt x="0" y="0"/>
                    </a:lnTo>
                    <a:lnTo>
                      <a:pt x="0" y="3"/>
                    </a:lnTo>
                    <a:lnTo>
                      <a:pt x="0" y="5"/>
                    </a:lnTo>
                    <a:lnTo>
                      <a:pt x="2" y="8"/>
                    </a:lnTo>
                    <a:lnTo>
                      <a:pt x="4" y="10"/>
                    </a:lnTo>
                    <a:lnTo>
                      <a:pt x="5" y="8"/>
                    </a:lnTo>
                  </a:path>
                </a:pathLst>
              </a:custGeom>
              <a:solidFill>
                <a:srgbClr val="777777">
                  <a:alpha val="100000"/>
                </a:srgbClr>
              </a:solidFill>
              <a:ln w="9525">
                <a:noFill/>
              </a:ln>
            </p:spPr>
            <p:txBody>
              <a:bodyPr/>
              <a:lstStyle/>
              <a:p>
                <a:pPr fontAlgn="base"/>
                <a:endParaRPr lang="zh-CN" altLang="en-US" sz="1680" strike="noStrike" noProof="1"/>
              </a:p>
            </p:txBody>
          </p:sp>
          <p:sp>
            <p:nvSpPr>
              <p:cNvPr id="77352" name="Freeform 2360"/>
              <p:cNvSpPr/>
              <p:nvPr/>
            </p:nvSpPr>
            <p:spPr>
              <a:xfrm>
                <a:off x="1366" y="2854"/>
                <a:ext cx="36" cy="10"/>
              </a:xfrm>
              <a:custGeom>
                <a:avLst/>
                <a:gdLst>
                  <a:gd name="txL" fmla="*/ 0 w 11"/>
                  <a:gd name="txT" fmla="*/ 0 h 3"/>
                  <a:gd name="txR" fmla="*/ 11 w 11"/>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1" h="3">
                    <a:moveTo>
                      <a:pt x="9" y="2"/>
                    </a:moveTo>
                    <a:lnTo>
                      <a:pt x="9" y="2"/>
                    </a:lnTo>
                    <a:lnTo>
                      <a:pt x="8" y="2"/>
                    </a:lnTo>
                    <a:lnTo>
                      <a:pt x="1" y="0"/>
                    </a:lnTo>
                    <a:lnTo>
                      <a:pt x="0" y="2"/>
                    </a:lnTo>
                    <a:lnTo>
                      <a:pt x="6" y="3"/>
                    </a:lnTo>
                    <a:lnTo>
                      <a:pt x="11" y="3"/>
                    </a:lnTo>
                    <a:lnTo>
                      <a:pt x="9" y="2"/>
                    </a:lnTo>
                  </a:path>
                </a:pathLst>
              </a:custGeom>
              <a:solidFill>
                <a:srgbClr val="777777">
                  <a:alpha val="100000"/>
                </a:srgbClr>
              </a:solidFill>
              <a:ln w="9525">
                <a:noFill/>
              </a:ln>
            </p:spPr>
            <p:txBody>
              <a:bodyPr/>
              <a:lstStyle/>
              <a:p>
                <a:pPr fontAlgn="base"/>
                <a:endParaRPr lang="zh-CN" altLang="en-US" sz="1680" strike="noStrike" noProof="1"/>
              </a:p>
            </p:txBody>
          </p:sp>
          <p:sp>
            <p:nvSpPr>
              <p:cNvPr id="77353" name="Freeform 2361"/>
              <p:cNvSpPr/>
              <p:nvPr/>
            </p:nvSpPr>
            <p:spPr>
              <a:xfrm>
                <a:off x="1396" y="2844"/>
                <a:ext cx="26" cy="20"/>
              </a:xfrm>
              <a:custGeom>
                <a:avLst/>
                <a:gdLst>
                  <a:gd name="txL" fmla="*/ 0 w 8"/>
                  <a:gd name="txT" fmla="*/ 0 h 6"/>
                  <a:gd name="txR" fmla="*/ 8 w 8"/>
                  <a:gd name="txB" fmla="*/ 6 h 6"/>
                </a:gdLst>
                <a:ahLst/>
                <a:cxnLst>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8" h="6">
                    <a:moveTo>
                      <a:pt x="8" y="0"/>
                    </a:moveTo>
                    <a:lnTo>
                      <a:pt x="8" y="0"/>
                    </a:lnTo>
                    <a:lnTo>
                      <a:pt x="2" y="3"/>
                    </a:lnTo>
                    <a:lnTo>
                      <a:pt x="0" y="3"/>
                    </a:lnTo>
                    <a:lnTo>
                      <a:pt x="0" y="5"/>
                    </a:lnTo>
                    <a:lnTo>
                      <a:pt x="2" y="6"/>
                    </a:lnTo>
                    <a:lnTo>
                      <a:pt x="2" y="3"/>
                    </a:lnTo>
                    <a:lnTo>
                      <a:pt x="2" y="5"/>
                    </a:lnTo>
                    <a:lnTo>
                      <a:pt x="8" y="3"/>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54" name="Freeform 2362"/>
              <p:cNvSpPr/>
              <p:nvPr/>
            </p:nvSpPr>
            <p:spPr>
              <a:xfrm>
                <a:off x="1422" y="2805"/>
                <a:ext cx="65" cy="49"/>
              </a:xfrm>
              <a:custGeom>
                <a:avLst/>
                <a:gdLst>
                  <a:gd name="txL" fmla="*/ 0 w 20"/>
                  <a:gd name="txT" fmla="*/ 0 h 15"/>
                  <a:gd name="txR" fmla="*/ 20 w 20"/>
                  <a:gd name="txB" fmla="*/ 15 h 15"/>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20" h="15">
                    <a:moveTo>
                      <a:pt x="18" y="0"/>
                    </a:moveTo>
                    <a:lnTo>
                      <a:pt x="18" y="0"/>
                    </a:lnTo>
                    <a:lnTo>
                      <a:pt x="17" y="4"/>
                    </a:lnTo>
                    <a:lnTo>
                      <a:pt x="13" y="7"/>
                    </a:lnTo>
                    <a:lnTo>
                      <a:pt x="9" y="10"/>
                    </a:lnTo>
                    <a:lnTo>
                      <a:pt x="0" y="12"/>
                    </a:lnTo>
                    <a:lnTo>
                      <a:pt x="0" y="15"/>
                    </a:lnTo>
                    <a:lnTo>
                      <a:pt x="9" y="12"/>
                    </a:lnTo>
                    <a:lnTo>
                      <a:pt x="15" y="8"/>
                    </a:lnTo>
                    <a:lnTo>
                      <a:pt x="18" y="5"/>
                    </a:lnTo>
                    <a:lnTo>
                      <a:pt x="20" y="0"/>
                    </a:lnTo>
                    <a:lnTo>
                      <a:pt x="1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55" name="Freeform 2363"/>
              <p:cNvSpPr/>
              <p:nvPr/>
            </p:nvSpPr>
            <p:spPr>
              <a:xfrm>
                <a:off x="1481" y="2736"/>
                <a:ext cx="29" cy="69"/>
              </a:xfrm>
              <a:custGeom>
                <a:avLst/>
                <a:gdLst>
                  <a:gd name="txL" fmla="*/ 0 w 9"/>
                  <a:gd name="txT" fmla="*/ 0 h 21"/>
                  <a:gd name="txR" fmla="*/ 9 w 9"/>
                  <a:gd name="txB" fmla="*/ 21 h 21"/>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9" h="21">
                    <a:moveTo>
                      <a:pt x="7" y="0"/>
                    </a:moveTo>
                    <a:lnTo>
                      <a:pt x="7" y="0"/>
                    </a:lnTo>
                    <a:lnTo>
                      <a:pt x="2" y="11"/>
                    </a:lnTo>
                    <a:lnTo>
                      <a:pt x="0" y="21"/>
                    </a:lnTo>
                    <a:lnTo>
                      <a:pt x="2" y="21"/>
                    </a:lnTo>
                    <a:lnTo>
                      <a:pt x="5" y="11"/>
                    </a:lnTo>
                    <a:lnTo>
                      <a:pt x="9" y="2"/>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56" name="Freeform 2364"/>
              <p:cNvSpPr/>
              <p:nvPr/>
            </p:nvSpPr>
            <p:spPr>
              <a:xfrm>
                <a:off x="1504" y="2687"/>
                <a:ext cx="33" cy="56"/>
              </a:xfrm>
              <a:custGeom>
                <a:avLst/>
                <a:gdLst>
                  <a:gd name="txL" fmla="*/ 0 w 10"/>
                  <a:gd name="txT" fmla="*/ 0 h 17"/>
                  <a:gd name="txR" fmla="*/ 10 w 10"/>
                  <a:gd name="txB" fmla="*/ 17 h 1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10" h="17">
                    <a:moveTo>
                      <a:pt x="8" y="0"/>
                    </a:moveTo>
                    <a:lnTo>
                      <a:pt x="8" y="0"/>
                    </a:lnTo>
                    <a:lnTo>
                      <a:pt x="5" y="7"/>
                    </a:lnTo>
                    <a:lnTo>
                      <a:pt x="0" y="15"/>
                    </a:lnTo>
                    <a:lnTo>
                      <a:pt x="2" y="17"/>
                    </a:lnTo>
                    <a:lnTo>
                      <a:pt x="7" y="9"/>
                    </a:lnTo>
                    <a:lnTo>
                      <a:pt x="10" y="0"/>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57" name="Freeform 2365"/>
              <p:cNvSpPr/>
              <p:nvPr/>
            </p:nvSpPr>
            <p:spPr>
              <a:xfrm>
                <a:off x="1530" y="2628"/>
                <a:ext cx="13" cy="59"/>
              </a:xfrm>
              <a:custGeom>
                <a:avLst/>
                <a:gdLst>
                  <a:gd name="txL" fmla="*/ 0 w 4"/>
                  <a:gd name="txT" fmla="*/ 0 h 18"/>
                  <a:gd name="txR" fmla="*/ 4 w 4"/>
                  <a:gd name="txB" fmla="*/ 18 h 18"/>
                </a:gdLst>
                <a:ahLst/>
                <a:cxnLst>
                  <a:cxn ang="0">
                    <a:pos x="0" y="0"/>
                  </a:cxn>
                  <a:cxn ang="0">
                    <a:pos x="0" y="0"/>
                  </a:cxn>
                  <a:cxn ang="0">
                    <a:pos x="0" y="2147483646"/>
                  </a:cxn>
                  <a:cxn ang="0">
                    <a:pos x="0" y="2147483646"/>
                  </a:cxn>
                  <a:cxn ang="0">
                    <a:pos x="2147483646" y="2147483646"/>
                  </a:cxn>
                  <a:cxn ang="0">
                    <a:pos x="2147483646" y="2147483646"/>
                  </a:cxn>
                  <a:cxn ang="0">
                    <a:pos x="2147483646" y="2147483646"/>
                  </a:cxn>
                  <a:cxn ang="0">
                    <a:pos x="2147483646" y="2147483646"/>
                  </a:cxn>
                  <a:cxn ang="0">
                    <a:pos x="0" y="0"/>
                  </a:cxn>
                </a:cxnLst>
                <a:rect l="txL" t="txT" r="txR" b="txB"/>
                <a:pathLst>
                  <a:path w="4" h="18">
                    <a:moveTo>
                      <a:pt x="0" y="0"/>
                    </a:moveTo>
                    <a:lnTo>
                      <a:pt x="0" y="0"/>
                    </a:lnTo>
                    <a:lnTo>
                      <a:pt x="0" y="10"/>
                    </a:lnTo>
                    <a:lnTo>
                      <a:pt x="0" y="18"/>
                    </a:lnTo>
                    <a:lnTo>
                      <a:pt x="2" y="18"/>
                    </a:lnTo>
                    <a:lnTo>
                      <a:pt x="2" y="10"/>
                    </a:lnTo>
                    <a:lnTo>
                      <a:pt x="4"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58" name="Freeform 2366"/>
              <p:cNvSpPr/>
              <p:nvPr/>
            </p:nvSpPr>
            <p:spPr>
              <a:xfrm>
                <a:off x="1530" y="2595"/>
                <a:ext cx="39" cy="40"/>
              </a:xfrm>
              <a:custGeom>
                <a:avLst/>
                <a:gdLst>
                  <a:gd name="txL" fmla="*/ 0 w 12"/>
                  <a:gd name="txT" fmla="*/ 0 h 12"/>
                  <a:gd name="txR" fmla="*/ 12 w 12"/>
                  <a:gd name="txB" fmla="*/ 12 h 12"/>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2" h="12">
                    <a:moveTo>
                      <a:pt x="12" y="0"/>
                    </a:moveTo>
                    <a:lnTo>
                      <a:pt x="12" y="0"/>
                    </a:lnTo>
                    <a:lnTo>
                      <a:pt x="7" y="4"/>
                    </a:lnTo>
                    <a:lnTo>
                      <a:pt x="0" y="10"/>
                    </a:lnTo>
                    <a:lnTo>
                      <a:pt x="4" y="12"/>
                    </a:lnTo>
                    <a:lnTo>
                      <a:pt x="8" y="5"/>
                    </a:lnTo>
                    <a:lnTo>
                      <a:pt x="12" y="2"/>
                    </a:lnTo>
                    <a:lnTo>
                      <a:pt x="1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59" name="Freeform 2367"/>
              <p:cNvSpPr/>
              <p:nvPr/>
            </p:nvSpPr>
            <p:spPr>
              <a:xfrm>
                <a:off x="1569" y="2510"/>
                <a:ext cx="20" cy="92"/>
              </a:xfrm>
              <a:custGeom>
                <a:avLst/>
                <a:gdLst>
                  <a:gd name="txL" fmla="*/ 0 w 6"/>
                  <a:gd name="txT" fmla="*/ 0 h 28"/>
                  <a:gd name="txR" fmla="*/ 6 w 6"/>
                  <a:gd name="txB" fmla="*/ 28 h 28"/>
                </a:gdLst>
                <a:ahLst/>
                <a:cxnLst>
                  <a:cxn ang="0">
                    <a:pos x="2147483646" y="0"/>
                  </a:cxn>
                  <a:cxn ang="0">
                    <a:pos x="2147483646" y="0"/>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6" h="28">
                    <a:moveTo>
                      <a:pt x="3" y="0"/>
                    </a:moveTo>
                    <a:lnTo>
                      <a:pt x="3" y="0"/>
                    </a:lnTo>
                    <a:lnTo>
                      <a:pt x="3" y="7"/>
                    </a:lnTo>
                    <a:lnTo>
                      <a:pt x="3" y="15"/>
                    </a:lnTo>
                    <a:lnTo>
                      <a:pt x="0" y="23"/>
                    </a:lnTo>
                    <a:lnTo>
                      <a:pt x="0" y="26"/>
                    </a:lnTo>
                    <a:lnTo>
                      <a:pt x="0" y="28"/>
                    </a:lnTo>
                    <a:lnTo>
                      <a:pt x="3" y="25"/>
                    </a:lnTo>
                    <a:lnTo>
                      <a:pt x="5" y="15"/>
                    </a:lnTo>
                    <a:lnTo>
                      <a:pt x="6" y="7"/>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60" name="Freeform 2368"/>
              <p:cNvSpPr/>
              <p:nvPr/>
            </p:nvSpPr>
            <p:spPr>
              <a:xfrm>
                <a:off x="1563" y="2461"/>
                <a:ext cx="23" cy="49"/>
              </a:xfrm>
              <a:custGeom>
                <a:avLst/>
                <a:gdLst>
                  <a:gd name="txL" fmla="*/ 0 w 7"/>
                  <a:gd name="txT" fmla="*/ 0 h 15"/>
                  <a:gd name="txR" fmla="*/ 7 w 7"/>
                  <a:gd name="txB" fmla="*/ 15 h 15"/>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7" h="15">
                    <a:moveTo>
                      <a:pt x="0" y="0"/>
                    </a:moveTo>
                    <a:lnTo>
                      <a:pt x="0" y="0"/>
                    </a:lnTo>
                    <a:lnTo>
                      <a:pt x="2" y="9"/>
                    </a:lnTo>
                    <a:lnTo>
                      <a:pt x="5" y="15"/>
                    </a:lnTo>
                    <a:lnTo>
                      <a:pt x="7" y="15"/>
                    </a:lnTo>
                    <a:lnTo>
                      <a:pt x="5" y="7"/>
                    </a:lnTo>
                    <a:lnTo>
                      <a:pt x="3"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61" name="Freeform 2369"/>
              <p:cNvSpPr/>
              <p:nvPr/>
            </p:nvSpPr>
            <p:spPr>
              <a:xfrm>
                <a:off x="1556" y="2425"/>
                <a:ext cx="17" cy="36"/>
              </a:xfrm>
              <a:custGeom>
                <a:avLst/>
                <a:gdLst>
                  <a:gd name="txL" fmla="*/ 0 w 5"/>
                  <a:gd name="txT" fmla="*/ 0 h 11"/>
                  <a:gd name="txR" fmla="*/ 5 w 5"/>
                  <a:gd name="txB" fmla="*/ 11 h 11"/>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11">
                    <a:moveTo>
                      <a:pt x="4" y="0"/>
                    </a:moveTo>
                    <a:lnTo>
                      <a:pt x="4" y="0"/>
                    </a:lnTo>
                    <a:lnTo>
                      <a:pt x="0" y="6"/>
                    </a:lnTo>
                    <a:lnTo>
                      <a:pt x="2" y="11"/>
                    </a:lnTo>
                    <a:lnTo>
                      <a:pt x="5" y="11"/>
                    </a:lnTo>
                    <a:lnTo>
                      <a:pt x="4" y="6"/>
                    </a:lnTo>
                    <a:lnTo>
                      <a:pt x="5"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62" name="Freeform 2370"/>
              <p:cNvSpPr/>
              <p:nvPr/>
            </p:nvSpPr>
            <p:spPr>
              <a:xfrm>
                <a:off x="1569" y="2392"/>
                <a:ext cx="36" cy="40"/>
              </a:xfrm>
              <a:custGeom>
                <a:avLst/>
                <a:gdLst>
                  <a:gd name="txL" fmla="*/ 0 w 11"/>
                  <a:gd name="txT" fmla="*/ 0 h 12"/>
                  <a:gd name="txR" fmla="*/ 11 w 11"/>
                  <a:gd name="txB" fmla="*/ 12 h 12"/>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 h="12">
                    <a:moveTo>
                      <a:pt x="9" y="0"/>
                    </a:moveTo>
                    <a:lnTo>
                      <a:pt x="9" y="0"/>
                    </a:lnTo>
                    <a:lnTo>
                      <a:pt x="5" y="5"/>
                    </a:lnTo>
                    <a:lnTo>
                      <a:pt x="0" y="10"/>
                    </a:lnTo>
                    <a:lnTo>
                      <a:pt x="1" y="12"/>
                    </a:lnTo>
                    <a:lnTo>
                      <a:pt x="6" y="7"/>
                    </a:lnTo>
                    <a:lnTo>
                      <a:pt x="11" y="2"/>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63" name="Freeform 2371"/>
              <p:cNvSpPr/>
              <p:nvPr/>
            </p:nvSpPr>
            <p:spPr>
              <a:xfrm>
                <a:off x="1599" y="2366"/>
                <a:ext cx="23" cy="33"/>
              </a:xfrm>
              <a:custGeom>
                <a:avLst/>
                <a:gdLst>
                  <a:gd name="txL" fmla="*/ 0 w 7"/>
                  <a:gd name="txT" fmla="*/ 0 h 10"/>
                  <a:gd name="txR" fmla="*/ 7 w 7"/>
                  <a:gd name="txB" fmla="*/ 10 h 10"/>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10">
                    <a:moveTo>
                      <a:pt x="5" y="0"/>
                    </a:moveTo>
                    <a:lnTo>
                      <a:pt x="5" y="0"/>
                    </a:lnTo>
                    <a:lnTo>
                      <a:pt x="2" y="5"/>
                    </a:lnTo>
                    <a:lnTo>
                      <a:pt x="0" y="8"/>
                    </a:lnTo>
                    <a:lnTo>
                      <a:pt x="2" y="10"/>
                    </a:lnTo>
                    <a:lnTo>
                      <a:pt x="4" y="7"/>
                    </a:lnTo>
                    <a:lnTo>
                      <a:pt x="7"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64" name="Freeform 2372"/>
              <p:cNvSpPr/>
              <p:nvPr/>
            </p:nvSpPr>
            <p:spPr>
              <a:xfrm>
                <a:off x="1615" y="2340"/>
                <a:ext cx="39" cy="33"/>
              </a:xfrm>
              <a:custGeom>
                <a:avLst/>
                <a:gdLst>
                  <a:gd name="txL" fmla="*/ 0 w 12"/>
                  <a:gd name="txT" fmla="*/ 0 h 10"/>
                  <a:gd name="txR" fmla="*/ 12 w 12"/>
                  <a:gd name="txB" fmla="*/ 10 h 10"/>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12" h="10">
                    <a:moveTo>
                      <a:pt x="10" y="0"/>
                    </a:moveTo>
                    <a:lnTo>
                      <a:pt x="10" y="0"/>
                    </a:lnTo>
                    <a:lnTo>
                      <a:pt x="7" y="3"/>
                    </a:lnTo>
                    <a:lnTo>
                      <a:pt x="0" y="8"/>
                    </a:lnTo>
                    <a:lnTo>
                      <a:pt x="2" y="10"/>
                    </a:lnTo>
                    <a:lnTo>
                      <a:pt x="8" y="5"/>
                    </a:lnTo>
                    <a:lnTo>
                      <a:pt x="12" y="0"/>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65" name="Freeform 2373"/>
              <p:cNvSpPr/>
              <p:nvPr/>
            </p:nvSpPr>
            <p:spPr>
              <a:xfrm>
                <a:off x="1648" y="2297"/>
                <a:ext cx="36" cy="43"/>
              </a:xfrm>
              <a:custGeom>
                <a:avLst/>
                <a:gdLst>
                  <a:gd name="txL" fmla="*/ 0 w 11"/>
                  <a:gd name="txT" fmla="*/ 0 h 13"/>
                  <a:gd name="txR" fmla="*/ 11 w 11"/>
                  <a:gd name="txB" fmla="*/ 13 h 13"/>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 h="13">
                    <a:moveTo>
                      <a:pt x="8" y="0"/>
                    </a:moveTo>
                    <a:lnTo>
                      <a:pt x="8" y="0"/>
                    </a:lnTo>
                    <a:lnTo>
                      <a:pt x="5" y="6"/>
                    </a:lnTo>
                    <a:lnTo>
                      <a:pt x="0" y="13"/>
                    </a:lnTo>
                    <a:lnTo>
                      <a:pt x="2" y="13"/>
                    </a:lnTo>
                    <a:lnTo>
                      <a:pt x="7" y="6"/>
                    </a:lnTo>
                    <a:lnTo>
                      <a:pt x="11" y="1"/>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66" name="Freeform 2374"/>
              <p:cNvSpPr/>
              <p:nvPr/>
            </p:nvSpPr>
            <p:spPr>
              <a:xfrm>
                <a:off x="1674" y="2258"/>
                <a:ext cx="23" cy="43"/>
              </a:xfrm>
              <a:custGeom>
                <a:avLst/>
                <a:gdLst>
                  <a:gd name="txL" fmla="*/ 0 w 7"/>
                  <a:gd name="txT" fmla="*/ 0 h 13"/>
                  <a:gd name="txR" fmla="*/ 7 w 7"/>
                  <a:gd name="txB" fmla="*/ 13 h 13"/>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13">
                    <a:moveTo>
                      <a:pt x="5" y="0"/>
                    </a:moveTo>
                    <a:lnTo>
                      <a:pt x="5" y="0"/>
                    </a:lnTo>
                    <a:lnTo>
                      <a:pt x="3" y="7"/>
                    </a:lnTo>
                    <a:lnTo>
                      <a:pt x="0" y="12"/>
                    </a:lnTo>
                    <a:lnTo>
                      <a:pt x="3" y="13"/>
                    </a:lnTo>
                    <a:lnTo>
                      <a:pt x="5" y="8"/>
                    </a:lnTo>
                    <a:lnTo>
                      <a:pt x="7"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67" name="Freeform 2375"/>
              <p:cNvSpPr/>
              <p:nvPr/>
            </p:nvSpPr>
            <p:spPr>
              <a:xfrm>
                <a:off x="1690" y="2228"/>
                <a:ext cx="17" cy="36"/>
              </a:xfrm>
              <a:custGeom>
                <a:avLst/>
                <a:gdLst>
                  <a:gd name="txL" fmla="*/ 0 w 5"/>
                  <a:gd name="txT" fmla="*/ 0 h 11"/>
                  <a:gd name="txR" fmla="*/ 5 w 5"/>
                  <a:gd name="txB" fmla="*/ 11 h 11"/>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5" h="11">
                    <a:moveTo>
                      <a:pt x="3" y="1"/>
                    </a:moveTo>
                    <a:lnTo>
                      <a:pt x="3" y="1"/>
                    </a:lnTo>
                    <a:lnTo>
                      <a:pt x="3" y="4"/>
                    </a:lnTo>
                    <a:lnTo>
                      <a:pt x="0" y="9"/>
                    </a:lnTo>
                    <a:lnTo>
                      <a:pt x="2" y="11"/>
                    </a:lnTo>
                    <a:lnTo>
                      <a:pt x="5" y="4"/>
                    </a:lnTo>
                    <a:lnTo>
                      <a:pt x="5" y="0"/>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68" name="Freeform 2376"/>
              <p:cNvSpPr/>
              <p:nvPr/>
            </p:nvSpPr>
            <p:spPr>
              <a:xfrm>
                <a:off x="1690" y="2212"/>
                <a:ext cx="17" cy="20"/>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5" h="6">
                    <a:moveTo>
                      <a:pt x="2" y="1"/>
                    </a:moveTo>
                    <a:lnTo>
                      <a:pt x="2" y="1"/>
                    </a:lnTo>
                    <a:lnTo>
                      <a:pt x="3" y="6"/>
                    </a:lnTo>
                    <a:lnTo>
                      <a:pt x="5" y="5"/>
                    </a:lnTo>
                    <a:lnTo>
                      <a:pt x="3" y="1"/>
                    </a:lnTo>
                    <a:lnTo>
                      <a:pt x="0"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69" name="Freeform 2377"/>
              <p:cNvSpPr/>
              <p:nvPr/>
            </p:nvSpPr>
            <p:spPr>
              <a:xfrm>
                <a:off x="1674" y="2212"/>
                <a:ext cx="23" cy="16"/>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7" h="5">
                    <a:moveTo>
                      <a:pt x="0" y="5"/>
                    </a:moveTo>
                    <a:lnTo>
                      <a:pt x="0" y="5"/>
                    </a:lnTo>
                    <a:lnTo>
                      <a:pt x="5" y="3"/>
                    </a:lnTo>
                    <a:lnTo>
                      <a:pt x="7" y="1"/>
                    </a:lnTo>
                    <a:lnTo>
                      <a:pt x="5" y="0"/>
                    </a:lnTo>
                    <a:lnTo>
                      <a:pt x="3" y="1"/>
                    </a:lnTo>
                    <a:lnTo>
                      <a:pt x="0" y="3"/>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370" name="Freeform 2378"/>
              <p:cNvSpPr/>
              <p:nvPr/>
            </p:nvSpPr>
            <p:spPr>
              <a:xfrm>
                <a:off x="1641" y="2222"/>
                <a:ext cx="33" cy="10"/>
              </a:xfrm>
              <a:custGeom>
                <a:avLst/>
                <a:gdLst>
                  <a:gd name="txL" fmla="*/ 0 w 10"/>
                  <a:gd name="txT" fmla="*/ 0 h 3"/>
                  <a:gd name="txR" fmla="*/ 10 w 10"/>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10" h="3">
                    <a:moveTo>
                      <a:pt x="0" y="3"/>
                    </a:moveTo>
                    <a:lnTo>
                      <a:pt x="0" y="3"/>
                    </a:lnTo>
                    <a:lnTo>
                      <a:pt x="5" y="3"/>
                    </a:lnTo>
                    <a:lnTo>
                      <a:pt x="10" y="2"/>
                    </a:lnTo>
                    <a:lnTo>
                      <a:pt x="10" y="0"/>
                    </a:lnTo>
                    <a:lnTo>
                      <a:pt x="4" y="2"/>
                    </a:lnTo>
                    <a:lnTo>
                      <a:pt x="0"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71" name="Freeform 2379"/>
              <p:cNvSpPr/>
              <p:nvPr/>
            </p:nvSpPr>
            <p:spPr>
              <a:xfrm>
                <a:off x="1612" y="2228"/>
                <a:ext cx="29" cy="14"/>
              </a:xfrm>
              <a:custGeom>
                <a:avLst/>
                <a:gdLst>
                  <a:gd name="txL" fmla="*/ 0 w 9"/>
                  <a:gd name="txT" fmla="*/ 0 h 4"/>
                  <a:gd name="txR" fmla="*/ 9 w 9"/>
                  <a:gd name="txB" fmla="*/ 4 h 4"/>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9" h="4">
                    <a:moveTo>
                      <a:pt x="0" y="1"/>
                    </a:moveTo>
                    <a:lnTo>
                      <a:pt x="0" y="1"/>
                    </a:lnTo>
                    <a:lnTo>
                      <a:pt x="3" y="4"/>
                    </a:lnTo>
                    <a:lnTo>
                      <a:pt x="5" y="4"/>
                    </a:lnTo>
                    <a:lnTo>
                      <a:pt x="8" y="3"/>
                    </a:lnTo>
                    <a:lnTo>
                      <a:pt x="9" y="1"/>
                    </a:lnTo>
                    <a:lnTo>
                      <a:pt x="9" y="0"/>
                    </a:lnTo>
                    <a:lnTo>
                      <a:pt x="8" y="1"/>
                    </a:lnTo>
                    <a:lnTo>
                      <a:pt x="5" y="3"/>
                    </a:lnTo>
                    <a:lnTo>
                      <a:pt x="3" y="1"/>
                    </a:lnTo>
                    <a:lnTo>
                      <a:pt x="3"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72" name="Freeform 2380"/>
              <p:cNvSpPr/>
              <p:nvPr/>
            </p:nvSpPr>
            <p:spPr>
              <a:xfrm>
                <a:off x="1599" y="2189"/>
                <a:ext cx="23" cy="43"/>
              </a:xfrm>
              <a:custGeom>
                <a:avLst/>
                <a:gdLst>
                  <a:gd name="txL" fmla="*/ 0 w 7"/>
                  <a:gd name="txT" fmla="*/ 0 h 13"/>
                  <a:gd name="txR" fmla="*/ 7 w 7"/>
                  <a:gd name="txB" fmla="*/ 13 h 13"/>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7" h="13">
                    <a:moveTo>
                      <a:pt x="0" y="2"/>
                    </a:moveTo>
                    <a:lnTo>
                      <a:pt x="0" y="2"/>
                    </a:lnTo>
                    <a:lnTo>
                      <a:pt x="4" y="7"/>
                    </a:lnTo>
                    <a:lnTo>
                      <a:pt x="4" y="13"/>
                    </a:lnTo>
                    <a:lnTo>
                      <a:pt x="7" y="12"/>
                    </a:lnTo>
                    <a:lnTo>
                      <a:pt x="5" y="7"/>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373" name="Freeform 2381"/>
              <p:cNvSpPr/>
              <p:nvPr/>
            </p:nvSpPr>
            <p:spPr>
              <a:xfrm>
                <a:off x="1573" y="2170"/>
                <a:ext cx="32" cy="26"/>
              </a:xfrm>
              <a:custGeom>
                <a:avLst/>
                <a:gdLst>
                  <a:gd name="txL" fmla="*/ 0 w 10"/>
                  <a:gd name="txT" fmla="*/ 0 h 8"/>
                  <a:gd name="txR" fmla="*/ 10 w 10"/>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10" h="8">
                    <a:moveTo>
                      <a:pt x="0" y="1"/>
                    </a:moveTo>
                    <a:lnTo>
                      <a:pt x="0" y="1"/>
                    </a:lnTo>
                    <a:lnTo>
                      <a:pt x="4" y="4"/>
                    </a:lnTo>
                    <a:lnTo>
                      <a:pt x="8" y="8"/>
                    </a:lnTo>
                    <a:lnTo>
                      <a:pt x="10" y="6"/>
                    </a:lnTo>
                    <a:lnTo>
                      <a:pt x="5" y="3"/>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74" name="Freeform 2382"/>
              <p:cNvSpPr/>
              <p:nvPr/>
            </p:nvSpPr>
            <p:spPr>
              <a:xfrm>
                <a:off x="1563" y="2147"/>
                <a:ext cx="16" cy="26"/>
              </a:xfrm>
              <a:custGeom>
                <a:avLst/>
                <a:gdLst>
                  <a:gd name="txL" fmla="*/ 0 w 5"/>
                  <a:gd name="txT" fmla="*/ 0 h 8"/>
                  <a:gd name="txR" fmla="*/ 5 w 5"/>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5" h="8">
                    <a:moveTo>
                      <a:pt x="0" y="1"/>
                    </a:moveTo>
                    <a:lnTo>
                      <a:pt x="0" y="1"/>
                    </a:lnTo>
                    <a:lnTo>
                      <a:pt x="2" y="7"/>
                    </a:lnTo>
                    <a:lnTo>
                      <a:pt x="3" y="8"/>
                    </a:lnTo>
                    <a:lnTo>
                      <a:pt x="5" y="7"/>
                    </a:lnTo>
                    <a:lnTo>
                      <a:pt x="3" y="5"/>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75" name="Freeform 2383"/>
              <p:cNvSpPr/>
              <p:nvPr/>
            </p:nvSpPr>
            <p:spPr>
              <a:xfrm>
                <a:off x="1546" y="2114"/>
                <a:ext cx="23" cy="36"/>
              </a:xfrm>
              <a:custGeom>
                <a:avLst/>
                <a:gdLst>
                  <a:gd name="txL" fmla="*/ 0 w 7"/>
                  <a:gd name="txT" fmla="*/ 0 h 11"/>
                  <a:gd name="txR" fmla="*/ 7 w 7"/>
                  <a:gd name="txB" fmla="*/ 11 h 11"/>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7" h="11">
                    <a:moveTo>
                      <a:pt x="0" y="2"/>
                    </a:moveTo>
                    <a:lnTo>
                      <a:pt x="0" y="2"/>
                    </a:lnTo>
                    <a:lnTo>
                      <a:pt x="3" y="5"/>
                    </a:lnTo>
                    <a:lnTo>
                      <a:pt x="5" y="11"/>
                    </a:lnTo>
                    <a:lnTo>
                      <a:pt x="7" y="10"/>
                    </a:lnTo>
                    <a:lnTo>
                      <a:pt x="5" y="5"/>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376" name="Freeform 2384"/>
              <p:cNvSpPr/>
              <p:nvPr/>
            </p:nvSpPr>
            <p:spPr>
              <a:xfrm>
                <a:off x="1537" y="2071"/>
                <a:ext cx="16" cy="49"/>
              </a:xfrm>
              <a:custGeom>
                <a:avLst/>
                <a:gdLst>
                  <a:gd name="txL" fmla="*/ 0 w 5"/>
                  <a:gd name="txT" fmla="*/ 0 h 15"/>
                  <a:gd name="txR" fmla="*/ 5 w 5"/>
                  <a:gd name="txB" fmla="*/ 15 h 1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5" h="15">
                    <a:moveTo>
                      <a:pt x="0" y="1"/>
                    </a:moveTo>
                    <a:lnTo>
                      <a:pt x="0" y="1"/>
                    </a:lnTo>
                    <a:lnTo>
                      <a:pt x="3" y="10"/>
                    </a:lnTo>
                    <a:lnTo>
                      <a:pt x="3" y="15"/>
                    </a:lnTo>
                    <a:lnTo>
                      <a:pt x="5" y="13"/>
                    </a:lnTo>
                    <a:lnTo>
                      <a:pt x="5" y="8"/>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77" name="Freeform 2385"/>
              <p:cNvSpPr/>
              <p:nvPr/>
            </p:nvSpPr>
            <p:spPr>
              <a:xfrm>
                <a:off x="1504" y="1989"/>
                <a:ext cx="39" cy="86"/>
              </a:xfrm>
              <a:custGeom>
                <a:avLst/>
                <a:gdLst>
                  <a:gd name="txL" fmla="*/ 0 w 12"/>
                  <a:gd name="txT" fmla="*/ 0 h 26"/>
                  <a:gd name="txR" fmla="*/ 12 w 12"/>
                  <a:gd name="txB" fmla="*/ 26 h 26"/>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12" h="26">
                    <a:moveTo>
                      <a:pt x="0" y="2"/>
                    </a:moveTo>
                    <a:lnTo>
                      <a:pt x="0" y="2"/>
                    </a:lnTo>
                    <a:lnTo>
                      <a:pt x="3" y="12"/>
                    </a:lnTo>
                    <a:lnTo>
                      <a:pt x="10" y="26"/>
                    </a:lnTo>
                    <a:lnTo>
                      <a:pt x="12" y="25"/>
                    </a:lnTo>
                    <a:lnTo>
                      <a:pt x="5" y="1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378" name="Freeform 2386"/>
              <p:cNvSpPr/>
              <p:nvPr/>
            </p:nvSpPr>
            <p:spPr>
              <a:xfrm>
                <a:off x="1497" y="1973"/>
                <a:ext cx="13" cy="23"/>
              </a:xfrm>
              <a:custGeom>
                <a:avLst/>
                <a:gdLst>
                  <a:gd name="txL" fmla="*/ 0 w 4"/>
                  <a:gd name="txT" fmla="*/ 0 h 7"/>
                  <a:gd name="txR" fmla="*/ 4 w 4"/>
                  <a:gd name="txB" fmla="*/ 7 h 7"/>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7">
                    <a:moveTo>
                      <a:pt x="4" y="0"/>
                    </a:moveTo>
                    <a:lnTo>
                      <a:pt x="4" y="0"/>
                    </a:lnTo>
                    <a:lnTo>
                      <a:pt x="0" y="2"/>
                    </a:lnTo>
                    <a:lnTo>
                      <a:pt x="2" y="7"/>
                    </a:lnTo>
                    <a:lnTo>
                      <a:pt x="4" y="5"/>
                    </a:lnTo>
                    <a:lnTo>
                      <a:pt x="4" y="2"/>
                    </a:lnTo>
                    <a:lnTo>
                      <a:pt x="2"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79" name="Freeform 2387"/>
              <p:cNvSpPr/>
              <p:nvPr/>
            </p:nvSpPr>
            <p:spPr>
              <a:xfrm>
                <a:off x="1504" y="1973"/>
                <a:ext cx="26" cy="29"/>
              </a:xfrm>
              <a:custGeom>
                <a:avLst/>
                <a:gdLst>
                  <a:gd name="txL" fmla="*/ 0 w 8"/>
                  <a:gd name="txT" fmla="*/ 0 h 9"/>
                  <a:gd name="txR" fmla="*/ 8 w 8"/>
                  <a:gd name="txB" fmla="*/ 9 h 9"/>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9">
                    <a:moveTo>
                      <a:pt x="7" y="7"/>
                    </a:moveTo>
                    <a:lnTo>
                      <a:pt x="7" y="7"/>
                    </a:lnTo>
                    <a:lnTo>
                      <a:pt x="5" y="5"/>
                    </a:lnTo>
                    <a:lnTo>
                      <a:pt x="2" y="0"/>
                    </a:lnTo>
                    <a:lnTo>
                      <a:pt x="0" y="2"/>
                    </a:lnTo>
                    <a:lnTo>
                      <a:pt x="3" y="5"/>
                    </a:lnTo>
                    <a:lnTo>
                      <a:pt x="8" y="9"/>
                    </a:lnTo>
                    <a:lnTo>
                      <a:pt x="7" y="7"/>
                    </a:lnTo>
                  </a:path>
                </a:pathLst>
              </a:custGeom>
              <a:solidFill>
                <a:srgbClr val="777777">
                  <a:alpha val="100000"/>
                </a:srgbClr>
              </a:solidFill>
              <a:ln w="9525">
                <a:noFill/>
              </a:ln>
            </p:spPr>
            <p:txBody>
              <a:bodyPr/>
              <a:lstStyle/>
              <a:p>
                <a:pPr fontAlgn="base"/>
                <a:endParaRPr lang="zh-CN" altLang="en-US" sz="1680" strike="noStrike" noProof="1"/>
              </a:p>
            </p:txBody>
          </p:sp>
          <p:sp>
            <p:nvSpPr>
              <p:cNvPr id="77380" name="Freeform 2388"/>
              <p:cNvSpPr/>
              <p:nvPr/>
            </p:nvSpPr>
            <p:spPr>
              <a:xfrm>
                <a:off x="1527" y="1989"/>
                <a:ext cx="19" cy="23"/>
              </a:xfrm>
              <a:custGeom>
                <a:avLst/>
                <a:gdLst>
                  <a:gd name="txL" fmla="*/ 0 w 6"/>
                  <a:gd name="txT" fmla="*/ 0 h 7"/>
                  <a:gd name="txR" fmla="*/ 6 w 6"/>
                  <a:gd name="txB" fmla="*/ 7 h 7"/>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 h="7">
                    <a:moveTo>
                      <a:pt x="6" y="7"/>
                    </a:moveTo>
                    <a:lnTo>
                      <a:pt x="6" y="7"/>
                    </a:lnTo>
                    <a:lnTo>
                      <a:pt x="6" y="4"/>
                    </a:lnTo>
                    <a:lnTo>
                      <a:pt x="5" y="2"/>
                    </a:lnTo>
                    <a:lnTo>
                      <a:pt x="1" y="0"/>
                    </a:lnTo>
                    <a:lnTo>
                      <a:pt x="0" y="2"/>
                    </a:lnTo>
                    <a:lnTo>
                      <a:pt x="1" y="4"/>
                    </a:lnTo>
                    <a:lnTo>
                      <a:pt x="1" y="2"/>
                    </a:lnTo>
                    <a:lnTo>
                      <a:pt x="3" y="4"/>
                    </a:lnTo>
                    <a:lnTo>
                      <a:pt x="3" y="5"/>
                    </a:lnTo>
                    <a:lnTo>
                      <a:pt x="5" y="7"/>
                    </a:lnTo>
                    <a:lnTo>
                      <a:pt x="6" y="7"/>
                    </a:lnTo>
                  </a:path>
                </a:pathLst>
              </a:custGeom>
              <a:solidFill>
                <a:srgbClr val="777777">
                  <a:alpha val="100000"/>
                </a:srgbClr>
              </a:solidFill>
              <a:ln w="9525">
                <a:noFill/>
              </a:ln>
            </p:spPr>
            <p:txBody>
              <a:bodyPr/>
              <a:lstStyle/>
              <a:p>
                <a:pPr fontAlgn="base"/>
                <a:endParaRPr lang="zh-CN" altLang="en-US" sz="1680" strike="noStrike" noProof="1"/>
              </a:p>
            </p:txBody>
          </p:sp>
          <p:sp>
            <p:nvSpPr>
              <p:cNvPr id="77381" name="Freeform 2389"/>
              <p:cNvSpPr/>
              <p:nvPr/>
            </p:nvSpPr>
            <p:spPr>
              <a:xfrm>
                <a:off x="1543" y="2012"/>
                <a:ext cx="20" cy="49"/>
              </a:xfrm>
              <a:custGeom>
                <a:avLst/>
                <a:gdLst>
                  <a:gd name="txL" fmla="*/ 0 w 6"/>
                  <a:gd name="txT" fmla="*/ 0 h 15"/>
                  <a:gd name="txR" fmla="*/ 6 w 6"/>
                  <a:gd name="txB" fmla="*/ 15 h 15"/>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6" h="15">
                    <a:moveTo>
                      <a:pt x="6" y="13"/>
                    </a:moveTo>
                    <a:lnTo>
                      <a:pt x="6" y="13"/>
                    </a:lnTo>
                    <a:lnTo>
                      <a:pt x="3" y="6"/>
                    </a:lnTo>
                    <a:lnTo>
                      <a:pt x="1" y="0"/>
                    </a:lnTo>
                    <a:lnTo>
                      <a:pt x="0" y="0"/>
                    </a:lnTo>
                    <a:lnTo>
                      <a:pt x="1" y="8"/>
                    </a:lnTo>
                    <a:lnTo>
                      <a:pt x="4" y="15"/>
                    </a:lnTo>
                    <a:lnTo>
                      <a:pt x="6"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382" name="Freeform 2390"/>
              <p:cNvSpPr/>
              <p:nvPr/>
            </p:nvSpPr>
            <p:spPr>
              <a:xfrm>
                <a:off x="1556" y="2055"/>
                <a:ext cx="17" cy="33"/>
              </a:xfrm>
              <a:custGeom>
                <a:avLst/>
                <a:gdLst>
                  <a:gd name="txL" fmla="*/ 0 w 5"/>
                  <a:gd name="txT" fmla="*/ 0 h 10"/>
                  <a:gd name="txR" fmla="*/ 5 w 5"/>
                  <a:gd name="txB" fmla="*/ 10 h 10"/>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10">
                    <a:moveTo>
                      <a:pt x="5" y="10"/>
                    </a:moveTo>
                    <a:lnTo>
                      <a:pt x="5" y="10"/>
                    </a:lnTo>
                    <a:lnTo>
                      <a:pt x="5" y="3"/>
                    </a:lnTo>
                    <a:lnTo>
                      <a:pt x="2" y="0"/>
                    </a:lnTo>
                    <a:lnTo>
                      <a:pt x="0" y="2"/>
                    </a:lnTo>
                    <a:lnTo>
                      <a:pt x="4" y="5"/>
                    </a:lnTo>
                    <a:lnTo>
                      <a:pt x="4" y="10"/>
                    </a:lnTo>
                    <a:lnTo>
                      <a:pt x="5"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383" name="Freeform 2391"/>
              <p:cNvSpPr/>
              <p:nvPr/>
            </p:nvSpPr>
            <p:spPr>
              <a:xfrm>
                <a:off x="1569" y="2088"/>
                <a:ext cx="26" cy="19"/>
              </a:xfrm>
              <a:custGeom>
                <a:avLst/>
                <a:gdLst>
                  <a:gd name="txL" fmla="*/ 0 w 8"/>
                  <a:gd name="txT" fmla="*/ 0 h 6"/>
                  <a:gd name="txR" fmla="*/ 8 w 8"/>
                  <a:gd name="txB" fmla="*/ 6 h 6"/>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8" h="6">
                    <a:moveTo>
                      <a:pt x="8" y="6"/>
                    </a:moveTo>
                    <a:lnTo>
                      <a:pt x="8" y="6"/>
                    </a:lnTo>
                    <a:lnTo>
                      <a:pt x="3" y="3"/>
                    </a:lnTo>
                    <a:lnTo>
                      <a:pt x="1" y="0"/>
                    </a:lnTo>
                    <a:lnTo>
                      <a:pt x="0" y="0"/>
                    </a:lnTo>
                    <a:lnTo>
                      <a:pt x="1" y="5"/>
                    </a:lnTo>
                    <a:lnTo>
                      <a:pt x="6" y="6"/>
                    </a:lnTo>
                    <a:lnTo>
                      <a:pt x="8" y="6"/>
                    </a:lnTo>
                  </a:path>
                </a:pathLst>
              </a:custGeom>
              <a:solidFill>
                <a:srgbClr val="777777">
                  <a:alpha val="100000"/>
                </a:srgbClr>
              </a:solidFill>
              <a:ln w="9525">
                <a:noFill/>
              </a:ln>
            </p:spPr>
            <p:txBody>
              <a:bodyPr/>
              <a:lstStyle/>
              <a:p>
                <a:pPr fontAlgn="base"/>
                <a:endParaRPr lang="zh-CN" altLang="en-US" sz="1680" strike="noStrike" noProof="1"/>
              </a:p>
            </p:txBody>
          </p:sp>
          <p:sp>
            <p:nvSpPr>
              <p:cNvPr id="77384" name="Freeform 2392"/>
              <p:cNvSpPr/>
              <p:nvPr/>
            </p:nvSpPr>
            <p:spPr>
              <a:xfrm>
                <a:off x="1589" y="2107"/>
                <a:ext cx="10" cy="26"/>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8">
                    <a:moveTo>
                      <a:pt x="3" y="8"/>
                    </a:moveTo>
                    <a:lnTo>
                      <a:pt x="3" y="8"/>
                    </a:lnTo>
                    <a:lnTo>
                      <a:pt x="2" y="4"/>
                    </a:lnTo>
                    <a:lnTo>
                      <a:pt x="2" y="0"/>
                    </a:lnTo>
                    <a:lnTo>
                      <a:pt x="0" y="0"/>
                    </a:lnTo>
                    <a:lnTo>
                      <a:pt x="0" y="5"/>
                    </a:lnTo>
                    <a:lnTo>
                      <a:pt x="2" y="8"/>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7385" name="Freeform 2393"/>
              <p:cNvSpPr/>
              <p:nvPr/>
            </p:nvSpPr>
            <p:spPr>
              <a:xfrm>
                <a:off x="1595" y="2133"/>
                <a:ext cx="20" cy="30"/>
              </a:xfrm>
              <a:custGeom>
                <a:avLst/>
                <a:gdLst>
                  <a:gd name="txL" fmla="*/ 0 w 6"/>
                  <a:gd name="txT" fmla="*/ 0 h 9"/>
                  <a:gd name="txR" fmla="*/ 6 w 6"/>
                  <a:gd name="txB" fmla="*/ 9 h 9"/>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6" h="9">
                    <a:moveTo>
                      <a:pt x="6" y="9"/>
                    </a:moveTo>
                    <a:lnTo>
                      <a:pt x="6" y="9"/>
                    </a:lnTo>
                    <a:lnTo>
                      <a:pt x="5" y="4"/>
                    </a:lnTo>
                    <a:lnTo>
                      <a:pt x="1" y="0"/>
                    </a:lnTo>
                    <a:lnTo>
                      <a:pt x="0" y="0"/>
                    </a:lnTo>
                    <a:lnTo>
                      <a:pt x="3" y="5"/>
                    </a:lnTo>
                    <a:lnTo>
                      <a:pt x="3" y="9"/>
                    </a:lnTo>
                    <a:lnTo>
                      <a:pt x="6" y="9"/>
                    </a:lnTo>
                  </a:path>
                </a:pathLst>
              </a:custGeom>
              <a:solidFill>
                <a:srgbClr val="777777">
                  <a:alpha val="100000"/>
                </a:srgbClr>
              </a:solidFill>
              <a:ln w="9525">
                <a:noFill/>
              </a:ln>
            </p:spPr>
            <p:txBody>
              <a:bodyPr/>
              <a:lstStyle/>
              <a:p>
                <a:pPr fontAlgn="base"/>
                <a:endParaRPr lang="zh-CN" altLang="en-US" sz="1680" strike="noStrike" noProof="1"/>
              </a:p>
            </p:txBody>
          </p:sp>
          <p:sp>
            <p:nvSpPr>
              <p:cNvPr id="77386" name="Freeform 2394"/>
              <p:cNvSpPr/>
              <p:nvPr/>
            </p:nvSpPr>
            <p:spPr>
              <a:xfrm>
                <a:off x="1605" y="2163"/>
                <a:ext cx="23" cy="36"/>
              </a:xfrm>
              <a:custGeom>
                <a:avLst/>
                <a:gdLst>
                  <a:gd name="txL" fmla="*/ 0 w 7"/>
                  <a:gd name="txT" fmla="*/ 0 h 11"/>
                  <a:gd name="txR" fmla="*/ 7 w 7"/>
                  <a:gd name="txB" fmla="*/ 11 h 11"/>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7" h="11">
                    <a:moveTo>
                      <a:pt x="7" y="10"/>
                    </a:moveTo>
                    <a:lnTo>
                      <a:pt x="7" y="10"/>
                    </a:lnTo>
                    <a:lnTo>
                      <a:pt x="3" y="6"/>
                    </a:lnTo>
                    <a:lnTo>
                      <a:pt x="3" y="0"/>
                    </a:lnTo>
                    <a:lnTo>
                      <a:pt x="0" y="0"/>
                    </a:lnTo>
                    <a:lnTo>
                      <a:pt x="2" y="6"/>
                    </a:lnTo>
                    <a:lnTo>
                      <a:pt x="5" y="11"/>
                    </a:lnTo>
                    <a:lnTo>
                      <a:pt x="7"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387" name="Freeform 2395"/>
              <p:cNvSpPr/>
              <p:nvPr/>
            </p:nvSpPr>
            <p:spPr>
              <a:xfrm>
                <a:off x="1622" y="2196"/>
                <a:ext cx="36" cy="16"/>
              </a:xfrm>
              <a:custGeom>
                <a:avLst/>
                <a:gdLst>
                  <a:gd name="txL" fmla="*/ 0 w 11"/>
                  <a:gd name="txT" fmla="*/ 0 h 5"/>
                  <a:gd name="txR" fmla="*/ 11 w 11"/>
                  <a:gd name="txB" fmla="*/ 5 h 5"/>
                </a:gdLst>
                <a:ahLst/>
                <a:cxnLst>
                  <a:cxn ang="0">
                    <a:pos x="2147483646" y="0"/>
                  </a:cxn>
                  <a:cxn ang="0">
                    <a:pos x="2147483646" y="0"/>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 h="5">
                    <a:moveTo>
                      <a:pt x="10" y="0"/>
                    </a:moveTo>
                    <a:lnTo>
                      <a:pt x="10" y="0"/>
                    </a:lnTo>
                    <a:lnTo>
                      <a:pt x="8" y="1"/>
                    </a:lnTo>
                    <a:lnTo>
                      <a:pt x="5" y="1"/>
                    </a:lnTo>
                    <a:lnTo>
                      <a:pt x="3" y="1"/>
                    </a:lnTo>
                    <a:lnTo>
                      <a:pt x="2" y="0"/>
                    </a:lnTo>
                    <a:lnTo>
                      <a:pt x="0" y="1"/>
                    </a:lnTo>
                    <a:lnTo>
                      <a:pt x="2" y="3"/>
                    </a:lnTo>
                    <a:lnTo>
                      <a:pt x="5" y="5"/>
                    </a:lnTo>
                    <a:lnTo>
                      <a:pt x="8" y="3"/>
                    </a:lnTo>
                    <a:lnTo>
                      <a:pt x="11" y="1"/>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88" name="Freeform 2396"/>
              <p:cNvSpPr/>
              <p:nvPr/>
            </p:nvSpPr>
            <p:spPr>
              <a:xfrm>
                <a:off x="1654" y="2189"/>
                <a:ext cx="30" cy="10"/>
              </a:xfrm>
              <a:custGeom>
                <a:avLst/>
                <a:gdLst>
                  <a:gd name="txL" fmla="*/ 0 w 9"/>
                  <a:gd name="txT" fmla="*/ 0 h 3"/>
                  <a:gd name="txR" fmla="*/ 9 w 9"/>
                  <a:gd name="txB" fmla="*/ 3 h 3"/>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9" h="3">
                    <a:moveTo>
                      <a:pt x="8" y="0"/>
                    </a:moveTo>
                    <a:lnTo>
                      <a:pt x="8" y="0"/>
                    </a:lnTo>
                    <a:lnTo>
                      <a:pt x="3" y="2"/>
                    </a:lnTo>
                    <a:lnTo>
                      <a:pt x="0" y="2"/>
                    </a:lnTo>
                    <a:lnTo>
                      <a:pt x="1" y="3"/>
                    </a:lnTo>
                    <a:lnTo>
                      <a:pt x="3" y="3"/>
                    </a:lnTo>
                    <a:lnTo>
                      <a:pt x="9" y="2"/>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89" name="Freeform 2397"/>
              <p:cNvSpPr/>
              <p:nvPr/>
            </p:nvSpPr>
            <p:spPr>
              <a:xfrm>
                <a:off x="1681" y="2170"/>
                <a:ext cx="42" cy="26"/>
              </a:xfrm>
              <a:custGeom>
                <a:avLst/>
                <a:gdLst>
                  <a:gd name="txL" fmla="*/ 0 w 13"/>
                  <a:gd name="txT" fmla="*/ 0 h 8"/>
                  <a:gd name="txR" fmla="*/ 13 w 13"/>
                  <a:gd name="txB" fmla="*/ 8 h 8"/>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13" h="8">
                    <a:moveTo>
                      <a:pt x="11" y="0"/>
                    </a:moveTo>
                    <a:lnTo>
                      <a:pt x="11" y="0"/>
                    </a:lnTo>
                    <a:lnTo>
                      <a:pt x="6" y="3"/>
                    </a:lnTo>
                    <a:lnTo>
                      <a:pt x="0" y="6"/>
                    </a:lnTo>
                    <a:lnTo>
                      <a:pt x="1" y="8"/>
                    </a:lnTo>
                    <a:lnTo>
                      <a:pt x="8" y="4"/>
                    </a:lnTo>
                    <a:lnTo>
                      <a:pt x="13" y="0"/>
                    </a:lnTo>
                    <a:lnTo>
                      <a:pt x="1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90" name="Freeform 2398"/>
              <p:cNvSpPr/>
              <p:nvPr/>
            </p:nvSpPr>
            <p:spPr>
              <a:xfrm>
                <a:off x="1717" y="2147"/>
                <a:ext cx="16" cy="23"/>
              </a:xfrm>
              <a:custGeom>
                <a:avLst/>
                <a:gdLst>
                  <a:gd name="txL" fmla="*/ 0 w 5"/>
                  <a:gd name="txT" fmla="*/ 0 h 7"/>
                  <a:gd name="txR" fmla="*/ 5 w 5"/>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5" y="0"/>
                    </a:moveTo>
                    <a:lnTo>
                      <a:pt x="5" y="0"/>
                    </a:lnTo>
                    <a:lnTo>
                      <a:pt x="2" y="1"/>
                    </a:lnTo>
                    <a:lnTo>
                      <a:pt x="0" y="7"/>
                    </a:lnTo>
                    <a:lnTo>
                      <a:pt x="2" y="7"/>
                    </a:lnTo>
                    <a:lnTo>
                      <a:pt x="4" y="3"/>
                    </a:lnTo>
                    <a:lnTo>
                      <a:pt x="5" y="3"/>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91" name="Freeform 2399"/>
              <p:cNvSpPr/>
              <p:nvPr/>
            </p:nvSpPr>
            <p:spPr>
              <a:xfrm>
                <a:off x="1733" y="2133"/>
                <a:ext cx="26" cy="23"/>
              </a:xfrm>
              <a:custGeom>
                <a:avLst/>
                <a:gdLst>
                  <a:gd name="txL" fmla="*/ 0 w 8"/>
                  <a:gd name="txT" fmla="*/ 0 h 7"/>
                  <a:gd name="txR" fmla="*/ 8 w 8"/>
                  <a:gd name="txB" fmla="*/ 7 h 7"/>
                </a:gdLst>
                <a:ahLst/>
                <a:cxnLst>
                  <a:cxn ang="0">
                    <a:pos x="2147483646" y="0"/>
                  </a:cxn>
                  <a:cxn ang="0">
                    <a:pos x="2147483646" y="0"/>
                  </a:cxn>
                  <a:cxn ang="0">
                    <a:pos x="2147483646" y="2147483646"/>
                  </a:cxn>
                  <a:cxn ang="0">
                    <a:pos x="0" y="2147483646"/>
                  </a:cxn>
                  <a:cxn ang="0">
                    <a:pos x="0" y="2147483646"/>
                  </a:cxn>
                  <a:cxn ang="0">
                    <a:pos x="2147483646" y="2147483646"/>
                  </a:cxn>
                  <a:cxn ang="0">
                    <a:pos x="2147483646" y="0"/>
                  </a:cxn>
                  <a:cxn ang="0">
                    <a:pos x="2147483646" y="0"/>
                  </a:cxn>
                  <a:cxn ang="0">
                    <a:pos x="2147483646" y="0"/>
                  </a:cxn>
                </a:cxnLst>
                <a:rect l="txL" t="txT" r="txR" b="txB"/>
                <a:pathLst>
                  <a:path w="8" h="7">
                    <a:moveTo>
                      <a:pt x="7" y="0"/>
                    </a:moveTo>
                    <a:lnTo>
                      <a:pt x="7" y="0"/>
                    </a:lnTo>
                    <a:lnTo>
                      <a:pt x="3" y="4"/>
                    </a:lnTo>
                    <a:lnTo>
                      <a:pt x="0" y="4"/>
                    </a:lnTo>
                    <a:lnTo>
                      <a:pt x="0" y="7"/>
                    </a:lnTo>
                    <a:lnTo>
                      <a:pt x="5" y="5"/>
                    </a:lnTo>
                    <a:lnTo>
                      <a:pt x="8" y="0"/>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92" name="Freeform 2400"/>
              <p:cNvSpPr/>
              <p:nvPr/>
            </p:nvSpPr>
            <p:spPr>
              <a:xfrm>
                <a:off x="1756" y="2107"/>
                <a:ext cx="20" cy="26"/>
              </a:xfrm>
              <a:custGeom>
                <a:avLst/>
                <a:gdLst>
                  <a:gd name="txL" fmla="*/ 0 w 6"/>
                  <a:gd name="txT" fmla="*/ 0 h 8"/>
                  <a:gd name="txR" fmla="*/ 6 w 6"/>
                  <a:gd name="txB" fmla="*/ 8 h 8"/>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6" h="8">
                    <a:moveTo>
                      <a:pt x="3" y="0"/>
                    </a:moveTo>
                    <a:lnTo>
                      <a:pt x="3" y="0"/>
                    </a:lnTo>
                    <a:lnTo>
                      <a:pt x="3" y="4"/>
                    </a:lnTo>
                    <a:lnTo>
                      <a:pt x="0" y="8"/>
                    </a:lnTo>
                    <a:lnTo>
                      <a:pt x="1" y="8"/>
                    </a:lnTo>
                    <a:lnTo>
                      <a:pt x="5" y="5"/>
                    </a:lnTo>
                    <a:lnTo>
                      <a:pt x="6"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93" name="Freeform 2401"/>
              <p:cNvSpPr/>
              <p:nvPr/>
            </p:nvSpPr>
            <p:spPr>
              <a:xfrm>
                <a:off x="1766" y="2088"/>
                <a:ext cx="33" cy="19"/>
              </a:xfrm>
              <a:custGeom>
                <a:avLst/>
                <a:gdLst>
                  <a:gd name="txL" fmla="*/ 0 w 10"/>
                  <a:gd name="txT" fmla="*/ 0 h 6"/>
                  <a:gd name="txR" fmla="*/ 10 w 10"/>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10" h="6">
                    <a:moveTo>
                      <a:pt x="6" y="0"/>
                    </a:moveTo>
                    <a:lnTo>
                      <a:pt x="6" y="0"/>
                    </a:lnTo>
                    <a:lnTo>
                      <a:pt x="5" y="3"/>
                    </a:lnTo>
                    <a:lnTo>
                      <a:pt x="0" y="6"/>
                    </a:lnTo>
                    <a:lnTo>
                      <a:pt x="3" y="6"/>
                    </a:lnTo>
                    <a:lnTo>
                      <a:pt x="6" y="5"/>
                    </a:lnTo>
                    <a:lnTo>
                      <a:pt x="10" y="0"/>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94" name="Freeform 2402"/>
              <p:cNvSpPr/>
              <p:nvPr/>
            </p:nvSpPr>
            <p:spPr>
              <a:xfrm>
                <a:off x="1756" y="2039"/>
                <a:ext cx="43" cy="49"/>
              </a:xfrm>
              <a:custGeom>
                <a:avLst/>
                <a:gdLst>
                  <a:gd name="txL" fmla="*/ 0 w 13"/>
                  <a:gd name="txT" fmla="*/ 0 h 15"/>
                  <a:gd name="txR" fmla="*/ 13 w 13"/>
                  <a:gd name="txB" fmla="*/ 15 h 15"/>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13" h="15">
                    <a:moveTo>
                      <a:pt x="0" y="0"/>
                    </a:moveTo>
                    <a:lnTo>
                      <a:pt x="0" y="0"/>
                    </a:lnTo>
                    <a:lnTo>
                      <a:pt x="5" y="7"/>
                    </a:lnTo>
                    <a:lnTo>
                      <a:pt x="9" y="15"/>
                    </a:lnTo>
                    <a:lnTo>
                      <a:pt x="13" y="15"/>
                    </a:lnTo>
                    <a:lnTo>
                      <a:pt x="6" y="5"/>
                    </a:lnTo>
                    <a:lnTo>
                      <a:pt x="3"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95" name="Freeform 2403"/>
              <p:cNvSpPr/>
              <p:nvPr/>
            </p:nvSpPr>
            <p:spPr>
              <a:xfrm>
                <a:off x="1740" y="2029"/>
                <a:ext cx="26" cy="16"/>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8" h="5">
                    <a:moveTo>
                      <a:pt x="1" y="5"/>
                    </a:moveTo>
                    <a:lnTo>
                      <a:pt x="1" y="5"/>
                    </a:lnTo>
                    <a:lnTo>
                      <a:pt x="5" y="3"/>
                    </a:lnTo>
                    <a:lnTo>
                      <a:pt x="8" y="3"/>
                    </a:lnTo>
                    <a:lnTo>
                      <a:pt x="5" y="0"/>
                    </a:lnTo>
                    <a:lnTo>
                      <a:pt x="0" y="3"/>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396" name="Freeform 2404"/>
              <p:cNvSpPr/>
              <p:nvPr/>
            </p:nvSpPr>
            <p:spPr>
              <a:xfrm>
                <a:off x="1700" y="2039"/>
                <a:ext cx="43" cy="16"/>
              </a:xfrm>
              <a:custGeom>
                <a:avLst/>
                <a:gdLst>
                  <a:gd name="txL" fmla="*/ 0 w 13"/>
                  <a:gd name="txT" fmla="*/ 0 h 5"/>
                  <a:gd name="txR" fmla="*/ 13 w 13"/>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13" h="5">
                    <a:moveTo>
                      <a:pt x="0" y="3"/>
                    </a:moveTo>
                    <a:lnTo>
                      <a:pt x="0" y="3"/>
                    </a:lnTo>
                    <a:lnTo>
                      <a:pt x="2" y="5"/>
                    </a:lnTo>
                    <a:lnTo>
                      <a:pt x="5" y="5"/>
                    </a:lnTo>
                    <a:lnTo>
                      <a:pt x="10" y="3"/>
                    </a:lnTo>
                    <a:lnTo>
                      <a:pt x="13" y="2"/>
                    </a:lnTo>
                    <a:lnTo>
                      <a:pt x="12" y="0"/>
                    </a:lnTo>
                    <a:lnTo>
                      <a:pt x="9" y="2"/>
                    </a:lnTo>
                    <a:lnTo>
                      <a:pt x="5" y="3"/>
                    </a:lnTo>
                    <a:lnTo>
                      <a:pt x="4" y="3"/>
                    </a:lnTo>
                    <a:lnTo>
                      <a:pt x="2"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97" name="Freeform 2405"/>
              <p:cNvSpPr/>
              <p:nvPr/>
            </p:nvSpPr>
            <p:spPr>
              <a:xfrm>
                <a:off x="1681" y="2016"/>
                <a:ext cx="26" cy="32"/>
              </a:xfrm>
              <a:custGeom>
                <a:avLst/>
                <a:gdLst>
                  <a:gd name="txL" fmla="*/ 0 w 8"/>
                  <a:gd name="txT" fmla="*/ 0 h 10"/>
                  <a:gd name="txR" fmla="*/ 8 w 8"/>
                  <a:gd name="txB" fmla="*/ 10 h 10"/>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8" h="10">
                    <a:moveTo>
                      <a:pt x="0" y="0"/>
                    </a:moveTo>
                    <a:lnTo>
                      <a:pt x="0" y="0"/>
                    </a:lnTo>
                    <a:lnTo>
                      <a:pt x="5" y="5"/>
                    </a:lnTo>
                    <a:lnTo>
                      <a:pt x="6" y="10"/>
                    </a:lnTo>
                    <a:lnTo>
                      <a:pt x="8" y="9"/>
                    </a:lnTo>
                    <a:lnTo>
                      <a:pt x="6" y="5"/>
                    </a:lnTo>
                    <a:lnTo>
                      <a:pt x="3"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98" name="Freeform 2406"/>
              <p:cNvSpPr/>
              <p:nvPr/>
            </p:nvSpPr>
            <p:spPr>
              <a:xfrm>
                <a:off x="1664" y="1970"/>
                <a:ext cx="26" cy="46"/>
              </a:xfrm>
              <a:custGeom>
                <a:avLst/>
                <a:gdLst>
                  <a:gd name="txL" fmla="*/ 0 w 8"/>
                  <a:gd name="txT" fmla="*/ 0 h 14"/>
                  <a:gd name="txR" fmla="*/ 8 w 8"/>
                  <a:gd name="txB" fmla="*/ 14 h 14"/>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8" h="14">
                    <a:moveTo>
                      <a:pt x="2" y="0"/>
                    </a:moveTo>
                    <a:lnTo>
                      <a:pt x="2" y="0"/>
                    </a:lnTo>
                    <a:lnTo>
                      <a:pt x="0" y="3"/>
                    </a:lnTo>
                    <a:lnTo>
                      <a:pt x="0" y="6"/>
                    </a:lnTo>
                    <a:lnTo>
                      <a:pt x="3" y="11"/>
                    </a:lnTo>
                    <a:lnTo>
                      <a:pt x="5" y="14"/>
                    </a:lnTo>
                    <a:lnTo>
                      <a:pt x="8" y="14"/>
                    </a:lnTo>
                    <a:lnTo>
                      <a:pt x="5" y="10"/>
                    </a:lnTo>
                    <a:lnTo>
                      <a:pt x="3" y="6"/>
                    </a:lnTo>
                    <a:lnTo>
                      <a:pt x="2" y="3"/>
                    </a:lnTo>
                    <a:lnTo>
                      <a:pt x="3" y="3"/>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99" name="Freeform 2407"/>
              <p:cNvSpPr/>
              <p:nvPr/>
            </p:nvSpPr>
            <p:spPr>
              <a:xfrm>
                <a:off x="1671" y="1963"/>
                <a:ext cx="36" cy="17"/>
              </a:xfrm>
              <a:custGeom>
                <a:avLst/>
                <a:gdLst>
                  <a:gd name="txL" fmla="*/ 0 w 11"/>
                  <a:gd name="txT" fmla="*/ 0 h 5"/>
                  <a:gd name="txR" fmla="*/ 11 w 11"/>
                  <a:gd name="txB" fmla="*/ 5 h 5"/>
                </a:gdLst>
                <a:ahLst/>
                <a:cxnLst>
                  <a:cxn ang="0">
                    <a:pos x="2147483646" y="2147483646"/>
                  </a:cxn>
                  <a:cxn ang="0">
                    <a:pos x="2147483646" y="2147483646"/>
                  </a:cxn>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1" h="5">
                    <a:moveTo>
                      <a:pt x="11" y="3"/>
                    </a:moveTo>
                    <a:lnTo>
                      <a:pt x="11" y="3"/>
                    </a:lnTo>
                    <a:lnTo>
                      <a:pt x="9" y="0"/>
                    </a:lnTo>
                    <a:lnTo>
                      <a:pt x="6" y="0"/>
                    </a:lnTo>
                    <a:lnTo>
                      <a:pt x="3" y="2"/>
                    </a:lnTo>
                    <a:lnTo>
                      <a:pt x="0" y="2"/>
                    </a:lnTo>
                    <a:lnTo>
                      <a:pt x="1" y="5"/>
                    </a:lnTo>
                    <a:lnTo>
                      <a:pt x="3" y="3"/>
                    </a:lnTo>
                    <a:lnTo>
                      <a:pt x="6" y="2"/>
                    </a:lnTo>
                    <a:lnTo>
                      <a:pt x="8" y="2"/>
                    </a:lnTo>
                    <a:lnTo>
                      <a:pt x="8" y="3"/>
                    </a:lnTo>
                    <a:lnTo>
                      <a:pt x="1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00" name="Freeform 2408"/>
              <p:cNvSpPr/>
              <p:nvPr/>
            </p:nvSpPr>
            <p:spPr>
              <a:xfrm>
                <a:off x="1697" y="1973"/>
                <a:ext cx="33" cy="43"/>
              </a:xfrm>
              <a:custGeom>
                <a:avLst/>
                <a:gdLst>
                  <a:gd name="txL" fmla="*/ 0 w 10"/>
                  <a:gd name="txT" fmla="*/ 0 h 13"/>
                  <a:gd name="txR" fmla="*/ 10 w 10"/>
                  <a:gd name="txB" fmla="*/ 13 h 13"/>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10" h="13">
                    <a:moveTo>
                      <a:pt x="10" y="12"/>
                    </a:moveTo>
                    <a:lnTo>
                      <a:pt x="10" y="12"/>
                    </a:lnTo>
                    <a:lnTo>
                      <a:pt x="5" y="7"/>
                    </a:lnTo>
                    <a:lnTo>
                      <a:pt x="3" y="0"/>
                    </a:lnTo>
                    <a:lnTo>
                      <a:pt x="0" y="0"/>
                    </a:lnTo>
                    <a:lnTo>
                      <a:pt x="3" y="7"/>
                    </a:lnTo>
                    <a:lnTo>
                      <a:pt x="10" y="13"/>
                    </a:lnTo>
                    <a:lnTo>
                      <a:pt x="10" y="12"/>
                    </a:lnTo>
                  </a:path>
                </a:pathLst>
              </a:custGeom>
              <a:solidFill>
                <a:srgbClr val="777777">
                  <a:alpha val="100000"/>
                </a:srgbClr>
              </a:solidFill>
              <a:ln w="9525">
                <a:noFill/>
              </a:ln>
            </p:spPr>
            <p:txBody>
              <a:bodyPr/>
              <a:lstStyle/>
              <a:p>
                <a:pPr fontAlgn="base"/>
                <a:endParaRPr lang="zh-CN" altLang="en-US" sz="1680" strike="noStrike" noProof="1"/>
              </a:p>
            </p:txBody>
          </p:sp>
          <p:sp>
            <p:nvSpPr>
              <p:cNvPr id="77401" name="Freeform 2409"/>
              <p:cNvSpPr/>
              <p:nvPr/>
            </p:nvSpPr>
            <p:spPr>
              <a:xfrm>
                <a:off x="1730" y="2006"/>
                <a:ext cx="36" cy="10"/>
              </a:xfrm>
              <a:custGeom>
                <a:avLst/>
                <a:gdLst>
                  <a:gd name="txL" fmla="*/ 0 w 11"/>
                  <a:gd name="txT" fmla="*/ 0 h 3"/>
                  <a:gd name="txR" fmla="*/ 11 w 11"/>
                  <a:gd name="txB" fmla="*/ 3 h 3"/>
                </a:gdLst>
                <a:ahLst/>
                <a:cxnLst>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11" h="3">
                    <a:moveTo>
                      <a:pt x="11" y="2"/>
                    </a:moveTo>
                    <a:lnTo>
                      <a:pt x="11" y="2"/>
                    </a:lnTo>
                    <a:lnTo>
                      <a:pt x="4" y="0"/>
                    </a:lnTo>
                    <a:lnTo>
                      <a:pt x="0" y="2"/>
                    </a:lnTo>
                    <a:lnTo>
                      <a:pt x="0" y="3"/>
                    </a:lnTo>
                    <a:lnTo>
                      <a:pt x="4" y="3"/>
                    </a:lnTo>
                    <a:lnTo>
                      <a:pt x="9" y="3"/>
                    </a:lnTo>
                    <a:lnTo>
                      <a:pt x="1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02" name="Freeform 2410"/>
              <p:cNvSpPr/>
              <p:nvPr/>
            </p:nvSpPr>
            <p:spPr>
              <a:xfrm>
                <a:off x="1759" y="2012"/>
                <a:ext cx="49" cy="33"/>
              </a:xfrm>
              <a:custGeom>
                <a:avLst/>
                <a:gdLst>
                  <a:gd name="txL" fmla="*/ 0 w 15"/>
                  <a:gd name="txT" fmla="*/ 0 h 10"/>
                  <a:gd name="txR" fmla="*/ 15 w 15"/>
                  <a:gd name="txB" fmla="*/ 10 h 10"/>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5" h="10">
                    <a:moveTo>
                      <a:pt x="15" y="6"/>
                    </a:moveTo>
                    <a:lnTo>
                      <a:pt x="15" y="6"/>
                    </a:lnTo>
                    <a:lnTo>
                      <a:pt x="8" y="5"/>
                    </a:lnTo>
                    <a:lnTo>
                      <a:pt x="2" y="0"/>
                    </a:lnTo>
                    <a:lnTo>
                      <a:pt x="0" y="1"/>
                    </a:lnTo>
                    <a:lnTo>
                      <a:pt x="7" y="6"/>
                    </a:lnTo>
                    <a:lnTo>
                      <a:pt x="15" y="10"/>
                    </a:lnTo>
                    <a:lnTo>
                      <a:pt x="15" y="6"/>
                    </a:lnTo>
                  </a:path>
                </a:pathLst>
              </a:custGeom>
              <a:solidFill>
                <a:srgbClr val="777777">
                  <a:alpha val="100000"/>
                </a:srgbClr>
              </a:solidFill>
              <a:ln w="9525">
                <a:noFill/>
              </a:ln>
            </p:spPr>
            <p:txBody>
              <a:bodyPr/>
              <a:lstStyle/>
              <a:p>
                <a:pPr fontAlgn="base"/>
                <a:endParaRPr lang="zh-CN" altLang="en-US" sz="1680" strike="noStrike" noProof="1"/>
              </a:p>
            </p:txBody>
          </p:sp>
          <p:sp>
            <p:nvSpPr>
              <p:cNvPr id="77403" name="Freeform 2411"/>
              <p:cNvSpPr/>
              <p:nvPr/>
            </p:nvSpPr>
            <p:spPr>
              <a:xfrm>
                <a:off x="1808" y="2032"/>
                <a:ext cx="63" cy="16"/>
              </a:xfrm>
              <a:custGeom>
                <a:avLst/>
                <a:gdLst>
                  <a:gd name="txL" fmla="*/ 0 w 19"/>
                  <a:gd name="txT" fmla="*/ 0 h 5"/>
                  <a:gd name="txR" fmla="*/ 19 w 19"/>
                  <a:gd name="txB" fmla="*/ 5 h 5"/>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9" h="5">
                    <a:moveTo>
                      <a:pt x="19" y="2"/>
                    </a:moveTo>
                    <a:lnTo>
                      <a:pt x="19" y="2"/>
                    </a:lnTo>
                    <a:lnTo>
                      <a:pt x="10" y="0"/>
                    </a:lnTo>
                    <a:lnTo>
                      <a:pt x="0" y="0"/>
                    </a:lnTo>
                    <a:lnTo>
                      <a:pt x="0" y="4"/>
                    </a:lnTo>
                    <a:lnTo>
                      <a:pt x="10" y="2"/>
                    </a:lnTo>
                    <a:lnTo>
                      <a:pt x="18" y="5"/>
                    </a:lnTo>
                    <a:lnTo>
                      <a:pt x="19"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04" name="Freeform 2412"/>
              <p:cNvSpPr/>
              <p:nvPr/>
            </p:nvSpPr>
            <p:spPr>
              <a:xfrm>
                <a:off x="1867" y="2039"/>
                <a:ext cx="36" cy="36"/>
              </a:xfrm>
              <a:custGeom>
                <a:avLst/>
                <a:gdLst>
                  <a:gd name="txL" fmla="*/ 0 w 11"/>
                  <a:gd name="txT" fmla="*/ 0 h 11"/>
                  <a:gd name="txR" fmla="*/ 11 w 11"/>
                  <a:gd name="txB" fmla="*/ 11 h 11"/>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1" h="11">
                    <a:moveTo>
                      <a:pt x="11" y="10"/>
                    </a:moveTo>
                    <a:lnTo>
                      <a:pt x="11" y="10"/>
                    </a:lnTo>
                    <a:lnTo>
                      <a:pt x="6" y="7"/>
                    </a:lnTo>
                    <a:lnTo>
                      <a:pt x="1" y="0"/>
                    </a:lnTo>
                    <a:lnTo>
                      <a:pt x="0" y="3"/>
                    </a:lnTo>
                    <a:lnTo>
                      <a:pt x="5" y="8"/>
                    </a:lnTo>
                    <a:lnTo>
                      <a:pt x="11" y="11"/>
                    </a:lnTo>
                    <a:lnTo>
                      <a:pt x="11"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405" name="Freeform 2413"/>
              <p:cNvSpPr/>
              <p:nvPr/>
            </p:nvSpPr>
            <p:spPr>
              <a:xfrm>
                <a:off x="1903" y="2071"/>
                <a:ext cx="10" cy="33"/>
              </a:xfrm>
              <a:custGeom>
                <a:avLst/>
                <a:gdLst>
                  <a:gd name="txL" fmla="*/ 0 w 3"/>
                  <a:gd name="txT" fmla="*/ 0 h 10"/>
                  <a:gd name="txR" fmla="*/ 3 w 3"/>
                  <a:gd name="txB" fmla="*/ 10 h 10"/>
                </a:gdLst>
                <a:ahLst/>
                <a:cxnLst>
                  <a:cxn ang="0">
                    <a:pos x="2147483646" y="2147483646"/>
                  </a:cxn>
                  <a:cxn ang="0">
                    <a:pos x="2147483646" y="2147483646"/>
                  </a:cxn>
                  <a:cxn ang="0">
                    <a:pos x="2147483646" y="2147483646"/>
                  </a:cxn>
                  <a:cxn ang="0">
                    <a:pos x="0" y="0"/>
                  </a:cxn>
                  <a:cxn ang="0">
                    <a:pos x="0" y="2147483646"/>
                  </a:cxn>
                  <a:cxn ang="0">
                    <a:pos x="0" y="2147483646"/>
                  </a:cxn>
                  <a:cxn ang="0">
                    <a:pos x="2147483646" y="2147483646"/>
                  </a:cxn>
                  <a:cxn ang="0">
                    <a:pos x="2147483646" y="2147483646"/>
                  </a:cxn>
                  <a:cxn ang="0">
                    <a:pos x="2147483646" y="2147483646"/>
                  </a:cxn>
                </a:cxnLst>
                <a:rect l="txL" t="txT" r="txR" b="txB"/>
                <a:pathLst>
                  <a:path w="3" h="10">
                    <a:moveTo>
                      <a:pt x="3" y="8"/>
                    </a:moveTo>
                    <a:lnTo>
                      <a:pt x="3" y="8"/>
                    </a:lnTo>
                    <a:lnTo>
                      <a:pt x="3" y="5"/>
                    </a:lnTo>
                    <a:lnTo>
                      <a:pt x="0" y="0"/>
                    </a:lnTo>
                    <a:lnTo>
                      <a:pt x="0" y="1"/>
                    </a:lnTo>
                    <a:lnTo>
                      <a:pt x="0" y="5"/>
                    </a:lnTo>
                    <a:lnTo>
                      <a:pt x="3" y="10"/>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7406" name="Freeform 2414"/>
              <p:cNvSpPr/>
              <p:nvPr/>
            </p:nvSpPr>
            <p:spPr>
              <a:xfrm>
                <a:off x="1913" y="2088"/>
                <a:ext cx="33" cy="19"/>
              </a:xfrm>
              <a:custGeom>
                <a:avLst/>
                <a:gdLst>
                  <a:gd name="txL" fmla="*/ 0 w 10"/>
                  <a:gd name="txT" fmla="*/ 0 h 6"/>
                  <a:gd name="txR" fmla="*/ 10 w 10"/>
                  <a:gd name="txB" fmla="*/ 6 h 6"/>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0" h="6">
                    <a:moveTo>
                      <a:pt x="9" y="0"/>
                    </a:moveTo>
                    <a:lnTo>
                      <a:pt x="9" y="0"/>
                    </a:lnTo>
                    <a:lnTo>
                      <a:pt x="7" y="1"/>
                    </a:lnTo>
                    <a:lnTo>
                      <a:pt x="5" y="3"/>
                    </a:lnTo>
                    <a:lnTo>
                      <a:pt x="4" y="5"/>
                    </a:lnTo>
                    <a:lnTo>
                      <a:pt x="0" y="3"/>
                    </a:lnTo>
                    <a:lnTo>
                      <a:pt x="0" y="5"/>
                    </a:lnTo>
                    <a:lnTo>
                      <a:pt x="4" y="6"/>
                    </a:lnTo>
                    <a:lnTo>
                      <a:pt x="7" y="5"/>
                    </a:lnTo>
                    <a:lnTo>
                      <a:pt x="9" y="3"/>
                    </a:lnTo>
                    <a:lnTo>
                      <a:pt x="10" y="1"/>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07" name="Freeform 2415"/>
              <p:cNvSpPr/>
              <p:nvPr/>
            </p:nvSpPr>
            <p:spPr>
              <a:xfrm>
                <a:off x="1943" y="2088"/>
                <a:ext cx="10" cy="19"/>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3" h="6">
                    <a:moveTo>
                      <a:pt x="3" y="6"/>
                    </a:moveTo>
                    <a:lnTo>
                      <a:pt x="3" y="6"/>
                    </a:lnTo>
                    <a:lnTo>
                      <a:pt x="3" y="1"/>
                    </a:lnTo>
                    <a:lnTo>
                      <a:pt x="0" y="0"/>
                    </a:lnTo>
                    <a:lnTo>
                      <a:pt x="1" y="1"/>
                    </a:lnTo>
                    <a:lnTo>
                      <a:pt x="1" y="6"/>
                    </a:lnTo>
                    <a:lnTo>
                      <a:pt x="3" y="6"/>
                    </a:lnTo>
                  </a:path>
                </a:pathLst>
              </a:custGeom>
              <a:solidFill>
                <a:srgbClr val="777777">
                  <a:alpha val="100000"/>
                </a:srgbClr>
              </a:solidFill>
              <a:ln w="9525">
                <a:noFill/>
              </a:ln>
            </p:spPr>
            <p:txBody>
              <a:bodyPr/>
              <a:lstStyle/>
              <a:p>
                <a:pPr fontAlgn="base"/>
                <a:endParaRPr lang="zh-CN" altLang="en-US" sz="1680" strike="noStrike" noProof="1"/>
              </a:p>
            </p:txBody>
          </p:sp>
          <p:sp>
            <p:nvSpPr>
              <p:cNvPr id="77408" name="Freeform 2416"/>
              <p:cNvSpPr/>
              <p:nvPr/>
            </p:nvSpPr>
            <p:spPr>
              <a:xfrm>
                <a:off x="1946" y="2107"/>
                <a:ext cx="10" cy="76"/>
              </a:xfrm>
              <a:custGeom>
                <a:avLst/>
                <a:gdLst>
                  <a:gd name="txL" fmla="*/ 0 w 3"/>
                  <a:gd name="txT" fmla="*/ 0 h 23"/>
                  <a:gd name="txR" fmla="*/ 3 w 3"/>
                  <a:gd name="txB" fmla="*/ 23 h 23"/>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23">
                    <a:moveTo>
                      <a:pt x="3" y="22"/>
                    </a:moveTo>
                    <a:lnTo>
                      <a:pt x="3" y="22"/>
                    </a:lnTo>
                    <a:lnTo>
                      <a:pt x="2" y="12"/>
                    </a:lnTo>
                    <a:lnTo>
                      <a:pt x="2" y="0"/>
                    </a:lnTo>
                    <a:lnTo>
                      <a:pt x="0" y="0"/>
                    </a:lnTo>
                    <a:lnTo>
                      <a:pt x="0" y="12"/>
                    </a:lnTo>
                    <a:lnTo>
                      <a:pt x="2" y="23"/>
                    </a:lnTo>
                    <a:lnTo>
                      <a:pt x="3" y="22"/>
                    </a:lnTo>
                  </a:path>
                </a:pathLst>
              </a:custGeom>
              <a:solidFill>
                <a:srgbClr val="777777">
                  <a:alpha val="100000"/>
                </a:srgbClr>
              </a:solidFill>
              <a:ln w="9525">
                <a:noFill/>
              </a:ln>
            </p:spPr>
            <p:txBody>
              <a:bodyPr/>
              <a:lstStyle/>
              <a:p>
                <a:pPr fontAlgn="base"/>
                <a:endParaRPr lang="zh-CN" altLang="en-US" sz="1680" strike="noStrike" noProof="1"/>
              </a:p>
            </p:txBody>
          </p:sp>
          <p:sp>
            <p:nvSpPr>
              <p:cNvPr id="77409" name="Freeform 2417"/>
              <p:cNvSpPr/>
              <p:nvPr/>
            </p:nvSpPr>
            <p:spPr>
              <a:xfrm>
                <a:off x="1953" y="2179"/>
                <a:ext cx="16" cy="33"/>
              </a:xfrm>
              <a:custGeom>
                <a:avLst/>
                <a:gdLst>
                  <a:gd name="txL" fmla="*/ 0 w 5"/>
                  <a:gd name="txT" fmla="*/ 0 h 10"/>
                  <a:gd name="txR" fmla="*/ 5 w 5"/>
                  <a:gd name="txB" fmla="*/ 10 h 10"/>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10">
                    <a:moveTo>
                      <a:pt x="5" y="10"/>
                    </a:moveTo>
                    <a:lnTo>
                      <a:pt x="5" y="10"/>
                    </a:lnTo>
                    <a:lnTo>
                      <a:pt x="5" y="5"/>
                    </a:lnTo>
                    <a:lnTo>
                      <a:pt x="1" y="0"/>
                    </a:lnTo>
                    <a:lnTo>
                      <a:pt x="0" y="1"/>
                    </a:lnTo>
                    <a:lnTo>
                      <a:pt x="3" y="5"/>
                    </a:lnTo>
                    <a:lnTo>
                      <a:pt x="3" y="8"/>
                    </a:lnTo>
                    <a:lnTo>
                      <a:pt x="5"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410" name="Freeform 2418"/>
              <p:cNvSpPr/>
              <p:nvPr/>
            </p:nvSpPr>
            <p:spPr>
              <a:xfrm>
                <a:off x="1956" y="2206"/>
                <a:ext cx="19" cy="26"/>
              </a:xfrm>
              <a:custGeom>
                <a:avLst/>
                <a:gdLst>
                  <a:gd name="txL" fmla="*/ 0 w 6"/>
                  <a:gd name="txT" fmla="*/ 0 h 8"/>
                  <a:gd name="txR" fmla="*/ 6 w 6"/>
                  <a:gd name="txB" fmla="*/ 8 h 8"/>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6" h="8">
                    <a:moveTo>
                      <a:pt x="6" y="7"/>
                    </a:moveTo>
                    <a:lnTo>
                      <a:pt x="6" y="7"/>
                    </a:lnTo>
                    <a:lnTo>
                      <a:pt x="4" y="3"/>
                    </a:lnTo>
                    <a:lnTo>
                      <a:pt x="4" y="2"/>
                    </a:lnTo>
                    <a:lnTo>
                      <a:pt x="2" y="0"/>
                    </a:lnTo>
                    <a:lnTo>
                      <a:pt x="0" y="3"/>
                    </a:lnTo>
                    <a:lnTo>
                      <a:pt x="4" y="8"/>
                    </a:lnTo>
                    <a:lnTo>
                      <a:pt x="6" y="7"/>
                    </a:lnTo>
                  </a:path>
                </a:pathLst>
              </a:custGeom>
              <a:solidFill>
                <a:srgbClr val="777777">
                  <a:alpha val="100000"/>
                </a:srgbClr>
              </a:solidFill>
              <a:ln w="9525">
                <a:noFill/>
              </a:ln>
            </p:spPr>
            <p:txBody>
              <a:bodyPr/>
              <a:lstStyle/>
              <a:p>
                <a:pPr fontAlgn="base"/>
                <a:endParaRPr lang="zh-CN" altLang="en-US" sz="1680" strike="noStrike" noProof="1"/>
              </a:p>
            </p:txBody>
          </p:sp>
          <p:sp>
            <p:nvSpPr>
              <p:cNvPr id="77411" name="Freeform 2419"/>
              <p:cNvSpPr/>
              <p:nvPr/>
            </p:nvSpPr>
            <p:spPr>
              <a:xfrm>
                <a:off x="1969" y="2228"/>
                <a:ext cx="23" cy="43"/>
              </a:xfrm>
              <a:custGeom>
                <a:avLst/>
                <a:gdLst>
                  <a:gd name="txL" fmla="*/ 0 w 7"/>
                  <a:gd name="txT" fmla="*/ 0 h 13"/>
                  <a:gd name="txR" fmla="*/ 7 w 7"/>
                  <a:gd name="txB" fmla="*/ 13 h 1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7" h="13">
                    <a:moveTo>
                      <a:pt x="7" y="11"/>
                    </a:moveTo>
                    <a:lnTo>
                      <a:pt x="7" y="11"/>
                    </a:lnTo>
                    <a:lnTo>
                      <a:pt x="5" y="6"/>
                    </a:lnTo>
                    <a:lnTo>
                      <a:pt x="2" y="0"/>
                    </a:lnTo>
                    <a:lnTo>
                      <a:pt x="0" y="1"/>
                    </a:lnTo>
                    <a:lnTo>
                      <a:pt x="3" y="8"/>
                    </a:lnTo>
                    <a:lnTo>
                      <a:pt x="5" y="13"/>
                    </a:lnTo>
                    <a:lnTo>
                      <a:pt x="7"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412" name="Freeform 2420"/>
              <p:cNvSpPr/>
              <p:nvPr/>
            </p:nvSpPr>
            <p:spPr>
              <a:xfrm>
                <a:off x="1985" y="2255"/>
                <a:ext cx="33" cy="16"/>
              </a:xfrm>
              <a:custGeom>
                <a:avLst/>
                <a:gdLst>
                  <a:gd name="txL" fmla="*/ 0 w 10"/>
                  <a:gd name="txT" fmla="*/ 0 h 5"/>
                  <a:gd name="txR" fmla="*/ 10 w 10"/>
                  <a:gd name="txB" fmla="*/ 5 h 5"/>
                </a:gdLst>
                <a:ahLst/>
                <a:cxnLst>
                  <a:cxn ang="0">
                    <a:pos x="2147483646" y="0"/>
                  </a:cxn>
                  <a:cxn ang="0">
                    <a:pos x="2147483646" y="0"/>
                  </a:cxn>
                  <a:cxn ang="0">
                    <a:pos x="2147483646" y="2147483646"/>
                  </a:cxn>
                  <a:cxn ang="0">
                    <a:pos x="2147483646" y="2147483646"/>
                  </a:cxn>
                  <a:cxn ang="0">
                    <a:pos x="0" y="2147483646"/>
                  </a:cxn>
                  <a:cxn ang="0">
                    <a:pos x="2147483646" y="2147483646"/>
                  </a:cxn>
                  <a:cxn ang="0">
                    <a:pos x="2147483646" y="0"/>
                  </a:cxn>
                  <a:cxn ang="0">
                    <a:pos x="2147483646" y="0"/>
                  </a:cxn>
                  <a:cxn ang="0">
                    <a:pos x="2147483646" y="0"/>
                  </a:cxn>
                </a:cxnLst>
                <a:rect l="txL" t="txT" r="txR" b="txB"/>
                <a:pathLst>
                  <a:path w="10" h="5">
                    <a:moveTo>
                      <a:pt x="8" y="0"/>
                    </a:moveTo>
                    <a:lnTo>
                      <a:pt x="8" y="0"/>
                    </a:lnTo>
                    <a:lnTo>
                      <a:pt x="5" y="1"/>
                    </a:lnTo>
                    <a:lnTo>
                      <a:pt x="2" y="3"/>
                    </a:lnTo>
                    <a:lnTo>
                      <a:pt x="0" y="5"/>
                    </a:lnTo>
                    <a:lnTo>
                      <a:pt x="5" y="5"/>
                    </a:lnTo>
                    <a:lnTo>
                      <a:pt x="10" y="0"/>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13" name="Freeform 2421"/>
              <p:cNvSpPr/>
              <p:nvPr/>
            </p:nvSpPr>
            <p:spPr>
              <a:xfrm>
                <a:off x="2011" y="2228"/>
                <a:ext cx="10" cy="27"/>
              </a:xfrm>
              <a:custGeom>
                <a:avLst/>
                <a:gdLst>
                  <a:gd name="txL" fmla="*/ 0 w 3"/>
                  <a:gd name="txT" fmla="*/ 0 h 8"/>
                  <a:gd name="txR" fmla="*/ 3 w 3"/>
                  <a:gd name="txB" fmla="*/ 8 h 8"/>
                </a:gdLst>
                <a:ahLst/>
                <a:cxnLst>
                  <a:cxn ang="0">
                    <a:pos x="2147483646" y="0"/>
                  </a:cxn>
                  <a:cxn ang="0">
                    <a:pos x="2147483646" y="0"/>
                  </a:cxn>
                  <a:cxn ang="0">
                    <a:pos x="0"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3" h="8">
                    <a:moveTo>
                      <a:pt x="2" y="0"/>
                    </a:moveTo>
                    <a:lnTo>
                      <a:pt x="2" y="0"/>
                    </a:lnTo>
                    <a:lnTo>
                      <a:pt x="0" y="3"/>
                    </a:lnTo>
                    <a:lnTo>
                      <a:pt x="0" y="8"/>
                    </a:lnTo>
                    <a:lnTo>
                      <a:pt x="2" y="8"/>
                    </a:lnTo>
                    <a:lnTo>
                      <a:pt x="3" y="4"/>
                    </a:lnTo>
                    <a:lnTo>
                      <a:pt x="3"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14" name="Freeform 2422"/>
              <p:cNvSpPr/>
              <p:nvPr/>
            </p:nvSpPr>
            <p:spPr>
              <a:xfrm>
                <a:off x="2018" y="2170"/>
                <a:ext cx="10" cy="58"/>
              </a:xfrm>
              <a:custGeom>
                <a:avLst/>
                <a:gdLst>
                  <a:gd name="txL" fmla="*/ 0 w 3"/>
                  <a:gd name="txT" fmla="*/ 0 h 18"/>
                  <a:gd name="txR" fmla="*/ 3 w 3"/>
                  <a:gd name="txB" fmla="*/ 18 h 18"/>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18">
                    <a:moveTo>
                      <a:pt x="3" y="0"/>
                    </a:moveTo>
                    <a:lnTo>
                      <a:pt x="3" y="0"/>
                    </a:lnTo>
                    <a:lnTo>
                      <a:pt x="0" y="8"/>
                    </a:lnTo>
                    <a:lnTo>
                      <a:pt x="0" y="18"/>
                    </a:lnTo>
                    <a:lnTo>
                      <a:pt x="1" y="18"/>
                    </a:lnTo>
                    <a:lnTo>
                      <a:pt x="1" y="9"/>
                    </a:lnTo>
                    <a:lnTo>
                      <a:pt x="3" y="3"/>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15" name="Freeform 2423"/>
              <p:cNvSpPr/>
              <p:nvPr/>
            </p:nvSpPr>
            <p:spPr>
              <a:xfrm>
                <a:off x="2028" y="2150"/>
                <a:ext cx="26" cy="29"/>
              </a:xfrm>
              <a:custGeom>
                <a:avLst/>
                <a:gdLst>
                  <a:gd name="txL" fmla="*/ 0 w 8"/>
                  <a:gd name="txT" fmla="*/ 0 h 9"/>
                  <a:gd name="txR" fmla="*/ 8 w 8"/>
                  <a:gd name="txB" fmla="*/ 9 h 9"/>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8" h="9">
                    <a:moveTo>
                      <a:pt x="6" y="0"/>
                    </a:moveTo>
                    <a:lnTo>
                      <a:pt x="6" y="0"/>
                    </a:lnTo>
                    <a:lnTo>
                      <a:pt x="3" y="4"/>
                    </a:lnTo>
                    <a:lnTo>
                      <a:pt x="0" y="6"/>
                    </a:lnTo>
                    <a:lnTo>
                      <a:pt x="0" y="9"/>
                    </a:lnTo>
                    <a:lnTo>
                      <a:pt x="5" y="6"/>
                    </a:lnTo>
                    <a:lnTo>
                      <a:pt x="8" y="2"/>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16" name="Freeform 2424"/>
              <p:cNvSpPr/>
              <p:nvPr/>
            </p:nvSpPr>
            <p:spPr>
              <a:xfrm>
                <a:off x="2048" y="2133"/>
                <a:ext cx="32" cy="23"/>
              </a:xfrm>
              <a:custGeom>
                <a:avLst/>
                <a:gdLst>
                  <a:gd name="txL" fmla="*/ 0 w 10"/>
                  <a:gd name="txT" fmla="*/ 0 h 7"/>
                  <a:gd name="txR" fmla="*/ 10 w 10"/>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0" h="7">
                    <a:moveTo>
                      <a:pt x="9" y="0"/>
                    </a:moveTo>
                    <a:lnTo>
                      <a:pt x="9" y="0"/>
                    </a:lnTo>
                    <a:lnTo>
                      <a:pt x="4" y="2"/>
                    </a:lnTo>
                    <a:lnTo>
                      <a:pt x="0" y="5"/>
                    </a:lnTo>
                    <a:lnTo>
                      <a:pt x="2" y="7"/>
                    </a:lnTo>
                    <a:lnTo>
                      <a:pt x="4" y="5"/>
                    </a:lnTo>
                    <a:lnTo>
                      <a:pt x="10" y="2"/>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17" name="Freeform 2425"/>
              <p:cNvSpPr/>
              <p:nvPr/>
            </p:nvSpPr>
            <p:spPr>
              <a:xfrm>
                <a:off x="2077" y="2114"/>
                <a:ext cx="36" cy="26"/>
              </a:xfrm>
              <a:custGeom>
                <a:avLst/>
                <a:gdLst>
                  <a:gd name="txL" fmla="*/ 0 w 11"/>
                  <a:gd name="txT" fmla="*/ 0 h 8"/>
                  <a:gd name="txR" fmla="*/ 11 w 11"/>
                  <a:gd name="txB" fmla="*/ 8 h 8"/>
                </a:gdLst>
                <a:ahLst/>
                <a:cxnLst>
                  <a:cxn ang="0">
                    <a:pos x="2147483646" y="0"/>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11" h="8">
                    <a:moveTo>
                      <a:pt x="8" y="0"/>
                    </a:moveTo>
                    <a:lnTo>
                      <a:pt x="8" y="0"/>
                    </a:lnTo>
                    <a:lnTo>
                      <a:pt x="8" y="2"/>
                    </a:lnTo>
                    <a:lnTo>
                      <a:pt x="6" y="3"/>
                    </a:lnTo>
                    <a:lnTo>
                      <a:pt x="3" y="5"/>
                    </a:lnTo>
                    <a:lnTo>
                      <a:pt x="0" y="6"/>
                    </a:lnTo>
                    <a:lnTo>
                      <a:pt x="1" y="8"/>
                    </a:lnTo>
                    <a:lnTo>
                      <a:pt x="4" y="6"/>
                    </a:lnTo>
                    <a:lnTo>
                      <a:pt x="8" y="5"/>
                    </a:lnTo>
                    <a:lnTo>
                      <a:pt x="9" y="3"/>
                    </a:lnTo>
                    <a:lnTo>
                      <a:pt x="11" y="0"/>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18" name="Freeform 2426"/>
              <p:cNvSpPr/>
              <p:nvPr/>
            </p:nvSpPr>
            <p:spPr>
              <a:xfrm>
                <a:off x="2103" y="2091"/>
                <a:ext cx="17" cy="23"/>
              </a:xfrm>
              <a:custGeom>
                <a:avLst/>
                <a:gdLst>
                  <a:gd name="txL" fmla="*/ 0 w 5"/>
                  <a:gd name="txT" fmla="*/ 0 h 7"/>
                  <a:gd name="txR" fmla="*/ 5 w 5"/>
                  <a:gd name="txB" fmla="*/ 7 h 7"/>
                </a:gdLst>
                <a:ahLst/>
                <a:cxnLst>
                  <a:cxn ang="0">
                    <a:pos x="2147483646" y="0"/>
                  </a:cxn>
                  <a:cxn ang="0">
                    <a:pos x="2147483646" y="0"/>
                  </a:cxn>
                  <a:cxn ang="0">
                    <a:pos x="2147483646" y="0"/>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5" y="0"/>
                    </a:moveTo>
                    <a:lnTo>
                      <a:pt x="5" y="0"/>
                    </a:lnTo>
                    <a:lnTo>
                      <a:pt x="1" y="0"/>
                    </a:lnTo>
                    <a:lnTo>
                      <a:pt x="0" y="2"/>
                    </a:lnTo>
                    <a:lnTo>
                      <a:pt x="0" y="4"/>
                    </a:lnTo>
                    <a:lnTo>
                      <a:pt x="0" y="7"/>
                    </a:lnTo>
                    <a:lnTo>
                      <a:pt x="3" y="7"/>
                    </a:lnTo>
                    <a:lnTo>
                      <a:pt x="3" y="4"/>
                    </a:lnTo>
                    <a:lnTo>
                      <a:pt x="1" y="2"/>
                    </a:lnTo>
                    <a:lnTo>
                      <a:pt x="3"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19" name="Freeform 2427"/>
              <p:cNvSpPr/>
              <p:nvPr/>
            </p:nvSpPr>
            <p:spPr>
              <a:xfrm>
                <a:off x="2113" y="2091"/>
                <a:ext cx="36" cy="6"/>
              </a:xfrm>
              <a:custGeom>
                <a:avLst/>
                <a:gdLst>
                  <a:gd name="txL" fmla="*/ 0 w 11"/>
                  <a:gd name="txT" fmla="*/ 0 h 2"/>
                  <a:gd name="txR" fmla="*/ 11 w 11"/>
                  <a:gd name="txB" fmla="*/ 2 h 2"/>
                </a:gdLst>
                <a:ahLst/>
                <a:cxnLst>
                  <a:cxn ang="0">
                    <a:pos x="2147483646" y="0"/>
                  </a:cxn>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11" h="2">
                    <a:moveTo>
                      <a:pt x="11" y="0"/>
                    </a:moveTo>
                    <a:lnTo>
                      <a:pt x="11" y="0"/>
                    </a:lnTo>
                    <a:lnTo>
                      <a:pt x="6" y="0"/>
                    </a:lnTo>
                    <a:lnTo>
                      <a:pt x="2" y="0"/>
                    </a:lnTo>
                    <a:lnTo>
                      <a:pt x="0" y="2"/>
                    </a:lnTo>
                    <a:lnTo>
                      <a:pt x="8" y="2"/>
                    </a:lnTo>
                    <a:lnTo>
                      <a:pt x="11" y="2"/>
                    </a:lnTo>
                    <a:lnTo>
                      <a:pt x="1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20" name="Freeform 2428"/>
              <p:cNvSpPr/>
              <p:nvPr/>
            </p:nvSpPr>
            <p:spPr>
              <a:xfrm>
                <a:off x="2149" y="2091"/>
                <a:ext cx="16" cy="16"/>
              </a:xfrm>
              <a:custGeom>
                <a:avLst/>
                <a:gdLst>
                  <a:gd name="txL" fmla="*/ 0 w 5"/>
                  <a:gd name="txT" fmla="*/ 0 h 5"/>
                  <a:gd name="txR" fmla="*/ 5 w 5"/>
                  <a:gd name="txB" fmla="*/ 5 h 5"/>
                </a:gdLst>
                <a:ahLst/>
                <a:cxnLst>
                  <a:cxn ang="0">
                    <a:pos x="2147483646" y="2147483646"/>
                  </a:cxn>
                  <a:cxn ang="0">
                    <a:pos x="2147483646" y="2147483646"/>
                  </a:cxn>
                  <a:cxn ang="0">
                    <a:pos x="2147483646" y="0"/>
                  </a:cxn>
                  <a:cxn ang="0">
                    <a:pos x="0" y="0"/>
                  </a:cxn>
                  <a:cxn ang="0">
                    <a:pos x="0" y="2147483646"/>
                  </a:cxn>
                  <a:cxn ang="0">
                    <a:pos x="0" y="2147483646"/>
                  </a:cxn>
                  <a:cxn ang="0">
                    <a:pos x="2147483646" y="2147483646"/>
                  </a:cxn>
                  <a:cxn ang="0">
                    <a:pos x="2147483646" y="2147483646"/>
                  </a:cxn>
                  <a:cxn ang="0">
                    <a:pos x="2147483646" y="2147483646"/>
                  </a:cxn>
                </a:cxnLst>
                <a:rect l="txL" t="txT" r="txR" b="txB"/>
                <a:pathLst>
                  <a:path w="5" h="5">
                    <a:moveTo>
                      <a:pt x="5" y="4"/>
                    </a:moveTo>
                    <a:lnTo>
                      <a:pt x="5" y="4"/>
                    </a:lnTo>
                    <a:lnTo>
                      <a:pt x="2" y="0"/>
                    </a:lnTo>
                    <a:lnTo>
                      <a:pt x="0" y="0"/>
                    </a:lnTo>
                    <a:lnTo>
                      <a:pt x="0" y="2"/>
                    </a:lnTo>
                    <a:lnTo>
                      <a:pt x="4" y="5"/>
                    </a:lnTo>
                    <a:lnTo>
                      <a:pt x="5" y="4"/>
                    </a:lnTo>
                  </a:path>
                </a:pathLst>
              </a:custGeom>
              <a:solidFill>
                <a:srgbClr val="777777">
                  <a:alpha val="100000"/>
                </a:srgbClr>
              </a:solidFill>
              <a:ln w="9525">
                <a:noFill/>
              </a:ln>
            </p:spPr>
            <p:txBody>
              <a:bodyPr/>
              <a:lstStyle/>
              <a:p>
                <a:pPr fontAlgn="base"/>
                <a:endParaRPr lang="zh-CN" altLang="en-US" sz="1680" strike="noStrike" noProof="1"/>
              </a:p>
            </p:txBody>
          </p:sp>
          <p:sp>
            <p:nvSpPr>
              <p:cNvPr id="77421" name="Freeform 2429"/>
              <p:cNvSpPr/>
              <p:nvPr/>
            </p:nvSpPr>
            <p:spPr>
              <a:xfrm>
                <a:off x="2162" y="2104"/>
                <a:ext cx="26" cy="36"/>
              </a:xfrm>
              <a:custGeom>
                <a:avLst/>
                <a:gdLst>
                  <a:gd name="txL" fmla="*/ 0 w 8"/>
                  <a:gd name="txT" fmla="*/ 0 h 11"/>
                  <a:gd name="txR" fmla="*/ 8 w 8"/>
                  <a:gd name="txB" fmla="*/ 11 h 11"/>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 h="11">
                    <a:moveTo>
                      <a:pt x="8" y="11"/>
                    </a:moveTo>
                    <a:lnTo>
                      <a:pt x="8" y="11"/>
                    </a:lnTo>
                    <a:lnTo>
                      <a:pt x="8" y="8"/>
                    </a:lnTo>
                    <a:lnTo>
                      <a:pt x="6" y="5"/>
                    </a:lnTo>
                    <a:lnTo>
                      <a:pt x="4" y="3"/>
                    </a:lnTo>
                    <a:lnTo>
                      <a:pt x="1" y="0"/>
                    </a:lnTo>
                    <a:lnTo>
                      <a:pt x="0" y="1"/>
                    </a:lnTo>
                    <a:lnTo>
                      <a:pt x="3" y="5"/>
                    </a:lnTo>
                    <a:lnTo>
                      <a:pt x="4" y="6"/>
                    </a:lnTo>
                    <a:lnTo>
                      <a:pt x="6" y="8"/>
                    </a:lnTo>
                    <a:lnTo>
                      <a:pt x="6" y="11"/>
                    </a:lnTo>
                    <a:lnTo>
                      <a:pt x="8"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422" name="Freeform 2430"/>
              <p:cNvSpPr/>
              <p:nvPr/>
            </p:nvSpPr>
            <p:spPr>
              <a:xfrm>
                <a:off x="2175" y="2140"/>
                <a:ext cx="17" cy="43"/>
              </a:xfrm>
              <a:custGeom>
                <a:avLst/>
                <a:gdLst>
                  <a:gd name="txL" fmla="*/ 0 w 5"/>
                  <a:gd name="txT" fmla="*/ 0 h 13"/>
                  <a:gd name="txR" fmla="*/ 5 w 5"/>
                  <a:gd name="txB" fmla="*/ 13 h 1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Lst>
                <a:rect l="txL" t="txT" r="txR" b="txB"/>
                <a:pathLst>
                  <a:path w="5" h="13">
                    <a:moveTo>
                      <a:pt x="4" y="10"/>
                    </a:moveTo>
                    <a:lnTo>
                      <a:pt x="4" y="10"/>
                    </a:lnTo>
                    <a:lnTo>
                      <a:pt x="4" y="9"/>
                    </a:lnTo>
                    <a:lnTo>
                      <a:pt x="4" y="3"/>
                    </a:lnTo>
                    <a:lnTo>
                      <a:pt x="4" y="0"/>
                    </a:lnTo>
                    <a:lnTo>
                      <a:pt x="2" y="0"/>
                    </a:lnTo>
                    <a:lnTo>
                      <a:pt x="2" y="3"/>
                    </a:lnTo>
                    <a:lnTo>
                      <a:pt x="0" y="9"/>
                    </a:lnTo>
                    <a:lnTo>
                      <a:pt x="0" y="12"/>
                    </a:lnTo>
                    <a:lnTo>
                      <a:pt x="5" y="13"/>
                    </a:lnTo>
                    <a:lnTo>
                      <a:pt x="4"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423" name="Freeform 2431"/>
              <p:cNvSpPr/>
              <p:nvPr/>
            </p:nvSpPr>
            <p:spPr>
              <a:xfrm>
                <a:off x="2188" y="2156"/>
                <a:ext cx="36" cy="27"/>
              </a:xfrm>
              <a:custGeom>
                <a:avLst/>
                <a:gdLst>
                  <a:gd name="txL" fmla="*/ 0 w 11"/>
                  <a:gd name="txT" fmla="*/ 0 h 8"/>
                  <a:gd name="txR" fmla="*/ 11 w 11"/>
                  <a:gd name="txB" fmla="*/ 8 h 8"/>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1" h="8">
                    <a:moveTo>
                      <a:pt x="11" y="2"/>
                    </a:moveTo>
                    <a:lnTo>
                      <a:pt x="11" y="2"/>
                    </a:lnTo>
                    <a:lnTo>
                      <a:pt x="6" y="0"/>
                    </a:lnTo>
                    <a:lnTo>
                      <a:pt x="0" y="5"/>
                    </a:lnTo>
                    <a:lnTo>
                      <a:pt x="1" y="8"/>
                    </a:lnTo>
                    <a:lnTo>
                      <a:pt x="8" y="2"/>
                    </a:lnTo>
                    <a:lnTo>
                      <a:pt x="10" y="2"/>
                    </a:lnTo>
                    <a:lnTo>
                      <a:pt x="1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24" name="Freeform 2432"/>
              <p:cNvSpPr/>
              <p:nvPr/>
            </p:nvSpPr>
            <p:spPr>
              <a:xfrm>
                <a:off x="2221" y="2163"/>
                <a:ext cx="13" cy="43"/>
              </a:xfrm>
              <a:custGeom>
                <a:avLst/>
                <a:gdLst>
                  <a:gd name="txL" fmla="*/ 0 w 4"/>
                  <a:gd name="txT" fmla="*/ 0 h 13"/>
                  <a:gd name="txR" fmla="*/ 4 w 4"/>
                  <a:gd name="txB" fmla="*/ 13 h 13"/>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 h="13">
                    <a:moveTo>
                      <a:pt x="4" y="13"/>
                    </a:moveTo>
                    <a:lnTo>
                      <a:pt x="4" y="11"/>
                    </a:lnTo>
                    <a:lnTo>
                      <a:pt x="3" y="6"/>
                    </a:lnTo>
                    <a:lnTo>
                      <a:pt x="1" y="0"/>
                    </a:lnTo>
                    <a:lnTo>
                      <a:pt x="0" y="0"/>
                    </a:lnTo>
                    <a:lnTo>
                      <a:pt x="0" y="6"/>
                    </a:lnTo>
                    <a:lnTo>
                      <a:pt x="3" y="13"/>
                    </a:lnTo>
                    <a:lnTo>
                      <a:pt x="4" y="13"/>
                    </a:lnTo>
                    <a:lnTo>
                      <a:pt x="4" y="11"/>
                    </a:lnTo>
                    <a:lnTo>
                      <a:pt x="4"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425" name="Freeform 2433"/>
              <p:cNvSpPr/>
              <p:nvPr/>
            </p:nvSpPr>
            <p:spPr>
              <a:xfrm>
                <a:off x="2224" y="2206"/>
                <a:ext cx="10" cy="42"/>
              </a:xfrm>
              <a:custGeom>
                <a:avLst/>
                <a:gdLst>
                  <a:gd name="txL" fmla="*/ 0 w 3"/>
                  <a:gd name="txT" fmla="*/ 0 h 13"/>
                  <a:gd name="txR" fmla="*/ 3 w 3"/>
                  <a:gd name="txB" fmla="*/ 13 h 13"/>
                </a:gdLst>
                <a:ahLst/>
                <a:cxnLst>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0" y="2147483646"/>
                  </a:cxn>
                  <a:cxn ang="0">
                    <a:pos x="2147483646" y="2147483646"/>
                  </a:cxn>
                </a:cxnLst>
                <a:rect l="txL" t="txT" r="txR" b="txB"/>
                <a:pathLst>
                  <a:path w="3" h="13">
                    <a:moveTo>
                      <a:pt x="2" y="13"/>
                    </a:moveTo>
                    <a:lnTo>
                      <a:pt x="2" y="13"/>
                    </a:lnTo>
                    <a:lnTo>
                      <a:pt x="3" y="8"/>
                    </a:lnTo>
                    <a:lnTo>
                      <a:pt x="3" y="0"/>
                    </a:lnTo>
                    <a:lnTo>
                      <a:pt x="2" y="0"/>
                    </a:lnTo>
                    <a:lnTo>
                      <a:pt x="0" y="7"/>
                    </a:lnTo>
                    <a:lnTo>
                      <a:pt x="0" y="11"/>
                    </a:lnTo>
                    <a:lnTo>
                      <a:pt x="2"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426" name="Freeform 2434"/>
              <p:cNvSpPr/>
              <p:nvPr/>
            </p:nvSpPr>
            <p:spPr>
              <a:xfrm>
                <a:off x="2221" y="2242"/>
                <a:ext cx="13" cy="39"/>
              </a:xfrm>
              <a:custGeom>
                <a:avLst/>
                <a:gdLst>
                  <a:gd name="txL" fmla="*/ 0 w 4"/>
                  <a:gd name="txT" fmla="*/ 0 h 12"/>
                  <a:gd name="txR" fmla="*/ 4 w 4"/>
                  <a:gd name="txB" fmla="*/ 12 h 12"/>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4" h="12">
                    <a:moveTo>
                      <a:pt x="4" y="10"/>
                    </a:moveTo>
                    <a:lnTo>
                      <a:pt x="4" y="10"/>
                    </a:lnTo>
                    <a:lnTo>
                      <a:pt x="3" y="7"/>
                    </a:lnTo>
                    <a:lnTo>
                      <a:pt x="3" y="2"/>
                    </a:lnTo>
                    <a:lnTo>
                      <a:pt x="1" y="0"/>
                    </a:lnTo>
                    <a:lnTo>
                      <a:pt x="0" y="7"/>
                    </a:lnTo>
                    <a:lnTo>
                      <a:pt x="3" y="12"/>
                    </a:lnTo>
                    <a:lnTo>
                      <a:pt x="4"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427" name="Freeform 2435"/>
              <p:cNvSpPr/>
              <p:nvPr/>
            </p:nvSpPr>
            <p:spPr>
              <a:xfrm>
                <a:off x="2231" y="2274"/>
                <a:ext cx="26" cy="27"/>
              </a:xfrm>
              <a:custGeom>
                <a:avLst/>
                <a:gdLst>
                  <a:gd name="txL" fmla="*/ 0 w 8"/>
                  <a:gd name="txT" fmla="*/ 0 h 8"/>
                  <a:gd name="txR" fmla="*/ 8 w 8"/>
                  <a:gd name="txB" fmla="*/ 8 h 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8">
                    <a:moveTo>
                      <a:pt x="8" y="8"/>
                    </a:moveTo>
                    <a:lnTo>
                      <a:pt x="8" y="8"/>
                    </a:lnTo>
                    <a:lnTo>
                      <a:pt x="5" y="3"/>
                    </a:lnTo>
                    <a:lnTo>
                      <a:pt x="1" y="0"/>
                    </a:lnTo>
                    <a:lnTo>
                      <a:pt x="0" y="2"/>
                    </a:lnTo>
                    <a:lnTo>
                      <a:pt x="3" y="5"/>
                    </a:lnTo>
                    <a:lnTo>
                      <a:pt x="6" y="8"/>
                    </a:lnTo>
                    <a:lnTo>
                      <a:pt x="8" y="8"/>
                    </a:lnTo>
                  </a:path>
                </a:pathLst>
              </a:custGeom>
              <a:solidFill>
                <a:srgbClr val="777777">
                  <a:alpha val="100000"/>
                </a:srgbClr>
              </a:solidFill>
              <a:ln w="9525">
                <a:noFill/>
              </a:ln>
            </p:spPr>
            <p:txBody>
              <a:bodyPr/>
              <a:lstStyle/>
              <a:p>
                <a:pPr fontAlgn="base"/>
                <a:endParaRPr lang="zh-CN" altLang="en-US" sz="1680" strike="noStrike" noProof="1"/>
              </a:p>
            </p:txBody>
          </p:sp>
          <p:sp>
            <p:nvSpPr>
              <p:cNvPr id="77428" name="Freeform 2436"/>
              <p:cNvSpPr/>
              <p:nvPr/>
            </p:nvSpPr>
            <p:spPr>
              <a:xfrm>
                <a:off x="2251" y="2301"/>
                <a:ext cx="23" cy="39"/>
              </a:xfrm>
              <a:custGeom>
                <a:avLst/>
                <a:gdLst>
                  <a:gd name="txL" fmla="*/ 0 w 7"/>
                  <a:gd name="txT" fmla="*/ 0 h 12"/>
                  <a:gd name="txR" fmla="*/ 7 w 7"/>
                  <a:gd name="txB" fmla="*/ 12 h 12"/>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7" h="12">
                    <a:moveTo>
                      <a:pt x="7" y="10"/>
                    </a:moveTo>
                    <a:lnTo>
                      <a:pt x="7" y="10"/>
                    </a:lnTo>
                    <a:lnTo>
                      <a:pt x="4" y="5"/>
                    </a:lnTo>
                    <a:lnTo>
                      <a:pt x="2" y="0"/>
                    </a:lnTo>
                    <a:lnTo>
                      <a:pt x="0" y="0"/>
                    </a:lnTo>
                    <a:lnTo>
                      <a:pt x="2" y="7"/>
                    </a:lnTo>
                    <a:lnTo>
                      <a:pt x="5" y="12"/>
                    </a:lnTo>
                    <a:lnTo>
                      <a:pt x="7"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429" name="Freeform 2437"/>
              <p:cNvSpPr/>
              <p:nvPr/>
            </p:nvSpPr>
            <p:spPr>
              <a:xfrm>
                <a:off x="2267" y="2333"/>
                <a:ext cx="33" cy="26"/>
              </a:xfrm>
              <a:custGeom>
                <a:avLst/>
                <a:gdLst>
                  <a:gd name="txL" fmla="*/ 0 w 10"/>
                  <a:gd name="txT" fmla="*/ 0 h 8"/>
                  <a:gd name="txR" fmla="*/ 10 w 10"/>
                  <a:gd name="txB" fmla="*/ 8 h 8"/>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10" h="8">
                    <a:moveTo>
                      <a:pt x="8" y="8"/>
                    </a:moveTo>
                    <a:lnTo>
                      <a:pt x="8" y="7"/>
                    </a:lnTo>
                    <a:lnTo>
                      <a:pt x="7" y="5"/>
                    </a:lnTo>
                    <a:lnTo>
                      <a:pt x="2" y="0"/>
                    </a:lnTo>
                    <a:lnTo>
                      <a:pt x="0" y="2"/>
                    </a:lnTo>
                    <a:lnTo>
                      <a:pt x="5" y="7"/>
                    </a:lnTo>
                    <a:lnTo>
                      <a:pt x="8" y="8"/>
                    </a:lnTo>
                    <a:lnTo>
                      <a:pt x="10" y="7"/>
                    </a:lnTo>
                    <a:lnTo>
                      <a:pt x="8" y="8"/>
                    </a:lnTo>
                  </a:path>
                </a:pathLst>
              </a:custGeom>
              <a:solidFill>
                <a:srgbClr val="777777">
                  <a:alpha val="100000"/>
                </a:srgbClr>
              </a:solidFill>
              <a:ln w="9525">
                <a:noFill/>
              </a:ln>
            </p:spPr>
            <p:txBody>
              <a:bodyPr/>
              <a:lstStyle/>
              <a:p>
                <a:pPr fontAlgn="base"/>
                <a:endParaRPr lang="zh-CN" altLang="en-US" sz="1680" strike="noStrike" noProof="1"/>
              </a:p>
            </p:txBody>
          </p:sp>
          <p:sp>
            <p:nvSpPr>
              <p:cNvPr id="77430" name="Freeform 2438"/>
              <p:cNvSpPr/>
              <p:nvPr/>
            </p:nvSpPr>
            <p:spPr>
              <a:xfrm>
                <a:off x="2349" y="2130"/>
                <a:ext cx="26" cy="17"/>
              </a:xfrm>
              <a:custGeom>
                <a:avLst/>
                <a:gdLst>
                  <a:gd name="txL" fmla="*/ 0 w 8"/>
                  <a:gd name="txT" fmla="*/ 0 h 5"/>
                  <a:gd name="txR" fmla="*/ 8 w 8"/>
                  <a:gd name="txB" fmla="*/ 5 h 5"/>
                </a:gdLst>
                <a:ahLst/>
                <a:cxnLst>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Lst>
                <a:rect l="txL" t="txT" r="txR" b="txB"/>
                <a:pathLst>
                  <a:path w="8" h="5">
                    <a:moveTo>
                      <a:pt x="3" y="0"/>
                    </a:moveTo>
                    <a:lnTo>
                      <a:pt x="1" y="1"/>
                    </a:lnTo>
                    <a:lnTo>
                      <a:pt x="1" y="3"/>
                    </a:lnTo>
                    <a:lnTo>
                      <a:pt x="1" y="4"/>
                    </a:lnTo>
                    <a:lnTo>
                      <a:pt x="0" y="4"/>
                    </a:lnTo>
                    <a:lnTo>
                      <a:pt x="1" y="5"/>
                    </a:lnTo>
                    <a:lnTo>
                      <a:pt x="2" y="5"/>
                    </a:lnTo>
                    <a:lnTo>
                      <a:pt x="4" y="4"/>
                    </a:lnTo>
                    <a:lnTo>
                      <a:pt x="5" y="4"/>
                    </a:lnTo>
                    <a:lnTo>
                      <a:pt x="6" y="3"/>
                    </a:lnTo>
                    <a:lnTo>
                      <a:pt x="7" y="1"/>
                    </a:lnTo>
                    <a:lnTo>
                      <a:pt x="8"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31" name="Freeform 2439"/>
              <p:cNvSpPr/>
              <p:nvPr/>
            </p:nvSpPr>
            <p:spPr>
              <a:xfrm>
                <a:off x="2349" y="2124"/>
                <a:ext cx="13" cy="9"/>
              </a:xfrm>
              <a:custGeom>
                <a:avLst/>
                <a:gdLst>
                  <a:gd name="txL" fmla="*/ 0 w 4"/>
                  <a:gd name="txT" fmla="*/ 0 h 3"/>
                  <a:gd name="txR" fmla="*/ 4 w 4"/>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4" h="3">
                    <a:moveTo>
                      <a:pt x="3" y="3"/>
                    </a:moveTo>
                    <a:lnTo>
                      <a:pt x="3" y="3"/>
                    </a:lnTo>
                    <a:lnTo>
                      <a:pt x="4" y="3"/>
                    </a:lnTo>
                    <a:lnTo>
                      <a:pt x="3" y="0"/>
                    </a:lnTo>
                    <a:lnTo>
                      <a:pt x="1" y="2"/>
                    </a:lnTo>
                    <a:lnTo>
                      <a:pt x="0" y="3"/>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32" name="Freeform 2440"/>
              <p:cNvSpPr/>
              <p:nvPr/>
            </p:nvSpPr>
            <p:spPr>
              <a:xfrm>
                <a:off x="2349" y="2133"/>
                <a:ext cx="10" cy="14"/>
              </a:xfrm>
              <a:custGeom>
                <a:avLst/>
                <a:gdLst>
                  <a:gd name="txL" fmla="*/ 0 w 3"/>
                  <a:gd name="txT" fmla="*/ 0 h 4"/>
                  <a:gd name="txR" fmla="*/ 3 w 3"/>
                  <a:gd name="txB" fmla="*/ 4 h 4"/>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4">
                    <a:moveTo>
                      <a:pt x="1" y="2"/>
                    </a:moveTo>
                    <a:lnTo>
                      <a:pt x="1" y="2"/>
                    </a:lnTo>
                    <a:lnTo>
                      <a:pt x="3" y="2"/>
                    </a:lnTo>
                    <a:lnTo>
                      <a:pt x="3" y="0"/>
                    </a:lnTo>
                    <a:lnTo>
                      <a:pt x="0" y="0"/>
                    </a:lnTo>
                    <a:lnTo>
                      <a:pt x="0" y="2"/>
                    </a:lnTo>
                    <a:lnTo>
                      <a:pt x="1" y="4"/>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33" name="Freeform 2441"/>
              <p:cNvSpPr/>
              <p:nvPr/>
            </p:nvSpPr>
            <p:spPr>
              <a:xfrm>
                <a:off x="2352" y="2140"/>
                <a:ext cx="17" cy="10"/>
              </a:xfrm>
              <a:custGeom>
                <a:avLst/>
                <a:gdLst>
                  <a:gd name="txL" fmla="*/ 0 w 5"/>
                  <a:gd name="txT" fmla="*/ 0 h 3"/>
                  <a:gd name="txR" fmla="*/ 5 w 5"/>
                  <a:gd name="txB" fmla="*/ 3 h 3"/>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5" h="3">
                    <a:moveTo>
                      <a:pt x="3" y="0"/>
                    </a:moveTo>
                    <a:lnTo>
                      <a:pt x="3" y="0"/>
                    </a:lnTo>
                    <a:lnTo>
                      <a:pt x="0" y="0"/>
                    </a:lnTo>
                    <a:lnTo>
                      <a:pt x="0" y="2"/>
                    </a:lnTo>
                    <a:lnTo>
                      <a:pt x="3" y="3"/>
                    </a:lnTo>
                    <a:lnTo>
                      <a:pt x="5"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34" name="Freeform 2442"/>
              <p:cNvSpPr/>
              <p:nvPr/>
            </p:nvSpPr>
            <p:spPr>
              <a:xfrm>
                <a:off x="2362" y="2124"/>
                <a:ext cx="16" cy="23"/>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5" h="7">
                    <a:moveTo>
                      <a:pt x="4" y="3"/>
                    </a:moveTo>
                    <a:lnTo>
                      <a:pt x="4" y="3"/>
                    </a:lnTo>
                    <a:lnTo>
                      <a:pt x="2" y="3"/>
                    </a:lnTo>
                    <a:lnTo>
                      <a:pt x="0" y="5"/>
                    </a:lnTo>
                    <a:lnTo>
                      <a:pt x="2" y="7"/>
                    </a:lnTo>
                    <a:lnTo>
                      <a:pt x="5" y="3"/>
                    </a:lnTo>
                    <a:lnTo>
                      <a:pt x="4" y="0"/>
                    </a:lnTo>
                    <a:lnTo>
                      <a:pt x="4"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35" name="Freeform 2443"/>
              <p:cNvSpPr/>
              <p:nvPr/>
            </p:nvSpPr>
            <p:spPr>
              <a:xfrm>
                <a:off x="2359" y="2124"/>
                <a:ext cx="16" cy="9"/>
              </a:xfrm>
              <a:custGeom>
                <a:avLst/>
                <a:gdLst>
                  <a:gd name="txL" fmla="*/ 0 w 5"/>
                  <a:gd name="txT" fmla="*/ 0 h 3"/>
                  <a:gd name="txR" fmla="*/ 5 w 5"/>
                  <a:gd name="txB" fmla="*/ 3 h 3"/>
                </a:gdLst>
                <a:ahLst/>
                <a:cxnLst>
                  <a:cxn ang="0">
                    <a:pos x="2147483646" y="2147483646"/>
                  </a:cxn>
                  <a:cxn ang="0">
                    <a:pos x="0" y="2147483646"/>
                  </a:cxn>
                  <a:cxn ang="0">
                    <a:pos x="2147483646" y="2147483646"/>
                  </a:cxn>
                  <a:cxn ang="0">
                    <a:pos x="2147483646" y="2147483646"/>
                  </a:cxn>
                  <a:cxn ang="0">
                    <a:pos x="2147483646" y="0"/>
                  </a:cxn>
                  <a:cxn ang="0">
                    <a:pos x="2147483646" y="0"/>
                  </a:cxn>
                  <a:cxn ang="0">
                    <a:pos x="0" y="0"/>
                  </a:cxn>
                  <a:cxn ang="0">
                    <a:pos x="0" y="0"/>
                  </a:cxn>
                  <a:cxn ang="0">
                    <a:pos x="2147483646" y="2147483646"/>
                  </a:cxn>
                </a:cxnLst>
                <a:rect l="txL" t="txT" r="txR" b="txB"/>
                <a:pathLst>
                  <a:path w="5" h="3">
                    <a:moveTo>
                      <a:pt x="1" y="3"/>
                    </a:moveTo>
                    <a:lnTo>
                      <a:pt x="0" y="3"/>
                    </a:lnTo>
                    <a:lnTo>
                      <a:pt x="1" y="3"/>
                    </a:lnTo>
                    <a:lnTo>
                      <a:pt x="5" y="3"/>
                    </a:lnTo>
                    <a:lnTo>
                      <a:pt x="5" y="0"/>
                    </a:lnTo>
                    <a:lnTo>
                      <a:pt x="1" y="0"/>
                    </a:lnTo>
                    <a:lnTo>
                      <a:pt x="0" y="0"/>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36" name="Freeform 2444"/>
              <p:cNvSpPr/>
              <p:nvPr/>
            </p:nvSpPr>
            <p:spPr>
              <a:xfrm>
                <a:off x="2483" y="2055"/>
                <a:ext cx="26" cy="49"/>
              </a:xfrm>
              <a:custGeom>
                <a:avLst/>
                <a:gdLst>
                  <a:gd name="txL" fmla="*/ 0 w 8"/>
                  <a:gd name="txT" fmla="*/ 0 h 15"/>
                  <a:gd name="txR" fmla="*/ 8 w 8"/>
                  <a:gd name="txB" fmla="*/ 15 h 15"/>
                </a:gdLst>
                <a:ahLst/>
                <a:cxnLst>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txL" t="txT" r="txR" b="txB"/>
                <a:pathLst>
                  <a:path w="8" h="15">
                    <a:moveTo>
                      <a:pt x="6" y="0"/>
                    </a:moveTo>
                    <a:lnTo>
                      <a:pt x="6" y="0"/>
                    </a:lnTo>
                    <a:lnTo>
                      <a:pt x="4" y="0"/>
                    </a:lnTo>
                    <a:lnTo>
                      <a:pt x="2" y="1"/>
                    </a:lnTo>
                    <a:lnTo>
                      <a:pt x="1" y="2"/>
                    </a:lnTo>
                    <a:lnTo>
                      <a:pt x="1" y="3"/>
                    </a:lnTo>
                    <a:lnTo>
                      <a:pt x="1" y="10"/>
                    </a:lnTo>
                    <a:lnTo>
                      <a:pt x="1" y="11"/>
                    </a:lnTo>
                    <a:lnTo>
                      <a:pt x="1" y="13"/>
                    </a:lnTo>
                    <a:lnTo>
                      <a:pt x="0" y="14"/>
                    </a:lnTo>
                    <a:lnTo>
                      <a:pt x="1" y="14"/>
                    </a:lnTo>
                    <a:lnTo>
                      <a:pt x="1" y="15"/>
                    </a:lnTo>
                    <a:lnTo>
                      <a:pt x="3" y="13"/>
                    </a:lnTo>
                    <a:lnTo>
                      <a:pt x="4" y="10"/>
                    </a:lnTo>
                    <a:lnTo>
                      <a:pt x="5" y="9"/>
                    </a:lnTo>
                    <a:lnTo>
                      <a:pt x="5" y="8"/>
                    </a:lnTo>
                    <a:lnTo>
                      <a:pt x="6" y="7"/>
                    </a:lnTo>
                    <a:lnTo>
                      <a:pt x="7" y="6"/>
                    </a:lnTo>
                    <a:lnTo>
                      <a:pt x="8" y="5"/>
                    </a:lnTo>
                    <a:lnTo>
                      <a:pt x="8" y="4"/>
                    </a:lnTo>
                    <a:lnTo>
                      <a:pt x="8" y="3"/>
                    </a:lnTo>
                    <a:lnTo>
                      <a:pt x="8" y="2"/>
                    </a:lnTo>
                    <a:lnTo>
                      <a:pt x="8" y="1"/>
                    </a:lnTo>
                    <a:lnTo>
                      <a:pt x="7" y="0"/>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37" name="Freeform 2445"/>
              <p:cNvSpPr/>
              <p:nvPr/>
            </p:nvSpPr>
            <p:spPr>
              <a:xfrm>
                <a:off x="2486" y="2048"/>
                <a:ext cx="17" cy="17"/>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5">
                    <a:moveTo>
                      <a:pt x="2" y="5"/>
                    </a:moveTo>
                    <a:lnTo>
                      <a:pt x="2" y="5"/>
                    </a:lnTo>
                    <a:lnTo>
                      <a:pt x="3" y="4"/>
                    </a:lnTo>
                    <a:lnTo>
                      <a:pt x="5" y="4"/>
                    </a:lnTo>
                    <a:lnTo>
                      <a:pt x="5" y="0"/>
                    </a:lnTo>
                    <a:lnTo>
                      <a:pt x="2" y="2"/>
                    </a:lnTo>
                    <a:lnTo>
                      <a:pt x="0" y="5"/>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438" name="Freeform 2446"/>
              <p:cNvSpPr/>
              <p:nvPr/>
            </p:nvSpPr>
            <p:spPr>
              <a:xfrm>
                <a:off x="2483" y="2065"/>
                <a:ext cx="10" cy="23"/>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3" h="7">
                    <a:moveTo>
                      <a:pt x="3" y="7"/>
                    </a:moveTo>
                    <a:lnTo>
                      <a:pt x="3" y="7"/>
                    </a:lnTo>
                    <a:lnTo>
                      <a:pt x="3" y="3"/>
                    </a:lnTo>
                    <a:lnTo>
                      <a:pt x="3" y="0"/>
                    </a:lnTo>
                    <a:lnTo>
                      <a:pt x="1" y="0"/>
                    </a:lnTo>
                    <a:lnTo>
                      <a:pt x="1" y="3"/>
                    </a:lnTo>
                    <a:lnTo>
                      <a:pt x="0" y="7"/>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439" name="Freeform 2447"/>
              <p:cNvSpPr/>
              <p:nvPr/>
            </p:nvSpPr>
            <p:spPr>
              <a:xfrm>
                <a:off x="2483" y="2088"/>
                <a:ext cx="10"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3" h="5">
                    <a:moveTo>
                      <a:pt x="1" y="3"/>
                    </a:moveTo>
                    <a:lnTo>
                      <a:pt x="1" y="3"/>
                    </a:lnTo>
                    <a:lnTo>
                      <a:pt x="3" y="0"/>
                    </a:lnTo>
                    <a:lnTo>
                      <a:pt x="0" y="0"/>
                    </a:lnTo>
                    <a:lnTo>
                      <a:pt x="0" y="3"/>
                    </a:lnTo>
                    <a:lnTo>
                      <a:pt x="1" y="5"/>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40" name="Freeform 2448"/>
              <p:cNvSpPr/>
              <p:nvPr/>
            </p:nvSpPr>
            <p:spPr>
              <a:xfrm>
                <a:off x="2486" y="2088"/>
                <a:ext cx="10" cy="16"/>
              </a:xfrm>
              <a:custGeom>
                <a:avLst/>
                <a:gdLst>
                  <a:gd name="txL" fmla="*/ 0 w 3"/>
                  <a:gd name="txT" fmla="*/ 0 h 5"/>
                  <a:gd name="txR" fmla="*/ 3 w 3"/>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0"/>
                  </a:cxn>
                  <a:cxn ang="0">
                    <a:pos x="2147483646" y="0"/>
                  </a:cxn>
                  <a:cxn ang="0">
                    <a:pos x="2147483646" y="0"/>
                  </a:cxn>
                </a:cxnLst>
                <a:rect l="txL" t="txT" r="txR" b="txB"/>
                <a:pathLst>
                  <a:path w="3" h="5">
                    <a:moveTo>
                      <a:pt x="2" y="0"/>
                    </a:moveTo>
                    <a:lnTo>
                      <a:pt x="2" y="0"/>
                    </a:lnTo>
                    <a:lnTo>
                      <a:pt x="2" y="1"/>
                    </a:lnTo>
                    <a:lnTo>
                      <a:pt x="0" y="3"/>
                    </a:lnTo>
                    <a:lnTo>
                      <a:pt x="0" y="5"/>
                    </a:lnTo>
                    <a:lnTo>
                      <a:pt x="3" y="3"/>
                    </a:lnTo>
                    <a:lnTo>
                      <a:pt x="3"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41" name="Freeform 2449"/>
              <p:cNvSpPr/>
              <p:nvPr/>
            </p:nvSpPr>
            <p:spPr>
              <a:xfrm>
                <a:off x="2493" y="2071"/>
                <a:ext cx="20" cy="17"/>
              </a:xfrm>
              <a:custGeom>
                <a:avLst/>
                <a:gdLst>
                  <a:gd name="txL" fmla="*/ 0 w 6"/>
                  <a:gd name="txT" fmla="*/ 0 h 5"/>
                  <a:gd name="txR" fmla="*/ 6 w 6"/>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6" h="5">
                    <a:moveTo>
                      <a:pt x="5" y="0"/>
                    </a:moveTo>
                    <a:lnTo>
                      <a:pt x="5" y="0"/>
                    </a:lnTo>
                    <a:lnTo>
                      <a:pt x="1" y="1"/>
                    </a:lnTo>
                    <a:lnTo>
                      <a:pt x="0" y="5"/>
                    </a:lnTo>
                    <a:lnTo>
                      <a:pt x="1" y="5"/>
                    </a:lnTo>
                    <a:lnTo>
                      <a:pt x="5" y="3"/>
                    </a:lnTo>
                    <a:lnTo>
                      <a:pt x="6"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42" name="Freeform 2450"/>
              <p:cNvSpPr/>
              <p:nvPr/>
            </p:nvSpPr>
            <p:spPr>
              <a:xfrm>
                <a:off x="2503" y="2048"/>
                <a:ext cx="10" cy="23"/>
              </a:xfrm>
              <a:custGeom>
                <a:avLst/>
                <a:gdLst>
                  <a:gd name="txL" fmla="*/ 0 w 3"/>
                  <a:gd name="txT" fmla="*/ 0 h 7"/>
                  <a:gd name="txR" fmla="*/ 3 w 3"/>
                  <a:gd name="txB" fmla="*/ 7 h 7"/>
                </a:gdLst>
                <a:ahLst/>
                <a:cxnLst>
                  <a:cxn ang="0">
                    <a:pos x="0" y="2147483646"/>
                  </a:cxn>
                  <a:cxn ang="0">
                    <a:pos x="0" y="2147483646"/>
                  </a:cxn>
                  <a:cxn ang="0">
                    <a:pos x="0"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3" h="7">
                    <a:moveTo>
                      <a:pt x="0" y="4"/>
                    </a:moveTo>
                    <a:lnTo>
                      <a:pt x="0" y="4"/>
                    </a:lnTo>
                    <a:lnTo>
                      <a:pt x="2" y="7"/>
                    </a:lnTo>
                    <a:lnTo>
                      <a:pt x="3" y="7"/>
                    </a:lnTo>
                    <a:lnTo>
                      <a:pt x="3" y="4"/>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443" name="Freeform 2451"/>
              <p:cNvSpPr/>
              <p:nvPr/>
            </p:nvSpPr>
            <p:spPr>
              <a:xfrm>
                <a:off x="2598" y="1947"/>
                <a:ext cx="26" cy="39"/>
              </a:xfrm>
              <a:custGeom>
                <a:avLst/>
                <a:gdLst>
                  <a:gd name="txL" fmla="*/ 0 w 8"/>
                  <a:gd name="txT" fmla="*/ 0 h 12"/>
                  <a:gd name="txR" fmla="*/ 8 w 8"/>
                  <a:gd name="txB" fmla="*/ 12 h 12"/>
                </a:gdLst>
                <a:ahLst/>
                <a:cxnLst>
                  <a:cxn ang="0">
                    <a:pos x="2147483646" y="0"/>
                  </a:cxn>
                  <a:cxn ang="0">
                    <a:pos x="2147483646" y="0"/>
                  </a:cxn>
                  <a:cxn ang="0">
                    <a:pos x="2147483646" y="0"/>
                  </a:cxn>
                  <a:cxn ang="0">
                    <a:pos x="2147483646" y="2147483646"/>
                  </a:cxn>
                  <a:cxn ang="0">
                    <a:pos x="0" y="2147483646"/>
                  </a:cxn>
                  <a:cxn ang="0">
                    <a:pos x="0" y="2147483646"/>
                  </a:cxn>
                  <a:cxn ang="0">
                    <a:pos x="0"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8" h="12">
                    <a:moveTo>
                      <a:pt x="4" y="0"/>
                    </a:moveTo>
                    <a:lnTo>
                      <a:pt x="4" y="0"/>
                    </a:lnTo>
                    <a:lnTo>
                      <a:pt x="3" y="0"/>
                    </a:lnTo>
                    <a:lnTo>
                      <a:pt x="2" y="1"/>
                    </a:lnTo>
                    <a:lnTo>
                      <a:pt x="0" y="2"/>
                    </a:lnTo>
                    <a:lnTo>
                      <a:pt x="0" y="3"/>
                    </a:lnTo>
                    <a:lnTo>
                      <a:pt x="0" y="4"/>
                    </a:lnTo>
                    <a:lnTo>
                      <a:pt x="2" y="5"/>
                    </a:lnTo>
                    <a:lnTo>
                      <a:pt x="2" y="6"/>
                    </a:lnTo>
                    <a:lnTo>
                      <a:pt x="2" y="7"/>
                    </a:lnTo>
                    <a:lnTo>
                      <a:pt x="2" y="8"/>
                    </a:lnTo>
                    <a:lnTo>
                      <a:pt x="1" y="10"/>
                    </a:lnTo>
                    <a:lnTo>
                      <a:pt x="1" y="11"/>
                    </a:lnTo>
                    <a:lnTo>
                      <a:pt x="1" y="12"/>
                    </a:lnTo>
                    <a:lnTo>
                      <a:pt x="2" y="12"/>
                    </a:lnTo>
                    <a:lnTo>
                      <a:pt x="3" y="12"/>
                    </a:lnTo>
                    <a:lnTo>
                      <a:pt x="4" y="11"/>
                    </a:lnTo>
                    <a:lnTo>
                      <a:pt x="5" y="11"/>
                    </a:lnTo>
                    <a:lnTo>
                      <a:pt x="5" y="10"/>
                    </a:lnTo>
                    <a:lnTo>
                      <a:pt x="5" y="9"/>
                    </a:lnTo>
                    <a:lnTo>
                      <a:pt x="6" y="8"/>
                    </a:lnTo>
                    <a:lnTo>
                      <a:pt x="7" y="6"/>
                    </a:lnTo>
                    <a:lnTo>
                      <a:pt x="7" y="5"/>
                    </a:lnTo>
                    <a:lnTo>
                      <a:pt x="8" y="4"/>
                    </a:lnTo>
                    <a:lnTo>
                      <a:pt x="8" y="3"/>
                    </a:lnTo>
                    <a:lnTo>
                      <a:pt x="8" y="1"/>
                    </a:lnTo>
                    <a:lnTo>
                      <a:pt x="7" y="0"/>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44" name="Freeform 2452"/>
              <p:cNvSpPr/>
              <p:nvPr/>
            </p:nvSpPr>
            <p:spPr>
              <a:xfrm>
                <a:off x="2598" y="1947"/>
                <a:ext cx="16" cy="6"/>
              </a:xfrm>
              <a:custGeom>
                <a:avLst/>
                <a:gdLst>
                  <a:gd name="txL" fmla="*/ 0 w 5"/>
                  <a:gd name="txT" fmla="*/ 0 h 2"/>
                  <a:gd name="txR" fmla="*/ 5 w 5"/>
                  <a:gd name="txB" fmla="*/ 2 h 2"/>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5" h="2">
                    <a:moveTo>
                      <a:pt x="2" y="2"/>
                    </a:moveTo>
                    <a:lnTo>
                      <a:pt x="2" y="2"/>
                    </a:lnTo>
                    <a:lnTo>
                      <a:pt x="4" y="2"/>
                    </a:lnTo>
                    <a:lnTo>
                      <a:pt x="5" y="2"/>
                    </a:lnTo>
                    <a:lnTo>
                      <a:pt x="4" y="0"/>
                    </a:lnTo>
                    <a:lnTo>
                      <a:pt x="2" y="0"/>
                    </a:lnTo>
                    <a:lnTo>
                      <a:pt x="0" y="2"/>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45" name="Freeform 2453"/>
              <p:cNvSpPr/>
              <p:nvPr/>
            </p:nvSpPr>
            <p:spPr>
              <a:xfrm>
                <a:off x="2595" y="1953"/>
                <a:ext cx="9" cy="10"/>
              </a:xfrm>
              <a:custGeom>
                <a:avLst/>
                <a:gdLst>
                  <a:gd name="txL" fmla="*/ 0 w 3"/>
                  <a:gd name="txT" fmla="*/ 0 h 3"/>
                  <a:gd name="txR" fmla="*/ 3 w 3"/>
                  <a:gd name="txB" fmla="*/ 3 h 3"/>
                </a:gdLst>
                <a:ahLst/>
                <a:cxnLst>
                  <a:cxn ang="0">
                    <a:pos x="2147483646" y="2147483646"/>
                  </a:cxn>
                  <a:cxn ang="0">
                    <a:pos x="2147483646" y="2147483646"/>
                  </a:cxn>
                  <a:cxn ang="0">
                    <a:pos x="2147483646" y="2147483646"/>
                  </a:cxn>
                  <a:cxn ang="0">
                    <a:pos x="2147483646" y="0"/>
                  </a:cxn>
                  <a:cxn ang="0">
                    <a:pos x="2147483646" y="0"/>
                  </a:cxn>
                  <a:cxn ang="0">
                    <a:pos x="0" y="0"/>
                  </a:cxn>
                  <a:cxn ang="0">
                    <a:pos x="2147483646" y="2147483646"/>
                  </a:cxn>
                  <a:cxn ang="0">
                    <a:pos x="2147483646" y="2147483646"/>
                  </a:cxn>
                  <a:cxn ang="0">
                    <a:pos x="2147483646" y="2147483646"/>
                  </a:cxn>
                </a:cxnLst>
                <a:rect l="txL" t="txT" r="txR" b="txB"/>
                <a:pathLst>
                  <a:path w="3" h="3">
                    <a:moveTo>
                      <a:pt x="1" y="2"/>
                    </a:moveTo>
                    <a:lnTo>
                      <a:pt x="1" y="2"/>
                    </a:lnTo>
                    <a:lnTo>
                      <a:pt x="3" y="0"/>
                    </a:lnTo>
                    <a:lnTo>
                      <a:pt x="1" y="0"/>
                    </a:lnTo>
                    <a:lnTo>
                      <a:pt x="0" y="0"/>
                    </a:lnTo>
                    <a:lnTo>
                      <a:pt x="1" y="3"/>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46" name="Freeform 2454"/>
              <p:cNvSpPr/>
              <p:nvPr/>
            </p:nvSpPr>
            <p:spPr>
              <a:xfrm>
                <a:off x="2598" y="1960"/>
                <a:ext cx="13" cy="10"/>
              </a:xfrm>
              <a:custGeom>
                <a:avLst/>
                <a:gdLst>
                  <a:gd name="txL" fmla="*/ 0 w 4"/>
                  <a:gd name="txT" fmla="*/ 0 h 3"/>
                  <a:gd name="txR" fmla="*/ 4 w 4"/>
                  <a:gd name="txB" fmla="*/ 3 h 3"/>
                </a:gdLst>
                <a:ahLst/>
                <a:cxnLst>
                  <a:cxn ang="0">
                    <a:pos x="2147483646" y="2147483646"/>
                  </a:cxn>
                  <a:cxn ang="0">
                    <a:pos x="2147483646" y="2147483646"/>
                  </a:cxn>
                  <a:cxn ang="0">
                    <a:pos x="2147483646" y="2147483646"/>
                  </a:cxn>
                  <a:cxn ang="0">
                    <a:pos x="0" y="0"/>
                  </a:cxn>
                  <a:cxn ang="0">
                    <a:pos x="0" y="2147483646"/>
                  </a:cxn>
                  <a:cxn ang="0">
                    <a:pos x="0" y="2147483646"/>
                  </a:cxn>
                  <a:cxn ang="0">
                    <a:pos x="2147483646" y="2147483646"/>
                  </a:cxn>
                  <a:cxn ang="0">
                    <a:pos x="2147483646" y="2147483646"/>
                  </a:cxn>
                  <a:cxn ang="0">
                    <a:pos x="2147483646" y="2147483646"/>
                  </a:cxn>
                </a:cxnLst>
                <a:rect l="txL" t="txT" r="txR" b="txB"/>
                <a:pathLst>
                  <a:path w="4" h="3">
                    <a:moveTo>
                      <a:pt x="4" y="3"/>
                    </a:moveTo>
                    <a:lnTo>
                      <a:pt x="4" y="3"/>
                    </a:lnTo>
                    <a:lnTo>
                      <a:pt x="4" y="1"/>
                    </a:lnTo>
                    <a:lnTo>
                      <a:pt x="0" y="0"/>
                    </a:lnTo>
                    <a:lnTo>
                      <a:pt x="0" y="1"/>
                    </a:lnTo>
                    <a:lnTo>
                      <a:pt x="2" y="3"/>
                    </a:lnTo>
                    <a:lnTo>
                      <a:pt x="4"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47" name="Freeform 2455"/>
              <p:cNvSpPr/>
              <p:nvPr/>
            </p:nvSpPr>
            <p:spPr>
              <a:xfrm>
                <a:off x="2598" y="1970"/>
                <a:ext cx="13" cy="19"/>
              </a:xfrm>
              <a:custGeom>
                <a:avLst/>
                <a:gdLst>
                  <a:gd name="txL" fmla="*/ 0 w 4"/>
                  <a:gd name="txT" fmla="*/ 0 h 6"/>
                  <a:gd name="txR" fmla="*/ 4 w 4"/>
                  <a:gd name="txB" fmla="*/ 6 h 6"/>
                </a:gdLst>
                <a:ahLst/>
                <a:cxnLst>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Lst>
                <a:rect l="txL" t="txT" r="txR" b="txB"/>
                <a:pathLst>
                  <a:path w="4" h="6">
                    <a:moveTo>
                      <a:pt x="2" y="3"/>
                    </a:moveTo>
                    <a:lnTo>
                      <a:pt x="2" y="3"/>
                    </a:lnTo>
                    <a:lnTo>
                      <a:pt x="4" y="0"/>
                    </a:lnTo>
                    <a:lnTo>
                      <a:pt x="2" y="0"/>
                    </a:lnTo>
                    <a:lnTo>
                      <a:pt x="0" y="3"/>
                    </a:lnTo>
                    <a:lnTo>
                      <a:pt x="2" y="6"/>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48" name="Freeform 2456"/>
              <p:cNvSpPr/>
              <p:nvPr/>
            </p:nvSpPr>
            <p:spPr>
              <a:xfrm>
                <a:off x="2604" y="1980"/>
                <a:ext cx="17" cy="9"/>
              </a:xfrm>
              <a:custGeom>
                <a:avLst/>
                <a:gdLst>
                  <a:gd name="txL" fmla="*/ 0 w 5"/>
                  <a:gd name="txT" fmla="*/ 0 h 3"/>
                  <a:gd name="txR" fmla="*/ 5 w 5"/>
                  <a:gd name="txB" fmla="*/ 3 h 3"/>
                </a:gdLst>
                <a:ahLst/>
                <a:cxnLst>
                  <a:cxn ang="0">
                    <a:pos x="2147483646" y="0"/>
                  </a:cxn>
                  <a:cxn ang="0">
                    <a:pos x="2147483646" y="0"/>
                  </a:cxn>
                  <a:cxn ang="0">
                    <a:pos x="2147483646" y="0"/>
                  </a:cxn>
                  <a:cxn ang="0">
                    <a:pos x="0" y="0"/>
                  </a:cxn>
                  <a:cxn ang="0">
                    <a:pos x="0" y="2147483646"/>
                  </a:cxn>
                  <a:cxn ang="0">
                    <a:pos x="2147483646" y="2147483646"/>
                  </a:cxn>
                  <a:cxn ang="0">
                    <a:pos x="2147483646" y="0"/>
                  </a:cxn>
                  <a:cxn ang="0">
                    <a:pos x="2147483646" y="0"/>
                  </a:cxn>
                  <a:cxn ang="0">
                    <a:pos x="2147483646" y="0"/>
                  </a:cxn>
                </a:cxnLst>
                <a:rect l="txL" t="txT" r="txR" b="txB"/>
                <a:pathLst>
                  <a:path w="5" h="3">
                    <a:moveTo>
                      <a:pt x="3" y="0"/>
                    </a:moveTo>
                    <a:lnTo>
                      <a:pt x="3" y="0"/>
                    </a:lnTo>
                    <a:lnTo>
                      <a:pt x="2" y="0"/>
                    </a:lnTo>
                    <a:lnTo>
                      <a:pt x="0" y="0"/>
                    </a:lnTo>
                    <a:lnTo>
                      <a:pt x="0" y="3"/>
                    </a:lnTo>
                    <a:lnTo>
                      <a:pt x="3" y="3"/>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49" name="Freeform 2457"/>
              <p:cNvSpPr/>
              <p:nvPr/>
            </p:nvSpPr>
            <p:spPr>
              <a:xfrm>
                <a:off x="2614" y="1960"/>
                <a:ext cx="10" cy="20"/>
              </a:xfrm>
              <a:custGeom>
                <a:avLst/>
                <a:gdLst>
                  <a:gd name="txL" fmla="*/ 0 w 3"/>
                  <a:gd name="txT" fmla="*/ 0 h 6"/>
                  <a:gd name="txR" fmla="*/ 3 w 3"/>
                  <a:gd name="txB" fmla="*/ 6 h 6"/>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6">
                    <a:moveTo>
                      <a:pt x="2" y="0"/>
                    </a:moveTo>
                    <a:lnTo>
                      <a:pt x="2" y="0"/>
                    </a:lnTo>
                    <a:lnTo>
                      <a:pt x="0" y="3"/>
                    </a:lnTo>
                    <a:lnTo>
                      <a:pt x="0" y="6"/>
                    </a:lnTo>
                    <a:lnTo>
                      <a:pt x="2" y="6"/>
                    </a:lnTo>
                    <a:lnTo>
                      <a:pt x="2" y="4"/>
                    </a:lnTo>
                    <a:lnTo>
                      <a:pt x="3"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50" name="Freeform 2458"/>
              <p:cNvSpPr/>
              <p:nvPr/>
            </p:nvSpPr>
            <p:spPr>
              <a:xfrm>
                <a:off x="2621" y="1947"/>
                <a:ext cx="3" cy="16"/>
              </a:xfrm>
              <a:custGeom>
                <a:avLst/>
                <a:gdLst>
                  <a:gd name="txL" fmla="*/ 0 w 1"/>
                  <a:gd name="txT" fmla="*/ 0 h 5"/>
                  <a:gd name="txR" fmla="*/ 1 w 1"/>
                  <a:gd name="txB" fmla="*/ 5 h 5"/>
                </a:gdLst>
                <a:ahLst/>
                <a:cxnLst>
                  <a:cxn ang="0">
                    <a:pos x="0" y="2147483646"/>
                  </a:cxn>
                  <a:cxn ang="0">
                    <a:pos x="0" y="2147483646"/>
                  </a:cxn>
                  <a:cxn ang="0">
                    <a:pos x="0" y="2147483646"/>
                  </a:cxn>
                  <a:cxn ang="0">
                    <a:pos x="0" y="2147483646"/>
                  </a:cxn>
                  <a:cxn ang="0">
                    <a:pos x="2147483646" y="2147483646"/>
                  </a:cxn>
                  <a:cxn ang="0">
                    <a:pos x="2147483646" y="2147483646"/>
                  </a:cxn>
                  <a:cxn ang="0">
                    <a:pos x="0" y="0"/>
                  </a:cxn>
                  <a:cxn ang="0">
                    <a:pos x="0" y="0"/>
                  </a:cxn>
                  <a:cxn ang="0">
                    <a:pos x="0" y="2147483646"/>
                  </a:cxn>
                </a:cxnLst>
                <a:rect l="txL" t="txT" r="txR" b="txB"/>
                <a:pathLst>
                  <a:path w="1" h="5">
                    <a:moveTo>
                      <a:pt x="0" y="2"/>
                    </a:moveTo>
                    <a:lnTo>
                      <a:pt x="0" y="2"/>
                    </a:lnTo>
                    <a:lnTo>
                      <a:pt x="0" y="4"/>
                    </a:lnTo>
                    <a:lnTo>
                      <a:pt x="1" y="5"/>
                    </a:lnTo>
                    <a:lnTo>
                      <a:pt x="1" y="2"/>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51" name="Freeform 2459"/>
              <p:cNvSpPr/>
              <p:nvPr/>
            </p:nvSpPr>
            <p:spPr>
              <a:xfrm>
                <a:off x="2611" y="1947"/>
                <a:ext cx="10" cy="6"/>
              </a:xfrm>
              <a:custGeom>
                <a:avLst/>
                <a:gdLst>
                  <a:gd name="txL" fmla="*/ 0 w 3"/>
                  <a:gd name="txT" fmla="*/ 0 h 2"/>
                  <a:gd name="txR" fmla="*/ 3 w 3"/>
                  <a:gd name="txB" fmla="*/ 2 h 2"/>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0"/>
                  </a:cxn>
                  <a:cxn ang="0">
                    <a:pos x="0" y="0"/>
                  </a:cxn>
                  <a:cxn ang="0">
                    <a:pos x="2147483646" y="2147483646"/>
                  </a:cxn>
                </a:cxnLst>
                <a:rect l="txL" t="txT" r="txR" b="txB"/>
                <a:pathLst>
                  <a:path w="3" h="2">
                    <a:moveTo>
                      <a:pt x="1" y="2"/>
                    </a:moveTo>
                    <a:lnTo>
                      <a:pt x="1" y="2"/>
                    </a:lnTo>
                    <a:lnTo>
                      <a:pt x="3" y="2"/>
                    </a:lnTo>
                    <a:lnTo>
                      <a:pt x="3" y="0"/>
                    </a:lnTo>
                    <a:lnTo>
                      <a:pt x="1" y="0"/>
                    </a:lnTo>
                    <a:lnTo>
                      <a:pt x="0" y="0"/>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52" name="Freeform 2460"/>
              <p:cNvSpPr/>
              <p:nvPr/>
            </p:nvSpPr>
            <p:spPr>
              <a:xfrm>
                <a:off x="2631" y="1937"/>
                <a:ext cx="29" cy="23"/>
              </a:xfrm>
              <a:custGeom>
                <a:avLst/>
                <a:gdLst>
                  <a:gd name="txL" fmla="*/ 0 w 9"/>
                  <a:gd name="txT" fmla="*/ 0 h 7"/>
                  <a:gd name="txR" fmla="*/ 9 w 9"/>
                  <a:gd name="txB" fmla="*/ 7 h 7"/>
                </a:gdLst>
                <a:ahLst/>
                <a:cxnLst>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0" y="2147483646"/>
                  </a:cxn>
                </a:cxnLst>
                <a:rect l="txL" t="txT" r="txR" b="txB"/>
                <a:pathLst>
                  <a:path w="9" h="7">
                    <a:moveTo>
                      <a:pt x="0" y="3"/>
                    </a:moveTo>
                    <a:lnTo>
                      <a:pt x="0" y="3"/>
                    </a:lnTo>
                    <a:lnTo>
                      <a:pt x="0" y="7"/>
                    </a:lnTo>
                    <a:lnTo>
                      <a:pt x="3" y="7"/>
                    </a:lnTo>
                    <a:lnTo>
                      <a:pt x="4" y="6"/>
                    </a:lnTo>
                    <a:lnTo>
                      <a:pt x="4" y="5"/>
                    </a:lnTo>
                    <a:lnTo>
                      <a:pt x="5" y="5"/>
                    </a:lnTo>
                    <a:lnTo>
                      <a:pt x="6" y="6"/>
                    </a:lnTo>
                    <a:lnTo>
                      <a:pt x="7" y="7"/>
                    </a:lnTo>
                    <a:lnTo>
                      <a:pt x="8" y="7"/>
                    </a:lnTo>
                    <a:lnTo>
                      <a:pt x="8" y="6"/>
                    </a:lnTo>
                    <a:lnTo>
                      <a:pt x="8" y="5"/>
                    </a:lnTo>
                    <a:lnTo>
                      <a:pt x="8" y="3"/>
                    </a:lnTo>
                    <a:lnTo>
                      <a:pt x="9" y="1"/>
                    </a:lnTo>
                    <a:lnTo>
                      <a:pt x="9" y="0"/>
                    </a:lnTo>
                    <a:lnTo>
                      <a:pt x="8" y="0"/>
                    </a:lnTo>
                    <a:lnTo>
                      <a:pt x="7" y="0"/>
                    </a:lnTo>
                    <a:lnTo>
                      <a:pt x="5" y="1"/>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53" name="Freeform 2461"/>
              <p:cNvSpPr/>
              <p:nvPr/>
            </p:nvSpPr>
            <p:spPr>
              <a:xfrm>
                <a:off x="2624" y="1944"/>
                <a:ext cx="13" cy="16"/>
              </a:xfrm>
              <a:custGeom>
                <a:avLst/>
                <a:gdLst>
                  <a:gd name="txL" fmla="*/ 0 w 4"/>
                  <a:gd name="txT" fmla="*/ 0 h 5"/>
                  <a:gd name="txR" fmla="*/ 4 w 4"/>
                  <a:gd name="txB" fmla="*/ 5 h 5"/>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4" h="5">
                    <a:moveTo>
                      <a:pt x="4" y="3"/>
                    </a:moveTo>
                    <a:lnTo>
                      <a:pt x="4" y="3"/>
                    </a:lnTo>
                    <a:lnTo>
                      <a:pt x="4" y="1"/>
                    </a:lnTo>
                    <a:lnTo>
                      <a:pt x="2" y="0"/>
                    </a:lnTo>
                    <a:lnTo>
                      <a:pt x="0" y="3"/>
                    </a:lnTo>
                    <a:lnTo>
                      <a:pt x="2" y="5"/>
                    </a:lnTo>
                    <a:lnTo>
                      <a:pt x="4"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54" name="Freeform 2462"/>
              <p:cNvSpPr/>
              <p:nvPr/>
            </p:nvSpPr>
            <p:spPr>
              <a:xfrm>
                <a:off x="2631" y="1953"/>
                <a:ext cx="16" cy="10"/>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3">
                    <a:moveTo>
                      <a:pt x="3" y="2"/>
                    </a:moveTo>
                    <a:lnTo>
                      <a:pt x="3" y="2"/>
                    </a:lnTo>
                    <a:lnTo>
                      <a:pt x="2" y="0"/>
                    </a:lnTo>
                    <a:lnTo>
                      <a:pt x="0" y="2"/>
                    </a:lnTo>
                    <a:lnTo>
                      <a:pt x="3" y="3"/>
                    </a:lnTo>
                    <a:lnTo>
                      <a:pt x="5" y="2"/>
                    </a:lnTo>
                    <a:lnTo>
                      <a:pt x="3"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55" name="Freeform 2463"/>
              <p:cNvSpPr/>
              <p:nvPr/>
            </p:nvSpPr>
            <p:spPr>
              <a:xfrm>
                <a:off x="2640" y="1953"/>
                <a:ext cx="14" cy="7"/>
              </a:xfrm>
              <a:custGeom>
                <a:avLst/>
                <a:gdLst>
                  <a:gd name="txL" fmla="*/ 0 w 4"/>
                  <a:gd name="txT" fmla="*/ 0 h 2"/>
                  <a:gd name="txR" fmla="*/ 4 w 4"/>
                  <a:gd name="txB" fmla="*/ 2 h 2"/>
                </a:gdLst>
                <a:ahLst/>
                <a:cxnLst>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2">
                    <a:moveTo>
                      <a:pt x="4" y="0"/>
                    </a:moveTo>
                    <a:lnTo>
                      <a:pt x="4" y="0"/>
                    </a:lnTo>
                    <a:lnTo>
                      <a:pt x="0" y="0"/>
                    </a:lnTo>
                    <a:lnTo>
                      <a:pt x="0" y="2"/>
                    </a:lnTo>
                    <a:lnTo>
                      <a:pt x="2"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56" name="Freeform 2464"/>
              <p:cNvSpPr/>
              <p:nvPr/>
            </p:nvSpPr>
            <p:spPr>
              <a:xfrm>
                <a:off x="2647" y="1953"/>
                <a:ext cx="16" cy="10"/>
              </a:xfrm>
              <a:custGeom>
                <a:avLst/>
                <a:gdLst>
                  <a:gd name="txL" fmla="*/ 0 w 5"/>
                  <a:gd name="txT" fmla="*/ 0 h 3"/>
                  <a:gd name="txR" fmla="*/ 5 w 5"/>
                  <a:gd name="txB" fmla="*/ 3 h 3"/>
                </a:gdLst>
                <a:ahLst/>
                <a:cxnLst>
                  <a:cxn ang="0">
                    <a:pos x="2147483646" y="0"/>
                  </a:cxn>
                  <a:cxn ang="0">
                    <a:pos x="2147483646" y="0"/>
                  </a:cxn>
                  <a:cxn ang="0">
                    <a:pos x="2147483646" y="0"/>
                  </a:cxn>
                  <a:cxn ang="0">
                    <a:pos x="2147483646" y="0"/>
                  </a:cxn>
                  <a:cxn ang="0">
                    <a:pos x="0" y="2147483646"/>
                  </a:cxn>
                  <a:cxn ang="0">
                    <a:pos x="2147483646" y="2147483646"/>
                  </a:cxn>
                  <a:cxn ang="0">
                    <a:pos x="2147483646" y="0"/>
                  </a:cxn>
                  <a:cxn ang="0">
                    <a:pos x="2147483646" y="0"/>
                  </a:cxn>
                  <a:cxn ang="0">
                    <a:pos x="2147483646" y="0"/>
                  </a:cxn>
                </a:cxnLst>
                <a:rect l="txL" t="txT" r="txR" b="txB"/>
                <a:pathLst>
                  <a:path w="5" h="3">
                    <a:moveTo>
                      <a:pt x="2" y="0"/>
                    </a:moveTo>
                    <a:lnTo>
                      <a:pt x="2" y="0"/>
                    </a:lnTo>
                    <a:lnTo>
                      <a:pt x="0" y="2"/>
                    </a:lnTo>
                    <a:lnTo>
                      <a:pt x="2" y="3"/>
                    </a:lnTo>
                    <a:lnTo>
                      <a:pt x="5"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57" name="Freeform 2465"/>
              <p:cNvSpPr/>
              <p:nvPr/>
            </p:nvSpPr>
            <p:spPr>
              <a:xfrm>
                <a:off x="2654" y="1937"/>
                <a:ext cx="9" cy="16"/>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3" h="5">
                    <a:moveTo>
                      <a:pt x="1" y="2"/>
                    </a:moveTo>
                    <a:lnTo>
                      <a:pt x="1" y="2"/>
                    </a:lnTo>
                    <a:lnTo>
                      <a:pt x="0" y="5"/>
                    </a:lnTo>
                    <a:lnTo>
                      <a:pt x="3" y="5"/>
                    </a:lnTo>
                    <a:lnTo>
                      <a:pt x="3" y="2"/>
                    </a:lnTo>
                    <a:lnTo>
                      <a:pt x="1" y="0"/>
                    </a:lnTo>
                    <a:lnTo>
                      <a:pt x="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58" name="Freeform 2466"/>
              <p:cNvSpPr/>
              <p:nvPr/>
            </p:nvSpPr>
            <p:spPr>
              <a:xfrm>
                <a:off x="2631" y="1937"/>
                <a:ext cx="26" cy="10"/>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8" h="3">
                    <a:moveTo>
                      <a:pt x="2" y="3"/>
                    </a:moveTo>
                    <a:lnTo>
                      <a:pt x="2" y="3"/>
                    </a:lnTo>
                    <a:lnTo>
                      <a:pt x="5" y="2"/>
                    </a:lnTo>
                    <a:lnTo>
                      <a:pt x="8" y="2"/>
                    </a:lnTo>
                    <a:lnTo>
                      <a:pt x="8" y="0"/>
                    </a:lnTo>
                    <a:lnTo>
                      <a:pt x="5" y="0"/>
                    </a:lnTo>
                    <a:lnTo>
                      <a:pt x="0" y="2"/>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59" name="Freeform 2467"/>
              <p:cNvSpPr/>
              <p:nvPr/>
            </p:nvSpPr>
            <p:spPr>
              <a:xfrm>
                <a:off x="2614" y="1793"/>
                <a:ext cx="171" cy="154"/>
              </a:xfrm>
              <a:custGeom>
                <a:avLst/>
                <a:gdLst>
                  <a:gd name="txL" fmla="*/ 0 w 52"/>
                  <a:gd name="txT" fmla="*/ 0 h 47"/>
                  <a:gd name="txR" fmla="*/ 52 w 52"/>
                  <a:gd name="txB" fmla="*/ 47 h 4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2" h="47">
                    <a:moveTo>
                      <a:pt x="0" y="46"/>
                    </a:moveTo>
                    <a:lnTo>
                      <a:pt x="0" y="46"/>
                    </a:lnTo>
                    <a:lnTo>
                      <a:pt x="2" y="46"/>
                    </a:lnTo>
                    <a:lnTo>
                      <a:pt x="4" y="46"/>
                    </a:lnTo>
                    <a:lnTo>
                      <a:pt x="5" y="46"/>
                    </a:lnTo>
                    <a:lnTo>
                      <a:pt x="7" y="45"/>
                    </a:lnTo>
                    <a:lnTo>
                      <a:pt x="9" y="44"/>
                    </a:lnTo>
                    <a:lnTo>
                      <a:pt x="10" y="44"/>
                    </a:lnTo>
                    <a:lnTo>
                      <a:pt x="11" y="43"/>
                    </a:lnTo>
                    <a:lnTo>
                      <a:pt x="12" y="43"/>
                    </a:lnTo>
                    <a:lnTo>
                      <a:pt x="13" y="43"/>
                    </a:lnTo>
                    <a:lnTo>
                      <a:pt x="13" y="44"/>
                    </a:lnTo>
                    <a:lnTo>
                      <a:pt x="14" y="44"/>
                    </a:lnTo>
                    <a:lnTo>
                      <a:pt x="15" y="45"/>
                    </a:lnTo>
                    <a:lnTo>
                      <a:pt x="16" y="45"/>
                    </a:lnTo>
                    <a:lnTo>
                      <a:pt x="16" y="46"/>
                    </a:lnTo>
                    <a:lnTo>
                      <a:pt x="17" y="47"/>
                    </a:lnTo>
                    <a:lnTo>
                      <a:pt x="18" y="47"/>
                    </a:lnTo>
                    <a:lnTo>
                      <a:pt x="19" y="47"/>
                    </a:lnTo>
                    <a:lnTo>
                      <a:pt x="20" y="46"/>
                    </a:lnTo>
                    <a:lnTo>
                      <a:pt x="21" y="45"/>
                    </a:lnTo>
                    <a:lnTo>
                      <a:pt x="22" y="45"/>
                    </a:lnTo>
                    <a:lnTo>
                      <a:pt x="22" y="44"/>
                    </a:lnTo>
                    <a:lnTo>
                      <a:pt x="22" y="43"/>
                    </a:lnTo>
                    <a:lnTo>
                      <a:pt x="21" y="42"/>
                    </a:lnTo>
                    <a:lnTo>
                      <a:pt x="21" y="41"/>
                    </a:lnTo>
                    <a:lnTo>
                      <a:pt x="21" y="42"/>
                    </a:lnTo>
                    <a:lnTo>
                      <a:pt x="23" y="43"/>
                    </a:lnTo>
                    <a:lnTo>
                      <a:pt x="24" y="43"/>
                    </a:lnTo>
                    <a:lnTo>
                      <a:pt x="26" y="43"/>
                    </a:lnTo>
                    <a:lnTo>
                      <a:pt x="26" y="42"/>
                    </a:lnTo>
                    <a:lnTo>
                      <a:pt x="27" y="42"/>
                    </a:lnTo>
                    <a:lnTo>
                      <a:pt x="28" y="42"/>
                    </a:lnTo>
                    <a:lnTo>
                      <a:pt x="29" y="43"/>
                    </a:lnTo>
                    <a:lnTo>
                      <a:pt x="30" y="43"/>
                    </a:lnTo>
                    <a:lnTo>
                      <a:pt x="31" y="43"/>
                    </a:lnTo>
                    <a:lnTo>
                      <a:pt x="32" y="43"/>
                    </a:lnTo>
                    <a:lnTo>
                      <a:pt x="32" y="42"/>
                    </a:lnTo>
                    <a:lnTo>
                      <a:pt x="33" y="41"/>
                    </a:lnTo>
                    <a:lnTo>
                      <a:pt x="34" y="40"/>
                    </a:lnTo>
                    <a:lnTo>
                      <a:pt x="35" y="40"/>
                    </a:lnTo>
                    <a:lnTo>
                      <a:pt x="36" y="39"/>
                    </a:lnTo>
                    <a:lnTo>
                      <a:pt x="36" y="38"/>
                    </a:lnTo>
                    <a:lnTo>
                      <a:pt x="36" y="36"/>
                    </a:lnTo>
                    <a:lnTo>
                      <a:pt x="36" y="35"/>
                    </a:lnTo>
                    <a:lnTo>
                      <a:pt x="36" y="34"/>
                    </a:lnTo>
                    <a:lnTo>
                      <a:pt x="37" y="33"/>
                    </a:lnTo>
                    <a:lnTo>
                      <a:pt x="38" y="33"/>
                    </a:lnTo>
                    <a:lnTo>
                      <a:pt x="38" y="32"/>
                    </a:lnTo>
                    <a:lnTo>
                      <a:pt x="39" y="30"/>
                    </a:lnTo>
                    <a:lnTo>
                      <a:pt x="39" y="28"/>
                    </a:lnTo>
                    <a:lnTo>
                      <a:pt x="39" y="26"/>
                    </a:lnTo>
                    <a:lnTo>
                      <a:pt x="39" y="24"/>
                    </a:lnTo>
                    <a:lnTo>
                      <a:pt x="39" y="22"/>
                    </a:lnTo>
                    <a:lnTo>
                      <a:pt x="39" y="20"/>
                    </a:lnTo>
                    <a:lnTo>
                      <a:pt x="38" y="18"/>
                    </a:lnTo>
                    <a:lnTo>
                      <a:pt x="36" y="14"/>
                    </a:lnTo>
                    <a:lnTo>
                      <a:pt x="35" y="13"/>
                    </a:lnTo>
                    <a:lnTo>
                      <a:pt x="36" y="13"/>
                    </a:lnTo>
                    <a:lnTo>
                      <a:pt x="38" y="13"/>
                    </a:lnTo>
                    <a:lnTo>
                      <a:pt x="39" y="13"/>
                    </a:lnTo>
                    <a:lnTo>
                      <a:pt x="40" y="12"/>
                    </a:lnTo>
                    <a:lnTo>
                      <a:pt x="41" y="11"/>
                    </a:lnTo>
                    <a:lnTo>
                      <a:pt x="42" y="11"/>
                    </a:lnTo>
                    <a:lnTo>
                      <a:pt x="43" y="11"/>
                    </a:lnTo>
                    <a:lnTo>
                      <a:pt x="44" y="13"/>
                    </a:lnTo>
                    <a:lnTo>
                      <a:pt x="45" y="14"/>
                    </a:lnTo>
                    <a:lnTo>
                      <a:pt x="46" y="14"/>
                    </a:lnTo>
                    <a:lnTo>
                      <a:pt x="47" y="14"/>
                    </a:lnTo>
                    <a:lnTo>
                      <a:pt x="47" y="13"/>
                    </a:lnTo>
                    <a:lnTo>
                      <a:pt x="47" y="12"/>
                    </a:lnTo>
                    <a:lnTo>
                      <a:pt x="48" y="12"/>
                    </a:lnTo>
                    <a:lnTo>
                      <a:pt x="49" y="12"/>
                    </a:lnTo>
                    <a:lnTo>
                      <a:pt x="50" y="12"/>
                    </a:lnTo>
                    <a:lnTo>
                      <a:pt x="51" y="11"/>
                    </a:lnTo>
                    <a:lnTo>
                      <a:pt x="52" y="11"/>
                    </a:lnTo>
                    <a:lnTo>
                      <a:pt x="52" y="9"/>
                    </a:lnTo>
                    <a:lnTo>
                      <a:pt x="52" y="8"/>
                    </a:lnTo>
                    <a:lnTo>
                      <a:pt x="52" y="6"/>
                    </a:lnTo>
                    <a:lnTo>
                      <a:pt x="50" y="5"/>
                    </a:lnTo>
                    <a:lnTo>
                      <a:pt x="47" y="3"/>
                    </a:lnTo>
                    <a:lnTo>
                      <a:pt x="44" y="1"/>
                    </a:lnTo>
                    <a:lnTo>
                      <a:pt x="42" y="0"/>
                    </a:lnTo>
                    <a:lnTo>
                      <a:pt x="41" y="0"/>
                    </a:lnTo>
                    <a:lnTo>
                      <a:pt x="40" y="0"/>
                    </a:lnTo>
                    <a:lnTo>
                      <a:pt x="40" y="1"/>
                    </a:lnTo>
                    <a:lnTo>
                      <a:pt x="40" y="3"/>
                    </a:lnTo>
                    <a:lnTo>
                      <a:pt x="39" y="5"/>
                    </a:lnTo>
                    <a:lnTo>
                      <a:pt x="35" y="8"/>
                    </a:lnTo>
                    <a:lnTo>
                      <a:pt x="34" y="10"/>
                    </a:lnTo>
                    <a:lnTo>
                      <a:pt x="33" y="11"/>
                    </a:lnTo>
                    <a:lnTo>
                      <a:pt x="33" y="12"/>
                    </a:lnTo>
                    <a:lnTo>
                      <a:pt x="33" y="13"/>
                    </a:lnTo>
                    <a:lnTo>
                      <a:pt x="33" y="14"/>
                    </a:lnTo>
                    <a:lnTo>
                      <a:pt x="32" y="16"/>
                    </a:lnTo>
                    <a:lnTo>
                      <a:pt x="33" y="16"/>
                    </a:lnTo>
                    <a:lnTo>
                      <a:pt x="35" y="17"/>
                    </a:lnTo>
                    <a:lnTo>
                      <a:pt x="35" y="18"/>
                    </a:lnTo>
                    <a:lnTo>
                      <a:pt x="34" y="19"/>
                    </a:lnTo>
                    <a:lnTo>
                      <a:pt x="33" y="24"/>
                    </a:lnTo>
                    <a:lnTo>
                      <a:pt x="31" y="28"/>
                    </a:lnTo>
                    <a:lnTo>
                      <a:pt x="30" y="29"/>
                    </a:lnTo>
                    <a:lnTo>
                      <a:pt x="29" y="30"/>
                    </a:lnTo>
                    <a:lnTo>
                      <a:pt x="26" y="33"/>
                    </a:lnTo>
                    <a:lnTo>
                      <a:pt x="25" y="34"/>
                    </a:lnTo>
                    <a:lnTo>
                      <a:pt x="23" y="34"/>
                    </a:lnTo>
                    <a:lnTo>
                      <a:pt x="22" y="34"/>
                    </a:lnTo>
                    <a:lnTo>
                      <a:pt x="21" y="34"/>
                    </a:lnTo>
                    <a:lnTo>
                      <a:pt x="20" y="35"/>
                    </a:lnTo>
                    <a:lnTo>
                      <a:pt x="20" y="36"/>
                    </a:lnTo>
                    <a:lnTo>
                      <a:pt x="20" y="38"/>
                    </a:lnTo>
                    <a:lnTo>
                      <a:pt x="20" y="39"/>
                    </a:lnTo>
                    <a:lnTo>
                      <a:pt x="19" y="39"/>
                    </a:lnTo>
                    <a:lnTo>
                      <a:pt x="17" y="40"/>
                    </a:lnTo>
                    <a:lnTo>
                      <a:pt x="16" y="40"/>
                    </a:lnTo>
                    <a:lnTo>
                      <a:pt x="15" y="41"/>
                    </a:lnTo>
                    <a:lnTo>
                      <a:pt x="13" y="41"/>
                    </a:lnTo>
                    <a:lnTo>
                      <a:pt x="11" y="41"/>
                    </a:lnTo>
                    <a:lnTo>
                      <a:pt x="9" y="41"/>
                    </a:lnTo>
                    <a:lnTo>
                      <a:pt x="7" y="42"/>
                    </a:lnTo>
                    <a:lnTo>
                      <a:pt x="5" y="42"/>
                    </a:lnTo>
                    <a:lnTo>
                      <a:pt x="3" y="43"/>
                    </a:lnTo>
                    <a:lnTo>
                      <a:pt x="2" y="44"/>
                    </a:lnTo>
                    <a:lnTo>
                      <a:pt x="1" y="45"/>
                    </a:lnTo>
                    <a:lnTo>
                      <a:pt x="0" y="46"/>
                    </a:lnTo>
                  </a:path>
                </a:pathLst>
              </a:custGeom>
              <a:solidFill>
                <a:srgbClr val="777777">
                  <a:alpha val="100000"/>
                </a:srgbClr>
              </a:solidFill>
              <a:ln w="9525">
                <a:noFill/>
              </a:ln>
            </p:spPr>
            <p:txBody>
              <a:bodyPr/>
              <a:lstStyle/>
              <a:p>
                <a:pPr fontAlgn="base"/>
                <a:endParaRPr lang="zh-CN" altLang="en-US" sz="1680" strike="noStrike" noProof="1"/>
              </a:p>
            </p:txBody>
          </p:sp>
          <p:sp>
            <p:nvSpPr>
              <p:cNvPr id="77460" name="Freeform 2468"/>
              <p:cNvSpPr/>
              <p:nvPr/>
            </p:nvSpPr>
            <p:spPr>
              <a:xfrm>
                <a:off x="2614" y="1937"/>
                <a:ext cx="17" cy="10"/>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3">
                    <a:moveTo>
                      <a:pt x="3" y="2"/>
                    </a:moveTo>
                    <a:lnTo>
                      <a:pt x="3" y="2"/>
                    </a:lnTo>
                    <a:lnTo>
                      <a:pt x="2" y="2"/>
                    </a:lnTo>
                    <a:lnTo>
                      <a:pt x="2" y="0"/>
                    </a:lnTo>
                    <a:lnTo>
                      <a:pt x="0" y="3"/>
                    </a:lnTo>
                    <a:lnTo>
                      <a:pt x="2" y="3"/>
                    </a:lnTo>
                    <a:lnTo>
                      <a:pt x="5" y="3"/>
                    </a:lnTo>
                    <a:lnTo>
                      <a:pt x="3"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61" name="Freeform 2469"/>
              <p:cNvSpPr/>
              <p:nvPr/>
            </p:nvSpPr>
            <p:spPr>
              <a:xfrm>
                <a:off x="2624" y="1930"/>
                <a:ext cx="23" cy="17"/>
              </a:xfrm>
              <a:custGeom>
                <a:avLst/>
                <a:gdLst>
                  <a:gd name="txL" fmla="*/ 0 w 7"/>
                  <a:gd name="txT" fmla="*/ 0 h 5"/>
                  <a:gd name="txR" fmla="*/ 7 w 7"/>
                  <a:gd name="txB" fmla="*/ 5 h 5"/>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5">
                    <a:moveTo>
                      <a:pt x="5" y="0"/>
                    </a:moveTo>
                    <a:lnTo>
                      <a:pt x="5" y="0"/>
                    </a:lnTo>
                    <a:lnTo>
                      <a:pt x="4" y="2"/>
                    </a:lnTo>
                    <a:lnTo>
                      <a:pt x="0" y="4"/>
                    </a:lnTo>
                    <a:lnTo>
                      <a:pt x="2" y="5"/>
                    </a:lnTo>
                    <a:lnTo>
                      <a:pt x="4" y="4"/>
                    </a:lnTo>
                    <a:lnTo>
                      <a:pt x="7" y="4"/>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62" name="Freeform 2470"/>
              <p:cNvSpPr/>
              <p:nvPr/>
            </p:nvSpPr>
            <p:spPr>
              <a:xfrm>
                <a:off x="2640" y="1930"/>
                <a:ext cx="17" cy="14"/>
              </a:xfrm>
              <a:custGeom>
                <a:avLst/>
                <a:gdLst>
                  <a:gd name="txL" fmla="*/ 0 w 5"/>
                  <a:gd name="txT" fmla="*/ 0 h 4"/>
                  <a:gd name="txR" fmla="*/ 5 w 5"/>
                  <a:gd name="txB" fmla="*/ 4 h 4"/>
                </a:gdLst>
                <a:ahLst/>
                <a:cxnLst>
                  <a:cxn ang="0">
                    <a:pos x="2147483646" y="0"/>
                  </a:cxn>
                  <a:cxn ang="0">
                    <a:pos x="2147483646" y="0"/>
                  </a:cxn>
                  <a:cxn ang="0">
                    <a:pos x="2147483646" y="0"/>
                  </a:cxn>
                  <a:cxn ang="0">
                    <a:pos x="0" y="0"/>
                  </a:cxn>
                  <a:cxn ang="0">
                    <a:pos x="2147483646" y="2147483646"/>
                  </a:cxn>
                  <a:cxn ang="0">
                    <a:pos x="2147483646" y="2147483646"/>
                  </a:cxn>
                  <a:cxn ang="0">
                    <a:pos x="2147483646" y="2147483646"/>
                  </a:cxn>
                  <a:cxn ang="0">
                    <a:pos x="2147483646" y="2147483646"/>
                  </a:cxn>
                  <a:cxn ang="0">
                    <a:pos x="2147483646" y="0"/>
                  </a:cxn>
                </a:cxnLst>
                <a:rect l="txL" t="txT" r="txR" b="txB"/>
                <a:pathLst>
                  <a:path w="5" h="4">
                    <a:moveTo>
                      <a:pt x="5" y="0"/>
                    </a:moveTo>
                    <a:lnTo>
                      <a:pt x="5" y="0"/>
                    </a:lnTo>
                    <a:lnTo>
                      <a:pt x="4" y="0"/>
                    </a:lnTo>
                    <a:lnTo>
                      <a:pt x="0" y="0"/>
                    </a:lnTo>
                    <a:lnTo>
                      <a:pt x="2" y="4"/>
                    </a:lnTo>
                    <a:lnTo>
                      <a:pt x="4" y="2"/>
                    </a:lnTo>
                    <a:lnTo>
                      <a:pt x="5"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63" name="Freeform 2471"/>
              <p:cNvSpPr/>
              <p:nvPr/>
            </p:nvSpPr>
            <p:spPr>
              <a:xfrm>
                <a:off x="2657" y="1930"/>
                <a:ext cx="10" cy="17"/>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0" y="0"/>
                  </a:cxn>
                  <a:cxn ang="0">
                    <a:pos x="0" y="2147483646"/>
                  </a:cxn>
                  <a:cxn ang="0">
                    <a:pos x="0" y="2147483646"/>
                  </a:cxn>
                  <a:cxn ang="0">
                    <a:pos x="2147483646" y="2147483646"/>
                  </a:cxn>
                  <a:cxn ang="0">
                    <a:pos x="2147483646" y="2147483646"/>
                  </a:cxn>
                  <a:cxn ang="0">
                    <a:pos x="2147483646" y="2147483646"/>
                  </a:cxn>
                </a:cxnLst>
                <a:rect l="txL" t="txT" r="txR" b="txB"/>
                <a:pathLst>
                  <a:path w="3" h="5">
                    <a:moveTo>
                      <a:pt x="3" y="4"/>
                    </a:moveTo>
                    <a:lnTo>
                      <a:pt x="3" y="4"/>
                    </a:lnTo>
                    <a:lnTo>
                      <a:pt x="2" y="2"/>
                    </a:lnTo>
                    <a:lnTo>
                      <a:pt x="0" y="0"/>
                    </a:lnTo>
                    <a:lnTo>
                      <a:pt x="0" y="2"/>
                    </a:lnTo>
                    <a:lnTo>
                      <a:pt x="0" y="4"/>
                    </a:lnTo>
                    <a:lnTo>
                      <a:pt x="2" y="5"/>
                    </a:lnTo>
                    <a:lnTo>
                      <a:pt x="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464" name="Freeform 2472"/>
              <p:cNvSpPr/>
              <p:nvPr/>
            </p:nvSpPr>
            <p:spPr>
              <a:xfrm>
                <a:off x="2663" y="1944"/>
                <a:ext cx="17" cy="9"/>
              </a:xfrm>
              <a:custGeom>
                <a:avLst/>
                <a:gdLst>
                  <a:gd name="txL" fmla="*/ 0 w 5"/>
                  <a:gd name="txT" fmla="*/ 0 h 3"/>
                  <a:gd name="txR" fmla="*/ 5 w 5"/>
                  <a:gd name="txB" fmla="*/ 3 h 3"/>
                </a:gdLst>
                <a:ahLst/>
                <a:cxnLst>
                  <a:cxn ang="0">
                    <a:pos x="2147483646" y="0"/>
                  </a:cxn>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5" h="3">
                    <a:moveTo>
                      <a:pt x="3" y="0"/>
                    </a:moveTo>
                    <a:lnTo>
                      <a:pt x="3" y="0"/>
                    </a:lnTo>
                    <a:lnTo>
                      <a:pt x="1" y="0"/>
                    </a:lnTo>
                    <a:lnTo>
                      <a:pt x="0" y="1"/>
                    </a:lnTo>
                    <a:lnTo>
                      <a:pt x="3" y="3"/>
                    </a:lnTo>
                    <a:lnTo>
                      <a:pt x="5"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65" name="Freeform 2473"/>
              <p:cNvSpPr/>
              <p:nvPr/>
            </p:nvSpPr>
            <p:spPr>
              <a:xfrm>
                <a:off x="2673" y="1930"/>
                <a:ext cx="17" cy="17"/>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5" h="5">
                    <a:moveTo>
                      <a:pt x="3" y="2"/>
                    </a:moveTo>
                    <a:lnTo>
                      <a:pt x="3" y="2"/>
                    </a:lnTo>
                    <a:lnTo>
                      <a:pt x="0" y="4"/>
                    </a:lnTo>
                    <a:lnTo>
                      <a:pt x="2" y="5"/>
                    </a:lnTo>
                    <a:lnTo>
                      <a:pt x="5" y="4"/>
                    </a:lnTo>
                    <a:lnTo>
                      <a:pt x="5" y="0"/>
                    </a:lnTo>
                    <a:lnTo>
                      <a:pt x="3"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66" name="Freeform 2474"/>
              <p:cNvSpPr/>
              <p:nvPr/>
            </p:nvSpPr>
            <p:spPr>
              <a:xfrm>
                <a:off x="2680" y="1927"/>
                <a:ext cx="10" cy="10"/>
              </a:xfrm>
              <a:custGeom>
                <a:avLst/>
                <a:gdLst>
                  <a:gd name="txL" fmla="*/ 0 w 3"/>
                  <a:gd name="txT" fmla="*/ 0 h 3"/>
                  <a:gd name="txR" fmla="*/ 3 w 3"/>
                  <a:gd name="txB" fmla="*/ 3 h 3"/>
                </a:gdLst>
                <a:ahLst/>
                <a:cxnLst>
                  <a:cxn ang="0">
                    <a:pos x="2147483646" y="0"/>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3">
                    <a:moveTo>
                      <a:pt x="3" y="0"/>
                    </a:moveTo>
                    <a:lnTo>
                      <a:pt x="3" y="0"/>
                    </a:lnTo>
                    <a:lnTo>
                      <a:pt x="0" y="0"/>
                    </a:lnTo>
                    <a:lnTo>
                      <a:pt x="1" y="3"/>
                    </a:lnTo>
                    <a:lnTo>
                      <a:pt x="3" y="1"/>
                    </a:lnTo>
                    <a:lnTo>
                      <a:pt x="1"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67" name="Freeform 2475"/>
              <p:cNvSpPr/>
              <p:nvPr/>
            </p:nvSpPr>
            <p:spPr>
              <a:xfrm>
                <a:off x="2683" y="1927"/>
                <a:ext cx="23" cy="10"/>
              </a:xfrm>
              <a:custGeom>
                <a:avLst/>
                <a:gdLst>
                  <a:gd name="txL" fmla="*/ 0 w 7"/>
                  <a:gd name="txT" fmla="*/ 0 h 3"/>
                  <a:gd name="txR" fmla="*/ 7 w 7"/>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7" h="3">
                    <a:moveTo>
                      <a:pt x="5" y="1"/>
                    </a:moveTo>
                    <a:lnTo>
                      <a:pt x="5" y="1"/>
                    </a:lnTo>
                    <a:lnTo>
                      <a:pt x="4" y="1"/>
                    </a:lnTo>
                    <a:lnTo>
                      <a:pt x="2" y="0"/>
                    </a:lnTo>
                    <a:lnTo>
                      <a:pt x="0" y="1"/>
                    </a:lnTo>
                    <a:lnTo>
                      <a:pt x="4" y="3"/>
                    </a:lnTo>
                    <a:lnTo>
                      <a:pt x="7" y="3"/>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7468" name="Freeform 2476"/>
              <p:cNvSpPr/>
              <p:nvPr/>
            </p:nvSpPr>
            <p:spPr>
              <a:xfrm>
                <a:off x="2699" y="1927"/>
                <a:ext cx="13" cy="10"/>
              </a:xfrm>
              <a:custGeom>
                <a:avLst/>
                <a:gdLst>
                  <a:gd name="txL" fmla="*/ 0 w 4"/>
                  <a:gd name="txT" fmla="*/ 0 h 3"/>
                  <a:gd name="txR" fmla="*/ 4 w 4"/>
                  <a:gd name="txB" fmla="*/ 3 h 3"/>
                </a:gdLst>
                <a:ahLst/>
                <a:cxnLst>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3">
                    <a:moveTo>
                      <a:pt x="4" y="0"/>
                    </a:moveTo>
                    <a:lnTo>
                      <a:pt x="4" y="0"/>
                    </a:lnTo>
                    <a:lnTo>
                      <a:pt x="0" y="0"/>
                    </a:lnTo>
                    <a:lnTo>
                      <a:pt x="0" y="1"/>
                    </a:lnTo>
                    <a:lnTo>
                      <a:pt x="2" y="3"/>
                    </a:lnTo>
                    <a:lnTo>
                      <a:pt x="2"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69" name="Freeform 2477"/>
              <p:cNvSpPr/>
              <p:nvPr/>
            </p:nvSpPr>
            <p:spPr>
              <a:xfrm>
                <a:off x="2706" y="1927"/>
                <a:ext cx="20" cy="10"/>
              </a:xfrm>
              <a:custGeom>
                <a:avLst/>
                <a:gdLst>
                  <a:gd name="txL" fmla="*/ 0 w 6"/>
                  <a:gd name="txT" fmla="*/ 0 h 3"/>
                  <a:gd name="txR" fmla="*/ 6 w 6"/>
                  <a:gd name="txB" fmla="*/ 3 h 3"/>
                </a:gdLst>
                <a:ahLst/>
                <a:cxnLst>
                  <a:cxn ang="0">
                    <a:pos x="2147483646" y="0"/>
                  </a:cxn>
                  <a:cxn ang="0">
                    <a:pos x="2147483646" y="0"/>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6" h="3">
                    <a:moveTo>
                      <a:pt x="3" y="0"/>
                    </a:moveTo>
                    <a:lnTo>
                      <a:pt x="3" y="0"/>
                    </a:lnTo>
                    <a:lnTo>
                      <a:pt x="3" y="1"/>
                    </a:lnTo>
                    <a:lnTo>
                      <a:pt x="2" y="0"/>
                    </a:lnTo>
                    <a:lnTo>
                      <a:pt x="0" y="1"/>
                    </a:lnTo>
                    <a:lnTo>
                      <a:pt x="3" y="3"/>
                    </a:lnTo>
                    <a:lnTo>
                      <a:pt x="6" y="1"/>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70" name="Freeform 2478"/>
              <p:cNvSpPr/>
              <p:nvPr/>
            </p:nvSpPr>
            <p:spPr>
              <a:xfrm>
                <a:off x="2716" y="1921"/>
                <a:ext cx="16" cy="9"/>
              </a:xfrm>
              <a:custGeom>
                <a:avLst/>
                <a:gdLst>
                  <a:gd name="txL" fmla="*/ 0 w 5"/>
                  <a:gd name="txT" fmla="*/ 0 h 3"/>
                  <a:gd name="txR" fmla="*/ 5 w 5"/>
                  <a:gd name="txB" fmla="*/ 3 h 3"/>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3">
                    <a:moveTo>
                      <a:pt x="3" y="0"/>
                    </a:moveTo>
                    <a:lnTo>
                      <a:pt x="3" y="0"/>
                    </a:lnTo>
                    <a:lnTo>
                      <a:pt x="2" y="0"/>
                    </a:lnTo>
                    <a:lnTo>
                      <a:pt x="0" y="2"/>
                    </a:lnTo>
                    <a:lnTo>
                      <a:pt x="3" y="3"/>
                    </a:lnTo>
                    <a:lnTo>
                      <a:pt x="3" y="2"/>
                    </a:lnTo>
                    <a:lnTo>
                      <a:pt x="5"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71" name="Freeform 2479"/>
              <p:cNvSpPr/>
              <p:nvPr/>
            </p:nvSpPr>
            <p:spPr>
              <a:xfrm>
                <a:off x="2726" y="1894"/>
                <a:ext cx="13" cy="33"/>
              </a:xfrm>
              <a:custGeom>
                <a:avLst/>
                <a:gdLst>
                  <a:gd name="txL" fmla="*/ 0 w 4"/>
                  <a:gd name="txT" fmla="*/ 0 h 10"/>
                  <a:gd name="txR" fmla="*/ 4 w 4"/>
                  <a:gd name="txB" fmla="*/ 10 h 10"/>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10">
                    <a:moveTo>
                      <a:pt x="2" y="0"/>
                    </a:moveTo>
                    <a:lnTo>
                      <a:pt x="2" y="0"/>
                    </a:lnTo>
                    <a:lnTo>
                      <a:pt x="0" y="5"/>
                    </a:lnTo>
                    <a:lnTo>
                      <a:pt x="0" y="8"/>
                    </a:lnTo>
                    <a:lnTo>
                      <a:pt x="2" y="10"/>
                    </a:lnTo>
                    <a:lnTo>
                      <a:pt x="2" y="5"/>
                    </a:lnTo>
                    <a:lnTo>
                      <a:pt x="4" y="2"/>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72" name="Freeform 2480"/>
              <p:cNvSpPr/>
              <p:nvPr/>
            </p:nvSpPr>
            <p:spPr>
              <a:xfrm>
                <a:off x="2732" y="1845"/>
                <a:ext cx="17" cy="56"/>
              </a:xfrm>
              <a:custGeom>
                <a:avLst/>
                <a:gdLst>
                  <a:gd name="txL" fmla="*/ 0 w 5"/>
                  <a:gd name="txT" fmla="*/ 0 h 17"/>
                  <a:gd name="txR" fmla="*/ 5 w 5"/>
                  <a:gd name="txB" fmla="*/ 17 h 17"/>
                </a:gdLst>
                <a:ahLst/>
                <a:cxnLst>
                  <a:cxn ang="0">
                    <a:pos x="0" y="2147483646"/>
                  </a:cxn>
                  <a:cxn ang="0">
                    <a:pos x="0"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5" h="17">
                    <a:moveTo>
                      <a:pt x="0" y="2"/>
                    </a:moveTo>
                    <a:lnTo>
                      <a:pt x="0" y="2"/>
                    </a:lnTo>
                    <a:lnTo>
                      <a:pt x="2" y="5"/>
                    </a:lnTo>
                    <a:lnTo>
                      <a:pt x="2" y="10"/>
                    </a:lnTo>
                    <a:lnTo>
                      <a:pt x="2" y="13"/>
                    </a:lnTo>
                    <a:lnTo>
                      <a:pt x="0" y="15"/>
                    </a:lnTo>
                    <a:lnTo>
                      <a:pt x="2" y="17"/>
                    </a:lnTo>
                    <a:lnTo>
                      <a:pt x="3" y="15"/>
                    </a:lnTo>
                    <a:lnTo>
                      <a:pt x="5" y="10"/>
                    </a:lnTo>
                    <a:lnTo>
                      <a:pt x="5" y="5"/>
                    </a:lnTo>
                    <a:lnTo>
                      <a:pt x="3"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73" name="Freeform 2481"/>
              <p:cNvSpPr/>
              <p:nvPr/>
            </p:nvSpPr>
            <p:spPr>
              <a:xfrm>
                <a:off x="2726" y="1829"/>
                <a:ext cx="16" cy="23"/>
              </a:xfrm>
              <a:custGeom>
                <a:avLst/>
                <a:gdLst>
                  <a:gd name="txL" fmla="*/ 0 w 5"/>
                  <a:gd name="txT" fmla="*/ 0 h 7"/>
                  <a:gd name="txR" fmla="*/ 5 w 5"/>
                  <a:gd name="txB" fmla="*/ 7 h 7"/>
                </a:gdLst>
                <a:ahLst/>
                <a:cxnLst>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4" y="0"/>
                    </a:moveTo>
                    <a:lnTo>
                      <a:pt x="4" y="0"/>
                    </a:lnTo>
                    <a:lnTo>
                      <a:pt x="2" y="0"/>
                    </a:lnTo>
                    <a:lnTo>
                      <a:pt x="0" y="2"/>
                    </a:lnTo>
                    <a:lnTo>
                      <a:pt x="0" y="4"/>
                    </a:lnTo>
                    <a:lnTo>
                      <a:pt x="2" y="7"/>
                    </a:lnTo>
                    <a:lnTo>
                      <a:pt x="5" y="5"/>
                    </a:lnTo>
                    <a:lnTo>
                      <a:pt x="4" y="2"/>
                    </a:lnTo>
                    <a:lnTo>
                      <a:pt x="2" y="2"/>
                    </a:lnTo>
                    <a:lnTo>
                      <a:pt x="4"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74" name="Freeform 2482"/>
              <p:cNvSpPr/>
              <p:nvPr/>
            </p:nvSpPr>
            <p:spPr>
              <a:xfrm>
                <a:off x="2739" y="1826"/>
                <a:ext cx="19" cy="9"/>
              </a:xfrm>
              <a:custGeom>
                <a:avLst/>
                <a:gdLst>
                  <a:gd name="txL" fmla="*/ 0 w 6"/>
                  <a:gd name="txT" fmla="*/ 0 h 3"/>
                  <a:gd name="txR" fmla="*/ 6 w 6"/>
                  <a:gd name="txB" fmla="*/ 3 h 3"/>
                </a:gdLst>
                <a:ahLst/>
                <a:cxnLst>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6" h="3">
                    <a:moveTo>
                      <a:pt x="6" y="1"/>
                    </a:moveTo>
                    <a:lnTo>
                      <a:pt x="6" y="1"/>
                    </a:lnTo>
                    <a:lnTo>
                      <a:pt x="3" y="0"/>
                    </a:lnTo>
                    <a:lnTo>
                      <a:pt x="0" y="1"/>
                    </a:lnTo>
                    <a:lnTo>
                      <a:pt x="0" y="3"/>
                    </a:lnTo>
                    <a:lnTo>
                      <a:pt x="5" y="3"/>
                    </a:lnTo>
                    <a:lnTo>
                      <a:pt x="6" y="1"/>
                    </a:lnTo>
                  </a:path>
                </a:pathLst>
              </a:custGeom>
              <a:solidFill>
                <a:srgbClr val="777777">
                  <a:alpha val="100000"/>
                </a:srgbClr>
              </a:solidFill>
              <a:ln w="9525">
                <a:noFill/>
              </a:ln>
            </p:spPr>
            <p:txBody>
              <a:bodyPr/>
              <a:lstStyle/>
              <a:p>
                <a:pPr fontAlgn="base"/>
                <a:endParaRPr lang="zh-CN" altLang="en-US" sz="1680" strike="noStrike" noProof="1"/>
              </a:p>
            </p:txBody>
          </p:sp>
          <p:sp>
            <p:nvSpPr>
              <p:cNvPr id="77475" name="Freeform 2483"/>
              <p:cNvSpPr/>
              <p:nvPr/>
            </p:nvSpPr>
            <p:spPr>
              <a:xfrm>
                <a:off x="2755" y="1829"/>
                <a:ext cx="13" cy="13"/>
              </a:xfrm>
              <a:custGeom>
                <a:avLst/>
                <a:gdLst>
                  <a:gd name="txL" fmla="*/ 0 w 4"/>
                  <a:gd name="txT" fmla="*/ 0 h 4"/>
                  <a:gd name="txR" fmla="*/ 4 w 4"/>
                  <a:gd name="txB" fmla="*/ 4 h 4"/>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4" h="4">
                    <a:moveTo>
                      <a:pt x="3" y="2"/>
                    </a:moveTo>
                    <a:lnTo>
                      <a:pt x="3" y="2"/>
                    </a:lnTo>
                    <a:lnTo>
                      <a:pt x="1" y="0"/>
                    </a:lnTo>
                    <a:lnTo>
                      <a:pt x="0" y="2"/>
                    </a:lnTo>
                    <a:lnTo>
                      <a:pt x="1" y="4"/>
                    </a:lnTo>
                    <a:lnTo>
                      <a:pt x="4" y="4"/>
                    </a:lnTo>
                    <a:lnTo>
                      <a:pt x="3"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76" name="Freeform 2484"/>
              <p:cNvSpPr/>
              <p:nvPr/>
            </p:nvSpPr>
            <p:spPr>
              <a:xfrm>
                <a:off x="2765" y="1829"/>
                <a:ext cx="16" cy="13"/>
              </a:xfrm>
              <a:custGeom>
                <a:avLst/>
                <a:gdLst>
                  <a:gd name="txL" fmla="*/ 0 w 5"/>
                  <a:gd name="txT" fmla="*/ 0 h 4"/>
                  <a:gd name="txR" fmla="*/ 5 w 5"/>
                  <a:gd name="txB" fmla="*/ 4 h 4"/>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4">
                    <a:moveTo>
                      <a:pt x="3" y="0"/>
                    </a:moveTo>
                    <a:lnTo>
                      <a:pt x="3" y="0"/>
                    </a:lnTo>
                    <a:lnTo>
                      <a:pt x="1" y="0"/>
                    </a:lnTo>
                    <a:lnTo>
                      <a:pt x="0" y="2"/>
                    </a:lnTo>
                    <a:lnTo>
                      <a:pt x="1" y="4"/>
                    </a:lnTo>
                    <a:lnTo>
                      <a:pt x="3" y="2"/>
                    </a:lnTo>
                    <a:lnTo>
                      <a:pt x="5"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77" name="Freeform 2485"/>
              <p:cNvSpPr/>
              <p:nvPr/>
            </p:nvSpPr>
            <p:spPr>
              <a:xfrm>
                <a:off x="2775" y="1813"/>
                <a:ext cx="10" cy="22"/>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3" h="7">
                    <a:moveTo>
                      <a:pt x="2" y="2"/>
                    </a:moveTo>
                    <a:lnTo>
                      <a:pt x="2" y="2"/>
                    </a:lnTo>
                    <a:lnTo>
                      <a:pt x="2" y="4"/>
                    </a:lnTo>
                    <a:lnTo>
                      <a:pt x="0" y="5"/>
                    </a:lnTo>
                    <a:lnTo>
                      <a:pt x="2" y="7"/>
                    </a:lnTo>
                    <a:lnTo>
                      <a:pt x="3" y="4"/>
                    </a:lnTo>
                    <a:lnTo>
                      <a:pt x="3"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478" name="Freeform 2486"/>
              <p:cNvSpPr/>
              <p:nvPr/>
            </p:nvSpPr>
            <p:spPr>
              <a:xfrm>
                <a:off x="2749" y="1786"/>
                <a:ext cx="36" cy="33"/>
              </a:xfrm>
              <a:custGeom>
                <a:avLst/>
                <a:gdLst>
                  <a:gd name="txL" fmla="*/ 0 w 11"/>
                  <a:gd name="txT" fmla="*/ 0 h 10"/>
                  <a:gd name="txR" fmla="*/ 11 w 11"/>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0"/>
                  </a:cxn>
                  <a:cxn ang="0">
                    <a:pos x="2147483646" y="2147483646"/>
                  </a:cxn>
                </a:cxnLst>
                <a:rect l="txL" t="txT" r="txR" b="txB"/>
                <a:pathLst>
                  <a:path w="11" h="10">
                    <a:moveTo>
                      <a:pt x="2" y="3"/>
                    </a:moveTo>
                    <a:lnTo>
                      <a:pt x="2" y="3"/>
                    </a:lnTo>
                    <a:lnTo>
                      <a:pt x="6" y="5"/>
                    </a:lnTo>
                    <a:lnTo>
                      <a:pt x="10" y="10"/>
                    </a:lnTo>
                    <a:lnTo>
                      <a:pt x="11" y="8"/>
                    </a:lnTo>
                    <a:lnTo>
                      <a:pt x="6" y="3"/>
                    </a:lnTo>
                    <a:lnTo>
                      <a:pt x="0" y="0"/>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79" name="Freeform 2487"/>
              <p:cNvSpPr/>
              <p:nvPr/>
            </p:nvSpPr>
            <p:spPr>
              <a:xfrm>
                <a:off x="2739" y="1786"/>
                <a:ext cx="16" cy="23"/>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7">
                    <a:moveTo>
                      <a:pt x="3" y="7"/>
                    </a:moveTo>
                    <a:lnTo>
                      <a:pt x="3" y="7"/>
                    </a:lnTo>
                    <a:lnTo>
                      <a:pt x="3" y="3"/>
                    </a:lnTo>
                    <a:lnTo>
                      <a:pt x="5" y="3"/>
                    </a:lnTo>
                    <a:lnTo>
                      <a:pt x="3" y="0"/>
                    </a:lnTo>
                    <a:lnTo>
                      <a:pt x="1" y="3"/>
                    </a:lnTo>
                    <a:lnTo>
                      <a:pt x="0" y="5"/>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480" name="Freeform 2488"/>
              <p:cNvSpPr/>
              <p:nvPr/>
            </p:nvSpPr>
            <p:spPr>
              <a:xfrm>
                <a:off x="2716" y="1803"/>
                <a:ext cx="33" cy="26"/>
              </a:xfrm>
              <a:custGeom>
                <a:avLst/>
                <a:gdLst>
                  <a:gd name="txL" fmla="*/ 0 w 10"/>
                  <a:gd name="txT" fmla="*/ 0 h 8"/>
                  <a:gd name="txR" fmla="*/ 10 w 10"/>
                  <a:gd name="txB" fmla="*/ 8 h 8"/>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0" h="8">
                    <a:moveTo>
                      <a:pt x="3" y="7"/>
                    </a:moveTo>
                    <a:lnTo>
                      <a:pt x="3" y="7"/>
                    </a:lnTo>
                    <a:lnTo>
                      <a:pt x="5" y="5"/>
                    </a:lnTo>
                    <a:lnTo>
                      <a:pt x="10" y="2"/>
                    </a:lnTo>
                    <a:lnTo>
                      <a:pt x="7" y="0"/>
                    </a:lnTo>
                    <a:lnTo>
                      <a:pt x="3" y="3"/>
                    </a:lnTo>
                    <a:lnTo>
                      <a:pt x="0" y="8"/>
                    </a:lnTo>
                    <a:lnTo>
                      <a:pt x="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481" name="Freeform 2489"/>
              <p:cNvSpPr/>
              <p:nvPr/>
            </p:nvSpPr>
            <p:spPr>
              <a:xfrm>
                <a:off x="2716" y="1826"/>
                <a:ext cx="10" cy="26"/>
              </a:xfrm>
              <a:custGeom>
                <a:avLst/>
                <a:gdLst>
                  <a:gd name="txL" fmla="*/ 0 w 3"/>
                  <a:gd name="txT" fmla="*/ 0 h 8"/>
                  <a:gd name="txR" fmla="*/ 3 w 3"/>
                  <a:gd name="txB" fmla="*/ 8 h 8"/>
                </a:gdLst>
                <a:ahLst/>
                <a:cxnLst>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Lst>
                <a:rect l="txL" t="txT" r="txR" b="txB"/>
                <a:pathLst>
                  <a:path w="3" h="8">
                    <a:moveTo>
                      <a:pt x="3" y="6"/>
                    </a:moveTo>
                    <a:lnTo>
                      <a:pt x="3" y="6"/>
                    </a:lnTo>
                    <a:lnTo>
                      <a:pt x="3" y="5"/>
                    </a:lnTo>
                    <a:lnTo>
                      <a:pt x="3" y="0"/>
                    </a:lnTo>
                    <a:lnTo>
                      <a:pt x="0" y="1"/>
                    </a:lnTo>
                    <a:lnTo>
                      <a:pt x="0" y="5"/>
                    </a:lnTo>
                    <a:lnTo>
                      <a:pt x="2" y="8"/>
                    </a:lnTo>
                    <a:lnTo>
                      <a:pt x="3" y="6"/>
                    </a:lnTo>
                  </a:path>
                </a:pathLst>
              </a:custGeom>
              <a:solidFill>
                <a:srgbClr val="777777">
                  <a:alpha val="100000"/>
                </a:srgbClr>
              </a:solidFill>
              <a:ln w="9525">
                <a:noFill/>
              </a:ln>
            </p:spPr>
            <p:txBody>
              <a:bodyPr/>
              <a:lstStyle/>
              <a:p>
                <a:pPr fontAlgn="base"/>
                <a:endParaRPr lang="zh-CN" altLang="en-US" sz="1680" strike="noStrike" noProof="1"/>
              </a:p>
            </p:txBody>
          </p:sp>
          <p:sp>
            <p:nvSpPr>
              <p:cNvPr id="77482" name="Freeform 2490"/>
              <p:cNvSpPr/>
              <p:nvPr/>
            </p:nvSpPr>
            <p:spPr>
              <a:xfrm>
                <a:off x="2722" y="1845"/>
                <a:ext cx="10" cy="17"/>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 h="5">
                    <a:moveTo>
                      <a:pt x="3" y="5"/>
                    </a:moveTo>
                    <a:lnTo>
                      <a:pt x="3" y="5"/>
                    </a:lnTo>
                    <a:lnTo>
                      <a:pt x="3" y="2"/>
                    </a:lnTo>
                    <a:lnTo>
                      <a:pt x="3" y="0"/>
                    </a:lnTo>
                    <a:lnTo>
                      <a:pt x="1" y="0"/>
                    </a:lnTo>
                    <a:lnTo>
                      <a:pt x="0" y="2"/>
                    </a:lnTo>
                    <a:lnTo>
                      <a:pt x="1" y="2"/>
                    </a:lnTo>
                    <a:lnTo>
                      <a:pt x="1" y="3"/>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483" name="Freeform 2491"/>
              <p:cNvSpPr/>
              <p:nvPr/>
            </p:nvSpPr>
            <p:spPr>
              <a:xfrm>
                <a:off x="2716" y="1855"/>
                <a:ext cx="16" cy="33"/>
              </a:xfrm>
              <a:custGeom>
                <a:avLst/>
                <a:gdLst>
                  <a:gd name="txL" fmla="*/ 0 w 5"/>
                  <a:gd name="txT" fmla="*/ 0 h 10"/>
                  <a:gd name="txR" fmla="*/ 5 w 5"/>
                  <a:gd name="txB" fmla="*/ 10 h 10"/>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10">
                    <a:moveTo>
                      <a:pt x="2" y="10"/>
                    </a:moveTo>
                    <a:lnTo>
                      <a:pt x="2" y="10"/>
                    </a:lnTo>
                    <a:lnTo>
                      <a:pt x="3" y="5"/>
                    </a:lnTo>
                    <a:lnTo>
                      <a:pt x="5" y="2"/>
                    </a:lnTo>
                    <a:lnTo>
                      <a:pt x="3" y="0"/>
                    </a:lnTo>
                    <a:lnTo>
                      <a:pt x="2" y="5"/>
                    </a:lnTo>
                    <a:lnTo>
                      <a:pt x="0" y="9"/>
                    </a:lnTo>
                    <a:lnTo>
                      <a:pt x="2"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484" name="Freeform 2492"/>
              <p:cNvSpPr/>
              <p:nvPr/>
            </p:nvSpPr>
            <p:spPr>
              <a:xfrm>
                <a:off x="2683" y="1885"/>
                <a:ext cx="39" cy="26"/>
              </a:xfrm>
              <a:custGeom>
                <a:avLst/>
                <a:gdLst>
                  <a:gd name="txL" fmla="*/ 0 w 12"/>
                  <a:gd name="txT" fmla="*/ 0 h 8"/>
                  <a:gd name="txR" fmla="*/ 12 w 12"/>
                  <a:gd name="txB" fmla="*/ 8 h 8"/>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12" h="8">
                    <a:moveTo>
                      <a:pt x="0" y="8"/>
                    </a:moveTo>
                    <a:lnTo>
                      <a:pt x="0" y="8"/>
                    </a:lnTo>
                    <a:lnTo>
                      <a:pt x="7" y="6"/>
                    </a:lnTo>
                    <a:lnTo>
                      <a:pt x="12" y="1"/>
                    </a:lnTo>
                    <a:lnTo>
                      <a:pt x="10" y="0"/>
                    </a:lnTo>
                    <a:lnTo>
                      <a:pt x="5" y="5"/>
                    </a:lnTo>
                    <a:lnTo>
                      <a:pt x="0" y="6"/>
                    </a:lnTo>
                    <a:lnTo>
                      <a:pt x="0" y="8"/>
                    </a:lnTo>
                  </a:path>
                </a:pathLst>
              </a:custGeom>
              <a:solidFill>
                <a:srgbClr val="777777">
                  <a:alpha val="100000"/>
                </a:srgbClr>
              </a:solidFill>
              <a:ln w="9525">
                <a:noFill/>
              </a:ln>
            </p:spPr>
            <p:txBody>
              <a:bodyPr/>
              <a:lstStyle/>
              <a:p>
                <a:pPr fontAlgn="base"/>
                <a:endParaRPr lang="zh-CN" altLang="en-US" sz="1680" strike="noStrike" noProof="1"/>
              </a:p>
            </p:txBody>
          </p:sp>
          <p:sp>
            <p:nvSpPr>
              <p:cNvPr id="77485" name="Freeform 2493"/>
              <p:cNvSpPr/>
              <p:nvPr/>
            </p:nvSpPr>
            <p:spPr>
              <a:xfrm>
                <a:off x="2673" y="1904"/>
                <a:ext cx="10" cy="17"/>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3" h="5">
                    <a:moveTo>
                      <a:pt x="2" y="5"/>
                    </a:moveTo>
                    <a:lnTo>
                      <a:pt x="2" y="5"/>
                    </a:lnTo>
                    <a:lnTo>
                      <a:pt x="3" y="2"/>
                    </a:lnTo>
                    <a:lnTo>
                      <a:pt x="3" y="0"/>
                    </a:lnTo>
                    <a:lnTo>
                      <a:pt x="2" y="2"/>
                    </a:lnTo>
                    <a:lnTo>
                      <a:pt x="0" y="3"/>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486" name="Freeform 2494"/>
              <p:cNvSpPr/>
              <p:nvPr/>
            </p:nvSpPr>
            <p:spPr>
              <a:xfrm>
                <a:off x="2663" y="1914"/>
                <a:ext cx="17" cy="13"/>
              </a:xfrm>
              <a:custGeom>
                <a:avLst/>
                <a:gdLst>
                  <a:gd name="txL" fmla="*/ 0 w 5"/>
                  <a:gd name="txT" fmla="*/ 0 h 4"/>
                  <a:gd name="txR" fmla="*/ 5 w 5"/>
                  <a:gd name="txB" fmla="*/ 4 h 4"/>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5" h="4">
                    <a:moveTo>
                      <a:pt x="0" y="4"/>
                    </a:moveTo>
                    <a:lnTo>
                      <a:pt x="0" y="4"/>
                    </a:lnTo>
                    <a:lnTo>
                      <a:pt x="3" y="4"/>
                    </a:lnTo>
                    <a:lnTo>
                      <a:pt x="5" y="2"/>
                    </a:lnTo>
                    <a:lnTo>
                      <a:pt x="3" y="0"/>
                    </a:lnTo>
                    <a:lnTo>
                      <a:pt x="1" y="2"/>
                    </a:lnTo>
                    <a:lnTo>
                      <a:pt x="0" y="2"/>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487" name="Freeform 2495"/>
              <p:cNvSpPr/>
              <p:nvPr/>
            </p:nvSpPr>
            <p:spPr>
              <a:xfrm>
                <a:off x="2637" y="1921"/>
                <a:ext cx="26" cy="9"/>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8" h="3">
                    <a:moveTo>
                      <a:pt x="1" y="3"/>
                    </a:moveTo>
                    <a:lnTo>
                      <a:pt x="1" y="3"/>
                    </a:lnTo>
                    <a:lnTo>
                      <a:pt x="3" y="3"/>
                    </a:lnTo>
                    <a:lnTo>
                      <a:pt x="8" y="2"/>
                    </a:lnTo>
                    <a:lnTo>
                      <a:pt x="8" y="0"/>
                    </a:lnTo>
                    <a:lnTo>
                      <a:pt x="3" y="0"/>
                    </a:lnTo>
                    <a:lnTo>
                      <a:pt x="0" y="2"/>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88" name="Freeform 2496"/>
              <p:cNvSpPr/>
              <p:nvPr/>
            </p:nvSpPr>
            <p:spPr>
              <a:xfrm>
                <a:off x="2611" y="1927"/>
                <a:ext cx="29" cy="20"/>
              </a:xfrm>
              <a:custGeom>
                <a:avLst/>
                <a:gdLst>
                  <a:gd name="txL" fmla="*/ 0 w 9"/>
                  <a:gd name="txT" fmla="*/ 0 h 6"/>
                  <a:gd name="txR" fmla="*/ 9 w 9"/>
                  <a:gd name="txB" fmla="*/ 6 h 6"/>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Lst>
                <a:rect l="txL" t="txT" r="txR" b="txB"/>
                <a:pathLst>
                  <a:path w="9" h="6">
                    <a:moveTo>
                      <a:pt x="3" y="3"/>
                    </a:moveTo>
                    <a:lnTo>
                      <a:pt x="3" y="5"/>
                    </a:lnTo>
                    <a:lnTo>
                      <a:pt x="6" y="3"/>
                    </a:lnTo>
                    <a:lnTo>
                      <a:pt x="9" y="1"/>
                    </a:lnTo>
                    <a:lnTo>
                      <a:pt x="8" y="0"/>
                    </a:lnTo>
                    <a:lnTo>
                      <a:pt x="4" y="1"/>
                    </a:lnTo>
                    <a:lnTo>
                      <a:pt x="1" y="5"/>
                    </a:lnTo>
                    <a:lnTo>
                      <a:pt x="1" y="6"/>
                    </a:lnTo>
                    <a:lnTo>
                      <a:pt x="1" y="5"/>
                    </a:lnTo>
                    <a:lnTo>
                      <a:pt x="0" y="5"/>
                    </a:lnTo>
                    <a:lnTo>
                      <a:pt x="1" y="6"/>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489" name="Freeform 2497"/>
              <p:cNvSpPr/>
              <p:nvPr/>
            </p:nvSpPr>
            <p:spPr>
              <a:xfrm>
                <a:off x="2745" y="1665"/>
                <a:ext cx="30" cy="115"/>
              </a:xfrm>
              <a:custGeom>
                <a:avLst/>
                <a:gdLst>
                  <a:gd name="txL" fmla="*/ 0 w 9"/>
                  <a:gd name="txT" fmla="*/ 0 h 35"/>
                  <a:gd name="txR" fmla="*/ 9 w 9"/>
                  <a:gd name="txB" fmla="*/ 35 h 3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 h="35">
                    <a:moveTo>
                      <a:pt x="4" y="34"/>
                    </a:moveTo>
                    <a:lnTo>
                      <a:pt x="4" y="34"/>
                    </a:lnTo>
                    <a:lnTo>
                      <a:pt x="3" y="34"/>
                    </a:lnTo>
                    <a:lnTo>
                      <a:pt x="3" y="35"/>
                    </a:lnTo>
                    <a:lnTo>
                      <a:pt x="2" y="34"/>
                    </a:lnTo>
                    <a:lnTo>
                      <a:pt x="1" y="34"/>
                    </a:lnTo>
                    <a:lnTo>
                      <a:pt x="1" y="32"/>
                    </a:lnTo>
                    <a:lnTo>
                      <a:pt x="0" y="31"/>
                    </a:lnTo>
                    <a:lnTo>
                      <a:pt x="0" y="29"/>
                    </a:lnTo>
                    <a:lnTo>
                      <a:pt x="1" y="26"/>
                    </a:lnTo>
                    <a:lnTo>
                      <a:pt x="2" y="21"/>
                    </a:lnTo>
                    <a:lnTo>
                      <a:pt x="3" y="19"/>
                    </a:lnTo>
                    <a:lnTo>
                      <a:pt x="3" y="18"/>
                    </a:lnTo>
                    <a:lnTo>
                      <a:pt x="2" y="16"/>
                    </a:lnTo>
                    <a:lnTo>
                      <a:pt x="1" y="15"/>
                    </a:lnTo>
                    <a:lnTo>
                      <a:pt x="1" y="13"/>
                    </a:lnTo>
                    <a:lnTo>
                      <a:pt x="1" y="9"/>
                    </a:lnTo>
                    <a:lnTo>
                      <a:pt x="1" y="8"/>
                    </a:lnTo>
                    <a:lnTo>
                      <a:pt x="0" y="6"/>
                    </a:lnTo>
                    <a:lnTo>
                      <a:pt x="1" y="5"/>
                    </a:lnTo>
                    <a:lnTo>
                      <a:pt x="3" y="3"/>
                    </a:lnTo>
                    <a:lnTo>
                      <a:pt x="4" y="1"/>
                    </a:lnTo>
                    <a:lnTo>
                      <a:pt x="5" y="1"/>
                    </a:lnTo>
                    <a:lnTo>
                      <a:pt x="6" y="0"/>
                    </a:lnTo>
                    <a:lnTo>
                      <a:pt x="7" y="1"/>
                    </a:lnTo>
                    <a:lnTo>
                      <a:pt x="7" y="2"/>
                    </a:lnTo>
                    <a:lnTo>
                      <a:pt x="7" y="4"/>
                    </a:lnTo>
                    <a:lnTo>
                      <a:pt x="7" y="8"/>
                    </a:lnTo>
                    <a:lnTo>
                      <a:pt x="7" y="10"/>
                    </a:lnTo>
                    <a:lnTo>
                      <a:pt x="7" y="12"/>
                    </a:lnTo>
                    <a:lnTo>
                      <a:pt x="7" y="13"/>
                    </a:lnTo>
                    <a:lnTo>
                      <a:pt x="8" y="13"/>
                    </a:lnTo>
                    <a:lnTo>
                      <a:pt x="9" y="14"/>
                    </a:lnTo>
                    <a:lnTo>
                      <a:pt x="9" y="15"/>
                    </a:lnTo>
                    <a:lnTo>
                      <a:pt x="9" y="18"/>
                    </a:lnTo>
                    <a:lnTo>
                      <a:pt x="9" y="20"/>
                    </a:lnTo>
                    <a:lnTo>
                      <a:pt x="9" y="22"/>
                    </a:lnTo>
                    <a:lnTo>
                      <a:pt x="8" y="23"/>
                    </a:lnTo>
                    <a:lnTo>
                      <a:pt x="7" y="24"/>
                    </a:lnTo>
                    <a:lnTo>
                      <a:pt x="5" y="25"/>
                    </a:lnTo>
                    <a:lnTo>
                      <a:pt x="5" y="26"/>
                    </a:lnTo>
                    <a:lnTo>
                      <a:pt x="4" y="27"/>
                    </a:lnTo>
                    <a:lnTo>
                      <a:pt x="4" y="28"/>
                    </a:lnTo>
                    <a:lnTo>
                      <a:pt x="4" y="29"/>
                    </a:lnTo>
                    <a:lnTo>
                      <a:pt x="4" y="30"/>
                    </a:lnTo>
                    <a:lnTo>
                      <a:pt x="4" y="31"/>
                    </a:lnTo>
                    <a:lnTo>
                      <a:pt x="5" y="32"/>
                    </a:lnTo>
                    <a:lnTo>
                      <a:pt x="5" y="33"/>
                    </a:lnTo>
                    <a:lnTo>
                      <a:pt x="5" y="34"/>
                    </a:lnTo>
                    <a:lnTo>
                      <a:pt x="4" y="34"/>
                    </a:lnTo>
                  </a:path>
                </a:pathLst>
              </a:custGeom>
              <a:solidFill>
                <a:srgbClr val="777777">
                  <a:alpha val="100000"/>
                </a:srgbClr>
              </a:solidFill>
              <a:ln w="9525">
                <a:noFill/>
              </a:ln>
            </p:spPr>
            <p:txBody>
              <a:bodyPr/>
              <a:lstStyle/>
              <a:p>
                <a:pPr fontAlgn="base"/>
                <a:endParaRPr lang="zh-CN" altLang="en-US" sz="1680" strike="noStrike" noProof="1"/>
              </a:p>
            </p:txBody>
          </p:sp>
          <p:sp>
            <p:nvSpPr>
              <p:cNvPr id="77490" name="Freeform 2498"/>
              <p:cNvSpPr/>
              <p:nvPr/>
            </p:nvSpPr>
            <p:spPr>
              <a:xfrm>
                <a:off x="2742" y="1750"/>
                <a:ext cx="16" cy="33"/>
              </a:xfrm>
              <a:custGeom>
                <a:avLst/>
                <a:gdLst>
                  <a:gd name="txL" fmla="*/ 0 w 5"/>
                  <a:gd name="txT" fmla="*/ 0 h 10"/>
                  <a:gd name="txR" fmla="*/ 5 w 5"/>
                  <a:gd name="txB" fmla="*/ 10 h 10"/>
                </a:gdLst>
                <a:ahLst/>
                <a:cxnLst>
                  <a:cxn ang="0">
                    <a:pos x="0" y="0"/>
                  </a:cxn>
                  <a:cxn ang="0">
                    <a:pos x="0"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5" h="10">
                    <a:moveTo>
                      <a:pt x="0" y="0"/>
                    </a:moveTo>
                    <a:lnTo>
                      <a:pt x="0" y="0"/>
                    </a:lnTo>
                    <a:lnTo>
                      <a:pt x="0" y="5"/>
                    </a:lnTo>
                    <a:lnTo>
                      <a:pt x="0" y="8"/>
                    </a:lnTo>
                    <a:lnTo>
                      <a:pt x="4" y="10"/>
                    </a:lnTo>
                    <a:lnTo>
                      <a:pt x="5" y="10"/>
                    </a:lnTo>
                    <a:lnTo>
                      <a:pt x="5" y="8"/>
                    </a:lnTo>
                    <a:lnTo>
                      <a:pt x="4" y="8"/>
                    </a:lnTo>
                    <a:lnTo>
                      <a:pt x="2" y="6"/>
                    </a:lnTo>
                    <a:lnTo>
                      <a:pt x="2" y="5"/>
                    </a:lnTo>
                    <a:lnTo>
                      <a:pt x="2"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91" name="Freeform 2499"/>
              <p:cNvSpPr/>
              <p:nvPr/>
            </p:nvSpPr>
            <p:spPr>
              <a:xfrm>
                <a:off x="2742" y="1724"/>
                <a:ext cx="13" cy="26"/>
              </a:xfrm>
              <a:custGeom>
                <a:avLst/>
                <a:gdLst>
                  <a:gd name="txL" fmla="*/ 0 w 4"/>
                  <a:gd name="txT" fmla="*/ 0 h 8"/>
                  <a:gd name="txR" fmla="*/ 4 w 4"/>
                  <a:gd name="txB" fmla="*/ 8 h 8"/>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4" h="8">
                    <a:moveTo>
                      <a:pt x="2" y="1"/>
                    </a:moveTo>
                    <a:lnTo>
                      <a:pt x="2" y="1"/>
                    </a:lnTo>
                    <a:lnTo>
                      <a:pt x="0" y="8"/>
                    </a:lnTo>
                    <a:lnTo>
                      <a:pt x="2" y="8"/>
                    </a:lnTo>
                    <a:lnTo>
                      <a:pt x="4" y="1"/>
                    </a:lnTo>
                    <a:lnTo>
                      <a:pt x="4"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492" name="Freeform 2500"/>
              <p:cNvSpPr/>
              <p:nvPr/>
            </p:nvSpPr>
            <p:spPr>
              <a:xfrm>
                <a:off x="2742" y="1695"/>
                <a:ext cx="13" cy="32"/>
              </a:xfrm>
              <a:custGeom>
                <a:avLst/>
                <a:gdLst>
                  <a:gd name="txL" fmla="*/ 0 w 4"/>
                  <a:gd name="txT" fmla="*/ 0 h 10"/>
                  <a:gd name="txR" fmla="*/ 4 w 4"/>
                  <a:gd name="txB" fmla="*/ 10 h 10"/>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4" h="10">
                    <a:moveTo>
                      <a:pt x="2" y="0"/>
                    </a:moveTo>
                    <a:lnTo>
                      <a:pt x="2" y="0"/>
                    </a:lnTo>
                    <a:lnTo>
                      <a:pt x="0" y="5"/>
                    </a:lnTo>
                    <a:lnTo>
                      <a:pt x="2" y="10"/>
                    </a:lnTo>
                    <a:lnTo>
                      <a:pt x="4" y="9"/>
                    </a:lnTo>
                    <a:lnTo>
                      <a:pt x="4" y="5"/>
                    </a:lnTo>
                    <a:lnTo>
                      <a:pt x="4" y="0"/>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93" name="Freeform 2501"/>
              <p:cNvSpPr/>
              <p:nvPr/>
            </p:nvSpPr>
            <p:spPr>
              <a:xfrm>
                <a:off x="2742" y="1675"/>
                <a:ext cx="13" cy="20"/>
              </a:xfrm>
              <a:custGeom>
                <a:avLst/>
                <a:gdLst>
                  <a:gd name="txL" fmla="*/ 0 w 4"/>
                  <a:gd name="txT" fmla="*/ 0 h 6"/>
                  <a:gd name="txR" fmla="*/ 4 w 4"/>
                  <a:gd name="txB" fmla="*/ 6 h 6"/>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6">
                    <a:moveTo>
                      <a:pt x="2" y="0"/>
                    </a:moveTo>
                    <a:lnTo>
                      <a:pt x="2" y="0"/>
                    </a:lnTo>
                    <a:lnTo>
                      <a:pt x="0" y="3"/>
                    </a:lnTo>
                    <a:lnTo>
                      <a:pt x="2" y="6"/>
                    </a:lnTo>
                    <a:lnTo>
                      <a:pt x="4" y="6"/>
                    </a:lnTo>
                    <a:lnTo>
                      <a:pt x="2" y="3"/>
                    </a:lnTo>
                    <a:lnTo>
                      <a:pt x="4"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494" name="Freeform 2502"/>
              <p:cNvSpPr/>
              <p:nvPr/>
            </p:nvSpPr>
            <p:spPr>
              <a:xfrm>
                <a:off x="2749" y="1662"/>
                <a:ext cx="19" cy="16"/>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 h="5">
                    <a:moveTo>
                      <a:pt x="6" y="5"/>
                    </a:moveTo>
                    <a:lnTo>
                      <a:pt x="6" y="5"/>
                    </a:lnTo>
                    <a:lnTo>
                      <a:pt x="6" y="2"/>
                    </a:lnTo>
                    <a:lnTo>
                      <a:pt x="5" y="0"/>
                    </a:lnTo>
                    <a:lnTo>
                      <a:pt x="2" y="2"/>
                    </a:lnTo>
                    <a:lnTo>
                      <a:pt x="0" y="4"/>
                    </a:lnTo>
                    <a:lnTo>
                      <a:pt x="2" y="5"/>
                    </a:lnTo>
                    <a:lnTo>
                      <a:pt x="3" y="4"/>
                    </a:lnTo>
                    <a:lnTo>
                      <a:pt x="5" y="2"/>
                    </a:lnTo>
                    <a:lnTo>
                      <a:pt x="5" y="5"/>
                    </a:lnTo>
                    <a:lnTo>
                      <a:pt x="6" y="5"/>
                    </a:lnTo>
                  </a:path>
                </a:pathLst>
              </a:custGeom>
              <a:solidFill>
                <a:srgbClr val="777777">
                  <a:alpha val="100000"/>
                </a:srgbClr>
              </a:solidFill>
              <a:ln w="9525">
                <a:noFill/>
              </a:ln>
            </p:spPr>
            <p:txBody>
              <a:bodyPr/>
              <a:lstStyle/>
              <a:p>
                <a:pPr fontAlgn="base"/>
                <a:endParaRPr lang="zh-CN" altLang="en-US" sz="1680" strike="noStrike" noProof="1"/>
              </a:p>
            </p:txBody>
          </p:sp>
          <p:sp>
            <p:nvSpPr>
              <p:cNvPr id="77495" name="Freeform 2503"/>
              <p:cNvSpPr/>
              <p:nvPr/>
            </p:nvSpPr>
            <p:spPr>
              <a:xfrm>
                <a:off x="2765" y="1678"/>
                <a:ext cx="3" cy="30"/>
              </a:xfrm>
              <a:custGeom>
                <a:avLst/>
                <a:gdLst>
                  <a:gd name="txL" fmla="*/ 0 w 1"/>
                  <a:gd name="txT" fmla="*/ 0 h 9"/>
                  <a:gd name="txR" fmla="*/ 1 w 1"/>
                  <a:gd name="txB" fmla="*/ 9 h 9"/>
                </a:gdLst>
                <a:ahLst/>
                <a:cxnLst>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0" y="2147483646"/>
                  </a:cxn>
                  <a:cxn ang="0">
                    <a:pos x="2147483646" y="2147483646"/>
                  </a:cxn>
                </a:cxnLst>
                <a:rect l="txL" t="txT" r="txR" b="txB"/>
                <a:pathLst>
                  <a:path w="1" h="9">
                    <a:moveTo>
                      <a:pt x="1" y="7"/>
                    </a:moveTo>
                    <a:lnTo>
                      <a:pt x="1" y="7"/>
                    </a:lnTo>
                    <a:lnTo>
                      <a:pt x="1" y="0"/>
                    </a:lnTo>
                    <a:lnTo>
                      <a:pt x="0" y="0"/>
                    </a:lnTo>
                    <a:lnTo>
                      <a:pt x="0" y="7"/>
                    </a:lnTo>
                    <a:lnTo>
                      <a:pt x="0" y="9"/>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7496" name="Freeform 2504"/>
              <p:cNvSpPr/>
              <p:nvPr/>
            </p:nvSpPr>
            <p:spPr>
              <a:xfrm>
                <a:off x="2765" y="1701"/>
                <a:ext cx="16" cy="23"/>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7">
                    <a:moveTo>
                      <a:pt x="5" y="7"/>
                    </a:moveTo>
                    <a:lnTo>
                      <a:pt x="5" y="7"/>
                    </a:lnTo>
                    <a:lnTo>
                      <a:pt x="3" y="3"/>
                    </a:lnTo>
                    <a:lnTo>
                      <a:pt x="1" y="0"/>
                    </a:lnTo>
                    <a:lnTo>
                      <a:pt x="0" y="2"/>
                    </a:lnTo>
                    <a:lnTo>
                      <a:pt x="1" y="3"/>
                    </a:lnTo>
                    <a:lnTo>
                      <a:pt x="1" y="7"/>
                    </a:lnTo>
                    <a:lnTo>
                      <a:pt x="5" y="7"/>
                    </a:lnTo>
                  </a:path>
                </a:pathLst>
              </a:custGeom>
              <a:solidFill>
                <a:srgbClr val="777777">
                  <a:alpha val="100000"/>
                </a:srgbClr>
              </a:solidFill>
              <a:ln w="9525">
                <a:noFill/>
              </a:ln>
            </p:spPr>
            <p:txBody>
              <a:bodyPr/>
              <a:lstStyle/>
              <a:p>
                <a:pPr fontAlgn="base"/>
                <a:endParaRPr lang="zh-CN" altLang="en-US" sz="1680" strike="noStrike" noProof="1"/>
              </a:p>
            </p:txBody>
          </p:sp>
          <p:sp>
            <p:nvSpPr>
              <p:cNvPr id="77497" name="Freeform 2505"/>
              <p:cNvSpPr/>
              <p:nvPr/>
            </p:nvSpPr>
            <p:spPr>
              <a:xfrm>
                <a:off x="2765" y="1724"/>
                <a:ext cx="16"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5" h="8">
                    <a:moveTo>
                      <a:pt x="1" y="8"/>
                    </a:moveTo>
                    <a:lnTo>
                      <a:pt x="1" y="8"/>
                    </a:lnTo>
                    <a:lnTo>
                      <a:pt x="3" y="5"/>
                    </a:lnTo>
                    <a:lnTo>
                      <a:pt x="5" y="0"/>
                    </a:lnTo>
                    <a:lnTo>
                      <a:pt x="1" y="0"/>
                    </a:lnTo>
                    <a:lnTo>
                      <a:pt x="1" y="5"/>
                    </a:lnTo>
                    <a:lnTo>
                      <a:pt x="0" y="6"/>
                    </a:lnTo>
                    <a:lnTo>
                      <a:pt x="1" y="8"/>
                    </a:lnTo>
                  </a:path>
                </a:pathLst>
              </a:custGeom>
              <a:solidFill>
                <a:srgbClr val="777777">
                  <a:alpha val="100000"/>
                </a:srgbClr>
              </a:solidFill>
              <a:ln w="9525">
                <a:noFill/>
              </a:ln>
            </p:spPr>
            <p:txBody>
              <a:bodyPr/>
              <a:lstStyle/>
              <a:p>
                <a:pPr fontAlgn="base"/>
                <a:endParaRPr lang="zh-CN" altLang="en-US" sz="1680" strike="noStrike" noProof="1"/>
              </a:p>
            </p:txBody>
          </p:sp>
          <p:sp>
            <p:nvSpPr>
              <p:cNvPr id="77498" name="Freeform 2506"/>
              <p:cNvSpPr/>
              <p:nvPr/>
            </p:nvSpPr>
            <p:spPr>
              <a:xfrm>
                <a:off x="2755" y="1744"/>
                <a:ext cx="13" cy="23"/>
              </a:xfrm>
              <a:custGeom>
                <a:avLst/>
                <a:gdLst>
                  <a:gd name="txL" fmla="*/ 0 w 4"/>
                  <a:gd name="txT" fmla="*/ 0 h 7"/>
                  <a:gd name="txR" fmla="*/ 4 w 4"/>
                  <a:gd name="txB" fmla="*/ 7 h 7"/>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4" h="7">
                    <a:moveTo>
                      <a:pt x="3" y="5"/>
                    </a:moveTo>
                    <a:lnTo>
                      <a:pt x="3" y="5"/>
                    </a:lnTo>
                    <a:lnTo>
                      <a:pt x="1" y="3"/>
                    </a:lnTo>
                    <a:lnTo>
                      <a:pt x="4" y="2"/>
                    </a:lnTo>
                    <a:lnTo>
                      <a:pt x="3" y="0"/>
                    </a:lnTo>
                    <a:lnTo>
                      <a:pt x="0" y="2"/>
                    </a:lnTo>
                    <a:lnTo>
                      <a:pt x="0" y="7"/>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499" name="Freeform 2507"/>
              <p:cNvSpPr/>
              <p:nvPr/>
            </p:nvSpPr>
            <p:spPr>
              <a:xfrm>
                <a:off x="2755" y="1760"/>
                <a:ext cx="13" cy="23"/>
              </a:xfrm>
              <a:custGeom>
                <a:avLst/>
                <a:gdLst>
                  <a:gd name="txL" fmla="*/ 0 w 4"/>
                  <a:gd name="txT" fmla="*/ 0 h 7"/>
                  <a:gd name="txR" fmla="*/ 4 w 4"/>
                  <a:gd name="txB" fmla="*/ 7 h 7"/>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4" h="7">
                    <a:moveTo>
                      <a:pt x="1" y="7"/>
                    </a:moveTo>
                    <a:lnTo>
                      <a:pt x="1" y="7"/>
                    </a:lnTo>
                    <a:lnTo>
                      <a:pt x="4" y="3"/>
                    </a:lnTo>
                    <a:lnTo>
                      <a:pt x="3" y="0"/>
                    </a:lnTo>
                    <a:lnTo>
                      <a:pt x="0" y="2"/>
                    </a:lnTo>
                    <a:lnTo>
                      <a:pt x="1" y="3"/>
                    </a:lnTo>
                    <a:lnTo>
                      <a:pt x="1" y="5"/>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7500" name="Freeform 2508"/>
              <p:cNvSpPr/>
              <p:nvPr/>
            </p:nvSpPr>
            <p:spPr>
              <a:xfrm>
                <a:off x="2018" y="2248"/>
                <a:ext cx="20" cy="43"/>
              </a:xfrm>
              <a:custGeom>
                <a:avLst/>
                <a:gdLst>
                  <a:gd name="txL" fmla="*/ 0 w 6"/>
                  <a:gd name="txT" fmla="*/ 0 h 13"/>
                  <a:gd name="txR" fmla="*/ 6 w 6"/>
                  <a:gd name="txB" fmla="*/ 13 h 1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0" y="2147483646"/>
                  </a:cxn>
                  <a:cxn ang="0">
                    <a:pos x="0" y="2147483646"/>
                  </a:cxn>
                  <a:cxn ang="0">
                    <a:pos x="0" y="2147483646"/>
                  </a:cxn>
                  <a:cxn ang="0">
                    <a:pos x="0" y="2147483646"/>
                  </a:cxn>
                  <a:cxn ang="0">
                    <a:pos x="2147483646" y="2147483646"/>
                  </a:cxn>
                  <a:cxn ang="0">
                    <a:pos x="2147483646" y="2147483646"/>
                  </a:cxn>
                </a:cxnLst>
                <a:rect l="txL" t="txT" r="txR" b="txB"/>
                <a:pathLst>
                  <a:path w="6" h="13">
                    <a:moveTo>
                      <a:pt x="1" y="13"/>
                    </a:moveTo>
                    <a:lnTo>
                      <a:pt x="1" y="13"/>
                    </a:lnTo>
                    <a:lnTo>
                      <a:pt x="2" y="13"/>
                    </a:lnTo>
                    <a:lnTo>
                      <a:pt x="4" y="11"/>
                    </a:lnTo>
                    <a:lnTo>
                      <a:pt x="5" y="9"/>
                    </a:lnTo>
                    <a:lnTo>
                      <a:pt x="6" y="8"/>
                    </a:lnTo>
                    <a:lnTo>
                      <a:pt x="6" y="7"/>
                    </a:lnTo>
                    <a:lnTo>
                      <a:pt x="4" y="3"/>
                    </a:lnTo>
                    <a:lnTo>
                      <a:pt x="3" y="1"/>
                    </a:lnTo>
                    <a:lnTo>
                      <a:pt x="3" y="0"/>
                    </a:lnTo>
                    <a:lnTo>
                      <a:pt x="2" y="1"/>
                    </a:lnTo>
                    <a:lnTo>
                      <a:pt x="1" y="3"/>
                    </a:lnTo>
                    <a:lnTo>
                      <a:pt x="0" y="5"/>
                    </a:lnTo>
                    <a:lnTo>
                      <a:pt x="0" y="7"/>
                    </a:lnTo>
                    <a:lnTo>
                      <a:pt x="0" y="9"/>
                    </a:lnTo>
                    <a:lnTo>
                      <a:pt x="0" y="11"/>
                    </a:lnTo>
                    <a:lnTo>
                      <a:pt x="1" y="12"/>
                    </a:lnTo>
                    <a:lnTo>
                      <a:pt x="1"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501" name="Freeform 2509"/>
              <p:cNvSpPr/>
              <p:nvPr/>
            </p:nvSpPr>
            <p:spPr>
              <a:xfrm>
                <a:off x="2021" y="2271"/>
                <a:ext cx="17"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0" y="2147483646"/>
                  </a:cxn>
                  <a:cxn ang="0">
                    <a:pos x="0" y="2147483646"/>
                  </a:cxn>
                  <a:cxn ang="0">
                    <a:pos x="2147483646" y="2147483646"/>
                  </a:cxn>
                  <a:cxn ang="0">
                    <a:pos x="2147483646" y="0"/>
                  </a:cxn>
                  <a:cxn ang="0">
                    <a:pos x="2147483646" y="0"/>
                  </a:cxn>
                  <a:cxn ang="0">
                    <a:pos x="2147483646" y="2147483646"/>
                  </a:cxn>
                </a:cxnLst>
                <a:rect l="txL" t="txT" r="txR" b="txB"/>
                <a:pathLst>
                  <a:path w="5" h="8">
                    <a:moveTo>
                      <a:pt x="4" y="1"/>
                    </a:moveTo>
                    <a:lnTo>
                      <a:pt x="4" y="1"/>
                    </a:lnTo>
                    <a:lnTo>
                      <a:pt x="2" y="3"/>
                    </a:lnTo>
                    <a:lnTo>
                      <a:pt x="0" y="4"/>
                    </a:lnTo>
                    <a:lnTo>
                      <a:pt x="0" y="8"/>
                    </a:lnTo>
                    <a:lnTo>
                      <a:pt x="4" y="4"/>
                    </a:lnTo>
                    <a:lnTo>
                      <a:pt x="5" y="0"/>
                    </a:lnTo>
                    <a:lnTo>
                      <a:pt x="4"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02" name="Freeform 2510"/>
              <p:cNvSpPr/>
              <p:nvPr/>
            </p:nvSpPr>
            <p:spPr>
              <a:xfrm>
                <a:off x="2021" y="2248"/>
                <a:ext cx="17" cy="26"/>
              </a:xfrm>
              <a:custGeom>
                <a:avLst/>
                <a:gdLst>
                  <a:gd name="txL" fmla="*/ 0 w 5"/>
                  <a:gd name="txT" fmla="*/ 0 h 8"/>
                  <a:gd name="txR" fmla="*/ 5 w 5"/>
                  <a:gd name="txB" fmla="*/ 8 h 8"/>
                </a:gdLst>
                <a:ahLst/>
                <a:cxnLst>
                  <a:cxn ang="0">
                    <a:pos x="0" y="0"/>
                  </a:cxn>
                  <a:cxn ang="0">
                    <a:pos x="0" y="0"/>
                  </a:cxn>
                  <a:cxn ang="0">
                    <a:pos x="2147483646" y="2147483646"/>
                  </a:cxn>
                  <a:cxn ang="0">
                    <a:pos x="2147483646" y="2147483646"/>
                  </a:cxn>
                  <a:cxn ang="0">
                    <a:pos x="2147483646" y="2147483646"/>
                  </a:cxn>
                  <a:cxn ang="0">
                    <a:pos x="2147483646" y="2147483646"/>
                  </a:cxn>
                  <a:cxn ang="0">
                    <a:pos x="2147483646" y="0"/>
                  </a:cxn>
                  <a:cxn ang="0">
                    <a:pos x="2147483646" y="0"/>
                  </a:cxn>
                  <a:cxn ang="0">
                    <a:pos x="0" y="0"/>
                  </a:cxn>
                </a:cxnLst>
                <a:rect l="txL" t="txT" r="txR" b="txB"/>
                <a:pathLst>
                  <a:path w="5" h="8">
                    <a:moveTo>
                      <a:pt x="0" y="0"/>
                    </a:moveTo>
                    <a:lnTo>
                      <a:pt x="0" y="0"/>
                    </a:lnTo>
                    <a:lnTo>
                      <a:pt x="2" y="3"/>
                    </a:lnTo>
                    <a:lnTo>
                      <a:pt x="4" y="8"/>
                    </a:lnTo>
                    <a:lnTo>
                      <a:pt x="5" y="7"/>
                    </a:lnTo>
                    <a:lnTo>
                      <a:pt x="4" y="3"/>
                    </a:lnTo>
                    <a:lnTo>
                      <a:pt x="4"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03" name="Freeform 2511"/>
              <p:cNvSpPr/>
              <p:nvPr/>
            </p:nvSpPr>
            <p:spPr>
              <a:xfrm>
                <a:off x="2011" y="2248"/>
                <a:ext cx="23" cy="49"/>
              </a:xfrm>
              <a:custGeom>
                <a:avLst/>
                <a:gdLst>
                  <a:gd name="txL" fmla="*/ 0 w 7"/>
                  <a:gd name="txT" fmla="*/ 0 h 15"/>
                  <a:gd name="txR" fmla="*/ 7 w 7"/>
                  <a:gd name="txB" fmla="*/ 15 h 1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 h="15">
                    <a:moveTo>
                      <a:pt x="3" y="11"/>
                    </a:moveTo>
                    <a:lnTo>
                      <a:pt x="5" y="13"/>
                    </a:lnTo>
                    <a:lnTo>
                      <a:pt x="3" y="10"/>
                    </a:lnTo>
                    <a:lnTo>
                      <a:pt x="3" y="5"/>
                    </a:lnTo>
                    <a:lnTo>
                      <a:pt x="5" y="2"/>
                    </a:lnTo>
                    <a:lnTo>
                      <a:pt x="3" y="0"/>
                    </a:lnTo>
                    <a:lnTo>
                      <a:pt x="7" y="0"/>
                    </a:lnTo>
                    <a:lnTo>
                      <a:pt x="3" y="2"/>
                    </a:lnTo>
                    <a:lnTo>
                      <a:pt x="2" y="5"/>
                    </a:lnTo>
                    <a:lnTo>
                      <a:pt x="0" y="10"/>
                    </a:lnTo>
                    <a:lnTo>
                      <a:pt x="3" y="15"/>
                    </a:lnTo>
                    <a:lnTo>
                      <a:pt x="3" y="11"/>
                    </a:lnTo>
                  </a:path>
                </a:pathLst>
              </a:custGeom>
              <a:solidFill>
                <a:srgbClr val="777777">
                  <a:alpha val="100000"/>
                </a:srgbClr>
              </a:solidFill>
              <a:ln w="9525">
                <a:noFill/>
              </a:ln>
            </p:spPr>
            <p:txBody>
              <a:bodyPr/>
              <a:lstStyle/>
              <a:p>
                <a:pPr fontAlgn="base"/>
                <a:endParaRPr lang="zh-CN" altLang="en-US" sz="1680" strike="noStrike" noProof="1"/>
              </a:p>
            </p:txBody>
          </p:sp>
          <p:sp>
            <p:nvSpPr>
              <p:cNvPr id="77504" name="Freeform 2512"/>
              <p:cNvSpPr/>
              <p:nvPr/>
            </p:nvSpPr>
            <p:spPr>
              <a:xfrm>
                <a:off x="2529" y="2471"/>
                <a:ext cx="39" cy="29"/>
              </a:xfrm>
              <a:custGeom>
                <a:avLst/>
                <a:gdLst>
                  <a:gd name="txL" fmla="*/ 0 w 12"/>
                  <a:gd name="txT" fmla="*/ 0 h 9"/>
                  <a:gd name="txR" fmla="*/ 12 w 12"/>
                  <a:gd name="txB" fmla="*/ 9 h 9"/>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0" y="2147483646"/>
                  </a:cxn>
                  <a:cxn ang="0">
                    <a:pos x="0" y="2147483646"/>
                  </a:cxn>
                  <a:cxn ang="0">
                    <a:pos x="2147483646" y="2147483646"/>
                  </a:cxn>
                  <a:cxn ang="0">
                    <a:pos x="0" y="2147483646"/>
                  </a:cxn>
                </a:cxnLst>
                <a:rect l="txL" t="txT" r="txR" b="txB"/>
                <a:pathLst>
                  <a:path w="12" h="9">
                    <a:moveTo>
                      <a:pt x="0" y="7"/>
                    </a:moveTo>
                    <a:lnTo>
                      <a:pt x="0" y="7"/>
                    </a:lnTo>
                    <a:lnTo>
                      <a:pt x="7" y="4"/>
                    </a:lnTo>
                    <a:lnTo>
                      <a:pt x="11" y="2"/>
                    </a:lnTo>
                    <a:lnTo>
                      <a:pt x="12" y="1"/>
                    </a:lnTo>
                    <a:lnTo>
                      <a:pt x="10" y="0"/>
                    </a:lnTo>
                    <a:lnTo>
                      <a:pt x="8" y="0"/>
                    </a:lnTo>
                    <a:lnTo>
                      <a:pt x="6" y="1"/>
                    </a:lnTo>
                    <a:lnTo>
                      <a:pt x="3" y="1"/>
                    </a:lnTo>
                    <a:lnTo>
                      <a:pt x="2" y="3"/>
                    </a:lnTo>
                    <a:lnTo>
                      <a:pt x="0" y="4"/>
                    </a:lnTo>
                    <a:lnTo>
                      <a:pt x="0" y="5"/>
                    </a:lnTo>
                    <a:lnTo>
                      <a:pt x="0" y="6"/>
                    </a:lnTo>
                    <a:lnTo>
                      <a:pt x="0" y="7"/>
                    </a:lnTo>
                    <a:lnTo>
                      <a:pt x="1" y="9"/>
                    </a:lnTo>
                    <a:lnTo>
                      <a:pt x="0" y="7"/>
                    </a:lnTo>
                  </a:path>
                </a:pathLst>
              </a:custGeom>
              <a:solidFill>
                <a:srgbClr val="777777">
                  <a:alpha val="100000"/>
                </a:srgbClr>
              </a:solidFill>
              <a:ln w="9525">
                <a:noFill/>
              </a:ln>
            </p:spPr>
            <p:txBody>
              <a:bodyPr/>
              <a:lstStyle/>
              <a:p>
                <a:pPr fontAlgn="base"/>
                <a:endParaRPr lang="zh-CN" altLang="en-US" sz="1680" strike="noStrike" noProof="1"/>
              </a:p>
            </p:txBody>
          </p:sp>
          <p:sp>
            <p:nvSpPr>
              <p:cNvPr id="77505" name="Freeform 2513"/>
              <p:cNvSpPr/>
              <p:nvPr/>
            </p:nvSpPr>
            <p:spPr>
              <a:xfrm>
                <a:off x="2526" y="2468"/>
                <a:ext cx="46" cy="32"/>
              </a:xfrm>
              <a:custGeom>
                <a:avLst/>
                <a:gdLst>
                  <a:gd name="txL" fmla="*/ 0 w 14"/>
                  <a:gd name="txT" fmla="*/ 0 h 10"/>
                  <a:gd name="txR" fmla="*/ 14 w 14"/>
                  <a:gd name="txB" fmla="*/ 10 h 10"/>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14" h="10">
                    <a:moveTo>
                      <a:pt x="13" y="2"/>
                    </a:moveTo>
                    <a:lnTo>
                      <a:pt x="13" y="2"/>
                    </a:lnTo>
                    <a:lnTo>
                      <a:pt x="8" y="5"/>
                    </a:lnTo>
                    <a:lnTo>
                      <a:pt x="0" y="8"/>
                    </a:lnTo>
                    <a:lnTo>
                      <a:pt x="1" y="10"/>
                    </a:lnTo>
                    <a:lnTo>
                      <a:pt x="9" y="7"/>
                    </a:lnTo>
                    <a:lnTo>
                      <a:pt x="14" y="0"/>
                    </a:lnTo>
                    <a:lnTo>
                      <a:pt x="13"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06" name="Freeform 2514"/>
              <p:cNvSpPr/>
              <p:nvPr/>
            </p:nvSpPr>
            <p:spPr>
              <a:xfrm>
                <a:off x="2526" y="2468"/>
                <a:ext cx="46" cy="26"/>
              </a:xfrm>
              <a:custGeom>
                <a:avLst/>
                <a:gdLst>
                  <a:gd name="txL" fmla="*/ 0 w 14"/>
                  <a:gd name="txT" fmla="*/ 0 h 8"/>
                  <a:gd name="txR" fmla="*/ 14 w 14"/>
                  <a:gd name="txB" fmla="*/ 8 h 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2147483646" y="2147483646"/>
                  </a:cxn>
                </a:cxnLst>
                <a:rect l="txL" t="txT" r="txR" b="txB"/>
                <a:pathLst>
                  <a:path w="14" h="8">
                    <a:moveTo>
                      <a:pt x="1" y="7"/>
                    </a:moveTo>
                    <a:lnTo>
                      <a:pt x="1" y="7"/>
                    </a:lnTo>
                    <a:lnTo>
                      <a:pt x="1" y="5"/>
                    </a:lnTo>
                    <a:lnTo>
                      <a:pt x="4" y="3"/>
                    </a:lnTo>
                    <a:lnTo>
                      <a:pt x="9" y="2"/>
                    </a:lnTo>
                    <a:lnTo>
                      <a:pt x="13" y="2"/>
                    </a:lnTo>
                    <a:lnTo>
                      <a:pt x="14" y="0"/>
                    </a:lnTo>
                    <a:lnTo>
                      <a:pt x="9" y="0"/>
                    </a:lnTo>
                    <a:lnTo>
                      <a:pt x="4" y="2"/>
                    </a:lnTo>
                    <a:lnTo>
                      <a:pt x="0" y="3"/>
                    </a:lnTo>
                    <a:lnTo>
                      <a:pt x="0" y="8"/>
                    </a:lnTo>
                    <a:lnTo>
                      <a:pt x="1" y="7"/>
                    </a:lnTo>
                  </a:path>
                </a:pathLst>
              </a:custGeom>
              <a:solidFill>
                <a:srgbClr val="777777">
                  <a:alpha val="100000"/>
                </a:srgbClr>
              </a:solidFill>
              <a:ln w="9525">
                <a:noFill/>
              </a:ln>
            </p:spPr>
            <p:txBody>
              <a:bodyPr/>
              <a:lstStyle/>
              <a:p>
                <a:pPr fontAlgn="base"/>
                <a:endParaRPr lang="zh-CN" altLang="en-US" sz="1680" strike="noStrike" noProof="1"/>
              </a:p>
            </p:txBody>
          </p:sp>
          <p:sp>
            <p:nvSpPr>
              <p:cNvPr id="77507" name="Freeform 2515"/>
              <p:cNvSpPr/>
              <p:nvPr/>
            </p:nvSpPr>
            <p:spPr>
              <a:xfrm>
                <a:off x="2526" y="2490"/>
                <a:ext cx="10" cy="10"/>
              </a:xfrm>
              <a:custGeom>
                <a:avLst/>
                <a:gdLst>
                  <a:gd name="txL" fmla="*/ 0 w 3"/>
                  <a:gd name="txT" fmla="*/ 0 h 3"/>
                  <a:gd name="txR" fmla="*/ 3 w 3"/>
                  <a:gd name="txB" fmla="*/ 3 h 3"/>
                </a:gdLst>
                <a:ahLst/>
                <a:cxnLst>
                  <a:cxn ang="0">
                    <a:pos x="0" y="2147483646"/>
                  </a:cxn>
                  <a:cxn ang="0">
                    <a:pos x="0" y="2147483646"/>
                  </a:cxn>
                  <a:cxn ang="0">
                    <a:pos x="2147483646" y="2147483646"/>
                  </a:cxn>
                  <a:cxn ang="0">
                    <a:pos x="2147483646" y="0"/>
                  </a:cxn>
                  <a:cxn ang="0">
                    <a:pos x="0" y="2147483646"/>
                  </a:cxn>
                  <a:cxn ang="0">
                    <a:pos x="0" y="2147483646"/>
                  </a:cxn>
                  <a:cxn ang="0">
                    <a:pos x="2147483646" y="2147483646"/>
                  </a:cxn>
                  <a:cxn ang="0">
                    <a:pos x="2147483646" y="2147483646"/>
                  </a:cxn>
                  <a:cxn ang="0">
                    <a:pos x="0" y="2147483646"/>
                  </a:cxn>
                  <a:cxn ang="0">
                    <a:pos x="0" y="2147483646"/>
                  </a:cxn>
                  <a:cxn ang="0">
                    <a:pos x="0" y="2147483646"/>
                  </a:cxn>
                  <a:cxn ang="0">
                    <a:pos x="0" y="2147483646"/>
                  </a:cxn>
                </a:cxnLst>
                <a:rect l="txL" t="txT" r="txR" b="txB"/>
                <a:pathLst>
                  <a:path w="3" h="3">
                    <a:moveTo>
                      <a:pt x="0" y="1"/>
                    </a:moveTo>
                    <a:lnTo>
                      <a:pt x="0" y="3"/>
                    </a:lnTo>
                    <a:lnTo>
                      <a:pt x="3" y="3"/>
                    </a:lnTo>
                    <a:lnTo>
                      <a:pt x="1" y="0"/>
                    </a:lnTo>
                    <a:lnTo>
                      <a:pt x="0" y="1"/>
                    </a:lnTo>
                    <a:lnTo>
                      <a:pt x="0" y="3"/>
                    </a:lnTo>
                    <a:lnTo>
                      <a:pt x="1" y="1"/>
                    </a:lnTo>
                    <a:lnTo>
                      <a:pt x="1" y="3"/>
                    </a:lnTo>
                    <a:lnTo>
                      <a:pt x="0" y="1"/>
                    </a:lnTo>
                    <a:lnTo>
                      <a:pt x="0" y="3"/>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08" name="Freeform 2516"/>
              <p:cNvSpPr/>
              <p:nvPr/>
            </p:nvSpPr>
            <p:spPr>
              <a:xfrm>
                <a:off x="2477" y="2484"/>
                <a:ext cx="19" cy="10"/>
              </a:xfrm>
              <a:custGeom>
                <a:avLst/>
                <a:gdLst>
                  <a:gd name="txL" fmla="*/ 0 w 6"/>
                  <a:gd name="txT" fmla="*/ 0 h 3"/>
                  <a:gd name="txR" fmla="*/ 6 w 6"/>
                  <a:gd name="txB" fmla="*/ 3 h 3"/>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0" y="2147483646"/>
                  </a:cxn>
                </a:cxnLst>
                <a:rect l="txL" t="txT" r="txR" b="txB"/>
                <a:pathLst>
                  <a:path w="6" h="3">
                    <a:moveTo>
                      <a:pt x="0" y="2"/>
                    </a:moveTo>
                    <a:lnTo>
                      <a:pt x="5" y="3"/>
                    </a:lnTo>
                    <a:lnTo>
                      <a:pt x="5" y="2"/>
                    </a:lnTo>
                    <a:lnTo>
                      <a:pt x="6" y="1"/>
                    </a:lnTo>
                    <a:lnTo>
                      <a:pt x="6" y="0"/>
                    </a:lnTo>
                    <a:lnTo>
                      <a:pt x="5" y="0"/>
                    </a:lnTo>
                    <a:lnTo>
                      <a:pt x="3"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09" name="Freeform 2517"/>
              <p:cNvSpPr/>
              <p:nvPr/>
            </p:nvSpPr>
            <p:spPr>
              <a:xfrm>
                <a:off x="2477" y="2490"/>
                <a:ext cx="16" cy="10"/>
              </a:xfrm>
              <a:custGeom>
                <a:avLst/>
                <a:gdLst>
                  <a:gd name="txL" fmla="*/ 0 w 5"/>
                  <a:gd name="txT" fmla="*/ 0 h 3"/>
                  <a:gd name="txR" fmla="*/ 5 w 5"/>
                  <a:gd name="txB" fmla="*/ 3 h 3"/>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3">
                    <a:moveTo>
                      <a:pt x="5" y="1"/>
                    </a:moveTo>
                    <a:lnTo>
                      <a:pt x="5" y="0"/>
                    </a:lnTo>
                    <a:lnTo>
                      <a:pt x="0" y="0"/>
                    </a:lnTo>
                    <a:lnTo>
                      <a:pt x="0" y="1"/>
                    </a:lnTo>
                    <a:lnTo>
                      <a:pt x="3" y="3"/>
                    </a:lnTo>
                    <a:lnTo>
                      <a:pt x="5" y="1"/>
                    </a:lnTo>
                    <a:lnTo>
                      <a:pt x="3" y="3"/>
                    </a:lnTo>
                    <a:lnTo>
                      <a:pt x="5" y="3"/>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10" name="Freeform 2518"/>
              <p:cNvSpPr/>
              <p:nvPr/>
            </p:nvSpPr>
            <p:spPr>
              <a:xfrm>
                <a:off x="2467" y="2477"/>
                <a:ext cx="29" cy="17"/>
              </a:xfrm>
              <a:custGeom>
                <a:avLst/>
                <a:gdLst>
                  <a:gd name="txL" fmla="*/ 0 w 9"/>
                  <a:gd name="txT" fmla="*/ 0 h 5"/>
                  <a:gd name="txR" fmla="*/ 9 w 9"/>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Lst>
                <a:rect l="txL" t="txT" r="txR" b="txB"/>
                <a:pathLst>
                  <a:path w="9" h="5">
                    <a:moveTo>
                      <a:pt x="3" y="4"/>
                    </a:moveTo>
                    <a:lnTo>
                      <a:pt x="3" y="5"/>
                    </a:lnTo>
                    <a:lnTo>
                      <a:pt x="8" y="2"/>
                    </a:lnTo>
                    <a:lnTo>
                      <a:pt x="6" y="4"/>
                    </a:lnTo>
                    <a:lnTo>
                      <a:pt x="6" y="5"/>
                    </a:lnTo>
                    <a:lnTo>
                      <a:pt x="8" y="5"/>
                    </a:lnTo>
                    <a:lnTo>
                      <a:pt x="9" y="5"/>
                    </a:lnTo>
                    <a:lnTo>
                      <a:pt x="9" y="2"/>
                    </a:lnTo>
                    <a:lnTo>
                      <a:pt x="8" y="0"/>
                    </a:lnTo>
                    <a:lnTo>
                      <a:pt x="3" y="4"/>
                    </a:lnTo>
                    <a:lnTo>
                      <a:pt x="3" y="5"/>
                    </a:lnTo>
                    <a:lnTo>
                      <a:pt x="3" y="4"/>
                    </a:lnTo>
                    <a:lnTo>
                      <a:pt x="0" y="5"/>
                    </a:lnTo>
                    <a:lnTo>
                      <a:pt x="3" y="5"/>
                    </a:lnTo>
                    <a:lnTo>
                      <a:pt x="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11" name="Freeform 2519"/>
              <p:cNvSpPr/>
              <p:nvPr/>
            </p:nvSpPr>
            <p:spPr>
              <a:xfrm>
                <a:off x="2483" y="2468"/>
                <a:ext cx="36" cy="9"/>
              </a:xfrm>
              <a:custGeom>
                <a:avLst/>
                <a:gdLst>
                  <a:gd name="txL" fmla="*/ 0 w 11"/>
                  <a:gd name="txT" fmla="*/ 0 h 3"/>
                  <a:gd name="txR" fmla="*/ 11 w 11"/>
                  <a:gd name="txB" fmla="*/ 3 h 3"/>
                </a:gdLst>
                <a:ahLst/>
                <a:cxnLst>
                  <a:cxn ang="0">
                    <a:pos x="2147483646" y="0"/>
                  </a:cxn>
                  <a:cxn ang="0">
                    <a:pos x="0"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1" h="3">
                    <a:moveTo>
                      <a:pt x="11" y="0"/>
                    </a:moveTo>
                    <a:lnTo>
                      <a:pt x="0" y="0"/>
                    </a:lnTo>
                    <a:lnTo>
                      <a:pt x="1" y="1"/>
                    </a:lnTo>
                    <a:lnTo>
                      <a:pt x="2" y="2"/>
                    </a:lnTo>
                    <a:lnTo>
                      <a:pt x="4" y="3"/>
                    </a:lnTo>
                    <a:lnTo>
                      <a:pt x="6" y="3"/>
                    </a:lnTo>
                    <a:lnTo>
                      <a:pt x="8" y="3"/>
                    </a:lnTo>
                    <a:lnTo>
                      <a:pt x="9" y="2"/>
                    </a:lnTo>
                    <a:lnTo>
                      <a:pt x="10" y="2"/>
                    </a:lnTo>
                    <a:lnTo>
                      <a:pt x="11" y="1"/>
                    </a:lnTo>
                    <a:lnTo>
                      <a:pt x="1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12" name="Freeform 2520"/>
              <p:cNvSpPr/>
              <p:nvPr/>
            </p:nvSpPr>
            <p:spPr>
              <a:xfrm>
                <a:off x="2477" y="2461"/>
                <a:ext cx="42" cy="13"/>
              </a:xfrm>
              <a:custGeom>
                <a:avLst/>
                <a:gdLst>
                  <a:gd name="txL" fmla="*/ 0 w 13"/>
                  <a:gd name="txT" fmla="*/ 0 h 4"/>
                  <a:gd name="txR" fmla="*/ 13 w 13"/>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0" y="0"/>
                  </a:cxn>
                  <a:cxn ang="0">
                    <a:pos x="2147483646" y="2147483646"/>
                  </a:cxn>
                  <a:cxn ang="0">
                    <a:pos x="2147483646" y="2147483646"/>
                  </a:cxn>
                </a:cxnLst>
                <a:rect l="txL" t="txT" r="txR" b="txB"/>
                <a:pathLst>
                  <a:path w="13" h="4">
                    <a:moveTo>
                      <a:pt x="2" y="2"/>
                    </a:moveTo>
                    <a:lnTo>
                      <a:pt x="2" y="4"/>
                    </a:lnTo>
                    <a:lnTo>
                      <a:pt x="13" y="4"/>
                    </a:lnTo>
                    <a:lnTo>
                      <a:pt x="13" y="2"/>
                    </a:lnTo>
                    <a:lnTo>
                      <a:pt x="2" y="0"/>
                    </a:lnTo>
                    <a:lnTo>
                      <a:pt x="2" y="2"/>
                    </a:lnTo>
                    <a:lnTo>
                      <a:pt x="2"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13" name="Freeform 2521"/>
              <p:cNvSpPr/>
              <p:nvPr/>
            </p:nvSpPr>
            <p:spPr>
              <a:xfrm>
                <a:off x="2483" y="2468"/>
                <a:ext cx="13" cy="9"/>
              </a:xfrm>
              <a:custGeom>
                <a:avLst/>
                <a:gdLst>
                  <a:gd name="txL" fmla="*/ 0 w 4"/>
                  <a:gd name="txT" fmla="*/ 0 h 3"/>
                  <a:gd name="txR" fmla="*/ 4 w 4"/>
                  <a:gd name="txB" fmla="*/ 3 h 3"/>
                </a:gdLst>
                <a:ahLst/>
                <a:cxnLst>
                  <a:cxn ang="0">
                    <a:pos x="2147483646" y="2147483646"/>
                  </a:cxn>
                  <a:cxn ang="0">
                    <a:pos x="2147483646" y="2147483646"/>
                  </a:cxn>
                  <a:cxn ang="0">
                    <a:pos x="2147483646" y="0"/>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4" h="3">
                    <a:moveTo>
                      <a:pt x="4" y="2"/>
                    </a:moveTo>
                    <a:lnTo>
                      <a:pt x="4" y="2"/>
                    </a:lnTo>
                    <a:lnTo>
                      <a:pt x="1" y="0"/>
                    </a:lnTo>
                    <a:lnTo>
                      <a:pt x="0" y="0"/>
                    </a:lnTo>
                    <a:lnTo>
                      <a:pt x="1" y="2"/>
                    </a:lnTo>
                    <a:lnTo>
                      <a:pt x="4" y="3"/>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14" name="Freeform 2522"/>
              <p:cNvSpPr/>
              <p:nvPr/>
            </p:nvSpPr>
            <p:spPr>
              <a:xfrm>
                <a:off x="2496" y="2468"/>
                <a:ext cx="33" cy="9"/>
              </a:xfrm>
              <a:custGeom>
                <a:avLst/>
                <a:gdLst>
                  <a:gd name="txL" fmla="*/ 0 w 10"/>
                  <a:gd name="txT" fmla="*/ 0 h 3"/>
                  <a:gd name="txR" fmla="*/ 10 w 10"/>
                  <a:gd name="txB" fmla="*/ 3 h 3"/>
                </a:gdLst>
                <a:ahLst/>
                <a:cxnLst>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0"/>
                  </a:cxn>
                  <a:cxn ang="0">
                    <a:pos x="2147483646" y="2147483646"/>
                  </a:cxn>
                  <a:cxn ang="0">
                    <a:pos x="2147483646" y="0"/>
                  </a:cxn>
                  <a:cxn ang="0">
                    <a:pos x="2147483646" y="0"/>
                  </a:cxn>
                  <a:cxn ang="0">
                    <a:pos x="2147483646" y="2147483646"/>
                  </a:cxn>
                </a:cxnLst>
                <a:rect l="txL" t="txT" r="txR" b="txB"/>
                <a:pathLst>
                  <a:path w="10" h="3">
                    <a:moveTo>
                      <a:pt x="7" y="2"/>
                    </a:moveTo>
                    <a:lnTo>
                      <a:pt x="7" y="0"/>
                    </a:lnTo>
                    <a:lnTo>
                      <a:pt x="5" y="0"/>
                    </a:lnTo>
                    <a:lnTo>
                      <a:pt x="0" y="2"/>
                    </a:lnTo>
                    <a:lnTo>
                      <a:pt x="0" y="3"/>
                    </a:lnTo>
                    <a:lnTo>
                      <a:pt x="5" y="3"/>
                    </a:lnTo>
                    <a:lnTo>
                      <a:pt x="9" y="2"/>
                    </a:lnTo>
                    <a:lnTo>
                      <a:pt x="7" y="0"/>
                    </a:lnTo>
                    <a:lnTo>
                      <a:pt x="9" y="2"/>
                    </a:lnTo>
                    <a:lnTo>
                      <a:pt x="10" y="0"/>
                    </a:lnTo>
                    <a:lnTo>
                      <a:pt x="7" y="0"/>
                    </a:lnTo>
                    <a:lnTo>
                      <a:pt x="7"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15" name="Freeform 2523"/>
              <p:cNvSpPr/>
              <p:nvPr/>
            </p:nvSpPr>
            <p:spPr>
              <a:xfrm>
                <a:off x="2450" y="2471"/>
                <a:ext cx="27" cy="13"/>
              </a:xfrm>
              <a:custGeom>
                <a:avLst/>
                <a:gdLst>
                  <a:gd name="txL" fmla="*/ 0 w 8"/>
                  <a:gd name="txT" fmla="*/ 0 h 4"/>
                  <a:gd name="txR" fmla="*/ 8 w 8"/>
                  <a:gd name="txB" fmla="*/ 4 h 4"/>
                </a:gdLst>
                <a:ahLst/>
                <a:cxnLst>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0" y="2147483646"/>
                  </a:cxn>
                </a:cxnLst>
                <a:rect l="txL" t="txT" r="txR" b="txB"/>
                <a:pathLst>
                  <a:path w="8" h="4">
                    <a:moveTo>
                      <a:pt x="0" y="4"/>
                    </a:moveTo>
                    <a:lnTo>
                      <a:pt x="0" y="4"/>
                    </a:lnTo>
                    <a:lnTo>
                      <a:pt x="0" y="2"/>
                    </a:lnTo>
                    <a:lnTo>
                      <a:pt x="0" y="1"/>
                    </a:lnTo>
                    <a:lnTo>
                      <a:pt x="1" y="1"/>
                    </a:lnTo>
                    <a:lnTo>
                      <a:pt x="3" y="0"/>
                    </a:lnTo>
                    <a:lnTo>
                      <a:pt x="4" y="0"/>
                    </a:lnTo>
                    <a:lnTo>
                      <a:pt x="6" y="0"/>
                    </a:lnTo>
                    <a:lnTo>
                      <a:pt x="7" y="0"/>
                    </a:lnTo>
                    <a:lnTo>
                      <a:pt x="8" y="1"/>
                    </a:lnTo>
                    <a:lnTo>
                      <a:pt x="5" y="2"/>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16" name="Freeform 2524"/>
              <p:cNvSpPr/>
              <p:nvPr/>
            </p:nvSpPr>
            <p:spPr>
              <a:xfrm>
                <a:off x="2444" y="2468"/>
                <a:ext cx="10" cy="16"/>
              </a:xfrm>
              <a:custGeom>
                <a:avLst/>
                <a:gdLst>
                  <a:gd name="txL" fmla="*/ 0 w 3"/>
                  <a:gd name="txT" fmla="*/ 0 h 5"/>
                  <a:gd name="txR" fmla="*/ 3 w 3"/>
                  <a:gd name="txB" fmla="*/ 5 h 5"/>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5">
                    <a:moveTo>
                      <a:pt x="3" y="0"/>
                    </a:moveTo>
                    <a:lnTo>
                      <a:pt x="3" y="0"/>
                    </a:lnTo>
                    <a:lnTo>
                      <a:pt x="0" y="3"/>
                    </a:lnTo>
                    <a:lnTo>
                      <a:pt x="0" y="5"/>
                    </a:lnTo>
                    <a:lnTo>
                      <a:pt x="3" y="5"/>
                    </a:lnTo>
                    <a:lnTo>
                      <a:pt x="3" y="3"/>
                    </a:lnTo>
                    <a:lnTo>
                      <a:pt x="3"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17" name="Freeform 2525"/>
              <p:cNvSpPr/>
              <p:nvPr/>
            </p:nvSpPr>
            <p:spPr>
              <a:xfrm>
                <a:off x="2454" y="2468"/>
                <a:ext cx="23" cy="6"/>
              </a:xfrm>
              <a:custGeom>
                <a:avLst/>
                <a:gdLst>
                  <a:gd name="txL" fmla="*/ 0 w 7"/>
                  <a:gd name="txT" fmla="*/ 0 h 2"/>
                  <a:gd name="txR" fmla="*/ 7 w 7"/>
                  <a:gd name="txB" fmla="*/ 2 h 2"/>
                </a:gdLst>
                <a:ahLst/>
                <a:cxnLst>
                  <a:cxn ang="0">
                    <a:pos x="2147483646" y="2147483646"/>
                  </a:cxn>
                  <a:cxn ang="0">
                    <a:pos x="2147483646" y="0"/>
                  </a:cxn>
                  <a:cxn ang="0">
                    <a:pos x="2147483646" y="0"/>
                  </a:cxn>
                  <a:cxn ang="0">
                    <a:pos x="0" y="0"/>
                  </a:cxn>
                  <a:cxn ang="0">
                    <a:pos x="0" y="2147483646"/>
                  </a:cxn>
                  <a:cxn ang="0">
                    <a:pos x="2147483646" y="2147483646"/>
                  </a:cxn>
                  <a:cxn ang="0">
                    <a:pos x="2147483646" y="2147483646"/>
                  </a:cxn>
                  <a:cxn ang="0">
                    <a:pos x="2147483646" y="0"/>
                  </a:cxn>
                  <a:cxn ang="0">
                    <a:pos x="2147483646" y="2147483646"/>
                  </a:cxn>
                </a:cxnLst>
                <a:rect l="txL" t="txT" r="txR" b="txB"/>
                <a:pathLst>
                  <a:path w="7" h="2">
                    <a:moveTo>
                      <a:pt x="7" y="2"/>
                    </a:moveTo>
                    <a:lnTo>
                      <a:pt x="7" y="0"/>
                    </a:lnTo>
                    <a:lnTo>
                      <a:pt x="5" y="0"/>
                    </a:lnTo>
                    <a:lnTo>
                      <a:pt x="0" y="0"/>
                    </a:lnTo>
                    <a:lnTo>
                      <a:pt x="0" y="2"/>
                    </a:lnTo>
                    <a:lnTo>
                      <a:pt x="5" y="2"/>
                    </a:lnTo>
                    <a:lnTo>
                      <a:pt x="7" y="2"/>
                    </a:lnTo>
                    <a:lnTo>
                      <a:pt x="7" y="0"/>
                    </a:lnTo>
                    <a:lnTo>
                      <a:pt x="7"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18" name="Freeform 2526"/>
              <p:cNvSpPr/>
              <p:nvPr/>
            </p:nvSpPr>
            <p:spPr>
              <a:xfrm>
                <a:off x="2444" y="2468"/>
                <a:ext cx="33" cy="22"/>
              </a:xfrm>
              <a:custGeom>
                <a:avLst/>
                <a:gdLst>
                  <a:gd name="txL" fmla="*/ 0 w 10"/>
                  <a:gd name="txT" fmla="*/ 0 h 7"/>
                  <a:gd name="txR" fmla="*/ 10 w 10"/>
                  <a:gd name="txB" fmla="*/ 7 h 7"/>
                </a:gdLst>
                <a:ahLst/>
                <a:cxnLst>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0" y="2147483646"/>
                  </a:cxn>
                </a:cxnLst>
                <a:rect l="txL" t="txT" r="txR" b="txB"/>
                <a:pathLst>
                  <a:path w="10" h="7">
                    <a:moveTo>
                      <a:pt x="0" y="5"/>
                    </a:moveTo>
                    <a:lnTo>
                      <a:pt x="2" y="7"/>
                    </a:lnTo>
                    <a:lnTo>
                      <a:pt x="7" y="3"/>
                    </a:lnTo>
                    <a:lnTo>
                      <a:pt x="10" y="2"/>
                    </a:lnTo>
                    <a:lnTo>
                      <a:pt x="10" y="0"/>
                    </a:lnTo>
                    <a:lnTo>
                      <a:pt x="7" y="2"/>
                    </a:lnTo>
                    <a:lnTo>
                      <a:pt x="2" y="3"/>
                    </a:lnTo>
                    <a:lnTo>
                      <a:pt x="3" y="5"/>
                    </a:lnTo>
                    <a:lnTo>
                      <a:pt x="0" y="5"/>
                    </a:lnTo>
                    <a:lnTo>
                      <a:pt x="2" y="7"/>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519" name="Freeform 2527"/>
              <p:cNvSpPr/>
              <p:nvPr/>
            </p:nvSpPr>
            <p:spPr>
              <a:xfrm>
                <a:off x="1622" y="2530"/>
                <a:ext cx="68" cy="186"/>
              </a:xfrm>
              <a:custGeom>
                <a:avLst/>
                <a:gdLst>
                  <a:gd name="txL" fmla="*/ 0 w 21"/>
                  <a:gd name="txT" fmla="*/ 0 h 57"/>
                  <a:gd name="txR" fmla="*/ 21 w 21"/>
                  <a:gd name="txB" fmla="*/ 57 h 5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Lst>
                <a:rect l="txL" t="txT" r="txR" b="txB"/>
                <a:pathLst>
                  <a:path w="21" h="57">
                    <a:moveTo>
                      <a:pt x="16" y="1"/>
                    </a:moveTo>
                    <a:lnTo>
                      <a:pt x="16" y="1"/>
                    </a:lnTo>
                    <a:lnTo>
                      <a:pt x="16" y="3"/>
                    </a:lnTo>
                    <a:lnTo>
                      <a:pt x="16" y="5"/>
                    </a:lnTo>
                    <a:lnTo>
                      <a:pt x="15" y="6"/>
                    </a:lnTo>
                    <a:lnTo>
                      <a:pt x="15" y="7"/>
                    </a:lnTo>
                    <a:lnTo>
                      <a:pt x="11" y="11"/>
                    </a:lnTo>
                    <a:lnTo>
                      <a:pt x="8" y="15"/>
                    </a:lnTo>
                    <a:lnTo>
                      <a:pt x="7" y="16"/>
                    </a:lnTo>
                    <a:lnTo>
                      <a:pt x="5" y="17"/>
                    </a:lnTo>
                    <a:lnTo>
                      <a:pt x="3" y="18"/>
                    </a:lnTo>
                    <a:lnTo>
                      <a:pt x="2" y="19"/>
                    </a:lnTo>
                    <a:lnTo>
                      <a:pt x="2" y="20"/>
                    </a:lnTo>
                    <a:lnTo>
                      <a:pt x="2" y="23"/>
                    </a:lnTo>
                    <a:lnTo>
                      <a:pt x="3" y="26"/>
                    </a:lnTo>
                    <a:lnTo>
                      <a:pt x="3" y="28"/>
                    </a:lnTo>
                    <a:lnTo>
                      <a:pt x="3" y="31"/>
                    </a:lnTo>
                    <a:lnTo>
                      <a:pt x="2" y="34"/>
                    </a:lnTo>
                    <a:lnTo>
                      <a:pt x="0" y="40"/>
                    </a:lnTo>
                    <a:lnTo>
                      <a:pt x="0" y="43"/>
                    </a:lnTo>
                    <a:lnTo>
                      <a:pt x="1" y="47"/>
                    </a:lnTo>
                    <a:lnTo>
                      <a:pt x="2" y="50"/>
                    </a:lnTo>
                    <a:lnTo>
                      <a:pt x="3" y="53"/>
                    </a:lnTo>
                    <a:lnTo>
                      <a:pt x="4" y="56"/>
                    </a:lnTo>
                    <a:lnTo>
                      <a:pt x="4" y="57"/>
                    </a:lnTo>
                    <a:lnTo>
                      <a:pt x="5" y="57"/>
                    </a:lnTo>
                    <a:lnTo>
                      <a:pt x="6" y="57"/>
                    </a:lnTo>
                    <a:lnTo>
                      <a:pt x="8" y="55"/>
                    </a:lnTo>
                    <a:lnTo>
                      <a:pt x="12" y="52"/>
                    </a:lnTo>
                    <a:lnTo>
                      <a:pt x="13" y="51"/>
                    </a:lnTo>
                    <a:lnTo>
                      <a:pt x="14" y="50"/>
                    </a:lnTo>
                    <a:lnTo>
                      <a:pt x="14" y="48"/>
                    </a:lnTo>
                    <a:lnTo>
                      <a:pt x="15" y="47"/>
                    </a:lnTo>
                    <a:lnTo>
                      <a:pt x="15" y="42"/>
                    </a:lnTo>
                    <a:lnTo>
                      <a:pt x="15" y="38"/>
                    </a:lnTo>
                    <a:lnTo>
                      <a:pt x="16" y="35"/>
                    </a:lnTo>
                    <a:lnTo>
                      <a:pt x="17" y="33"/>
                    </a:lnTo>
                    <a:lnTo>
                      <a:pt x="18" y="28"/>
                    </a:lnTo>
                    <a:lnTo>
                      <a:pt x="19" y="26"/>
                    </a:lnTo>
                    <a:lnTo>
                      <a:pt x="20" y="23"/>
                    </a:lnTo>
                    <a:lnTo>
                      <a:pt x="20" y="20"/>
                    </a:lnTo>
                    <a:lnTo>
                      <a:pt x="21" y="17"/>
                    </a:lnTo>
                    <a:lnTo>
                      <a:pt x="21" y="12"/>
                    </a:lnTo>
                    <a:lnTo>
                      <a:pt x="21" y="9"/>
                    </a:lnTo>
                    <a:lnTo>
                      <a:pt x="21" y="7"/>
                    </a:lnTo>
                    <a:lnTo>
                      <a:pt x="20" y="6"/>
                    </a:lnTo>
                    <a:lnTo>
                      <a:pt x="19" y="2"/>
                    </a:lnTo>
                    <a:lnTo>
                      <a:pt x="19" y="1"/>
                    </a:lnTo>
                    <a:lnTo>
                      <a:pt x="18" y="0"/>
                    </a:lnTo>
                    <a:lnTo>
                      <a:pt x="17" y="0"/>
                    </a:lnTo>
                    <a:lnTo>
                      <a:pt x="16"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20" name="Freeform 2528"/>
              <p:cNvSpPr/>
              <p:nvPr/>
            </p:nvSpPr>
            <p:spPr>
              <a:xfrm>
                <a:off x="1664" y="2533"/>
                <a:ext cx="17" cy="26"/>
              </a:xfrm>
              <a:custGeom>
                <a:avLst/>
                <a:gdLst>
                  <a:gd name="txL" fmla="*/ 0 w 5"/>
                  <a:gd name="txT" fmla="*/ 0 h 8"/>
                  <a:gd name="txR" fmla="*/ 5 w 5"/>
                  <a:gd name="txB" fmla="*/ 8 h 8"/>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8">
                    <a:moveTo>
                      <a:pt x="2" y="8"/>
                    </a:moveTo>
                    <a:lnTo>
                      <a:pt x="2" y="8"/>
                    </a:lnTo>
                    <a:lnTo>
                      <a:pt x="3" y="3"/>
                    </a:lnTo>
                    <a:lnTo>
                      <a:pt x="5" y="1"/>
                    </a:lnTo>
                    <a:lnTo>
                      <a:pt x="2" y="0"/>
                    </a:lnTo>
                    <a:lnTo>
                      <a:pt x="2" y="3"/>
                    </a:lnTo>
                    <a:lnTo>
                      <a:pt x="0" y="6"/>
                    </a:lnTo>
                    <a:lnTo>
                      <a:pt x="2" y="8"/>
                    </a:lnTo>
                  </a:path>
                </a:pathLst>
              </a:custGeom>
              <a:solidFill>
                <a:srgbClr val="777777">
                  <a:alpha val="100000"/>
                </a:srgbClr>
              </a:solidFill>
              <a:ln w="9525">
                <a:noFill/>
              </a:ln>
            </p:spPr>
            <p:txBody>
              <a:bodyPr/>
              <a:lstStyle/>
              <a:p>
                <a:pPr fontAlgn="base"/>
                <a:endParaRPr lang="zh-CN" altLang="en-US" sz="1680" strike="noStrike" noProof="1"/>
              </a:p>
            </p:txBody>
          </p:sp>
          <p:sp>
            <p:nvSpPr>
              <p:cNvPr id="77521" name="Freeform 2529"/>
              <p:cNvSpPr/>
              <p:nvPr/>
            </p:nvSpPr>
            <p:spPr>
              <a:xfrm>
                <a:off x="1648" y="2553"/>
                <a:ext cx="23" cy="32"/>
              </a:xfrm>
              <a:custGeom>
                <a:avLst/>
                <a:gdLst>
                  <a:gd name="txL" fmla="*/ 0 w 7"/>
                  <a:gd name="txT" fmla="*/ 0 h 10"/>
                  <a:gd name="txR" fmla="*/ 7 w 7"/>
                  <a:gd name="txB" fmla="*/ 10 h 10"/>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7" h="10">
                    <a:moveTo>
                      <a:pt x="2" y="10"/>
                    </a:moveTo>
                    <a:lnTo>
                      <a:pt x="2" y="10"/>
                    </a:lnTo>
                    <a:lnTo>
                      <a:pt x="5" y="5"/>
                    </a:lnTo>
                    <a:lnTo>
                      <a:pt x="7" y="2"/>
                    </a:lnTo>
                    <a:lnTo>
                      <a:pt x="5" y="0"/>
                    </a:lnTo>
                    <a:lnTo>
                      <a:pt x="3" y="3"/>
                    </a:lnTo>
                    <a:lnTo>
                      <a:pt x="0" y="8"/>
                    </a:lnTo>
                    <a:lnTo>
                      <a:pt x="2"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522" name="Freeform 2530"/>
              <p:cNvSpPr/>
              <p:nvPr/>
            </p:nvSpPr>
            <p:spPr>
              <a:xfrm>
                <a:off x="1628" y="2579"/>
                <a:ext cx="26" cy="13"/>
              </a:xfrm>
              <a:custGeom>
                <a:avLst/>
                <a:gdLst>
                  <a:gd name="txL" fmla="*/ 0 w 8"/>
                  <a:gd name="txT" fmla="*/ 0 h 4"/>
                  <a:gd name="txR" fmla="*/ 8 w 8"/>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8" h="4">
                    <a:moveTo>
                      <a:pt x="1" y="4"/>
                    </a:moveTo>
                    <a:lnTo>
                      <a:pt x="1" y="4"/>
                    </a:lnTo>
                    <a:lnTo>
                      <a:pt x="3" y="4"/>
                    </a:lnTo>
                    <a:lnTo>
                      <a:pt x="8" y="2"/>
                    </a:lnTo>
                    <a:lnTo>
                      <a:pt x="6" y="0"/>
                    </a:lnTo>
                    <a:lnTo>
                      <a:pt x="3" y="0"/>
                    </a:lnTo>
                    <a:lnTo>
                      <a:pt x="0" y="4"/>
                    </a:lnTo>
                    <a:lnTo>
                      <a:pt x="1" y="4"/>
                    </a:lnTo>
                  </a:path>
                </a:pathLst>
              </a:custGeom>
              <a:solidFill>
                <a:srgbClr val="777777">
                  <a:alpha val="100000"/>
                </a:srgbClr>
              </a:solidFill>
              <a:ln w="9525">
                <a:noFill/>
              </a:ln>
            </p:spPr>
            <p:txBody>
              <a:bodyPr/>
              <a:lstStyle/>
              <a:p>
                <a:pPr fontAlgn="base"/>
                <a:endParaRPr lang="zh-CN" altLang="en-US" sz="1680" strike="noStrike" noProof="1"/>
              </a:p>
            </p:txBody>
          </p:sp>
          <p:sp>
            <p:nvSpPr>
              <p:cNvPr id="77523" name="Freeform 2531"/>
              <p:cNvSpPr/>
              <p:nvPr/>
            </p:nvSpPr>
            <p:spPr>
              <a:xfrm>
                <a:off x="1628" y="2592"/>
                <a:ext cx="10" cy="29"/>
              </a:xfrm>
              <a:custGeom>
                <a:avLst/>
                <a:gdLst>
                  <a:gd name="txL" fmla="*/ 0 w 3"/>
                  <a:gd name="txT" fmla="*/ 0 h 9"/>
                  <a:gd name="txR" fmla="*/ 3 w 3"/>
                  <a:gd name="txB" fmla="*/ 9 h 9"/>
                </a:gdLst>
                <a:ahLst/>
                <a:cxnLst>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0" y="2147483646"/>
                  </a:cxn>
                  <a:cxn ang="0">
                    <a:pos x="2147483646" y="2147483646"/>
                  </a:cxn>
                </a:cxnLst>
                <a:rect l="txL" t="txT" r="txR" b="txB"/>
                <a:pathLst>
                  <a:path w="3" h="9">
                    <a:moveTo>
                      <a:pt x="3" y="9"/>
                    </a:moveTo>
                    <a:lnTo>
                      <a:pt x="3" y="9"/>
                    </a:lnTo>
                    <a:lnTo>
                      <a:pt x="1" y="5"/>
                    </a:lnTo>
                    <a:lnTo>
                      <a:pt x="1" y="0"/>
                    </a:lnTo>
                    <a:lnTo>
                      <a:pt x="0" y="0"/>
                    </a:lnTo>
                    <a:lnTo>
                      <a:pt x="0" y="5"/>
                    </a:lnTo>
                    <a:lnTo>
                      <a:pt x="0" y="9"/>
                    </a:lnTo>
                    <a:lnTo>
                      <a:pt x="3" y="9"/>
                    </a:lnTo>
                  </a:path>
                </a:pathLst>
              </a:custGeom>
              <a:solidFill>
                <a:srgbClr val="777777">
                  <a:alpha val="100000"/>
                </a:srgbClr>
              </a:solidFill>
              <a:ln w="9525">
                <a:noFill/>
              </a:ln>
            </p:spPr>
            <p:txBody>
              <a:bodyPr/>
              <a:lstStyle/>
              <a:p>
                <a:pPr fontAlgn="base"/>
                <a:endParaRPr lang="zh-CN" altLang="en-US" sz="1680" strike="noStrike" noProof="1"/>
              </a:p>
            </p:txBody>
          </p:sp>
          <p:sp>
            <p:nvSpPr>
              <p:cNvPr id="77524" name="Freeform 2532"/>
              <p:cNvSpPr/>
              <p:nvPr/>
            </p:nvSpPr>
            <p:spPr>
              <a:xfrm>
                <a:off x="1622" y="2621"/>
                <a:ext cx="16" cy="40"/>
              </a:xfrm>
              <a:custGeom>
                <a:avLst/>
                <a:gdLst>
                  <a:gd name="txL" fmla="*/ 0 w 5"/>
                  <a:gd name="txT" fmla="*/ 0 h 12"/>
                  <a:gd name="txR" fmla="*/ 5 w 5"/>
                  <a:gd name="txB" fmla="*/ 12 h 12"/>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5" h="12">
                    <a:moveTo>
                      <a:pt x="2" y="12"/>
                    </a:moveTo>
                    <a:lnTo>
                      <a:pt x="2" y="12"/>
                    </a:lnTo>
                    <a:lnTo>
                      <a:pt x="3" y="6"/>
                    </a:lnTo>
                    <a:lnTo>
                      <a:pt x="5" y="0"/>
                    </a:lnTo>
                    <a:lnTo>
                      <a:pt x="2" y="0"/>
                    </a:lnTo>
                    <a:lnTo>
                      <a:pt x="2" y="6"/>
                    </a:lnTo>
                    <a:lnTo>
                      <a:pt x="0" y="12"/>
                    </a:lnTo>
                    <a:lnTo>
                      <a:pt x="2" y="12"/>
                    </a:lnTo>
                  </a:path>
                </a:pathLst>
              </a:custGeom>
              <a:solidFill>
                <a:srgbClr val="777777">
                  <a:alpha val="100000"/>
                </a:srgbClr>
              </a:solidFill>
              <a:ln w="9525">
                <a:noFill/>
              </a:ln>
            </p:spPr>
            <p:txBody>
              <a:bodyPr/>
              <a:lstStyle/>
              <a:p>
                <a:pPr fontAlgn="base"/>
                <a:endParaRPr lang="zh-CN" altLang="en-US" sz="1680" strike="noStrike" noProof="1"/>
              </a:p>
            </p:txBody>
          </p:sp>
          <p:sp>
            <p:nvSpPr>
              <p:cNvPr id="77525" name="Freeform 2533"/>
              <p:cNvSpPr/>
              <p:nvPr/>
            </p:nvSpPr>
            <p:spPr>
              <a:xfrm>
                <a:off x="1622" y="2661"/>
                <a:ext cx="16" cy="42"/>
              </a:xfrm>
              <a:custGeom>
                <a:avLst/>
                <a:gdLst>
                  <a:gd name="txL" fmla="*/ 0 w 5"/>
                  <a:gd name="txT" fmla="*/ 0 h 13"/>
                  <a:gd name="txR" fmla="*/ 5 w 5"/>
                  <a:gd name="txB" fmla="*/ 13 h 13"/>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5" h="13">
                    <a:moveTo>
                      <a:pt x="5" y="13"/>
                    </a:moveTo>
                    <a:lnTo>
                      <a:pt x="5" y="13"/>
                    </a:lnTo>
                    <a:lnTo>
                      <a:pt x="2" y="7"/>
                    </a:lnTo>
                    <a:lnTo>
                      <a:pt x="2" y="0"/>
                    </a:lnTo>
                    <a:lnTo>
                      <a:pt x="0" y="0"/>
                    </a:lnTo>
                    <a:lnTo>
                      <a:pt x="0" y="7"/>
                    </a:lnTo>
                    <a:lnTo>
                      <a:pt x="2" y="13"/>
                    </a:lnTo>
                    <a:lnTo>
                      <a:pt x="5" y="13"/>
                    </a:lnTo>
                  </a:path>
                </a:pathLst>
              </a:custGeom>
              <a:solidFill>
                <a:srgbClr val="777777">
                  <a:alpha val="100000"/>
                </a:srgbClr>
              </a:solidFill>
              <a:ln w="9525">
                <a:noFill/>
              </a:ln>
            </p:spPr>
            <p:txBody>
              <a:bodyPr/>
              <a:lstStyle/>
              <a:p>
                <a:pPr fontAlgn="base"/>
                <a:endParaRPr lang="zh-CN" altLang="en-US" sz="1680" strike="noStrike" noProof="1"/>
              </a:p>
            </p:txBody>
          </p:sp>
          <p:sp>
            <p:nvSpPr>
              <p:cNvPr id="77526" name="Freeform 2534"/>
              <p:cNvSpPr/>
              <p:nvPr/>
            </p:nvSpPr>
            <p:spPr>
              <a:xfrm>
                <a:off x="1628" y="2703"/>
                <a:ext cx="26" cy="17"/>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 h="5">
                    <a:moveTo>
                      <a:pt x="6" y="2"/>
                    </a:moveTo>
                    <a:lnTo>
                      <a:pt x="6" y="2"/>
                    </a:lnTo>
                    <a:lnTo>
                      <a:pt x="3" y="4"/>
                    </a:lnTo>
                    <a:lnTo>
                      <a:pt x="3" y="2"/>
                    </a:lnTo>
                    <a:lnTo>
                      <a:pt x="3" y="0"/>
                    </a:lnTo>
                    <a:lnTo>
                      <a:pt x="0" y="0"/>
                    </a:lnTo>
                    <a:lnTo>
                      <a:pt x="1" y="4"/>
                    </a:lnTo>
                    <a:lnTo>
                      <a:pt x="3" y="5"/>
                    </a:lnTo>
                    <a:lnTo>
                      <a:pt x="4" y="5"/>
                    </a:lnTo>
                    <a:lnTo>
                      <a:pt x="8" y="4"/>
                    </a:lnTo>
                    <a:lnTo>
                      <a:pt x="6"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27" name="Freeform 2535"/>
              <p:cNvSpPr/>
              <p:nvPr/>
            </p:nvSpPr>
            <p:spPr>
              <a:xfrm>
                <a:off x="1648" y="2667"/>
                <a:ext cx="26" cy="49"/>
              </a:xfrm>
              <a:custGeom>
                <a:avLst/>
                <a:gdLst>
                  <a:gd name="txL" fmla="*/ 0 w 8"/>
                  <a:gd name="txT" fmla="*/ 0 h 15"/>
                  <a:gd name="txR" fmla="*/ 8 w 8"/>
                  <a:gd name="txB" fmla="*/ 15 h 15"/>
                </a:gdLst>
                <a:ahLst/>
                <a:cxnLst>
                  <a:cxn ang="0">
                    <a:pos x="2147483646" y="0"/>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8" h="15">
                    <a:moveTo>
                      <a:pt x="5" y="0"/>
                    </a:moveTo>
                    <a:lnTo>
                      <a:pt x="5" y="0"/>
                    </a:lnTo>
                    <a:lnTo>
                      <a:pt x="5" y="5"/>
                    </a:lnTo>
                    <a:lnTo>
                      <a:pt x="5" y="6"/>
                    </a:lnTo>
                    <a:lnTo>
                      <a:pt x="3" y="10"/>
                    </a:lnTo>
                    <a:lnTo>
                      <a:pt x="0" y="13"/>
                    </a:lnTo>
                    <a:lnTo>
                      <a:pt x="2" y="15"/>
                    </a:lnTo>
                    <a:lnTo>
                      <a:pt x="5" y="11"/>
                    </a:lnTo>
                    <a:lnTo>
                      <a:pt x="7" y="8"/>
                    </a:lnTo>
                    <a:lnTo>
                      <a:pt x="8" y="5"/>
                    </a:lnTo>
                    <a:lnTo>
                      <a:pt x="8"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28" name="Freeform 2536"/>
              <p:cNvSpPr/>
              <p:nvPr/>
            </p:nvSpPr>
            <p:spPr>
              <a:xfrm>
                <a:off x="1664" y="2621"/>
                <a:ext cx="20" cy="46"/>
              </a:xfrm>
              <a:custGeom>
                <a:avLst/>
                <a:gdLst>
                  <a:gd name="txL" fmla="*/ 0 w 6"/>
                  <a:gd name="txT" fmla="*/ 0 h 14"/>
                  <a:gd name="txR" fmla="*/ 6 w 6"/>
                  <a:gd name="txB" fmla="*/ 14 h 14"/>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6" h="14">
                    <a:moveTo>
                      <a:pt x="3" y="0"/>
                    </a:moveTo>
                    <a:lnTo>
                      <a:pt x="3" y="0"/>
                    </a:lnTo>
                    <a:lnTo>
                      <a:pt x="2" y="7"/>
                    </a:lnTo>
                    <a:lnTo>
                      <a:pt x="0" y="14"/>
                    </a:lnTo>
                    <a:lnTo>
                      <a:pt x="3" y="14"/>
                    </a:lnTo>
                    <a:lnTo>
                      <a:pt x="3" y="7"/>
                    </a:lnTo>
                    <a:lnTo>
                      <a:pt x="6"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29" name="Freeform 2537"/>
              <p:cNvSpPr/>
              <p:nvPr/>
            </p:nvSpPr>
            <p:spPr>
              <a:xfrm>
                <a:off x="1674" y="2559"/>
                <a:ext cx="16" cy="62"/>
              </a:xfrm>
              <a:custGeom>
                <a:avLst/>
                <a:gdLst>
                  <a:gd name="txL" fmla="*/ 0 w 5"/>
                  <a:gd name="txT" fmla="*/ 0 h 19"/>
                  <a:gd name="txR" fmla="*/ 5 w 5"/>
                  <a:gd name="txB" fmla="*/ 19 h 19"/>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5" h="19">
                    <a:moveTo>
                      <a:pt x="3" y="0"/>
                    </a:moveTo>
                    <a:lnTo>
                      <a:pt x="3" y="0"/>
                    </a:lnTo>
                    <a:lnTo>
                      <a:pt x="3" y="8"/>
                    </a:lnTo>
                    <a:lnTo>
                      <a:pt x="0" y="19"/>
                    </a:lnTo>
                    <a:lnTo>
                      <a:pt x="3" y="19"/>
                    </a:lnTo>
                    <a:lnTo>
                      <a:pt x="5" y="8"/>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30" name="Freeform 2538"/>
              <p:cNvSpPr/>
              <p:nvPr/>
            </p:nvSpPr>
            <p:spPr>
              <a:xfrm>
                <a:off x="1671" y="2527"/>
                <a:ext cx="19" cy="32"/>
              </a:xfrm>
              <a:custGeom>
                <a:avLst/>
                <a:gdLst>
                  <a:gd name="txL" fmla="*/ 0 w 6"/>
                  <a:gd name="txT" fmla="*/ 0 h 10"/>
                  <a:gd name="txR" fmla="*/ 6 w 6"/>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Lst>
                <a:rect l="txL" t="txT" r="txR" b="txB"/>
                <a:pathLst>
                  <a:path w="6" h="10">
                    <a:moveTo>
                      <a:pt x="3" y="3"/>
                    </a:moveTo>
                    <a:lnTo>
                      <a:pt x="1" y="3"/>
                    </a:lnTo>
                    <a:lnTo>
                      <a:pt x="3" y="3"/>
                    </a:lnTo>
                    <a:lnTo>
                      <a:pt x="4" y="7"/>
                    </a:lnTo>
                    <a:lnTo>
                      <a:pt x="4" y="10"/>
                    </a:lnTo>
                    <a:lnTo>
                      <a:pt x="6" y="10"/>
                    </a:lnTo>
                    <a:lnTo>
                      <a:pt x="6" y="7"/>
                    </a:lnTo>
                    <a:lnTo>
                      <a:pt x="6" y="3"/>
                    </a:lnTo>
                    <a:lnTo>
                      <a:pt x="3" y="0"/>
                    </a:lnTo>
                    <a:lnTo>
                      <a:pt x="1" y="2"/>
                    </a:lnTo>
                    <a:lnTo>
                      <a:pt x="0" y="2"/>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531" name="Freeform 2539"/>
              <p:cNvSpPr/>
              <p:nvPr/>
            </p:nvSpPr>
            <p:spPr>
              <a:xfrm>
                <a:off x="1307" y="1835"/>
                <a:ext cx="33" cy="23"/>
              </a:xfrm>
              <a:custGeom>
                <a:avLst/>
                <a:gdLst>
                  <a:gd name="txL" fmla="*/ 0 w 10"/>
                  <a:gd name="txT" fmla="*/ 0 h 7"/>
                  <a:gd name="txR" fmla="*/ 10 w 10"/>
                  <a:gd name="txB" fmla="*/ 7 h 7"/>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Lst>
                <a:rect l="txL" t="txT" r="txR" b="txB"/>
                <a:pathLst>
                  <a:path w="10" h="7">
                    <a:moveTo>
                      <a:pt x="0" y="2"/>
                    </a:moveTo>
                    <a:lnTo>
                      <a:pt x="0" y="2"/>
                    </a:lnTo>
                    <a:lnTo>
                      <a:pt x="2" y="3"/>
                    </a:lnTo>
                    <a:lnTo>
                      <a:pt x="4" y="5"/>
                    </a:lnTo>
                    <a:lnTo>
                      <a:pt x="4" y="6"/>
                    </a:lnTo>
                    <a:lnTo>
                      <a:pt x="5" y="6"/>
                    </a:lnTo>
                    <a:lnTo>
                      <a:pt x="5" y="7"/>
                    </a:lnTo>
                    <a:lnTo>
                      <a:pt x="6" y="7"/>
                    </a:lnTo>
                    <a:lnTo>
                      <a:pt x="7" y="7"/>
                    </a:lnTo>
                    <a:lnTo>
                      <a:pt x="8" y="7"/>
                    </a:lnTo>
                    <a:lnTo>
                      <a:pt x="9" y="6"/>
                    </a:lnTo>
                    <a:lnTo>
                      <a:pt x="10" y="6"/>
                    </a:lnTo>
                    <a:lnTo>
                      <a:pt x="10" y="5"/>
                    </a:lnTo>
                    <a:lnTo>
                      <a:pt x="9" y="5"/>
                    </a:lnTo>
                    <a:lnTo>
                      <a:pt x="9" y="4"/>
                    </a:lnTo>
                    <a:lnTo>
                      <a:pt x="8" y="2"/>
                    </a:lnTo>
                    <a:lnTo>
                      <a:pt x="7" y="1"/>
                    </a:lnTo>
                    <a:lnTo>
                      <a:pt x="6" y="1"/>
                    </a:lnTo>
                    <a:lnTo>
                      <a:pt x="4" y="0"/>
                    </a:lnTo>
                    <a:lnTo>
                      <a:pt x="3" y="0"/>
                    </a:lnTo>
                    <a:lnTo>
                      <a:pt x="1" y="1"/>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32" name="Freeform 2540"/>
              <p:cNvSpPr/>
              <p:nvPr/>
            </p:nvSpPr>
            <p:spPr>
              <a:xfrm>
                <a:off x="1307" y="1835"/>
                <a:ext cx="20" cy="20"/>
              </a:xfrm>
              <a:custGeom>
                <a:avLst/>
                <a:gdLst>
                  <a:gd name="txL" fmla="*/ 0 w 6"/>
                  <a:gd name="txT" fmla="*/ 0 h 6"/>
                  <a:gd name="txR" fmla="*/ 6 w 6"/>
                  <a:gd name="txB" fmla="*/ 6 h 6"/>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6">
                    <a:moveTo>
                      <a:pt x="6" y="6"/>
                    </a:moveTo>
                    <a:lnTo>
                      <a:pt x="6" y="6"/>
                    </a:lnTo>
                    <a:lnTo>
                      <a:pt x="3" y="3"/>
                    </a:lnTo>
                    <a:lnTo>
                      <a:pt x="1" y="0"/>
                    </a:lnTo>
                    <a:lnTo>
                      <a:pt x="0" y="2"/>
                    </a:lnTo>
                    <a:lnTo>
                      <a:pt x="1" y="5"/>
                    </a:lnTo>
                    <a:lnTo>
                      <a:pt x="5" y="6"/>
                    </a:lnTo>
                    <a:lnTo>
                      <a:pt x="6" y="6"/>
                    </a:lnTo>
                  </a:path>
                </a:pathLst>
              </a:custGeom>
              <a:solidFill>
                <a:srgbClr val="777777">
                  <a:alpha val="100000"/>
                </a:srgbClr>
              </a:solidFill>
              <a:ln w="9525">
                <a:noFill/>
              </a:ln>
            </p:spPr>
            <p:txBody>
              <a:bodyPr/>
              <a:lstStyle/>
              <a:p>
                <a:pPr fontAlgn="base"/>
                <a:endParaRPr lang="zh-CN" altLang="en-US" sz="1680" strike="noStrike" noProof="1"/>
              </a:p>
            </p:txBody>
          </p:sp>
          <p:sp>
            <p:nvSpPr>
              <p:cNvPr id="77533" name="Freeform 2541"/>
              <p:cNvSpPr/>
              <p:nvPr/>
            </p:nvSpPr>
            <p:spPr>
              <a:xfrm>
                <a:off x="1324" y="1845"/>
                <a:ext cx="19" cy="17"/>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0"/>
                  </a:cxn>
                  <a:cxn ang="0">
                    <a:pos x="2147483646" y="0"/>
                  </a:cxn>
                  <a:cxn ang="0">
                    <a:pos x="2147483646" y="2147483646"/>
                  </a:cxn>
                </a:cxnLst>
                <a:rect l="txL" t="txT" r="txR" b="txB"/>
                <a:pathLst>
                  <a:path w="6" h="5">
                    <a:moveTo>
                      <a:pt x="4" y="2"/>
                    </a:moveTo>
                    <a:lnTo>
                      <a:pt x="4" y="2"/>
                    </a:lnTo>
                    <a:lnTo>
                      <a:pt x="3" y="3"/>
                    </a:lnTo>
                    <a:lnTo>
                      <a:pt x="1" y="3"/>
                    </a:lnTo>
                    <a:lnTo>
                      <a:pt x="0" y="3"/>
                    </a:lnTo>
                    <a:lnTo>
                      <a:pt x="4" y="5"/>
                    </a:lnTo>
                    <a:lnTo>
                      <a:pt x="6" y="0"/>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7534" name="Freeform 2542"/>
              <p:cNvSpPr/>
              <p:nvPr/>
            </p:nvSpPr>
            <p:spPr>
              <a:xfrm>
                <a:off x="1301" y="1835"/>
                <a:ext cx="42" cy="17"/>
              </a:xfrm>
              <a:custGeom>
                <a:avLst/>
                <a:gdLst>
                  <a:gd name="txL" fmla="*/ 0 w 13"/>
                  <a:gd name="txT" fmla="*/ 0 h 5"/>
                  <a:gd name="txR" fmla="*/ 13 w 13"/>
                  <a:gd name="txB" fmla="*/ 5 h 5"/>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2147483646" y="0"/>
                  </a:cxn>
                  <a:cxn ang="0">
                    <a:pos x="0" y="2147483646"/>
                  </a:cxn>
                  <a:cxn ang="0">
                    <a:pos x="2147483646" y="2147483646"/>
                  </a:cxn>
                  <a:cxn ang="0">
                    <a:pos x="2147483646" y="0"/>
                  </a:cxn>
                </a:cxnLst>
                <a:rect l="txL" t="txT" r="txR" b="txB"/>
                <a:pathLst>
                  <a:path w="13" h="5">
                    <a:moveTo>
                      <a:pt x="3" y="0"/>
                    </a:moveTo>
                    <a:lnTo>
                      <a:pt x="3" y="2"/>
                    </a:lnTo>
                    <a:lnTo>
                      <a:pt x="5" y="2"/>
                    </a:lnTo>
                    <a:lnTo>
                      <a:pt x="7" y="2"/>
                    </a:lnTo>
                    <a:lnTo>
                      <a:pt x="10" y="3"/>
                    </a:lnTo>
                    <a:lnTo>
                      <a:pt x="11" y="5"/>
                    </a:lnTo>
                    <a:lnTo>
                      <a:pt x="13" y="3"/>
                    </a:lnTo>
                    <a:lnTo>
                      <a:pt x="11" y="2"/>
                    </a:lnTo>
                    <a:lnTo>
                      <a:pt x="8" y="0"/>
                    </a:lnTo>
                    <a:lnTo>
                      <a:pt x="5" y="0"/>
                    </a:lnTo>
                    <a:lnTo>
                      <a:pt x="2" y="0"/>
                    </a:lnTo>
                    <a:lnTo>
                      <a:pt x="2" y="2"/>
                    </a:lnTo>
                    <a:lnTo>
                      <a:pt x="2" y="0"/>
                    </a:lnTo>
                    <a:lnTo>
                      <a:pt x="0" y="2"/>
                    </a:lnTo>
                    <a:lnTo>
                      <a:pt x="2" y="2"/>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35" name="Freeform 2543"/>
              <p:cNvSpPr/>
              <p:nvPr/>
            </p:nvSpPr>
            <p:spPr>
              <a:xfrm>
                <a:off x="1261" y="1780"/>
                <a:ext cx="30" cy="46"/>
              </a:xfrm>
              <a:custGeom>
                <a:avLst/>
                <a:gdLst>
                  <a:gd name="txL" fmla="*/ 0 w 9"/>
                  <a:gd name="txT" fmla="*/ 0 h 14"/>
                  <a:gd name="txR" fmla="*/ 9 w 9"/>
                  <a:gd name="txB" fmla="*/ 14 h 1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2147483646"/>
                  </a:cxn>
                </a:cxnLst>
                <a:rect l="txL" t="txT" r="txR" b="txB"/>
                <a:pathLst>
                  <a:path w="9" h="14">
                    <a:moveTo>
                      <a:pt x="2" y="1"/>
                    </a:moveTo>
                    <a:lnTo>
                      <a:pt x="2" y="1"/>
                    </a:lnTo>
                    <a:lnTo>
                      <a:pt x="2" y="2"/>
                    </a:lnTo>
                    <a:lnTo>
                      <a:pt x="3" y="5"/>
                    </a:lnTo>
                    <a:lnTo>
                      <a:pt x="3" y="6"/>
                    </a:lnTo>
                    <a:lnTo>
                      <a:pt x="2" y="8"/>
                    </a:lnTo>
                    <a:lnTo>
                      <a:pt x="2" y="9"/>
                    </a:lnTo>
                    <a:lnTo>
                      <a:pt x="1" y="10"/>
                    </a:lnTo>
                    <a:lnTo>
                      <a:pt x="0" y="11"/>
                    </a:lnTo>
                    <a:lnTo>
                      <a:pt x="0" y="12"/>
                    </a:lnTo>
                    <a:lnTo>
                      <a:pt x="0" y="13"/>
                    </a:lnTo>
                    <a:lnTo>
                      <a:pt x="1" y="13"/>
                    </a:lnTo>
                    <a:lnTo>
                      <a:pt x="2" y="14"/>
                    </a:lnTo>
                    <a:lnTo>
                      <a:pt x="4" y="13"/>
                    </a:lnTo>
                    <a:lnTo>
                      <a:pt x="5" y="12"/>
                    </a:lnTo>
                    <a:lnTo>
                      <a:pt x="9" y="9"/>
                    </a:lnTo>
                    <a:lnTo>
                      <a:pt x="9" y="7"/>
                    </a:lnTo>
                    <a:lnTo>
                      <a:pt x="9" y="6"/>
                    </a:lnTo>
                    <a:lnTo>
                      <a:pt x="9" y="4"/>
                    </a:lnTo>
                    <a:lnTo>
                      <a:pt x="8" y="2"/>
                    </a:lnTo>
                    <a:lnTo>
                      <a:pt x="7" y="1"/>
                    </a:lnTo>
                    <a:lnTo>
                      <a:pt x="6" y="0"/>
                    </a:lnTo>
                    <a:lnTo>
                      <a:pt x="5" y="0"/>
                    </a:lnTo>
                    <a:lnTo>
                      <a:pt x="4" y="0"/>
                    </a:lnTo>
                    <a:lnTo>
                      <a:pt x="3"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536" name="Freeform 2544"/>
              <p:cNvSpPr/>
              <p:nvPr/>
            </p:nvSpPr>
            <p:spPr>
              <a:xfrm>
                <a:off x="1265" y="1783"/>
                <a:ext cx="9" cy="30"/>
              </a:xfrm>
              <a:custGeom>
                <a:avLst/>
                <a:gdLst>
                  <a:gd name="txL" fmla="*/ 0 w 3"/>
                  <a:gd name="txT" fmla="*/ 0 h 9"/>
                  <a:gd name="txR" fmla="*/ 3 w 3"/>
                  <a:gd name="txB" fmla="*/ 9 h 9"/>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0" y="2147483646"/>
                  </a:cxn>
                  <a:cxn ang="0">
                    <a:pos x="2147483646" y="2147483646"/>
                  </a:cxn>
                </a:cxnLst>
                <a:rect l="txL" t="txT" r="txR" b="txB"/>
                <a:pathLst>
                  <a:path w="3" h="9">
                    <a:moveTo>
                      <a:pt x="1" y="9"/>
                    </a:moveTo>
                    <a:lnTo>
                      <a:pt x="1" y="9"/>
                    </a:lnTo>
                    <a:lnTo>
                      <a:pt x="3" y="4"/>
                    </a:lnTo>
                    <a:lnTo>
                      <a:pt x="3" y="1"/>
                    </a:lnTo>
                    <a:lnTo>
                      <a:pt x="1" y="0"/>
                    </a:lnTo>
                    <a:lnTo>
                      <a:pt x="0" y="3"/>
                    </a:lnTo>
                    <a:lnTo>
                      <a:pt x="0" y="8"/>
                    </a:lnTo>
                    <a:lnTo>
                      <a:pt x="1" y="9"/>
                    </a:lnTo>
                  </a:path>
                </a:pathLst>
              </a:custGeom>
              <a:solidFill>
                <a:srgbClr val="777777">
                  <a:alpha val="100000"/>
                </a:srgbClr>
              </a:solidFill>
              <a:ln w="9525">
                <a:noFill/>
              </a:ln>
            </p:spPr>
            <p:txBody>
              <a:bodyPr/>
              <a:lstStyle/>
              <a:p>
                <a:pPr fontAlgn="base"/>
                <a:endParaRPr lang="zh-CN" altLang="en-US" sz="1680" strike="noStrike" noProof="1"/>
              </a:p>
            </p:txBody>
          </p:sp>
          <p:sp>
            <p:nvSpPr>
              <p:cNvPr id="77537" name="Freeform 2545"/>
              <p:cNvSpPr/>
              <p:nvPr/>
            </p:nvSpPr>
            <p:spPr>
              <a:xfrm>
                <a:off x="1258" y="1809"/>
                <a:ext cx="10" cy="20"/>
              </a:xfrm>
              <a:custGeom>
                <a:avLst/>
                <a:gdLst>
                  <a:gd name="txL" fmla="*/ 0 w 3"/>
                  <a:gd name="txT" fmla="*/ 0 h 6"/>
                  <a:gd name="txR" fmla="*/ 3 w 3"/>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3" h="6">
                    <a:moveTo>
                      <a:pt x="3" y="5"/>
                    </a:moveTo>
                    <a:lnTo>
                      <a:pt x="3" y="5"/>
                    </a:lnTo>
                    <a:lnTo>
                      <a:pt x="2" y="3"/>
                    </a:lnTo>
                    <a:lnTo>
                      <a:pt x="3" y="1"/>
                    </a:lnTo>
                    <a:lnTo>
                      <a:pt x="2" y="0"/>
                    </a:lnTo>
                    <a:lnTo>
                      <a:pt x="0" y="1"/>
                    </a:lnTo>
                    <a:lnTo>
                      <a:pt x="0" y="3"/>
                    </a:lnTo>
                    <a:lnTo>
                      <a:pt x="2" y="5"/>
                    </a:lnTo>
                    <a:lnTo>
                      <a:pt x="3" y="6"/>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538" name="Freeform 2546"/>
              <p:cNvSpPr/>
              <p:nvPr/>
            </p:nvSpPr>
            <p:spPr>
              <a:xfrm>
                <a:off x="1268" y="1803"/>
                <a:ext cx="23" cy="26"/>
              </a:xfrm>
              <a:custGeom>
                <a:avLst/>
                <a:gdLst>
                  <a:gd name="txL" fmla="*/ 0 w 7"/>
                  <a:gd name="txT" fmla="*/ 0 h 8"/>
                  <a:gd name="txR" fmla="*/ 7 w 7"/>
                  <a:gd name="txB" fmla="*/ 8 h 8"/>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7" h="8">
                    <a:moveTo>
                      <a:pt x="5" y="0"/>
                    </a:moveTo>
                    <a:lnTo>
                      <a:pt x="5" y="0"/>
                    </a:lnTo>
                    <a:lnTo>
                      <a:pt x="2" y="5"/>
                    </a:lnTo>
                    <a:lnTo>
                      <a:pt x="0" y="7"/>
                    </a:lnTo>
                    <a:lnTo>
                      <a:pt x="0" y="8"/>
                    </a:lnTo>
                    <a:lnTo>
                      <a:pt x="4" y="7"/>
                    </a:lnTo>
                    <a:lnTo>
                      <a:pt x="7" y="2"/>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539" name="Freeform 2547"/>
              <p:cNvSpPr/>
              <p:nvPr/>
            </p:nvSpPr>
            <p:spPr>
              <a:xfrm>
                <a:off x="1268" y="1776"/>
                <a:ext cx="26" cy="33"/>
              </a:xfrm>
              <a:custGeom>
                <a:avLst/>
                <a:gdLst>
                  <a:gd name="txL" fmla="*/ 0 w 8"/>
                  <a:gd name="txT" fmla="*/ 0 h 10"/>
                  <a:gd name="txR" fmla="*/ 8 w 8"/>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8" h="10">
                    <a:moveTo>
                      <a:pt x="2" y="3"/>
                    </a:moveTo>
                    <a:lnTo>
                      <a:pt x="2" y="3"/>
                    </a:lnTo>
                    <a:lnTo>
                      <a:pt x="4" y="2"/>
                    </a:lnTo>
                    <a:lnTo>
                      <a:pt x="5" y="3"/>
                    </a:lnTo>
                    <a:lnTo>
                      <a:pt x="5" y="6"/>
                    </a:lnTo>
                    <a:lnTo>
                      <a:pt x="5" y="8"/>
                    </a:lnTo>
                    <a:lnTo>
                      <a:pt x="7" y="10"/>
                    </a:lnTo>
                    <a:lnTo>
                      <a:pt x="8" y="6"/>
                    </a:lnTo>
                    <a:lnTo>
                      <a:pt x="7" y="3"/>
                    </a:lnTo>
                    <a:lnTo>
                      <a:pt x="4" y="0"/>
                    </a:lnTo>
                    <a:lnTo>
                      <a:pt x="0" y="2"/>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540" name="Freeform 2548"/>
              <p:cNvSpPr/>
              <p:nvPr/>
            </p:nvSpPr>
            <p:spPr>
              <a:xfrm>
                <a:off x="1124" y="1544"/>
                <a:ext cx="69" cy="65"/>
              </a:xfrm>
              <a:custGeom>
                <a:avLst/>
                <a:gdLst>
                  <a:gd name="txL" fmla="*/ 0 w 21"/>
                  <a:gd name="txT" fmla="*/ 0 h 20"/>
                  <a:gd name="txR" fmla="*/ 21 w 21"/>
                  <a:gd name="txB" fmla="*/ 20 h 2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 h="20">
                    <a:moveTo>
                      <a:pt x="15" y="15"/>
                    </a:moveTo>
                    <a:lnTo>
                      <a:pt x="15" y="15"/>
                    </a:lnTo>
                    <a:lnTo>
                      <a:pt x="15" y="14"/>
                    </a:lnTo>
                    <a:lnTo>
                      <a:pt x="16" y="13"/>
                    </a:lnTo>
                    <a:lnTo>
                      <a:pt x="17" y="11"/>
                    </a:lnTo>
                    <a:lnTo>
                      <a:pt x="19" y="9"/>
                    </a:lnTo>
                    <a:lnTo>
                      <a:pt x="20" y="8"/>
                    </a:lnTo>
                    <a:lnTo>
                      <a:pt x="20" y="7"/>
                    </a:lnTo>
                    <a:lnTo>
                      <a:pt x="20" y="3"/>
                    </a:lnTo>
                    <a:lnTo>
                      <a:pt x="21" y="1"/>
                    </a:lnTo>
                    <a:lnTo>
                      <a:pt x="20" y="1"/>
                    </a:lnTo>
                    <a:lnTo>
                      <a:pt x="20" y="0"/>
                    </a:lnTo>
                    <a:lnTo>
                      <a:pt x="15" y="0"/>
                    </a:lnTo>
                    <a:lnTo>
                      <a:pt x="13" y="1"/>
                    </a:lnTo>
                    <a:lnTo>
                      <a:pt x="11" y="1"/>
                    </a:lnTo>
                    <a:lnTo>
                      <a:pt x="10" y="2"/>
                    </a:lnTo>
                    <a:lnTo>
                      <a:pt x="10" y="3"/>
                    </a:lnTo>
                    <a:lnTo>
                      <a:pt x="9" y="3"/>
                    </a:lnTo>
                    <a:lnTo>
                      <a:pt x="8" y="4"/>
                    </a:lnTo>
                    <a:lnTo>
                      <a:pt x="7" y="4"/>
                    </a:lnTo>
                    <a:lnTo>
                      <a:pt x="5" y="5"/>
                    </a:lnTo>
                    <a:lnTo>
                      <a:pt x="5" y="6"/>
                    </a:lnTo>
                    <a:lnTo>
                      <a:pt x="5" y="7"/>
                    </a:lnTo>
                    <a:lnTo>
                      <a:pt x="6" y="8"/>
                    </a:lnTo>
                    <a:lnTo>
                      <a:pt x="6" y="9"/>
                    </a:lnTo>
                    <a:lnTo>
                      <a:pt x="5" y="10"/>
                    </a:lnTo>
                    <a:lnTo>
                      <a:pt x="5" y="11"/>
                    </a:lnTo>
                    <a:lnTo>
                      <a:pt x="3" y="12"/>
                    </a:lnTo>
                    <a:lnTo>
                      <a:pt x="2" y="13"/>
                    </a:lnTo>
                    <a:lnTo>
                      <a:pt x="1" y="16"/>
                    </a:lnTo>
                    <a:lnTo>
                      <a:pt x="0" y="17"/>
                    </a:lnTo>
                    <a:lnTo>
                      <a:pt x="1" y="18"/>
                    </a:lnTo>
                    <a:lnTo>
                      <a:pt x="1" y="19"/>
                    </a:lnTo>
                    <a:lnTo>
                      <a:pt x="2" y="19"/>
                    </a:lnTo>
                    <a:lnTo>
                      <a:pt x="4" y="20"/>
                    </a:lnTo>
                    <a:lnTo>
                      <a:pt x="7" y="20"/>
                    </a:lnTo>
                    <a:lnTo>
                      <a:pt x="9" y="20"/>
                    </a:lnTo>
                    <a:lnTo>
                      <a:pt x="11" y="20"/>
                    </a:lnTo>
                    <a:lnTo>
                      <a:pt x="12" y="20"/>
                    </a:lnTo>
                    <a:lnTo>
                      <a:pt x="13" y="19"/>
                    </a:lnTo>
                    <a:lnTo>
                      <a:pt x="14" y="17"/>
                    </a:lnTo>
                    <a:lnTo>
                      <a:pt x="15" y="15"/>
                    </a:lnTo>
                  </a:path>
                </a:pathLst>
              </a:custGeom>
              <a:solidFill>
                <a:srgbClr val="777777">
                  <a:alpha val="100000"/>
                </a:srgbClr>
              </a:solidFill>
              <a:ln w="9525">
                <a:noFill/>
              </a:ln>
            </p:spPr>
            <p:txBody>
              <a:bodyPr/>
              <a:lstStyle/>
              <a:p>
                <a:pPr fontAlgn="base"/>
                <a:endParaRPr lang="zh-CN" altLang="en-US" sz="1680" strike="noStrike" noProof="1"/>
              </a:p>
            </p:txBody>
          </p:sp>
        </p:grpSp>
        <p:sp>
          <p:nvSpPr>
            <p:cNvPr id="77216" name="Freeform 2549"/>
            <p:cNvSpPr/>
            <p:nvPr/>
          </p:nvSpPr>
          <p:spPr>
            <a:xfrm>
              <a:off x="1869" y="1353"/>
              <a:ext cx="22" cy="22"/>
            </a:xfrm>
            <a:custGeom>
              <a:avLst/>
              <a:gdLst>
                <a:gd name="txL" fmla="*/ 0 w 7"/>
                <a:gd name="txT" fmla="*/ 0 h 8"/>
                <a:gd name="txR" fmla="*/ 7 w 7"/>
                <a:gd name="txB" fmla="*/ 8 h 8"/>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7" h="8">
                  <a:moveTo>
                    <a:pt x="5" y="0"/>
                  </a:moveTo>
                  <a:lnTo>
                    <a:pt x="5" y="0"/>
                  </a:lnTo>
                  <a:lnTo>
                    <a:pt x="4" y="3"/>
                  </a:lnTo>
                  <a:lnTo>
                    <a:pt x="0" y="8"/>
                  </a:lnTo>
                  <a:lnTo>
                    <a:pt x="2" y="8"/>
                  </a:lnTo>
                  <a:lnTo>
                    <a:pt x="5" y="5"/>
                  </a:lnTo>
                  <a:lnTo>
                    <a:pt x="7"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17" name="Freeform 2550"/>
            <p:cNvSpPr/>
            <p:nvPr/>
          </p:nvSpPr>
          <p:spPr>
            <a:xfrm>
              <a:off x="1886" y="1334"/>
              <a:ext cx="10" cy="19"/>
            </a:xfrm>
            <a:custGeom>
              <a:avLst/>
              <a:gdLst>
                <a:gd name="txL" fmla="*/ 0 w 3"/>
                <a:gd name="txT" fmla="*/ 0 h 7"/>
                <a:gd name="txR" fmla="*/ 3 w 3"/>
                <a:gd name="txB" fmla="*/ 7 h 7"/>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3" h="7">
                  <a:moveTo>
                    <a:pt x="2" y="2"/>
                  </a:moveTo>
                  <a:lnTo>
                    <a:pt x="2" y="2"/>
                  </a:lnTo>
                  <a:lnTo>
                    <a:pt x="2" y="4"/>
                  </a:lnTo>
                  <a:lnTo>
                    <a:pt x="0" y="7"/>
                  </a:lnTo>
                  <a:lnTo>
                    <a:pt x="2" y="7"/>
                  </a:lnTo>
                  <a:lnTo>
                    <a:pt x="3" y="4"/>
                  </a:lnTo>
                  <a:lnTo>
                    <a:pt x="2"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18" name="Freeform 2551"/>
            <p:cNvSpPr/>
            <p:nvPr/>
          </p:nvSpPr>
          <p:spPr>
            <a:xfrm>
              <a:off x="1876" y="1331"/>
              <a:ext cx="15" cy="10"/>
            </a:xfrm>
            <a:custGeom>
              <a:avLst/>
              <a:gdLst>
                <a:gd name="txL" fmla="*/ 0 w 5"/>
                <a:gd name="txT" fmla="*/ 0 h 3"/>
                <a:gd name="txR" fmla="*/ 5 w 5"/>
                <a:gd name="txB" fmla="*/ 3 h 3"/>
              </a:gdLst>
              <a:ahLst/>
              <a:cxnLst>
                <a:cxn ang="0">
                  <a:pos x="0" y="2147483646"/>
                </a:cxn>
                <a:cxn ang="0">
                  <a:pos x="0"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5" h="3">
                  <a:moveTo>
                    <a:pt x="0" y="1"/>
                  </a:moveTo>
                  <a:lnTo>
                    <a:pt x="0" y="1"/>
                  </a:lnTo>
                  <a:lnTo>
                    <a:pt x="2" y="3"/>
                  </a:lnTo>
                  <a:lnTo>
                    <a:pt x="5" y="3"/>
                  </a:lnTo>
                  <a:lnTo>
                    <a:pt x="5" y="1"/>
                  </a:lnTo>
                  <a:lnTo>
                    <a:pt x="2"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219" name="Freeform 2552"/>
            <p:cNvSpPr/>
            <p:nvPr/>
          </p:nvSpPr>
          <p:spPr>
            <a:xfrm>
              <a:off x="1852" y="1331"/>
              <a:ext cx="24" cy="14"/>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7" h="5">
                  <a:moveTo>
                    <a:pt x="4" y="5"/>
                  </a:moveTo>
                  <a:lnTo>
                    <a:pt x="4" y="5"/>
                  </a:lnTo>
                  <a:lnTo>
                    <a:pt x="4" y="3"/>
                  </a:lnTo>
                  <a:lnTo>
                    <a:pt x="7" y="1"/>
                  </a:lnTo>
                  <a:lnTo>
                    <a:pt x="7" y="0"/>
                  </a:lnTo>
                  <a:lnTo>
                    <a:pt x="2" y="1"/>
                  </a:lnTo>
                  <a:lnTo>
                    <a:pt x="0" y="3"/>
                  </a:lnTo>
                  <a:lnTo>
                    <a:pt x="4"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20" name="Freeform 2553"/>
            <p:cNvSpPr/>
            <p:nvPr/>
          </p:nvSpPr>
          <p:spPr>
            <a:xfrm>
              <a:off x="1850" y="1341"/>
              <a:ext cx="15" cy="7"/>
            </a:xfrm>
            <a:custGeom>
              <a:avLst/>
              <a:gdLst>
                <a:gd name="txL" fmla="*/ 0 w 5"/>
                <a:gd name="txT" fmla="*/ 0 h 3"/>
                <a:gd name="txR" fmla="*/ 5 w 5"/>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5" h="3">
                  <a:moveTo>
                    <a:pt x="0" y="3"/>
                  </a:moveTo>
                  <a:lnTo>
                    <a:pt x="0" y="3"/>
                  </a:lnTo>
                  <a:lnTo>
                    <a:pt x="3" y="3"/>
                  </a:lnTo>
                  <a:lnTo>
                    <a:pt x="5" y="2"/>
                  </a:lnTo>
                  <a:lnTo>
                    <a:pt x="1" y="0"/>
                  </a:lnTo>
                  <a:lnTo>
                    <a:pt x="1" y="2"/>
                  </a:lnTo>
                  <a:lnTo>
                    <a:pt x="0"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21" name="Freeform 2554"/>
            <p:cNvSpPr/>
            <p:nvPr/>
          </p:nvSpPr>
          <p:spPr>
            <a:xfrm>
              <a:off x="1840" y="1345"/>
              <a:ext cx="10" cy="13"/>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3" h="5">
                  <a:moveTo>
                    <a:pt x="3" y="3"/>
                  </a:moveTo>
                  <a:lnTo>
                    <a:pt x="3" y="3"/>
                  </a:lnTo>
                  <a:lnTo>
                    <a:pt x="3" y="1"/>
                  </a:lnTo>
                  <a:lnTo>
                    <a:pt x="3" y="0"/>
                  </a:lnTo>
                  <a:lnTo>
                    <a:pt x="0" y="1"/>
                  </a:lnTo>
                  <a:lnTo>
                    <a:pt x="1" y="5"/>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22" name="Freeform 2555"/>
            <p:cNvSpPr/>
            <p:nvPr/>
          </p:nvSpPr>
          <p:spPr>
            <a:xfrm>
              <a:off x="1827" y="1353"/>
              <a:ext cx="23" cy="22"/>
            </a:xfrm>
            <a:custGeom>
              <a:avLst/>
              <a:gdLst>
                <a:gd name="txL" fmla="*/ 0 w 7"/>
                <a:gd name="txT" fmla="*/ 0 h 8"/>
                <a:gd name="txR" fmla="*/ 7 w 7"/>
                <a:gd name="txB" fmla="*/ 8 h 8"/>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 ang="0">
                  <a:pos x="0" y="2147483646"/>
                </a:cxn>
                <a:cxn ang="0">
                  <a:pos x="2147483646" y="2147483646"/>
                </a:cxn>
              </a:cxnLst>
              <a:rect l="txL" t="txT" r="txR" b="txB"/>
              <a:pathLst>
                <a:path w="7" h="8">
                  <a:moveTo>
                    <a:pt x="4" y="8"/>
                  </a:moveTo>
                  <a:lnTo>
                    <a:pt x="4" y="8"/>
                  </a:lnTo>
                  <a:lnTo>
                    <a:pt x="5" y="5"/>
                  </a:lnTo>
                  <a:lnTo>
                    <a:pt x="7" y="0"/>
                  </a:lnTo>
                  <a:lnTo>
                    <a:pt x="5" y="2"/>
                  </a:lnTo>
                  <a:lnTo>
                    <a:pt x="4" y="3"/>
                  </a:lnTo>
                  <a:lnTo>
                    <a:pt x="0" y="6"/>
                  </a:lnTo>
                  <a:lnTo>
                    <a:pt x="4" y="8"/>
                  </a:lnTo>
                </a:path>
              </a:pathLst>
            </a:custGeom>
            <a:solidFill>
              <a:srgbClr val="777777">
                <a:alpha val="100000"/>
              </a:srgbClr>
            </a:solidFill>
            <a:ln w="9525">
              <a:noFill/>
            </a:ln>
          </p:spPr>
          <p:txBody>
            <a:bodyPr/>
            <a:lstStyle/>
            <a:p>
              <a:pPr fontAlgn="base"/>
              <a:endParaRPr lang="zh-CN" altLang="en-US" sz="1680" strike="noStrike" noProof="1"/>
            </a:p>
          </p:txBody>
        </p:sp>
        <p:sp>
          <p:nvSpPr>
            <p:cNvPr id="77223" name="Freeform 2556"/>
            <p:cNvSpPr/>
            <p:nvPr/>
          </p:nvSpPr>
          <p:spPr>
            <a:xfrm>
              <a:off x="1825" y="1370"/>
              <a:ext cx="15" cy="18"/>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Lst>
              <a:rect l="txL" t="txT" r="txR" b="txB"/>
              <a:pathLst>
                <a:path w="5" h="7">
                  <a:moveTo>
                    <a:pt x="5" y="5"/>
                  </a:moveTo>
                  <a:lnTo>
                    <a:pt x="5" y="5"/>
                  </a:lnTo>
                  <a:lnTo>
                    <a:pt x="3" y="4"/>
                  </a:lnTo>
                  <a:lnTo>
                    <a:pt x="5" y="2"/>
                  </a:lnTo>
                  <a:lnTo>
                    <a:pt x="1" y="0"/>
                  </a:lnTo>
                  <a:lnTo>
                    <a:pt x="1" y="2"/>
                  </a:lnTo>
                  <a:lnTo>
                    <a:pt x="0" y="4"/>
                  </a:lnTo>
                  <a:lnTo>
                    <a:pt x="1" y="7"/>
                  </a:lnTo>
                  <a:lnTo>
                    <a:pt x="5" y="7"/>
                  </a:lnTo>
                  <a:lnTo>
                    <a:pt x="5"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24" name="Freeform 2557"/>
            <p:cNvSpPr/>
            <p:nvPr/>
          </p:nvSpPr>
          <p:spPr>
            <a:xfrm>
              <a:off x="1840" y="1375"/>
              <a:ext cx="36" cy="19"/>
            </a:xfrm>
            <a:custGeom>
              <a:avLst/>
              <a:gdLst>
                <a:gd name="txL" fmla="*/ 0 w 11"/>
                <a:gd name="txT" fmla="*/ 0 h 7"/>
                <a:gd name="txR" fmla="*/ 11 w 11"/>
                <a:gd name="txB" fmla="*/ 7 h 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11" h="7">
                  <a:moveTo>
                    <a:pt x="9" y="0"/>
                  </a:moveTo>
                  <a:lnTo>
                    <a:pt x="9" y="0"/>
                  </a:lnTo>
                  <a:lnTo>
                    <a:pt x="8" y="3"/>
                  </a:lnTo>
                  <a:lnTo>
                    <a:pt x="6" y="3"/>
                  </a:lnTo>
                  <a:lnTo>
                    <a:pt x="3" y="3"/>
                  </a:lnTo>
                  <a:lnTo>
                    <a:pt x="0" y="3"/>
                  </a:lnTo>
                  <a:lnTo>
                    <a:pt x="0" y="5"/>
                  </a:lnTo>
                  <a:lnTo>
                    <a:pt x="3" y="7"/>
                  </a:lnTo>
                  <a:lnTo>
                    <a:pt x="6" y="7"/>
                  </a:lnTo>
                  <a:lnTo>
                    <a:pt x="9" y="3"/>
                  </a:lnTo>
                  <a:lnTo>
                    <a:pt x="11" y="0"/>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25" name="Freeform 2558"/>
            <p:cNvSpPr/>
            <p:nvPr/>
          </p:nvSpPr>
          <p:spPr>
            <a:xfrm>
              <a:off x="1869" y="1283"/>
              <a:ext cx="91" cy="127"/>
            </a:xfrm>
            <a:custGeom>
              <a:avLst/>
              <a:gdLst>
                <a:gd name="txL" fmla="*/ 0 w 28"/>
                <a:gd name="txT" fmla="*/ 0 h 47"/>
                <a:gd name="txR" fmla="*/ 28 w 28"/>
                <a:gd name="txB" fmla="*/ 47 h 4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8" h="47">
                  <a:moveTo>
                    <a:pt x="13" y="28"/>
                  </a:moveTo>
                  <a:lnTo>
                    <a:pt x="13" y="28"/>
                  </a:lnTo>
                  <a:lnTo>
                    <a:pt x="12" y="28"/>
                  </a:lnTo>
                  <a:lnTo>
                    <a:pt x="11" y="28"/>
                  </a:lnTo>
                  <a:lnTo>
                    <a:pt x="11" y="29"/>
                  </a:lnTo>
                  <a:lnTo>
                    <a:pt x="10" y="30"/>
                  </a:lnTo>
                  <a:lnTo>
                    <a:pt x="10" y="31"/>
                  </a:lnTo>
                  <a:lnTo>
                    <a:pt x="8" y="35"/>
                  </a:lnTo>
                  <a:lnTo>
                    <a:pt x="8" y="36"/>
                  </a:lnTo>
                  <a:lnTo>
                    <a:pt x="7" y="37"/>
                  </a:lnTo>
                  <a:lnTo>
                    <a:pt x="3" y="39"/>
                  </a:lnTo>
                  <a:lnTo>
                    <a:pt x="4" y="39"/>
                  </a:lnTo>
                  <a:lnTo>
                    <a:pt x="6" y="40"/>
                  </a:lnTo>
                  <a:lnTo>
                    <a:pt x="8" y="41"/>
                  </a:lnTo>
                  <a:lnTo>
                    <a:pt x="9" y="41"/>
                  </a:lnTo>
                  <a:lnTo>
                    <a:pt x="9" y="42"/>
                  </a:lnTo>
                  <a:lnTo>
                    <a:pt x="8" y="42"/>
                  </a:lnTo>
                  <a:lnTo>
                    <a:pt x="7" y="42"/>
                  </a:lnTo>
                  <a:lnTo>
                    <a:pt x="5" y="42"/>
                  </a:lnTo>
                  <a:lnTo>
                    <a:pt x="4" y="42"/>
                  </a:lnTo>
                  <a:lnTo>
                    <a:pt x="3" y="42"/>
                  </a:lnTo>
                  <a:lnTo>
                    <a:pt x="3" y="43"/>
                  </a:lnTo>
                  <a:lnTo>
                    <a:pt x="2" y="44"/>
                  </a:lnTo>
                  <a:lnTo>
                    <a:pt x="1" y="46"/>
                  </a:lnTo>
                  <a:lnTo>
                    <a:pt x="0" y="47"/>
                  </a:lnTo>
                  <a:lnTo>
                    <a:pt x="1" y="47"/>
                  </a:lnTo>
                  <a:lnTo>
                    <a:pt x="4" y="47"/>
                  </a:lnTo>
                  <a:lnTo>
                    <a:pt x="6" y="46"/>
                  </a:lnTo>
                  <a:lnTo>
                    <a:pt x="7" y="46"/>
                  </a:lnTo>
                  <a:lnTo>
                    <a:pt x="8" y="46"/>
                  </a:lnTo>
                  <a:lnTo>
                    <a:pt x="10" y="45"/>
                  </a:lnTo>
                  <a:lnTo>
                    <a:pt x="12" y="46"/>
                  </a:lnTo>
                  <a:lnTo>
                    <a:pt x="14" y="46"/>
                  </a:lnTo>
                  <a:lnTo>
                    <a:pt x="17" y="46"/>
                  </a:lnTo>
                  <a:lnTo>
                    <a:pt x="20" y="46"/>
                  </a:lnTo>
                  <a:lnTo>
                    <a:pt x="21" y="46"/>
                  </a:lnTo>
                  <a:lnTo>
                    <a:pt x="22" y="46"/>
                  </a:lnTo>
                  <a:lnTo>
                    <a:pt x="22" y="44"/>
                  </a:lnTo>
                  <a:lnTo>
                    <a:pt x="22" y="43"/>
                  </a:lnTo>
                  <a:lnTo>
                    <a:pt x="23" y="40"/>
                  </a:lnTo>
                  <a:lnTo>
                    <a:pt x="23" y="38"/>
                  </a:lnTo>
                  <a:lnTo>
                    <a:pt x="23" y="37"/>
                  </a:lnTo>
                  <a:lnTo>
                    <a:pt x="24" y="35"/>
                  </a:lnTo>
                  <a:lnTo>
                    <a:pt x="25" y="34"/>
                  </a:lnTo>
                  <a:lnTo>
                    <a:pt x="25" y="32"/>
                  </a:lnTo>
                  <a:lnTo>
                    <a:pt x="25" y="29"/>
                  </a:lnTo>
                  <a:lnTo>
                    <a:pt x="25" y="28"/>
                  </a:lnTo>
                  <a:lnTo>
                    <a:pt x="25" y="27"/>
                  </a:lnTo>
                  <a:lnTo>
                    <a:pt x="26" y="26"/>
                  </a:lnTo>
                  <a:lnTo>
                    <a:pt x="28" y="24"/>
                  </a:lnTo>
                  <a:lnTo>
                    <a:pt x="27" y="23"/>
                  </a:lnTo>
                  <a:lnTo>
                    <a:pt x="26" y="22"/>
                  </a:lnTo>
                  <a:lnTo>
                    <a:pt x="25" y="23"/>
                  </a:lnTo>
                  <a:lnTo>
                    <a:pt x="23" y="24"/>
                  </a:lnTo>
                  <a:lnTo>
                    <a:pt x="21" y="19"/>
                  </a:lnTo>
                  <a:lnTo>
                    <a:pt x="19" y="17"/>
                  </a:lnTo>
                  <a:lnTo>
                    <a:pt x="19" y="16"/>
                  </a:lnTo>
                  <a:lnTo>
                    <a:pt x="18" y="16"/>
                  </a:lnTo>
                  <a:lnTo>
                    <a:pt x="20" y="15"/>
                  </a:lnTo>
                  <a:lnTo>
                    <a:pt x="21" y="14"/>
                  </a:lnTo>
                  <a:lnTo>
                    <a:pt x="24" y="13"/>
                  </a:lnTo>
                  <a:lnTo>
                    <a:pt x="25" y="12"/>
                  </a:lnTo>
                  <a:lnTo>
                    <a:pt x="26" y="12"/>
                  </a:lnTo>
                  <a:lnTo>
                    <a:pt x="26" y="11"/>
                  </a:lnTo>
                  <a:lnTo>
                    <a:pt x="26" y="10"/>
                  </a:lnTo>
                  <a:lnTo>
                    <a:pt x="26" y="8"/>
                  </a:lnTo>
                  <a:lnTo>
                    <a:pt x="26" y="6"/>
                  </a:lnTo>
                  <a:lnTo>
                    <a:pt x="25" y="2"/>
                  </a:lnTo>
                  <a:lnTo>
                    <a:pt x="25" y="1"/>
                  </a:lnTo>
                  <a:lnTo>
                    <a:pt x="24" y="0"/>
                  </a:lnTo>
                  <a:lnTo>
                    <a:pt x="23" y="0"/>
                  </a:lnTo>
                  <a:lnTo>
                    <a:pt x="22" y="0"/>
                  </a:lnTo>
                  <a:lnTo>
                    <a:pt x="20" y="1"/>
                  </a:lnTo>
                  <a:lnTo>
                    <a:pt x="19" y="2"/>
                  </a:lnTo>
                  <a:lnTo>
                    <a:pt x="17" y="4"/>
                  </a:lnTo>
                  <a:lnTo>
                    <a:pt x="15" y="7"/>
                  </a:lnTo>
                  <a:lnTo>
                    <a:pt x="14" y="9"/>
                  </a:lnTo>
                  <a:lnTo>
                    <a:pt x="13" y="12"/>
                  </a:lnTo>
                  <a:lnTo>
                    <a:pt x="12" y="14"/>
                  </a:lnTo>
                  <a:lnTo>
                    <a:pt x="12" y="16"/>
                  </a:lnTo>
                  <a:lnTo>
                    <a:pt x="10" y="17"/>
                  </a:lnTo>
                  <a:lnTo>
                    <a:pt x="9" y="17"/>
                  </a:lnTo>
                  <a:lnTo>
                    <a:pt x="9" y="18"/>
                  </a:lnTo>
                  <a:lnTo>
                    <a:pt x="8" y="19"/>
                  </a:lnTo>
                  <a:lnTo>
                    <a:pt x="9" y="19"/>
                  </a:lnTo>
                  <a:lnTo>
                    <a:pt x="9" y="20"/>
                  </a:lnTo>
                  <a:lnTo>
                    <a:pt x="10" y="21"/>
                  </a:lnTo>
                  <a:lnTo>
                    <a:pt x="12" y="22"/>
                  </a:lnTo>
                  <a:lnTo>
                    <a:pt x="14" y="24"/>
                  </a:lnTo>
                  <a:lnTo>
                    <a:pt x="14" y="25"/>
                  </a:lnTo>
                  <a:lnTo>
                    <a:pt x="14" y="26"/>
                  </a:lnTo>
                  <a:lnTo>
                    <a:pt x="13" y="28"/>
                  </a:lnTo>
                </a:path>
              </a:pathLst>
            </a:custGeom>
            <a:solidFill>
              <a:srgbClr val="777777">
                <a:alpha val="100000"/>
              </a:srgbClr>
            </a:solidFill>
            <a:ln w="9525">
              <a:noFill/>
            </a:ln>
          </p:spPr>
          <p:txBody>
            <a:bodyPr/>
            <a:lstStyle/>
            <a:p>
              <a:pPr fontAlgn="base"/>
              <a:endParaRPr lang="zh-CN" altLang="en-US" sz="1680" strike="noStrike" noProof="1"/>
            </a:p>
          </p:txBody>
        </p:sp>
        <p:sp>
          <p:nvSpPr>
            <p:cNvPr id="77226" name="Freeform 2559"/>
            <p:cNvSpPr/>
            <p:nvPr/>
          </p:nvSpPr>
          <p:spPr>
            <a:xfrm>
              <a:off x="1896" y="1353"/>
              <a:ext cx="22" cy="14"/>
            </a:xfrm>
            <a:custGeom>
              <a:avLst/>
              <a:gdLst>
                <a:gd name="txL" fmla="*/ 0 w 7"/>
                <a:gd name="txT" fmla="*/ 0 h 5"/>
                <a:gd name="txR" fmla="*/ 7 w 7"/>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7" h="5">
                  <a:moveTo>
                    <a:pt x="2" y="5"/>
                  </a:moveTo>
                  <a:lnTo>
                    <a:pt x="2" y="5"/>
                  </a:lnTo>
                  <a:lnTo>
                    <a:pt x="4" y="3"/>
                  </a:lnTo>
                  <a:lnTo>
                    <a:pt x="7" y="2"/>
                  </a:lnTo>
                  <a:lnTo>
                    <a:pt x="5" y="0"/>
                  </a:lnTo>
                  <a:lnTo>
                    <a:pt x="2" y="2"/>
                  </a:lnTo>
                  <a:lnTo>
                    <a:pt x="0" y="5"/>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27" name="Freeform 2560"/>
            <p:cNvSpPr/>
            <p:nvPr/>
          </p:nvSpPr>
          <p:spPr>
            <a:xfrm>
              <a:off x="1886" y="1367"/>
              <a:ext cx="16" cy="16"/>
            </a:xfrm>
            <a:custGeom>
              <a:avLst/>
              <a:gdLst>
                <a:gd name="txL" fmla="*/ 0 w 5"/>
                <a:gd name="txT" fmla="*/ 0 h 6"/>
                <a:gd name="txR" fmla="*/ 5 w 5"/>
                <a:gd name="txB" fmla="*/ 6 h 6"/>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2147483646" y="2147483646"/>
                </a:cxn>
              </a:cxnLst>
              <a:rect l="txL" t="txT" r="txR" b="txB"/>
              <a:pathLst>
                <a:path w="5" h="6">
                  <a:moveTo>
                    <a:pt x="2" y="6"/>
                  </a:moveTo>
                  <a:lnTo>
                    <a:pt x="2" y="6"/>
                  </a:lnTo>
                  <a:lnTo>
                    <a:pt x="3" y="5"/>
                  </a:lnTo>
                  <a:lnTo>
                    <a:pt x="5" y="0"/>
                  </a:lnTo>
                  <a:lnTo>
                    <a:pt x="3" y="0"/>
                  </a:lnTo>
                  <a:lnTo>
                    <a:pt x="2" y="3"/>
                  </a:lnTo>
                  <a:lnTo>
                    <a:pt x="0" y="5"/>
                  </a:lnTo>
                  <a:lnTo>
                    <a:pt x="2" y="6"/>
                  </a:lnTo>
                </a:path>
              </a:pathLst>
            </a:custGeom>
            <a:solidFill>
              <a:srgbClr val="777777">
                <a:alpha val="100000"/>
              </a:srgbClr>
            </a:solidFill>
            <a:ln w="9525">
              <a:noFill/>
            </a:ln>
          </p:spPr>
          <p:txBody>
            <a:bodyPr/>
            <a:lstStyle/>
            <a:p>
              <a:pPr fontAlgn="base"/>
              <a:endParaRPr lang="zh-CN" altLang="en-US" sz="1680" strike="noStrike" noProof="1"/>
            </a:p>
          </p:txBody>
        </p:sp>
        <p:sp>
          <p:nvSpPr>
            <p:cNvPr id="77228" name="Freeform 2561"/>
            <p:cNvSpPr/>
            <p:nvPr/>
          </p:nvSpPr>
          <p:spPr>
            <a:xfrm>
              <a:off x="1876" y="1380"/>
              <a:ext cx="15" cy="14"/>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txL" t="txT" r="txR" b="txB"/>
              <a:pathLst>
                <a:path w="5" h="5">
                  <a:moveTo>
                    <a:pt x="3" y="3"/>
                  </a:moveTo>
                  <a:lnTo>
                    <a:pt x="3" y="3"/>
                  </a:lnTo>
                  <a:lnTo>
                    <a:pt x="5" y="1"/>
                  </a:lnTo>
                  <a:lnTo>
                    <a:pt x="3" y="0"/>
                  </a:lnTo>
                  <a:lnTo>
                    <a:pt x="0" y="1"/>
                  </a:lnTo>
                  <a:lnTo>
                    <a:pt x="2" y="5"/>
                  </a:lnTo>
                  <a:lnTo>
                    <a:pt x="3"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29" name="Freeform 2562"/>
            <p:cNvSpPr/>
            <p:nvPr/>
          </p:nvSpPr>
          <p:spPr>
            <a:xfrm>
              <a:off x="1882" y="1388"/>
              <a:ext cx="14" cy="9"/>
            </a:xfrm>
            <a:custGeom>
              <a:avLst/>
              <a:gdLst>
                <a:gd name="txL" fmla="*/ 0 w 4"/>
                <a:gd name="txT" fmla="*/ 0 h 3"/>
                <a:gd name="txR" fmla="*/ 4 w 4"/>
                <a:gd name="txB" fmla="*/ 3 h 3"/>
              </a:gdLst>
              <a:ahLst/>
              <a:cxnLst>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4" h="3">
                  <a:moveTo>
                    <a:pt x="4" y="3"/>
                  </a:moveTo>
                  <a:lnTo>
                    <a:pt x="4" y="3"/>
                  </a:lnTo>
                  <a:lnTo>
                    <a:pt x="4" y="0"/>
                  </a:lnTo>
                  <a:lnTo>
                    <a:pt x="1" y="0"/>
                  </a:lnTo>
                  <a:lnTo>
                    <a:pt x="0" y="2"/>
                  </a:lnTo>
                  <a:lnTo>
                    <a:pt x="3" y="3"/>
                  </a:lnTo>
                  <a:lnTo>
                    <a:pt x="3" y="2"/>
                  </a:lnTo>
                  <a:lnTo>
                    <a:pt x="4"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30" name="Freeform 2563"/>
            <p:cNvSpPr/>
            <p:nvPr/>
          </p:nvSpPr>
          <p:spPr>
            <a:xfrm>
              <a:off x="1869" y="1394"/>
              <a:ext cx="27" cy="8"/>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8" h="3">
                  <a:moveTo>
                    <a:pt x="2" y="3"/>
                  </a:moveTo>
                  <a:lnTo>
                    <a:pt x="2" y="3"/>
                  </a:lnTo>
                  <a:lnTo>
                    <a:pt x="5" y="1"/>
                  </a:lnTo>
                  <a:lnTo>
                    <a:pt x="8" y="1"/>
                  </a:lnTo>
                  <a:lnTo>
                    <a:pt x="7" y="0"/>
                  </a:lnTo>
                  <a:lnTo>
                    <a:pt x="5" y="0"/>
                  </a:lnTo>
                  <a:lnTo>
                    <a:pt x="0" y="1"/>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31" name="Freeform 2564"/>
            <p:cNvSpPr/>
            <p:nvPr/>
          </p:nvSpPr>
          <p:spPr>
            <a:xfrm>
              <a:off x="1865" y="1397"/>
              <a:ext cx="17" cy="18"/>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5" h="7">
                  <a:moveTo>
                    <a:pt x="3" y="4"/>
                  </a:moveTo>
                  <a:lnTo>
                    <a:pt x="3" y="4"/>
                  </a:lnTo>
                  <a:lnTo>
                    <a:pt x="1" y="4"/>
                  </a:lnTo>
                  <a:lnTo>
                    <a:pt x="1" y="5"/>
                  </a:lnTo>
                  <a:lnTo>
                    <a:pt x="3" y="4"/>
                  </a:lnTo>
                  <a:lnTo>
                    <a:pt x="3" y="2"/>
                  </a:lnTo>
                  <a:lnTo>
                    <a:pt x="1" y="0"/>
                  </a:lnTo>
                  <a:lnTo>
                    <a:pt x="0" y="4"/>
                  </a:lnTo>
                  <a:lnTo>
                    <a:pt x="0" y="5"/>
                  </a:lnTo>
                  <a:lnTo>
                    <a:pt x="1" y="7"/>
                  </a:lnTo>
                  <a:lnTo>
                    <a:pt x="5" y="5"/>
                  </a:lnTo>
                  <a:lnTo>
                    <a:pt x="3" y="4"/>
                  </a:lnTo>
                </a:path>
              </a:pathLst>
            </a:custGeom>
            <a:solidFill>
              <a:srgbClr val="777777">
                <a:alpha val="100000"/>
              </a:srgbClr>
            </a:solidFill>
            <a:ln w="9525">
              <a:noFill/>
            </a:ln>
          </p:spPr>
          <p:txBody>
            <a:bodyPr/>
            <a:lstStyle/>
            <a:p>
              <a:pPr fontAlgn="base"/>
              <a:endParaRPr lang="zh-CN" altLang="en-US" sz="1680" strike="noStrike" noProof="1"/>
            </a:p>
          </p:txBody>
        </p:sp>
        <p:sp>
          <p:nvSpPr>
            <p:cNvPr id="77232" name="Freeform 2565"/>
            <p:cNvSpPr/>
            <p:nvPr/>
          </p:nvSpPr>
          <p:spPr>
            <a:xfrm>
              <a:off x="1876" y="1402"/>
              <a:ext cx="20" cy="8"/>
            </a:xfrm>
            <a:custGeom>
              <a:avLst/>
              <a:gdLst>
                <a:gd name="txL" fmla="*/ 0 w 6"/>
                <a:gd name="txT" fmla="*/ 0 h 3"/>
                <a:gd name="txR" fmla="*/ 6 w 6"/>
                <a:gd name="txB" fmla="*/ 3 h 3"/>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6" h="3">
                  <a:moveTo>
                    <a:pt x="6" y="0"/>
                  </a:moveTo>
                  <a:lnTo>
                    <a:pt x="6" y="0"/>
                  </a:lnTo>
                  <a:lnTo>
                    <a:pt x="3" y="0"/>
                  </a:lnTo>
                  <a:lnTo>
                    <a:pt x="0" y="2"/>
                  </a:lnTo>
                  <a:lnTo>
                    <a:pt x="2" y="3"/>
                  </a:lnTo>
                  <a:lnTo>
                    <a:pt x="5" y="3"/>
                  </a:lnTo>
                  <a:lnTo>
                    <a:pt x="6" y="2"/>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33" name="Freeform 2566"/>
            <p:cNvSpPr/>
            <p:nvPr/>
          </p:nvSpPr>
          <p:spPr>
            <a:xfrm>
              <a:off x="1896" y="1402"/>
              <a:ext cx="12" cy="4"/>
            </a:xfrm>
            <a:custGeom>
              <a:avLst/>
              <a:gdLst>
                <a:gd name="txL" fmla="*/ 0 w 4"/>
                <a:gd name="txT" fmla="*/ 0 h 2"/>
                <a:gd name="txR" fmla="*/ 4 w 4"/>
                <a:gd name="txB" fmla="*/ 2 h 2"/>
              </a:gdLst>
              <a:ahLst/>
              <a:cxnLst>
                <a:cxn ang="0">
                  <a:pos x="2147483646" y="0"/>
                </a:cxn>
                <a:cxn ang="0">
                  <a:pos x="2147483646" y="0"/>
                </a:cxn>
                <a:cxn ang="0">
                  <a:pos x="2147483646" y="0"/>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4" h="2">
                  <a:moveTo>
                    <a:pt x="4" y="0"/>
                  </a:moveTo>
                  <a:lnTo>
                    <a:pt x="4" y="0"/>
                  </a:lnTo>
                  <a:lnTo>
                    <a:pt x="2" y="0"/>
                  </a:lnTo>
                  <a:lnTo>
                    <a:pt x="0" y="0"/>
                  </a:lnTo>
                  <a:lnTo>
                    <a:pt x="0" y="2"/>
                  </a:lnTo>
                  <a:lnTo>
                    <a:pt x="2" y="2"/>
                  </a:lnTo>
                  <a:lnTo>
                    <a:pt x="4"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34" name="Freeform 2567"/>
            <p:cNvSpPr/>
            <p:nvPr/>
          </p:nvSpPr>
          <p:spPr>
            <a:xfrm>
              <a:off x="1908" y="1402"/>
              <a:ext cx="32" cy="8"/>
            </a:xfrm>
            <a:custGeom>
              <a:avLst/>
              <a:gdLst>
                <a:gd name="txL" fmla="*/ 0 w 10"/>
                <a:gd name="txT" fmla="*/ 0 h 3"/>
                <a:gd name="txR" fmla="*/ 10 w 10"/>
                <a:gd name="txB" fmla="*/ 3 h 3"/>
              </a:gdLst>
              <a:ahLst/>
              <a:cxnLst>
                <a:cxn ang="0">
                  <a:pos x="2147483646" y="0"/>
                </a:cxn>
                <a:cxn ang="0">
                  <a:pos x="2147483646" y="0"/>
                </a:cxn>
                <a:cxn ang="0">
                  <a:pos x="2147483646" y="2147483646"/>
                </a:cxn>
                <a:cxn ang="0">
                  <a:pos x="0" y="0"/>
                </a:cxn>
                <a:cxn ang="0">
                  <a:pos x="0" y="2147483646"/>
                </a:cxn>
                <a:cxn ang="0">
                  <a:pos x="2147483646" y="2147483646"/>
                </a:cxn>
                <a:cxn ang="0">
                  <a:pos x="2147483646" y="2147483646"/>
                </a:cxn>
                <a:cxn ang="0">
                  <a:pos x="2147483646" y="2147483646"/>
                </a:cxn>
                <a:cxn ang="0">
                  <a:pos x="2147483646" y="0"/>
                </a:cxn>
              </a:cxnLst>
              <a:rect l="txL" t="txT" r="txR" b="txB"/>
              <a:pathLst>
                <a:path w="10" h="3">
                  <a:moveTo>
                    <a:pt x="8" y="0"/>
                  </a:moveTo>
                  <a:lnTo>
                    <a:pt x="8" y="0"/>
                  </a:lnTo>
                  <a:lnTo>
                    <a:pt x="5" y="2"/>
                  </a:lnTo>
                  <a:lnTo>
                    <a:pt x="0" y="0"/>
                  </a:lnTo>
                  <a:lnTo>
                    <a:pt x="0" y="2"/>
                  </a:lnTo>
                  <a:lnTo>
                    <a:pt x="5" y="3"/>
                  </a:lnTo>
                  <a:lnTo>
                    <a:pt x="10" y="2"/>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35" name="Freeform 2568"/>
            <p:cNvSpPr/>
            <p:nvPr/>
          </p:nvSpPr>
          <p:spPr>
            <a:xfrm>
              <a:off x="1934" y="1375"/>
              <a:ext cx="20" cy="31"/>
            </a:xfrm>
            <a:custGeom>
              <a:avLst/>
              <a:gdLst>
                <a:gd name="txL" fmla="*/ 0 w 6"/>
                <a:gd name="txT" fmla="*/ 0 h 12"/>
                <a:gd name="txR" fmla="*/ 6 w 6"/>
                <a:gd name="txB" fmla="*/ 12 h 12"/>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2147483646" y="0"/>
                </a:cxn>
              </a:cxnLst>
              <a:rect l="txL" t="txT" r="txR" b="txB"/>
              <a:pathLst>
                <a:path w="6" h="12">
                  <a:moveTo>
                    <a:pt x="5" y="0"/>
                  </a:moveTo>
                  <a:lnTo>
                    <a:pt x="5" y="0"/>
                  </a:lnTo>
                  <a:lnTo>
                    <a:pt x="2" y="5"/>
                  </a:lnTo>
                  <a:lnTo>
                    <a:pt x="0" y="10"/>
                  </a:lnTo>
                  <a:lnTo>
                    <a:pt x="2" y="12"/>
                  </a:lnTo>
                  <a:lnTo>
                    <a:pt x="3" y="7"/>
                  </a:lnTo>
                  <a:lnTo>
                    <a:pt x="6" y="2"/>
                  </a:lnTo>
                  <a:lnTo>
                    <a:pt x="6" y="0"/>
                  </a:lnTo>
                  <a:lnTo>
                    <a:pt x="6" y="2"/>
                  </a:lnTo>
                  <a:lnTo>
                    <a:pt x="6"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36" name="Freeform 2569"/>
            <p:cNvSpPr/>
            <p:nvPr/>
          </p:nvSpPr>
          <p:spPr>
            <a:xfrm>
              <a:off x="1945" y="1345"/>
              <a:ext cx="15" cy="30"/>
            </a:xfrm>
            <a:custGeom>
              <a:avLst/>
              <a:gdLst>
                <a:gd name="txL" fmla="*/ 0 w 5"/>
                <a:gd name="txT" fmla="*/ 0 h 11"/>
                <a:gd name="txR" fmla="*/ 5 w 5"/>
                <a:gd name="txB" fmla="*/ 11 h 11"/>
              </a:gdLst>
              <a:ahLst/>
              <a:cxnLst>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0"/>
                </a:cxn>
                <a:cxn ang="0">
                  <a:pos x="2147483646" y="2147483646"/>
                </a:cxn>
              </a:cxnLst>
              <a:rect l="txL" t="txT" r="txR" b="txB"/>
              <a:pathLst>
                <a:path w="5" h="11">
                  <a:moveTo>
                    <a:pt x="3" y="1"/>
                  </a:moveTo>
                  <a:lnTo>
                    <a:pt x="3" y="0"/>
                  </a:lnTo>
                  <a:lnTo>
                    <a:pt x="0" y="6"/>
                  </a:lnTo>
                  <a:lnTo>
                    <a:pt x="2" y="11"/>
                  </a:lnTo>
                  <a:lnTo>
                    <a:pt x="3" y="11"/>
                  </a:lnTo>
                  <a:lnTo>
                    <a:pt x="3" y="6"/>
                  </a:lnTo>
                  <a:lnTo>
                    <a:pt x="5" y="1"/>
                  </a:lnTo>
                  <a:lnTo>
                    <a:pt x="5" y="0"/>
                  </a:lnTo>
                  <a:lnTo>
                    <a:pt x="5" y="1"/>
                  </a:lnTo>
                  <a:lnTo>
                    <a:pt x="5" y="0"/>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237" name="Freeform 2570"/>
            <p:cNvSpPr/>
            <p:nvPr/>
          </p:nvSpPr>
          <p:spPr>
            <a:xfrm>
              <a:off x="1940" y="1341"/>
              <a:ext cx="20" cy="12"/>
            </a:xfrm>
            <a:custGeom>
              <a:avLst/>
              <a:gdLst>
                <a:gd name="txL" fmla="*/ 0 w 6"/>
                <a:gd name="txT" fmla="*/ 0 h 5"/>
                <a:gd name="txR" fmla="*/ 6 w 6"/>
                <a:gd name="txB" fmla="*/ 5 h 5"/>
              </a:gdLst>
              <a:ahLst/>
              <a:cxnLst>
                <a:cxn ang="0">
                  <a:pos x="0"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0" y="2147483646"/>
                </a:cxn>
                <a:cxn ang="0">
                  <a:pos x="0" y="2147483646"/>
                </a:cxn>
                <a:cxn ang="0">
                  <a:pos x="2147483646" y="2147483646"/>
                </a:cxn>
                <a:cxn ang="0">
                  <a:pos x="0" y="2147483646"/>
                </a:cxn>
              </a:cxnLst>
              <a:rect l="txL" t="txT" r="txR" b="txB"/>
              <a:pathLst>
                <a:path w="6" h="5">
                  <a:moveTo>
                    <a:pt x="0" y="3"/>
                  </a:moveTo>
                  <a:lnTo>
                    <a:pt x="1" y="3"/>
                  </a:lnTo>
                  <a:lnTo>
                    <a:pt x="4" y="2"/>
                  </a:lnTo>
                  <a:lnTo>
                    <a:pt x="4" y="3"/>
                  </a:lnTo>
                  <a:lnTo>
                    <a:pt x="6" y="2"/>
                  </a:lnTo>
                  <a:lnTo>
                    <a:pt x="4" y="0"/>
                  </a:lnTo>
                  <a:lnTo>
                    <a:pt x="0" y="2"/>
                  </a:lnTo>
                  <a:lnTo>
                    <a:pt x="1" y="2"/>
                  </a:lnTo>
                  <a:lnTo>
                    <a:pt x="0" y="3"/>
                  </a:lnTo>
                  <a:lnTo>
                    <a:pt x="0" y="5"/>
                  </a:lnTo>
                  <a:lnTo>
                    <a:pt x="1" y="3"/>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38" name="Freeform 2571"/>
            <p:cNvSpPr/>
            <p:nvPr/>
          </p:nvSpPr>
          <p:spPr>
            <a:xfrm>
              <a:off x="1925" y="1321"/>
              <a:ext cx="20" cy="27"/>
            </a:xfrm>
            <a:custGeom>
              <a:avLst/>
              <a:gdLst>
                <a:gd name="txL" fmla="*/ 0 w 6"/>
                <a:gd name="txT" fmla="*/ 0 h 10"/>
                <a:gd name="txR" fmla="*/ 6 w 6"/>
                <a:gd name="txB" fmla="*/ 10 h 1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0"/>
                </a:cxn>
                <a:cxn ang="0">
                  <a:pos x="0" y="2147483646"/>
                </a:cxn>
                <a:cxn ang="0">
                  <a:pos x="2147483646" y="2147483646"/>
                </a:cxn>
                <a:cxn ang="0">
                  <a:pos x="2147483646" y="0"/>
                </a:cxn>
              </a:cxnLst>
              <a:rect l="txL" t="txT" r="txR" b="txB"/>
              <a:pathLst>
                <a:path w="6" h="10">
                  <a:moveTo>
                    <a:pt x="1" y="0"/>
                  </a:moveTo>
                  <a:lnTo>
                    <a:pt x="1" y="2"/>
                  </a:lnTo>
                  <a:lnTo>
                    <a:pt x="3" y="5"/>
                  </a:lnTo>
                  <a:lnTo>
                    <a:pt x="5" y="10"/>
                  </a:lnTo>
                  <a:lnTo>
                    <a:pt x="6" y="9"/>
                  </a:lnTo>
                  <a:lnTo>
                    <a:pt x="5" y="4"/>
                  </a:lnTo>
                  <a:lnTo>
                    <a:pt x="3" y="0"/>
                  </a:lnTo>
                  <a:lnTo>
                    <a:pt x="3" y="2"/>
                  </a:lnTo>
                  <a:lnTo>
                    <a:pt x="1" y="0"/>
                  </a:lnTo>
                  <a:lnTo>
                    <a:pt x="0" y="2"/>
                  </a:lnTo>
                  <a:lnTo>
                    <a:pt x="1" y="2"/>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39" name="Freeform 2572"/>
            <p:cNvSpPr/>
            <p:nvPr/>
          </p:nvSpPr>
          <p:spPr>
            <a:xfrm>
              <a:off x="1927" y="1309"/>
              <a:ext cx="33" cy="17"/>
            </a:xfrm>
            <a:custGeom>
              <a:avLst/>
              <a:gdLst>
                <a:gd name="txL" fmla="*/ 0 w 10"/>
                <a:gd name="txT" fmla="*/ 0 h 6"/>
                <a:gd name="txR" fmla="*/ 10 w 10"/>
                <a:gd name="txB" fmla="*/ 6 h 6"/>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10" h="6">
                  <a:moveTo>
                    <a:pt x="7" y="0"/>
                  </a:moveTo>
                  <a:lnTo>
                    <a:pt x="7" y="0"/>
                  </a:lnTo>
                  <a:lnTo>
                    <a:pt x="5" y="3"/>
                  </a:lnTo>
                  <a:lnTo>
                    <a:pt x="0" y="4"/>
                  </a:lnTo>
                  <a:lnTo>
                    <a:pt x="2" y="6"/>
                  </a:lnTo>
                  <a:lnTo>
                    <a:pt x="7" y="4"/>
                  </a:lnTo>
                  <a:lnTo>
                    <a:pt x="10" y="0"/>
                  </a:lnTo>
                  <a:lnTo>
                    <a:pt x="7"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40" name="Freeform 2573"/>
            <p:cNvSpPr/>
            <p:nvPr/>
          </p:nvSpPr>
          <p:spPr>
            <a:xfrm>
              <a:off x="1940" y="1283"/>
              <a:ext cx="20" cy="26"/>
            </a:xfrm>
            <a:custGeom>
              <a:avLst/>
              <a:gdLst>
                <a:gd name="txL" fmla="*/ 0 w 6"/>
                <a:gd name="txT" fmla="*/ 0 h 10"/>
                <a:gd name="txR" fmla="*/ 6 w 6"/>
                <a:gd name="txB" fmla="*/ 10 h 10"/>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0" y="2147483646"/>
                </a:cxn>
              </a:cxnLst>
              <a:rect l="txL" t="txT" r="txR" b="txB"/>
              <a:pathLst>
                <a:path w="6" h="10">
                  <a:moveTo>
                    <a:pt x="0" y="1"/>
                  </a:moveTo>
                  <a:lnTo>
                    <a:pt x="0" y="1"/>
                  </a:lnTo>
                  <a:lnTo>
                    <a:pt x="1" y="1"/>
                  </a:lnTo>
                  <a:lnTo>
                    <a:pt x="3" y="3"/>
                  </a:lnTo>
                  <a:lnTo>
                    <a:pt x="3" y="6"/>
                  </a:lnTo>
                  <a:lnTo>
                    <a:pt x="3" y="10"/>
                  </a:lnTo>
                  <a:lnTo>
                    <a:pt x="6" y="10"/>
                  </a:lnTo>
                  <a:lnTo>
                    <a:pt x="4" y="6"/>
                  </a:lnTo>
                  <a:lnTo>
                    <a:pt x="4" y="1"/>
                  </a:lnTo>
                  <a:lnTo>
                    <a:pt x="3" y="0"/>
                  </a:lnTo>
                  <a:lnTo>
                    <a:pt x="0"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241" name="Freeform 2574"/>
            <p:cNvSpPr/>
            <p:nvPr/>
          </p:nvSpPr>
          <p:spPr>
            <a:xfrm>
              <a:off x="1902" y="1283"/>
              <a:ext cx="38" cy="48"/>
            </a:xfrm>
            <a:custGeom>
              <a:avLst/>
              <a:gdLst>
                <a:gd name="txL" fmla="*/ 0 w 12"/>
                <a:gd name="txT" fmla="*/ 0 h 18"/>
                <a:gd name="txR" fmla="*/ 12 w 12"/>
                <a:gd name="txB" fmla="*/ 18 h 1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Lst>
              <a:rect l="txL" t="txT" r="txR" b="txB"/>
              <a:pathLst>
                <a:path w="12" h="18">
                  <a:moveTo>
                    <a:pt x="2" y="18"/>
                  </a:moveTo>
                  <a:lnTo>
                    <a:pt x="2" y="16"/>
                  </a:lnTo>
                  <a:lnTo>
                    <a:pt x="3" y="13"/>
                  </a:lnTo>
                  <a:lnTo>
                    <a:pt x="7" y="8"/>
                  </a:lnTo>
                  <a:lnTo>
                    <a:pt x="10" y="3"/>
                  </a:lnTo>
                  <a:lnTo>
                    <a:pt x="12" y="1"/>
                  </a:lnTo>
                  <a:lnTo>
                    <a:pt x="12" y="0"/>
                  </a:lnTo>
                  <a:lnTo>
                    <a:pt x="8" y="1"/>
                  </a:lnTo>
                  <a:lnTo>
                    <a:pt x="3" y="6"/>
                  </a:lnTo>
                  <a:lnTo>
                    <a:pt x="2" y="11"/>
                  </a:lnTo>
                  <a:lnTo>
                    <a:pt x="0" y="16"/>
                  </a:lnTo>
                  <a:lnTo>
                    <a:pt x="2" y="18"/>
                  </a:lnTo>
                  <a:lnTo>
                    <a:pt x="2" y="16"/>
                  </a:lnTo>
                  <a:lnTo>
                    <a:pt x="2" y="18"/>
                  </a:lnTo>
                </a:path>
              </a:pathLst>
            </a:custGeom>
            <a:solidFill>
              <a:srgbClr val="777777">
                <a:alpha val="100000"/>
              </a:srgbClr>
            </a:solidFill>
            <a:ln w="9525">
              <a:noFill/>
            </a:ln>
          </p:spPr>
          <p:txBody>
            <a:bodyPr/>
            <a:lstStyle/>
            <a:p>
              <a:pPr fontAlgn="base"/>
              <a:endParaRPr lang="zh-CN" altLang="en-US" sz="1680" strike="noStrike" noProof="1"/>
            </a:p>
          </p:txBody>
        </p:sp>
        <p:sp>
          <p:nvSpPr>
            <p:cNvPr id="77242" name="Freeform 2575"/>
            <p:cNvSpPr/>
            <p:nvPr/>
          </p:nvSpPr>
          <p:spPr>
            <a:xfrm>
              <a:off x="1891" y="1326"/>
              <a:ext cx="17" cy="15"/>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5">
                  <a:moveTo>
                    <a:pt x="3" y="5"/>
                  </a:moveTo>
                  <a:lnTo>
                    <a:pt x="3" y="5"/>
                  </a:lnTo>
                  <a:lnTo>
                    <a:pt x="3" y="3"/>
                  </a:lnTo>
                  <a:lnTo>
                    <a:pt x="3" y="2"/>
                  </a:lnTo>
                  <a:lnTo>
                    <a:pt x="5" y="2"/>
                  </a:lnTo>
                  <a:lnTo>
                    <a:pt x="3" y="0"/>
                  </a:lnTo>
                  <a:lnTo>
                    <a:pt x="1" y="0"/>
                  </a:lnTo>
                  <a:lnTo>
                    <a:pt x="0" y="3"/>
                  </a:lnTo>
                  <a:lnTo>
                    <a:pt x="1" y="5"/>
                  </a:lnTo>
                  <a:lnTo>
                    <a:pt x="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43" name="Freeform 2576"/>
            <p:cNvSpPr/>
            <p:nvPr/>
          </p:nvSpPr>
          <p:spPr>
            <a:xfrm>
              <a:off x="1896" y="1341"/>
              <a:ext cx="22" cy="17"/>
            </a:xfrm>
            <a:custGeom>
              <a:avLst/>
              <a:gdLst>
                <a:gd name="txL" fmla="*/ 0 w 7"/>
                <a:gd name="txT" fmla="*/ 0 h 7"/>
                <a:gd name="txR" fmla="*/ 7 w 7"/>
                <a:gd name="txB" fmla="*/ 7 h 7"/>
              </a:gdLst>
              <a:ahLst/>
              <a:cxnLst>
                <a:cxn ang="0">
                  <a:pos x="2147483646" y="2147483646"/>
                </a:cxn>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Lst>
              <a:rect l="txL" t="txT" r="txR" b="txB"/>
              <a:pathLst>
                <a:path w="7" h="7">
                  <a:moveTo>
                    <a:pt x="7" y="7"/>
                  </a:moveTo>
                  <a:lnTo>
                    <a:pt x="7" y="7"/>
                  </a:lnTo>
                  <a:lnTo>
                    <a:pt x="5" y="3"/>
                  </a:lnTo>
                  <a:lnTo>
                    <a:pt x="2" y="0"/>
                  </a:lnTo>
                  <a:lnTo>
                    <a:pt x="0" y="0"/>
                  </a:lnTo>
                  <a:lnTo>
                    <a:pt x="4" y="3"/>
                  </a:lnTo>
                  <a:lnTo>
                    <a:pt x="5" y="5"/>
                  </a:lnTo>
                  <a:lnTo>
                    <a:pt x="7" y="7"/>
                  </a:lnTo>
                </a:path>
              </a:pathLst>
            </a:custGeom>
            <a:solidFill>
              <a:srgbClr val="777777">
                <a:alpha val="100000"/>
              </a:srgbClr>
            </a:solidFill>
            <a:ln w="9525">
              <a:noFill/>
            </a:ln>
          </p:spPr>
          <p:txBody>
            <a:bodyPr/>
            <a:lstStyle/>
            <a:p>
              <a:pPr fontAlgn="base"/>
              <a:endParaRPr lang="zh-CN" altLang="en-US" sz="1680" strike="noStrike" noProof="1"/>
            </a:p>
          </p:txBody>
        </p:sp>
        <p:sp>
          <p:nvSpPr>
            <p:cNvPr id="77244" name="Freeform 2577"/>
            <p:cNvSpPr/>
            <p:nvPr/>
          </p:nvSpPr>
          <p:spPr>
            <a:xfrm>
              <a:off x="1814" y="1158"/>
              <a:ext cx="104" cy="49"/>
            </a:xfrm>
            <a:custGeom>
              <a:avLst/>
              <a:gdLst>
                <a:gd name="txL" fmla="*/ 0 w 32"/>
                <a:gd name="txT" fmla="*/ 0 h 18"/>
                <a:gd name="txR" fmla="*/ 32 w 32"/>
                <a:gd name="txB" fmla="*/ 18 h 1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2" h="18">
                  <a:moveTo>
                    <a:pt x="21" y="15"/>
                  </a:moveTo>
                  <a:lnTo>
                    <a:pt x="21" y="15"/>
                  </a:lnTo>
                  <a:lnTo>
                    <a:pt x="23" y="16"/>
                  </a:lnTo>
                  <a:lnTo>
                    <a:pt x="24" y="16"/>
                  </a:lnTo>
                  <a:lnTo>
                    <a:pt x="25" y="16"/>
                  </a:lnTo>
                  <a:lnTo>
                    <a:pt x="26" y="16"/>
                  </a:lnTo>
                  <a:lnTo>
                    <a:pt x="27" y="15"/>
                  </a:lnTo>
                  <a:lnTo>
                    <a:pt x="27" y="14"/>
                  </a:lnTo>
                  <a:lnTo>
                    <a:pt x="28" y="12"/>
                  </a:lnTo>
                  <a:lnTo>
                    <a:pt x="30" y="10"/>
                  </a:lnTo>
                  <a:lnTo>
                    <a:pt x="32" y="8"/>
                  </a:lnTo>
                  <a:lnTo>
                    <a:pt x="32" y="7"/>
                  </a:lnTo>
                  <a:lnTo>
                    <a:pt x="31" y="5"/>
                  </a:lnTo>
                  <a:lnTo>
                    <a:pt x="30" y="4"/>
                  </a:lnTo>
                  <a:lnTo>
                    <a:pt x="28" y="4"/>
                  </a:lnTo>
                  <a:lnTo>
                    <a:pt x="25" y="3"/>
                  </a:lnTo>
                  <a:lnTo>
                    <a:pt x="17" y="3"/>
                  </a:lnTo>
                  <a:lnTo>
                    <a:pt x="14" y="4"/>
                  </a:lnTo>
                  <a:lnTo>
                    <a:pt x="12" y="4"/>
                  </a:lnTo>
                  <a:lnTo>
                    <a:pt x="11" y="5"/>
                  </a:lnTo>
                  <a:lnTo>
                    <a:pt x="10" y="5"/>
                  </a:lnTo>
                  <a:lnTo>
                    <a:pt x="9" y="5"/>
                  </a:lnTo>
                  <a:lnTo>
                    <a:pt x="8" y="4"/>
                  </a:lnTo>
                  <a:lnTo>
                    <a:pt x="8" y="3"/>
                  </a:lnTo>
                  <a:lnTo>
                    <a:pt x="8" y="2"/>
                  </a:lnTo>
                  <a:lnTo>
                    <a:pt x="7" y="1"/>
                  </a:lnTo>
                  <a:lnTo>
                    <a:pt x="7" y="0"/>
                  </a:lnTo>
                  <a:lnTo>
                    <a:pt x="6" y="2"/>
                  </a:lnTo>
                  <a:lnTo>
                    <a:pt x="4" y="4"/>
                  </a:lnTo>
                  <a:lnTo>
                    <a:pt x="3" y="5"/>
                  </a:lnTo>
                  <a:lnTo>
                    <a:pt x="3" y="7"/>
                  </a:lnTo>
                  <a:lnTo>
                    <a:pt x="2" y="8"/>
                  </a:lnTo>
                  <a:lnTo>
                    <a:pt x="2" y="9"/>
                  </a:lnTo>
                  <a:lnTo>
                    <a:pt x="3" y="11"/>
                  </a:lnTo>
                  <a:lnTo>
                    <a:pt x="3" y="12"/>
                  </a:lnTo>
                  <a:lnTo>
                    <a:pt x="2" y="13"/>
                  </a:lnTo>
                  <a:lnTo>
                    <a:pt x="1" y="13"/>
                  </a:lnTo>
                  <a:lnTo>
                    <a:pt x="0" y="14"/>
                  </a:lnTo>
                  <a:lnTo>
                    <a:pt x="1" y="15"/>
                  </a:lnTo>
                  <a:lnTo>
                    <a:pt x="4" y="15"/>
                  </a:lnTo>
                  <a:lnTo>
                    <a:pt x="8" y="16"/>
                  </a:lnTo>
                  <a:lnTo>
                    <a:pt x="9" y="16"/>
                  </a:lnTo>
                  <a:lnTo>
                    <a:pt x="9" y="17"/>
                  </a:lnTo>
                  <a:lnTo>
                    <a:pt x="11" y="18"/>
                  </a:lnTo>
                  <a:lnTo>
                    <a:pt x="14" y="18"/>
                  </a:lnTo>
                  <a:lnTo>
                    <a:pt x="17" y="18"/>
                  </a:lnTo>
                  <a:lnTo>
                    <a:pt x="18" y="18"/>
                  </a:lnTo>
                  <a:lnTo>
                    <a:pt x="19" y="17"/>
                  </a:lnTo>
                  <a:lnTo>
                    <a:pt x="20" y="16"/>
                  </a:lnTo>
                  <a:lnTo>
                    <a:pt x="21" y="15"/>
                  </a:lnTo>
                </a:path>
              </a:pathLst>
            </a:custGeom>
            <a:solidFill>
              <a:srgbClr val="777777">
                <a:alpha val="100000"/>
              </a:srgbClr>
            </a:solidFill>
            <a:ln w="9525">
              <a:noFill/>
            </a:ln>
          </p:spPr>
          <p:txBody>
            <a:bodyPr/>
            <a:lstStyle/>
            <a:p>
              <a:pPr fontAlgn="base"/>
              <a:endParaRPr lang="zh-CN" altLang="en-US" sz="1680" strike="noStrike" noProof="1"/>
            </a:p>
          </p:txBody>
        </p:sp>
        <p:sp>
          <p:nvSpPr>
            <p:cNvPr id="77245" name="Freeform 2578"/>
            <p:cNvSpPr/>
            <p:nvPr/>
          </p:nvSpPr>
          <p:spPr>
            <a:xfrm>
              <a:off x="1882" y="1194"/>
              <a:ext cx="20" cy="7"/>
            </a:xfrm>
            <a:custGeom>
              <a:avLst/>
              <a:gdLst>
                <a:gd name="txL" fmla="*/ 0 w 6"/>
                <a:gd name="txT" fmla="*/ 0 h 3"/>
                <a:gd name="txR" fmla="*/ 6 w 6"/>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3">
                  <a:moveTo>
                    <a:pt x="4" y="2"/>
                  </a:moveTo>
                  <a:lnTo>
                    <a:pt x="4" y="2"/>
                  </a:lnTo>
                  <a:lnTo>
                    <a:pt x="3" y="2"/>
                  </a:lnTo>
                  <a:lnTo>
                    <a:pt x="1" y="0"/>
                  </a:lnTo>
                  <a:lnTo>
                    <a:pt x="0" y="2"/>
                  </a:lnTo>
                  <a:lnTo>
                    <a:pt x="3" y="3"/>
                  </a:lnTo>
                  <a:lnTo>
                    <a:pt x="6" y="2"/>
                  </a:lnTo>
                  <a:lnTo>
                    <a:pt x="4"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46" name="Freeform 2579"/>
            <p:cNvSpPr/>
            <p:nvPr/>
          </p:nvSpPr>
          <p:spPr>
            <a:xfrm>
              <a:off x="1896" y="1171"/>
              <a:ext cx="22" cy="28"/>
            </a:xfrm>
            <a:custGeom>
              <a:avLst/>
              <a:gdLst>
                <a:gd name="txL" fmla="*/ 0 w 7"/>
                <a:gd name="txT" fmla="*/ 0 h 10"/>
                <a:gd name="txR" fmla="*/ 7 w 7"/>
                <a:gd name="txB" fmla="*/ 10 h 10"/>
              </a:gdLst>
              <a:ahLst/>
              <a:cxnLst>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0"/>
                </a:cxn>
                <a:cxn ang="0">
                  <a:pos x="2147483646" y="2147483646"/>
                </a:cxn>
              </a:cxnLst>
              <a:rect l="txL" t="txT" r="txR" b="txB"/>
              <a:pathLst>
                <a:path w="7" h="10">
                  <a:moveTo>
                    <a:pt x="5" y="2"/>
                  </a:moveTo>
                  <a:lnTo>
                    <a:pt x="5" y="2"/>
                  </a:lnTo>
                  <a:lnTo>
                    <a:pt x="4" y="5"/>
                  </a:lnTo>
                  <a:lnTo>
                    <a:pt x="0" y="10"/>
                  </a:lnTo>
                  <a:lnTo>
                    <a:pt x="2" y="10"/>
                  </a:lnTo>
                  <a:lnTo>
                    <a:pt x="7" y="6"/>
                  </a:lnTo>
                  <a:lnTo>
                    <a:pt x="7" y="0"/>
                  </a:lnTo>
                  <a:lnTo>
                    <a:pt x="5"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47" name="Freeform 2580"/>
            <p:cNvSpPr/>
            <p:nvPr/>
          </p:nvSpPr>
          <p:spPr>
            <a:xfrm>
              <a:off x="1896" y="1164"/>
              <a:ext cx="22" cy="13"/>
            </a:xfrm>
            <a:custGeom>
              <a:avLst/>
              <a:gdLst>
                <a:gd name="txL" fmla="*/ 0 w 7"/>
                <a:gd name="txT" fmla="*/ 0 h 5"/>
                <a:gd name="txR" fmla="*/ 7 w 7"/>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7" h="5">
                  <a:moveTo>
                    <a:pt x="0" y="3"/>
                  </a:moveTo>
                  <a:lnTo>
                    <a:pt x="0" y="3"/>
                  </a:lnTo>
                  <a:lnTo>
                    <a:pt x="4" y="3"/>
                  </a:lnTo>
                  <a:lnTo>
                    <a:pt x="5" y="5"/>
                  </a:lnTo>
                  <a:lnTo>
                    <a:pt x="7" y="3"/>
                  </a:lnTo>
                  <a:lnTo>
                    <a:pt x="5" y="1"/>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48" name="Freeform 2581"/>
            <p:cNvSpPr/>
            <p:nvPr/>
          </p:nvSpPr>
          <p:spPr>
            <a:xfrm>
              <a:off x="1869" y="1164"/>
              <a:ext cx="27" cy="7"/>
            </a:xfrm>
            <a:custGeom>
              <a:avLst/>
              <a:gdLst>
                <a:gd name="txL" fmla="*/ 0 w 8"/>
                <a:gd name="txT" fmla="*/ 0 h 3"/>
                <a:gd name="txR" fmla="*/ 8 w 8"/>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0"/>
                </a:cxn>
                <a:cxn ang="0">
                  <a:pos x="0" y="0"/>
                </a:cxn>
                <a:cxn ang="0">
                  <a:pos x="0" y="2147483646"/>
                </a:cxn>
              </a:cxnLst>
              <a:rect l="txL" t="txT" r="txR" b="txB"/>
              <a:pathLst>
                <a:path w="8" h="3">
                  <a:moveTo>
                    <a:pt x="0" y="3"/>
                  </a:moveTo>
                  <a:lnTo>
                    <a:pt x="0" y="3"/>
                  </a:lnTo>
                  <a:lnTo>
                    <a:pt x="4" y="3"/>
                  </a:lnTo>
                  <a:lnTo>
                    <a:pt x="8" y="3"/>
                  </a:lnTo>
                  <a:lnTo>
                    <a:pt x="8" y="0"/>
                  </a:lnTo>
                  <a:lnTo>
                    <a:pt x="4" y="1"/>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49" name="Freeform 2582"/>
            <p:cNvSpPr/>
            <p:nvPr/>
          </p:nvSpPr>
          <p:spPr>
            <a:xfrm>
              <a:off x="1843" y="1164"/>
              <a:ext cx="26" cy="7"/>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8" h="3">
                  <a:moveTo>
                    <a:pt x="2" y="3"/>
                  </a:moveTo>
                  <a:lnTo>
                    <a:pt x="2" y="3"/>
                  </a:lnTo>
                  <a:lnTo>
                    <a:pt x="5" y="3"/>
                  </a:lnTo>
                  <a:lnTo>
                    <a:pt x="8" y="3"/>
                  </a:lnTo>
                  <a:lnTo>
                    <a:pt x="8" y="0"/>
                  </a:lnTo>
                  <a:lnTo>
                    <a:pt x="5" y="1"/>
                  </a:lnTo>
                  <a:lnTo>
                    <a:pt x="0" y="1"/>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50" name="Freeform 2583"/>
            <p:cNvSpPr/>
            <p:nvPr/>
          </p:nvSpPr>
          <p:spPr>
            <a:xfrm>
              <a:off x="1840" y="1167"/>
              <a:ext cx="10" cy="4"/>
            </a:xfrm>
            <a:custGeom>
              <a:avLst/>
              <a:gdLst>
                <a:gd name="txL" fmla="*/ 0 w 3"/>
                <a:gd name="txT" fmla="*/ 0 h 2"/>
                <a:gd name="txR" fmla="*/ 3 w 3"/>
                <a:gd name="txB" fmla="*/ 2 h 2"/>
              </a:gdLst>
              <a:ahLst/>
              <a:cxnLst>
                <a:cxn ang="0">
                  <a:pos x="0" y="0"/>
                </a:cxn>
                <a:cxn ang="0">
                  <a:pos x="0" y="0"/>
                </a:cxn>
                <a:cxn ang="0">
                  <a:pos x="0" y="2147483646"/>
                </a:cxn>
                <a:cxn ang="0">
                  <a:pos x="2147483646" y="2147483646"/>
                </a:cxn>
                <a:cxn ang="0">
                  <a:pos x="2147483646" y="0"/>
                </a:cxn>
                <a:cxn ang="0">
                  <a:pos x="2147483646" y="0"/>
                </a:cxn>
                <a:cxn ang="0">
                  <a:pos x="2147483646" y="0"/>
                </a:cxn>
                <a:cxn ang="0">
                  <a:pos x="2147483646" y="0"/>
                </a:cxn>
                <a:cxn ang="0">
                  <a:pos x="0" y="0"/>
                </a:cxn>
              </a:cxnLst>
              <a:rect l="txL" t="txT" r="txR" b="txB"/>
              <a:pathLst>
                <a:path w="3" h="2">
                  <a:moveTo>
                    <a:pt x="0" y="0"/>
                  </a:moveTo>
                  <a:lnTo>
                    <a:pt x="0" y="0"/>
                  </a:lnTo>
                  <a:lnTo>
                    <a:pt x="0" y="2"/>
                  </a:lnTo>
                  <a:lnTo>
                    <a:pt x="3" y="2"/>
                  </a:lnTo>
                  <a:lnTo>
                    <a:pt x="1"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51" name="Freeform 2584"/>
            <p:cNvSpPr/>
            <p:nvPr/>
          </p:nvSpPr>
          <p:spPr>
            <a:xfrm>
              <a:off x="1827" y="1158"/>
              <a:ext cx="16" cy="9"/>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 ang="0">
                  <a:pos x="0" y="0"/>
                </a:cxn>
                <a:cxn ang="0">
                  <a:pos x="2147483646" y="2147483646"/>
                </a:cxn>
              </a:cxnLst>
              <a:rect l="txL" t="txT" r="txR" b="txB"/>
              <a:pathLst>
                <a:path w="5" h="3">
                  <a:moveTo>
                    <a:pt x="2" y="2"/>
                  </a:moveTo>
                  <a:lnTo>
                    <a:pt x="2" y="2"/>
                  </a:lnTo>
                  <a:lnTo>
                    <a:pt x="4" y="2"/>
                  </a:lnTo>
                  <a:lnTo>
                    <a:pt x="4" y="3"/>
                  </a:lnTo>
                  <a:lnTo>
                    <a:pt x="5" y="3"/>
                  </a:lnTo>
                  <a:lnTo>
                    <a:pt x="4" y="0"/>
                  </a:lnTo>
                  <a:lnTo>
                    <a:pt x="0" y="0"/>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52" name="Freeform 2585"/>
            <p:cNvSpPr/>
            <p:nvPr/>
          </p:nvSpPr>
          <p:spPr>
            <a:xfrm>
              <a:off x="1817" y="1158"/>
              <a:ext cx="16" cy="19"/>
            </a:xfrm>
            <a:custGeom>
              <a:avLst/>
              <a:gdLst>
                <a:gd name="txL" fmla="*/ 0 w 5"/>
                <a:gd name="txT" fmla="*/ 0 h 7"/>
                <a:gd name="txR" fmla="*/ 5 w 5"/>
                <a:gd name="txB" fmla="*/ 7 h 7"/>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5" h="7">
                  <a:moveTo>
                    <a:pt x="2" y="7"/>
                  </a:moveTo>
                  <a:lnTo>
                    <a:pt x="2" y="7"/>
                  </a:lnTo>
                  <a:lnTo>
                    <a:pt x="3" y="3"/>
                  </a:lnTo>
                  <a:lnTo>
                    <a:pt x="5" y="2"/>
                  </a:lnTo>
                  <a:lnTo>
                    <a:pt x="3" y="0"/>
                  </a:lnTo>
                  <a:lnTo>
                    <a:pt x="2" y="3"/>
                  </a:lnTo>
                  <a:lnTo>
                    <a:pt x="0" y="7"/>
                  </a:lnTo>
                  <a:lnTo>
                    <a:pt x="2" y="7"/>
                  </a:lnTo>
                </a:path>
              </a:pathLst>
            </a:custGeom>
            <a:solidFill>
              <a:srgbClr val="777777">
                <a:alpha val="100000"/>
              </a:srgbClr>
            </a:solidFill>
            <a:ln w="9525">
              <a:noFill/>
            </a:ln>
          </p:spPr>
          <p:txBody>
            <a:bodyPr/>
            <a:lstStyle/>
            <a:p>
              <a:pPr fontAlgn="base"/>
              <a:endParaRPr lang="zh-CN" altLang="en-US" sz="1680" strike="noStrike" noProof="1"/>
            </a:p>
          </p:txBody>
        </p:sp>
        <p:sp>
          <p:nvSpPr>
            <p:cNvPr id="77253" name="Freeform 2586"/>
            <p:cNvSpPr/>
            <p:nvPr/>
          </p:nvSpPr>
          <p:spPr>
            <a:xfrm>
              <a:off x="1817" y="1177"/>
              <a:ext cx="8" cy="22"/>
            </a:xfrm>
            <a:custGeom>
              <a:avLst/>
              <a:gdLst>
                <a:gd name="txL" fmla="*/ 0 w 2"/>
                <a:gd name="txT" fmla="*/ 0 h 8"/>
                <a:gd name="txR" fmla="*/ 2 w 2"/>
                <a:gd name="txB" fmla="*/ 8 h 8"/>
              </a:gdLst>
              <a:ahLst/>
              <a:cxnLst>
                <a:cxn ang="0">
                  <a:pos x="0" y="2147483646"/>
                </a:cxn>
                <a:cxn ang="0">
                  <a:pos x="0" y="2147483646"/>
                </a:cxn>
                <a:cxn ang="0">
                  <a:pos x="2147483646" y="2147483646"/>
                </a:cxn>
                <a:cxn ang="0">
                  <a:pos x="2147483646" y="0"/>
                </a:cxn>
                <a:cxn ang="0">
                  <a:pos x="0" y="0"/>
                </a:cxn>
                <a:cxn ang="0">
                  <a:pos x="0" y="2147483646"/>
                </a:cxn>
                <a:cxn ang="0">
                  <a:pos x="0" y="2147483646"/>
                </a:cxn>
                <a:cxn ang="0">
                  <a:pos x="0" y="2147483646"/>
                </a:cxn>
                <a:cxn ang="0">
                  <a:pos x="0" y="2147483646"/>
                </a:cxn>
              </a:cxnLst>
              <a:rect l="txL" t="txT" r="txR" b="txB"/>
              <a:pathLst>
                <a:path w="2" h="8">
                  <a:moveTo>
                    <a:pt x="0" y="8"/>
                  </a:moveTo>
                  <a:lnTo>
                    <a:pt x="0" y="8"/>
                  </a:lnTo>
                  <a:lnTo>
                    <a:pt x="2" y="4"/>
                  </a:lnTo>
                  <a:lnTo>
                    <a:pt x="2" y="0"/>
                  </a:lnTo>
                  <a:lnTo>
                    <a:pt x="0" y="0"/>
                  </a:lnTo>
                  <a:lnTo>
                    <a:pt x="0" y="3"/>
                  </a:lnTo>
                  <a:lnTo>
                    <a:pt x="0" y="6"/>
                  </a:lnTo>
                  <a:lnTo>
                    <a:pt x="0" y="8"/>
                  </a:lnTo>
                </a:path>
              </a:pathLst>
            </a:custGeom>
            <a:solidFill>
              <a:srgbClr val="777777">
                <a:alpha val="100000"/>
              </a:srgbClr>
            </a:solidFill>
            <a:ln w="9525">
              <a:noFill/>
            </a:ln>
          </p:spPr>
          <p:txBody>
            <a:bodyPr/>
            <a:lstStyle/>
            <a:p>
              <a:pPr fontAlgn="base"/>
              <a:endParaRPr lang="zh-CN" altLang="en-US" sz="1680" strike="noStrike" noProof="1"/>
            </a:p>
          </p:txBody>
        </p:sp>
        <p:sp>
          <p:nvSpPr>
            <p:cNvPr id="77254" name="Freeform 2587"/>
            <p:cNvSpPr/>
            <p:nvPr/>
          </p:nvSpPr>
          <p:spPr>
            <a:xfrm>
              <a:off x="1817" y="1194"/>
              <a:ext cx="23" cy="7"/>
            </a:xfrm>
            <a:custGeom>
              <a:avLst/>
              <a:gdLst>
                <a:gd name="txL" fmla="*/ 0 w 7"/>
                <a:gd name="txT" fmla="*/ 0 h 3"/>
                <a:gd name="txR" fmla="*/ 7 w 7"/>
                <a:gd name="txB" fmla="*/ 3 h 3"/>
              </a:gdLst>
              <a:ahLst/>
              <a:cxnLst>
                <a:cxn ang="0">
                  <a:pos x="2147483646" y="2147483646"/>
                </a:cxn>
                <a:cxn ang="0">
                  <a:pos x="2147483646" y="2147483646"/>
                </a:cxn>
                <a:cxn ang="0">
                  <a:pos x="0" y="0"/>
                </a:cxn>
                <a:cxn ang="0">
                  <a:pos x="0" y="2147483646"/>
                </a:cxn>
                <a:cxn ang="0">
                  <a:pos x="0" y="0"/>
                </a:cxn>
                <a:cxn ang="0">
                  <a:pos x="0" y="2147483646"/>
                </a:cxn>
                <a:cxn ang="0">
                  <a:pos x="2147483646" y="2147483646"/>
                </a:cxn>
                <a:cxn ang="0">
                  <a:pos x="2147483646" y="2147483646"/>
                </a:cxn>
                <a:cxn ang="0">
                  <a:pos x="2147483646" y="2147483646"/>
                </a:cxn>
              </a:cxnLst>
              <a:rect l="txL" t="txT" r="txR" b="txB"/>
              <a:pathLst>
                <a:path w="7" h="3">
                  <a:moveTo>
                    <a:pt x="7" y="2"/>
                  </a:moveTo>
                  <a:lnTo>
                    <a:pt x="7" y="2"/>
                  </a:lnTo>
                  <a:lnTo>
                    <a:pt x="0" y="0"/>
                  </a:lnTo>
                  <a:lnTo>
                    <a:pt x="0" y="2"/>
                  </a:lnTo>
                  <a:lnTo>
                    <a:pt x="0" y="0"/>
                  </a:lnTo>
                  <a:lnTo>
                    <a:pt x="0" y="3"/>
                  </a:lnTo>
                  <a:lnTo>
                    <a:pt x="5" y="3"/>
                  </a:lnTo>
                  <a:lnTo>
                    <a:pt x="7"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55" name="Freeform 2588"/>
            <p:cNvSpPr/>
            <p:nvPr/>
          </p:nvSpPr>
          <p:spPr>
            <a:xfrm>
              <a:off x="1833" y="1199"/>
              <a:ext cx="17" cy="8"/>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3">
                  <a:moveTo>
                    <a:pt x="5" y="1"/>
                  </a:moveTo>
                  <a:lnTo>
                    <a:pt x="5" y="1"/>
                  </a:lnTo>
                  <a:lnTo>
                    <a:pt x="3" y="1"/>
                  </a:lnTo>
                  <a:lnTo>
                    <a:pt x="2" y="0"/>
                  </a:lnTo>
                  <a:lnTo>
                    <a:pt x="0" y="1"/>
                  </a:lnTo>
                  <a:lnTo>
                    <a:pt x="3" y="3"/>
                  </a:lnTo>
                  <a:lnTo>
                    <a:pt x="5" y="3"/>
                  </a:lnTo>
                  <a:lnTo>
                    <a:pt x="5" y="1"/>
                  </a:lnTo>
                </a:path>
              </a:pathLst>
            </a:custGeom>
            <a:solidFill>
              <a:srgbClr val="777777">
                <a:alpha val="100000"/>
              </a:srgbClr>
            </a:solidFill>
            <a:ln w="9525">
              <a:noFill/>
            </a:ln>
          </p:spPr>
          <p:txBody>
            <a:bodyPr/>
            <a:lstStyle/>
            <a:p>
              <a:pPr fontAlgn="base"/>
              <a:endParaRPr lang="zh-CN" altLang="en-US" sz="1680" strike="noStrike" noProof="1"/>
            </a:p>
          </p:txBody>
        </p:sp>
        <p:sp>
          <p:nvSpPr>
            <p:cNvPr id="77256" name="Freeform 2589"/>
            <p:cNvSpPr/>
            <p:nvPr/>
          </p:nvSpPr>
          <p:spPr>
            <a:xfrm>
              <a:off x="1850" y="1194"/>
              <a:ext cx="36" cy="19"/>
            </a:xfrm>
            <a:custGeom>
              <a:avLst/>
              <a:gdLst>
                <a:gd name="txL" fmla="*/ 0 w 11"/>
                <a:gd name="txT" fmla="*/ 0 h 7"/>
                <a:gd name="txR" fmla="*/ 11 w 11"/>
                <a:gd name="txB" fmla="*/ 7 h 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Lst>
              <a:rect l="txL" t="txT" r="txR" b="txB"/>
              <a:pathLst>
                <a:path w="11" h="7">
                  <a:moveTo>
                    <a:pt x="11" y="0"/>
                  </a:moveTo>
                  <a:lnTo>
                    <a:pt x="10" y="0"/>
                  </a:lnTo>
                  <a:lnTo>
                    <a:pt x="8" y="3"/>
                  </a:lnTo>
                  <a:lnTo>
                    <a:pt x="6" y="3"/>
                  </a:lnTo>
                  <a:lnTo>
                    <a:pt x="3" y="3"/>
                  </a:lnTo>
                  <a:lnTo>
                    <a:pt x="0" y="3"/>
                  </a:lnTo>
                  <a:lnTo>
                    <a:pt x="0" y="5"/>
                  </a:lnTo>
                  <a:lnTo>
                    <a:pt x="3" y="7"/>
                  </a:lnTo>
                  <a:lnTo>
                    <a:pt x="6" y="7"/>
                  </a:lnTo>
                  <a:lnTo>
                    <a:pt x="10" y="5"/>
                  </a:lnTo>
                  <a:lnTo>
                    <a:pt x="11" y="2"/>
                  </a:lnTo>
                  <a:lnTo>
                    <a:pt x="10" y="2"/>
                  </a:lnTo>
                  <a:lnTo>
                    <a:pt x="11" y="0"/>
                  </a:lnTo>
                  <a:lnTo>
                    <a:pt x="10" y="0"/>
                  </a:lnTo>
                  <a:lnTo>
                    <a:pt x="1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57" name="Freeform 2590"/>
            <p:cNvSpPr/>
            <p:nvPr/>
          </p:nvSpPr>
          <p:spPr>
            <a:xfrm>
              <a:off x="2600" y="1120"/>
              <a:ext cx="196" cy="79"/>
            </a:xfrm>
            <a:custGeom>
              <a:avLst/>
              <a:gdLst>
                <a:gd name="txL" fmla="*/ 0 w 60"/>
                <a:gd name="txT" fmla="*/ 0 h 29"/>
                <a:gd name="txR" fmla="*/ 60 w 60"/>
                <a:gd name="txB" fmla="*/ 29 h 29"/>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txL" t="txT" r="txR" b="txB"/>
              <a:pathLst>
                <a:path w="60" h="29">
                  <a:moveTo>
                    <a:pt x="0" y="22"/>
                  </a:moveTo>
                  <a:lnTo>
                    <a:pt x="0" y="22"/>
                  </a:lnTo>
                  <a:lnTo>
                    <a:pt x="0" y="23"/>
                  </a:lnTo>
                  <a:lnTo>
                    <a:pt x="1" y="25"/>
                  </a:lnTo>
                  <a:lnTo>
                    <a:pt x="1" y="27"/>
                  </a:lnTo>
                  <a:lnTo>
                    <a:pt x="2" y="28"/>
                  </a:lnTo>
                  <a:lnTo>
                    <a:pt x="3" y="29"/>
                  </a:lnTo>
                  <a:lnTo>
                    <a:pt x="6" y="28"/>
                  </a:lnTo>
                  <a:lnTo>
                    <a:pt x="7" y="28"/>
                  </a:lnTo>
                  <a:lnTo>
                    <a:pt x="8" y="27"/>
                  </a:lnTo>
                  <a:lnTo>
                    <a:pt x="8" y="26"/>
                  </a:lnTo>
                  <a:lnTo>
                    <a:pt x="8" y="24"/>
                  </a:lnTo>
                  <a:lnTo>
                    <a:pt x="8" y="22"/>
                  </a:lnTo>
                  <a:lnTo>
                    <a:pt x="9" y="20"/>
                  </a:lnTo>
                  <a:lnTo>
                    <a:pt x="9" y="19"/>
                  </a:lnTo>
                  <a:lnTo>
                    <a:pt x="10" y="18"/>
                  </a:lnTo>
                  <a:lnTo>
                    <a:pt x="11" y="18"/>
                  </a:lnTo>
                  <a:lnTo>
                    <a:pt x="12" y="17"/>
                  </a:lnTo>
                  <a:lnTo>
                    <a:pt x="14" y="17"/>
                  </a:lnTo>
                  <a:lnTo>
                    <a:pt x="16" y="17"/>
                  </a:lnTo>
                  <a:lnTo>
                    <a:pt x="19" y="16"/>
                  </a:lnTo>
                  <a:lnTo>
                    <a:pt x="22" y="14"/>
                  </a:lnTo>
                  <a:lnTo>
                    <a:pt x="25" y="12"/>
                  </a:lnTo>
                  <a:lnTo>
                    <a:pt x="27" y="11"/>
                  </a:lnTo>
                  <a:lnTo>
                    <a:pt x="29" y="11"/>
                  </a:lnTo>
                  <a:lnTo>
                    <a:pt x="31" y="11"/>
                  </a:lnTo>
                  <a:lnTo>
                    <a:pt x="33" y="11"/>
                  </a:lnTo>
                  <a:lnTo>
                    <a:pt x="34" y="10"/>
                  </a:lnTo>
                  <a:lnTo>
                    <a:pt x="38" y="8"/>
                  </a:lnTo>
                  <a:lnTo>
                    <a:pt x="39" y="7"/>
                  </a:lnTo>
                  <a:lnTo>
                    <a:pt x="42" y="7"/>
                  </a:lnTo>
                  <a:lnTo>
                    <a:pt x="44" y="6"/>
                  </a:lnTo>
                  <a:lnTo>
                    <a:pt x="46" y="6"/>
                  </a:lnTo>
                  <a:lnTo>
                    <a:pt x="51" y="5"/>
                  </a:lnTo>
                  <a:lnTo>
                    <a:pt x="57" y="4"/>
                  </a:lnTo>
                  <a:lnTo>
                    <a:pt x="59" y="3"/>
                  </a:lnTo>
                  <a:lnTo>
                    <a:pt x="60" y="2"/>
                  </a:lnTo>
                  <a:lnTo>
                    <a:pt x="57" y="1"/>
                  </a:lnTo>
                  <a:lnTo>
                    <a:pt x="53" y="1"/>
                  </a:lnTo>
                  <a:lnTo>
                    <a:pt x="49" y="0"/>
                  </a:lnTo>
                  <a:lnTo>
                    <a:pt x="46" y="0"/>
                  </a:lnTo>
                  <a:lnTo>
                    <a:pt x="45" y="1"/>
                  </a:lnTo>
                  <a:lnTo>
                    <a:pt x="44" y="1"/>
                  </a:lnTo>
                  <a:lnTo>
                    <a:pt x="45" y="2"/>
                  </a:lnTo>
                  <a:lnTo>
                    <a:pt x="44" y="2"/>
                  </a:lnTo>
                  <a:lnTo>
                    <a:pt x="42" y="3"/>
                  </a:lnTo>
                  <a:lnTo>
                    <a:pt x="38" y="3"/>
                  </a:lnTo>
                  <a:lnTo>
                    <a:pt x="31" y="3"/>
                  </a:lnTo>
                  <a:lnTo>
                    <a:pt x="24" y="3"/>
                  </a:lnTo>
                  <a:lnTo>
                    <a:pt x="21" y="3"/>
                  </a:lnTo>
                  <a:lnTo>
                    <a:pt x="18" y="4"/>
                  </a:lnTo>
                  <a:lnTo>
                    <a:pt x="16" y="5"/>
                  </a:lnTo>
                  <a:lnTo>
                    <a:pt x="15" y="5"/>
                  </a:lnTo>
                  <a:lnTo>
                    <a:pt x="15" y="6"/>
                  </a:lnTo>
                  <a:lnTo>
                    <a:pt x="14" y="7"/>
                  </a:lnTo>
                  <a:lnTo>
                    <a:pt x="14" y="9"/>
                  </a:lnTo>
                  <a:lnTo>
                    <a:pt x="14" y="10"/>
                  </a:lnTo>
                  <a:lnTo>
                    <a:pt x="13" y="11"/>
                  </a:lnTo>
                  <a:lnTo>
                    <a:pt x="10" y="12"/>
                  </a:lnTo>
                  <a:lnTo>
                    <a:pt x="6" y="15"/>
                  </a:lnTo>
                  <a:lnTo>
                    <a:pt x="3" y="16"/>
                  </a:lnTo>
                  <a:lnTo>
                    <a:pt x="1" y="18"/>
                  </a:lnTo>
                  <a:lnTo>
                    <a:pt x="0" y="18"/>
                  </a:lnTo>
                  <a:lnTo>
                    <a:pt x="0" y="19"/>
                  </a:lnTo>
                  <a:lnTo>
                    <a:pt x="0" y="22"/>
                  </a:lnTo>
                </a:path>
              </a:pathLst>
            </a:custGeom>
            <a:solidFill>
              <a:srgbClr val="777777">
                <a:alpha val="100000"/>
              </a:srgbClr>
            </a:solidFill>
            <a:ln w="9525">
              <a:noFill/>
            </a:ln>
          </p:spPr>
          <p:txBody>
            <a:bodyPr/>
            <a:lstStyle/>
            <a:p>
              <a:pPr fontAlgn="base"/>
              <a:endParaRPr lang="zh-CN" altLang="en-US" sz="1680" strike="noStrike" noProof="1"/>
            </a:p>
          </p:txBody>
        </p:sp>
        <p:sp>
          <p:nvSpPr>
            <p:cNvPr id="77258" name="Freeform 2591"/>
            <p:cNvSpPr/>
            <p:nvPr/>
          </p:nvSpPr>
          <p:spPr>
            <a:xfrm>
              <a:off x="2597" y="1180"/>
              <a:ext cx="13" cy="19"/>
            </a:xfrm>
            <a:custGeom>
              <a:avLst/>
              <a:gdLst>
                <a:gd name="txL" fmla="*/ 0 w 4"/>
                <a:gd name="txT" fmla="*/ 0 h 7"/>
                <a:gd name="txR" fmla="*/ 4 w 4"/>
                <a:gd name="txB" fmla="*/ 7 h 7"/>
              </a:gdLst>
              <a:ahLst/>
              <a:cxnLst>
                <a:cxn ang="0">
                  <a:pos x="2147483646" y="2147483646"/>
                </a:cxn>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4" h="7">
                  <a:moveTo>
                    <a:pt x="4" y="5"/>
                  </a:moveTo>
                  <a:lnTo>
                    <a:pt x="4" y="5"/>
                  </a:lnTo>
                  <a:lnTo>
                    <a:pt x="1" y="3"/>
                  </a:lnTo>
                  <a:lnTo>
                    <a:pt x="1" y="0"/>
                  </a:lnTo>
                  <a:lnTo>
                    <a:pt x="0" y="0"/>
                  </a:lnTo>
                  <a:lnTo>
                    <a:pt x="0" y="3"/>
                  </a:lnTo>
                  <a:lnTo>
                    <a:pt x="4" y="7"/>
                  </a:lnTo>
                  <a:lnTo>
                    <a:pt x="4"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59" name="Freeform 2592"/>
            <p:cNvSpPr/>
            <p:nvPr/>
          </p:nvSpPr>
          <p:spPr>
            <a:xfrm>
              <a:off x="2610" y="1186"/>
              <a:ext cx="23" cy="13"/>
            </a:xfrm>
            <a:custGeom>
              <a:avLst/>
              <a:gdLst>
                <a:gd name="txL" fmla="*/ 0 w 7"/>
                <a:gd name="txT" fmla="*/ 0 h 5"/>
                <a:gd name="txR" fmla="*/ 7 w 7"/>
                <a:gd name="txB" fmla="*/ 5 h 5"/>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7" h="5">
                  <a:moveTo>
                    <a:pt x="5" y="0"/>
                  </a:moveTo>
                  <a:lnTo>
                    <a:pt x="5" y="0"/>
                  </a:lnTo>
                  <a:lnTo>
                    <a:pt x="5" y="1"/>
                  </a:lnTo>
                  <a:lnTo>
                    <a:pt x="4" y="3"/>
                  </a:lnTo>
                  <a:lnTo>
                    <a:pt x="2" y="3"/>
                  </a:lnTo>
                  <a:lnTo>
                    <a:pt x="0" y="3"/>
                  </a:lnTo>
                  <a:lnTo>
                    <a:pt x="0" y="5"/>
                  </a:lnTo>
                  <a:lnTo>
                    <a:pt x="2" y="5"/>
                  </a:lnTo>
                  <a:lnTo>
                    <a:pt x="5" y="5"/>
                  </a:lnTo>
                  <a:lnTo>
                    <a:pt x="7" y="3"/>
                  </a:lnTo>
                  <a:lnTo>
                    <a:pt x="7" y="0"/>
                  </a:lnTo>
                  <a:lnTo>
                    <a:pt x="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60" name="Freeform 2593"/>
            <p:cNvSpPr/>
            <p:nvPr/>
          </p:nvSpPr>
          <p:spPr>
            <a:xfrm>
              <a:off x="2627" y="1164"/>
              <a:ext cx="13" cy="22"/>
            </a:xfrm>
            <a:custGeom>
              <a:avLst/>
              <a:gdLst>
                <a:gd name="txL" fmla="*/ 0 w 4"/>
                <a:gd name="txT" fmla="*/ 0 h 8"/>
                <a:gd name="txR" fmla="*/ 4 w 4"/>
                <a:gd name="txB" fmla="*/ 8 h 8"/>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4" h="8">
                  <a:moveTo>
                    <a:pt x="4" y="0"/>
                  </a:moveTo>
                  <a:lnTo>
                    <a:pt x="4" y="0"/>
                  </a:lnTo>
                  <a:lnTo>
                    <a:pt x="0" y="3"/>
                  </a:lnTo>
                  <a:lnTo>
                    <a:pt x="0" y="8"/>
                  </a:lnTo>
                  <a:lnTo>
                    <a:pt x="2" y="8"/>
                  </a:lnTo>
                  <a:lnTo>
                    <a:pt x="2" y="3"/>
                  </a:lnTo>
                  <a:lnTo>
                    <a:pt x="4" y="1"/>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61" name="Freeform 2594"/>
            <p:cNvSpPr/>
            <p:nvPr/>
          </p:nvSpPr>
          <p:spPr>
            <a:xfrm>
              <a:off x="2640" y="1158"/>
              <a:ext cx="36" cy="9"/>
            </a:xfrm>
            <a:custGeom>
              <a:avLst/>
              <a:gdLst>
                <a:gd name="txL" fmla="*/ 0 w 11"/>
                <a:gd name="txT" fmla="*/ 0 h 3"/>
                <a:gd name="txR" fmla="*/ 11 w 11"/>
                <a:gd name="txB" fmla="*/ 3 h 3"/>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1" h="3">
                  <a:moveTo>
                    <a:pt x="10" y="0"/>
                  </a:moveTo>
                  <a:lnTo>
                    <a:pt x="10" y="0"/>
                  </a:lnTo>
                  <a:lnTo>
                    <a:pt x="4" y="2"/>
                  </a:lnTo>
                  <a:lnTo>
                    <a:pt x="0" y="2"/>
                  </a:lnTo>
                  <a:lnTo>
                    <a:pt x="0" y="3"/>
                  </a:lnTo>
                  <a:lnTo>
                    <a:pt x="4" y="3"/>
                  </a:lnTo>
                  <a:lnTo>
                    <a:pt x="11" y="2"/>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62" name="Freeform 2595"/>
            <p:cNvSpPr/>
            <p:nvPr/>
          </p:nvSpPr>
          <p:spPr>
            <a:xfrm>
              <a:off x="2672" y="1145"/>
              <a:ext cx="30" cy="19"/>
            </a:xfrm>
            <a:custGeom>
              <a:avLst/>
              <a:gdLst>
                <a:gd name="txL" fmla="*/ 0 w 9"/>
                <a:gd name="txT" fmla="*/ 0 h 7"/>
                <a:gd name="txR" fmla="*/ 9 w 9"/>
                <a:gd name="txB" fmla="*/ 7 h 7"/>
              </a:gdLst>
              <a:ahLst/>
              <a:cxnLst>
                <a:cxn ang="0">
                  <a:pos x="2147483646" y="0"/>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9" h="7">
                  <a:moveTo>
                    <a:pt x="9" y="0"/>
                  </a:moveTo>
                  <a:lnTo>
                    <a:pt x="9" y="0"/>
                  </a:lnTo>
                  <a:lnTo>
                    <a:pt x="5" y="2"/>
                  </a:lnTo>
                  <a:lnTo>
                    <a:pt x="0" y="5"/>
                  </a:lnTo>
                  <a:lnTo>
                    <a:pt x="1" y="7"/>
                  </a:lnTo>
                  <a:lnTo>
                    <a:pt x="6" y="3"/>
                  </a:lnTo>
                  <a:lnTo>
                    <a:pt x="9" y="2"/>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63" name="Freeform 2596"/>
            <p:cNvSpPr/>
            <p:nvPr/>
          </p:nvSpPr>
          <p:spPr>
            <a:xfrm>
              <a:off x="2702" y="1131"/>
              <a:ext cx="48" cy="19"/>
            </a:xfrm>
            <a:custGeom>
              <a:avLst/>
              <a:gdLst>
                <a:gd name="txL" fmla="*/ 0 w 15"/>
                <a:gd name="txT" fmla="*/ 0 h 7"/>
                <a:gd name="txR" fmla="*/ 15 w 15"/>
                <a:gd name="txB" fmla="*/ 7 h 7"/>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5" h="7">
                  <a:moveTo>
                    <a:pt x="15" y="0"/>
                  </a:moveTo>
                  <a:lnTo>
                    <a:pt x="15" y="0"/>
                  </a:lnTo>
                  <a:lnTo>
                    <a:pt x="7" y="4"/>
                  </a:lnTo>
                  <a:lnTo>
                    <a:pt x="0" y="5"/>
                  </a:lnTo>
                  <a:lnTo>
                    <a:pt x="0" y="7"/>
                  </a:lnTo>
                  <a:lnTo>
                    <a:pt x="7" y="5"/>
                  </a:lnTo>
                  <a:lnTo>
                    <a:pt x="15" y="2"/>
                  </a:lnTo>
                  <a:lnTo>
                    <a:pt x="15"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64" name="Freeform 2597"/>
            <p:cNvSpPr/>
            <p:nvPr/>
          </p:nvSpPr>
          <p:spPr>
            <a:xfrm>
              <a:off x="2750" y="1123"/>
              <a:ext cx="36" cy="14"/>
            </a:xfrm>
            <a:custGeom>
              <a:avLst/>
              <a:gdLst>
                <a:gd name="txL" fmla="*/ 0 w 11"/>
                <a:gd name="txT" fmla="*/ 0 h 5"/>
                <a:gd name="txR" fmla="*/ 11 w 11"/>
                <a:gd name="txB" fmla="*/ 5 h 5"/>
              </a:gdLst>
              <a:ahLst/>
              <a:cxnLst>
                <a:cxn ang="0">
                  <a:pos x="2147483646" y="2147483646"/>
                </a:cxn>
                <a:cxn ang="0">
                  <a:pos x="2147483646" y="2147483646"/>
                </a:cxn>
                <a:cxn ang="0">
                  <a:pos x="2147483646" y="2147483646"/>
                </a:cxn>
                <a:cxn ang="0">
                  <a:pos x="0" y="2147483646"/>
                </a:cxn>
                <a:cxn ang="0">
                  <a:pos x="0" y="2147483646"/>
                </a:cxn>
                <a:cxn ang="0">
                  <a:pos x="2147483646" y="2147483646"/>
                </a:cxn>
                <a:cxn ang="0">
                  <a:pos x="2147483646" y="0"/>
                </a:cxn>
                <a:cxn ang="0">
                  <a:pos x="2147483646" y="0"/>
                </a:cxn>
                <a:cxn ang="0">
                  <a:pos x="2147483646" y="2147483646"/>
                </a:cxn>
              </a:cxnLst>
              <a:rect l="txL" t="txT" r="txR" b="txB"/>
              <a:pathLst>
                <a:path w="11" h="5">
                  <a:moveTo>
                    <a:pt x="11" y="2"/>
                  </a:moveTo>
                  <a:lnTo>
                    <a:pt x="11" y="2"/>
                  </a:lnTo>
                  <a:lnTo>
                    <a:pt x="0" y="3"/>
                  </a:lnTo>
                  <a:lnTo>
                    <a:pt x="0" y="5"/>
                  </a:lnTo>
                  <a:lnTo>
                    <a:pt x="11" y="3"/>
                  </a:lnTo>
                  <a:lnTo>
                    <a:pt x="11" y="0"/>
                  </a:lnTo>
                  <a:lnTo>
                    <a:pt x="1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65" name="Freeform 2598"/>
            <p:cNvSpPr/>
            <p:nvPr/>
          </p:nvSpPr>
          <p:spPr>
            <a:xfrm>
              <a:off x="2744" y="1118"/>
              <a:ext cx="42" cy="10"/>
            </a:xfrm>
            <a:custGeom>
              <a:avLst/>
              <a:gdLst>
                <a:gd name="txL" fmla="*/ 0 w 13"/>
                <a:gd name="txT" fmla="*/ 0 h 4"/>
                <a:gd name="txR" fmla="*/ 13 w 13"/>
                <a:gd name="txB" fmla="*/ 4 h 4"/>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13" h="4">
                  <a:moveTo>
                    <a:pt x="2" y="2"/>
                  </a:moveTo>
                  <a:lnTo>
                    <a:pt x="2" y="2"/>
                  </a:lnTo>
                  <a:lnTo>
                    <a:pt x="5" y="2"/>
                  </a:lnTo>
                  <a:lnTo>
                    <a:pt x="13" y="4"/>
                  </a:lnTo>
                  <a:lnTo>
                    <a:pt x="13" y="2"/>
                  </a:lnTo>
                  <a:lnTo>
                    <a:pt x="5" y="0"/>
                  </a:lnTo>
                  <a:lnTo>
                    <a:pt x="0" y="2"/>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66" name="Freeform 2599"/>
            <p:cNvSpPr/>
            <p:nvPr/>
          </p:nvSpPr>
          <p:spPr>
            <a:xfrm>
              <a:off x="2724" y="1123"/>
              <a:ext cx="26" cy="8"/>
            </a:xfrm>
            <a:custGeom>
              <a:avLst/>
              <a:gdLst>
                <a:gd name="txL" fmla="*/ 0 w 8"/>
                <a:gd name="txT" fmla="*/ 0 h 3"/>
                <a:gd name="txR" fmla="*/ 8 w 8"/>
                <a:gd name="txB" fmla="*/ 3 h 3"/>
              </a:gdLst>
              <a:ahLst/>
              <a:cxnLst>
                <a:cxn ang="0">
                  <a:pos x="0" y="2147483646"/>
                </a:cxn>
                <a:cxn ang="0">
                  <a:pos x="0"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Lst>
              <a:rect l="txL" t="txT" r="txR" b="txB"/>
              <a:pathLst>
                <a:path w="8" h="3">
                  <a:moveTo>
                    <a:pt x="0" y="3"/>
                  </a:moveTo>
                  <a:lnTo>
                    <a:pt x="0" y="3"/>
                  </a:lnTo>
                  <a:lnTo>
                    <a:pt x="6" y="3"/>
                  </a:lnTo>
                  <a:lnTo>
                    <a:pt x="8" y="0"/>
                  </a:lnTo>
                  <a:lnTo>
                    <a:pt x="6" y="0"/>
                  </a:lnTo>
                  <a:lnTo>
                    <a:pt x="5" y="2"/>
                  </a:lnTo>
                  <a:lnTo>
                    <a:pt x="0"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67" name="Freeform 2600"/>
            <p:cNvSpPr/>
            <p:nvPr/>
          </p:nvSpPr>
          <p:spPr>
            <a:xfrm>
              <a:off x="2649" y="1128"/>
              <a:ext cx="75" cy="14"/>
            </a:xfrm>
            <a:custGeom>
              <a:avLst/>
              <a:gdLst>
                <a:gd name="txL" fmla="*/ 0 w 23"/>
                <a:gd name="txT" fmla="*/ 0 h 5"/>
                <a:gd name="txR" fmla="*/ 23 w 23"/>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0" y="2147483646"/>
                </a:cxn>
                <a:cxn ang="0">
                  <a:pos x="0" y="2147483646"/>
                </a:cxn>
                <a:cxn ang="0">
                  <a:pos x="2147483646" y="2147483646"/>
                </a:cxn>
              </a:cxnLst>
              <a:rect l="txL" t="txT" r="txR" b="txB"/>
              <a:pathLst>
                <a:path w="23" h="5">
                  <a:moveTo>
                    <a:pt x="1" y="5"/>
                  </a:moveTo>
                  <a:lnTo>
                    <a:pt x="1" y="5"/>
                  </a:lnTo>
                  <a:lnTo>
                    <a:pt x="3" y="3"/>
                  </a:lnTo>
                  <a:lnTo>
                    <a:pt x="10" y="1"/>
                  </a:lnTo>
                  <a:lnTo>
                    <a:pt x="16" y="1"/>
                  </a:lnTo>
                  <a:lnTo>
                    <a:pt x="23" y="1"/>
                  </a:lnTo>
                  <a:lnTo>
                    <a:pt x="23" y="0"/>
                  </a:lnTo>
                  <a:lnTo>
                    <a:pt x="16" y="0"/>
                  </a:lnTo>
                  <a:lnTo>
                    <a:pt x="10" y="0"/>
                  </a:lnTo>
                  <a:lnTo>
                    <a:pt x="3" y="0"/>
                  </a:lnTo>
                  <a:lnTo>
                    <a:pt x="0" y="3"/>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68" name="Freeform 2601"/>
            <p:cNvSpPr/>
            <p:nvPr/>
          </p:nvSpPr>
          <p:spPr>
            <a:xfrm>
              <a:off x="2633" y="1137"/>
              <a:ext cx="20" cy="21"/>
            </a:xfrm>
            <a:custGeom>
              <a:avLst/>
              <a:gdLst>
                <a:gd name="txL" fmla="*/ 0 w 6"/>
                <a:gd name="txT" fmla="*/ 0 h 8"/>
                <a:gd name="txR" fmla="*/ 6 w 6"/>
                <a:gd name="txB" fmla="*/ 8 h 8"/>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6" h="8">
                  <a:moveTo>
                    <a:pt x="0" y="8"/>
                  </a:moveTo>
                  <a:lnTo>
                    <a:pt x="0" y="8"/>
                  </a:lnTo>
                  <a:lnTo>
                    <a:pt x="5" y="5"/>
                  </a:lnTo>
                  <a:lnTo>
                    <a:pt x="6" y="2"/>
                  </a:lnTo>
                  <a:lnTo>
                    <a:pt x="5" y="0"/>
                  </a:lnTo>
                  <a:lnTo>
                    <a:pt x="3" y="3"/>
                  </a:lnTo>
                  <a:lnTo>
                    <a:pt x="0" y="5"/>
                  </a:lnTo>
                  <a:lnTo>
                    <a:pt x="0" y="8"/>
                  </a:lnTo>
                </a:path>
              </a:pathLst>
            </a:custGeom>
            <a:solidFill>
              <a:srgbClr val="777777">
                <a:alpha val="100000"/>
              </a:srgbClr>
            </a:solidFill>
            <a:ln w="9525">
              <a:noFill/>
            </a:ln>
          </p:spPr>
          <p:txBody>
            <a:bodyPr/>
            <a:lstStyle/>
            <a:p>
              <a:pPr fontAlgn="base"/>
              <a:endParaRPr lang="zh-CN" altLang="en-US" sz="1680" strike="noStrike" noProof="1"/>
            </a:p>
          </p:txBody>
        </p:sp>
        <p:sp>
          <p:nvSpPr>
            <p:cNvPr id="77269" name="Freeform 2602"/>
            <p:cNvSpPr/>
            <p:nvPr/>
          </p:nvSpPr>
          <p:spPr>
            <a:xfrm>
              <a:off x="2597" y="1150"/>
              <a:ext cx="36" cy="21"/>
            </a:xfrm>
            <a:custGeom>
              <a:avLst/>
              <a:gdLst>
                <a:gd name="txL" fmla="*/ 0 w 11"/>
                <a:gd name="txT" fmla="*/ 0 h 8"/>
                <a:gd name="txR" fmla="*/ 11 w 11"/>
                <a:gd name="txB" fmla="*/ 8 h 8"/>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11" h="8">
                  <a:moveTo>
                    <a:pt x="3" y="8"/>
                  </a:moveTo>
                  <a:lnTo>
                    <a:pt x="3" y="8"/>
                  </a:lnTo>
                  <a:lnTo>
                    <a:pt x="4" y="6"/>
                  </a:lnTo>
                  <a:lnTo>
                    <a:pt x="11" y="3"/>
                  </a:lnTo>
                  <a:lnTo>
                    <a:pt x="11" y="0"/>
                  </a:lnTo>
                  <a:lnTo>
                    <a:pt x="3" y="5"/>
                  </a:lnTo>
                  <a:lnTo>
                    <a:pt x="0" y="8"/>
                  </a:lnTo>
                  <a:lnTo>
                    <a:pt x="3" y="8"/>
                  </a:lnTo>
                </a:path>
              </a:pathLst>
            </a:custGeom>
            <a:solidFill>
              <a:srgbClr val="777777">
                <a:alpha val="100000"/>
              </a:srgbClr>
            </a:solidFill>
            <a:ln w="9525">
              <a:noFill/>
            </a:ln>
          </p:spPr>
          <p:txBody>
            <a:bodyPr/>
            <a:lstStyle/>
            <a:p>
              <a:pPr fontAlgn="base"/>
              <a:endParaRPr lang="zh-CN" altLang="en-US" sz="1680" strike="noStrike" noProof="1"/>
            </a:p>
          </p:txBody>
        </p:sp>
        <p:sp>
          <p:nvSpPr>
            <p:cNvPr id="77270" name="Freeform 2603"/>
            <p:cNvSpPr/>
            <p:nvPr/>
          </p:nvSpPr>
          <p:spPr>
            <a:xfrm>
              <a:off x="2597" y="1171"/>
              <a:ext cx="10" cy="9"/>
            </a:xfrm>
            <a:custGeom>
              <a:avLst/>
              <a:gdLst>
                <a:gd name="txL" fmla="*/ 0 w 3"/>
                <a:gd name="txT" fmla="*/ 0 h 3"/>
                <a:gd name="txR" fmla="*/ 3 w 3"/>
                <a:gd name="txB" fmla="*/ 3 h 3"/>
              </a:gdLst>
              <a:ahLst/>
              <a:cxnLst>
                <a:cxn ang="0">
                  <a:pos x="2147483646" y="2147483646"/>
                </a:cxn>
                <a:cxn ang="0">
                  <a:pos x="2147483646" y="2147483646"/>
                </a:cxn>
                <a:cxn ang="0">
                  <a:pos x="2147483646" y="2147483646"/>
                </a:cxn>
                <a:cxn ang="0">
                  <a:pos x="2147483646" y="0"/>
                </a:cxn>
                <a:cxn ang="0">
                  <a:pos x="0" y="0"/>
                </a:cxn>
                <a:cxn ang="0">
                  <a:pos x="0" y="2147483646"/>
                </a:cxn>
                <a:cxn ang="0">
                  <a:pos x="0" y="2147483646"/>
                </a:cxn>
                <a:cxn ang="0">
                  <a:pos x="0" y="2147483646"/>
                </a:cxn>
                <a:cxn ang="0">
                  <a:pos x="2147483646" y="2147483646"/>
                </a:cxn>
              </a:cxnLst>
              <a:rect l="txL" t="txT" r="txR" b="txB"/>
              <a:pathLst>
                <a:path w="3" h="3">
                  <a:moveTo>
                    <a:pt x="1" y="3"/>
                  </a:moveTo>
                  <a:lnTo>
                    <a:pt x="1" y="3"/>
                  </a:lnTo>
                  <a:lnTo>
                    <a:pt x="3" y="0"/>
                  </a:lnTo>
                  <a:lnTo>
                    <a:pt x="0" y="0"/>
                  </a:lnTo>
                  <a:lnTo>
                    <a:pt x="0" y="3"/>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71" name="Freeform 2604"/>
            <p:cNvSpPr/>
            <p:nvPr/>
          </p:nvSpPr>
          <p:spPr>
            <a:xfrm>
              <a:off x="2340" y="1021"/>
              <a:ext cx="98" cy="54"/>
            </a:xfrm>
            <a:custGeom>
              <a:avLst/>
              <a:gdLst>
                <a:gd name="txL" fmla="*/ 0 w 30"/>
                <a:gd name="txT" fmla="*/ 0 h 20"/>
                <a:gd name="txR" fmla="*/ 30 w 30"/>
                <a:gd name="txB" fmla="*/ 20 h 20"/>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0" h="20">
                  <a:moveTo>
                    <a:pt x="0" y="17"/>
                  </a:moveTo>
                  <a:lnTo>
                    <a:pt x="0" y="17"/>
                  </a:lnTo>
                  <a:lnTo>
                    <a:pt x="3" y="18"/>
                  </a:lnTo>
                  <a:lnTo>
                    <a:pt x="5" y="19"/>
                  </a:lnTo>
                  <a:lnTo>
                    <a:pt x="6" y="20"/>
                  </a:lnTo>
                  <a:lnTo>
                    <a:pt x="7" y="20"/>
                  </a:lnTo>
                  <a:lnTo>
                    <a:pt x="11" y="18"/>
                  </a:lnTo>
                  <a:lnTo>
                    <a:pt x="13" y="17"/>
                  </a:lnTo>
                  <a:lnTo>
                    <a:pt x="15" y="15"/>
                  </a:lnTo>
                  <a:lnTo>
                    <a:pt x="18" y="14"/>
                  </a:lnTo>
                  <a:lnTo>
                    <a:pt x="21" y="13"/>
                  </a:lnTo>
                  <a:lnTo>
                    <a:pt x="23" y="12"/>
                  </a:lnTo>
                  <a:lnTo>
                    <a:pt x="25" y="12"/>
                  </a:lnTo>
                  <a:lnTo>
                    <a:pt x="27" y="12"/>
                  </a:lnTo>
                  <a:lnTo>
                    <a:pt x="29" y="12"/>
                  </a:lnTo>
                  <a:lnTo>
                    <a:pt x="30" y="12"/>
                  </a:lnTo>
                  <a:lnTo>
                    <a:pt x="30" y="11"/>
                  </a:lnTo>
                  <a:lnTo>
                    <a:pt x="30" y="10"/>
                  </a:lnTo>
                  <a:lnTo>
                    <a:pt x="29" y="9"/>
                  </a:lnTo>
                  <a:lnTo>
                    <a:pt x="28" y="8"/>
                  </a:lnTo>
                  <a:lnTo>
                    <a:pt x="28" y="6"/>
                  </a:lnTo>
                  <a:lnTo>
                    <a:pt x="28" y="5"/>
                  </a:lnTo>
                  <a:lnTo>
                    <a:pt x="27" y="5"/>
                  </a:lnTo>
                  <a:lnTo>
                    <a:pt x="26" y="4"/>
                  </a:lnTo>
                  <a:lnTo>
                    <a:pt x="25" y="3"/>
                  </a:lnTo>
                  <a:lnTo>
                    <a:pt x="24" y="3"/>
                  </a:lnTo>
                  <a:lnTo>
                    <a:pt x="23" y="3"/>
                  </a:lnTo>
                  <a:lnTo>
                    <a:pt x="22" y="3"/>
                  </a:lnTo>
                  <a:lnTo>
                    <a:pt x="21" y="3"/>
                  </a:lnTo>
                  <a:lnTo>
                    <a:pt x="20" y="4"/>
                  </a:lnTo>
                  <a:lnTo>
                    <a:pt x="18" y="5"/>
                  </a:lnTo>
                  <a:lnTo>
                    <a:pt x="17" y="6"/>
                  </a:lnTo>
                  <a:lnTo>
                    <a:pt x="16" y="5"/>
                  </a:lnTo>
                  <a:lnTo>
                    <a:pt x="15" y="5"/>
                  </a:lnTo>
                  <a:lnTo>
                    <a:pt x="15" y="3"/>
                  </a:lnTo>
                  <a:lnTo>
                    <a:pt x="16" y="2"/>
                  </a:lnTo>
                  <a:lnTo>
                    <a:pt x="16" y="1"/>
                  </a:lnTo>
                  <a:lnTo>
                    <a:pt x="13" y="0"/>
                  </a:lnTo>
                  <a:lnTo>
                    <a:pt x="12" y="0"/>
                  </a:lnTo>
                  <a:lnTo>
                    <a:pt x="10" y="0"/>
                  </a:lnTo>
                  <a:lnTo>
                    <a:pt x="9" y="0"/>
                  </a:lnTo>
                  <a:lnTo>
                    <a:pt x="8" y="0"/>
                  </a:lnTo>
                  <a:lnTo>
                    <a:pt x="7" y="2"/>
                  </a:lnTo>
                  <a:lnTo>
                    <a:pt x="5" y="3"/>
                  </a:lnTo>
                  <a:lnTo>
                    <a:pt x="5" y="4"/>
                  </a:lnTo>
                  <a:lnTo>
                    <a:pt x="4" y="5"/>
                  </a:lnTo>
                  <a:lnTo>
                    <a:pt x="3" y="7"/>
                  </a:lnTo>
                  <a:lnTo>
                    <a:pt x="2" y="7"/>
                  </a:lnTo>
                  <a:lnTo>
                    <a:pt x="2" y="8"/>
                  </a:lnTo>
                  <a:lnTo>
                    <a:pt x="2" y="9"/>
                  </a:lnTo>
                  <a:lnTo>
                    <a:pt x="4" y="10"/>
                  </a:lnTo>
                  <a:lnTo>
                    <a:pt x="7" y="11"/>
                  </a:lnTo>
                  <a:lnTo>
                    <a:pt x="9" y="11"/>
                  </a:lnTo>
                  <a:lnTo>
                    <a:pt x="11" y="11"/>
                  </a:lnTo>
                  <a:lnTo>
                    <a:pt x="12" y="12"/>
                  </a:lnTo>
                  <a:lnTo>
                    <a:pt x="12" y="13"/>
                  </a:lnTo>
                  <a:lnTo>
                    <a:pt x="11" y="13"/>
                  </a:lnTo>
                  <a:lnTo>
                    <a:pt x="10" y="14"/>
                  </a:lnTo>
                  <a:lnTo>
                    <a:pt x="8" y="13"/>
                  </a:lnTo>
                  <a:lnTo>
                    <a:pt x="5" y="13"/>
                  </a:lnTo>
                  <a:lnTo>
                    <a:pt x="3" y="13"/>
                  </a:lnTo>
                  <a:lnTo>
                    <a:pt x="2" y="13"/>
                  </a:lnTo>
                  <a:lnTo>
                    <a:pt x="2" y="14"/>
                  </a:lnTo>
                  <a:lnTo>
                    <a:pt x="1" y="14"/>
                  </a:lnTo>
                  <a:lnTo>
                    <a:pt x="2" y="15"/>
                  </a:lnTo>
                  <a:lnTo>
                    <a:pt x="3" y="16"/>
                  </a:lnTo>
                  <a:lnTo>
                    <a:pt x="2" y="16"/>
                  </a:lnTo>
                  <a:lnTo>
                    <a:pt x="2" y="17"/>
                  </a:lnTo>
                  <a:lnTo>
                    <a:pt x="0" y="17"/>
                  </a:lnTo>
                </a:path>
              </a:pathLst>
            </a:custGeom>
            <a:solidFill>
              <a:srgbClr val="777777">
                <a:alpha val="100000"/>
              </a:srgbClr>
            </a:solidFill>
            <a:ln w="9525">
              <a:noFill/>
            </a:ln>
          </p:spPr>
          <p:txBody>
            <a:bodyPr/>
            <a:lstStyle/>
            <a:p>
              <a:pPr fontAlgn="base"/>
              <a:endParaRPr lang="zh-CN" altLang="en-US" sz="1680" strike="noStrike" noProof="1"/>
            </a:p>
          </p:txBody>
        </p:sp>
        <p:sp>
          <p:nvSpPr>
            <p:cNvPr id="77272" name="Freeform 2605"/>
            <p:cNvSpPr/>
            <p:nvPr/>
          </p:nvSpPr>
          <p:spPr>
            <a:xfrm>
              <a:off x="2337" y="1061"/>
              <a:ext cx="26" cy="14"/>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8" h="5">
                  <a:moveTo>
                    <a:pt x="8" y="3"/>
                  </a:moveTo>
                  <a:lnTo>
                    <a:pt x="8" y="3"/>
                  </a:lnTo>
                  <a:lnTo>
                    <a:pt x="5" y="2"/>
                  </a:lnTo>
                  <a:lnTo>
                    <a:pt x="1" y="0"/>
                  </a:lnTo>
                  <a:lnTo>
                    <a:pt x="0" y="3"/>
                  </a:lnTo>
                  <a:lnTo>
                    <a:pt x="3" y="5"/>
                  </a:lnTo>
                  <a:lnTo>
                    <a:pt x="8" y="5"/>
                  </a:lnTo>
                  <a:lnTo>
                    <a:pt x="8"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73" name="Freeform 2606"/>
            <p:cNvSpPr/>
            <p:nvPr/>
          </p:nvSpPr>
          <p:spPr>
            <a:xfrm>
              <a:off x="2363" y="1061"/>
              <a:ext cx="33" cy="14"/>
            </a:xfrm>
            <a:custGeom>
              <a:avLst/>
              <a:gdLst>
                <a:gd name="txL" fmla="*/ 0 w 10"/>
                <a:gd name="txT" fmla="*/ 0 h 5"/>
                <a:gd name="txR" fmla="*/ 10 w 10"/>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10" h="5">
                  <a:moveTo>
                    <a:pt x="8" y="0"/>
                  </a:moveTo>
                  <a:lnTo>
                    <a:pt x="8" y="0"/>
                  </a:lnTo>
                  <a:lnTo>
                    <a:pt x="3" y="2"/>
                  </a:lnTo>
                  <a:lnTo>
                    <a:pt x="0" y="3"/>
                  </a:lnTo>
                  <a:lnTo>
                    <a:pt x="0" y="5"/>
                  </a:lnTo>
                  <a:lnTo>
                    <a:pt x="5" y="5"/>
                  </a:lnTo>
                  <a:lnTo>
                    <a:pt x="10" y="2"/>
                  </a:lnTo>
                  <a:lnTo>
                    <a:pt x="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74" name="Freeform 2607"/>
            <p:cNvSpPr/>
            <p:nvPr/>
          </p:nvSpPr>
          <p:spPr>
            <a:xfrm>
              <a:off x="2389" y="1052"/>
              <a:ext cx="33" cy="15"/>
            </a:xfrm>
            <a:custGeom>
              <a:avLst/>
              <a:gdLst>
                <a:gd name="txL" fmla="*/ 0 w 10"/>
                <a:gd name="txT" fmla="*/ 0 h 5"/>
                <a:gd name="txR" fmla="*/ 10 w 10"/>
                <a:gd name="txB" fmla="*/ 5 h 5"/>
              </a:gdLst>
              <a:ahLst/>
              <a:cxnLst>
                <a:cxn ang="0">
                  <a:pos x="2147483646" y="0"/>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0" h="5">
                  <a:moveTo>
                    <a:pt x="10" y="0"/>
                  </a:moveTo>
                  <a:lnTo>
                    <a:pt x="10" y="0"/>
                  </a:lnTo>
                  <a:lnTo>
                    <a:pt x="5" y="0"/>
                  </a:lnTo>
                  <a:lnTo>
                    <a:pt x="0" y="3"/>
                  </a:lnTo>
                  <a:lnTo>
                    <a:pt x="2" y="5"/>
                  </a:lnTo>
                  <a:lnTo>
                    <a:pt x="7" y="3"/>
                  </a:lnTo>
                  <a:lnTo>
                    <a:pt x="10" y="1"/>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75" name="Freeform 2608"/>
            <p:cNvSpPr/>
            <p:nvPr/>
          </p:nvSpPr>
          <p:spPr>
            <a:xfrm>
              <a:off x="2422" y="1048"/>
              <a:ext cx="19" cy="8"/>
            </a:xfrm>
            <a:custGeom>
              <a:avLst/>
              <a:gdLst>
                <a:gd name="txL" fmla="*/ 0 w 6"/>
                <a:gd name="txT" fmla="*/ 0 h 3"/>
                <a:gd name="txR" fmla="*/ 6 w 6"/>
                <a:gd name="txB" fmla="*/ 3 h 3"/>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Lst>
              <a:rect l="txL" t="txT" r="txR" b="txB"/>
              <a:pathLst>
                <a:path w="6" h="3">
                  <a:moveTo>
                    <a:pt x="3" y="0"/>
                  </a:moveTo>
                  <a:lnTo>
                    <a:pt x="3" y="0"/>
                  </a:lnTo>
                  <a:lnTo>
                    <a:pt x="3" y="2"/>
                  </a:lnTo>
                  <a:lnTo>
                    <a:pt x="2" y="2"/>
                  </a:lnTo>
                  <a:lnTo>
                    <a:pt x="0" y="2"/>
                  </a:lnTo>
                  <a:lnTo>
                    <a:pt x="0" y="3"/>
                  </a:lnTo>
                  <a:lnTo>
                    <a:pt x="2" y="3"/>
                  </a:lnTo>
                  <a:lnTo>
                    <a:pt x="3" y="3"/>
                  </a:lnTo>
                  <a:lnTo>
                    <a:pt x="6" y="2"/>
                  </a:lnTo>
                  <a:lnTo>
                    <a:pt x="5" y="0"/>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76" name="Freeform 2609"/>
            <p:cNvSpPr/>
            <p:nvPr/>
          </p:nvSpPr>
          <p:spPr>
            <a:xfrm>
              <a:off x="2422" y="1026"/>
              <a:ext cx="16" cy="22"/>
            </a:xfrm>
            <a:custGeom>
              <a:avLst/>
              <a:gdLst>
                <a:gd name="txL" fmla="*/ 0 w 5"/>
                <a:gd name="txT" fmla="*/ 0 h 8"/>
                <a:gd name="txR" fmla="*/ 5 w 5"/>
                <a:gd name="txB" fmla="*/ 8 h 8"/>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5" h="8">
                  <a:moveTo>
                    <a:pt x="0" y="1"/>
                  </a:moveTo>
                  <a:lnTo>
                    <a:pt x="0" y="1"/>
                  </a:lnTo>
                  <a:lnTo>
                    <a:pt x="2" y="5"/>
                  </a:lnTo>
                  <a:lnTo>
                    <a:pt x="3" y="8"/>
                  </a:lnTo>
                  <a:lnTo>
                    <a:pt x="5" y="8"/>
                  </a:lnTo>
                  <a:lnTo>
                    <a:pt x="3" y="3"/>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277" name="Freeform 2610"/>
            <p:cNvSpPr/>
            <p:nvPr/>
          </p:nvSpPr>
          <p:spPr>
            <a:xfrm>
              <a:off x="2399" y="1026"/>
              <a:ext cx="29" cy="8"/>
            </a:xfrm>
            <a:custGeom>
              <a:avLst/>
              <a:gdLst>
                <a:gd name="txL" fmla="*/ 0 w 9"/>
                <a:gd name="txT" fmla="*/ 0 h 3"/>
                <a:gd name="txR" fmla="*/ 9 w 9"/>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9" h="3">
                  <a:moveTo>
                    <a:pt x="2" y="3"/>
                  </a:moveTo>
                  <a:lnTo>
                    <a:pt x="2" y="3"/>
                  </a:lnTo>
                  <a:lnTo>
                    <a:pt x="4" y="1"/>
                  </a:lnTo>
                  <a:lnTo>
                    <a:pt x="7" y="1"/>
                  </a:lnTo>
                  <a:lnTo>
                    <a:pt x="9" y="0"/>
                  </a:lnTo>
                  <a:lnTo>
                    <a:pt x="4" y="0"/>
                  </a:lnTo>
                  <a:lnTo>
                    <a:pt x="0" y="1"/>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78" name="Freeform 2611"/>
            <p:cNvSpPr/>
            <p:nvPr/>
          </p:nvSpPr>
          <p:spPr>
            <a:xfrm>
              <a:off x="2383" y="1028"/>
              <a:ext cx="23" cy="12"/>
            </a:xfrm>
            <a:custGeom>
              <a:avLst/>
              <a:gdLst>
                <a:gd name="txL" fmla="*/ 0 w 7"/>
                <a:gd name="txT" fmla="*/ 0 h 4"/>
                <a:gd name="txR" fmla="*/ 7 w 7"/>
                <a:gd name="txB" fmla="*/ 4 h 4"/>
              </a:gdLst>
              <a:ahLst/>
              <a:cxnLst>
                <a:cxn ang="0">
                  <a:pos x="0" y="0"/>
                </a:cxn>
                <a:cxn ang="0">
                  <a:pos x="0" y="0"/>
                </a:cxn>
                <a:cxn ang="0">
                  <a:pos x="2147483646" y="2147483646"/>
                </a:cxn>
                <a:cxn ang="0">
                  <a:pos x="2147483646" y="2147483646"/>
                </a:cxn>
                <a:cxn ang="0">
                  <a:pos x="2147483646" y="0"/>
                </a:cxn>
                <a:cxn ang="0">
                  <a:pos x="2147483646" y="0"/>
                </a:cxn>
                <a:cxn ang="0">
                  <a:pos x="2147483646" y="0"/>
                </a:cxn>
                <a:cxn ang="0">
                  <a:pos x="2147483646" y="0"/>
                </a:cxn>
                <a:cxn ang="0">
                  <a:pos x="0" y="0"/>
                </a:cxn>
              </a:cxnLst>
              <a:rect l="txL" t="txT" r="txR" b="txB"/>
              <a:pathLst>
                <a:path w="7" h="4">
                  <a:moveTo>
                    <a:pt x="0" y="0"/>
                  </a:moveTo>
                  <a:lnTo>
                    <a:pt x="0" y="0"/>
                  </a:lnTo>
                  <a:lnTo>
                    <a:pt x="4" y="4"/>
                  </a:lnTo>
                  <a:lnTo>
                    <a:pt x="7" y="2"/>
                  </a:lnTo>
                  <a:lnTo>
                    <a:pt x="5" y="0"/>
                  </a:lnTo>
                  <a:lnTo>
                    <a:pt x="4"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79" name="Freeform 2612"/>
            <p:cNvSpPr/>
            <p:nvPr/>
          </p:nvSpPr>
          <p:spPr>
            <a:xfrm>
              <a:off x="2383" y="1014"/>
              <a:ext cx="13" cy="14"/>
            </a:xfrm>
            <a:custGeom>
              <a:avLst/>
              <a:gdLst>
                <a:gd name="txL" fmla="*/ 0 w 4"/>
                <a:gd name="txT" fmla="*/ 0 h 5"/>
                <a:gd name="txR" fmla="*/ 4 w 4"/>
                <a:gd name="txB" fmla="*/ 5 h 5"/>
              </a:gdLst>
              <a:ahLst/>
              <a:cxnLst>
                <a:cxn ang="0">
                  <a:pos x="0" y="2147483646"/>
                </a:cxn>
                <a:cxn ang="0">
                  <a:pos x="0" y="2147483646"/>
                </a:cxn>
                <a:cxn ang="0">
                  <a:pos x="2147483646" y="2147483646"/>
                </a:cxn>
                <a:cxn ang="0">
                  <a:pos x="0" y="2147483646"/>
                </a:cxn>
                <a:cxn ang="0">
                  <a:pos x="2147483646" y="2147483646"/>
                </a:cxn>
                <a:cxn ang="0">
                  <a:pos x="2147483646" y="2147483646"/>
                </a:cxn>
                <a:cxn ang="0">
                  <a:pos x="0" y="0"/>
                </a:cxn>
                <a:cxn ang="0">
                  <a:pos x="0" y="0"/>
                </a:cxn>
                <a:cxn ang="0">
                  <a:pos x="0" y="2147483646"/>
                </a:cxn>
              </a:cxnLst>
              <a:rect l="txL" t="txT" r="txR" b="txB"/>
              <a:pathLst>
                <a:path w="4" h="5">
                  <a:moveTo>
                    <a:pt x="0" y="4"/>
                  </a:moveTo>
                  <a:lnTo>
                    <a:pt x="0" y="4"/>
                  </a:lnTo>
                  <a:lnTo>
                    <a:pt x="2" y="4"/>
                  </a:lnTo>
                  <a:lnTo>
                    <a:pt x="0" y="5"/>
                  </a:lnTo>
                  <a:lnTo>
                    <a:pt x="4" y="5"/>
                  </a:lnTo>
                  <a:lnTo>
                    <a:pt x="4" y="4"/>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280" name="Freeform 2613"/>
            <p:cNvSpPr/>
            <p:nvPr/>
          </p:nvSpPr>
          <p:spPr>
            <a:xfrm>
              <a:off x="2357" y="1014"/>
              <a:ext cx="26" cy="14"/>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2147483646" y="2147483646"/>
                </a:cxn>
              </a:cxnLst>
              <a:rect l="txL" t="txT" r="txR" b="txB"/>
              <a:pathLst>
                <a:path w="8" h="5">
                  <a:moveTo>
                    <a:pt x="2" y="5"/>
                  </a:moveTo>
                  <a:lnTo>
                    <a:pt x="2" y="5"/>
                  </a:lnTo>
                  <a:lnTo>
                    <a:pt x="4" y="4"/>
                  </a:lnTo>
                  <a:lnTo>
                    <a:pt x="5" y="2"/>
                  </a:lnTo>
                  <a:lnTo>
                    <a:pt x="8" y="4"/>
                  </a:lnTo>
                  <a:lnTo>
                    <a:pt x="8" y="0"/>
                  </a:lnTo>
                  <a:lnTo>
                    <a:pt x="5" y="0"/>
                  </a:lnTo>
                  <a:lnTo>
                    <a:pt x="2" y="2"/>
                  </a:lnTo>
                  <a:lnTo>
                    <a:pt x="0" y="4"/>
                  </a:lnTo>
                  <a:lnTo>
                    <a:pt x="0" y="5"/>
                  </a:lnTo>
                  <a:lnTo>
                    <a:pt x="2"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81" name="Freeform 2614"/>
            <p:cNvSpPr/>
            <p:nvPr/>
          </p:nvSpPr>
          <p:spPr>
            <a:xfrm>
              <a:off x="2340" y="1028"/>
              <a:ext cx="23" cy="20"/>
            </a:xfrm>
            <a:custGeom>
              <a:avLst/>
              <a:gdLst>
                <a:gd name="txL" fmla="*/ 0 w 7"/>
                <a:gd name="txT" fmla="*/ 0 h 7"/>
                <a:gd name="txR" fmla="*/ 7 w 7"/>
                <a:gd name="txB" fmla="*/ 7 h 7"/>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Lst>
              <a:rect l="txL" t="txT" r="txR" b="txB"/>
              <a:pathLst>
                <a:path w="7" h="7">
                  <a:moveTo>
                    <a:pt x="4" y="5"/>
                  </a:moveTo>
                  <a:lnTo>
                    <a:pt x="4" y="5"/>
                  </a:lnTo>
                  <a:lnTo>
                    <a:pt x="2" y="5"/>
                  </a:lnTo>
                  <a:lnTo>
                    <a:pt x="4" y="5"/>
                  </a:lnTo>
                  <a:lnTo>
                    <a:pt x="5" y="4"/>
                  </a:lnTo>
                  <a:lnTo>
                    <a:pt x="7" y="0"/>
                  </a:lnTo>
                  <a:lnTo>
                    <a:pt x="5" y="0"/>
                  </a:lnTo>
                  <a:lnTo>
                    <a:pt x="4" y="2"/>
                  </a:lnTo>
                  <a:lnTo>
                    <a:pt x="2" y="4"/>
                  </a:lnTo>
                  <a:lnTo>
                    <a:pt x="0" y="5"/>
                  </a:lnTo>
                  <a:lnTo>
                    <a:pt x="4" y="7"/>
                  </a:lnTo>
                  <a:lnTo>
                    <a:pt x="4"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82" name="Freeform 2615"/>
            <p:cNvSpPr/>
            <p:nvPr/>
          </p:nvSpPr>
          <p:spPr>
            <a:xfrm>
              <a:off x="2353" y="1042"/>
              <a:ext cx="27" cy="10"/>
            </a:xfrm>
            <a:custGeom>
              <a:avLst/>
              <a:gdLst>
                <a:gd name="txL" fmla="*/ 0 w 8"/>
                <a:gd name="txT" fmla="*/ 0 h 4"/>
                <a:gd name="txR" fmla="*/ 8 w 8"/>
                <a:gd name="txB" fmla="*/ 4 h 4"/>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4">
                  <a:moveTo>
                    <a:pt x="8" y="4"/>
                  </a:moveTo>
                  <a:lnTo>
                    <a:pt x="8" y="4"/>
                  </a:lnTo>
                  <a:lnTo>
                    <a:pt x="6" y="2"/>
                  </a:lnTo>
                  <a:lnTo>
                    <a:pt x="0" y="0"/>
                  </a:lnTo>
                  <a:lnTo>
                    <a:pt x="0" y="2"/>
                  </a:lnTo>
                  <a:lnTo>
                    <a:pt x="5" y="4"/>
                  </a:lnTo>
                  <a:lnTo>
                    <a:pt x="6" y="4"/>
                  </a:lnTo>
                  <a:lnTo>
                    <a:pt x="8" y="4"/>
                  </a:lnTo>
                </a:path>
              </a:pathLst>
            </a:custGeom>
            <a:solidFill>
              <a:srgbClr val="777777">
                <a:alpha val="100000"/>
              </a:srgbClr>
            </a:solidFill>
            <a:ln w="9525">
              <a:noFill/>
            </a:ln>
          </p:spPr>
          <p:txBody>
            <a:bodyPr/>
            <a:lstStyle/>
            <a:p>
              <a:pPr fontAlgn="base"/>
              <a:endParaRPr lang="zh-CN" altLang="en-US" sz="1680" strike="noStrike" noProof="1"/>
            </a:p>
          </p:txBody>
        </p:sp>
        <p:sp>
          <p:nvSpPr>
            <p:cNvPr id="77283" name="Freeform 2616"/>
            <p:cNvSpPr/>
            <p:nvPr/>
          </p:nvSpPr>
          <p:spPr>
            <a:xfrm>
              <a:off x="2357" y="1052"/>
              <a:ext cx="23" cy="9"/>
            </a:xfrm>
            <a:custGeom>
              <a:avLst/>
              <a:gdLst>
                <a:gd name="txL" fmla="*/ 0 w 7"/>
                <a:gd name="txT" fmla="*/ 0 h 3"/>
                <a:gd name="txR" fmla="*/ 7 w 7"/>
                <a:gd name="txB" fmla="*/ 3 h 3"/>
              </a:gdLst>
              <a:ahLst/>
              <a:cxnLst>
                <a:cxn ang="0">
                  <a:pos x="0" y="2147483646"/>
                </a:cxn>
                <a:cxn ang="0">
                  <a:pos x="0"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Lst>
              <a:rect l="txL" t="txT" r="txR" b="txB"/>
              <a:pathLst>
                <a:path w="7" h="3">
                  <a:moveTo>
                    <a:pt x="0" y="3"/>
                  </a:moveTo>
                  <a:lnTo>
                    <a:pt x="0" y="3"/>
                  </a:lnTo>
                  <a:lnTo>
                    <a:pt x="5" y="3"/>
                  </a:lnTo>
                  <a:lnTo>
                    <a:pt x="7" y="0"/>
                  </a:lnTo>
                  <a:lnTo>
                    <a:pt x="5" y="0"/>
                  </a:lnTo>
                  <a:lnTo>
                    <a:pt x="4" y="1"/>
                  </a:lnTo>
                  <a:lnTo>
                    <a:pt x="0" y="1"/>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84" name="Freeform 2617"/>
            <p:cNvSpPr/>
            <p:nvPr/>
          </p:nvSpPr>
          <p:spPr>
            <a:xfrm>
              <a:off x="2340" y="1056"/>
              <a:ext cx="17" cy="11"/>
            </a:xfrm>
            <a:custGeom>
              <a:avLst/>
              <a:gdLst>
                <a:gd name="txL" fmla="*/ 0 w 5"/>
                <a:gd name="txT" fmla="*/ 0 h 4"/>
                <a:gd name="txR" fmla="*/ 5 w 5"/>
                <a:gd name="txB" fmla="*/ 4 h 4"/>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5" h="4">
                  <a:moveTo>
                    <a:pt x="2" y="2"/>
                  </a:moveTo>
                  <a:lnTo>
                    <a:pt x="2" y="2"/>
                  </a:lnTo>
                  <a:lnTo>
                    <a:pt x="5" y="2"/>
                  </a:lnTo>
                  <a:lnTo>
                    <a:pt x="5" y="0"/>
                  </a:lnTo>
                  <a:lnTo>
                    <a:pt x="2" y="0"/>
                  </a:lnTo>
                  <a:lnTo>
                    <a:pt x="0" y="4"/>
                  </a:lnTo>
                  <a:lnTo>
                    <a:pt x="2"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85" name="Freeform 2618"/>
            <p:cNvSpPr/>
            <p:nvPr/>
          </p:nvSpPr>
          <p:spPr>
            <a:xfrm>
              <a:off x="2337" y="1061"/>
              <a:ext cx="10" cy="8"/>
            </a:xfrm>
            <a:custGeom>
              <a:avLst/>
              <a:gdLst>
                <a:gd name="txL" fmla="*/ 0 w 3"/>
                <a:gd name="txT" fmla="*/ 0 h 3"/>
                <a:gd name="txR" fmla="*/ 3 w 3"/>
                <a:gd name="txB" fmla="*/ 3 h 3"/>
              </a:gdLst>
              <a:ahLst/>
              <a:cxnLst>
                <a:cxn ang="0">
                  <a:pos x="2147483646" y="0"/>
                </a:cxn>
                <a:cxn ang="0">
                  <a:pos x="2147483646" y="2147483646"/>
                </a:cxn>
                <a:cxn ang="0">
                  <a:pos x="2147483646" y="2147483646"/>
                </a:cxn>
                <a:cxn ang="0">
                  <a:pos x="2147483646" y="0"/>
                </a:cxn>
                <a:cxn ang="0">
                  <a:pos x="2147483646" y="2147483646"/>
                </a:cxn>
                <a:cxn ang="0">
                  <a:pos x="2147483646" y="0"/>
                </a:cxn>
                <a:cxn ang="0">
                  <a:pos x="2147483646" y="0"/>
                </a:cxn>
                <a:cxn ang="0">
                  <a:pos x="0" y="2147483646"/>
                </a:cxn>
                <a:cxn ang="0">
                  <a:pos x="2147483646" y="0"/>
                </a:cxn>
              </a:cxnLst>
              <a:rect l="txL" t="txT" r="txR" b="txB"/>
              <a:pathLst>
                <a:path w="3" h="3">
                  <a:moveTo>
                    <a:pt x="1" y="0"/>
                  </a:moveTo>
                  <a:lnTo>
                    <a:pt x="1" y="3"/>
                  </a:lnTo>
                  <a:lnTo>
                    <a:pt x="3" y="3"/>
                  </a:lnTo>
                  <a:lnTo>
                    <a:pt x="3" y="0"/>
                  </a:lnTo>
                  <a:lnTo>
                    <a:pt x="1" y="2"/>
                  </a:lnTo>
                  <a:lnTo>
                    <a:pt x="1" y="0"/>
                  </a:lnTo>
                  <a:lnTo>
                    <a:pt x="0" y="3"/>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86" name="Freeform 2619"/>
            <p:cNvSpPr/>
            <p:nvPr/>
          </p:nvSpPr>
          <p:spPr>
            <a:xfrm>
              <a:off x="2431" y="1022"/>
              <a:ext cx="82" cy="26"/>
            </a:xfrm>
            <a:custGeom>
              <a:avLst/>
              <a:gdLst>
                <a:gd name="txL" fmla="*/ 0 w 25"/>
                <a:gd name="txT" fmla="*/ 0 h 9"/>
                <a:gd name="txR" fmla="*/ 25 w 25"/>
                <a:gd name="txB" fmla="*/ 9 h 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5" h="9">
                  <a:moveTo>
                    <a:pt x="23" y="7"/>
                  </a:moveTo>
                  <a:lnTo>
                    <a:pt x="23" y="7"/>
                  </a:lnTo>
                  <a:lnTo>
                    <a:pt x="15" y="8"/>
                  </a:lnTo>
                  <a:lnTo>
                    <a:pt x="7" y="9"/>
                  </a:lnTo>
                  <a:lnTo>
                    <a:pt x="5" y="9"/>
                  </a:lnTo>
                  <a:lnTo>
                    <a:pt x="5" y="8"/>
                  </a:lnTo>
                  <a:lnTo>
                    <a:pt x="4" y="8"/>
                  </a:lnTo>
                  <a:lnTo>
                    <a:pt x="3" y="7"/>
                  </a:lnTo>
                  <a:lnTo>
                    <a:pt x="3" y="6"/>
                  </a:lnTo>
                  <a:lnTo>
                    <a:pt x="4" y="6"/>
                  </a:lnTo>
                  <a:lnTo>
                    <a:pt x="4" y="5"/>
                  </a:lnTo>
                  <a:lnTo>
                    <a:pt x="3" y="5"/>
                  </a:lnTo>
                  <a:lnTo>
                    <a:pt x="1" y="3"/>
                  </a:lnTo>
                  <a:lnTo>
                    <a:pt x="1" y="2"/>
                  </a:lnTo>
                  <a:lnTo>
                    <a:pt x="0" y="1"/>
                  </a:lnTo>
                  <a:lnTo>
                    <a:pt x="0" y="0"/>
                  </a:lnTo>
                  <a:lnTo>
                    <a:pt x="2" y="1"/>
                  </a:lnTo>
                  <a:lnTo>
                    <a:pt x="5" y="1"/>
                  </a:lnTo>
                  <a:lnTo>
                    <a:pt x="8" y="2"/>
                  </a:lnTo>
                  <a:lnTo>
                    <a:pt x="12" y="2"/>
                  </a:lnTo>
                  <a:lnTo>
                    <a:pt x="12" y="3"/>
                  </a:lnTo>
                  <a:lnTo>
                    <a:pt x="14" y="4"/>
                  </a:lnTo>
                  <a:lnTo>
                    <a:pt x="15" y="4"/>
                  </a:lnTo>
                  <a:lnTo>
                    <a:pt x="16" y="4"/>
                  </a:lnTo>
                  <a:lnTo>
                    <a:pt x="17" y="4"/>
                  </a:lnTo>
                  <a:lnTo>
                    <a:pt x="18" y="4"/>
                  </a:lnTo>
                  <a:lnTo>
                    <a:pt x="20" y="4"/>
                  </a:lnTo>
                  <a:lnTo>
                    <a:pt x="22" y="6"/>
                  </a:lnTo>
                  <a:lnTo>
                    <a:pt x="25" y="7"/>
                  </a:lnTo>
                  <a:lnTo>
                    <a:pt x="23" y="7"/>
                  </a:lnTo>
                </a:path>
              </a:pathLst>
            </a:custGeom>
            <a:solidFill>
              <a:srgbClr val="777777">
                <a:alpha val="100000"/>
              </a:srgbClr>
            </a:solidFill>
            <a:ln w="9525">
              <a:noFill/>
            </a:ln>
          </p:spPr>
          <p:txBody>
            <a:bodyPr/>
            <a:lstStyle/>
            <a:p>
              <a:pPr fontAlgn="base"/>
              <a:endParaRPr lang="zh-CN" altLang="en-US" sz="1680" strike="noStrike" noProof="1"/>
            </a:p>
          </p:txBody>
        </p:sp>
        <p:sp>
          <p:nvSpPr>
            <p:cNvPr id="77287" name="Freeform 2620"/>
            <p:cNvSpPr/>
            <p:nvPr/>
          </p:nvSpPr>
          <p:spPr>
            <a:xfrm>
              <a:off x="2454" y="1042"/>
              <a:ext cx="59" cy="10"/>
            </a:xfrm>
            <a:custGeom>
              <a:avLst/>
              <a:gdLst>
                <a:gd name="txL" fmla="*/ 0 w 18"/>
                <a:gd name="txT" fmla="*/ 0 h 4"/>
                <a:gd name="txR" fmla="*/ 18 w 18"/>
                <a:gd name="txB" fmla="*/ 4 h 4"/>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18" h="4">
                  <a:moveTo>
                    <a:pt x="0" y="4"/>
                  </a:moveTo>
                  <a:lnTo>
                    <a:pt x="0" y="4"/>
                  </a:lnTo>
                  <a:lnTo>
                    <a:pt x="9" y="2"/>
                  </a:lnTo>
                  <a:lnTo>
                    <a:pt x="18" y="2"/>
                  </a:lnTo>
                  <a:lnTo>
                    <a:pt x="16" y="0"/>
                  </a:lnTo>
                  <a:lnTo>
                    <a:pt x="9" y="0"/>
                  </a:lnTo>
                  <a:lnTo>
                    <a:pt x="0" y="0"/>
                  </a:lnTo>
                  <a:lnTo>
                    <a:pt x="0" y="4"/>
                  </a:lnTo>
                </a:path>
              </a:pathLst>
            </a:custGeom>
            <a:solidFill>
              <a:srgbClr val="777777">
                <a:alpha val="100000"/>
              </a:srgbClr>
            </a:solidFill>
            <a:ln w="9525">
              <a:noFill/>
            </a:ln>
          </p:spPr>
          <p:txBody>
            <a:bodyPr/>
            <a:lstStyle/>
            <a:p>
              <a:pPr fontAlgn="base"/>
              <a:endParaRPr lang="zh-CN" altLang="en-US" sz="1680" strike="noStrike" noProof="1"/>
            </a:p>
          </p:txBody>
        </p:sp>
        <p:sp>
          <p:nvSpPr>
            <p:cNvPr id="77288" name="Freeform 2621"/>
            <p:cNvSpPr/>
            <p:nvPr/>
          </p:nvSpPr>
          <p:spPr>
            <a:xfrm>
              <a:off x="2438" y="1034"/>
              <a:ext cx="16" cy="18"/>
            </a:xfrm>
            <a:custGeom>
              <a:avLst/>
              <a:gdLst>
                <a:gd name="txL" fmla="*/ 0 w 5"/>
                <a:gd name="txT" fmla="*/ 0 h 7"/>
                <a:gd name="txR" fmla="*/ 5 w 5"/>
                <a:gd name="txB" fmla="*/ 7 h 7"/>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1" y="0"/>
                  </a:moveTo>
                  <a:lnTo>
                    <a:pt x="1" y="0"/>
                  </a:lnTo>
                  <a:lnTo>
                    <a:pt x="0" y="3"/>
                  </a:lnTo>
                  <a:lnTo>
                    <a:pt x="5" y="7"/>
                  </a:lnTo>
                  <a:lnTo>
                    <a:pt x="5" y="3"/>
                  </a:lnTo>
                  <a:lnTo>
                    <a:pt x="1" y="2"/>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89" name="Freeform 2622"/>
            <p:cNvSpPr/>
            <p:nvPr/>
          </p:nvSpPr>
          <p:spPr>
            <a:xfrm>
              <a:off x="2431" y="1021"/>
              <a:ext cx="10" cy="19"/>
            </a:xfrm>
            <a:custGeom>
              <a:avLst/>
              <a:gdLst>
                <a:gd name="txL" fmla="*/ 0 w 3"/>
                <a:gd name="txT" fmla="*/ 0 h 7"/>
                <a:gd name="txR" fmla="*/ 3 w 3"/>
                <a:gd name="txB" fmla="*/ 7 h 7"/>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3" h="7">
                  <a:moveTo>
                    <a:pt x="2" y="0"/>
                  </a:moveTo>
                  <a:lnTo>
                    <a:pt x="2" y="0"/>
                  </a:lnTo>
                  <a:lnTo>
                    <a:pt x="0" y="3"/>
                  </a:lnTo>
                  <a:lnTo>
                    <a:pt x="3" y="5"/>
                  </a:lnTo>
                  <a:lnTo>
                    <a:pt x="3" y="7"/>
                  </a:lnTo>
                  <a:lnTo>
                    <a:pt x="2" y="3"/>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90" name="Freeform 2623"/>
            <p:cNvSpPr/>
            <p:nvPr/>
          </p:nvSpPr>
          <p:spPr>
            <a:xfrm>
              <a:off x="2438" y="1021"/>
              <a:ext cx="36" cy="13"/>
            </a:xfrm>
            <a:custGeom>
              <a:avLst/>
              <a:gdLst>
                <a:gd name="txL" fmla="*/ 0 w 11"/>
                <a:gd name="txT" fmla="*/ 0 h 5"/>
                <a:gd name="txR" fmla="*/ 11 w 11"/>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11" h="5">
                  <a:moveTo>
                    <a:pt x="11" y="2"/>
                  </a:moveTo>
                  <a:lnTo>
                    <a:pt x="11" y="2"/>
                  </a:lnTo>
                  <a:lnTo>
                    <a:pt x="6" y="2"/>
                  </a:lnTo>
                  <a:lnTo>
                    <a:pt x="0" y="0"/>
                  </a:lnTo>
                  <a:lnTo>
                    <a:pt x="0" y="3"/>
                  </a:lnTo>
                  <a:lnTo>
                    <a:pt x="6" y="3"/>
                  </a:lnTo>
                  <a:lnTo>
                    <a:pt x="10" y="5"/>
                  </a:lnTo>
                  <a:lnTo>
                    <a:pt x="10" y="3"/>
                  </a:lnTo>
                  <a:lnTo>
                    <a:pt x="11"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91" name="Freeform 2624"/>
            <p:cNvSpPr/>
            <p:nvPr/>
          </p:nvSpPr>
          <p:spPr>
            <a:xfrm>
              <a:off x="2471" y="1026"/>
              <a:ext cx="20" cy="14"/>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5">
                  <a:moveTo>
                    <a:pt x="4" y="3"/>
                  </a:moveTo>
                  <a:lnTo>
                    <a:pt x="4" y="3"/>
                  </a:lnTo>
                  <a:lnTo>
                    <a:pt x="3" y="1"/>
                  </a:lnTo>
                  <a:lnTo>
                    <a:pt x="1" y="0"/>
                  </a:lnTo>
                  <a:lnTo>
                    <a:pt x="0" y="1"/>
                  </a:lnTo>
                  <a:lnTo>
                    <a:pt x="1" y="3"/>
                  </a:lnTo>
                  <a:lnTo>
                    <a:pt x="6" y="5"/>
                  </a:lnTo>
                  <a:lnTo>
                    <a:pt x="4" y="3"/>
                  </a:lnTo>
                </a:path>
              </a:pathLst>
            </a:custGeom>
            <a:solidFill>
              <a:srgbClr val="777777">
                <a:alpha val="100000"/>
              </a:srgbClr>
            </a:solidFill>
            <a:ln w="9525">
              <a:noFill/>
            </a:ln>
          </p:spPr>
          <p:txBody>
            <a:bodyPr/>
            <a:lstStyle/>
            <a:p>
              <a:pPr fontAlgn="base"/>
              <a:endParaRPr lang="zh-CN" altLang="en-US" sz="1680" strike="noStrike" noProof="1"/>
            </a:p>
          </p:txBody>
        </p:sp>
        <p:sp>
          <p:nvSpPr>
            <p:cNvPr id="77292" name="Freeform 2625"/>
            <p:cNvSpPr/>
            <p:nvPr/>
          </p:nvSpPr>
          <p:spPr>
            <a:xfrm>
              <a:off x="2483" y="1034"/>
              <a:ext cx="30" cy="14"/>
            </a:xfrm>
            <a:custGeom>
              <a:avLst/>
              <a:gdLst>
                <a:gd name="txL" fmla="*/ 0 w 9"/>
                <a:gd name="txT" fmla="*/ 0 h 5"/>
                <a:gd name="txR" fmla="*/ 9 w 9"/>
                <a:gd name="txB" fmla="*/ 5 h 5"/>
              </a:gdLst>
              <a:ahLst/>
              <a:cxnLst>
                <a:cxn ang="0">
                  <a:pos x="2147483646" y="2147483646"/>
                </a:cxn>
                <a:cxn ang="0">
                  <a:pos x="2147483646" y="2147483646"/>
                </a:cxn>
                <a:cxn ang="0">
                  <a:pos x="2147483646" y="2147483646"/>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9" h="5">
                  <a:moveTo>
                    <a:pt x="9" y="5"/>
                  </a:moveTo>
                  <a:lnTo>
                    <a:pt x="9" y="3"/>
                  </a:lnTo>
                  <a:lnTo>
                    <a:pt x="5" y="2"/>
                  </a:lnTo>
                  <a:lnTo>
                    <a:pt x="0" y="0"/>
                  </a:lnTo>
                  <a:lnTo>
                    <a:pt x="2" y="2"/>
                  </a:lnTo>
                  <a:lnTo>
                    <a:pt x="5" y="3"/>
                  </a:lnTo>
                  <a:lnTo>
                    <a:pt x="9" y="5"/>
                  </a:lnTo>
                  <a:lnTo>
                    <a:pt x="9" y="3"/>
                  </a:lnTo>
                  <a:lnTo>
                    <a:pt x="9" y="5"/>
                  </a:lnTo>
                </a:path>
              </a:pathLst>
            </a:custGeom>
            <a:solidFill>
              <a:srgbClr val="777777">
                <a:alpha val="100000"/>
              </a:srgbClr>
            </a:solidFill>
            <a:ln w="9525">
              <a:noFill/>
            </a:ln>
          </p:spPr>
          <p:txBody>
            <a:bodyPr/>
            <a:lstStyle/>
            <a:p>
              <a:pPr fontAlgn="base"/>
              <a:endParaRPr lang="zh-CN" altLang="en-US" sz="1680" strike="noStrike" noProof="1"/>
            </a:p>
          </p:txBody>
        </p:sp>
        <p:sp>
          <p:nvSpPr>
            <p:cNvPr id="77293" name="Freeform 2626"/>
            <p:cNvSpPr/>
            <p:nvPr/>
          </p:nvSpPr>
          <p:spPr>
            <a:xfrm>
              <a:off x="2506" y="1042"/>
              <a:ext cx="7" cy="6"/>
            </a:xfrm>
            <a:custGeom>
              <a:avLst/>
              <a:gdLst>
                <a:gd name="txL" fmla="*/ 0 w 2"/>
                <a:gd name="txT" fmla="*/ 0 h 2"/>
                <a:gd name="txR" fmla="*/ 2 w 2"/>
                <a:gd name="txB" fmla="*/ 2 h 2"/>
              </a:gdLst>
              <a:ahLst/>
              <a:cxnLst>
                <a:cxn ang="0">
                  <a:pos x="0" y="0"/>
                </a:cxn>
                <a:cxn ang="0">
                  <a:pos x="0" y="2147483646"/>
                </a:cxn>
                <a:cxn ang="0">
                  <a:pos x="2147483646" y="2147483646"/>
                </a:cxn>
                <a:cxn ang="0">
                  <a:pos x="2147483646" y="0"/>
                </a:cxn>
                <a:cxn ang="0">
                  <a:pos x="0" y="0"/>
                </a:cxn>
                <a:cxn ang="0">
                  <a:pos x="0" y="0"/>
                </a:cxn>
                <a:cxn ang="0">
                  <a:pos x="0" y="0"/>
                </a:cxn>
              </a:cxnLst>
              <a:rect l="txL" t="txT" r="txR" b="txB"/>
              <a:pathLst>
                <a:path w="2" h="2">
                  <a:moveTo>
                    <a:pt x="0" y="0"/>
                  </a:moveTo>
                  <a:lnTo>
                    <a:pt x="0" y="2"/>
                  </a:lnTo>
                  <a:lnTo>
                    <a:pt x="2" y="2"/>
                  </a:lnTo>
                  <a:lnTo>
                    <a:pt x="2" y="0"/>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94" name="Freeform 2627"/>
            <p:cNvSpPr/>
            <p:nvPr/>
          </p:nvSpPr>
          <p:spPr>
            <a:xfrm>
              <a:off x="3076" y="1110"/>
              <a:ext cx="58" cy="27"/>
            </a:xfrm>
            <a:custGeom>
              <a:avLst/>
              <a:gdLst>
                <a:gd name="txL" fmla="*/ 0 w 18"/>
                <a:gd name="txT" fmla="*/ 0 h 10"/>
                <a:gd name="txR" fmla="*/ 18 w 18"/>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 h="10">
                  <a:moveTo>
                    <a:pt x="16" y="10"/>
                  </a:moveTo>
                  <a:lnTo>
                    <a:pt x="16" y="10"/>
                  </a:lnTo>
                  <a:lnTo>
                    <a:pt x="11" y="9"/>
                  </a:lnTo>
                  <a:lnTo>
                    <a:pt x="7" y="8"/>
                  </a:lnTo>
                  <a:lnTo>
                    <a:pt x="4" y="8"/>
                  </a:lnTo>
                  <a:lnTo>
                    <a:pt x="3" y="9"/>
                  </a:lnTo>
                  <a:lnTo>
                    <a:pt x="1" y="8"/>
                  </a:lnTo>
                  <a:lnTo>
                    <a:pt x="0" y="8"/>
                  </a:lnTo>
                  <a:lnTo>
                    <a:pt x="0" y="7"/>
                  </a:lnTo>
                  <a:lnTo>
                    <a:pt x="0" y="6"/>
                  </a:lnTo>
                  <a:lnTo>
                    <a:pt x="1" y="5"/>
                  </a:lnTo>
                  <a:lnTo>
                    <a:pt x="3" y="5"/>
                  </a:lnTo>
                  <a:lnTo>
                    <a:pt x="4" y="4"/>
                  </a:lnTo>
                  <a:lnTo>
                    <a:pt x="5" y="3"/>
                  </a:lnTo>
                  <a:lnTo>
                    <a:pt x="6" y="3"/>
                  </a:lnTo>
                  <a:lnTo>
                    <a:pt x="7" y="2"/>
                  </a:lnTo>
                  <a:lnTo>
                    <a:pt x="9" y="1"/>
                  </a:lnTo>
                  <a:lnTo>
                    <a:pt x="11" y="0"/>
                  </a:lnTo>
                  <a:lnTo>
                    <a:pt x="13" y="1"/>
                  </a:lnTo>
                  <a:lnTo>
                    <a:pt x="14" y="2"/>
                  </a:lnTo>
                  <a:lnTo>
                    <a:pt x="17" y="4"/>
                  </a:lnTo>
                  <a:lnTo>
                    <a:pt x="17" y="5"/>
                  </a:lnTo>
                  <a:lnTo>
                    <a:pt x="18" y="7"/>
                  </a:lnTo>
                  <a:lnTo>
                    <a:pt x="17" y="8"/>
                  </a:lnTo>
                  <a:lnTo>
                    <a:pt x="17" y="9"/>
                  </a:lnTo>
                  <a:lnTo>
                    <a:pt x="16"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295" name="Freeform 2628"/>
            <p:cNvSpPr/>
            <p:nvPr/>
          </p:nvSpPr>
          <p:spPr>
            <a:xfrm>
              <a:off x="3088" y="1131"/>
              <a:ext cx="39" cy="6"/>
            </a:xfrm>
            <a:custGeom>
              <a:avLst/>
              <a:gdLst>
                <a:gd name="txL" fmla="*/ 0 w 12"/>
                <a:gd name="txT" fmla="*/ 0 h 2"/>
                <a:gd name="txR" fmla="*/ 12 w 12"/>
                <a:gd name="txB" fmla="*/ 2 h 2"/>
              </a:gdLst>
              <a:ahLst/>
              <a:cxnLst>
                <a:cxn ang="0">
                  <a:pos x="0" y="2147483646"/>
                </a:cxn>
                <a:cxn ang="0">
                  <a:pos x="0" y="2147483646"/>
                </a:cxn>
                <a:cxn ang="0">
                  <a:pos x="2147483646" y="2147483646"/>
                </a:cxn>
                <a:cxn ang="0">
                  <a:pos x="2147483646" y="2147483646"/>
                </a:cxn>
                <a:cxn ang="0">
                  <a:pos x="2147483646" y="0"/>
                </a:cxn>
                <a:cxn ang="0">
                  <a:pos x="2147483646" y="0"/>
                </a:cxn>
                <a:cxn ang="0">
                  <a:pos x="0" y="0"/>
                </a:cxn>
                <a:cxn ang="0">
                  <a:pos x="0" y="0"/>
                </a:cxn>
                <a:cxn ang="0">
                  <a:pos x="0" y="2147483646"/>
                </a:cxn>
              </a:cxnLst>
              <a:rect l="txL" t="txT" r="txR" b="txB"/>
              <a:pathLst>
                <a:path w="12" h="2">
                  <a:moveTo>
                    <a:pt x="0" y="2"/>
                  </a:moveTo>
                  <a:lnTo>
                    <a:pt x="0" y="2"/>
                  </a:lnTo>
                  <a:lnTo>
                    <a:pt x="7" y="2"/>
                  </a:lnTo>
                  <a:lnTo>
                    <a:pt x="12" y="2"/>
                  </a:lnTo>
                  <a:lnTo>
                    <a:pt x="12" y="0"/>
                  </a:lnTo>
                  <a:lnTo>
                    <a:pt x="7" y="0"/>
                  </a:lnTo>
                  <a:lnTo>
                    <a:pt x="0"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96" name="Freeform 2629"/>
            <p:cNvSpPr/>
            <p:nvPr/>
          </p:nvSpPr>
          <p:spPr>
            <a:xfrm>
              <a:off x="3072" y="1118"/>
              <a:ext cx="16" cy="19"/>
            </a:xfrm>
            <a:custGeom>
              <a:avLst/>
              <a:gdLst>
                <a:gd name="txL" fmla="*/ 0 w 5"/>
                <a:gd name="txT" fmla="*/ 0 h 7"/>
                <a:gd name="txR" fmla="*/ 5 w 5"/>
                <a:gd name="txB" fmla="*/ 7 h 7"/>
              </a:gdLst>
              <a:ahLst/>
              <a:cxnLst>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 h="7">
                  <a:moveTo>
                    <a:pt x="4" y="0"/>
                  </a:moveTo>
                  <a:lnTo>
                    <a:pt x="4" y="0"/>
                  </a:lnTo>
                  <a:lnTo>
                    <a:pt x="0" y="2"/>
                  </a:lnTo>
                  <a:lnTo>
                    <a:pt x="0" y="5"/>
                  </a:lnTo>
                  <a:lnTo>
                    <a:pt x="2" y="7"/>
                  </a:lnTo>
                  <a:lnTo>
                    <a:pt x="5" y="7"/>
                  </a:lnTo>
                  <a:lnTo>
                    <a:pt x="5" y="5"/>
                  </a:lnTo>
                  <a:lnTo>
                    <a:pt x="2" y="4"/>
                  </a:lnTo>
                  <a:lnTo>
                    <a:pt x="4" y="2"/>
                  </a:lnTo>
                  <a:lnTo>
                    <a:pt x="4"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97" name="Freeform 2630"/>
            <p:cNvSpPr/>
            <p:nvPr/>
          </p:nvSpPr>
          <p:spPr>
            <a:xfrm>
              <a:off x="3085" y="1110"/>
              <a:ext cx="13" cy="13"/>
            </a:xfrm>
            <a:custGeom>
              <a:avLst/>
              <a:gdLst>
                <a:gd name="txL" fmla="*/ 0 w 4"/>
                <a:gd name="txT" fmla="*/ 0 h 5"/>
                <a:gd name="txR" fmla="*/ 4 w 4"/>
                <a:gd name="txB" fmla="*/ 5 h 5"/>
              </a:gdLst>
              <a:ahLst/>
              <a:cxnLst>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Lst>
              <a:rect l="txL" t="txT" r="txR" b="txB"/>
              <a:pathLst>
                <a:path w="4" h="5">
                  <a:moveTo>
                    <a:pt x="3" y="0"/>
                  </a:moveTo>
                  <a:lnTo>
                    <a:pt x="3" y="0"/>
                  </a:lnTo>
                  <a:lnTo>
                    <a:pt x="1" y="2"/>
                  </a:lnTo>
                  <a:lnTo>
                    <a:pt x="0" y="3"/>
                  </a:lnTo>
                  <a:lnTo>
                    <a:pt x="0" y="5"/>
                  </a:lnTo>
                  <a:lnTo>
                    <a:pt x="3" y="5"/>
                  </a:lnTo>
                  <a:lnTo>
                    <a:pt x="4" y="3"/>
                  </a:lnTo>
                  <a:lnTo>
                    <a:pt x="3" y="0"/>
                  </a:lnTo>
                </a:path>
              </a:pathLst>
            </a:custGeom>
            <a:solidFill>
              <a:srgbClr val="777777">
                <a:alpha val="100000"/>
              </a:srgbClr>
            </a:solidFill>
            <a:ln w="9525">
              <a:noFill/>
            </a:ln>
          </p:spPr>
          <p:txBody>
            <a:bodyPr/>
            <a:lstStyle/>
            <a:p>
              <a:pPr fontAlgn="base"/>
              <a:endParaRPr lang="zh-CN" altLang="en-US" sz="1680" strike="noStrike" noProof="1"/>
            </a:p>
          </p:txBody>
        </p:sp>
        <p:sp>
          <p:nvSpPr>
            <p:cNvPr id="77298" name="Freeform 2631"/>
            <p:cNvSpPr/>
            <p:nvPr/>
          </p:nvSpPr>
          <p:spPr>
            <a:xfrm>
              <a:off x="3094" y="1110"/>
              <a:ext cx="28" cy="8"/>
            </a:xfrm>
            <a:custGeom>
              <a:avLst/>
              <a:gdLst>
                <a:gd name="txL" fmla="*/ 0 w 8"/>
                <a:gd name="txT" fmla="*/ 0 h 3"/>
                <a:gd name="txR" fmla="*/ 8 w 8"/>
                <a:gd name="txB" fmla="*/ 3 h 3"/>
              </a:gdLst>
              <a:ahLst/>
              <a:cxnLst>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8" h="3">
                  <a:moveTo>
                    <a:pt x="8" y="2"/>
                  </a:moveTo>
                  <a:lnTo>
                    <a:pt x="8" y="2"/>
                  </a:lnTo>
                  <a:lnTo>
                    <a:pt x="5" y="0"/>
                  </a:lnTo>
                  <a:lnTo>
                    <a:pt x="0" y="0"/>
                  </a:lnTo>
                  <a:lnTo>
                    <a:pt x="1" y="3"/>
                  </a:lnTo>
                  <a:lnTo>
                    <a:pt x="5" y="2"/>
                  </a:lnTo>
                  <a:lnTo>
                    <a:pt x="7" y="3"/>
                  </a:lnTo>
                  <a:lnTo>
                    <a:pt x="8" y="2"/>
                  </a:lnTo>
                </a:path>
              </a:pathLst>
            </a:custGeom>
            <a:solidFill>
              <a:srgbClr val="777777">
                <a:alpha val="100000"/>
              </a:srgbClr>
            </a:solidFill>
            <a:ln w="9525">
              <a:noFill/>
            </a:ln>
          </p:spPr>
          <p:txBody>
            <a:bodyPr/>
            <a:lstStyle/>
            <a:p>
              <a:pPr fontAlgn="base"/>
              <a:endParaRPr lang="zh-CN" altLang="en-US" sz="1680" strike="noStrike" noProof="1"/>
            </a:p>
          </p:txBody>
        </p:sp>
        <p:sp>
          <p:nvSpPr>
            <p:cNvPr id="77299" name="Freeform 2632"/>
            <p:cNvSpPr/>
            <p:nvPr/>
          </p:nvSpPr>
          <p:spPr>
            <a:xfrm>
              <a:off x="3117" y="1115"/>
              <a:ext cx="20" cy="13"/>
            </a:xfrm>
            <a:custGeom>
              <a:avLst/>
              <a:gdLst>
                <a:gd name="txL" fmla="*/ 0 w 6"/>
                <a:gd name="txT" fmla="*/ 0 h 5"/>
                <a:gd name="txR" fmla="*/ 6 w 6"/>
                <a:gd name="txB" fmla="*/ 5 h 5"/>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5">
                  <a:moveTo>
                    <a:pt x="6" y="5"/>
                  </a:moveTo>
                  <a:lnTo>
                    <a:pt x="6" y="5"/>
                  </a:lnTo>
                  <a:lnTo>
                    <a:pt x="5" y="1"/>
                  </a:lnTo>
                  <a:lnTo>
                    <a:pt x="1" y="0"/>
                  </a:lnTo>
                  <a:lnTo>
                    <a:pt x="0" y="1"/>
                  </a:lnTo>
                  <a:lnTo>
                    <a:pt x="3" y="3"/>
                  </a:lnTo>
                  <a:lnTo>
                    <a:pt x="5" y="5"/>
                  </a:lnTo>
                  <a:lnTo>
                    <a:pt x="6" y="5"/>
                  </a:lnTo>
                </a:path>
              </a:pathLst>
            </a:custGeom>
            <a:solidFill>
              <a:srgbClr val="777777">
                <a:alpha val="100000"/>
              </a:srgbClr>
            </a:solidFill>
            <a:ln w="9525">
              <a:noFill/>
            </a:ln>
          </p:spPr>
          <p:txBody>
            <a:bodyPr/>
            <a:lstStyle/>
            <a:p>
              <a:pPr fontAlgn="base"/>
              <a:endParaRPr lang="zh-CN" altLang="en-US" sz="1680" strike="noStrike" noProof="1"/>
            </a:p>
          </p:txBody>
        </p:sp>
        <p:sp>
          <p:nvSpPr>
            <p:cNvPr id="77300" name="Freeform 2633"/>
            <p:cNvSpPr/>
            <p:nvPr/>
          </p:nvSpPr>
          <p:spPr>
            <a:xfrm>
              <a:off x="3122" y="1128"/>
              <a:ext cx="15" cy="9"/>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2147483646" y="2147483646"/>
                </a:cxn>
                <a:cxn ang="0">
                  <a:pos x="2147483646" y="2147483646"/>
                </a:cxn>
              </a:cxnLst>
              <a:rect l="txL" t="txT" r="txR" b="txB"/>
              <a:pathLst>
                <a:path w="5" h="3">
                  <a:moveTo>
                    <a:pt x="2" y="3"/>
                  </a:moveTo>
                  <a:lnTo>
                    <a:pt x="2" y="3"/>
                  </a:lnTo>
                  <a:lnTo>
                    <a:pt x="4" y="3"/>
                  </a:lnTo>
                  <a:lnTo>
                    <a:pt x="5" y="0"/>
                  </a:lnTo>
                  <a:lnTo>
                    <a:pt x="4" y="0"/>
                  </a:lnTo>
                  <a:lnTo>
                    <a:pt x="2" y="1"/>
                  </a:lnTo>
                  <a:lnTo>
                    <a:pt x="0" y="1"/>
                  </a:lnTo>
                  <a:lnTo>
                    <a:pt x="2" y="1"/>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01" name="Freeform 2634"/>
            <p:cNvSpPr/>
            <p:nvPr/>
          </p:nvSpPr>
          <p:spPr>
            <a:xfrm>
              <a:off x="3013" y="1093"/>
              <a:ext cx="75" cy="27"/>
            </a:xfrm>
            <a:custGeom>
              <a:avLst/>
              <a:gdLst>
                <a:gd name="txL" fmla="*/ 0 w 23"/>
                <a:gd name="txT" fmla="*/ 0 h 10"/>
                <a:gd name="txR" fmla="*/ 23 w 23"/>
                <a:gd name="txB" fmla="*/ 10 h 1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0"/>
                </a:cxn>
                <a:cxn ang="0">
                  <a:pos x="2147483646" y="0"/>
                </a:cxn>
                <a:cxn ang="0">
                  <a:pos x="2147483646" y="2147483646"/>
                </a:cxn>
              </a:cxnLst>
              <a:rect l="txL" t="txT" r="txR" b="txB"/>
              <a:pathLst>
                <a:path w="23" h="10">
                  <a:moveTo>
                    <a:pt x="12" y="1"/>
                  </a:moveTo>
                  <a:lnTo>
                    <a:pt x="12" y="1"/>
                  </a:lnTo>
                  <a:lnTo>
                    <a:pt x="9" y="1"/>
                  </a:lnTo>
                  <a:lnTo>
                    <a:pt x="7" y="1"/>
                  </a:lnTo>
                  <a:lnTo>
                    <a:pt x="6" y="2"/>
                  </a:lnTo>
                  <a:lnTo>
                    <a:pt x="5" y="2"/>
                  </a:lnTo>
                  <a:lnTo>
                    <a:pt x="5" y="3"/>
                  </a:lnTo>
                  <a:lnTo>
                    <a:pt x="3" y="3"/>
                  </a:lnTo>
                  <a:lnTo>
                    <a:pt x="1" y="4"/>
                  </a:lnTo>
                  <a:lnTo>
                    <a:pt x="0" y="5"/>
                  </a:lnTo>
                  <a:lnTo>
                    <a:pt x="0" y="6"/>
                  </a:lnTo>
                  <a:lnTo>
                    <a:pt x="1" y="6"/>
                  </a:lnTo>
                  <a:lnTo>
                    <a:pt x="2" y="6"/>
                  </a:lnTo>
                  <a:lnTo>
                    <a:pt x="5" y="6"/>
                  </a:lnTo>
                  <a:lnTo>
                    <a:pt x="7" y="6"/>
                  </a:lnTo>
                  <a:lnTo>
                    <a:pt x="7" y="7"/>
                  </a:lnTo>
                  <a:lnTo>
                    <a:pt x="9" y="8"/>
                  </a:lnTo>
                  <a:lnTo>
                    <a:pt x="12" y="10"/>
                  </a:lnTo>
                  <a:lnTo>
                    <a:pt x="14" y="10"/>
                  </a:lnTo>
                  <a:lnTo>
                    <a:pt x="15" y="9"/>
                  </a:lnTo>
                  <a:lnTo>
                    <a:pt x="20" y="9"/>
                  </a:lnTo>
                  <a:lnTo>
                    <a:pt x="23" y="9"/>
                  </a:lnTo>
                  <a:lnTo>
                    <a:pt x="23" y="8"/>
                  </a:lnTo>
                  <a:lnTo>
                    <a:pt x="23" y="6"/>
                  </a:lnTo>
                  <a:lnTo>
                    <a:pt x="22" y="4"/>
                  </a:lnTo>
                  <a:lnTo>
                    <a:pt x="22" y="3"/>
                  </a:lnTo>
                  <a:lnTo>
                    <a:pt x="22" y="1"/>
                  </a:lnTo>
                  <a:lnTo>
                    <a:pt x="22" y="0"/>
                  </a:lnTo>
                  <a:lnTo>
                    <a:pt x="20" y="0"/>
                  </a:lnTo>
                  <a:lnTo>
                    <a:pt x="18" y="0"/>
                  </a:lnTo>
                  <a:lnTo>
                    <a:pt x="17" y="0"/>
                  </a:lnTo>
                  <a:lnTo>
                    <a:pt x="15" y="0"/>
                  </a:lnTo>
                  <a:lnTo>
                    <a:pt x="14" y="0"/>
                  </a:lnTo>
                  <a:lnTo>
                    <a:pt x="1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02" name="Freeform 2635"/>
            <p:cNvSpPr/>
            <p:nvPr/>
          </p:nvSpPr>
          <p:spPr>
            <a:xfrm>
              <a:off x="3027" y="1093"/>
              <a:ext cx="26" cy="8"/>
            </a:xfrm>
            <a:custGeom>
              <a:avLst/>
              <a:gdLst>
                <a:gd name="txL" fmla="*/ 0 w 8"/>
                <a:gd name="txT" fmla="*/ 0 h 3"/>
                <a:gd name="txR" fmla="*/ 8 w 8"/>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8" h="3">
                  <a:moveTo>
                    <a:pt x="1" y="3"/>
                  </a:moveTo>
                  <a:lnTo>
                    <a:pt x="1" y="3"/>
                  </a:lnTo>
                  <a:lnTo>
                    <a:pt x="5" y="3"/>
                  </a:lnTo>
                  <a:lnTo>
                    <a:pt x="8" y="1"/>
                  </a:lnTo>
                  <a:lnTo>
                    <a:pt x="8" y="0"/>
                  </a:lnTo>
                  <a:lnTo>
                    <a:pt x="3" y="0"/>
                  </a:lnTo>
                  <a:lnTo>
                    <a:pt x="0" y="1"/>
                  </a:lnTo>
                  <a:lnTo>
                    <a:pt x="1"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03" name="Freeform 2636"/>
            <p:cNvSpPr/>
            <p:nvPr/>
          </p:nvSpPr>
          <p:spPr>
            <a:xfrm>
              <a:off x="3013" y="1096"/>
              <a:ext cx="16" cy="19"/>
            </a:xfrm>
            <a:custGeom>
              <a:avLst/>
              <a:gdLst>
                <a:gd name="txL" fmla="*/ 0 w 5"/>
                <a:gd name="txT" fmla="*/ 0 h 7"/>
                <a:gd name="txR" fmla="*/ 5 w 5"/>
                <a:gd name="txB" fmla="*/ 7 h 7"/>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Lst>
              <a:rect l="txL" t="txT" r="txR" b="txB"/>
              <a:pathLst>
                <a:path w="5" h="7">
                  <a:moveTo>
                    <a:pt x="2" y="3"/>
                  </a:moveTo>
                  <a:lnTo>
                    <a:pt x="2" y="3"/>
                  </a:lnTo>
                  <a:lnTo>
                    <a:pt x="0" y="3"/>
                  </a:lnTo>
                  <a:lnTo>
                    <a:pt x="2" y="5"/>
                  </a:lnTo>
                  <a:lnTo>
                    <a:pt x="4" y="3"/>
                  </a:lnTo>
                  <a:lnTo>
                    <a:pt x="5" y="2"/>
                  </a:lnTo>
                  <a:lnTo>
                    <a:pt x="4" y="0"/>
                  </a:lnTo>
                  <a:lnTo>
                    <a:pt x="2" y="2"/>
                  </a:lnTo>
                  <a:lnTo>
                    <a:pt x="0" y="2"/>
                  </a:lnTo>
                  <a:lnTo>
                    <a:pt x="0" y="5"/>
                  </a:lnTo>
                  <a:lnTo>
                    <a:pt x="2" y="7"/>
                  </a:lnTo>
                  <a:lnTo>
                    <a:pt x="2"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04" name="Freeform 2637"/>
            <p:cNvSpPr/>
            <p:nvPr/>
          </p:nvSpPr>
          <p:spPr>
            <a:xfrm>
              <a:off x="3020" y="1105"/>
              <a:ext cx="26" cy="13"/>
            </a:xfrm>
            <a:custGeom>
              <a:avLst/>
              <a:gdLst>
                <a:gd name="txL" fmla="*/ 0 w 8"/>
                <a:gd name="txT" fmla="*/ 0 h 5"/>
                <a:gd name="txR" fmla="*/ 8 w 8"/>
                <a:gd name="txB" fmla="*/ 5 h 5"/>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5">
                  <a:moveTo>
                    <a:pt x="8" y="4"/>
                  </a:moveTo>
                  <a:lnTo>
                    <a:pt x="8" y="4"/>
                  </a:lnTo>
                  <a:lnTo>
                    <a:pt x="5" y="2"/>
                  </a:lnTo>
                  <a:lnTo>
                    <a:pt x="0" y="0"/>
                  </a:lnTo>
                  <a:lnTo>
                    <a:pt x="0" y="4"/>
                  </a:lnTo>
                  <a:lnTo>
                    <a:pt x="5" y="4"/>
                  </a:lnTo>
                  <a:lnTo>
                    <a:pt x="7" y="5"/>
                  </a:lnTo>
                  <a:lnTo>
                    <a:pt x="8" y="4"/>
                  </a:lnTo>
                </a:path>
              </a:pathLst>
            </a:custGeom>
            <a:solidFill>
              <a:srgbClr val="777777">
                <a:alpha val="100000"/>
              </a:srgbClr>
            </a:solidFill>
            <a:ln w="9525">
              <a:noFill/>
            </a:ln>
          </p:spPr>
          <p:txBody>
            <a:bodyPr/>
            <a:lstStyle/>
            <a:p>
              <a:pPr fontAlgn="base"/>
              <a:endParaRPr lang="zh-CN" altLang="en-US" sz="1680" strike="noStrike" noProof="1"/>
            </a:p>
          </p:txBody>
        </p:sp>
        <p:sp>
          <p:nvSpPr>
            <p:cNvPr id="77305" name="Freeform 2638"/>
            <p:cNvSpPr/>
            <p:nvPr/>
          </p:nvSpPr>
          <p:spPr>
            <a:xfrm>
              <a:off x="3042" y="1115"/>
              <a:ext cx="21" cy="8"/>
            </a:xfrm>
            <a:custGeom>
              <a:avLst/>
              <a:gdLst>
                <a:gd name="txL" fmla="*/ 0 w 6"/>
                <a:gd name="txT" fmla="*/ 0 h 3"/>
                <a:gd name="txR" fmla="*/ 6 w 6"/>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6" h="3">
                  <a:moveTo>
                    <a:pt x="4" y="1"/>
                  </a:moveTo>
                  <a:lnTo>
                    <a:pt x="4" y="1"/>
                  </a:lnTo>
                  <a:lnTo>
                    <a:pt x="1" y="0"/>
                  </a:lnTo>
                  <a:lnTo>
                    <a:pt x="0" y="1"/>
                  </a:lnTo>
                  <a:lnTo>
                    <a:pt x="3" y="3"/>
                  </a:lnTo>
                  <a:lnTo>
                    <a:pt x="6" y="3"/>
                  </a:lnTo>
                  <a:lnTo>
                    <a:pt x="4"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06" name="Freeform 2639"/>
            <p:cNvSpPr/>
            <p:nvPr/>
          </p:nvSpPr>
          <p:spPr>
            <a:xfrm>
              <a:off x="3056" y="1115"/>
              <a:ext cx="38" cy="8"/>
            </a:xfrm>
            <a:custGeom>
              <a:avLst/>
              <a:gdLst>
                <a:gd name="txL" fmla="*/ 0 w 12"/>
                <a:gd name="txT" fmla="*/ 0 h 3"/>
                <a:gd name="txR" fmla="*/ 12 w 12"/>
                <a:gd name="txB" fmla="*/ 3 h 3"/>
              </a:gdLst>
              <a:ahLst/>
              <a:cxnLst>
                <a:cxn ang="0">
                  <a:pos x="2147483646" y="0"/>
                </a:cxn>
                <a:cxn ang="0">
                  <a:pos x="2147483646" y="0"/>
                </a:cxn>
                <a:cxn ang="0">
                  <a:pos x="2147483646" y="0"/>
                </a:cxn>
                <a:cxn ang="0">
                  <a:pos x="0" y="2147483646"/>
                </a:cxn>
                <a:cxn ang="0">
                  <a:pos x="2147483646" y="2147483646"/>
                </a:cxn>
                <a:cxn ang="0">
                  <a:pos x="2147483646" y="2147483646"/>
                </a:cxn>
                <a:cxn ang="0">
                  <a:pos x="2147483646" y="0"/>
                </a:cxn>
                <a:cxn ang="0">
                  <a:pos x="2147483646" y="0"/>
                </a:cxn>
                <a:cxn ang="0">
                  <a:pos x="2147483646" y="0"/>
                </a:cxn>
              </a:cxnLst>
              <a:rect l="txL" t="txT" r="txR" b="txB"/>
              <a:pathLst>
                <a:path w="12" h="3">
                  <a:moveTo>
                    <a:pt x="9" y="0"/>
                  </a:moveTo>
                  <a:lnTo>
                    <a:pt x="9" y="0"/>
                  </a:lnTo>
                  <a:lnTo>
                    <a:pt x="7" y="0"/>
                  </a:lnTo>
                  <a:lnTo>
                    <a:pt x="0" y="1"/>
                  </a:lnTo>
                  <a:lnTo>
                    <a:pt x="2" y="3"/>
                  </a:lnTo>
                  <a:lnTo>
                    <a:pt x="7" y="3"/>
                  </a:lnTo>
                  <a:lnTo>
                    <a:pt x="12" y="0"/>
                  </a:lnTo>
                  <a:lnTo>
                    <a:pt x="9"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07" name="Freeform 2640"/>
            <p:cNvSpPr/>
            <p:nvPr/>
          </p:nvSpPr>
          <p:spPr>
            <a:xfrm>
              <a:off x="3085" y="1096"/>
              <a:ext cx="9" cy="19"/>
            </a:xfrm>
            <a:custGeom>
              <a:avLst/>
              <a:gdLst>
                <a:gd name="txL" fmla="*/ 0 w 3"/>
                <a:gd name="txT" fmla="*/ 0 h 7"/>
                <a:gd name="txR" fmla="*/ 3 w 3"/>
                <a:gd name="txB" fmla="*/ 7 h 7"/>
              </a:gdLst>
              <a:ahLst/>
              <a:cxnLst>
                <a:cxn ang="0">
                  <a:pos x="0" y="0"/>
                </a:cxn>
                <a:cxn ang="0">
                  <a:pos x="0" y="0"/>
                </a:cxn>
                <a:cxn ang="0">
                  <a:pos x="0" y="2147483646"/>
                </a:cxn>
                <a:cxn ang="0">
                  <a:pos x="0" y="2147483646"/>
                </a:cxn>
                <a:cxn ang="0">
                  <a:pos x="2147483646" y="2147483646"/>
                </a:cxn>
                <a:cxn ang="0">
                  <a:pos x="2147483646" y="2147483646"/>
                </a:cxn>
                <a:cxn ang="0">
                  <a:pos x="2147483646" y="2147483646"/>
                </a:cxn>
                <a:cxn ang="0">
                  <a:pos x="2147483646" y="2147483646"/>
                </a:cxn>
                <a:cxn ang="0">
                  <a:pos x="0" y="0"/>
                </a:cxn>
              </a:cxnLst>
              <a:rect l="txL" t="txT" r="txR" b="txB"/>
              <a:pathLst>
                <a:path w="3" h="7">
                  <a:moveTo>
                    <a:pt x="0" y="0"/>
                  </a:moveTo>
                  <a:lnTo>
                    <a:pt x="0" y="0"/>
                  </a:lnTo>
                  <a:lnTo>
                    <a:pt x="0" y="3"/>
                  </a:lnTo>
                  <a:lnTo>
                    <a:pt x="0" y="7"/>
                  </a:lnTo>
                  <a:lnTo>
                    <a:pt x="3" y="7"/>
                  </a:lnTo>
                  <a:lnTo>
                    <a:pt x="1" y="3"/>
                  </a:lnTo>
                  <a:lnTo>
                    <a:pt x="1"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08" name="Freeform 2641"/>
            <p:cNvSpPr/>
            <p:nvPr/>
          </p:nvSpPr>
          <p:spPr>
            <a:xfrm>
              <a:off x="3068" y="1088"/>
              <a:ext cx="20" cy="13"/>
            </a:xfrm>
            <a:custGeom>
              <a:avLst/>
              <a:gdLst>
                <a:gd name="txL" fmla="*/ 0 w 6"/>
                <a:gd name="txT" fmla="*/ 0 h 5"/>
                <a:gd name="txR" fmla="*/ 6 w 6"/>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6" h="5">
                  <a:moveTo>
                    <a:pt x="0" y="3"/>
                  </a:moveTo>
                  <a:lnTo>
                    <a:pt x="0" y="3"/>
                  </a:lnTo>
                  <a:lnTo>
                    <a:pt x="3" y="3"/>
                  </a:lnTo>
                  <a:lnTo>
                    <a:pt x="5" y="3"/>
                  </a:lnTo>
                  <a:lnTo>
                    <a:pt x="6" y="5"/>
                  </a:lnTo>
                  <a:lnTo>
                    <a:pt x="5" y="2"/>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09" name="Freeform 2642"/>
            <p:cNvSpPr/>
            <p:nvPr/>
          </p:nvSpPr>
          <p:spPr>
            <a:xfrm>
              <a:off x="3053" y="1088"/>
              <a:ext cx="15" cy="8"/>
            </a:xfrm>
            <a:custGeom>
              <a:avLst/>
              <a:gdLst>
                <a:gd name="txL" fmla="*/ 0 w 5"/>
                <a:gd name="txT" fmla="*/ 0 h 3"/>
                <a:gd name="txR" fmla="*/ 5 w 5"/>
                <a:gd name="txB" fmla="*/ 3 h 3"/>
              </a:gdLst>
              <a:ahLst/>
              <a:cxnLst>
                <a:cxn ang="0">
                  <a:pos x="0" y="2147483646"/>
                </a:cxn>
                <a:cxn ang="0">
                  <a:pos x="0" y="2147483646"/>
                </a:cxn>
                <a:cxn ang="0">
                  <a:pos x="2147483646" y="2147483646"/>
                </a:cxn>
                <a:cxn ang="0">
                  <a:pos x="2147483646" y="2147483646"/>
                </a:cxn>
                <a:cxn ang="0">
                  <a:pos x="2147483646" y="0"/>
                </a:cxn>
                <a:cxn ang="0">
                  <a:pos x="2147483646" y="2147483646"/>
                </a:cxn>
                <a:cxn ang="0">
                  <a:pos x="0" y="2147483646"/>
                </a:cxn>
                <a:cxn ang="0">
                  <a:pos x="0" y="2147483646"/>
                </a:cxn>
                <a:cxn ang="0">
                  <a:pos x="0" y="2147483646"/>
                </a:cxn>
              </a:cxnLst>
              <a:rect l="txL" t="txT" r="txR" b="txB"/>
              <a:pathLst>
                <a:path w="5" h="3">
                  <a:moveTo>
                    <a:pt x="0" y="3"/>
                  </a:moveTo>
                  <a:lnTo>
                    <a:pt x="0" y="3"/>
                  </a:lnTo>
                  <a:lnTo>
                    <a:pt x="1" y="3"/>
                  </a:lnTo>
                  <a:lnTo>
                    <a:pt x="5" y="3"/>
                  </a:lnTo>
                  <a:lnTo>
                    <a:pt x="5" y="0"/>
                  </a:lnTo>
                  <a:lnTo>
                    <a:pt x="1" y="2"/>
                  </a:lnTo>
                  <a:lnTo>
                    <a:pt x="0" y="2"/>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10" name="Freeform 2643"/>
            <p:cNvSpPr/>
            <p:nvPr/>
          </p:nvSpPr>
          <p:spPr>
            <a:xfrm>
              <a:off x="3803" y="1226"/>
              <a:ext cx="46" cy="17"/>
            </a:xfrm>
            <a:custGeom>
              <a:avLst/>
              <a:gdLst>
                <a:gd name="txL" fmla="*/ 0 w 14"/>
                <a:gd name="txT" fmla="*/ 0 h 6"/>
                <a:gd name="txR" fmla="*/ 14 w 14"/>
                <a:gd name="txB" fmla="*/ 6 h 6"/>
              </a:gdLst>
              <a:ahLst/>
              <a:cxnLst>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 h="6">
                  <a:moveTo>
                    <a:pt x="13" y="1"/>
                  </a:moveTo>
                  <a:lnTo>
                    <a:pt x="13" y="1"/>
                  </a:lnTo>
                  <a:lnTo>
                    <a:pt x="11" y="1"/>
                  </a:lnTo>
                  <a:lnTo>
                    <a:pt x="7" y="0"/>
                  </a:lnTo>
                  <a:lnTo>
                    <a:pt x="5" y="0"/>
                  </a:lnTo>
                  <a:lnTo>
                    <a:pt x="3" y="0"/>
                  </a:lnTo>
                  <a:lnTo>
                    <a:pt x="1" y="0"/>
                  </a:lnTo>
                  <a:lnTo>
                    <a:pt x="1" y="1"/>
                  </a:lnTo>
                  <a:lnTo>
                    <a:pt x="0" y="1"/>
                  </a:lnTo>
                  <a:lnTo>
                    <a:pt x="1" y="4"/>
                  </a:lnTo>
                  <a:lnTo>
                    <a:pt x="1" y="5"/>
                  </a:lnTo>
                  <a:lnTo>
                    <a:pt x="1" y="6"/>
                  </a:lnTo>
                  <a:lnTo>
                    <a:pt x="2" y="6"/>
                  </a:lnTo>
                  <a:lnTo>
                    <a:pt x="4" y="6"/>
                  </a:lnTo>
                  <a:lnTo>
                    <a:pt x="7" y="6"/>
                  </a:lnTo>
                  <a:lnTo>
                    <a:pt x="9" y="6"/>
                  </a:lnTo>
                  <a:lnTo>
                    <a:pt x="10" y="5"/>
                  </a:lnTo>
                  <a:lnTo>
                    <a:pt x="12" y="5"/>
                  </a:lnTo>
                  <a:lnTo>
                    <a:pt x="13" y="4"/>
                  </a:lnTo>
                  <a:lnTo>
                    <a:pt x="14" y="3"/>
                  </a:lnTo>
                  <a:lnTo>
                    <a:pt x="14" y="2"/>
                  </a:lnTo>
                  <a:lnTo>
                    <a:pt x="1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11" name="Freeform 2644"/>
            <p:cNvSpPr/>
            <p:nvPr/>
          </p:nvSpPr>
          <p:spPr>
            <a:xfrm>
              <a:off x="3803" y="1226"/>
              <a:ext cx="50" cy="8"/>
            </a:xfrm>
            <a:custGeom>
              <a:avLst/>
              <a:gdLst>
                <a:gd name="txL" fmla="*/ 0 w 15"/>
                <a:gd name="txT" fmla="*/ 0 h 3"/>
                <a:gd name="txR" fmla="*/ 15 w 15"/>
                <a:gd name="txB" fmla="*/ 3 h 3"/>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0" y="2147483646"/>
                </a:cxn>
                <a:cxn ang="0">
                  <a:pos x="2147483646" y="2147483646"/>
                </a:cxn>
              </a:cxnLst>
              <a:rect l="txL" t="txT" r="txR" b="txB"/>
              <a:pathLst>
                <a:path w="15" h="3">
                  <a:moveTo>
                    <a:pt x="2" y="1"/>
                  </a:moveTo>
                  <a:lnTo>
                    <a:pt x="2" y="1"/>
                  </a:lnTo>
                  <a:lnTo>
                    <a:pt x="7" y="1"/>
                  </a:lnTo>
                  <a:lnTo>
                    <a:pt x="13" y="3"/>
                  </a:lnTo>
                  <a:lnTo>
                    <a:pt x="15" y="1"/>
                  </a:lnTo>
                  <a:lnTo>
                    <a:pt x="7" y="0"/>
                  </a:lnTo>
                  <a:lnTo>
                    <a:pt x="0" y="1"/>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12" name="Freeform 2645"/>
            <p:cNvSpPr/>
            <p:nvPr/>
          </p:nvSpPr>
          <p:spPr>
            <a:xfrm>
              <a:off x="3799" y="1228"/>
              <a:ext cx="18" cy="15"/>
            </a:xfrm>
            <a:custGeom>
              <a:avLst/>
              <a:gdLst>
                <a:gd name="txL" fmla="*/ 0 w 5"/>
                <a:gd name="txT" fmla="*/ 0 h 5"/>
                <a:gd name="txR" fmla="*/ 5 w 5"/>
                <a:gd name="txB" fmla="*/ 5 h 5"/>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 h="5">
                  <a:moveTo>
                    <a:pt x="5" y="3"/>
                  </a:moveTo>
                  <a:lnTo>
                    <a:pt x="5" y="3"/>
                  </a:lnTo>
                  <a:lnTo>
                    <a:pt x="3" y="3"/>
                  </a:lnTo>
                  <a:lnTo>
                    <a:pt x="3" y="0"/>
                  </a:lnTo>
                  <a:lnTo>
                    <a:pt x="1" y="0"/>
                  </a:lnTo>
                  <a:lnTo>
                    <a:pt x="0" y="3"/>
                  </a:lnTo>
                  <a:lnTo>
                    <a:pt x="1" y="5"/>
                  </a:lnTo>
                  <a:lnTo>
                    <a:pt x="3" y="5"/>
                  </a:lnTo>
                  <a:lnTo>
                    <a:pt x="5" y="5"/>
                  </a:lnTo>
                  <a:lnTo>
                    <a:pt x="5"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13" name="Freeform 2646"/>
            <p:cNvSpPr/>
            <p:nvPr/>
          </p:nvSpPr>
          <p:spPr>
            <a:xfrm>
              <a:off x="3817" y="1228"/>
              <a:ext cx="36" cy="15"/>
            </a:xfrm>
            <a:custGeom>
              <a:avLst/>
              <a:gdLst>
                <a:gd name="txL" fmla="*/ 0 w 11"/>
                <a:gd name="txT" fmla="*/ 0 h 5"/>
                <a:gd name="txR" fmla="*/ 11 w 11"/>
                <a:gd name="txB" fmla="*/ 5 h 5"/>
              </a:gdLst>
              <a:ahLst/>
              <a:cxnLst>
                <a:cxn ang="0">
                  <a:pos x="2147483646" y="2147483646"/>
                </a:cxn>
                <a:cxn ang="0">
                  <a:pos x="2147483646" y="0"/>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Lst>
              <a:rect l="txL" t="txT" r="txR" b="txB"/>
              <a:pathLst>
                <a:path w="11" h="5">
                  <a:moveTo>
                    <a:pt x="9" y="2"/>
                  </a:moveTo>
                  <a:lnTo>
                    <a:pt x="9" y="0"/>
                  </a:lnTo>
                  <a:lnTo>
                    <a:pt x="8" y="2"/>
                  </a:lnTo>
                  <a:lnTo>
                    <a:pt x="6" y="3"/>
                  </a:lnTo>
                  <a:lnTo>
                    <a:pt x="3" y="3"/>
                  </a:lnTo>
                  <a:lnTo>
                    <a:pt x="0" y="3"/>
                  </a:lnTo>
                  <a:lnTo>
                    <a:pt x="0" y="5"/>
                  </a:lnTo>
                  <a:lnTo>
                    <a:pt x="3" y="5"/>
                  </a:lnTo>
                  <a:lnTo>
                    <a:pt x="6" y="5"/>
                  </a:lnTo>
                  <a:lnTo>
                    <a:pt x="9" y="3"/>
                  </a:lnTo>
                  <a:lnTo>
                    <a:pt x="11" y="0"/>
                  </a:lnTo>
                  <a:lnTo>
                    <a:pt x="9" y="2"/>
                  </a:lnTo>
                </a:path>
              </a:pathLst>
            </a:custGeom>
            <a:solidFill>
              <a:srgbClr val="777777">
                <a:alpha val="100000"/>
              </a:srgbClr>
            </a:solidFill>
            <a:ln w="9525">
              <a:noFill/>
            </a:ln>
          </p:spPr>
          <p:txBody>
            <a:bodyPr/>
            <a:lstStyle/>
            <a:p>
              <a:pPr fontAlgn="base"/>
              <a:endParaRPr lang="zh-CN" altLang="en-US" sz="1680" strike="noStrike" noProof="1"/>
            </a:p>
          </p:txBody>
        </p:sp>
        <p:sp>
          <p:nvSpPr>
            <p:cNvPr id="77314" name="Freeform 2647"/>
            <p:cNvSpPr/>
            <p:nvPr/>
          </p:nvSpPr>
          <p:spPr>
            <a:xfrm>
              <a:off x="3413" y="1177"/>
              <a:ext cx="62" cy="17"/>
            </a:xfrm>
            <a:custGeom>
              <a:avLst/>
              <a:gdLst>
                <a:gd name="txL" fmla="*/ 0 w 19"/>
                <a:gd name="txT" fmla="*/ 0 h 6"/>
                <a:gd name="txR" fmla="*/ 19 w 19"/>
                <a:gd name="txB" fmla="*/ 6 h 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0"/>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 h="6">
                  <a:moveTo>
                    <a:pt x="8" y="4"/>
                  </a:moveTo>
                  <a:lnTo>
                    <a:pt x="8" y="4"/>
                  </a:lnTo>
                  <a:lnTo>
                    <a:pt x="6" y="5"/>
                  </a:lnTo>
                  <a:lnTo>
                    <a:pt x="5" y="5"/>
                  </a:lnTo>
                  <a:lnTo>
                    <a:pt x="5" y="6"/>
                  </a:lnTo>
                  <a:lnTo>
                    <a:pt x="3" y="5"/>
                  </a:lnTo>
                  <a:lnTo>
                    <a:pt x="1" y="3"/>
                  </a:lnTo>
                  <a:lnTo>
                    <a:pt x="0" y="2"/>
                  </a:lnTo>
                  <a:lnTo>
                    <a:pt x="0" y="1"/>
                  </a:lnTo>
                  <a:lnTo>
                    <a:pt x="0" y="0"/>
                  </a:lnTo>
                  <a:lnTo>
                    <a:pt x="1" y="0"/>
                  </a:lnTo>
                  <a:lnTo>
                    <a:pt x="8" y="0"/>
                  </a:lnTo>
                  <a:lnTo>
                    <a:pt x="10" y="2"/>
                  </a:lnTo>
                  <a:lnTo>
                    <a:pt x="11" y="2"/>
                  </a:lnTo>
                  <a:lnTo>
                    <a:pt x="11" y="1"/>
                  </a:lnTo>
                  <a:lnTo>
                    <a:pt x="12" y="0"/>
                  </a:lnTo>
                  <a:lnTo>
                    <a:pt x="14" y="0"/>
                  </a:lnTo>
                  <a:lnTo>
                    <a:pt x="15" y="0"/>
                  </a:lnTo>
                  <a:lnTo>
                    <a:pt x="17" y="0"/>
                  </a:lnTo>
                  <a:lnTo>
                    <a:pt x="18" y="1"/>
                  </a:lnTo>
                  <a:lnTo>
                    <a:pt x="19" y="2"/>
                  </a:lnTo>
                  <a:lnTo>
                    <a:pt x="19" y="3"/>
                  </a:lnTo>
                  <a:lnTo>
                    <a:pt x="19" y="4"/>
                  </a:lnTo>
                  <a:lnTo>
                    <a:pt x="18" y="4"/>
                  </a:lnTo>
                  <a:lnTo>
                    <a:pt x="16" y="4"/>
                  </a:lnTo>
                  <a:lnTo>
                    <a:pt x="15" y="5"/>
                  </a:lnTo>
                  <a:lnTo>
                    <a:pt x="14" y="6"/>
                  </a:lnTo>
                  <a:lnTo>
                    <a:pt x="8" y="6"/>
                  </a:lnTo>
                  <a:lnTo>
                    <a:pt x="9" y="5"/>
                  </a:lnTo>
                  <a:lnTo>
                    <a:pt x="8" y="5"/>
                  </a:lnTo>
                  <a:lnTo>
                    <a:pt x="8" y="4"/>
                  </a:lnTo>
                </a:path>
              </a:pathLst>
            </a:custGeom>
            <a:solidFill>
              <a:srgbClr val="777777">
                <a:alpha val="100000"/>
              </a:srgbClr>
            </a:solidFill>
            <a:ln w="9525">
              <a:noFill/>
            </a:ln>
          </p:spPr>
          <p:txBody>
            <a:bodyPr/>
            <a:lstStyle/>
            <a:p>
              <a:pPr fontAlgn="base"/>
              <a:endParaRPr lang="zh-CN" altLang="en-US" sz="1680" strike="noStrike" noProof="1"/>
            </a:p>
          </p:txBody>
        </p:sp>
        <p:sp>
          <p:nvSpPr>
            <p:cNvPr id="77315" name="Freeform 2648"/>
            <p:cNvSpPr/>
            <p:nvPr/>
          </p:nvSpPr>
          <p:spPr>
            <a:xfrm>
              <a:off x="3423" y="1186"/>
              <a:ext cx="17" cy="8"/>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Lst>
              <a:rect l="txL" t="txT" r="txR" b="txB"/>
              <a:pathLst>
                <a:path w="5" h="3">
                  <a:moveTo>
                    <a:pt x="2" y="1"/>
                  </a:moveTo>
                  <a:lnTo>
                    <a:pt x="2" y="1"/>
                  </a:lnTo>
                  <a:lnTo>
                    <a:pt x="3" y="1"/>
                  </a:lnTo>
                  <a:lnTo>
                    <a:pt x="5" y="1"/>
                  </a:lnTo>
                  <a:lnTo>
                    <a:pt x="5" y="0"/>
                  </a:lnTo>
                  <a:lnTo>
                    <a:pt x="2" y="0"/>
                  </a:lnTo>
                  <a:lnTo>
                    <a:pt x="0" y="3"/>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16" name="Freeform 2649"/>
            <p:cNvSpPr/>
            <p:nvPr/>
          </p:nvSpPr>
          <p:spPr>
            <a:xfrm>
              <a:off x="3407" y="1177"/>
              <a:ext cx="23" cy="17"/>
            </a:xfrm>
            <a:custGeom>
              <a:avLst/>
              <a:gdLst>
                <a:gd name="txL" fmla="*/ 0 w 7"/>
                <a:gd name="txT" fmla="*/ 0 h 6"/>
                <a:gd name="txR" fmla="*/ 7 w 7"/>
                <a:gd name="txB" fmla="*/ 6 h 6"/>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7" h="6">
                  <a:moveTo>
                    <a:pt x="2" y="0"/>
                  </a:moveTo>
                  <a:lnTo>
                    <a:pt x="2" y="0"/>
                  </a:lnTo>
                  <a:lnTo>
                    <a:pt x="0" y="1"/>
                  </a:lnTo>
                  <a:lnTo>
                    <a:pt x="2" y="4"/>
                  </a:lnTo>
                  <a:lnTo>
                    <a:pt x="5" y="6"/>
                  </a:lnTo>
                  <a:lnTo>
                    <a:pt x="7" y="4"/>
                  </a:lnTo>
                  <a:lnTo>
                    <a:pt x="5" y="6"/>
                  </a:lnTo>
                  <a:lnTo>
                    <a:pt x="5" y="4"/>
                  </a:lnTo>
                  <a:lnTo>
                    <a:pt x="3" y="3"/>
                  </a:lnTo>
                  <a:lnTo>
                    <a:pt x="2" y="1"/>
                  </a:lnTo>
                  <a:lnTo>
                    <a:pt x="3" y="1"/>
                  </a:lnTo>
                  <a:lnTo>
                    <a:pt x="2"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17" name="Freeform 2650"/>
            <p:cNvSpPr/>
            <p:nvPr/>
          </p:nvSpPr>
          <p:spPr>
            <a:xfrm>
              <a:off x="3413" y="1171"/>
              <a:ext cx="33" cy="9"/>
            </a:xfrm>
            <a:custGeom>
              <a:avLst/>
              <a:gdLst>
                <a:gd name="txL" fmla="*/ 0 w 10"/>
                <a:gd name="txT" fmla="*/ 0 h 3"/>
                <a:gd name="txR" fmla="*/ 10 w 10"/>
                <a:gd name="txB" fmla="*/ 3 h 3"/>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 h="3">
                  <a:moveTo>
                    <a:pt x="10" y="2"/>
                  </a:moveTo>
                  <a:lnTo>
                    <a:pt x="10" y="2"/>
                  </a:lnTo>
                  <a:lnTo>
                    <a:pt x="6" y="0"/>
                  </a:lnTo>
                  <a:lnTo>
                    <a:pt x="0" y="2"/>
                  </a:lnTo>
                  <a:lnTo>
                    <a:pt x="1" y="3"/>
                  </a:lnTo>
                  <a:lnTo>
                    <a:pt x="6" y="3"/>
                  </a:lnTo>
                  <a:lnTo>
                    <a:pt x="8" y="3"/>
                  </a:lnTo>
                  <a:lnTo>
                    <a:pt x="1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318" name="Freeform 2651"/>
            <p:cNvSpPr/>
            <p:nvPr/>
          </p:nvSpPr>
          <p:spPr>
            <a:xfrm>
              <a:off x="3440" y="1177"/>
              <a:ext cx="15" cy="9"/>
            </a:xfrm>
            <a:custGeom>
              <a:avLst/>
              <a:gdLst>
                <a:gd name="txL" fmla="*/ 0 w 5"/>
                <a:gd name="txT" fmla="*/ 0 h 3"/>
                <a:gd name="txR" fmla="*/ 5 w 5"/>
                <a:gd name="txB" fmla="*/ 3 h 3"/>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txL" t="txT" r="txR" b="txB"/>
              <a:pathLst>
                <a:path w="5" h="3">
                  <a:moveTo>
                    <a:pt x="3" y="1"/>
                  </a:moveTo>
                  <a:lnTo>
                    <a:pt x="3" y="1"/>
                  </a:lnTo>
                  <a:lnTo>
                    <a:pt x="2" y="0"/>
                  </a:lnTo>
                  <a:lnTo>
                    <a:pt x="0" y="1"/>
                  </a:lnTo>
                  <a:lnTo>
                    <a:pt x="2" y="3"/>
                  </a:lnTo>
                  <a:lnTo>
                    <a:pt x="5" y="1"/>
                  </a:lnTo>
                  <a:lnTo>
                    <a:pt x="3"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19" name="Freeform 2652"/>
            <p:cNvSpPr/>
            <p:nvPr/>
          </p:nvSpPr>
          <p:spPr>
            <a:xfrm>
              <a:off x="3449" y="1177"/>
              <a:ext cx="33" cy="9"/>
            </a:xfrm>
            <a:custGeom>
              <a:avLst/>
              <a:gdLst>
                <a:gd name="txL" fmla="*/ 0 w 10"/>
                <a:gd name="txT" fmla="*/ 0 h 3"/>
                <a:gd name="txR" fmla="*/ 10 w 10"/>
                <a:gd name="txB" fmla="*/ 3 h 3"/>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 h="3">
                  <a:moveTo>
                    <a:pt x="10" y="3"/>
                  </a:moveTo>
                  <a:lnTo>
                    <a:pt x="10" y="3"/>
                  </a:lnTo>
                  <a:lnTo>
                    <a:pt x="5" y="0"/>
                  </a:lnTo>
                  <a:lnTo>
                    <a:pt x="0" y="1"/>
                  </a:lnTo>
                  <a:lnTo>
                    <a:pt x="2" y="1"/>
                  </a:lnTo>
                  <a:lnTo>
                    <a:pt x="5" y="1"/>
                  </a:lnTo>
                  <a:lnTo>
                    <a:pt x="7" y="3"/>
                  </a:lnTo>
                  <a:lnTo>
                    <a:pt x="1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20" name="Freeform 2653"/>
            <p:cNvSpPr/>
            <p:nvPr/>
          </p:nvSpPr>
          <p:spPr>
            <a:xfrm>
              <a:off x="3459" y="1186"/>
              <a:ext cx="23" cy="2"/>
            </a:xfrm>
            <a:custGeom>
              <a:avLst/>
              <a:gdLst>
                <a:gd name="txL" fmla="*/ 0 w 7"/>
                <a:gd name="txT" fmla="*/ 0 h 1"/>
                <a:gd name="txR" fmla="*/ 7 w 7"/>
                <a:gd name="txB" fmla="*/ 1 h 1"/>
              </a:gdLst>
              <a:ahLst/>
              <a:cxnLst>
                <a:cxn ang="0">
                  <a:pos x="0" y="2147483646"/>
                </a:cxn>
                <a:cxn ang="0">
                  <a:pos x="0" y="2147483646"/>
                </a:cxn>
                <a:cxn ang="0">
                  <a:pos x="2147483646" y="2147483646"/>
                </a:cxn>
                <a:cxn ang="0">
                  <a:pos x="2147483646" y="0"/>
                </a:cxn>
                <a:cxn ang="0">
                  <a:pos x="2147483646" y="0"/>
                </a:cxn>
                <a:cxn ang="0">
                  <a:pos x="2147483646" y="0"/>
                </a:cxn>
                <a:cxn ang="0">
                  <a:pos x="2147483646" y="0"/>
                </a:cxn>
                <a:cxn ang="0">
                  <a:pos x="2147483646" y="0"/>
                </a:cxn>
                <a:cxn ang="0">
                  <a:pos x="0" y="2147483646"/>
                </a:cxn>
              </a:cxnLst>
              <a:rect l="txL" t="txT" r="txR" b="txB"/>
              <a:pathLst>
                <a:path w="7" h="1">
                  <a:moveTo>
                    <a:pt x="0" y="1"/>
                  </a:moveTo>
                  <a:lnTo>
                    <a:pt x="0" y="1"/>
                  </a:lnTo>
                  <a:lnTo>
                    <a:pt x="4" y="1"/>
                  </a:lnTo>
                  <a:lnTo>
                    <a:pt x="7" y="0"/>
                  </a:lnTo>
                  <a:lnTo>
                    <a:pt x="4" y="0"/>
                  </a:lnTo>
                  <a:lnTo>
                    <a:pt x="2" y="0"/>
                  </a:lnTo>
                  <a:lnTo>
                    <a:pt x="0"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21" name="Freeform 2654"/>
            <p:cNvSpPr/>
            <p:nvPr/>
          </p:nvSpPr>
          <p:spPr>
            <a:xfrm>
              <a:off x="3455" y="1186"/>
              <a:ext cx="10" cy="13"/>
            </a:xfrm>
            <a:custGeom>
              <a:avLst/>
              <a:gdLst>
                <a:gd name="txL" fmla="*/ 0 w 3"/>
                <a:gd name="txT" fmla="*/ 0 h 5"/>
                <a:gd name="txR" fmla="*/ 3 w 3"/>
                <a:gd name="txB" fmla="*/ 5 h 5"/>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txL" t="txT" r="txR" b="txB"/>
              <a:pathLst>
                <a:path w="3" h="5">
                  <a:moveTo>
                    <a:pt x="1" y="5"/>
                  </a:moveTo>
                  <a:lnTo>
                    <a:pt x="1" y="5"/>
                  </a:lnTo>
                  <a:lnTo>
                    <a:pt x="3" y="3"/>
                  </a:lnTo>
                  <a:lnTo>
                    <a:pt x="1" y="1"/>
                  </a:lnTo>
                  <a:lnTo>
                    <a:pt x="3" y="0"/>
                  </a:lnTo>
                  <a:lnTo>
                    <a:pt x="1" y="1"/>
                  </a:lnTo>
                  <a:lnTo>
                    <a:pt x="0" y="3"/>
                  </a:lnTo>
                  <a:lnTo>
                    <a:pt x="1" y="5"/>
                  </a:lnTo>
                </a:path>
              </a:pathLst>
            </a:custGeom>
            <a:solidFill>
              <a:srgbClr val="777777">
                <a:alpha val="100000"/>
              </a:srgbClr>
            </a:solidFill>
            <a:ln w="9525">
              <a:noFill/>
            </a:ln>
          </p:spPr>
          <p:txBody>
            <a:bodyPr/>
            <a:lstStyle/>
            <a:p>
              <a:pPr fontAlgn="base"/>
              <a:endParaRPr lang="zh-CN" altLang="en-US" sz="1680" strike="noStrike" noProof="1"/>
            </a:p>
          </p:txBody>
        </p:sp>
        <p:sp>
          <p:nvSpPr>
            <p:cNvPr id="77322" name="Freeform 2655"/>
            <p:cNvSpPr/>
            <p:nvPr/>
          </p:nvSpPr>
          <p:spPr>
            <a:xfrm>
              <a:off x="3440" y="1188"/>
              <a:ext cx="19" cy="11"/>
            </a:xfrm>
            <a:custGeom>
              <a:avLst/>
              <a:gdLst>
                <a:gd name="txL" fmla="*/ 0 w 6"/>
                <a:gd name="txT" fmla="*/ 0 h 4"/>
                <a:gd name="txR" fmla="*/ 6 w 6"/>
                <a:gd name="txB" fmla="*/ 4 h 4"/>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Lst>
              <a:rect l="txL" t="txT" r="txR" b="txB"/>
              <a:pathLst>
                <a:path w="6" h="4">
                  <a:moveTo>
                    <a:pt x="0" y="2"/>
                  </a:moveTo>
                  <a:lnTo>
                    <a:pt x="0" y="2"/>
                  </a:lnTo>
                  <a:lnTo>
                    <a:pt x="3" y="4"/>
                  </a:lnTo>
                  <a:lnTo>
                    <a:pt x="6" y="4"/>
                  </a:lnTo>
                  <a:lnTo>
                    <a:pt x="5" y="2"/>
                  </a:lnTo>
                  <a:lnTo>
                    <a:pt x="3" y="2"/>
                  </a:lnTo>
                  <a:lnTo>
                    <a:pt x="2" y="0"/>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323" name="Freeform 2656"/>
            <p:cNvSpPr/>
            <p:nvPr/>
          </p:nvSpPr>
          <p:spPr>
            <a:xfrm>
              <a:off x="3433" y="1186"/>
              <a:ext cx="13" cy="8"/>
            </a:xfrm>
            <a:custGeom>
              <a:avLst/>
              <a:gdLst>
                <a:gd name="txL" fmla="*/ 0 w 4"/>
                <a:gd name="txT" fmla="*/ 0 h 3"/>
                <a:gd name="txR" fmla="*/ 4 w 4"/>
                <a:gd name="txB" fmla="*/ 3 h 3"/>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Lst>
              <a:rect l="txL" t="txT" r="txR" b="txB"/>
              <a:pathLst>
                <a:path w="4" h="3">
                  <a:moveTo>
                    <a:pt x="2" y="1"/>
                  </a:moveTo>
                  <a:lnTo>
                    <a:pt x="0" y="1"/>
                  </a:lnTo>
                  <a:lnTo>
                    <a:pt x="2" y="3"/>
                  </a:lnTo>
                  <a:lnTo>
                    <a:pt x="4" y="1"/>
                  </a:lnTo>
                  <a:lnTo>
                    <a:pt x="2" y="0"/>
                  </a:lnTo>
                  <a:lnTo>
                    <a:pt x="2" y="1"/>
                  </a:lnTo>
                </a:path>
              </a:pathLst>
            </a:custGeom>
            <a:solidFill>
              <a:srgbClr val="777777">
                <a:alpha val="100000"/>
              </a:srgbClr>
            </a:solidFill>
            <a:ln w="9525">
              <a:noFill/>
            </a:ln>
          </p:spPr>
          <p:txBody>
            <a:bodyPr/>
            <a:lstStyle/>
            <a:p>
              <a:pPr fontAlgn="base"/>
              <a:endParaRPr lang="zh-CN" altLang="en-US" sz="1680" strike="noStrike" noProof="1"/>
            </a:p>
          </p:txBody>
        </p:sp>
        <p:sp>
          <p:nvSpPr>
            <p:cNvPr id="77324" name="Freeform 2657"/>
            <p:cNvSpPr/>
            <p:nvPr/>
          </p:nvSpPr>
          <p:spPr>
            <a:xfrm>
              <a:off x="3488" y="1180"/>
              <a:ext cx="55" cy="16"/>
            </a:xfrm>
            <a:custGeom>
              <a:avLst/>
              <a:gdLst>
                <a:gd name="txL" fmla="*/ 0 w 17"/>
                <a:gd name="txT" fmla="*/ 0 h 6"/>
                <a:gd name="txR" fmla="*/ 17 w 17"/>
                <a:gd name="txB" fmla="*/ 6 h 6"/>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Lst>
              <a:rect l="txL" t="txT" r="txR" b="txB"/>
              <a:pathLst>
                <a:path w="17" h="6">
                  <a:moveTo>
                    <a:pt x="0" y="2"/>
                  </a:moveTo>
                  <a:lnTo>
                    <a:pt x="0" y="2"/>
                  </a:lnTo>
                  <a:lnTo>
                    <a:pt x="2" y="2"/>
                  </a:lnTo>
                  <a:lnTo>
                    <a:pt x="4" y="3"/>
                  </a:lnTo>
                  <a:lnTo>
                    <a:pt x="5" y="4"/>
                  </a:lnTo>
                  <a:lnTo>
                    <a:pt x="6" y="5"/>
                  </a:lnTo>
                  <a:lnTo>
                    <a:pt x="7" y="5"/>
                  </a:lnTo>
                  <a:lnTo>
                    <a:pt x="9" y="5"/>
                  </a:lnTo>
                  <a:lnTo>
                    <a:pt x="12" y="5"/>
                  </a:lnTo>
                  <a:lnTo>
                    <a:pt x="15" y="6"/>
                  </a:lnTo>
                  <a:lnTo>
                    <a:pt x="17" y="6"/>
                  </a:lnTo>
                  <a:lnTo>
                    <a:pt x="17" y="5"/>
                  </a:lnTo>
                  <a:lnTo>
                    <a:pt x="16" y="3"/>
                  </a:lnTo>
                  <a:lnTo>
                    <a:pt x="15" y="2"/>
                  </a:lnTo>
                  <a:lnTo>
                    <a:pt x="14" y="2"/>
                  </a:lnTo>
                  <a:lnTo>
                    <a:pt x="13" y="2"/>
                  </a:lnTo>
                  <a:lnTo>
                    <a:pt x="10" y="1"/>
                  </a:lnTo>
                  <a:lnTo>
                    <a:pt x="6" y="1"/>
                  </a:lnTo>
                  <a:lnTo>
                    <a:pt x="4" y="0"/>
                  </a:lnTo>
                  <a:lnTo>
                    <a:pt x="2" y="0"/>
                  </a:lnTo>
                  <a:lnTo>
                    <a:pt x="1" y="1"/>
                  </a:lnTo>
                  <a:lnTo>
                    <a:pt x="0" y="2"/>
                  </a:lnTo>
                </a:path>
              </a:pathLst>
            </a:custGeom>
            <a:solidFill>
              <a:srgbClr val="777777">
                <a:alpha val="100000"/>
              </a:srgbClr>
            </a:solidFill>
            <a:ln w="9525">
              <a:noFill/>
            </a:ln>
          </p:spPr>
          <p:txBody>
            <a:bodyPr/>
            <a:lstStyle/>
            <a:p>
              <a:pPr fontAlgn="base"/>
              <a:endParaRPr lang="zh-CN" altLang="en-US" sz="1680" strike="noStrike" noProof="1"/>
            </a:p>
          </p:txBody>
        </p:sp>
        <p:sp>
          <p:nvSpPr>
            <p:cNvPr id="77325" name="Freeform 2658"/>
            <p:cNvSpPr/>
            <p:nvPr/>
          </p:nvSpPr>
          <p:spPr>
            <a:xfrm>
              <a:off x="3488" y="1180"/>
              <a:ext cx="19" cy="8"/>
            </a:xfrm>
            <a:custGeom>
              <a:avLst/>
              <a:gdLst>
                <a:gd name="txL" fmla="*/ 0 w 6"/>
                <a:gd name="txT" fmla="*/ 0 h 3"/>
                <a:gd name="txR" fmla="*/ 6 w 6"/>
                <a:gd name="txB" fmla="*/ 3 h 3"/>
              </a:gdLst>
              <a:ahLst/>
              <a:cxnLst>
                <a:cxn ang="0">
                  <a:pos x="2147483646" y="2147483646"/>
                </a:cxn>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6" h="3">
                  <a:moveTo>
                    <a:pt x="6" y="3"/>
                  </a:moveTo>
                  <a:lnTo>
                    <a:pt x="6" y="3"/>
                  </a:lnTo>
                  <a:lnTo>
                    <a:pt x="3" y="0"/>
                  </a:lnTo>
                  <a:lnTo>
                    <a:pt x="0" y="0"/>
                  </a:lnTo>
                  <a:lnTo>
                    <a:pt x="0" y="2"/>
                  </a:lnTo>
                  <a:lnTo>
                    <a:pt x="1" y="3"/>
                  </a:lnTo>
                  <a:lnTo>
                    <a:pt x="3" y="3"/>
                  </a:lnTo>
                  <a:lnTo>
                    <a:pt x="6"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26" name="Freeform 2659"/>
            <p:cNvSpPr/>
            <p:nvPr/>
          </p:nvSpPr>
          <p:spPr>
            <a:xfrm>
              <a:off x="3498" y="1188"/>
              <a:ext cx="19" cy="11"/>
            </a:xfrm>
            <a:custGeom>
              <a:avLst/>
              <a:gdLst>
                <a:gd name="txL" fmla="*/ 0 w 6"/>
                <a:gd name="txT" fmla="*/ 0 h 4"/>
                <a:gd name="txR" fmla="*/ 6 w 6"/>
                <a:gd name="txB" fmla="*/ 4 h 4"/>
              </a:gdLst>
              <a:ahLst/>
              <a:cxnLst>
                <a:cxn ang="0">
                  <a:pos x="2147483646" y="0"/>
                </a:cxn>
                <a:cxn ang="0">
                  <a:pos x="2147483646" y="0"/>
                </a:cxn>
                <a:cxn ang="0">
                  <a:pos x="2147483646" y="0"/>
                </a:cxn>
                <a:cxn ang="0">
                  <a:pos x="2147483646" y="0"/>
                </a:cxn>
                <a:cxn ang="0">
                  <a:pos x="0" y="0"/>
                </a:cxn>
                <a:cxn ang="0">
                  <a:pos x="2147483646" y="2147483646"/>
                </a:cxn>
                <a:cxn ang="0">
                  <a:pos x="2147483646" y="2147483646"/>
                </a:cxn>
                <a:cxn ang="0">
                  <a:pos x="2147483646" y="2147483646"/>
                </a:cxn>
                <a:cxn ang="0">
                  <a:pos x="2147483646" y="0"/>
                </a:cxn>
              </a:cxnLst>
              <a:rect l="txL" t="txT" r="txR" b="txB"/>
              <a:pathLst>
                <a:path w="6" h="4">
                  <a:moveTo>
                    <a:pt x="6" y="0"/>
                  </a:moveTo>
                  <a:lnTo>
                    <a:pt x="6" y="0"/>
                  </a:lnTo>
                  <a:lnTo>
                    <a:pt x="3" y="0"/>
                  </a:lnTo>
                  <a:lnTo>
                    <a:pt x="0" y="0"/>
                  </a:lnTo>
                  <a:lnTo>
                    <a:pt x="3" y="2"/>
                  </a:lnTo>
                  <a:lnTo>
                    <a:pt x="6" y="4"/>
                  </a:lnTo>
                  <a:lnTo>
                    <a:pt x="6"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27" name="Freeform 2660"/>
            <p:cNvSpPr/>
            <p:nvPr/>
          </p:nvSpPr>
          <p:spPr>
            <a:xfrm>
              <a:off x="3517" y="1188"/>
              <a:ext cx="26" cy="11"/>
            </a:xfrm>
            <a:custGeom>
              <a:avLst/>
              <a:gdLst>
                <a:gd name="txL" fmla="*/ 0 w 8"/>
                <a:gd name="txT" fmla="*/ 0 h 4"/>
                <a:gd name="txR" fmla="*/ 8 w 8"/>
                <a:gd name="txB" fmla="*/ 4 h 4"/>
              </a:gdLst>
              <a:ahLst/>
              <a:cxnLst>
                <a:cxn ang="0">
                  <a:pos x="2147483646" y="2147483646"/>
                </a:cxn>
                <a:cxn ang="0">
                  <a:pos x="2147483646" y="2147483646"/>
                </a:cxn>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Lst>
              <a:rect l="txL" t="txT" r="txR" b="txB"/>
              <a:pathLst>
                <a:path w="8" h="4">
                  <a:moveTo>
                    <a:pt x="7" y="2"/>
                  </a:moveTo>
                  <a:lnTo>
                    <a:pt x="7" y="2"/>
                  </a:lnTo>
                  <a:lnTo>
                    <a:pt x="5" y="2"/>
                  </a:lnTo>
                  <a:lnTo>
                    <a:pt x="0" y="0"/>
                  </a:lnTo>
                  <a:lnTo>
                    <a:pt x="0" y="4"/>
                  </a:lnTo>
                  <a:lnTo>
                    <a:pt x="5" y="4"/>
                  </a:lnTo>
                  <a:lnTo>
                    <a:pt x="8" y="2"/>
                  </a:lnTo>
                  <a:lnTo>
                    <a:pt x="7" y="2"/>
                  </a:lnTo>
                </a:path>
              </a:pathLst>
            </a:custGeom>
            <a:solidFill>
              <a:srgbClr val="777777">
                <a:alpha val="100000"/>
              </a:srgbClr>
            </a:solidFill>
            <a:ln w="9525">
              <a:noFill/>
            </a:ln>
          </p:spPr>
          <p:txBody>
            <a:bodyPr/>
            <a:lstStyle/>
            <a:p>
              <a:pPr fontAlgn="base"/>
              <a:endParaRPr lang="zh-CN" altLang="en-US" sz="1680" strike="noStrike" noProof="1"/>
            </a:p>
          </p:txBody>
        </p:sp>
        <p:sp>
          <p:nvSpPr>
            <p:cNvPr id="77328" name="Freeform 2661"/>
            <p:cNvSpPr/>
            <p:nvPr/>
          </p:nvSpPr>
          <p:spPr>
            <a:xfrm>
              <a:off x="3530" y="1180"/>
              <a:ext cx="13" cy="14"/>
            </a:xfrm>
            <a:custGeom>
              <a:avLst/>
              <a:gdLst>
                <a:gd name="txL" fmla="*/ 0 w 4"/>
                <a:gd name="txT" fmla="*/ 0 h 5"/>
                <a:gd name="txR" fmla="*/ 4 w 4"/>
                <a:gd name="txB" fmla="*/ 5 h 5"/>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0" y="0"/>
                </a:cxn>
                <a:cxn ang="0">
                  <a:pos x="0" y="0"/>
                </a:cxn>
                <a:cxn ang="0">
                  <a:pos x="0" y="2147483646"/>
                </a:cxn>
              </a:cxnLst>
              <a:rect l="txL" t="txT" r="txR" b="txB"/>
              <a:pathLst>
                <a:path w="4" h="5">
                  <a:moveTo>
                    <a:pt x="0" y="3"/>
                  </a:moveTo>
                  <a:lnTo>
                    <a:pt x="0" y="3"/>
                  </a:lnTo>
                  <a:lnTo>
                    <a:pt x="3" y="3"/>
                  </a:lnTo>
                  <a:lnTo>
                    <a:pt x="3" y="5"/>
                  </a:lnTo>
                  <a:lnTo>
                    <a:pt x="4" y="5"/>
                  </a:lnTo>
                  <a:lnTo>
                    <a:pt x="4" y="2"/>
                  </a:lnTo>
                  <a:lnTo>
                    <a:pt x="0" y="0"/>
                  </a:lnTo>
                  <a:lnTo>
                    <a:pt x="0" y="3"/>
                  </a:lnTo>
                </a:path>
              </a:pathLst>
            </a:custGeom>
            <a:solidFill>
              <a:srgbClr val="777777">
                <a:alpha val="100000"/>
              </a:srgbClr>
            </a:solidFill>
            <a:ln w="9525">
              <a:noFill/>
            </a:ln>
          </p:spPr>
          <p:txBody>
            <a:bodyPr/>
            <a:lstStyle/>
            <a:p>
              <a:pPr fontAlgn="base"/>
              <a:endParaRPr lang="zh-CN" altLang="en-US" sz="1680" strike="noStrike" noProof="1"/>
            </a:p>
          </p:txBody>
        </p:sp>
        <p:sp>
          <p:nvSpPr>
            <p:cNvPr id="77329" name="Freeform 2662"/>
            <p:cNvSpPr/>
            <p:nvPr/>
          </p:nvSpPr>
          <p:spPr>
            <a:xfrm>
              <a:off x="3488" y="1180"/>
              <a:ext cx="42" cy="8"/>
            </a:xfrm>
            <a:custGeom>
              <a:avLst/>
              <a:gdLst>
                <a:gd name="txL" fmla="*/ 0 w 13"/>
                <a:gd name="txT" fmla="*/ 0 h 3"/>
                <a:gd name="txR" fmla="*/ 13 w 13"/>
                <a:gd name="txB" fmla="*/ 3 h 3"/>
              </a:gdLst>
              <a:ahLst/>
              <a:cxnLst>
                <a:cxn ang="0">
                  <a:pos x="0" y="0"/>
                </a:cxn>
                <a:cxn ang="0">
                  <a:pos x="2147483646" y="2147483646"/>
                </a:cxn>
                <a:cxn ang="0">
                  <a:pos x="2147483646" y="2147483646"/>
                </a:cxn>
                <a:cxn ang="0">
                  <a:pos x="2147483646" y="2147483646"/>
                </a:cxn>
                <a:cxn ang="0">
                  <a:pos x="2147483646" y="0"/>
                </a:cxn>
                <a:cxn ang="0">
                  <a:pos x="2147483646" y="0"/>
                </a:cxn>
                <a:cxn ang="0">
                  <a:pos x="0" y="0"/>
                </a:cxn>
                <a:cxn ang="0">
                  <a:pos x="0" y="2147483646"/>
                </a:cxn>
                <a:cxn ang="0">
                  <a:pos x="0" y="0"/>
                </a:cxn>
              </a:cxnLst>
              <a:rect l="txL" t="txT" r="txR" b="txB"/>
              <a:pathLst>
                <a:path w="13" h="3">
                  <a:moveTo>
                    <a:pt x="0" y="0"/>
                  </a:moveTo>
                  <a:lnTo>
                    <a:pt x="1" y="2"/>
                  </a:lnTo>
                  <a:lnTo>
                    <a:pt x="6" y="2"/>
                  </a:lnTo>
                  <a:lnTo>
                    <a:pt x="13" y="3"/>
                  </a:lnTo>
                  <a:lnTo>
                    <a:pt x="13" y="0"/>
                  </a:lnTo>
                  <a:lnTo>
                    <a:pt x="6" y="0"/>
                  </a:lnTo>
                  <a:lnTo>
                    <a:pt x="0" y="0"/>
                  </a:lnTo>
                  <a:lnTo>
                    <a:pt x="0" y="2"/>
                  </a:lnTo>
                  <a:lnTo>
                    <a:pt x="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30" name="Freeform 2663"/>
            <p:cNvSpPr/>
            <p:nvPr/>
          </p:nvSpPr>
          <p:spPr>
            <a:xfrm>
              <a:off x="3507" y="2422"/>
              <a:ext cx="46" cy="37"/>
            </a:xfrm>
            <a:custGeom>
              <a:avLst/>
              <a:gdLst>
                <a:gd name="txL" fmla="*/ 0 w 14"/>
                <a:gd name="txT" fmla="*/ 0 h 14"/>
                <a:gd name="txR" fmla="*/ 14 w 14"/>
                <a:gd name="txB" fmla="*/ 14 h 14"/>
              </a:gdLst>
              <a:ahLst/>
              <a:cxnLst>
                <a:cxn ang="0">
                  <a:pos x="2147483646" y="0"/>
                </a:cxn>
                <a:cxn ang="0">
                  <a:pos x="2147483646" y="0"/>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4" h="14">
                  <a:moveTo>
                    <a:pt x="10" y="0"/>
                  </a:moveTo>
                  <a:lnTo>
                    <a:pt x="10" y="0"/>
                  </a:lnTo>
                  <a:lnTo>
                    <a:pt x="7" y="2"/>
                  </a:lnTo>
                  <a:lnTo>
                    <a:pt x="2" y="3"/>
                  </a:lnTo>
                  <a:lnTo>
                    <a:pt x="0" y="7"/>
                  </a:lnTo>
                  <a:lnTo>
                    <a:pt x="4" y="9"/>
                  </a:lnTo>
                  <a:lnTo>
                    <a:pt x="6" y="14"/>
                  </a:lnTo>
                  <a:lnTo>
                    <a:pt x="11" y="12"/>
                  </a:lnTo>
                  <a:lnTo>
                    <a:pt x="14" y="5"/>
                  </a:lnTo>
                  <a:lnTo>
                    <a:pt x="10"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31" name="Freeform 2664"/>
            <p:cNvSpPr/>
            <p:nvPr/>
          </p:nvSpPr>
          <p:spPr>
            <a:xfrm>
              <a:off x="3680" y="2374"/>
              <a:ext cx="79" cy="98"/>
            </a:xfrm>
            <a:custGeom>
              <a:avLst/>
              <a:gdLst>
                <a:gd name="txL" fmla="*/ 0 w 24"/>
                <a:gd name="txT" fmla="*/ 0 h 37"/>
                <a:gd name="txR" fmla="*/ 24 w 24"/>
                <a:gd name="txB" fmla="*/ 37 h 37"/>
              </a:gdLst>
              <a:ahLst/>
              <a:cxnLst>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 h="37">
                  <a:moveTo>
                    <a:pt x="23" y="5"/>
                  </a:moveTo>
                  <a:lnTo>
                    <a:pt x="20" y="0"/>
                  </a:lnTo>
                  <a:lnTo>
                    <a:pt x="17" y="2"/>
                  </a:lnTo>
                  <a:lnTo>
                    <a:pt x="12" y="3"/>
                  </a:lnTo>
                  <a:lnTo>
                    <a:pt x="12" y="7"/>
                  </a:lnTo>
                  <a:lnTo>
                    <a:pt x="10" y="14"/>
                  </a:lnTo>
                  <a:lnTo>
                    <a:pt x="6" y="18"/>
                  </a:lnTo>
                  <a:lnTo>
                    <a:pt x="0" y="20"/>
                  </a:lnTo>
                  <a:lnTo>
                    <a:pt x="2" y="25"/>
                  </a:lnTo>
                  <a:lnTo>
                    <a:pt x="1" y="34"/>
                  </a:lnTo>
                  <a:lnTo>
                    <a:pt x="6" y="37"/>
                  </a:lnTo>
                  <a:lnTo>
                    <a:pt x="12" y="34"/>
                  </a:lnTo>
                  <a:lnTo>
                    <a:pt x="18" y="29"/>
                  </a:lnTo>
                  <a:lnTo>
                    <a:pt x="19" y="21"/>
                  </a:lnTo>
                  <a:lnTo>
                    <a:pt x="24" y="14"/>
                  </a:lnTo>
                  <a:lnTo>
                    <a:pt x="23" y="5"/>
                  </a:lnTo>
                </a:path>
              </a:pathLst>
            </a:custGeom>
            <a:solidFill>
              <a:srgbClr val="777777">
                <a:alpha val="100000"/>
              </a:srgbClr>
            </a:solidFill>
            <a:ln w="9525">
              <a:noFill/>
            </a:ln>
          </p:spPr>
          <p:txBody>
            <a:bodyPr/>
            <a:lstStyle/>
            <a:p>
              <a:pPr fontAlgn="base"/>
              <a:endParaRPr lang="zh-CN" altLang="en-US" sz="1680" strike="noStrike" noProof="1"/>
            </a:p>
          </p:txBody>
        </p:sp>
        <p:sp>
          <p:nvSpPr>
            <p:cNvPr id="77332" name="Freeform 2665"/>
            <p:cNvSpPr/>
            <p:nvPr/>
          </p:nvSpPr>
          <p:spPr>
            <a:xfrm>
              <a:off x="3709" y="2298"/>
              <a:ext cx="85" cy="78"/>
            </a:xfrm>
            <a:custGeom>
              <a:avLst/>
              <a:gdLst>
                <a:gd name="txL" fmla="*/ 0 w 26"/>
                <a:gd name="txT" fmla="*/ 0 h 29"/>
                <a:gd name="txR" fmla="*/ 26 w 26"/>
                <a:gd name="txB" fmla="*/ 29 h 2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6" h="29">
                  <a:moveTo>
                    <a:pt x="24" y="10"/>
                  </a:moveTo>
                  <a:lnTo>
                    <a:pt x="24" y="10"/>
                  </a:lnTo>
                  <a:lnTo>
                    <a:pt x="21" y="11"/>
                  </a:lnTo>
                  <a:lnTo>
                    <a:pt x="16" y="10"/>
                  </a:lnTo>
                  <a:lnTo>
                    <a:pt x="10" y="3"/>
                  </a:lnTo>
                  <a:lnTo>
                    <a:pt x="3" y="0"/>
                  </a:lnTo>
                  <a:lnTo>
                    <a:pt x="3" y="2"/>
                  </a:lnTo>
                  <a:lnTo>
                    <a:pt x="0" y="5"/>
                  </a:lnTo>
                  <a:lnTo>
                    <a:pt x="4" y="8"/>
                  </a:lnTo>
                  <a:lnTo>
                    <a:pt x="5" y="9"/>
                  </a:lnTo>
                  <a:lnTo>
                    <a:pt x="6" y="10"/>
                  </a:lnTo>
                  <a:lnTo>
                    <a:pt x="7" y="12"/>
                  </a:lnTo>
                  <a:lnTo>
                    <a:pt x="7" y="13"/>
                  </a:lnTo>
                  <a:lnTo>
                    <a:pt x="7" y="18"/>
                  </a:lnTo>
                  <a:lnTo>
                    <a:pt x="7" y="20"/>
                  </a:lnTo>
                  <a:lnTo>
                    <a:pt x="11" y="24"/>
                  </a:lnTo>
                  <a:lnTo>
                    <a:pt x="14" y="29"/>
                  </a:lnTo>
                  <a:lnTo>
                    <a:pt x="25" y="22"/>
                  </a:lnTo>
                  <a:lnTo>
                    <a:pt x="26" y="14"/>
                  </a:lnTo>
                  <a:lnTo>
                    <a:pt x="24" y="10"/>
                  </a:lnTo>
                </a:path>
              </a:pathLst>
            </a:custGeom>
            <a:solidFill>
              <a:srgbClr val="777777">
                <a:alpha val="100000"/>
              </a:srgbClr>
            </a:solidFill>
            <a:ln w="9525">
              <a:noFill/>
            </a:ln>
          </p:spPr>
          <p:txBody>
            <a:bodyPr/>
            <a:lstStyle/>
            <a:p>
              <a:pPr fontAlgn="base"/>
              <a:endParaRPr lang="zh-CN" altLang="en-US" sz="1680" strike="noStrike" noProof="1"/>
            </a:p>
          </p:txBody>
        </p:sp>
        <p:sp>
          <p:nvSpPr>
            <p:cNvPr id="77333" name="Freeform 2666"/>
            <p:cNvSpPr/>
            <p:nvPr/>
          </p:nvSpPr>
          <p:spPr>
            <a:xfrm>
              <a:off x="3514" y="2427"/>
              <a:ext cx="34" cy="24"/>
            </a:xfrm>
            <a:custGeom>
              <a:avLst/>
              <a:gdLst>
                <a:gd name="txL" fmla="*/ 0 w 10"/>
                <a:gd name="txT" fmla="*/ 0 h 9"/>
                <a:gd name="txR" fmla="*/ 10 w 10"/>
                <a:gd name="txB" fmla="*/ 9 h 9"/>
              </a:gdLst>
              <a:ahLst/>
              <a:cxnLst>
                <a:cxn ang="0">
                  <a:pos x="0" y="2147483646"/>
                </a:cxn>
                <a:cxn ang="0">
                  <a:pos x="0"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0" y="2147483646"/>
                </a:cxn>
              </a:cxnLst>
              <a:rect l="txL" t="txT" r="txR" b="txB"/>
              <a:pathLst>
                <a:path w="10" h="9">
                  <a:moveTo>
                    <a:pt x="0" y="5"/>
                  </a:moveTo>
                  <a:lnTo>
                    <a:pt x="0" y="2"/>
                  </a:lnTo>
                  <a:lnTo>
                    <a:pt x="5" y="1"/>
                  </a:lnTo>
                  <a:lnTo>
                    <a:pt x="8" y="0"/>
                  </a:lnTo>
                  <a:lnTo>
                    <a:pt x="10" y="3"/>
                  </a:lnTo>
                  <a:lnTo>
                    <a:pt x="7" y="9"/>
                  </a:lnTo>
                  <a:lnTo>
                    <a:pt x="4" y="9"/>
                  </a:lnTo>
                  <a:lnTo>
                    <a:pt x="2" y="6"/>
                  </a:lnTo>
                  <a:lnTo>
                    <a:pt x="0" y="5"/>
                  </a:lnTo>
                </a:path>
              </a:pathLst>
            </a:custGeom>
            <a:solidFill>
              <a:srgbClr val="777777">
                <a:alpha val="100000"/>
              </a:srgbClr>
            </a:solidFill>
            <a:ln w="9525">
              <a:noFill/>
            </a:ln>
          </p:spPr>
          <p:txBody>
            <a:bodyPr/>
            <a:lstStyle/>
            <a:p>
              <a:pPr fontAlgn="base"/>
              <a:endParaRPr lang="zh-CN" altLang="en-US" sz="1680" strike="noStrike" noProof="1"/>
            </a:p>
          </p:txBody>
        </p:sp>
        <p:sp>
          <p:nvSpPr>
            <p:cNvPr id="77334" name="Freeform 2667"/>
            <p:cNvSpPr/>
            <p:nvPr/>
          </p:nvSpPr>
          <p:spPr>
            <a:xfrm>
              <a:off x="3687" y="2378"/>
              <a:ext cx="65" cy="89"/>
            </a:xfrm>
            <a:custGeom>
              <a:avLst/>
              <a:gdLst>
                <a:gd name="txL" fmla="*/ 0 w 20"/>
                <a:gd name="txT" fmla="*/ 0 h 33"/>
                <a:gd name="txR" fmla="*/ 20 w 20"/>
                <a:gd name="txB" fmla="*/ 33 h 33"/>
              </a:gdLst>
              <a:ahLst/>
              <a:cxnLst>
                <a:cxn ang="0">
                  <a:pos x="2147483646" y="0"/>
                </a:cxn>
                <a:cxn ang="0">
                  <a:pos x="2147483646" y="0"/>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0" h="33">
                  <a:moveTo>
                    <a:pt x="18" y="0"/>
                  </a:moveTo>
                  <a:lnTo>
                    <a:pt x="15" y="0"/>
                  </a:lnTo>
                  <a:lnTo>
                    <a:pt x="11" y="3"/>
                  </a:lnTo>
                  <a:lnTo>
                    <a:pt x="11" y="5"/>
                  </a:lnTo>
                  <a:lnTo>
                    <a:pt x="9" y="12"/>
                  </a:lnTo>
                  <a:lnTo>
                    <a:pt x="4" y="17"/>
                  </a:lnTo>
                  <a:lnTo>
                    <a:pt x="0" y="18"/>
                  </a:lnTo>
                  <a:lnTo>
                    <a:pt x="1" y="23"/>
                  </a:lnTo>
                  <a:lnTo>
                    <a:pt x="1" y="31"/>
                  </a:lnTo>
                  <a:lnTo>
                    <a:pt x="4" y="33"/>
                  </a:lnTo>
                  <a:lnTo>
                    <a:pt x="9" y="31"/>
                  </a:lnTo>
                  <a:lnTo>
                    <a:pt x="14" y="26"/>
                  </a:lnTo>
                  <a:lnTo>
                    <a:pt x="16" y="18"/>
                  </a:lnTo>
                  <a:lnTo>
                    <a:pt x="20" y="12"/>
                  </a:lnTo>
                  <a:lnTo>
                    <a:pt x="20" y="3"/>
                  </a:lnTo>
                  <a:lnTo>
                    <a:pt x="18"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35" name="Freeform 2668"/>
            <p:cNvSpPr/>
            <p:nvPr/>
          </p:nvSpPr>
          <p:spPr>
            <a:xfrm>
              <a:off x="3718" y="2302"/>
              <a:ext cx="72" cy="67"/>
            </a:xfrm>
            <a:custGeom>
              <a:avLst/>
              <a:gdLst>
                <a:gd name="txL" fmla="*/ 0 w 22"/>
                <a:gd name="txT" fmla="*/ 0 h 25"/>
                <a:gd name="txR" fmla="*/ 22 w 22"/>
                <a:gd name="txB" fmla="*/ 25 h 25"/>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2" h="25">
                  <a:moveTo>
                    <a:pt x="1" y="0"/>
                  </a:moveTo>
                  <a:lnTo>
                    <a:pt x="0" y="2"/>
                  </a:lnTo>
                  <a:lnTo>
                    <a:pt x="2" y="5"/>
                  </a:lnTo>
                  <a:lnTo>
                    <a:pt x="4" y="7"/>
                  </a:lnTo>
                  <a:lnTo>
                    <a:pt x="5" y="9"/>
                  </a:lnTo>
                  <a:lnTo>
                    <a:pt x="5" y="10"/>
                  </a:lnTo>
                  <a:lnTo>
                    <a:pt x="5" y="11"/>
                  </a:lnTo>
                  <a:lnTo>
                    <a:pt x="5" y="14"/>
                  </a:lnTo>
                  <a:lnTo>
                    <a:pt x="5" y="16"/>
                  </a:lnTo>
                  <a:lnTo>
                    <a:pt x="6" y="18"/>
                  </a:lnTo>
                  <a:lnTo>
                    <a:pt x="9" y="22"/>
                  </a:lnTo>
                  <a:lnTo>
                    <a:pt x="12" y="25"/>
                  </a:lnTo>
                  <a:lnTo>
                    <a:pt x="20" y="19"/>
                  </a:lnTo>
                  <a:lnTo>
                    <a:pt x="22" y="12"/>
                  </a:lnTo>
                  <a:lnTo>
                    <a:pt x="20" y="10"/>
                  </a:lnTo>
                  <a:lnTo>
                    <a:pt x="18" y="11"/>
                  </a:lnTo>
                  <a:lnTo>
                    <a:pt x="12" y="9"/>
                  </a:lnTo>
                  <a:lnTo>
                    <a:pt x="7" y="2"/>
                  </a:lnTo>
                  <a:lnTo>
                    <a:pt x="1" y="0"/>
                  </a:lnTo>
                </a:path>
              </a:pathLst>
            </a:custGeom>
            <a:solidFill>
              <a:srgbClr val="777777">
                <a:alpha val="100000"/>
              </a:srgbClr>
            </a:solidFill>
            <a:ln w="9525">
              <a:noFill/>
            </a:ln>
          </p:spPr>
          <p:txBody>
            <a:bodyPr/>
            <a:lstStyle/>
            <a:p>
              <a:pPr fontAlgn="base"/>
              <a:endParaRPr lang="zh-CN" altLang="en-US" sz="1680" strike="noStrike" noProof="1"/>
            </a:p>
          </p:txBody>
        </p:sp>
        <p:sp>
          <p:nvSpPr>
            <p:cNvPr id="77336" name="Freeform 2669"/>
            <p:cNvSpPr>
              <a:spLocks noEditPoints="1"/>
            </p:cNvSpPr>
            <p:nvPr/>
          </p:nvSpPr>
          <p:spPr>
            <a:xfrm>
              <a:off x="4688" y="973"/>
              <a:ext cx="629" cy="284"/>
            </a:xfrm>
            <a:custGeom>
              <a:avLst/>
              <a:gdLst>
                <a:gd name="txL" fmla="*/ 0 w 133"/>
                <a:gd name="txT" fmla="*/ 0 h 59"/>
                <a:gd name="txR" fmla="*/ 133 w 133"/>
                <a:gd name="txB" fmla="*/ 59 h 5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33" h="59">
                  <a:moveTo>
                    <a:pt x="55" y="35"/>
                  </a:moveTo>
                  <a:lnTo>
                    <a:pt x="60" y="37"/>
                  </a:lnTo>
                  <a:lnTo>
                    <a:pt x="60" y="38"/>
                  </a:lnTo>
                  <a:lnTo>
                    <a:pt x="60" y="39"/>
                  </a:lnTo>
                  <a:lnTo>
                    <a:pt x="61" y="40"/>
                  </a:lnTo>
                  <a:lnTo>
                    <a:pt x="61" y="41"/>
                  </a:lnTo>
                  <a:lnTo>
                    <a:pt x="62" y="40"/>
                  </a:lnTo>
                  <a:lnTo>
                    <a:pt x="62" y="41"/>
                  </a:lnTo>
                  <a:lnTo>
                    <a:pt x="63" y="41"/>
                  </a:lnTo>
                  <a:lnTo>
                    <a:pt x="63" y="42"/>
                  </a:lnTo>
                  <a:lnTo>
                    <a:pt x="64" y="42"/>
                  </a:lnTo>
                  <a:lnTo>
                    <a:pt x="69" y="41"/>
                  </a:lnTo>
                  <a:lnTo>
                    <a:pt x="68" y="41"/>
                  </a:lnTo>
                  <a:lnTo>
                    <a:pt x="67" y="42"/>
                  </a:lnTo>
                  <a:lnTo>
                    <a:pt x="67" y="43"/>
                  </a:lnTo>
                  <a:lnTo>
                    <a:pt x="65" y="42"/>
                  </a:lnTo>
                  <a:lnTo>
                    <a:pt x="66" y="43"/>
                  </a:lnTo>
                  <a:lnTo>
                    <a:pt x="67" y="43"/>
                  </a:lnTo>
                  <a:lnTo>
                    <a:pt x="68" y="43"/>
                  </a:lnTo>
                  <a:lnTo>
                    <a:pt x="68" y="44"/>
                  </a:lnTo>
                  <a:lnTo>
                    <a:pt x="68" y="46"/>
                  </a:lnTo>
                  <a:lnTo>
                    <a:pt x="69" y="44"/>
                  </a:lnTo>
                  <a:lnTo>
                    <a:pt x="69" y="45"/>
                  </a:lnTo>
                  <a:lnTo>
                    <a:pt x="71" y="46"/>
                  </a:lnTo>
                  <a:cubicBezTo>
                    <a:pt x="71" y="46"/>
                    <a:pt x="71" y="46"/>
                    <a:pt x="71" y="46"/>
                  </a:cubicBezTo>
                  <a:lnTo>
                    <a:pt x="72" y="47"/>
                  </a:lnTo>
                  <a:lnTo>
                    <a:pt x="73" y="47"/>
                  </a:lnTo>
                  <a:lnTo>
                    <a:pt x="74" y="48"/>
                  </a:lnTo>
                  <a:lnTo>
                    <a:pt x="73" y="49"/>
                  </a:lnTo>
                  <a:lnTo>
                    <a:pt x="76" y="49"/>
                  </a:lnTo>
                  <a:lnTo>
                    <a:pt x="77" y="49"/>
                  </a:lnTo>
                  <a:lnTo>
                    <a:pt x="77" y="50"/>
                  </a:lnTo>
                  <a:lnTo>
                    <a:pt x="78" y="49"/>
                  </a:lnTo>
                  <a:lnTo>
                    <a:pt x="79" y="50"/>
                  </a:lnTo>
                  <a:lnTo>
                    <a:pt x="80" y="51"/>
                  </a:lnTo>
                  <a:lnTo>
                    <a:pt x="81" y="52"/>
                  </a:lnTo>
                  <a:lnTo>
                    <a:pt x="82" y="52"/>
                  </a:lnTo>
                  <a:lnTo>
                    <a:pt x="83" y="52"/>
                  </a:lnTo>
                  <a:lnTo>
                    <a:pt x="83" y="53"/>
                  </a:lnTo>
                  <a:lnTo>
                    <a:pt x="84" y="53"/>
                  </a:lnTo>
                  <a:lnTo>
                    <a:pt x="86" y="54"/>
                  </a:lnTo>
                  <a:lnTo>
                    <a:pt x="86" y="55"/>
                  </a:lnTo>
                  <a:lnTo>
                    <a:pt x="86" y="56"/>
                  </a:lnTo>
                  <a:lnTo>
                    <a:pt x="86" y="55"/>
                  </a:lnTo>
                  <a:lnTo>
                    <a:pt x="88" y="55"/>
                  </a:lnTo>
                  <a:lnTo>
                    <a:pt x="88" y="56"/>
                  </a:lnTo>
                  <a:lnTo>
                    <a:pt x="91" y="56"/>
                  </a:lnTo>
                  <a:lnTo>
                    <a:pt x="92" y="56"/>
                  </a:lnTo>
                  <a:lnTo>
                    <a:pt x="93" y="56"/>
                  </a:lnTo>
                  <a:lnTo>
                    <a:pt x="94" y="56"/>
                  </a:lnTo>
                  <a:lnTo>
                    <a:pt x="95" y="56"/>
                  </a:lnTo>
                  <a:lnTo>
                    <a:pt x="94" y="56"/>
                  </a:lnTo>
                  <a:lnTo>
                    <a:pt x="98" y="57"/>
                  </a:lnTo>
                  <a:lnTo>
                    <a:pt x="99" y="57"/>
                  </a:lnTo>
                  <a:lnTo>
                    <a:pt x="100" y="58"/>
                  </a:lnTo>
                  <a:lnTo>
                    <a:pt x="101" y="58"/>
                  </a:lnTo>
                  <a:lnTo>
                    <a:pt x="103" y="58"/>
                  </a:lnTo>
                  <a:lnTo>
                    <a:pt x="104" y="58"/>
                  </a:lnTo>
                  <a:lnTo>
                    <a:pt x="106" y="59"/>
                  </a:lnTo>
                  <a:lnTo>
                    <a:pt x="106" y="58"/>
                  </a:lnTo>
                  <a:lnTo>
                    <a:pt x="108" y="58"/>
                  </a:lnTo>
                  <a:lnTo>
                    <a:pt x="107" y="56"/>
                  </a:lnTo>
                  <a:lnTo>
                    <a:pt x="106" y="54"/>
                  </a:lnTo>
                  <a:lnTo>
                    <a:pt x="105" y="54"/>
                  </a:lnTo>
                  <a:lnTo>
                    <a:pt x="106" y="54"/>
                  </a:lnTo>
                  <a:lnTo>
                    <a:pt x="105" y="53"/>
                  </a:lnTo>
                  <a:lnTo>
                    <a:pt x="105" y="52"/>
                  </a:lnTo>
                  <a:lnTo>
                    <a:pt x="104" y="52"/>
                  </a:lnTo>
                  <a:lnTo>
                    <a:pt x="104" y="51"/>
                  </a:lnTo>
                  <a:lnTo>
                    <a:pt x="101" y="51"/>
                  </a:lnTo>
                  <a:lnTo>
                    <a:pt x="102" y="50"/>
                  </a:lnTo>
                  <a:lnTo>
                    <a:pt x="104" y="51"/>
                  </a:lnTo>
                  <a:lnTo>
                    <a:pt x="103" y="50"/>
                  </a:lnTo>
                  <a:lnTo>
                    <a:pt x="104" y="51"/>
                  </a:lnTo>
                  <a:lnTo>
                    <a:pt x="107" y="51"/>
                  </a:lnTo>
                  <a:lnTo>
                    <a:pt x="105" y="50"/>
                  </a:lnTo>
                  <a:lnTo>
                    <a:pt x="106" y="50"/>
                  </a:lnTo>
                  <a:lnTo>
                    <a:pt x="104" y="48"/>
                  </a:lnTo>
                  <a:lnTo>
                    <a:pt x="104" y="46"/>
                  </a:lnTo>
                  <a:lnTo>
                    <a:pt x="103" y="46"/>
                  </a:lnTo>
                  <a:lnTo>
                    <a:pt x="102" y="44"/>
                  </a:lnTo>
                  <a:lnTo>
                    <a:pt x="102" y="43"/>
                  </a:lnTo>
                  <a:cubicBezTo>
                    <a:pt x="102" y="43"/>
                    <a:pt x="103" y="43"/>
                    <a:pt x="103" y="43"/>
                  </a:cubicBezTo>
                  <a:lnTo>
                    <a:pt x="105" y="43"/>
                  </a:lnTo>
                  <a:lnTo>
                    <a:pt x="106" y="43"/>
                  </a:lnTo>
                  <a:lnTo>
                    <a:pt x="107" y="42"/>
                  </a:lnTo>
                  <a:lnTo>
                    <a:pt x="107" y="43"/>
                  </a:lnTo>
                  <a:lnTo>
                    <a:pt x="108" y="42"/>
                  </a:lnTo>
                  <a:lnTo>
                    <a:pt x="109" y="42"/>
                  </a:lnTo>
                  <a:lnTo>
                    <a:pt x="110" y="42"/>
                  </a:lnTo>
                  <a:lnTo>
                    <a:pt x="111" y="41"/>
                  </a:lnTo>
                  <a:lnTo>
                    <a:pt x="111" y="40"/>
                  </a:lnTo>
                  <a:lnTo>
                    <a:pt x="117" y="42"/>
                  </a:lnTo>
                  <a:lnTo>
                    <a:pt x="112" y="39"/>
                  </a:lnTo>
                  <a:lnTo>
                    <a:pt x="112" y="38"/>
                  </a:lnTo>
                  <a:lnTo>
                    <a:pt x="112" y="37"/>
                  </a:lnTo>
                  <a:lnTo>
                    <a:pt x="115" y="38"/>
                  </a:lnTo>
                  <a:lnTo>
                    <a:pt x="114" y="37"/>
                  </a:lnTo>
                  <a:lnTo>
                    <a:pt x="115" y="37"/>
                  </a:lnTo>
                  <a:lnTo>
                    <a:pt x="116" y="37"/>
                  </a:lnTo>
                  <a:lnTo>
                    <a:pt x="117" y="37"/>
                  </a:lnTo>
                  <a:lnTo>
                    <a:pt x="118" y="37"/>
                  </a:lnTo>
                  <a:lnTo>
                    <a:pt x="119" y="36"/>
                  </a:lnTo>
                  <a:lnTo>
                    <a:pt x="120" y="36"/>
                  </a:lnTo>
                  <a:lnTo>
                    <a:pt x="121" y="36"/>
                  </a:lnTo>
                  <a:lnTo>
                    <a:pt x="122" y="36"/>
                  </a:lnTo>
                  <a:lnTo>
                    <a:pt x="123" y="36"/>
                  </a:lnTo>
                  <a:lnTo>
                    <a:pt x="124" y="36"/>
                  </a:lnTo>
                  <a:lnTo>
                    <a:pt x="124" y="35"/>
                  </a:lnTo>
                  <a:lnTo>
                    <a:pt x="125" y="35"/>
                  </a:lnTo>
                  <a:lnTo>
                    <a:pt x="126" y="35"/>
                  </a:lnTo>
                  <a:lnTo>
                    <a:pt x="127" y="34"/>
                  </a:lnTo>
                  <a:lnTo>
                    <a:pt x="128" y="34"/>
                  </a:lnTo>
                  <a:lnTo>
                    <a:pt x="129" y="33"/>
                  </a:lnTo>
                  <a:lnTo>
                    <a:pt x="130" y="32"/>
                  </a:lnTo>
                  <a:lnTo>
                    <a:pt x="131" y="32"/>
                  </a:lnTo>
                  <a:lnTo>
                    <a:pt x="133" y="30"/>
                  </a:lnTo>
                  <a:lnTo>
                    <a:pt x="132" y="30"/>
                  </a:lnTo>
                  <a:lnTo>
                    <a:pt x="132" y="29"/>
                  </a:lnTo>
                  <a:lnTo>
                    <a:pt x="131" y="29"/>
                  </a:lnTo>
                  <a:lnTo>
                    <a:pt x="131" y="28"/>
                  </a:lnTo>
                  <a:lnTo>
                    <a:pt x="130" y="28"/>
                  </a:lnTo>
                  <a:lnTo>
                    <a:pt x="129" y="28"/>
                  </a:lnTo>
                  <a:lnTo>
                    <a:pt x="129" y="27"/>
                  </a:lnTo>
                  <a:lnTo>
                    <a:pt x="128" y="27"/>
                  </a:lnTo>
                  <a:lnTo>
                    <a:pt x="127" y="26"/>
                  </a:lnTo>
                  <a:lnTo>
                    <a:pt x="130" y="26"/>
                  </a:lnTo>
                  <a:lnTo>
                    <a:pt x="125" y="24"/>
                  </a:lnTo>
                  <a:lnTo>
                    <a:pt x="128" y="23"/>
                  </a:lnTo>
                  <a:lnTo>
                    <a:pt x="126" y="22"/>
                  </a:lnTo>
                  <a:lnTo>
                    <a:pt x="129" y="21"/>
                  </a:lnTo>
                  <a:lnTo>
                    <a:pt x="127" y="21"/>
                  </a:lnTo>
                  <a:lnTo>
                    <a:pt x="127" y="20"/>
                  </a:lnTo>
                  <a:lnTo>
                    <a:pt x="128" y="20"/>
                  </a:lnTo>
                  <a:lnTo>
                    <a:pt x="130" y="19"/>
                  </a:lnTo>
                  <a:lnTo>
                    <a:pt x="129" y="18"/>
                  </a:lnTo>
                  <a:lnTo>
                    <a:pt x="127" y="18"/>
                  </a:lnTo>
                  <a:lnTo>
                    <a:pt x="127" y="17"/>
                  </a:lnTo>
                  <a:lnTo>
                    <a:pt x="126" y="17"/>
                  </a:lnTo>
                  <a:lnTo>
                    <a:pt x="125" y="17"/>
                  </a:lnTo>
                  <a:lnTo>
                    <a:pt x="123" y="16"/>
                  </a:lnTo>
                  <a:lnTo>
                    <a:pt x="124" y="15"/>
                  </a:lnTo>
                  <a:lnTo>
                    <a:pt x="122" y="14"/>
                  </a:lnTo>
                  <a:lnTo>
                    <a:pt x="122" y="13"/>
                  </a:lnTo>
                  <a:lnTo>
                    <a:pt x="121" y="13"/>
                  </a:lnTo>
                  <a:lnTo>
                    <a:pt x="120" y="13"/>
                  </a:lnTo>
                  <a:lnTo>
                    <a:pt x="118" y="12"/>
                  </a:lnTo>
                  <a:lnTo>
                    <a:pt x="117" y="12"/>
                  </a:lnTo>
                  <a:lnTo>
                    <a:pt x="116" y="12"/>
                  </a:lnTo>
                  <a:cubicBezTo>
                    <a:pt x="116" y="12"/>
                    <a:pt x="115" y="12"/>
                    <a:pt x="115" y="11"/>
                  </a:cubicBezTo>
                  <a:lnTo>
                    <a:pt x="114" y="11"/>
                  </a:lnTo>
                  <a:lnTo>
                    <a:pt x="115" y="11"/>
                  </a:lnTo>
                  <a:lnTo>
                    <a:pt x="116" y="10"/>
                  </a:lnTo>
                  <a:cubicBezTo>
                    <a:pt x="116" y="10"/>
                    <a:pt x="116" y="9"/>
                    <a:pt x="117" y="9"/>
                  </a:cubicBezTo>
                  <a:cubicBezTo>
                    <a:pt x="117" y="9"/>
                    <a:pt x="117" y="9"/>
                    <a:pt x="117" y="9"/>
                  </a:cubicBezTo>
                  <a:lnTo>
                    <a:pt x="118" y="9"/>
                  </a:lnTo>
                  <a:cubicBezTo>
                    <a:pt x="118" y="8"/>
                    <a:pt x="119" y="8"/>
                    <a:pt x="119" y="8"/>
                  </a:cubicBezTo>
                  <a:lnTo>
                    <a:pt x="120" y="8"/>
                  </a:lnTo>
                  <a:lnTo>
                    <a:pt x="121" y="8"/>
                  </a:lnTo>
                  <a:lnTo>
                    <a:pt x="121" y="7"/>
                  </a:lnTo>
                  <a:cubicBezTo>
                    <a:pt x="121" y="7"/>
                    <a:pt x="122" y="7"/>
                    <a:pt x="122" y="7"/>
                  </a:cubicBezTo>
                  <a:lnTo>
                    <a:pt x="123" y="7"/>
                  </a:lnTo>
                  <a:cubicBezTo>
                    <a:pt x="124" y="6"/>
                    <a:pt x="124" y="6"/>
                    <a:pt x="125" y="6"/>
                  </a:cubicBezTo>
                  <a:lnTo>
                    <a:pt x="126" y="4"/>
                  </a:lnTo>
                  <a:lnTo>
                    <a:pt x="124" y="4"/>
                  </a:lnTo>
                  <a:lnTo>
                    <a:pt x="123" y="4"/>
                  </a:lnTo>
                  <a:lnTo>
                    <a:pt x="122" y="4"/>
                  </a:lnTo>
                  <a:cubicBezTo>
                    <a:pt x="121" y="4"/>
                    <a:pt x="121" y="4"/>
                    <a:pt x="120" y="4"/>
                  </a:cubicBezTo>
                  <a:cubicBezTo>
                    <a:pt x="120" y="4"/>
                    <a:pt x="120" y="4"/>
                    <a:pt x="119" y="4"/>
                  </a:cubicBezTo>
                  <a:cubicBezTo>
                    <a:pt x="119" y="3"/>
                    <a:pt x="118" y="3"/>
                    <a:pt x="118" y="3"/>
                  </a:cubicBezTo>
                  <a:cubicBezTo>
                    <a:pt x="117" y="3"/>
                    <a:pt x="117" y="3"/>
                    <a:pt x="116" y="3"/>
                  </a:cubicBezTo>
                  <a:cubicBezTo>
                    <a:pt x="115" y="3"/>
                    <a:pt x="114" y="3"/>
                    <a:pt x="114" y="3"/>
                  </a:cubicBezTo>
                  <a:lnTo>
                    <a:pt x="114" y="4"/>
                  </a:lnTo>
                  <a:cubicBezTo>
                    <a:pt x="113" y="4"/>
                    <a:pt x="113" y="4"/>
                    <a:pt x="112" y="4"/>
                  </a:cubicBezTo>
                  <a:lnTo>
                    <a:pt x="111" y="4"/>
                  </a:lnTo>
                  <a:lnTo>
                    <a:pt x="110" y="4"/>
                  </a:lnTo>
                  <a:lnTo>
                    <a:pt x="109" y="4"/>
                  </a:lnTo>
                  <a:lnTo>
                    <a:pt x="108" y="4"/>
                  </a:lnTo>
                  <a:lnTo>
                    <a:pt x="107" y="4"/>
                  </a:lnTo>
                  <a:cubicBezTo>
                    <a:pt x="107" y="4"/>
                    <a:pt x="107" y="4"/>
                    <a:pt x="106" y="4"/>
                  </a:cubicBezTo>
                  <a:lnTo>
                    <a:pt x="105" y="4"/>
                  </a:lnTo>
                  <a:lnTo>
                    <a:pt x="105" y="5"/>
                  </a:lnTo>
                  <a:lnTo>
                    <a:pt x="105" y="4"/>
                  </a:lnTo>
                  <a:lnTo>
                    <a:pt x="107" y="3"/>
                  </a:lnTo>
                  <a:lnTo>
                    <a:pt x="103" y="2"/>
                  </a:lnTo>
                  <a:cubicBezTo>
                    <a:pt x="102" y="2"/>
                    <a:pt x="102" y="2"/>
                    <a:pt x="101" y="2"/>
                  </a:cubicBezTo>
                  <a:cubicBezTo>
                    <a:pt x="100" y="2"/>
                    <a:pt x="100" y="2"/>
                    <a:pt x="99" y="2"/>
                  </a:cubicBezTo>
                  <a:lnTo>
                    <a:pt x="98" y="2"/>
                  </a:lnTo>
                  <a:lnTo>
                    <a:pt x="97" y="2"/>
                  </a:lnTo>
                  <a:lnTo>
                    <a:pt x="96" y="1"/>
                  </a:lnTo>
                  <a:lnTo>
                    <a:pt x="95" y="1"/>
                  </a:lnTo>
                  <a:lnTo>
                    <a:pt x="94" y="1"/>
                  </a:lnTo>
                  <a:cubicBezTo>
                    <a:pt x="93" y="1"/>
                    <a:pt x="92" y="1"/>
                    <a:pt x="91" y="1"/>
                  </a:cubicBezTo>
                  <a:cubicBezTo>
                    <a:pt x="91" y="1"/>
                    <a:pt x="91" y="1"/>
                    <a:pt x="90" y="1"/>
                  </a:cubicBezTo>
                  <a:cubicBezTo>
                    <a:pt x="90" y="1"/>
                    <a:pt x="89" y="1"/>
                    <a:pt x="89" y="1"/>
                  </a:cubicBezTo>
                  <a:lnTo>
                    <a:pt x="88" y="1"/>
                  </a:lnTo>
                  <a:lnTo>
                    <a:pt x="87" y="1"/>
                  </a:lnTo>
                  <a:cubicBezTo>
                    <a:pt x="87" y="1"/>
                    <a:pt x="86" y="1"/>
                    <a:pt x="86" y="1"/>
                  </a:cubicBezTo>
                  <a:cubicBezTo>
                    <a:pt x="85" y="0"/>
                    <a:pt x="84" y="1"/>
                    <a:pt x="84" y="1"/>
                  </a:cubicBezTo>
                  <a:lnTo>
                    <a:pt x="83" y="1"/>
                  </a:lnTo>
                  <a:cubicBezTo>
                    <a:pt x="82" y="1"/>
                    <a:pt x="82" y="0"/>
                    <a:pt x="81" y="1"/>
                  </a:cubicBezTo>
                  <a:cubicBezTo>
                    <a:pt x="81" y="0"/>
                    <a:pt x="80" y="0"/>
                    <a:pt x="79" y="0"/>
                  </a:cubicBezTo>
                  <a:lnTo>
                    <a:pt x="78" y="1"/>
                  </a:lnTo>
                  <a:lnTo>
                    <a:pt x="77" y="1"/>
                  </a:lnTo>
                  <a:lnTo>
                    <a:pt x="77" y="0"/>
                  </a:lnTo>
                  <a:lnTo>
                    <a:pt x="77" y="1"/>
                  </a:lnTo>
                  <a:lnTo>
                    <a:pt x="76" y="1"/>
                  </a:lnTo>
                  <a:cubicBezTo>
                    <a:pt x="76" y="1"/>
                    <a:pt x="76" y="1"/>
                    <a:pt x="76" y="1"/>
                  </a:cubicBezTo>
                  <a:lnTo>
                    <a:pt x="73" y="1"/>
                  </a:lnTo>
                  <a:lnTo>
                    <a:pt x="72" y="1"/>
                  </a:lnTo>
                  <a:cubicBezTo>
                    <a:pt x="72" y="1"/>
                    <a:pt x="71" y="1"/>
                    <a:pt x="71" y="1"/>
                  </a:cubicBezTo>
                  <a:lnTo>
                    <a:pt x="70" y="1"/>
                  </a:lnTo>
                  <a:lnTo>
                    <a:pt x="69" y="1"/>
                  </a:lnTo>
                  <a:lnTo>
                    <a:pt x="65" y="1"/>
                  </a:lnTo>
                  <a:lnTo>
                    <a:pt x="66" y="2"/>
                  </a:lnTo>
                  <a:cubicBezTo>
                    <a:pt x="66" y="2"/>
                    <a:pt x="65" y="2"/>
                    <a:pt x="65" y="1"/>
                  </a:cubicBezTo>
                  <a:cubicBezTo>
                    <a:pt x="65" y="1"/>
                    <a:pt x="64" y="1"/>
                    <a:pt x="64" y="1"/>
                  </a:cubicBezTo>
                  <a:lnTo>
                    <a:pt x="63" y="1"/>
                  </a:lnTo>
                  <a:lnTo>
                    <a:pt x="62" y="1"/>
                  </a:lnTo>
                  <a:lnTo>
                    <a:pt x="60" y="1"/>
                  </a:lnTo>
                  <a:lnTo>
                    <a:pt x="59" y="1"/>
                  </a:lnTo>
                  <a:lnTo>
                    <a:pt x="58" y="1"/>
                  </a:lnTo>
                  <a:lnTo>
                    <a:pt x="57" y="1"/>
                  </a:lnTo>
                  <a:cubicBezTo>
                    <a:pt x="57" y="1"/>
                    <a:pt x="57" y="1"/>
                    <a:pt x="56" y="1"/>
                  </a:cubicBezTo>
                  <a:cubicBezTo>
                    <a:pt x="55" y="1"/>
                    <a:pt x="55" y="1"/>
                    <a:pt x="54" y="1"/>
                  </a:cubicBezTo>
                  <a:lnTo>
                    <a:pt x="53" y="2"/>
                  </a:lnTo>
                  <a:lnTo>
                    <a:pt x="53" y="3"/>
                  </a:lnTo>
                  <a:cubicBezTo>
                    <a:pt x="52" y="3"/>
                    <a:pt x="52" y="3"/>
                    <a:pt x="51" y="3"/>
                  </a:cubicBezTo>
                  <a:lnTo>
                    <a:pt x="50" y="2"/>
                  </a:lnTo>
                  <a:cubicBezTo>
                    <a:pt x="49" y="2"/>
                    <a:pt x="49" y="2"/>
                    <a:pt x="48" y="2"/>
                  </a:cubicBezTo>
                  <a:lnTo>
                    <a:pt x="46" y="2"/>
                  </a:lnTo>
                  <a:lnTo>
                    <a:pt x="44" y="3"/>
                  </a:lnTo>
                  <a:cubicBezTo>
                    <a:pt x="44" y="3"/>
                    <a:pt x="43" y="3"/>
                    <a:pt x="43" y="3"/>
                  </a:cubicBezTo>
                  <a:lnTo>
                    <a:pt x="42" y="3"/>
                  </a:lnTo>
                  <a:lnTo>
                    <a:pt x="41" y="3"/>
                  </a:lnTo>
                  <a:lnTo>
                    <a:pt x="40" y="3"/>
                  </a:lnTo>
                  <a:lnTo>
                    <a:pt x="39" y="3"/>
                  </a:lnTo>
                  <a:cubicBezTo>
                    <a:pt x="38" y="3"/>
                    <a:pt x="38" y="3"/>
                    <a:pt x="37" y="3"/>
                  </a:cubicBezTo>
                  <a:lnTo>
                    <a:pt x="36" y="3"/>
                  </a:lnTo>
                  <a:lnTo>
                    <a:pt x="35" y="3"/>
                  </a:lnTo>
                  <a:cubicBezTo>
                    <a:pt x="34" y="3"/>
                    <a:pt x="33" y="3"/>
                    <a:pt x="33" y="3"/>
                  </a:cubicBezTo>
                  <a:cubicBezTo>
                    <a:pt x="32" y="3"/>
                    <a:pt x="31" y="3"/>
                    <a:pt x="30" y="3"/>
                  </a:cubicBezTo>
                  <a:cubicBezTo>
                    <a:pt x="30" y="3"/>
                    <a:pt x="30" y="3"/>
                    <a:pt x="29" y="3"/>
                  </a:cubicBezTo>
                  <a:lnTo>
                    <a:pt x="28" y="3"/>
                  </a:lnTo>
                  <a:lnTo>
                    <a:pt x="27" y="3"/>
                  </a:lnTo>
                  <a:cubicBezTo>
                    <a:pt x="27" y="3"/>
                    <a:pt x="26" y="4"/>
                    <a:pt x="26" y="4"/>
                  </a:cubicBezTo>
                  <a:lnTo>
                    <a:pt x="25" y="4"/>
                  </a:lnTo>
                  <a:lnTo>
                    <a:pt x="25" y="5"/>
                  </a:lnTo>
                  <a:lnTo>
                    <a:pt x="24" y="5"/>
                  </a:lnTo>
                  <a:cubicBezTo>
                    <a:pt x="23" y="5"/>
                    <a:pt x="23" y="5"/>
                    <a:pt x="22" y="5"/>
                  </a:cubicBezTo>
                  <a:cubicBezTo>
                    <a:pt x="22" y="5"/>
                    <a:pt x="22" y="5"/>
                    <a:pt x="21" y="5"/>
                  </a:cubicBezTo>
                  <a:lnTo>
                    <a:pt x="20" y="5"/>
                  </a:lnTo>
                  <a:cubicBezTo>
                    <a:pt x="20" y="5"/>
                    <a:pt x="19" y="5"/>
                    <a:pt x="19" y="5"/>
                  </a:cubicBezTo>
                  <a:lnTo>
                    <a:pt x="18" y="6"/>
                  </a:lnTo>
                  <a:lnTo>
                    <a:pt x="17" y="6"/>
                  </a:lnTo>
                  <a:lnTo>
                    <a:pt x="16" y="6"/>
                  </a:lnTo>
                  <a:cubicBezTo>
                    <a:pt x="16" y="6"/>
                    <a:pt x="15" y="6"/>
                    <a:pt x="15" y="6"/>
                  </a:cubicBezTo>
                  <a:lnTo>
                    <a:pt x="14" y="6"/>
                  </a:lnTo>
                  <a:lnTo>
                    <a:pt x="13" y="7"/>
                  </a:lnTo>
                  <a:lnTo>
                    <a:pt x="13" y="9"/>
                  </a:lnTo>
                  <a:lnTo>
                    <a:pt x="14" y="9"/>
                  </a:lnTo>
                  <a:cubicBezTo>
                    <a:pt x="14" y="9"/>
                    <a:pt x="13" y="9"/>
                    <a:pt x="13" y="9"/>
                  </a:cubicBezTo>
                  <a:cubicBezTo>
                    <a:pt x="13" y="9"/>
                    <a:pt x="12" y="9"/>
                    <a:pt x="12" y="9"/>
                  </a:cubicBezTo>
                  <a:cubicBezTo>
                    <a:pt x="11" y="9"/>
                    <a:pt x="11" y="9"/>
                    <a:pt x="11" y="9"/>
                  </a:cubicBezTo>
                  <a:lnTo>
                    <a:pt x="10" y="9"/>
                  </a:lnTo>
                  <a:lnTo>
                    <a:pt x="10" y="10"/>
                  </a:lnTo>
                  <a:cubicBezTo>
                    <a:pt x="10" y="10"/>
                    <a:pt x="9" y="10"/>
                    <a:pt x="9" y="10"/>
                  </a:cubicBezTo>
                  <a:cubicBezTo>
                    <a:pt x="8" y="10"/>
                    <a:pt x="8" y="10"/>
                    <a:pt x="8" y="10"/>
                  </a:cubicBezTo>
                  <a:lnTo>
                    <a:pt x="7" y="10"/>
                  </a:lnTo>
                  <a:lnTo>
                    <a:pt x="6" y="10"/>
                  </a:lnTo>
                  <a:lnTo>
                    <a:pt x="5" y="10"/>
                  </a:lnTo>
                  <a:cubicBezTo>
                    <a:pt x="4" y="10"/>
                    <a:pt x="4" y="10"/>
                    <a:pt x="3" y="10"/>
                  </a:cubicBezTo>
                  <a:lnTo>
                    <a:pt x="3" y="11"/>
                  </a:lnTo>
                  <a:lnTo>
                    <a:pt x="0" y="13"/>
                  </a:lnTo>
                  <a:lnTo>
                    <a:pt x="3" y="13"/>
                  </a:lnTo>
                  <a:lnTo>
                    <a:pt x="4" y="13"/>
                  </a:lnTo>
                  <a:lnTo>
                    <a:pt x="4" y="14"/>
                  </a:lnTo>
                  <a:lnTo>
                    <a:pt x="6" y="14"/>
                  </a:lnTo>
                  <a:lnTo>
                    <a:pt x="5" y="14"/>
                  </a:lnTo>
                  <a:lnTo>
                    <a:pt x="7" y="16"/>
                  </a:lnTo>
                  <a:lnTo>
                    <a:pt x="8" y="16"/>
                  </a:lnTo>
                  <a:lnTo>
                    <a:pt x="9" y="16"/>
                  </a:lnTo>
                  <a:lnTo>
                    <a:pt x="11" y="17"/>
                  </a:lnTo>
                  <a:lnTo>
                    <a:pt x="12" y="17"/>
                  </a:lnTo>
                  <a:lnTo>
                    <a:pt x="13" y="17"/>
                  </a:lnTo>
                  <a:lnTo>
                    <a:pt x="13" y="18"/>
                  </a:lnTo>
                  <a:lnTo>
                    <a:pt x="14" y="18"/>
                  </a:lnTo>
                  <a:cubicBezTo>
                    <a:pt x="14" y="18"/>
                    <a:pt x="15" y="18"/>
                    <a:pt x="15" y="18"/>
                  </a:cubicBezTo>
                  <a:cubicBezTo>
                    <a:pt x="15" y="18"/>
                    <a:pt x="16" y="18"/>
                    <a:pt x="16" y="18"/>
                  </a:cubicBezTo>
                  <a:cubicBezTo>
                    <a:pt x="17" y="18"/>
                    <a:pt x="17" y="18"/>
                    <a:pt x="18" y="18"/>
                  </a:cubicBezTo>
                  <a:lnTo>
                    <a:pt x="19" y="18"/>
                  </a:lnTo>
                  <a:lnTo>
                    <a:pt x="20" y="18"/>
                  </a:lnTo>
                  <a:lnTo>
                    <a:pt x="21" y="18"/>
                  </a:lnTo>
                  <a:lnTo>
                    <a:pt x="22" y="18"/>
                  </a:lnTo>
                  <a:lnTo>
                    <a:pt x="23" y="18"/>
                  </a:lnTo>
                  <a:lnTo>
                    <a:pt x="23" y="17"/>
                  </a:lnTo>
                  <a:lnTo>
                    <a:pt x="23" y="18"/>
                  </a:lnTo>
                  <a:lnTo>
                    <a:pt x="24" y="18"/>
                  </a:lnTo>
                  <a:lnTo>
                    <a:pt x="25" y="17"/>
                  </a:lnTo>
                  <a:lnTo>
                    <a:pt x="26" y="18"/>
                  </a:lnTo>
                  <a:lnTo>
                    <a:pt x="27" y="17"/>
                  </a:lnTo>
                  <a:lnTo>
                    <a:pt x="28" y="17"/>
                  </a:lnTo>
                  <a:cubicBezTo>
                    <a:pt x="28" y="17"/>
                    <a:pt x="29" y="18"/>
                    <a:pt x="29" y="18"/>
                  </a:cubicBezTo>
                  <a:lnTo>
                    <a:pt x="30" y="18"/>
                  </a:lnTo>
                  <a:lnTo>
                    <a:pt x="31" y="18"/>
                  </a:lnTo>
                  <a:cubicBezTo>
                    <a:pt x="32" y="18"/>
                    <a:pt x="33" y="18"/>
                    <a:pt x="34" y="18"/>
                  </a:cubicBezTo>
                  <a:lnTo>
                    <a:pt x="35" y="19"/>
                  </a:lnTo>
                  <a:lnTo>
                    <a:pt x="36" y="19"/>
                  </a:lnTo>
                  <a:lnTo>
                    <a:pt x="37" y="19"/>
                  </a:lnTo>
                  <a:lnTo>
                    <a:pt x="37" y="20"/>
                  </a:lnTo>
                  <a:lnTo>
                    <a:pt x="38" y="20"/>
                  </a:lnTo>
                  <a:lnTo>
                    <a:pt x="39" y="20"/>
                  </a:lnTo>
                  <a:lnTo>
                    <a:pt x="40" y="20"/>
                  </a:lnTo>
                  <a:lnTo>
                    <a:pt x="35" y="22"/>
                  </a:lnTo>
                  <a:lnTo>
                    <a:pt x="41" y="22"/>
                  </a:lnTo>
                  <a:cubicBezTo>
                    <a:pt x="42" y="22"/>
                    <a:pt x="42" y="22"/>
                    <a:pt x="42" y="22"/>
                  </a:cubicBezTo>
                  <a:lnTo>
                    <a:pt x="43" y="22"/>
                  </a:lnTo>
                  <a:lnTo>
                    <a:pt x="46" y="24"/>
                  </a:lnTo>
                  <a:lnTo>
                    <a:pt x="46" y="25"/>
                  </a:lnTo>
                  <a:lnTo>
                    <a:pt x="44" y="25"/>
                  </a:lnTo>
                  <a:lnTo>
                    <a:pt x="47" y="26"/>
                  </a:lnTo>
                  <a:lnTo>
                    <a:pt x="46" y="28"/>
                  </a:lnTo>
                  <a:lnTo>
                    <a:pt x="48" y="28"/>
                  </a:lnTo>
                  <a:lnTo>
                    <a:pt x="49" y="29"/>
                  </a:lnTo>
                  <a:lnTo>
                    <a:pt x="50" y="29"/>
                  </a:lnTo>
                  <a:lnTo>
                    <a:pt x="51" y="29"/>
                  </a:lnTo>
                  <a:lnTo>
                    <a:pt x="52" y="29"/>
                  </a:lnTo>
                  <a:lnTo>
                    <a:pt x="51" y="30"/>
                  </a:lnTo>
                  <a:lnTo>
                    <a:pt x="52" y="30"/>
                  </a:lnTo>
                  <a:lnTo>
                    <a:pt x="52" y="31"/>
                  </a:lnTo>
                  <a:lnTo>
                    <a:pt x="52" y="32"/>
                  </a:lnTo>
                  <a:lnTo>
                    <a:pt x="53" y="32"/>
                  </a:lnTo>
                  <a:lnTo>
                    <a:pt x="52" y="33"/>
                  </a:lnTo>
                  <a:lnTo>
                    <a:pt x="54" y="33"/>
                  </a:lnTo>
                  <a:lnTo>
                    <a:pt x="55" y="33"/>
                  </a:lnTo>
                  <a:lnTo>
                    <a:pt x="56" y="34"/>
                  </a:lnTo>
                  <a:lnTo>
                    <a:pt x="57" y="34"/>
                  </a:lnTo>
                  <a:lnTo>
                    <a:pt x="58" y="34"/>
                  </a:lnTo>
                  <a:lnTo>
                    <a:pt x="59" y="34"/>
                  </a:lnTo>
                  <a:lnTo>
                    <a:pt x="60" y="34"/>
                  </a:lnTo>
                  <a:cubicBezTo>
                    <a:pt x="60" y="33"/>
                    <a:pt x="61" y="33"/>
                    <a:pt x="61" y="33"/>
                  </a:cubicBezTo>
                  <a:lnTo>
                    <a:pt x="62" y="33"/>
                  </a:lnTo>
                  <a:lnTo>
                    <a:pt x="63" y="33"/>
                  </a:lnTo>
                  <a:lnTo>
                    <a:pt x="62" y="33"/>
                  </a:lnTo>
                  <a:lnTo>
                    <a:pt x="61" y="34"/>
                  </a:lnTo>
                  <a:lnTo>
                    <a:pt x="60" y="34"/>
                  </a:lnTo>
                  <a:lnTo>
                    <a:pt x="59" y="35"/>
                  </a:lnTo>
                  <a:lnTo>
                    <a:pt x="55" y="35"/>
                  </a:lnTo>
                  <a:moveTo>
                    <a:pt x="62" y="36"/>
                  </a:moveTo>
                  <a:lnTo>
                    <a:pt x="62" y="36"/>
                  </a:lnTo>
                  <a:lnTo>
                    <a:pt x="66" y="35"/>
                  </a:lnTo>
                  <a:lnTo>
                    <a:pt x="64" y="36"/>
                  </a:lnTo>
                  <a:cubicBezTo>
                    <a:pt x="64" y="36"/>
                    <a:pt x="64" y="35"/>
                    <a:pt x="63" y="35"/>
                  </a:cubicBezTo>
                  <a:lnTo>
                    <a:pt x="62" y="36"/>
                  </a:lnTo>
                  <a:moveTo>
                    <a:pt x="64" y="42"/>
                  </a:moveTo>
                  <a:lnTo>
                    <a:pt x="64" y="42"/>
                  </a:lnTo>
                  <a:lnTo>
                    <a:pt x="65" y="42"/>
                  </a:lnTo>
                  <a:lnTo>
                    <a:pt x="61" y="42"/>
                  </a:lnTo>
                  <a:lnTo>
                    <a:pt x="64" y="42"/>
                  </a:lnTo>
                  <a:moveTo>
                    <a:pt x="104" y="51"/>
                  </a:moveTo>
                  <a:lnTo>
                    <a:pt x="104" y="51"/>
                  </a:lnTo>
                  <a:lnTo>
                    <a:pt x="105" y="51"/>
                  </a:lnTo>
                  <a:lnTo>
                    <a:pt x="104" y="51"/>
                  </a:lnTo>
                </a:path>
              </a:pathLst>
            </a:custGeom>
            <a:solidFill>
              <a:srgbClr val="777777">
                <a:alpha val="100000"/>
              </a:srgbClr>
            </a:solidFill>
            <a:ln w="9525">
              <a:noFill/>
            </a:ln>
          </p:spPr>
          <p:txBody>
            <a:bodyPr/>
            <a:lstStyle/>
            <a:p>
              <a:pPr fontAlgn="base"/>
              <a:endParaRPr lang="zh-CN" altLang="en-US" sz="1680" strike="noStrike" noProof="1"/>
            </a:p>
          </p:txBody>
        </p:sp>
        <p:sp>
          <p:nvSpPr>
            <p:cNvPr id="77337" name="Freeform 2670"/>
            <p:cNvSpPr>
              <a:spLocks noEditPoints="1"/>
            </p:cNvSpPr>
            <p:nvPr/>
          </p:nvSpPr>
          <p:spPr>
            <a:xfrm>
              <a:off x="4701" y="983"/>
              <a:ext cx="607" cy="264"/>
            </a:xfrm>
            <a:custGeom>
              <a:avLst/>
              <a:gdLst>
                <a:gd name="txL" fmla="*/ 0 w 128"/>
                <a:gd name="txT" fmla="*/ 0 h 55"/>
                <a:gd name="txR" fmla="*/ 128 w 128"/>
                <a:gd name="txB" fmla="*/ 55 h 5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28" h="55">
                  <a:moveTo>
                    <a:pt x="7" y="13"/>
                  </a:moveTo>
                  <a:lnTo>
                    <a:pt x="8" y="13"/>
                  </a:lnTo>
                  <a:lnTo>
                    <a:pt x="9" y="13"/>
                  </a:lnTo>
                  <a:lnTo>
                    <a:pt x="10" y="13"/>
                  </a:lnTo>
                  <a:lnTo>
                    <a:pt x="11" y="13"/>
                  </a:lnTo>
                  <a:lnTo>
                    <a:pt x="12" y="13"/>
                  </a:lnTo>
                  <a:lnTo>
                    <a:pt x="11" y="13"/>
                  </a:lnTo>
                  <a:lnTo>
                    <a:pt x="10" y="13"/>
                  </a:lnTo>
                  <a:lnTo>
                    <a:pt x="10" y="14"/>
                  </a:lnTo>
                  <a:lnTo>
                    <a:pt x="9" y="14"/>
                  </a:lnTo>
                  <a:lnTo>
                    <a:pt x="8" y="14"/>
                  </a:lnTo>
                  <a:lnTo>
                    <a:pt x="9" y="14"/>
                  </a:lnTo>
                  <a:lnTo>
                    <a:pt x="10" y="14"/>
                  </a:lnTo>
                  <a:lnTo>
                    <a:pt x="11" y="14"/>
                  </a:lnTo>
                  <a:lnTo>
                    <a:pt x="11" y="15"/>
                  </a:lnTo>
                  <a:lnTo>
                    <a:pt x="12" y="15"/>
                  </a:lnTo>
                  <a:lnTo>
                    <a:pt x="13" y="15"/>
                  </a:lnTo>
                  <a:lnTo>
                    <a:pt x="14" y="15"/>
                  </a:lnTo>
                  <a:lnTo>
                    <a:pt x="15" y="15"/>
                  </a:lnTo>
                  <a:lnTo>
                    <a:pt x="14" y="14"/>
                  </a:lnTo>
                  <a:lnTo>
                    <a:pt x="13" y="14"/>
                  </a:lnTo>
                  <a:lnTo>
                    <a:pt x="14" y="14"/>
                  </a:lnTo>
                  <a:lnTo>
                    <a:pt x="15" y="14"/>
                  </a:lnTo>
                  <a:lnTo>
                    <a:pt x="15" y="15"/>
                  </a:lnTo>
                  <a:lnTo>
                    <a:pt x="15" y="14"/>
                  </a:lnTo>
                  <a:lnTo>
                    <a:pt x="16" y="14"/>
                  </a:lnTo>
                  <a:lnTo>
                    <a:pt x="17" y="14"/>
                  </a:lnTo>
                  <a:lnTo>
                    <a:pt x="17" y="15"/>
                  </a:lnTo>
                  <a:lnTo>
                    <a:pt x="18" y="15"/>
                  </a:lnTo>
                  <a:lnTo>
                    <a:pt x="18" y="14"/>
                  </a:lnTo>
                  <a:lnTo>
                    <a:pt x="18" y="15"/>
                  </a:lnTo>
                  <a:lnTo>
                    <a:pt x="19" y="15"/>
                  </a:lnTo>
                  <a:lnTo>
                    <a:pt x="18" y="14"/>
                  </a:lnTo>
                  <a:lnTo>
                    <a:pt x="19" y="14"/>
                  </a:lnTo>
                  <a:lnTo>
                    <a:pt x="20" y="14"/>
                  </a:lnTo>
                  <a:lnTo>
                    <a:pt x="21" y="14"/>
                  </a:lnTo>
                  <a:lnTo>
                    <a:pt x="22" y="14"/>
                  </a:lnTo>
                  <a:lnTo>
                    <a:pt x="23" y="14"/>
                  </a:lnTo>
                  <a:lnTo>
                    <a:pt x="24" y="14"/>
                  </a:lnTo>
                  <a:lnTo>
                    <a:pt x="25" y="14"/>
                  </a:lnTo>
                  <a:lnTo>
                    <a:pt x="26" y="14"/>
                  </a:lnTo>
                  <a:lnTo>
                    <a:pt x="27" y="14"/>
                  </a:lnTo>
                  <a:lnTo>
                    <a:pt x="28" y="14"/>
                  </a:lnTo>
                  <a:lnTo>
                    <a:pt x="28" y="15"/>
                  </a:lnTo>
                  <a:cubicBezTo>
                    <a:pt x="30" y="15"/>
                    <a:pt x="30" y="15"/>
                    <a:pt x="32" y="15"/>
                  </a:cubicBezTo>
                  <a:lnTo>
                    <a:pt x="31" y="15"/>
                  </a:lnTo>
                  <a:lnTo>
                    <a:pt x="32" y="15"/>
                  </a:lnTo>
                  <a:lnTo>
                    <a:pt x="33" y="15"/>
                  </a:lnTo>
                  <a:lnTo>
                    <a:pt x="33" y="16"/>
                  </a:lnTo>
                  <a:lnTo>
                    <a:pt x="34" y="16"/>
                  </a:lnTo>
                  <a:lnTo>
                    <a:pt x="33" y="16"/>
                  </a:lnTo>
                  <a:lnTo>
                    <a:pt x="34" y="16"/>
                  </a:lnTo>
                  <a:lnTo>
                    <a:pt x="34" y="17"/>
                  </a:lnTo>
                  <a:lnTo>
                    <a:pt x="35" y="17"/>
                  </a:lnTo>
                  <a:lnTo>
                    <a:pt x="36" y="17"/>
                  </a:lnTo>
                  <a:lnTo>
                    <a:pt x="37" y="17"/>
                  </a:lnTo>
                  <a:lnTo>
                    <a:pt x="38" y="17"/>
                  </a:lnTo>
                  <a:lnTo>
                    <a:pt x="38" y="18"/>
                  </a:lnTo>
                  <a:lnTo>
                    <a:pt x="37" y="18"/>
                  </a:lnTo>
                  <a:lnTo>
                    <a:pt x="38" y="18"/>
                  </a:lnTo>
                  <a:lnTo>
                    <a:pt x="39" y="18"/>
                  </a:lnTo>
                  <a:lnTo>
                    <a:pt x="40" y="18"/>
                  </a:lnTo>
                  <a:lnTo>
                    <a:pt x="39" y="18"/>
                  </a:lnTo>
                  <a:lnTo>
                    <a:pt x="40" y="18"/>
                  </a:lnTo>
                  <a:lnTo>
                    <a:pt x="40" y="19"/>
                  </a:lnTo>
                  <a:lnTo>
                    <a:pt x="39" y="19"/>
                  </a:lnTo>
                  <a:lnTo>
                    <a:pt x="40" y="19"/>
                  </a:lnTo>
                  <a:lnTo>
                    <a:pt x="39" y="19"/>
                  </a:lnTo>
                  <a:lnTo>
                    <a:pt x="38" y="19"/>
                  </a:lnTo>
                  <a:lnTo>
                    <a:pt x="39" y="19"/>
                  </a:lnTo>
                  <a:lnTo>
                    <a:pt x="40" y="19"/>
                  </a:lnTo>
                  <a:lnTo>
                    <a:pt x="41" y="19"/>
                  </a:lnTo>
                  <a:lnTo>
                    <a:pt x="41" y="20"/>
                  </a:lnTo>
                  <a:lnTo>
                    <a:pt x="42" y="20"/>
                  </a:lnTo>
                  <a:lnTo>
                    <a:pt x="41" y="20"/>
                  </a:lnTo>
                  <a:lnTo>
                    <a:pt x="42" y="20"/>
                  </a:lnTo>
                  <a:lnTo>
                    <a:pt x="41" y="20"/>
                  </a:lnTo>
                  <a:lnTo>
                    <a:pt x="42" y="20"/>
                  </a:lnTo>
                  <a:lnTo>
                    <a:pt x="43" y="21"/>
                  </a:lnTo>
                  <a:lnTo>
                    <a:pt x="44" y="21"/>
                  </a:lnTo>
                  <a:lnTo>
                    <a:pt x="43" y="21"/>
                  </a:lnTo>
                  <a:lnTo>
                    <a:pt x="44" y="21"/>
                  </a:lnTo>
                  <a:lnTo>
                    <a:pt x="43" y="21"/>
                  </a:lnTo>
                  <a:lnTo>
                    <a:pt x="44" y="22"/>
                  </a:lnTo>
                  <a:lnTo>
                    <a:pt x="45" y="22"/>
                  </a:lnTo>
                  <a:lnTo>
                    <a:pt x="46" y="22"/>
                  </a:lnTo>
                  <a:lnTo>
                    <a:pt x="45" y="22"/>
                  </a:lnTo>
                  <a:lnTo>
                    <a:pt x="46" y="22"/>
                  </a:lnTo>
                  <a:lnTo>
                    <a:pt x="46" y="23"/>
                  </a:lnTo>
                  <a:lnTo>
                    <a:pt x="45" y="23"/>
                  </a:lnTo>
                  <a:lnTo>
                    <a:pt x="46" y="23"/>
                  </a:lnTo>
                  <a:lnTo>
                    <a:pt x="47" y="23"/>
                  </a:lnTo>
                  <a:lnTo>
                    <a:pt x="46" y="23"/>
                  </a:lnTo>
                  <a:lnTo>
                    <a:pt x="45" y="23"/>
                  </a:lnTo>
                  <a:lnTo>
                    <a:pt x="44" y="23"/>
                  </a:lnTo>
                  <a:lnTo>
                    <a:pt x="45" y="23"/>
                  </a:lnTo>
                  <a:lnTo>
                    <a:pt x="46" y="23"/>
                  </a:lnTo>
                  <a:lnTo>
                    <a:pt x="46" y="24"/>
                  </a:lnTo>
                  <a:lnTo>
                    <a:pt x="45" y="24"/>
                  </a:lnTo>
                  <a:lnTo>
                    <a:pt x="46" y="24"/>
                  </a:lnTo>
                  <a:lnTo>
                    <a:pt x="47" y="24"/>
                  </a:lnTo>
                  <a:lnTo>
                    <a:pt x="46" y="24"/>
                  </a:lnTo>
                  <a:lnTo>
                    <a:pt x="46" y="25"/>
                  </a:lnTo>
                  <a:lnTo>
                    <a:pt x="45" y="25"/>
                  </a:lnTo>
                  <a:lnTo>
                    <a:pt x="46" y="25"/>
                  </a:lnTo>
                  <a:lnTo>
                    <a:pt x="46" y="26"/>
                  </a:lnTo>
                  <a:lnTo>
                    <a:pt x="47" y="26"/>
                  </a:lnTo>
                  <a:lnTo>
                    <a:pt x="47" y="25"/>
                  </a:lnTo>
                  <a:lnTo>
                    <a:pt x="47" y="26"/>
                  </a:lnTo>
                  <a:lnTo>
                    <a:pt x="48" y="26"/>
                  </a:lnTo>
                  <a:lnTo>
                    <a:pt x="49" y="26"/>
                  </a:lnTo>
                  <a:lnTo>
                    <a:pt x="50" y="26"/>
                  </a:lnTo>
                  <a:lnTo>
                    <a:pt x="50" y="25"/>
                  </a:lnTo>
                  <a:lnTo>
                    <a:pt x="49" y="25"/>
                  </a:lnTo>
                  <a:lnTo>
                    <a:pt x="50" y="25"/>
                  </a:lnTo>
                  <a:lnTo>
                    <a:pt x="49" y="25"/>
                  </a:lnTo>
                  <a:lnTo>
                    <a:pt x="50" y="25"/>
                  </a:lnTo>
                  <a:lnTo>
                    <a:pt x="50" y="24"/>
                  </a:lnTo>
                  <a:lnTo>
                    <a:pt x="49" y="24"/>
                  </a:lnTo>
                  <a:lnTo>
                    <a:pt x="48" y="23"/>
                  </a:lnTo>
                  <a:lnTo>
                    <a:pt x="49" y="23"/>
                  </a:lnTo>
                  <a:lnTo>
                    <a:pt x="48" y="23"/>
                  </a:lnTo>
                  <a:lnTo>
                    <a:pt x="49" y="24"/>
                  </a:lnTo>
                  <a:lnTo>
                    <a:pt x="50" y="24"/>
                  </a:lnTo>
                  <a:lnTo>
                    <a:pt x="51" y="25"/>
                  </a:lnTo>
                  <a:lnTo>
                    <a:pt x="51" y="24"/>
                  </a:lnTo>
                  <a:lnTo>
                    <a:pt x="52" y="24"/>
                  </a:lnTo>
                  <a:lnTo>
                    <a:pt x="51" y="24"/>
                  </a:lnTo>
                  <a:lnTo>
                    <a:pt x="52" y="25"/>
                  </a:lnTo>
                  <a:lnTo>
                    <a:pt x="51" y="25"/>
                  </a:lnTo>
                  <a:lnTo>
                    <a:pt x="52" y="25"/>
                  </a:lnTo>
                  <a:lnTo>
                    <a:pt x="53" y="25"/>
                  </a:lnTo>
                  <a:lnTo>
                    <a:pt x="54" y="25"/>
                  </a:lnTo>
                  <a:lnTo>
                    <a:pt x="55" y="25"/>
                  </a:lnTo>
                  <a:lnTo>
                    <a:pt x="54" y="25"/>
                  </a:lnTo>
                  <a:lnTo>
                    <a:pt x="53" y="25"/>
                  </a:lnTo>
                  <a:lnTo>
                    <a:pt x="52" y="25"/>
                  </a:lnTo>
                  <a:lnTo>
                    <a:pt x="52" y="26"/>
                  </a:lnTo>
                  <a:lnTo>
                    <a:pt x="53" y="26"/>
                  </a:lnTo>
                  <a:lnTo>
                    <a:pt x="54" y="26"/>
                  </a:lnTo>
                  <a:lnTo>
                    <a:pt x="54" y="25"/>
                  </a:lnTo>
                  <a:lnTo>
                    <a:pt x="55" y="25"/>
                  </a:lnTo>
                  <a:lnTo>
                    <a:pt x="56" y="25"/>
                  </a:lnTo>
                  <a:lnTo>
                    <a:pt x="55" y="25"/>
                  </a:lnTo>
                  <a:lnTo>
                    <a:pt x="54" y="26"/>
                  </a:lnTo>
                  <a:lnTo>
                    <a:pt x="55" y="26"/>
                  </a:lnTo>
                  <a:lnTo>
                    <a:pt x="56" y="26"/>
                  </a:lnTo>
                  <a:lnTo>
                    <a:pt x="55" y="26"/>
                  </a:lnTo>
                  <a:lnTo>
                    <a:pt x="54" y="26"/>
                  </a:lnTo>
                  <a:lnTo>
                    <a:pt x="55" y="26"/>
                  </a:lnTo>
                  <a:lnTo>
                    <a:pt x="56" y="26"/>
                  </a:lnTo>
                  <a:lnTo>
                    <a:pt x="57" y="26"/>
                  </a:lnTo>
                  <a:lnTo>
                    <a:pt x="58" y="26"/>
                  </a:lnTo>
                  <a:lnTo>
                    <a:pt x="57" y="27"/>
                  </a:lnTo>
                  <a:lnTo>
                    <a:pt x="56" y="27"/>
                  </a:lnTo>
                  <a:lnTo>
                    <a:pt x="55" y="26"/>
                  </a:lnTo>
                  <a:lnTo>
                    <a:pt x="56" y="27"/>
                  </a:lnTo>
                  <a:lnTo>
                    <a:pt x="57" y="27"/>
                  </a:lnTo>
                  <a:lnTo>
                    <a:pt x="58" y="27"/>
                  </a:lnTo>
                  <a:lnTo>
                    <a:pt x="57" y="27"/>
                  </a:lnTo>
                  <a:lnTo>
                    <a:pt x="58" y="27"/>
                  </a:lnTo>
                  <a:lnTo>
                    <a:pt x="59" y="27"/>
                  </a:lnTo>
                  <a:lnTo>
                    <a:pt x="58" y="27"/>
                  </a:lnTo>
                  <a:lnTo>
                    <a:pt x="59" y="28"/>
                  </a:lnTo>
                  <a:lnTo>
                    <a:pt x="58" y="28"/>
                  </a:lnTo>
                  <a:lnTo>
                    <a:pt x="59" y="28"/>
                  </a:lnTo>
                  <a:lnTo>
                    <a:pt x="58" y="28"/>
                  </a:lnTo>
                  <a:lnTo>
                    <a:pt x="59" y="28"/>
                  </a:lnTo>
                  <a:lnTo>
                    <a:pt x="60" y="28"/>
                  </a:lnTo>
                  <a:lnTo>
                    <a:pt x="59" y="28"/>
                  </a:lnTo>
                  <a:lnTo>
                    <a:pt x="58" y="28"/>
                  </a:lnTo>
                  <a:lnTo>
                    <a:pt x="57" y="28"/>
                  </a:lnTo>
                  <a:lnTo>
                    <a:pt x="56" y="28"/>
                  </a:lnTo>
                  <a:lnTo>
                    <a:pt x="55" y="27"/>
                  </a:lnTo>
                  <a:lnTo>
                    <a:pt x="54" y="27"/>
                  </a:lnTo>
                  <a:lnTo>
                    <a:pt x="53" y="27"/>
                  </a:lnTo>
                  <a:lnTo>
                    <a:pt x="52" y="27"/>
                  </a:lnTo>
                  <a:lnTo>
                    <a:pt x="51" y="27"/>
                  </a:lnTo>
                  <a:lnTo>
                    <a:pt x="50" y="27"/>
                  </a:lnTo>
                  <a:lnTo>
                    <a:pt x="50" y="28"/>
                  </a:lnTo>
                  <a:lnTo>
                    <a:pt x="51" y="28"/>
                  </a:lnTo>
                  <a:lnTo>
                    <a:pt x="52" y="28"/>
                  </a:lnTo>
                  <a:lnTo>
                    <a:pt x="53" y="28"/>
                  </a:lnTo>
                  <a:lnTo>
                    <a:pt x="54" y="28"/>
                  </a:lnTo>
                  <a:lnTo>
                    <a:pt x="55" y="28"/>
                  </a:lnTo>
                  <a:lnTo>
                    <a:pt x="55" y="29"/>
                  </a:lnTo>
                  <a:lnTo>
                    <a:pt x="56" y="29"/>
                  </a:lnTo>
                  <a:lnTo>
                    <a:pt x="57" y="29"/>
                  </a:lnTo>
                  <a:lnTo>
                    <a:pt x="58" y="29"/>
                  </a:lnTo>
                  <a:lnTo>
                    <a:pt x="59" y="29"/>
                  </a:lnTo>
                  <a:lnTo>
                    <a:pt x="60" y="29"/>
                  </a:lnTo>
                  <a:lnTo>
                    <a:pt x="61" y="29"/>
                  </a:lnTo>
                  <a:lnTo>
                    <a:pt x="62" y="30"/>
                  </a:lnTo>
                  <a:lnTo>
                    <a:pt x="61" y="30"/>
                  </a:lnTo>
                  <a:lnTo>
                    <a:pt x="62" y="30"/>
                  </a:lnTo>
                  <a:lnTo>
                    <a:pt x="61" y="30"/>
                  </a:lnTo>
                  <a:lnTo>
                    <a:pt x="62" y="30"/>
                  </a:lnTo>
                  <a:lnTo>
                    <a:pt x="61" y="30"/>
                  </a:lnTo>
                  <a:lnTo>
                    <a:pt x="61" y="31"/>
                  </a:lnTo>
                  <a:lnTo>
                    <a:pt x="62" y="31"/>
                  </a:lnTo>
                  <a:lnTo>
                    <a:pt x="63" y="31"/>
                  </a:lnTo>
                  <a:lnTo>
                    <a:pt x="62" y="31"/>
                  </a:lnTo>
                  <a:lnTo>
                    <a:pt x="63" y="31"/>
                  </a:lnTo>
                  <a:lnTo>
                    <a:pt x="63" y="32"/>
                  </a:lnTo>
                  <a:lnTo>
                    <a:pt x="62" y="31"/>
                  </a:lnTo>
                  <a:lnTo>
                    <a:pt x="61" y="31"/>
                  </a:lnTo>
                  <a:lnTo>
                    <a:pt x="61" y="32"/>
                  </a:lnTo>
                  <a:lnTo>
                    <a:pt x="62" y="32"/>
                  </a:lnTo>
                  <a:lnTo>
                    <a:pt x="63" y="32"/>
                  </a:lnTo>
                  <a:lnTo>
                    <a:pt x="62" y="32"/>
                  </a:lnTo>
                  <a:lnTo>
                    <a:pt x="62" y="33"/>
                  </a:lnTo>
                  <a:lnTo>
                    <a:pt x="61" y="33"/>
                  </a:lnTo>
                  <a:lnTo>
                    <a:pt x="60" y="33"/>
                  </a:lnTo>
                  <a:lnTo>
                    <a:pt x="60" y="32"/>
                  </a:lnTo>
                  <a:lnTo>
                    <a:pt x="59" y="32"/>
                  </a:lnTo>
                  <a:lnTo>
                    <a:pt x="59" y="33"/>
                  </a:lnTo>
                  <a:lnTo>
                    <a:pt x="60" y="33"/>
                  </a:lnTo>
                  <a:lnTo>
                    <a:pt x="59" y="33"/>
                  </a:lnTo>
                  <a:lnTo>
                    <a:pt x="58" y="33"/>
                  </a:lnTo>
                  <a:lnTo>
                    <a:pt x="57" y="33"/>
                  </a:lnTo>
                  <a:lnTo>
                    <a:pt x="58" y="33"/>
                  </a:lnTo>
                  <a:lnTo>
                    <a:pt x="59" y="33"/>
                  </a:lnTo>
                  <a:lnTo>
                    <a:pt x="60" y="33"/>
                  </a:lnTo>
                  <a:lnTo>
                    <a:pt x="61" y="33"/>
                  </a:lnTo>
                  <a:lnTo>
                    <a:pt x="62" y="33"/>
                  </a:lnTo>
                  <a:lnTo>
                    <a:pt x="61" y="33"/>
                  </a:lnTo>
                  <a:lnTo>
                    <a:pt x="62" y="33"/>
                  </a:lnTo>
                  <a:lnTo>
                    <a:pt x="63" y="33"/>
                  </a:lnTo>
                  <a:lnTo>
                    <a:pt x="62" y="33"/>
                  </a:lnTo>
                  <a:lnTo>
                    <a:pt x="63" y="33"/>
                  </a:lnTo>
                  <a:lnTo>
                    <a:pt x="63" y="34"/>
                  </a:lnTo>
                  <a:lnTo>
                    <a:pt x="63" y="33"/>
                  </a:lnTo>
                  <a:lnTo>
                    <a:pt x="62" y="33"/>
                  </a:lnTo>
                  <a:lnTo>
                    <a:pt x="62" y="34"/>
                  </a:lnTo>
                  <a:lnTo>
                    <a:pt x="63" y="34"/>
                  </a:lnTo>
                  <a:lnTo>
                    <a:pt x="64" y="34"/>
                  </a:lnTo>
                  <a:lnTo>
                    <a:pt x="65" y="34"/>
                  </a:lnTo>
                  <a:lnTo>
                    <a:pt x="66" y="34"/>
                  </a:lnTo>
                  <a:lnTo>
                    <a:pt x="65" y="34"/>
                  </a:lnTo>
                  <a:lnTo>
                    <a:pt x="64" y="34"/>
                  </a:lnTo>
                  <a:lnTo>
                    <a:pt x="63" y="34"/>
                  </a:lnTo>
                  <a:lnTo>
                    <a:pt x="62" y="34"/>
                  </a:lnTo>
                  <a:lnTo>
                    <a:pt x="61" y="34"/>
                  </a:lnTo>
                  <a:lnTo>
                    <a:pt x="60" y="34"/>
                  </a:lnTo>
                  <a:lnTo>
                    <a:pt x="59" y="33"/>
                  </a:lnTo>
                  <a:lnTo>
                    <a:pt x="59" y="34"/>
                  </a:lnTo>
                  <a:lnTo>
                    <a:pt x="60" y="34"/>
                  </a:lnTo>
                  <a:lnTo>
                    <a:pt x="59" y="34"/>
                  </a:lnTo>
                  <a:lnTo>
                    <a:pt x="58" y="34"/>
                  </a:lnTo>
                  <a:lnTo>
                    <a:pt x="58" y="33"/>
                  </a:lnTo>
                  <a:lnTo>
                    <a:pt x="57" y="34"/>
                  </a:lnTo>
                  <a:lnTo>
                    <a:pt x="58" y="34"/>
                  </a:lnTo>
                  <a:lnTo>
                    <a:pt x="59" y="34"/>
                  </a:lnTo>
                  <a:lnTo>
                    <a:pt x="60" y="34"/>
                  </a:lnTo>
                  <a:lnTo>
                    <a:pt x="61" y="34"/>
                  </a:lnTo>
                  <a:lnTo>
                    <a:pt x="60" y="34"/>
                  </a:lnTo>
                  <a:lnTo>
                    <a:pt x="59" y="34"/>
                  </a:lnTo>
                  <a:lnTo>
                    <a:pt x="58" y="34"/>
                  </a:lnTo>
                  <a:lnTo>
                    <a:pt x="59" y="34"/>
                  </a:lnTo>
                  <a:lnTo>
                    <a:pt x="58" y="34"/>
                  </a:lnTo>
                  <a:lnTo>
                    <a:pt x="58" y="35"/>
                  </a:lnTo>
                  <a:lnTo>
                    <a:pt x="58" y="34"/>
                  </a:lnTo>
                  <a:lnTo>
                    <a:pt x="57" y="34"/>
                  </a:lnTo>
                  <a:lnTo>
                    <a:pt x="58" y="35"/>
                  </a:lnTo>
                  <a:lnTo>
                    <a:pt x="57" y="35"/>
                  </a:lnTo>
                  <a:lnTo>
                    <a:pt x="58" y="35"/>
                  </a:lnTo>
                  <a:lnTo>
                    <a:pt x="59" y="35"/>
                  </a:lnTo>
                  <a:lnTo>
                    <a:pt x="60" y="35"/>
                  </a:lnTo>
                  <a:lnTo>
                    <a:pt x="60" y="34"/>
                  </a:lnTo>
                  <a:lnTo>
                    <a:pt x="61" y="34"/>
                  </a:lnTo>
                  <a:lnTo>
                    <a:pt x="62" y="34"/>
                  </a:lnTo>
                  <a:lnTo>
                    <a:pt x="61" y="34"/>
                  </a:lnTo>
                  <a:lnTo>
                    <a:pt x="61" y="35"/>
                  </a:lnTo>
                  <a:lnTo>
                    <a:pt x="62" y="35"/>
                  </a:lnTo>
                  <a:lnTo>
                    <a:pt x="63" y="35"/>
                  </a:lnTo>
                  <a:lnTo>
                    <a:pt x="63" y="34"/>
                  </a:lnTo>
                  <a:lnTo>
                    <a:pt x="62" y="34"/>
                  </a:lnTo>
                  <a:lnTo>
                    <a:pt x="63" y="34"/>
                  </a:lnTo>
                  <a:lnTo>
                    <a:pt x="64" y="34"/>
                  </a:lnTo>
                  <a:lnTo>
                    <a:pt x="63" y="34"/>
                  </a:lnTo>
                  <a:lnTo>
                    <a:pt x="63" y="35"/>
                  </a:lnTo>
                  <a:lnTo>
                    <a:pt x="64" y="35"/>
                  </a:lnTo>
                  <a:lnTo>
                    <a:pt x="65" y="34"/>
                  </a:lnTo>
                  <a:lnTo>
                    <a:pt x="64" y="34"/>
                  </a:lnTo>
                  <a:lnTo>
                    <a:pt x="65" y="34"/>
                  </a:lnTo>
                  <a:lnTo>
                    <a:pt x="64" y="35"/>
                  </a:lnTo>
                  <a:lnTo>
                    <a:pt x="63" y="35"/>
                  </a:lnTo>
                  <a:lnTo>
                    <a:pt x="64" y="35"/>
                  </a:lnTo>
                  <a:lnTo>
                    <a:pt x="65" y="35"/>
                  </a:lnTo>
                  <a:lnTo>
                    <a:pt x="66" y="35"/>
                  </a:lnTo>
                  <a:lnTo>
                    <a:pt x="65" y="35"/>
                  </a:lnTo>
                  <a:lnTo>
                    <a:pt x="66" y="35"/>
                  </a:lnTo>
                  <a:lnTo>
                    <a:pt x="67" y="35"/>
                  </a:lnTo>
                  <a:lnTo>
                    <a:pt x="66" y="35"/>
                  </a:lnTo>
                  <a:lnTo>
                    <a:pt x="65" y="35"/>
                  </a:lnTo>
                  <a:lnTo>
                    <a:pt x="64" y="35"/>
                  </a:lnTo>
                  <a:lnTo>
                    <a:pt x="63" y="35"/>
                  </a:lnTo>
                  <a:lnTo>
                    <a:pt x="62" y="35"/>
                  </a:lnTo>
                  <a:lnTo>
                    <a:pt x="61" y="35"/>
                  </a:lnTo>
                  <a:lnTo>
                    <a:pt x="60" y="35"/>
                  </a:lnTo>
                  <a:lnTo>
                    <a:pt x="59" y="35"/>
                  </a:lnTo>
                  <a:lnTo>
                    <a:pt x="58" y="35"/>
                  </a:lnTo>
                  <a:lnTo>
                    <a:pt x="58" y="36"/>
                  </a:lnTo>
                  <a:lnTo>
                    <a:pt x="59" y="36"/>
                  </a:lnTo>
                  <a:lnTo>
                    <a:pt x="60" y="36"/>
                  </a:lnTo>
                  <a:lnTo>
                    <a:pt x="61" y="36"/>
                  </a:lnTo>
                  <a:lnTo>
                    <a:pt x="62" y="36"/>
                  </a:lnTo>
                  <a:lnTo>
                    <a:pt x="63" y="36"/>
                  </a:lnTo>
                  <a:lnTo>
                    <a:pt x="64" y="36"/>
                  </a:lnTo>
                  <a:lnTo>
                    <a:pt x="64" y="35"/>
                  </a:lnTo>
                  <a:lnTo>
                    <a:pt x="64" y="36"/>
                  </a:lnTo>
                  <a:lnTo>
                    <a:pt x="65" y="36"/>
                  </a:lnTo>
                  <a:lnTo>
                    <a:pt x="66" y="36"/>
                  </a:lnTo>
                  <a:lnTo>
                    <a:pt x="67" y="36"/>
                  </a:lnTo>
                  <a:lnTo>
                    <a:pt x="66" y="36"/>
                  </a:lnTo>
                  <a:lnTo>
                    <a:pt x="65" y="36"/>
                  </a:lnTo>
                  <a:lnTo>
                    <a:pt x="64" y="36"/>
                  </a:lnTo>
                  <a:lnTo>
                    <a:pt x="63" y="36"/>
                  </a:lnTo>
                  <a:lnTo>
                    <a:pt x="62" y="36"/>
                  </a:lnTo>
                  <a:lnTo>
                    <a:pt x="61" y="36"/>
                  </a:lnTo>
                  <a:lnTo>
                    <a:pt x="60" y="36"/>
                  </a:lnTo>
                  <a:lnTo>
                    <a:pt x="59" y="36"/>
                  </a:lnTo>
                  <a:lnTo>
                    <a:pt x="58" y="36"/>
                  </a:lnTo>
                  <a:lnTo>
                    <a:pt x="59" y="36"/>
                  </a:lnTo>
                  <a:lnTo>
                    <a:pt x="60" y="36"/>
                  </a:lnTo>
                  <a:lnTo>
                    <a:pt x="59" y="36"/>
                  </a:lnTo>
                  <a:lnTo>
                    <a:pt x="60" y="36"/>
                  </a:lnTo>
                  <a:lnTo>
                    <a:pt x="60" y="37"/>
                  </a:lnTo>
                  <a:lnTo>
                    <a:pt x="59" y="37"/>
                  </a:lnTo>
                  <a:lnTo>
                    <a:pt x="60" y="37"/>
                  </a:lnTo>
                  <a:lnTo>
                    <a:pt x="61" y="37"/>
                  </a:lnTo>
                  <a:lnTo>
                    <a:pt x="60" y="37"/>
                  </a:lnTo>
                  <a:lnTo>
                    <a:pt x="61" y="37"/>
                  </a:lnTo>
                  <a:lnTo>
                    <a:pt x="62" y="37"/>
                  </a:lnTo>
                  <a:lnTo>
                    <a:pt x="63" y="37"/>
                  </a:lnTo>
                  <a:lnTo>
                    <a:pt x="62" y="37"/>
                  </a:lnTo>
                  <a:lnTo>
                    <a:pt x="63" y="37"/>
                  </a:lnTo>
                  <a:lnTo>
                    <a:pt x="62" y="37"/>
                  </a:lnTo>
                  <a:lnTo>
                    <a:pt x="61" y="37"/>
                  </a:lnTo>
                  <a:lnTo>
                    <a:pt x="62" y="37"/>
                  </a:lnTo>
                  <a:lnTo>
                    <a:pt x="61" y="37"/>
                  </a:lnTo>
                  <a:lnTo>
                    <a:pt x="62" y="37"/>
                  </a:lnTo>
                  <a:lnTo>
                    <a:pt x="61" y="37"/>
                  </a:lnTo>
                  <a:lnTo>
                    <a:pt x="60" y="37"/>
                  </a:lnTo>
                  <a:lnTo>
                    <a:pt x="61" y="38"/>
                  </a:lnTo>
                  <a:lnTo>
                    <a:pt x="62" y="38"/>
                  </a:lnTo>
                  <a:lnTo>
                    <a:pt x="63" y="38"/>
                  </a:lnTo>
                  <a:lnTo>
                    <a:pt x="62" y="38"/>
                  </a:lnTo>
                  <a:lnTo>
                    <a:pt x="61" y="38"/>
                  </a:lnTo>
                  <a:lnTo>
                    <a:pt x="60" y="38"/>
                  </a:lnTo>
                  <a:lnTo>
                    <a:pt x="61" y="38"/>
                  </a:lnTo>
                  <a:lnTo>
                    <a:pt x="60" y="38"/>
                  </a:lnTo>
                  <a:lnTo>
                    <a:pt x="61" y="38"/>
                  </a:lnTo>
                  <a:lnTo>
                    <a:pt x="62" y="38"/>
                  </a:lnTo>
                  <a:lnTo>
                    <a:pt x="61" y="38"/>
                  </a:lnTo>
                  <a:lnTo>
                    <a:pt x="61" y="39"/>
                  </a:lnTo>
                  <a:lnTo>
                    <a:pt x="62" y="39"/>
                  </a:lnTo>
                  <a:lnTo>
                    <a:pt x="63" y="38"/>
                  </a:lnTo>
                  <a:lnTo>
                    <a:pt x="64" y="38"/>
                  </a:lnTo>
                  <a:lnTo>
                    <a:pt x="64" y="37"/>
                  </a:lnTo>
                  <a:lnTo>
                    <a:pt x="65" y="37"/>
                  </a:lnTo>
                  <a:lnTo>
                    <a:pt x="66" y="37"/>
                  </a:lnTo>
                  <a:lnTo>
                    <a:pt x="66" y="36"/>
                  </a:lnTo>
                  <a:lnTo>
                    <a:pt x="67" y="36"/>
                  </a:lnTo>
                  <a:lnTo>
                    <a:pt x="68" y="37"/>
                  </a:lnTo>
                  <a:lnTo>
                    <a:pt x="67" y="37"/>
                  </a:lnTo>
                  <a:lnTo>
                    <a:pt x="67" y="36"/>
                  </a:lnTo>
                  <a:lnTo>
                    <a:pt x="66" y="37"/>
                  </a:lnTo>
                  <a:lnTo>
                    <a:pt x="67" y="37"/>
                  </a:lnTo>
                  <a:lnTo>
                    <a:pt x="66" y="37"/>
                  </a:lnTo>
                  <a:lnTo>
                    <a:pt x="65" y="37"/>
                  </a:lnTo>
                  <a:lnTo>
                    <a:pt x="64" y="37"/>
                  </a:lnTo>
                  <a:lnTo>
                    <a:pt x="64" y="38"/>
                  </a:lnTo>
                  <a:lnTo>
                    <a:pt x="63" y="38"/>
                  </a:lnTo>
                  <a:lnTo>
                    <a:pt x="63" y="39"/>
                  </a:lnTo>
                  <a:lnTo>
                    <a:pt x="62" y="39"/>
                  </a:lnTo>
                  <a:lnTo>
                    <a:pt x="63" y="39"/>
                  </a:lnTo>
                  <a:lnTo>
                    <a:pt x="62" y="39"/>
                  </a:lnTo>
                  <a:lnTo>
                    <a:pt x="63" y="39"/>
                  </a:lnTo>
                  <a:lnTo>
                    <a:pt x="64" y="39"/>
                  </a:lnTo>
                  <a:lnTo>
                    <a:pt x="65" y="39"/>
                  </a:lnTo>
                  <a:lnTo>
                    <a:pt x="66" y="39"/>
                  </a:lnTo>
                  <a:lnTo>
                    <a:pt x="65" y="39"/>
                  </a:lnTo>
                  <a:lnTo>
                    <a:pt x="64" y="39"/>
                  </a:lnTo>
                  <a:lnTo>
                    <a:pt x="63" y="39"/>
                  </a:lnTo>
                  <a:lnTo>
                    <a:pt x="63" y="40"/>
                  </a:lnTo>
                  <a:lnTo>
                    <a:pt x="64" y="40"/>
                  </a:lnTo>
                  <a:lnTo>
                    <a:pt x="63" y="40"/>
                  </a:lnTo>
                  <a:lnTo>
                    <a:pt x="64" y="40"/>
                  </a:lnTo>
                  <a:lnTo>
                    <a:pt x="65" y="40"/>
                  </a:lnTo>
                  <a:lnTo>
                    <a:pt x="64" y="40"/>
                  </a:lnTo>
                  <a:lnTo>
                    <a:pt x="65" y="40"/>
                  </a:lnTo>
                  <a:lnTo>
                    <a:pt x="65" y="41"/>
                  </a:lnTo>
                  <a:lnTo>
                    <a:pt x="66" y="41"/>
                  </a:lnTo>
                  <a:lnTo>
                    <a:pt x="66" y="40"/>
                  </a:lnTo>
                  <a:lnTo>
                    <a:pt x="67" y="40"/>
                  </a:lnTo>
                  <a:lnTo>
                    <a:pt x="66" y="40"/>
                  </a:lnTo>
                  <a:lnTo>
                    <a:pt x="67" y="40"/>
                  </a:lnTo>
                  <a:lnTo>
                    <a:pt x="68" y="40"/>
                  </a:lnTo>
                  <a:lnTo>
                    <a:pt x="69" y="40"/>
                  </a:lnTo>
                  <a:lnTo>
                    <a:pt x="70" y="40"/>
                  </a:lnTo>
                  <a:lnTo>
                    <a:pt x="69" y="40"/>
                  </a:lnTo>
                  <a:lnTo>
                    <a:pt x="68" y="40"/>
                  </a:lnTo>
                  <a:lnTo>
                    <a:pt x="67" y="40"/>
                  </a:lnTo>
                  <a:lnTo>
                    <a:pt x="66" y="40"/>
                  </a:lnTo>
                  <a:lnTo>
                    <a:pt x="66" y="41"/>
                  </a:lnTo>
                  <a:lnTo>
                    <a:pt x="67" y="41"/>
                  </a:lnTo>
                  <a:lnTo>
                    <a:pt x="67" y="42"/>
                  </a:lnTo>
                  <a:lnTo>
                    <a:pt x="68" y="42"/>
                  </a:lnTo>
                  <a:lnTo>
                    <a:pt x="67" y="42"/>
                  </a:lnTo>
                  <a:lnTo>
                    <a:pt x="68" y="42"/>
                  </a:lnTo>
                  <a:lnTo>
                    <a:pt x="69" y="42"/>
                  </a:lnTo>
                  <a:lnTo>
                    <a:pt x="68" y="42"/>
                  </a:lnTo>
                  <a:lnTo>
                    <a:pt x="68" y="43"/>
                  </a:lnTo>
                  <a:lnTo>
                    <a:pt x="69" y="43"/>
                  </a:lnTo>
                  <a:lnTo>
                    <a:pt x="70" y="44"/>
                  </a:lnTo>
                  <a:lnTo>
                    <a:pt x="70" y="43"/>
                  </a:lnTo>
                  <a:lnTo>
                    <a:pt x="70" y="42"/>
                  </a:lnTo>
                  <a:lnTo>
                    <a:pt x="71" y="42"/>
                  </a:lnTo>
                  <a:lnTo>
                    <a:pt x="70" y="42"/>
                  </a:lnTo>
                  <a:lnTo>
                    <a:pt x="70" y="43"/>
                  </a:lnTo>
                  <a:lnTo>
                    <a:pt x="71" y="43"/>
                  </a:lnTo>
                  <a:lnTo>
                    <a:pt x="71" y="42"/>
                  </a:lnTo>
                  <a:lnTo>
                    <a:pt x="70" y="42"/>
                  </a:lnTo>
                  <a:lnTo>
                    <a:pt x="70" y="41"/>
                  </a:lnTo>
                  <a:lnTo>
                    <a:pt x="71" y="42"/>
                  </a:lnTo>
                  <a:lnTo>
                    <a:pt x="72" y="42"/>
                  </a:lnTo>
                  <a:lnTo>
                    <a:pt x="73" y="42"/>
                  </a:lnTo>
                  <a:lnTo>
                    <a:pt x="73" y="43"/>
                  </a:lnTo>
                  <a:lnTo>
                    <a:pt x="74" y="43"/>
                  </a:lnTo>
                  <a:lnTo>
                    <a:pt x="75" y="43"/>
                  </a:lnTo>
                  <a:lnTo>
                    <a:pt x="74" y="43"/>
                  </a:lnTo>
                  <a:lnTo>
                    <a:pt x="73" y="43"/>
                  </a:lnTo>
                  <a:lnTo>
                    <a:pt x="72" y="42"/>
                  </a:lnTo>
                  <a:lnTo>
                    <a:pt x="72" y="43"/>
                  </a:lnTo>
                  <a:lnTo>
                    <a:pt x="71" y="43"/>
                  </a:lnTo>
                  <a:lnTo>
                    <a:pt x="72" y="43"/>
                  </a:lnTo>
                  <a:lnTo>
                    <a:pt x="73" y="43"/>
                  </a:lnTo>
                  <a:lnTo>
                    <a:pt x="72" y="43"/>
                  </a:lnTo>
                  <a:lnTo>
                    <a:pt x="72" y="44"/>
                  </a:lnTo>
                  <a:lnTo>
                    <a:pt x="71" y="44"/>
                  </a:lnTo>
                  <a:lnTo>
                    <a:pt x="70" y="44"/>
                  </a:lnTo>
                  <a:lnTo>
                    <a:pt x="71" y="44"/>
                  </a:lnTo>
                  <a:lnTo>
                    <a:pt x="72" y="44"/>
                  </a:lnTo>
                  <a:lnTo>
                    <a:pt x="73" y="44"/>
                  </a:lnTo>
                  <a:lnTo>
                    <a:pt x="73" y="43"/>
                  </a:lnTo>
                  <a:lnTo>
                    <a:pt x="73" y="44"/>
                  </a:lnTo>
                  <a:lnTo>
                    <a:pt x="74" y="44"/>
                  </a:lnTo>
                  <a:lnTo>
                    <a:pt x="73" y="44"/>
                  </a:lnTo>
                  <a:lnTo>
                    <a:pt x="72" y="44"/>
                  </a:lnTo>
                  <a:lnTo>
                    <a:pt x="71" y="44"/>
                  </a:lnTo>
                  <a:lnTo>
                    <a:pt x="72" y="45"/>
                  </a:lnTo>
                  <a:lnTo>
                    <a:pt x="73" y="44"/>
                  </a:lnTo>
                  <a:lnTo>
                    <a:pt x="73" y="45"/>
                  </a:lnTo>
                  <a:lnTo>
                    <a:pt x="72" y="45"/>
                  </a:lnTo>
                  <a:lnTo>
                    <a:pt x="73" y="46"/>
                  </a:lnTo>
                  <a:lnTo>
                    <a:pt x="73" y="45"/>
                  </a:lnTo>
                  <a:lnTo>
                    <a:pt x="74" y="45"/>
                  </a:lnTo>
                  <a:lnTo>
                    <a:pt x="73" y="45"/>
                  </a:lnTo>
                  <a:lnTo>
                    <a:pt x="74" y="45"/>
                  </a:lnTo>
                  <a:lnTo>
                    <a:pt x="74" y="46"/>
                  </a:lnTo>
                  <a:lnTo>
                    <a:pt x="73" y="46"/>
                  </a:lnTo>
                  <a:lnTo>
                    <a:pt x="74" y="46"/>
                  </a:lnTo>
                  <a:lnTo>
                    <a:pt x="75" y="46"/>
                  </a:lnTo>
                  <a:lnTo>
                    <a:pt x="74" y="46"/>
                  </a:lnTo>
                  <a:lnTo>
                    <a:pt x="75" y="46"/>
                  </a:lnTo>
                  <a:lnTo>
                    <a:pt x="76" y="46"/>
                  </a:lnTo>
                  <a:lnTo>
                    <a:pt x="76" y="47"/>
                  </a:lnTo>
                  <a:lnTo>
                    <a:pt x="77" y="47"/>
                  </a:lnTo>
                  <a:lnTo>
                    <a:pt x="77" y="48"/>
                  </a:lnTo>
                  <a:lnTo>
                    <a:pt x="78" y="47"/>
                  </a:lnTo>
                  <a:lnTo>
                    <a:pt x="78" y="48"/>
                  </a:lnTo>
                  <a:lnTo>
                    <a:pt x="79" y="49"/>
                  </a:lnTo>
                  <a:lnTo>
                    <a:pt x="80" y="49"/>
                  </a:lnTo>
                  <a:lnTo>
                    <a:pt x="81" y="49"/>
                  </a:lnTo>
                  <a:lnTo>
                    <a:pt x="80" y="49"/>
                  </a:lnTo>
                  <a:lnTo>
                    <a:pt x="81" y="49"/>
                  </a:lnTo>
                  <a:lnTo>
                    <a:pt x="80" y="49"/>
                  </a:lnTo>
                  <a:lnTo>
                    <a:pt x="81" y="49"/>
                  </a:lnTo>
                  <a:lnTo>
                    <a:pt x="81" y="50"/>
                  </a:lnTo>
                  <a:lnTo>
                    <a:pt x="82" y="50"/>
                  </a:lnTo>
                  <a:lnTo>
                    <a:pt x="82" y="49"/>
                  </a:lnTo>
                  <a:lnTo>
                    <a:pt x="83" y="49"/>
                  </a:lnTo>
                  <a:lnTo>
                    <a:pt x="82" y="49"/>
                  </a:lnTo>
                  <a:lnTo>
                    <a:pt x="82" y="50"/>
                  </a:lnTo>
                  <a:lnTo>
                    <a:pt x="83" y="50"/>
                  </a:lnTo>
                  <a:lnTo>
                    <a:pt x="83" y="51"/>
                  </a:lnTo>
                  <a:lnTo>
                    <a:pt x="84" y="51"/>
                  </a:lnTo>
                  <a:lnTo>
                    <a:pt x="83" y="51"/>
                  </a:lnTo>
                  <a:lnTo>
                    <a:pt x="84" y="51"/>
                  </a:lnTo>
                  <a:lnTo>
                    <a:pt x="85" y="51"/>
                  </a:lnTo>
                  <a:lnTo>
                    <a:pt x="84" y="51"/>
                  </a:lnTo>
                  <a:lnTo>
                    <a:pt x="85" y="51"/>
                  </a:lnTo>
                  <a:lnTo>
                    <a:pt x="86" y="51"/>
                  </a:lnTo>
                  <a:lnTo>
                    <a:pt x="85" y="51"/>
                  </a:lnTo>
                  <a:lnTo>
                    <a:pt x="86" y="52"/>
                  </a:lnTo>
                  <a:lnTo>
                    <a:pt x="87" y="52"/>
                  </a:lnTo>
                  <a:lnTo>
                    <a:pt x="86" y="52"/>
                  </a:lnTo>
                  <a:lnTo>
                    <a:pt x="86" y="51"/>
                  </a:lnTo>
                  <a:lnTo>
                    <a:pt x="87" y="51"/>
                  </a:lnTo>
                  <a:lnTo>
                    <a:pt x="87" y="52"/>
                  </a:lnTo>
                  <a:lnTo>
                    <a:pt x="86" y="52"/>
                  </a:lnTo>
                  <a:lnTo>
                    <a:pt x="87" y="52"/>
                  </a:lnTo>
                  <a:lnTo>
                    <a:pt x="88" y="52"/>
                  </a:lnTo>
                  <a:lnTo>
                    <a:pt x="87" y="52"/>
                  </a:lnTo>
                  <a:lnTo>
                    <a:pt x="88" y="52"/>
                  </a:lnTo>
                  <a:lnTo>
                    <a:pt x="87" y="53"/>
                  </a:lnTo>
                  <a:lnTo>
                    <a:pt x="88" y="53"/>
                  </a:lnTo>
                  <a:lnTo>
                    <a:pt x="89" y="53"/>
                  </a:lnTo>
                  <a:lnTo>
                    <a:pt x="88" y="52"/>
                  </a:lnTo>
                  <a:lnTo>
                    <a:pt x="89" y="52"/>
                  </a:lnTo>
                  <a:lnTo>
                    <a:pt x="90" y="52"/>
                  </a:lnTo>
                  <a:lnTo>
                    <a:pt x="90" y="53"/>
                  </a:lnTo>
                  <a:lnTo>
                    <a:pt x="91" y="53"/>
                  </a:lnTo>
                  <a:lnTo>
                    <a:pt x="91" y="52"/>
                  </a:lnTo>
                  <a:lnTo>
                    <a:pt x="92" y="52"/>
                  </a:lnTo>
                  <a:lnTo>
                    <a:pt x="93" y="52"/>
                  </a:lnTo>
                  <a:lnTo>
                    <a:pt x="92" y="52"/>
                  </a:lnTo>
                  <a:lnTo>
                    <a:pt x="92" y="51"/>
                  </a:lnTo>
                  <a:lnTo>
                    <a:pt x="93" y="51"/>
                  </a:lnTo>
                  <a:lnTo>
                    <a:pt x="93" y="52"/>
                  </a:lnTo>
                  <a:lnTo>
                    <a:pt x="94" y="52"/>
                  </a:lnTo>
                  <a:lnTo>
                    <a:pt x="93" y="52"/>
                  </a:lnTo>
                  <a:lnTo>
                    <a:pt x="93" y="53"/>
                  </a:lnTo>
                  <a:lnTo>
                    <a:pt x="94" y="53"/>
                  </a:lnTo>
                  <a:lnTo>
                    <a:pt x="94" y="52"/>
                  </a:lnTo>
                  <a:lnTo>
                    <a:pt x="95" y="52"/>
                  </a:lnTo>
                  <a:lnTo>
                    <a:pt x="95" y="53"/>
                  </a:lnTo>
                  <a:lnTo>
                    <a:pt x="94" y="53"/>
                  </a:lnTo>
                  <a:lnTo>
                    <a:pt x="95" y="53"/>
                  </a:lnTo>
                  <a:lnTo>
                    <a:pt x="95" y="54"/>
                  </a:lnTo>
                  <a:lnTo>
                    <a:pt x="95" y="53"/>
                  </a:lnTo>
                  <a:lnTo>
                    <a:pt x="96" y="53"/>
                  </a:lnTo>
                  <a:lnTo>
                    <a:pt x="95" y="53"/>
                  </a:lnTo>
                  <a:lnTo>
                    <a:pt x="95" y="54"/>
                  </a:lnTo>
                  <a:lnTo>
                    <a:pt x="96" y="53"/>
                  </a:lnTo>
                  <a:lnTo>
                    <a:pt x="96" y="54"/>
                  </a:lnTo>
                  <a:lnTo>
                    <a:pt x="97" y="54"/>
                  </a:lnTo>
                  <a:lnTo>
                    <a:pt x="97" y="53"/>
                  </a:lnTo>
                  <a:lnTo>
                    <a:pt x="97" y="54"/>
                  </a:lnTo>
                  <a:lnTo>
                    <a:pt x="98" y="54"/>
                  </a:lnTo>
                  <a:lnTo>
                    <a:pt x="97" y="54"/>
                  </a:lnTo>
                  <a:lnTo>
                    <a:pt x="97" y="55"/>
                  </a:lnTo>
                  <a:lnTo>
                    <a:pt x="98" y="55"/>
                  </a:lnTo>
                  <a:lnTo>
                    <a:pt x="99" y="55"/>
                  </a:lnTo>
                  <a:lnTo>
                    <a:pt x="99" y="54"/>
                  </a:lnTo>
                  <a:lnTo>
                    <a:pt x="100" y="54"/>
                  </a:lnTo>
                  <a:lnTo>
                    <a:pt x="99" y="54"/>
                  </a:lnTo>
                  <a:lnTo>
                    <a:pt x="100" y="54"/>
                  </a:lnTo>
                  <a:lnTo>
                    <a:pt x="101" y="54"/>
                  </a:lnTo>
                  <a:lnTo>
                    <a:pt x="100" y="54"/>
                  </a:lnTo>
                  <a:lnTo>
                    <a:pt x="100" y="55"/>
                  </a:lnTo>
                  <a:lnTo>
                    <a:pt x="101" y="55"/>
                  </a:lnTo>
                  <a:lnTo>
                    <a:pt x="102" y="55"/>
                  </a:lnTo>
                  <a:lnTo>
                    <a:pt x="103" y="55"/>
                  </a:lnTo>
                  <a:lnTo>
                    <a:pt x="102" y="55"/>
                  </a:lnTo>
                  <a:lnTo>
                    <a:pt x="101" y="55"/>
                  </a:lnTo>
                  <a:lnTo>
                    <a:pt x="101" y="54"/>
                  </a:lnTo>
                  <a:lnTo>
                    <a:pt x="101" y="55"/>
                  </a:lnTo>
                  <a:lnTo>
                    <a:pt x="102" y="55"/>
                  </a:lnTo>
                  <a:lnTo>
                    <a:pt x="103" y="55"/>
                  </a:lnTo>
                  <a:lnTo>
                    <a:pt x="102" y="54"/>
                  </a:lnTo>
                  <a:lnTo>
                    <a:pt x="101" y="54"/>
                  </a:lnTo>
                  <a:lnTo>
                    <a:pt x="100" y="54"/>
                  </a:lnTo>
                  <a:lnTo>
                    <a:pt x="100" y="53"/>
                  </a:lnTo>
                  <a:lnTo>
                    <a:pt x="99" y="53"/>
                  </a:lnTo>
                  <a:lnTo>
                    <a:pt x="100" y="53"/>
                  </a:lnTo>
                  <a:lnTo>
                    <a:pt x="101" y="54"/>
                  </a:lnTo>
                  <a:lnTo>
                    <a:pt x="101" y="53"/>
                  </a:lnTo>
                  <a:lnTo>
                    <a:pt x="102" y="53"/>
                  </a:lnTo>
                  <a:lnTo>
                    <a:pt x="101" y="53"/>
                  </a:lnTo>
                  <a:lnTo>
                    <a:pt x="102" y="53"/>
                  </a:lnTo>
                  <a:lnTo>
                    <a:pt x="101" y="53"/>
                  </a:lnTo>
                  <a:lnTo>
                    <a:pt x="102" y="53"/>
                  </a:lnTo>
                  <a:lnTo>
                    <a:pt x="101" y="53"/>
                  </a:lnTo>
                  <a:lnTo>
                    <a:pt x="100" y="53"/>
                  </a:lnTo>
                  <a:lnTo>
                    <a:pt x="101" y="53"/>
                  </a:lnTo>
                  <a:lnTo>
                    <a:pt x="102" y="53"/>
                  </a:lnTo>
                  <a:lnTo>
                    <a:pt x="101" y="53"/>
                  </a:lnTo>
                  <a:lnTo>
                    <a:pt x="100" y="53"/>
                  </a:lnTo>
                  <a:lnTo>
                    <a:pt x="100" y="52"/>
                  </a:lnTo>
                  <a:lnTo>
                    <a:pt x="99" y="52"/>
                  </a:lnTo>
                  <a:lnTo>
                    <a:pt x="100" y="52"/>
                  </a:lnTo>
                  <a:lnTo>
                    <a:pt x="101" y="53"/>
                  </a:lnTo>
                  <a:lnTo>
                    <a:pt x="101" y="52"/>
                  </a:lnTo>
                  <a:lnTo>
                    <a:pt x="100" y="52"/>
                  </a:lnTo>
                  <a:lnTo>
                    <a:pt x="99" y="52"/>
                  </a:lnTo>
                  <a:lnTo>
                    <a:pt x="100" y="52"/>
                  </a:lnTo>
                  <a:lnTo>
                    <a:pt x="101" y="52"/>
                  </a:lnTo>
                  <a:lnTo>
                    <a:pt x="100" y="52"/>
                  </a:lnTo>
                  <a:lnTo>
                    <a:pt x="101" y="52"/>
                  </a:lnTo>
                  <a:lnTo>
                    <a:pt x="100" y="52"/>
                  </a:lnTo>
                  <a:lnTo>
                    <a:pt x="100" y="51"/>
                  </a:lnTo>
                  <a:lnTo>
                    <a:pt x="99" y="51"/>
                  </a:lnTo>
                  <a:lnTo>
                    <a:pt x="100" y="51"/>
                  </a:lnTo>
                  <a:lnTo>
                    <a:pt x="101" y="51"/>
                  </a:lnTo>
                  <a:lnTo>
                    <a:pt x="100" y="51"/>
                  </a:lnTo>
                  <a:lnTo>
                    <a:pt x="99" y="51"/>
                  </a:lnTo>
                  <a:lnTo>
                    <a:pt x="100" y="51"/>
                  </a:lnTo>
                  <a:lnTo>
                    <a:pt x="100" y="50"/>
                  </a:lnTo>
                  <a:lnTo>
                    <a:pt x="99" y="50"/>
                  </a:lnTo>
                  <a:lnTo>
                    <a:pt x="100" y="50"/>
                  </a:lnTo>
                  <a:lnTo>
                    <a:pt x="100" y="49"/>
                  </a:lnTo>
                  <a:lnTo>
                    <a:pt x="99" y="50"/>
                  </a:lnTo>
                  <a:lnTo>
                    <a:pt x="99" y="49"/>
                  </a:lnTo>
                  <a:lnTo>
                    <a:pt x="98" y="49"/>
                  </a:lnTo>
                  <a:lnTo>
                    <a:pt x="97" y="48"/>
                  </a:lnTo>
                  <a:lnTo>
                    <a:pt x="98" y="48"/>
                  </a:lnTo>
                  <a:lnTo>
                    <a:pt x="99" y="49"/>
                  </a:lnTo>
                  <a:lnTo>
                    <a:pt x="98" y="48"/>
                  </a:lnTo>
                  <a:lnTo>
                    <a:pt x="97" y="48"/>
                  </a:lnTo>
                  <a:lnTo>
                    <a:pt x="96" y="48"/>
                  </a:lnTo>
                  <a:lnTo>
                    <a:pt x="95" y="48"/>
                  </a:lnTo>
                  <a:lnTo>
                    <a:pt x="96" y="48"/>
                  </a:lnTo>
                  <a:lnTo>
                    <a:pt x="97" y="48"/>
                  </a:lnTo>
                  <a:lnTo>
                    <a:pt x="97" y="47"/>
                  </a:lnTo>
                  <a:lnTo>
                    <a:pt x="98" y="47"/>
                  </a:lnTo>
                  <a:lnTo>
                    <a:pt x="97" y="47"/>
                  </a:lnTo>
                  <a:lnTo>
                    <a:pt x="98" y="48"/>
                  </a:lnTo>
                  <a:lnTo>
                    <a:pt x="98" y="47"/>
                  </a:lnTo>
                  <a:lnTo>
                    <a:pt x="99" y="47"/>
                  </a:lnTo>
                  <a:lnTo>
                    <a:pt x="98" y="47"/>
                  </a:lnTo>
                  <a:lnTo>
                    <a:pt x="97" y="47"/>
                  </a:lnTo>
                  <a:lnTo>
                    <a:pt x="97" y="46"/>
                  </a:lnTo>
                  <a:lnTo>
                    <a:pt x="97" y="47"/>
                  </a:lnTo>
                  <a:lnTo>
                    <a:pt x="98" y="47"/>
                  </a:lnTo>
                  <a:lnTo>
                    <a:pt x="99" y="47"/>
                  </a:lnTo>
                  <a:lnTo>
                    <a:pt x="98" y="47"/>
                  </a:lnTo>
                  <a:lnTo>
                    <a:pt x="98" y="46"/>
                  </a:lnTo>
                  <a:lnTo>
                    <a:pt x="99" y="47"/>
                  </a:lnTo>
                  <a:lnTo>
                    <a:pt x="99" y="46"/>
                  </a:lnTo>
                  <a:lnTo>
                    <a:pt x="98" y="46"/>
                  </a:lnTo>
                  <a:lnTo>
                    <a:pt x="97" y="46"/>
                  </a:lnTo>
                  <a:lnTo>
                    <a:pt x="98" y="46"/>
                  </a:lnTo>
                  <a:lnTo>
                    <a:pt x="99" y="46"/>
                  </a:lnTo>
                  <a:lnTo>
                    <a:pt x="98" y="46"/>
                  </a:lnTo>
                  <a:lnTo>
                    <a:pt x="99" y="46"/>
                  </a:lnTo>
                  <a:lnTo>
                    <a:pt x="98" y="46"/>
                  </a:lnTo>
                  <a:lnTo>
                    <a:pt x="99" y="46"/>
                  </a:lnTo>
                  <a:lnTo>
                    <a:pt x="99" y="45"/>
                  </a:lnTo>
                  <a:lnTo>
                    <a:pt x="99" y="46"/>
                  </a:lnTo>
                  <a:lnTo>
                    <a:pt x="100" y="46"/>
                  </a:lnTo>
                  <a:lnTo>
                    <a:pt x="99" y="45"/>
                  </a:lnTo>
                  <a:lnTo>
                    <a:pt x="98" y="45"/>
                  </a:lnTo>
                  <a:lnTo>
                    <a:pt x="97" y="45"/>
                  </a:lnTo>
                  <a:lnTo>
                    <a:pt x="98" y="45"/>
                  </a:lnTo>
                  <a:lnTo>
                    <a:pt x="99" y="45"/>
                  </a:lnTo>
                  <a:lnTo>
                    <a:pt x="100" y="45"/>
                  </a:lnTo>
                  <a:lnTo>
                    <a:pt x="99" y="45"/>
                  </a:lnTo>
                  <a:lnTo>
                    <a:pt x="99" y="44"/>
                  </a:lnTo>
                  <a:lnTo>
                    <a:pt x="98" y="44"/>
                  </a:lnTo>
                  <a:lnTo>
                    <a:pt x="97" y="44"/>
                  </a:lnTo>
                  <a:lnTo>
                    <a:pt x="96" y="44"/>
                  </a:lnTo>
                  <a:lnTo>
                    <a:pt x="96" y="43"/>
                  </a:lnTo>
                  <a:lnTo>
                    <a:pt x="97" y="43"/>
                  </a:lnTo>
                  <a:lnTo>
                    <a:pt x="98" y="43"/>
                  </a:lnTo>
                  <a:lnTo>
                    <a:pt x="97" y="43"/>
                  </a:lnTo>
                  <a:lnTo>
                    <a:pt x="96" y="42"/>
                  </a:lnTo>
                  <a:lnTo>
                    <a:pt x="95" y="42"/>
                  </a:lnTo>
                  <a:lnTo>
                    <a:pt x="95" y="41"/>
                  </a:lnTo>
                  <a:lnTo>
                    <a:pt x="96" y="41"/>
                  </a:lnTo>
                  <a:lnTo>
                    <a:pt x="97" y="42"/>
                  </a:lnTo>
                  <a:lnTo>
                    <a:pt x="97" y="41"/>
                  </a:lnTo>
                  <a:lnTo>
                    <a:pt x="98" y="41"/>
                  </a:lnTo>
                  <a:lnTo>
                    <a:pt x="97" y="41"/>
                  </a:lnTo>
                  <a:lnTo>
                    <a:pt x="96" y="40"/>
                  </a:lnTo>
                  <a:lnTo>
                    <a:pt x="97" y="40"/>
                  </a:lnTo>
                  <a:lnTo>
                    <a:pt x="98" y="40"/>
                  </a:lnTo>
                  <a:lnTo>
                    <a:pt x="99" y="40"/>
                  </a:lnTo>
                  <a:lnTo>
                    <a:pt x="100" y="40"/>
                  </a:lnTo>
                  <a:lnTo>
                    <a:pt x="99" y="40"/>
                  </a:lnTo>
                  <a:lnTo>
                    <a:pt x="100" y="40"/>
                  </a:lnTo>
                  <a:lnTo>
                    <a:pt x="100" y="39"/>
                  </a:lnTo>
                  <a:lnTo>
                    <a:pt x="99" y="39"/>
                  </a:lnTo>
                  <a:lnTo>
                    <a:pt x="100" y="39"/>
                  </a:lnTo>
                  <a:lnTo>
                    <a:pt x="100" y="38"/>
                  </a:lnTo>
                  <a:lnTo>
                    <a:pt x="99" y="38"/>
                  </a:lnTo>
                  <a:lnTo>
                    <a:pt x="100" y="38"/>
                  </a:lnTo>
                  <a:lnTo>
                    <a:pt x="101" y="38"/>
                  </a:lnTo>
                  <a:lnTo>
                    <a:pt x="101" y="39"/>
                  </a:lnTo>
                  <a:lnTo>
                    <a:pt x="102" y="39"/>
                  </a:lnTo>
                  <a:lnTo>
                    <a:pt x="102" y="40"/>
                  </a:lnTo>
                  <a:lnTo>
                    <a:pt x="102" y="39"/>
                  </a:lnTo>
                  <a:lnTo>
                    <a:pt x="103" y="40"/>
                  </a:lnTo>
                  <a:lnTo>
                    <a:pt x="102" y="39"/>
                  </a:lnTo>
                  <a:lnTo>
                    <a:pt x="103" y="39"/>
                  </a:lnTo>
                  <a:lnTo>
                    <a:pt x="104" y="39"/>
                  </a:lnTo>
                  <a:lnTo>
                    <a:pt x="103" y="39"/>
                  </a:lnTo>
                  <a:lnTo>
                    <a:pt x="104" y="39"/>
                  </a:lnTo>
                  <a:lnTo>
                    <a:pt x="105" y="39"/>
                  </a:lnTo>
                  <a:lnTo>
                    <a:pt x="106" y="39"/>
                  </a:lnTo>
                  <a:lnTo>
                    <a:pt x="105" y="38"/>
                  </a:lnTo>
                  <a:lnTo>
                    <a:pt x="104" y="38"/>
                  </a:lnTo>
                  <a:lnTo>
                    <a:pt x="105" y="38"/>
                  </a:lnTo>
                  <a:lnTo>
                    <a:pt x="106" y="38"/>
                  </a:lnTo>
                  <a:lnTo>
                    <a:pt x="107" y="38"/>
                  </a:lnTo>
                  <a:lnTo>
                    <a:pt x="106" y="38"/>
                  </a:lnTo>
                  <a:lnTo>
                    <a:pt x="107" y="38"/>
                  </a:lnTo>
                  <a:lnTo>
                    <a:pt x="107" y="37"/>
                  </a:lnTo>
                  <a:lnTo>
                    <a:pt x="108" y="38"/>
                  </a:lnTo>
                  <a:lnTo>
                    <a:pt x="108" y="37"/>
                  </a:lnTo>
                  <a:lnTo>
                    <a:pt x="107" y="37"/>
                  </a:lnTo>
                  <a:lnTo>
                    <a:pt x="108" y="37"/>
                  </a:lnTo>
                  <a:lnTo>
                    <a:pt x="107" y="37"/>
                  </a:lnTo>
                  <a:lnTo>
                    <a:pt x="108" y="36"/>
                  </a:lnTo>
                  <a:lnTo>
                    <a:pt x="107" y="36"/>
                  </a:lnTo>
                  <a:lnTo>
                    <a:pt x="108" y="36"/>
                  </a:lnTo>
                  <a:lnTo>
                    <a:pt x="108" y="35"/>
                  </a:lnTo>
                  <a:lnTo>
                    <a:pt x="107" y="35"/>
                  </a:lnTo>
                  <a:lnTo>
                    <a:pt x="108" y="35"/>
                  </a:lnTo>
                  <a:lnTo>
                    <a:pt x="109" y="34"/>
                  </a:lnTo>
                  <a:lnTo>
                    <a:pt x="110" y="34"/>
                  </a:lnTo>
                  <a:lnTo>
                    <a:pt x="109" y="34"/>
                  </a:lnTo>
                  <a:lnTo>
                    <a:pt x="108" y="34"/>
                  </a:lnTo>
                  <a:lnTo>
                    <a:pt x="108" y="33"/>
                  </a:lnTo>
                  <a:lnTo>
                    <a:pt x="107" y="33"/>
                  </a:lnTo>
                  <a:lnTo>
                    <a:pt x="107" y="32"/>
                  </a:lnTo>
                  <a:lnTo>
                    <a:pt x="107" y="33"/>
                  </a:lnTo>
                  <a:lnTo>
                    <a:pt x="108" y="33"/>
                  </a:lnTo>
                  <a:lnTo>
                    <a:pt x="109" y="33"/>
                  </a:lnTo>
                  <a:lnTo>
                    <a:pt x="110" y="33"/>
                  </a:lnTo>
                  <a:lnTo>
                    <a:pt x="110" y="34"/>
                  </a:lnTo>
                  <a:lnTo>
                    <a:pt x="111" y="34"/>
                  </a:lnTo>
                  <a:lnTo>
                    <a:pt x="112" y="34"/>
                  </a:lnTo>
                  <a:lnTo>
                    <a:pt x="113" y="34"/>
                  </a:lnTo>
                  <a:lnTo>
                    <a:pt x="112" y="33"/>
                  </a:lnTo>
                  <a:lnTo>
                    <a:pt x="113" y="34"/>
                  </a:lnTo>
                  <a:lnTo>
                    <a:pt x="114" y="34"/>
                  </a:lnTo>
                  <a:lnTo>
                    <a:pt x="113" y="33"/>
                  </a:lnTo>
                  <a:lnTo>
                    <a:pt x="114" y="33"/>
                  </a:lnTo>
                  <a:lnTo>
                    <a:pt x="113" y="33"/>
                  </a:lnTo>
                  <a:lnTo>
                    <a:pt x="114" y="33"/>
                  </a:lnTo>
                  <a:lnTo>
                    <a:pt x="115" y="33"/>
                  </a:lnTo>
                  <a:lnTo>
                    <a:pt x="116" y="33"/>
                  </a:lnTo>
                  <a:lnTo>
                    <a:pt x="115" y="33"/>
                  </a:lnTo>
                  <a:lnTo>
                    <a:pt x="116" y="33"/>
                  </a:lnTo>
                  <a:lnTo>
                    <a:pt x="117" y="33"/>
                  </a:lnTo>
                  <a:lnTo>
                    <a:pt x="118" y="33"/>
                  </a:lnTo>
                  <a:lnTo>
                    <a:pt x="119" y="33"/>
                  </a:lnTo>
                  <a:lnTo>
                    <a:pt x="119" y="32"/>
                  </a:lnTo>
                  <a:lnTo>
                    <a:pt x="120" y="33"/>
                  </a:lnTo>
                  <a:lnTo>
                    <a:pt x="120" y="32"/>
                  </a:lnTo>
                  <a:lnTo>
                    <a:pt x="121" y="32"/>
                  </a:lnTo>
                  <a:lnTo>
                    <a:pt x="122" y="32"/>
                  </a:lnTo>
                  <a:lnTo>
                    <a:pt x="122" y="31"/>
                  </a:lnTo>
                  <a:lnTo>
                    <a:pt x="123" y="31"/>
                  </a:lnTo>
                  <a:lnTo>
                    <a:pt x="124" y="31"/>
                  </a:lnTo>
                  <a:lnTo>
                    <a:pt x="123" y="31"/>
                  </a:lnTo>
                  <a:lnTo>
                    <a:pt x="124" y="31"/>
                  </a:lnTo>
                  <a:lnTo>
                    <a:pt x="123" y="30"/>
                  </a:lnTo>
                  <a:lnTo>
                    <a:pt x="124" y="30"/>
                  </a:lnTo>
                  <a:lnTo>
                    <a:pt x="124" y="31"/>
                  </a:lnTo>
                  <a:lnTo>
                    <a:pt x="124" y="30"/>
                  </a:lnTo>
                  <a:lnTo>
                    <a:pt x="125" y="30"/>
                  </a:lnTo>
                  <a:lnTo>
                    <a:pt x="124" y="30"/>
                  </a:lnTo>
                  <a:lnTo>
                    <a:pt x="125" y="30"/>
                  </a:lnTo>
                  <a:lnTo>
                    <a:pt x="124" y="30"/>
                  </a:lnTo>
                  <a:lnTo>
                    <a:pt x="125" y="30"/>
                  </a:lnTo>
                  <a:lnTo>
                    <a:pt x="126" y="30"/>
                  </a:lnTo>
                  <a:lnTo>
                    <a:pt x="125" y="29"/>
                  </a:lnTo>
                  <a:lnTo>
                    <a:pt x="126" y="29"/>
                  </a:lnTo>
                  <a:lnTo>
                    <a:pt x="126" y="30"/>
                  </a:lnTo>
                  <a:lnTo>
                    <a:pt x="126" y="29"/>
                  </a:lnTo>
                  <a:lnTo>
                    <a:pt x="127" y="29"/>
                  </a:lnTo>
                  <a:lnTo>
                    <a:pt x="126" y="29"/>
                  </a:lnTo>
                  <a:lnTo>
                    <a:pt x="125" y="29"/>
                  </a:lnTo>
                  <a:lnTo>
                    <a:pt x="124" y="29"/>
                  </a:lnTo>
                  <a:lnTo>
                    <a:pt x="123" y="29"/>
                  </a:lnTo>
                  <a:lnTo>
                    <a:pt x="122" y="28"/>
                  </a:lnTo>
                  <a:lnTo>
                    <a:pt x="121" y="28"/>
                  </a:lnTo>
                  <a:lnTo>
                    <a:pt x="120" y="28"/>
                  </a:lnTo>
                  <a:lnTo>
                    <a:pt x="119" y="28"/>
                  </a:lnTo>
                  <a:lnTo>
                    <a:pt x="118" y="28"/>
                  </a:lnTo>
                  <a:lnTo>
                    <a:pt x="117" y="28"/>
                  </a:lnTo>
                  <a:lnTo>
                    <a:pt x="116" y="28"/>
                  </a:lnTo>
                  <a:lnTo>
                    <a:pt x="115" y="29"/>
                  </a:lnTo>
                  <a:lnTo>
                    <a:pt x="114" y="29"/>
                  </a:lnTo>
                  <a:lnTo>
                    <a:pt x="113" y="29"/>
                  </a:lnTo>
                  <a:lnTo>
                    <a:pt x="112" y="29"/>
                  </a:lnTo>
                  <a:lnTo>
                    <a:pt x="113" y="29"/>
                  </a:lnTo>
                  <a:lnTo>
                    <a:pt x="114" y="29"/>
                  </a:lnTo>
                  <a:lnTo>
                    <a:pt x="115" y="29"/>
                  </a:lnTo>
                  <a:lnTo>
                    <a:pt x="115" y="28"/>
                  </a:lnTo>
                  <a:lnTo>
                    <a:pt x="116" y="28"/>
                  </a:lnTo>
                  <a:lnTo>
                    <a:pt x="117" y="28"/>
                  </a:lnTo>
                  <a:lnTo>
                    <a:pt x="116" y="28"/>
                  </a:lnTo>
                  <a:lnTo>
                    <a:pt x="115" y="28"/>
                  </a:lnTo>
                  <a:lnTo>
                    <a:pt x="114" y="28"/>
                  </a:lnTo>
                  <a:lnTo>
                    <a:pt x="113" y="28"/>
                  </a:lnTo>
                  <a:lnTo>
                    <a:pt x="112" y="28"/>
                  </a:lnTo>
                  <a:lnTo>
                    <a:pt x="111" y="28"/>
                  </a:lnTo>
                  <a:lnTo>
                    <a:pt x="110" y="28"/>
                  </a:lnTo>
                  <a:lnTo>
                    <a:pt x="111" y="28"/>
                  </a:lnTo>
                  <a:lnTo>
                    <a:pt x="111" y="27"/>
                  </a:lnTo>
                  <a:lnTo>
                    <a:pt x="112" y="27"/>
                  </a:lnTo>
                  <a:lnTo>
                    <a:pt x="111" y="27"/>
                  </a:lnTo>
                  <a:lnTo>
                    <a:pt x="110" y="27"/>
                  </a:lnTo>
                  <a:lnTo>
                    <a:pt x="111" y="27"/>
                  </a:lnTo>
                  <a:lnTo>
                    <a:pt x="112" y="27"/>
                  </a:lnTo>
                  <a:lnTo>
                    <a:pt x="112" y="26"/>
                  </a:lnTo>
                  <a:lnTo>
                    <a:pt x="111" y="26"/>
                  </a:lnTo>
                  <a:lnTo>
                    <a:pt x="112" y="26"/>
                  </a:lnTo>
                  <a:lnTo>
                    <a:pt x="113" y="27"/>
                  </a:lnTo>
                  <a:lnTo>
                    <a:pt x="114" y="27"/>
                  </a:lnTo>
                  <a:lnTo>
                    <a:pt x="115" y="27"/>
                  </a:lnTo>
                  <a:lnTo>
                    <a:pt x="115" y="26"/>
                  </a:lnTo>
                  <a:lnTo>
                    <a:pt x="116" y="26"/>
                  </a:lnTo>
                  <a:lnTo>
                    <a:pt x="117" y="26"/>
                  </a:lnTo>
                  <a:lnTo>
                    <a:pt x="116" y="26"/>
                  </a:lnTo>
                  <a:lnTo>
                    <a:pt x="116" y="25"/>
                  </a:lnTo>
                  <a:lnTo>
                    <a:pt x="115" y="25"/>
                  </a:lnTo>
                  <a:lnTo>
                    <a:pt x="114" y="25"/>
                  </a:lnTo>
                  <a:lnTo>
                    <a:pt x="113" y="25"/>
                  </a:lnTo>
                  <a:lnTo>
                    <a:pt x="112" y="25"/>
                  </a:lnTo>
                  <a:lnTo>
                    <a:pt x="111" y="25"/>
                  </a:lnTo>
                  <a:lnTo>
                    <a:pt x="110" y="25"/>
                  </a:lnTo>
                  <a:lnTo>
                    <a:pt x="109" y="25"/>
                  </a:lnTo>
                  <a:lnTo>
                    <a:pt x="110" y="25"/>
                  </a:lnTo>
                  <a:lnTo>
                    <a:pt x="111" y="25"/>
                  </a:lnTo>
                  <a:lnTo>
                    <a:pt x="110" y="25"/>
                  </a:lnTo>
                  <a:lnTo>
                    <a:pt x="109" y="24"/>
                  </a:lnTo>
                  <a:lnTo>
                    <a:pt x="108" y="24"/>
                  </a:lnTo>
                  <a:lnTo>
                    <a:pt x="107" y="24"/>
                  </a:lnTo>
                  <a:lnTo>
                    <a:pt x="108" y="24"/>
                  </a:lnTo>
                  <a:lnTo>
                    <a:pt x="109" y="24"/>
                  </a:lnTo>
                  <a:lnTo>
                    <a:pt x="110" y="24"/>
                  </a:lnTo>
                  <a:lnTo>
                    <a:pt x="110" y="25"/>
                  </a:lnTo>
                  <a:lnTo>
                    <a:pt x="111" y="25"/>
                  </a:lnTo>
                  <a:lnTo>
                    <a:pt x="112" y="25"/>
                  </a:lnTo>
                  <a:lnTo>
                    <a:pt x="113" y="25"/>
                  </a:lnTo>
                  <a:lnTo>
                    <a:pt x="114" y="25"/>
                  </a:lnTo>
                  <a:lnTo>
                    <a:pt x="115" y="25"/>
                  </a:lnTo>
                  <a:lnTo>
                    <a:pt x="116" y="25"/>
                  </a:lnTo>
                  <a:lnTo>
                    <a:pt x="116" y="26"/>
                  </a:lnTo>
                  <a:lnTo>
                    <a:pt x="117" y="26"/>
                  </a:lnTo>
                  <a:lnTo>
                    <a:pt x="118" y="26"/>
                  </a:lnTo>
                  <a:lnTo>
                    <a:pt x="119" y="26"/>
                  </a:lnTo>
                  <a:lnTo>
                    <a:pt x="120" y="26"/>
                  </a:lnTo>
                  <a:lnTo>
                    <a:pt x="120" y="27"/>
                  </a:lnTo>
                  <a:lnTo>
                    <a:pt x="121" y="27"/>
                  </a:lnTo>
                  <a:lnTo>
                    <a:pt x="122" y="28"/>
                  </a:lnTo>
                  <a:lnTo>
                    <a:pt x="123" y="28"/>
                  </a:lnTo>
                  <a:lnTo>
                    <a:pt x="124" y="28"/>
                  </a:lnTo>
                  <a:lnTo>
                    <a:pt x="125" y="28"/>
                  </a:lnTo>
                  <a:lnTo>
                    <a:pt x="125" y="27"/>
                  </a:lnTo>
                  <a:lnTo>
                    <a:pt x="124" y="27"/>
                  </a:lnTo>
                  <a:lnTo>
                    <a:pt x="125" y="27"/>
                  </a:lnTo>
                  <a:lnTo>
                    <a:pt x="125" y="28"/>
                  </a:lnTo>
                  <a:lnTo>
                    <a:pt x="126" y="28"/>
                  </a:lnTo>
                  <a:lnTo>
                    <a:pt x="127" y="28"/>
                  </a:lnTo>
                  <a:lnTo>
                    <a:pt x="128" y="28"/>
                  </a:lnTo>
                  <a:lnTo>
                    <a:pt x="127" y="28"/>
                  </a:lnTo>
                  <a:lnTo>
                    <a:pt x="127" y="27"/>
                  </a:lnTo>
                  <a:lnTo>
                    <a:pt x="126" y="27"/>
                  </a:lnTo>
                  <a:lnTo>
                    <a:pt x="126" y="26"/>
                  </a:lnTo>
                  <a:lnTo>
                    <a:pt x="125" y="26"/>
                  </a:lnTo>
                  <a:lnTo>
                    <a:pt x="126" y="26"/>
                  </a:lnTo>
                  <a:lnTo>
                    <a:pt x="125" y="26"/>
                  </a:lnTo>
                  <a:lnTo>
                    <a:pt x="124" y="25"/>
                  </a:lnTo>
                  <a:lnTo>
                    <a:pt x="123" y="25"/>
                  </a:lnTo>
                  <a:lnTo>
                    <a:pt x="123" y="26"/>
                  </a:lnTo>
                  <a:lnTo>
                    <a:pt x="123" y="25"/>
                  </a:lnTo>
                  <a:lnTo>
                    <a:pt x="122" y="25"/>
                  </a:lnTo>
                  <a:lnTo>
                    <a:pt x="121" y="25"/>
                  </a:lnTo>
                  <a:lnTo>
                    <a:pt x="121" y="24"/>
                  </a:lnTo>
                  <a:lnTo>
                    <a:pt x="122" y="24"/>
                  </a:lnTo>
                  <a:lnTo>
                    <a:pt x="121" y="24"/>
                  </a:lnTo>
                  <a:lnTo>
                    <a:pt x="120" y="24"/>
                  </a:lnTo>
                  <a:lnTo>
                    <a:pt x="119" y="24"/>
                  </a:lnTo>
                  <a:lnTo>
                    <a:pt x="118" y="24"/>
                  </a:lnTo>
                  <a:lnTo>
                    <a:pt x="117" y="23"/>
                  </a:lnTo>
                  <a:lnTo>
                    <a:pt x="116" y="23"/>
                  </a:lnTo>
                  <a:lnTo>
                    <a:pt x="115" y="23"/>
                  </a:lnTo>
                  <a:lnTo>
                    <a:pt x="114" y="23"/>
                  </a:lnTo>
                  <a:lnTo>
                    <a:pt x="114" y="24"/>
                  </a:lnTo>
                  <a:lnTo>
                    <a:pt x="114" y="23"/>
                  </a:lnTo>
                  <a:lnTo>
                    <a:pt x="113" y="23"/>
                  </a:lnTo>
                  <a:lnTo>
                    <a:pt x="114" y="23"/>
                  </a:lnTo>
                  <a:lnTo>
                    <a:pt x="115" y="23"/>
                  </a:lnTo>
                  <a:lnTo>
                    <a:pt x="114" y="22"/>
                  </a:lnTo>
                  <a:lnTo>
                    <a:pt x="113" y="22"/>
                  </a:lnTo>
                  <a:lnTo>
                    <a:pt x="112" y="22"/>
                  </a:lnTo>
                  <a:lnTo>
                    <a:pt x="111" y="22"/>
                  </a:lnTo>
                  <a:lnTo>
                    <a:pt x="111" y="23"/>
                  </a:lnTo>
                  <a:lnTo>
                    <a:pt x="111" y="22"/>
                  </a:lnTo>
                  <a:lnTo>
                    <a:pt x="110" y="22"/>
                  </a:lnTo>
                  <a:lnTo>
                    <a:pt x="109" y="22"/>
                  </a:lnTo>
                  <a:lnTo>
                    <a:pt x="108" y="22"/>
                  </a:lnTo>
                  <a:lnTo>
                    <a:pt x="109" y="22"/>
                  </a:lnTo>
                  <a:lnTo>
                    <a:pt x="110" y="22"/>
                  </a:lnTo>
                  <a:lnTo>
                    <a:pt x="111" y="22"/>
                  </a:lnTo>
                  <a:lnTo>
                    <a:pt x="112" y="22"/>
                  </a:lnTo>
                  <a:lnTo>
                    <a:pt x="113" y="22"/>
                  </a:lnTo>
                  <a:lnTo>
                    <a:pt x="112" y="22"/>
                  </a:lnTo>
                  <a:lnTo>
                    <a:pt x="112" y="21"/>
                  </a:lnTo>
                  <a:lnTo>
                    <a:pt x="111" y="21"/>
                  </a:lnTo>
                  <a:lnTo>
                    <a:pt x="110" y="21"/>
                  </a:lnTo>
                  <a:lnTo>
                    <a:pt x="109" y="21"/>
                  </a:lnTo>
                  <a:lnTo>
                    <a:pt x="108" y="21"/>
                  </a:lnTo>
                  <a:lnTo>
                    <a:pt x="108" y="22"/>
                  </a:lnTo>
                  <a:lnTo>
                    <a:pt x="107" y="21"/>
                  </a:lnTo>
                  <a:lnTo>
                    <a:pt x="108" y="21"/>
                  </a:lnTo>
                  <a:lnTo>
                    <a:pt x="109" y="21"/>
                  </a:lnTo>
                  <a:lnTo>
                    <a:pt x="108" y="21"/>
                  </a:lnTo>
                  <a:lnTo>
                    <a:pt x="107" y="21"/>
                  </a:lnTo>
                  <a:lnTo>
                    <a:pt x="106" y="21"/>
                  </a:lnTo>
                  <a:lnTo>
                    <a:pt x="107" y="21"/>
                  </a:lnTo>
                  <a:lnTo>
                    <a:pt x="108" y="21"/>
                  </a:lnTo>
                  <a:lnTo>
                    <a:pt x="109" y="21"/>
                  </a:lnTo>
                  <a:lnTo>
                    <a:pt x="110" y="21"/>
                  </a:lnTo>
                  <a:lnTo>
                    <a:pt x="111" y="21"/>
                  </a:lnTo>
                  <a:lnTo>
                    <a:pt x="112" y="21"/>
                  </a:lnTo>
                  <a:lnTo>
                    <a:pt x="113" y="21"/>
                  </a:lnTo>
                  <a:lnTo>
                    <a:pt x="112" y="20"/>
                  </a:lnTo>
                  <a:lnTo>
                    <a:pt x="111" y="20"/>
                  </a:lnTo>
                  <a:lnTo>
                    <a:pt x="110" y="20"/>
                  </a:lnTo>
                  <a:lnTo>
                    <a:pt x="109" y="20"/>
                  </a:lnTo>
                  <a:lnTo>
                    <a:pt x="110" y="20"/>
                  </a:lnTo>
                  <a:lnTo>
                    <a:pt x="111" y="20"/>
                  </a:lnTo>
                  <a:lnTo>
                    <a:pt x="112" y="20"/>
                  </a:lnTo>
                  <a:lnTo>
                    <a:pt x="113" y="20"/>
                  </a:lnTo>
                  <a:lnTo>
                    <a:pt x="114" y="20"/>
                  </a:lnTo>
                  <a:lnTo>
                    <a:pt x="115" y="20"/>
                  </a:lnTo>
                  <a:lnTo>
                    <a:pt x="116" y="20"/>
                  </a:lnTo>
                  <a:lnTo>
                    <a:pt x="117" y="20"/>
                  </a:lnTo>
                  <a:lnTo>
                    <a:pt x="118" y="20"/>
                  </a:lnTo>
                  <a:lnTo>
                    <a:pt x="117" y="20"/>
                  </a:lnTo>
                  <a:lnTo>
                    <a:pt x="116" y="20"/>
                  </a:lnTo>
                  <a:lnTo>
                    <a:pt x="115" y="20"/>
                  </a:lnTo>
                  <a:lnTo>
                    <a:pt x="114" y="20"/>
                  </a:lnTo>
                  <a:lnTo>
                    <a:pt x="115" y="21"/>
                  </a:lnTo>
                  <a:lnTo>
                    <a:pt x="116" y="21"/>
                  </a:lnTo>
                  <a:lnTo>
                    <a:pt x="117" y="21"/>
                  </a:lnTo>
                  <a:lnTo>
                    <a:pt x="118" y="21"/>
                  </a:lnTo>
                  <a:lnTo>
                    <a:pt x="119" y="21"/>
                  </a:lnTo>
                  <a:lnTo>
                    <a:pt x="120" y="21"/>
                  </a:lnTo>
                  <a:lnTo>
                    <a:pt x="121" y="21"/>
                  </a:lnTo>
                  <a:lnTo>
                    <a:pt x="122" y="21"/>
                  </a:lnTo>
                  <a:lnTo>
                    <a:pt x="122" y="20"/>
                  </a:lnTo>
                  <a:lnTo>
                    <a:pt x="121" y="20"/>
                  </a:lnTo>
                  <a:lnTo>
                    <a:pt x="122" y="20"/>
                  </a:lnTo>
                  <a:lnTo>
                    <a:pt x="121" y="20"/>
                  </a:lnTo>
                  <a:lnTo>
                    <a:pt x="120" y="20"/>
                  </a:lnTo>
                  <a:lnTo>
                    <a:pt x="119" y="19"/>
                  </a:lnTo>
                  <a:lnTo>
                    <a:pt x="118" y="19"/>
                  </a:lnTo>
                  <a:lnTo>
                    <a:pt x="118" y="20"/>
                  </a:lnTo>
                  <a:lnTo>
                    <a:pt x="119" y="20"/>
                  </a:lnTo>
                  <a:lnTo>
                    <a:pt x="118" y="20"/>
                  </a:lnTo>
                  <a:lnTo>
                    <a:pt x="117" y="19"/>
                  </a:lnTo>
                  <a:lnTo>
                    <a:pt x="116" y="19"/>
                  </a:lnTo>
                  <a:lnTo>
                    <a:pt x="117" y="19"/>
                  </a:lnTo>
                  <a:lnTo>
                    <a:pt x="116" y="19"/>
                  </a:lnTo>
                  <a:lnTo>
                    <a:pt x="117" y="19"/>
                  </a:lnTo>
                  <a:lnTo>
                    <a:pt x="117" y="18"/>
                  </a:lnTo>
                  <a:lnTo>
                    <a:pt x="116" y="18"/>
                  </a:lnTo>
                  <a:lnTo>
                    <a:pt x="117" y="18"/>
                  </a:lnTo>
                  <a:lnTo>
                    <a:pt x="118" y="18"/>
                  </a:lnTo>
                  <a:lnTo>
                    <a:pt x="119" y="18"/>
                  </a:lnTo>
                  <a:lnTo>
                    <a:pt x="120" y="18"/>
                  </a:lnTo>
                  <a:lnTo>
                    <a:pt x="120" y="19"/>
                  </a:lnTo>
                  <a:lnTo>
                    <a:pt x="121" y="19"/>
                  </a:lnTo>
                  <a:lnTo>
                    <a:pt x="122" y="19"/>
                  </a:lnTo>
                  <a:lnTo>
                    <a:pt x="123" y="19"/>
                  </a:lnTo>
                  <a:lnTo>
                    <a:pt x="123" y="18"/>
                  </a:lnTo>
                  <a:lnTo>
                    <a:pt x="122" y="18"/>
                  </a:lnTo>
                  <a:lnTo>
                    <a:pt x="121" y="18"/>
                  </a:lnTo>
                  <a:lnTo>
                    <a:pt x="120" y="18"/>
                  </a:lnTo>
                  <a:lnTo>
                    <a:pt x="119" y="18"/>
                  </a:lnTo>
                  <a:lnTo>
                    <a:pt x="118" y="18"/>
                  </a:lnTo>
                  <a:lnTo>
                    <a:pt x="119" y="18"/>
                  </a:lnTo>
                  <a:lnTo>
                    <a:pt x="118" y="17"/>
                  </a:lnTo>
                  <a:lnTo>
                    <a:pt x="117" y="17"/>
                  </a:lnTo>
                  <a:lnTo>
                    <a:pt x="116" y="17"/>
                  </a:lnTo>
                  <a:lnTo>
                    <a:pt x="115" y="17"/>
                  </a:lnTo>
                  <a:lnTo>
                    <a:pt x="114" y="17"/>
                  </a:lnTo>
                  <a:lnTo>
                    <a:pt x="115" y="17"/>
                  </a:lnTo>
                  <a:lnTo>
                    <a:pt x="116" y="17"/>
                  </a:lnTo>
                  <a:lnTo>
                    <a:pt x="117" y="17"/>
                  </a:lnTo>
                  <a:lnTo>
                    <a:pt x="118" y="17"/>
                  </a:lnTo>
                  <a:lnTo>
                    <a:pt x="117" y="17"/>
                  </a:lnTo>
                  <a:lnTo>
                    <a:pt x="117" y="16"/>
                  </a:lnTo>
                  <a:lnTo>
                    <a:pt x="116" y="16"/>
                  </a:lnTo>
                  <a:lnTo>
                    <a:pt x="115" y="16"/>
                  </a:lnTo>
                  <a:lnTo>
                    <a:pt x="114" y="16"/>
                  </a:lnTo>
                  <a:lnTo>
                    <a:pt x="113" y="16"/>
                  </a:lnTo>
                  <a:lnTo>
                    <a:pt x="114" y="16"/>
                  </a:lnTo>
                  <a:lnTo>
                    <a:pt x="115" y="16"/>
                  </a:lnTo>
                  <a:lnTo>
                    <a:pt x="114" y="16"/>
                  </a:lnTo>
                  <a:lnTo>
                    <a:pt x="113" y="16"/>
                  </a:lnTo>
                  <a:lnTo>
                    <a:pt x="114" y="16"/>
                  </a:lnTo>
                  <a:lnTo>
                    <a:pt x="115" y="16"/>
                  </a:lnTo>
                  <a:lnTo>
                    <a:pt x="116" y="16"/>
                  </a:lnTo>
                  <a:lnTo>
                    <a:pt x="117" y="16"/>
                  </a:lnTo>
                  <a:lnTo>
                    <a:pt x="118" y="16"/>
                  </a:lnTo>
                  <a:lnTo>
                    <a:pt x="119" y="16"/>
                  </a:lnTo>
                  <a:lnTo>
                    <a:pt x="119" y="17"/>
                  </a:lnTo>
                  <a:lnTo>
                    <a:pt x="120" y="17"/>
                  </a:lnTo>
                  <a:lnTo>
                    <a:pt x="120" y="16"/>
                  </a:lnTo>
                  <a:lnTo>
                    <a:pt x="119" y="16"/>
                  </a:lnTo>
                  <a:lnTo>
                    <a:pt x="119" y="15"/>
                  </a:lnTo>
                  <a:lnTo>
                    <a:pt x="118" y="15"/>
                  </a:lnTo>
                  <a:lnTo>
                    <a:pt x="117" y="15"/>
                  </a:lnTo>
                  <a:lnTo>
                    <a:pt x="116" y="15"/>
                  </a:lnTo>
                  <a:lnTo>
                    <a:pt x="115" y="15"/>
                  </a:lnTo>
                  <a:lnTo>
                    <a:pt x="114" y="15"/>
                  </a:lnTo>
                  <a:lnTo>
                    <a:pt x="113" y="15"/>
                  </a:lnTo>
                  <a:lnTo>
                    <a:pt x="114" y="15"/>
                  </a:lnTo>
                  <a:lnTo>
                    <a:pt x="115" y="15"/>
                  </a:lnTo>
                  <a:lnTo>
                    <a:pt x="116" y="15"/>
                  </a:lnTo>
                  <a:lnTo>
                    <a:pt x="117" y="15"/>
                  </a:lnTo>
                  <a:lnTo>
                    <a:pt x="117" y="14"/>
                  </a:lnTo>
                  <a:lnTo>
                    <a:pt x="116" y="14"/>
                  </a:lnTo>
                  <a:lnTo>
                    <a:pt x="115" y="14"/>
                  </a:lnTo>
                  <a:lnTo>
                    <a:pt x="114" y="14"/>
                  </a:lnTo>
                  <a:lnTo>
                    <a:pt x="115" y="14"/>
                  </a:lnTo>
                  <a:lnTo>
                    <a:pt x="116" y="14"/>
                  </a:lnTo>
                  <a:lnTo>
                    <a:pt x="115" y="14"/>
                  </a:lnTo>
                  <a:lnTo>
                    <a:pt x="114" y="14"/>
                  </a:lnTo>
                  <a:lnTo>
                    <a:pt x="113" y="14"/>
                  </a:lnTo>
                  <a:lnTo>
                    <a:pt x="112" y="14"/>
                  </a:lnTo>
                  <a:lnTo>
                    <a:pt x="111" y="14"/>
                  </a:lnTo>
                  <a:lnTo>
                    <a:pt x="112" y="14"/>
                  </a:lnTo>
                  <a:lnTo>
                    <a:pt x="111" y="14"/>
                  </a:lnTo>
                  <a:lnTo>
                    <a:pt x="112" y="14"/>
                  </a:lnTo>
                  <a:lnTo>
                    <a:pt x="111" y="14"/>
                  </a:lnTo>
                  <a:lnTo>
                    <a:pt x="111" y="13"/>
                  </a:lnTo>
                  <a:lnTo>
                    <a:pt x="111" y="14"/>
                  </a:lnTo>
                  <a:lnTo>
                    <a:pt x="110" y="13"/>
                  </a:lnTo>
                  <a:lnTo>
                    <a:pt x="111" y="13"/>
                  </a:lnTo>
                  <a:lnTo>
                    <a:pt x="112" y="13"/>
                  </a:lnTo>
                  <a:lnTo>
                    <a:pt x="113" y="13"/>
                  </a:lnTo>
                  <a:lnTo>
                    <a:pt x="112" y="13"/>
                  </a:lnTo>
                  <a:lnTo>
                    <a:pt x="111" y="13"/>
                  </a:lnTo>
                  <a:lnTo>
                    <a:pt x="112" y="13"/>
                  </a:lnTo>
                  <a:lnTo>
                    <a:pt x="113" y="13"/>
                  </a:lnTo>
                  <a:lnTo>
                    <a:pt x="114" y="13"/>
                  </a:lnTo>
                  <a:lnTo>
                    <a:pt x="115" y="13"/>
                  </a:lnTo>
                  <a:lnTo>
                    <a:pt x="116" y="13"/>
                  </a:lnTo>
                  <a:lnTo>
                    <a:pt x="117" y="13"/>
                  </a:lnTo>
                  <a:lnTo>
                    <a:pt x="118" y="13"/>
                  </a:lnTo>
                  <a:lnTo>
                    <a:pt x="119" y="13"/>
                  </a:lnTo>
                  <a:lnTo>
                    <a:pt x="118" y="12"/>
                  </a:lnTo>
                  <a:lnTo>
                    <a:pt x="117" y="12"/>
                  </a:lnTo>
                  <a:lnTo>
                    <a:pt x="116" y="12"/>
                  </a:lnTo>
                  <a:lnTo>
                    <a:pt x="115" y="12"/>
                  </a:lnTo>
                  <a:lnTo>
                    <a:pt x="114" y="12"/>
                  </a:lnTo>
                  <a:lnTo>
                    <a:pt x="113" y="12"/>
                  </a:lnTo>
                  <a:lnTo>
                    <a:pt x="112" y="12"/>
                  </a:lnTo>
                  <a:lnTo>
                    <a:pt x="113" y="12"/>
                  </a:lnTo>
                  <a:lnTo>
                    <a:pt x="114" y="12"/>
                  </a:lnTo>
                  <a:lnTo>
                    <a:pt x="113" y="12"/>
                  </a:lnTo>
                  <a:lnTo>
                    <a:pt x="112" y="12"/>
                  </a:lnTo>
                  <a:lnTo>
                    <a:pt x="112" y="11"/>
                  </a:lnTo>
                  <a:lnTo>
                    <a:pt x="111" y="11"/>
                  </a:lnTo>
                  <a:lnTo>
                    <a:pt x="112" y="11"/>
                  </a:lnTo>
                  <a:lnTo>
                    <a:pt x="113" y="11"/>
                  </a:lnTo>
                  <a:lnTo>
                    <a:pt x="112" y="11"/>
                  </a:lnTo>
                  <a:lnTo>
                    <a:pt x="113" y="11"/>
                  </a:lnTo>
                  <a:lnTo>
                    <a:pt x="112" y="11"/>
                  </a:lnTo>
                  <a:lnTo>
                    <a:pt x="111" y="11"/>
                  </a:lnTo>
                  <a:lnTo>
                    <a:pt x="112" y="11"/>
                  </a:lnTo>
                  <a:lnTo>
                    <a:pt x="113" y="11"/>
                  </a:lnTo>
                  <a:lnTo>
                    <a:pt x="114" y="11"/>
                  </a:lnTo>
                  <a:lnTo>
                    <a:pt x="115" y="11"/>
                  </a:lnTo>
                  <a:lnTo>
                    <a:pt x="114" y="11"/>
                  </a:lnTo>
                  <a:lnTo>
                    <a:pt x="113" y="11"/>
                  </a:lnTo>
                  <a:lnTo>
                    <a:pt x="112" y="11"/>
                  </a:lnTo>
                  <a:lnTo>
                    <a:pt x="111" y="11"/>
                  </a:lnTo>
                  <a:lnTo>
                    <a:pt x="111" y="10"/>
                  </a:lnTo>
                  <a:lnTo>
                    <a:pt x="110" y="10"/>
                  </a:lnTo>
                  <a:lnTo>
                    <a:pt x="110" y="11"/>
                  </a:lnTo>
                  <a:lnTo>
                    <a:pt x="109" y="11"/>
                  </a:lnTo>
                  <a:lnTo>
                    <a:pt x="109" y="10"/>
                  </a:lnTo>
                  <a:lnTo>
                    <a:pt x="108" y="10"/>
                  </a:lnTo>
                  <a:lnTo>
                    <a:pt x="109" y="10"/>
                  </a:lnTo>
                  <a:lnTo>
                    <a:pt x="109" y="9"/>
                  </a:lnTo>
                  <a:lnTo>
                    <a:pt x="108" y="9"/>
                  </a:lnTo>
                  <a:lnTo>
                    <a:pt x="109" y="9"/>
                  </a:lnTo>
                  <a:lnTo>
                    <a:pt x="108" y="9"/>
                  </a:lnTo>
                  <a:lnTo>
                    <a:pt x="109" y="9"/>
                  </a:lnTo>
                  <a:lnTo>
                    <a:pt x="109" y="8"/>
                  </a:lnTo>
                  <a:lnTo>
                    <a:pt x="110" y="9"/>
                  </a:lnTo>
                  <a:lnTo>
                    <a:pt x="110" y="8"/>
                  </a:lnTo>
                  <a:lnTo>
                    <a:pt x="111" y="8"/>
                  </a:lnTo>
                  <a:lnTo>
                    <a:pt x="110" y="8"/>
                  </a:lnTo>
                  <a:lnTo>
                    <a:pt x="110" y="7"/>
                  </a:lnTo>
                  <a:lnTo>
                    <a:pt x="111" y="7"/>
                  </a:lnTo>
                  <a:lnTo>
                    <a:pt x="112" y="7"/>
                  </a:lnTo>
                  <a:lnTo>
                    <a:pt x="113" y="7"/>
                  </a:lnTo>
                  <a:lnTo>
                    <a:pt x="113" y="6"/>
                  </a:lnTo>
                  <a:lnTo>
                    <a:pt x="112" y="6"/>
                  </a:lnTo>
                  <a:lnTo>
                    <a:pt x="111" y="6"/>
                  </a:lnTo>
                  <a:lnTo>
                    <a:pt x="110" y="6"/>
                  </a:lnTo>
                  <a:lnTo>
                    <a:pt x="109" y="6"/>
                  </a:lnTo>
                  <a:lnTo>
                    <a:pt x="108" y="6"/>
                  </a:lnTo>
                  <a:lnTo>
                    <a:pt x="108" y="7"/>
                  </a:lnTo>
                  <a:lnTo>
                    <a:pt x="108" y="6"/>
                  </a:lnTo>
                  <a:lnTo>
                    <a:pt x="108" y="7"/>
                  </a:lnTo>
                  <a:lnTo>
                    <a:pt x="107" y="6"/>
                  </a:lnTo>
                  <a:lnTo>
                    <a:pt x="108" y="6"/>
                  </a:lnTo>
                  <a:lnTo>
                    <a:pt x="109" y="6"/>
                  </a:lnTo>
                  <a:lnTo>
                    <a:pt x="110" y="6"/>
                  </a:lnTo>
                  <a:lnTo>
                    <a:pt x="111" y="6"/>
                  </a:lnTo>
                  <a:lnTo>
                    <a:pt x="112" y="6"/>
                  </a:lnTo>
                  <a:lnTo>
                    <a:pt x="113" y="6"/>
                  </a:lnTo>
                  <a:lnTo>
                    <a:pt x="114" y="6"/>
                  </a:lnTo>
                  <a:lnTo>
                    <a:pt x="114" y="5"/>
                  </a:lnTo>
                  <a:lnTo>
                    <a:pt x="115" y="5"/>
                  </a:lnTo>
                  <a:lnTo>
                    <a:pt x="114" y="5"/>
                  </a:lnTo>
                  <a:lnTo>
                    <a:pt x="113" y="5"/>
                  </a:lnTo>
                  <a:lnTo>
                    <a:pt x="112" y="5"/>
                  </a:lnTo>
                  <a:lnTo>
                    <a:pt x="111" y="5"/>
                  </a:lnTo>
                  <a:lnTo>
                    <a:pt x="110" y="5"/>
                  </a:lnTo>
                  <a:lnTo>
                    <a:pt x="109" y="5"/>
                  </a:lnTo>
                  <a:lnTo>
                    <a:pt x="108" y="5"/>
                  </a:lnTo>
                  <a:lnTo>
                    <a:pt x="107" y="5"/>
                  </a:lnTo>
                  <a:lnTo>
                    <a:pt x="106" y="5"/>
                  </a:lnTo>
                  <a:lnTo>
                    <a:pt x="105" y="5"/>
                  </a:lnTo>
                  <a:lnTo>
                    <a:pt x="106" y="5"/>
                  </a:lnTo>
                  <a:lnTo>
                    <a:pt x="107" y="5"/>
                  </a:lnTo>
                  <a:lnTo>
                    <a:pt x="108" y="5"/>
                  </a:lnTo>
                  <a:lnTo>
                    <a:pt x="109" y="5"/>
                  </a:lnTo>
                  <a:lnTo>
                    <a:pt x="110" y="5"/>
                  </a:lnTo>
                  <a:lnTo>
                    <a:pt x="111" y="5"/>
                  </a:lnTo>
                  <a:lnTo>
                    <a:pt x="113" y="5"/>
                  </a:lnTo>
                  <a:lnTo>
                    <a:pt x="114" y="5"/>
                  </a:lnTo>
                  <a:lnTo>
                    <a:pt x="115" y="5"/>
                  </a:lnTo>
                  <a:lnTo>
                    <a:pt x="116" y="5"/>
                  </a:lnTo>
                  <a:lnTo>
                    <a:pt x="116" y="4"/>
                  </a:lnTo>
                  <a:lnTo>
                    <a:pt x="117" y="4"/>
                  </a:lnTo>
                  <a:lnTo>
                    <a:pt x="116" y="4"/>
                  </a:lnTo>
                  <a:lnTo>
                    <a:pt x="117" y="4"/>
                  </a:lnTo>
                  <a:lnTo>
                    <a:pt x="118" y="4"/>
                  </a:lnTo>
                  <a:lnTo>
                    <a:pt x="119" y="4"/>
                  </a:lnTo>
                  <a:lnTo>
                    <a:pt x="120" y="3"/>
                  </a:lnTo>
                  <a:lnTo>
                    <a:pt x="121" y="3"/>
                  </a:lnTo>
                  <a:lnTo>
                    <a:pt x="120" y="3"/>
                  </a:lnTo>
                  <a:lnTo>
                    <a:pt x="119" y="3"/>
                  </a:lnTo>
                  <a:lnTo>
                    <a:pt x="118" y="3"/>
                  </a:lnTo>
                  <a:lnTo>
                    <a:pt x="117" y="3"/>
                  </a:lnTo>
                  <a:lnTo>
                    <a:pt x="116" y="3"/>
                  </a:lnTo>
                  <a:lnTo>
                    <a:pt x="115" y="3"/>
                  </a:lnTo>
                  <a:lnTo>
                    <a:pt x="114" y="3"/>
                  </a:lnTo>
                  <a:lnTo>
                    <a:pt x="113" y="3"/>
                  </a:lnTo>
                  <a:lnTo>
                    <a:pt x="112" y="3"/>
                  </a:lnTo>
                  <a:lnTo>
                    <a:pt x="111" y="3"/>
                  </a:lnTo>
                  <a:lnTo>
                    <a:pt x="110" y="3"/>
                  </a:lnTo>
                  <a:lnTo>
                    <a:pt x="109" y="3"/>
                  </a:lnTo>
                  <a:lnTo>
                    <a:pt x="108" y="3"/>
                  </a:lnTo>
                  <a:lnTo>
                    <a:pt x="107" y="3"/>
                  </a:lnTo>
                  <a:lnTo>
                    <a:pt x="106" y="3"/>
                  </a:lnTo>
                  <a:lnTo>
                    <a:pt x="105" y="3"/>
                  </a:lnTo>
                  <a:lnTo>
                    <a:pt x="104" y="3"/>
                  </a:lnTo>
                  <a:lnTo>
                    <a:pt x="103" y="3"/>
                  </a:lnTo>
                  <a:lnTo>
                    <a:pt x="102" y="4"/>
                  </a:lnTo>
                  <a:lnTo>
                    <a:pt x="101" y="4"/>
                  </a:lnTo>
                  <a:lnTo>
                    <a:pt x="100" y="4"/>
                  </a:lnTo>
                  <a:lnTo>
                    <a:pt x="99" y="4"/>
                  </a:lnTo>
                  <a:lnTo>
                    <a:pt x="99" y="5"/>
                  </a:lnTo>
                  <a:lnTo>
                    <a:pt x="98" y="5"/>
                  </a:lnTo>
                  <a:lnTo>
                    <a:pt x="99" y="5"/>
                  </a:lnTo>
                  <a:lnTo>
                    <a:pt x="99" y="4"/>
                  </a:lnTo>
                  <a:lnTo>
                    <a:pt x="100" y="4"/>
                  </a:lnTo>
                  <a:lnTo>
                    <a:pt x="101" y="3"/>
                  </a:lnTo>
                  <a:lnTo>
                    <a:pt x="100" y="2"/>
                  </a:lnTo>
                  <a:lnTo>
                    <a:pt x="99" y="2"/>
                  </a:lnTo>
                  <a:lnTo>
                    <a:pt x="98" y="2"/>
                  </a:lnTo>
                  <a:lnTo>
                    <a:pt x="97" y="2"/>
                  </a:lnTo>
                  <a:lnTo>
                    <a:pt x="96" y="2"/>
                  </a:lnTo>
                  <a:lnTo>
                    <a:pt x="97" y="3"/>
                  </a:lnTo>
                  <a:lnTo>
                    <a:pt x="96" y="3"/>
                  </a:lnTo>
                  <a:lnTo>
                    <a:pt x="95" y="3"/>
                  </a:lnTo>
                  <a:lnTo>
                    <a:pt x="94" y="3"/>
                  </a:lnTo>
                  <a:lnTo>
                    <a:pt x="93" y="3"/>
                  </a:lnTo>
                  <a:lnTo>
                    <a:pt x="92" y="3"/>
                  </a:lnTo>
                  <a:lnTo>
                    <a:pt x="91" y="3"/>
                  </a:lnTo>
                  <a:lnTo>
                    <a:pt x="91" y="4"/>
                  </a:lnTo>
                  <a:lnTo>
                    <a:pt x="90" y="3"/>
                  </a:lnTo>
                  <a:lnTo>
                    <a:pt x="91" y="3"/>
                  </a:lnTo>
                  <a:lnTo>
                    <a:pt x="90" y="3"/>
                  </a:lnTo>
                  <a:lnTo>
                    <a:pt x="91" y="3"/>
                  </a:lnTo>
                  <a:lnTo>
                    <a:pt x="92" y="3"/>
                  </a:lnTo>
                  <a:lnTo>
                    <a:pt x="93" y="3"/>
                  </a:lnTo>
                  <a:lnTo>
                    <a:pt x="94" y="3"/>
                  </a:lnTo>
                  <a:lnTo>
                    <a:pt x="94" y="2"/>
                  </a:lnTo>
                  <a:lnTo>
                    <a:pt x="93" y="2"/>
                  </a:lnTo>
                  <a:lnTo>
                    <a:pt x="91" y="2"/>
                  </a:lnTo>
                  <a:lnTo>
                    <a:pt x="90" y="2"/>
                  </a:lnTo>
                  <a:lnTo>
                    <a:pt x="89" y="2"/>
                  </a:lnTo>
                  <a:lnTo>
                    <a:pt x="88" y="2"/>
                  </a:lnTo>
                  <a:lnTo>
                    <a:pt x="87" y="2"/>
                  </a:lnTo>
                  <a:lnTo>
                    <a:pt x="86" y="2"/>
                  </a:lnTo>
                  <a:lnTo>
                    <a:pt x="86" y="3"/>
                  </a:lnTo>
                  <a:lnTo>
                    <a:pt x="85" y="3"/>
                  </a:lnTo>
                  <a:lnTo>
                    <a:pt x="84" y="3"/>
                  </a:lnTo>
                  <a:lnTo>
                    <a:pt x="83" y="3"/>
                  </a:lnTo>
                  <a:lnTo>
                    <a:pt x="82" y="3"/>
                  </a:lnTo>
                  <a:lnTo>
                    <a:pt x="81" y="3"/>
                  </a:lnTo>
                  <a:lnTo>
                    <a:pt x="80" y="3"/>
                  </a:lnTo>
                  <a:lnTo>
                    <a:pt x="79" y="3"/>
                  </a:lnTo>
                  <a:lnTo>
                    <a:pt x="80" y="3"/>
                  </a:lnTo>
                  <a:lnTo>
                    <a:pt x="81" y="3"/>
                  </a:lnTo>
                  <a:lnTo>
                    <a:pt x="81" y="2"/>
                  </a:lnTo>
                  <a:lnTo>
                    <a:pt x="82" y="2"/>
                  </a:lnTo>
                  <a:lnTo>
                    <a:pt x="83" y="2"/>
                  </a:lnTo>
                  <a:lnTo>
                    <a:pt x="84" y="2"/>
                  </a:lnTo>
                  <a:lnTo>
                    <a:pt x="83" y="2"/>
                  </a:lnTo>
                  <a:lnTo>
                    <a:pt x="82" y="2"/>
                  </a:lnTo>
                  <a:lnTo>
                    <a:pt x="81" y="2"/>
                  </a:lnTo>
                  <a:lnTo>
                    <a:pt x="82" y="2"/>
                  </a:lnTo>
                  <a:lnTo>
                    <a:pt x="83" y="2"/>
                  </a:lnTo>
                  <a:lnTo>
                    <a:pt x="84" y="2"/>
                  </a:lnTo>
                  <a:lnTo>
                    <a:pt x="85" y="2"/>
                  </a:lnTo>
                  <a:lnTo>
                    <a:pt x="86" y="2"/>
                  </a:lnTo>
                  <a:lnTo>
                    <a:pt x="87" y="2"/>
                  </a:lnTo>
                  <a:lnTo>
                    <a:pt x="88" y="2"/>
                  </a:lnTo>
                  <a:lnTo>
                    <a:pt x="89" y="2"/>
                  </a:lnTo>
                  <a:lnTo>
                    <a:pt x="90" y="2"/>
                  </a:lnTo>
                  <a:lnTo>
                    <a:pt x="91" y="2"/>
                  </a:lnTo>
                  <a:lnTo>
                    <a:pt x="94" y="2"/>
                  </a:lnTo>
                  <a:lnTo>
                    <a:pt x="95" y="2"/>
                  </a:lnTo>
                  <a:lnTo>
                    <a:pt x="96" y="2"/>
                  </a:lnTo>
                  <a:lnTo>
                    <a:pt x="97" y="2"/>
                  </a:lnTo>
                  <a:lnTo>
                    <a:pt x="98" y="2"/>
                  </a:lnTo>
                  <a:lnTo>
                    <a:pt x="99" y="2"/>
                  </a:lnTo>
                  <a:lnTo>
                    <a:pt x="100" y="2"/>
                  </a:lnTo>
                  <a:lnTo>
                    <a:pt x="100" y="1"/>
                  </a:lnTo>
                  <a:lnTo>
                    <a:pt x="101" y="1"/>
                  </a:lnTo>
                  <a:lnTo>
                    <a:pt x="100" y="1"/>
                  </a:lnTo>
                  <a:lnTo>
                    <a:pt x="99" y="1"/>
                  </a:lnTo>
                  <a:lnTo>
                    <a:pt x="98" y="1"/>
                  </a:lnTo>
                  <a:lnTo>
                    <a:pt x="97" y="1"/>
                  </a:lnTo>
                  <a:lnTo>
                    <a:pt x="96" y="1"/>
                  </a:lnTo>
                  <a:lnTo>
                    <a:pt x="95" y="1"/>
                  </a:lnTo>
                  <a:lnTo>
                    <a:pt x="94" y="1"/>
                  </a:lnTo>
                  <a:lnTo>
                    <a:pt x="93" y="1"/>
                  </a:lnTo>
                  <a:lnTo>
                    <a:pt x="92" y="1"/>
                  </a:lnTo>
                  <a:lnTo>
                    <a:pt x="93" y="1"/>
                  </a:lnTo>
                  <a:lnTo>
                    <a:pt x="92" y="0"/>
                  </a:lnTo>
                  <a:lnTo>
                    <a:pt x="91" y="0"/>
                  </a:lnTo>
                  <a:lnTo>
                    <a:pt x="90" y="0"/>
                  </a:lnTo>
                  <a:lnTo>
                    <a:pt x="90" y="1"/>
                  </a:lnTo>
                  <a:lnTo>
                    <a:pt x="89" y="1"/>
                  </a:lnTo>
                  <a:lnTo>
                    <a:pt x="88" y="1"/>
                  </a:lnTo>
                  <a:lnTo>
                    <a:pt x="87" y="1"/>
                  </a:lnTo>
                  <a:lnTo>
                    <a:pt x="86" y="0"/>
                  </a:lnTo>
                  <a:lnTo>
                    <a:pt x="85" y="0"/>
                  </a:lnTo>
                  <a:lnTo>
                    <a:pt x="84" y="0"/>
                  </a:lnTo>
                  <a:lnTo>
                    <a:pt x="83" y="0"/>
                  </a:lnTo>
                  <a:lnTo>
                    <a:pt x="82" y="1"/>
                  </a:lnTo>
                  <a:lnTo>
                    <a:pt x="81" y="1"/>
                  </a:lnTo>
                  <a:lnTo>
                    <a:pt x="80" y="1"/>
                  </a:lnTo>
                  <a:lnTo>
                    <a:pt x="79" y="1"/>
                  </a:lnTo>
                  <a:lnTo>
                    <a:pt x="78" y="1"/>
                  </a:lnTo>
                  <a:lnTo>
                    <a:pt x="77" y="1"/>
                  </a:lnTo>
                  <a:lnTo>
                    <a:pt x="76" y="1"/>
                  </a:lnTo>
                  <a:lnTo>
                    <a:pt x="75" y="1"/>
                  </a:lnTo>
                  <a:lnTo>
                    <a:pt x="74" y="1"/>
                  </a:lnTo>
                  <a:lnTo>
                    <a:pt x="73" y="1"/>
                  </a:lnTo>
                  <a:lnTo>
                    <a:pt x="74" y="1"/>
                  </a:lnTo>
                  <a:lnTo>
                    <a:pt x="75" y="1"/>
                  </a:lnTo>
                  <a:lnTo>
                    <a:pt x="76" y="1"/>
                  </a:lnTo>
                  <a:lnTo>
                    <a:pt x="77" y="1"/>
                  </a:lnTo>
                  <a:lnTo>
                    <a:pt x="78" y="1"/>
                  </a:lnTo>
                  <a:lnTo>
                    <a:pt x="78" y="0"/>
                  </a:lnTo>
                  <a:lnTo>
                    <a:pt x="77" y="0"/>
                  </a:lnTo>
                  <a:lnTo>
                    <a:pt x="78" y="0"/>
                  </a:lnTo>
                  <a:lnTo>
                    <a:pt x="79" y="1"/>
                  </a:lnTo>
                  <a:lnTo>
                    <a:pt x="80" y="1"/>
                  </a:lnTo>
                  <a:lnTo>
                    <a:pt x="81" y="0"/>
                  </a:lnTo>
                  <a:lnTo>
                    <a:pt x="82" y="0"/>
                  </a:lnTo>
                  <a:lnTo>
                    <a:pt x="83" y="0"/>
                  </a:lnTo>
                  <a:lnTo>
                    <a:pt x="86" y="0"/>
                  </a:lnTo>
                  <a:lnTo>
                    <a:pt x="87" y="0"/>
                  </a:lnTo>
                  <a:lnTo>
                    <a:pt x="89" y="0"/>
                  </a:lnTo>
                  <a:lnTo>
                    <a:pt x="90" y="0"/>
                  </a:lnTo>
                  <a:lnTo>
                    <a:pt x="91" y="0"/>
                  </a:lnTo>
                  <a:lnTo>
                    <a:pt x="90" y="0"/>
                  </a:lnTo>
                  <a:lnTo>
                    <a:pt x="89" y="0"/>
                  </a:lnTo>
                  <a:lnTo>
                    <a:pt x="88" y="0"/>
                  </a:lnTo>
                  <a:lnTo>
                    <a:pt x="87" y="0"/>
                  </a:lnTo>
                  <a:lnTo>
                    <a:pt x="86" y="0"/>
                  </a:lnTo>
                  <a:lnTo>
                    <a:pt x="85" y="0"/>
                  </a:lnTo>
                  <a:lnTo>
                    <a:pt x="84" y="0"/>
                  </a:lnTo>
                  <a:lnTo>
                    <a:pt x="83" y="0"/>
                  </a:lnTo>
                  <a:lnTo>
                    <a:pt x="82" y="0"/>
                  </a:lnTo>
                  <a:lnTo>
                    <a:pt x="81" y="0"/>
                  </a:lnTo>
                  <a:lnTo>
                    <a:pt x="80" y="0"/>
                  </a:lnTo>
                  <a:lnTo>
                    <a:pt x="79" y="0"/>
                  </a:lnTo>
                  <a:lnTo>
                    <a:pt x="78" y="0"/>
                  </a:lnTo>
                  <a:lnTo>
                    <a:pt x="76" y="0"/>
                  </a:lnTo>
                  <a:lnTo>
                    <a:pt x="75" y="0"/>
                  </a:lnTo>
                  <a:lnTo>
                    <a:pt x="74" y="0"/>
                  </a:lnTo>
                  <a:lnTo>
                    <a:pt x="73" y="0"/>
                  </a:lnTo>
                  <a:lnTo>
                    <a:pt x="72" y="0"/>
                  </a:lnTo>
                  <a:lnTo>
                    <a:pt x="70" y="0"/>
                  </a:lnTo>
                  <a:lnTo>
                    <a:pt x="69" y="0"/>
                  </a:lnTo>
                  <a:lnTo>
                    <a:pt x="70" y="0"/>
                  </a:lnTo>
                  <a:lnTo>
                    <a:pt x="69" y="0"/>
                  </a:lnTo>
                  <a:lnTo>
                    <a:pt x="68" y="0"/>
                  </a:lnTo>
                  <a:lnTo>
                    <a:pt x="67" y="0"/>
                  </a:lnTo>
                  <a:lnTo>
                    <a:pt x="66" y="0"/>
                  </a:lnTo>
                  <a:lnTo>
                    <a:pt x="67" y="0"/>
                  </a:lnTo>
                  <a:lnTo>
                    <a:pt x="68" y="0"/>
                  </a:lnTo>
                  <a:lnTo>
                    <a:pt x="69" y="0"/>
                  </a:lnTo>
                  <a:lnTo>
                    <a:pt x="68" y="0"/>
                  </a:lnTo>
                  <a:lnTo>
                    <a:pt x="67" y="0"/>
                  </a:lnTo>
                  <a:lnTo>
                    <a:pt x="67" y="1"/>
                  </a:lnTo>
                  <a:lnTo>
                    <a:pt x="66" y="1"/>
                  </a:lnTo>
                  <a:lnTo>
                    <a:pt x="67" y="1"/>
                  </a:lnTo>
                  <a:lnTo>
                    <a:pt x="68" y="1"/>
                  </a:lnTo>
                  <a:lnTo>
                    <a:pt x="69" y="1"/>
                  </a:lnTo>
                  <a:lnTo>
                    <a:pt x="68" y="1"/>
                  </a:lnTo>
                  <a:lnTo>
                    <a:pt x="66" y="1"/>
                  </a:lnTo>
                  <a:lnTo>
                    <a:pt x="65" y="1"/>
                  </a:lnTo>
                  <a:lnTo>
                    <a:pt x="66" y="1"/>
                  </a:lnTo>
                  <a:lnTo>
                    <a:pt x="67" y="1"/>
                  </a:lnTo>
                  <a:lnTo>
                    <a:pt x="66" y="1"/>
                  </a:lnTo>
                  <a:lnTo>
                    <a:pt x="65" y="1"/>
                  </a:lnTo>
                  <a:lnTo>
                    <a:pt x="64" y="1"/>
                  </a:lnTo>
                  <a:lnTo>
                    <a:pt x="63" y="1"/>
                  </a:lnTo>
                  <a:lnTo>
                    <a:pt x="62" y="1"/>
                  </a:lnTo>
                  <a:lnTo>
                    <a:pt x="61" y="1"/>
                  </a:lnTo>
                  <a:lnTo>
                    <a:pt x="61" y="0"/>
                  </a:lnTo>
                  <a:lnTo>
                    <a:pt x="60" y="0"/>
                  </a:lnTo>
                  <a:lnTo>
                    <a:pt x="59" y="0"/>
                  </a:lnTo>
                  <a:lnTo>
                    <a:pt x="58" y="0"/>
                  </a:lnTo>
                  <a:lnTo>
                    <a:pt x="57" y="0"/>
                  </a:lnTo>
                  <a:lnTo>
                    <a:pt x="58" y="0"/>
                  </a:lnTo>
                  <a:lnTo>
                    <a:pt x="57" y="0"/>
                  </a:lnTo>
                  <a:lnTo>
                    <a:pt x="56" y="0"/>
                  </a:lnTo>
                  <a:lnTo>
                    <a:pt x="57" y="0"/>
                  </a:lnTo>
                  <a:lnTo>
                    <a:pt x="58" y="0"/>
                  </a:lnTo>
                  <a:lnTo>
                    <a:pt x="57" y="0"/>
                  </a:lnTo>
                  <a:lnTo>
                    <a:pt x="56" y="0"/>
                  </a:lnTo>
                  <a:lnTo>
                    <a:pt x="55" y="0"/>
                  </a:lnTo>
                  <a:lnTo>
                    <a:pt x="54" y="0"/>
                  </a:lnTo>
                  <a:lnTo>
                    <a:pt x="53" y="0"/>
                  </a:lnTo>
                  <a:lnTo>
                    <a:pt x="53" y="1"/>
                  </a:lnTo>
                  <a:lnTo>
                    <a:pt x="54" y="1"/>
                  </a:lnTo>
                  <a:lnTo>
                    <a:pt x="55" y="1"/>
                  </a:lnTo>
                  <a:lnTo>
                    <a:pt x="56" y="1"/>
                  </a:lnTo>
                  <a:lnTo>
                    <a:pt x="55" y="1"/>
                  </a:lnTo>
                  <a:lnTo>
                    <a:pt x="54" y="1"/>
                  </a:lnTo>
                  <a:lnTo>
                    <a:pt x="53" y="1"/>
                  </a:lnTo>
                  <a:lnTo>
                    <a:pt x="52" y="1"/>
                  </a:lnTo>
                  <a:lnTo>
                    <a:pt x="51" y="1"/>
                  </a:lnTo>
                  <a:lnTo>
                    <a:pt x="52" y="1"/>
                  </a:lnTo>
                  <a:lnTo>
                    <a:pt x="51" y="1"/>
                  </a:lnTo>
                  <a:lnTo>
                    <a:pt x="52" y="1"/>
                  </a:lnTo>
                  <a:lnTo>
                    <a:pt x="53" y="1"/>
                  </a:lnTo>
                  <a:lnTo>
                    <a:pt x="54" y="1"/>
                  </a:lnTo>
                  <a:lnTo>
                    <a:pt x="55" y="1"/>
                  </a:lnTo>
                  <a:lnTo>
                    <a:pt x="56" y="1"/>
                  </a:lnTo>
                  <a:lnTo>
                    <a:pt x="57" y="1"/>
                  </a:lnTo>
                  <a:lnTo>
                    <a:pt x="60" y="1"/>
                  </a:lnTo>
                  <a:lnTo>
                    <a:pt x="61" y="1"/>
                  </a:lnTo>
                  <a:lnTo>
                    <a:pt x="62" y="1"/>
                  </a:lnTo>
                  <a:lnTo>
                    <a:pt x="63" y="1"/>
                  </a:lnTo>
                  <a:lnTo>
                    <a:pt x="64" y="1"/>
                  </a:lnTo>
                  <a:lnTo>
                    <a:pt x="65" y="2"/>
                  </a:lnTo>
                  <a:lnTo>
                    <a:pt x="64" y="2"/>
                  </a:lnTo>
                  <a:lnTo>
                    <a:pt x="64" y="1"/>
                  </a:lnTo>
                  <a:lnTo>
                    <a:pt x="63" y="1"/>
                  </a:lnTo>
                  <a:lnTo>
                    <a:pt x="62" y="1"/>
                  </a:lnTo>
                  <a:lnTo>
                    <a:pt x="61" y="1"/>
                  </a:lnTo>
                  <a:lnTo>
                    <a:pt x="60" y="1"/>
                  </a:lnTo>
                  <a:lnTo>
                    <a:pt x="61" y="1"/>
                  </a:lnTo>
                  <a:lnTo>
                    <a:pt x="61" y="2"/>
                  </a:lnTo>
                  <a:lnTo>
                    <a:pt x="61" y="1"/>
                  </a:lnTo>
                  <a:lnTo>
                    <a:pt x="60" y="1"/>
                  </a:lnTo>
                  <a:lnTo>
                    <a:pt x="59" y="1"/>
                  </a:lnTo>
                  <a:lnTo>
                    <a:pt x="56" y="1"/>
                  </a:lnTo>
                  <a:lnTo>
                    <a:pt x="55" y="1"/>
                  </a:lnTo>
                  <a:lnTo>
                    <a:pt x="54" y="1"/>
                  </a:lnTo>
                  <a:lnTo>
                    <a:pt x="53" y="1"/>
                  </a:lnTo>
                  <a:lnTo>
                    <a:pt x="54" y="1"/>
                  </a:lnTo>
                  <a:lnTo>
                    <a:pt x="55" y="1"/>
                  </a:lnTo>
                  <a:lnTo>
                    <a:pt x="56" y="2"/>
                  </a:lnTo>
                  <a:lnTo>
                    <a:pt x="57" y="2"/>
                  </a:lnTo>
                  <a:lnTo>
                    <a:pt x="58" y="2"/>
                  </a:lnTo>
                  <a:lnTo>
                    <a:pt x="59" y="2"/>
                  </a:lnTo>
                  <a:lnTo>
                    <a:pt x="60" y="2"/>
                  </a:lnTo>
                  <a:lnTo>
                    <a:pt x="59" y="2"/>
                  </a:lnTo>
                  <a:lnTo>
                    <a:pt x="58" y="2"/>
                  </a:lnTo>
                  <a:lnTo>
                    <a:pt x="57" y="2"/>
                  </a:lnTo>
                  <a:lnTo>
                    <a:pt x="56" y="2"/>
                  </a:lnTo>
                  <a:lnTo>
                    <a:pt x="55" y="2"/>
                  </a:lnTo>
                  <a:lnTo>
                    <a:pt x="56" y="2"/>
                  </a:lnTo>
                  <a:lnTo>
                    <a:pt x="55" y="2"/>
                  </a:lnTo>
                  <a:lnTo>
                    <a:pt x="56" y="2"/>
                  </a:lnTo>
                  <a:lnTo>
                    <a:pt x="56" y="3"/>
                  </a:lnTo>
                  <a:lnTo>
                    <a:pt x="57" y="3"/>
                  </a:lnTo>
                  <a:lnTo>
                    <a:pt x="56" y="3"/>
                  </a:lnTo>
                  <a:lnTo>
                    <a:pt x="55" y="3"/>
                  </a:lnTo>
                  <a:lnTo>
                    <a:pt x="54" y="3"/>
                  </a:lnTo>
                  <a:lnTo>
                    <a:pt x="53" y="3"/>
                  </a:lnTo>
                  <a:lnTo>
                    <a:pt x="53" y="2"/>
                  </a:lnTo>
                  <a:lnTo>
                    <a:pt x="52" y="2"/>
                  </a:lnTo>
                  <a:lnTo>
                    <a:pt x="51" y="2"/>
                  </a:lnTo>
                  <a:lnTo>
                    <a:pt x="50" y="2"/>
                  </a:lnTo>
                  <a:lnTo>
                    <a:pt x="49" y="2"/>
                  </a:lnTo>
                  <a:lnTo>
                    <a:pt x="48" y="2"/>
                  </a:lnTo>
                  <a:lnTo>
                    <a:pt x="47" y="2"/>
                  </a:lnTo>
                  <a:lnTo>
                    <a:pt x="46" y="2"/>
                  </a:lnTo>
                  <a:lnTo>
                    <a:pt x="45" y="1"/>
                  </a:lnTo>
                  <a:lnTo>
                    <a:pt x="43" y="1"/>
                  </a:lnTo>
                  <a:lnTo>
                    <a:pt x="42" y="2"/>
                  </a:lnTo>
                  <a:lnTo>
                    <a:pt x="43" y="2"/>
                  </a:lnTo>
                  <a:lnTo>
                    <a:pt x="44" y="2"/>
                  </a:lnTo>
                  <a:lnTo>
                    <a:pt x="45" y="2"/>
                  </a:lnTo>
                  <a:lnTo>
                    <a:pt x="46" y="2"/>
                  </a:lnTo>
                  <a:lnTo>
                    <a:pt x="46" y="3"/>
                  </a:lnTo>
                  <a:lnTo>
                    <a:pt x="45" y="3"/>
                  </a:lnTo>
                  <a:lnTo>
                    <a:pt x="44" y="3"/>
                  </a:lnTo>
                  <a:lnTo>
                    <a:pt x="43" y="3"/>
                  </a:lnTo>
                  <a:lnTo>
                    <a:pt x="43" y="2"/>
                  </a:lnTo>
                  <a:lnTo>
                    <a:pt x="44" y="3"/>
                  </a:lnTo>
                  <a:lnTo>
                    <a:pt x="45" y="3"/>
                  </a:lnTo>
                  <a:lnTo>
                    <a:pt x="46" y="3"/>
                  </a:lnTo>
                  <a:lnTo>
                    <a:pt x="45" y="3"/>
                  </a:lnTo>
                  <a:lnTo>
                    <a:pt x="44" y="3"/>
                  </a:lnTo>
                  <a:lnTo>
                    <a:pt x="43" y="3"/>
                  </a:lnTo>
                  <a:lnTo>
                    <a:pt x="42" y="3"/>
                  </a:lnTo>
                  <a:lnTo>
                    <a:pt x="41" y="3"/>
                  </a:lnTo>
                  <a:lnTo>
                    <a:pt x="41" y="2"/>
                  </a:lnTo>
                  <a:lnTo>
                    <a:pt x="40" y="2"/>
                  </a:lnTo>
                  <a:lnTo>
                    <a:pt x="39" y="2"/>
                  </a:lnTo>
                  <a:lnTo>
                    <a:pt x="39" y="3"/>
                  </a:lnTo>
                  <a:lnTo>
                    <a:pt x="38" y="3"/>
                  </a:lnTo>
                  <a:lnTo>
                    <a:pt x="38" y="2"/>
                  </a:lnTo>
                  <a:lnTo>
                    <a:pt x="37" y="2"/>
                  </a:lnTo>
                  <a:lnTo>
                    <a:pt x="36" y="2"/>
                  </a:lnTo>
                  <a:lnTo>
                    <a:pt x="35" y="2"/>
                  </a:lnTo>
                  <a:lnTo>
                    <a:pt x="34" y="2"/>
                  </a:lnTo>
                  <a:lnTo>
                    <a:pt x="33" y="2"/>
                  </a:lnTo>
                  <a:lnTo>
                    <a:pt x="32" y="2"/>
                  </a:lnTo>
                  <a:lnTo>
                    <a:pt x="31" y="2"/>
                  </a:lnTo>
                  <a:lnTo>
                    <a:pt x="30" y="2"/>
                  </a:lnTo>
                  <a:lnTo>
                    <a:pt x="29" y="2"/>
                  </a:lnTo>
                  <a:lnTo>
                    <a:pt x="28" y="2"/>
                  </a:lnTo>
                  <a:lnTo>
                    <a:pt x="27" y="2"/>
                  </a:lnTo>
                  <a:lnTo>
                    <a:pt x="26" y="2"/>
                  </a:lnTo>
                  <a:lnTo>
                    <a:pt x="27" y="2"/>
                  </a:lnTo>
                  <a:lnTo>
                    <a:pt x="28" y="3"/>
                  </a:lnTo>
                  <a:lnTo>
                    <a:pt x="29" y="3"/>
                  </a:lnTo>
                  <a:lnTo>
                    <a:pt x="30" y="3"/>
                  </a:lnTo>
                  <a:lnTo>
                    <a:pt x="31" y="3"/>
                  </a:lnTo>
                  <a:lnTo>
                    <a:pt x="32" y="3"/>
                  </a:lnTo>
                  <a:lnTo>
                    <a:pt x="31" y="3"/>
                  </a:lnTo>
                  <a:lnTo>
                    <a:pt x="30" y="3"/>
                  </a:lnTo>
                  <a:lnTo>
                    <a:pt x="29" y="3"/>
                  </a:lnTo>
                  <a:lnTo>
                    <a:pt x="28" y="3"/>
                  </a:lnTo>
                  <a:lnTo>
                    <a:pt x="27" y="3"/>
                  </a:lnTo>
                  <a:lnTo>
                    <a:pt x="26" y="3"/>
                  </a:lnTo>
                  <a:lnTo>
                    <a:pt x="25" y="2"/>
                  </a:lnTo>
                  <a:lnTo>
                    <a:pt x="25" y="3"/>
                  </a:lnTo>
                  <a:lnTo>
                    <a:pt x="24" y="3"/>
                  </a:lnTo>
                  <a:lnTo>
                    <a:pt x="23" y="3"/>
                  </a:lnTo>
                  <a:lnTo>
                    <a:pt x="24" y="3"/>
                  </a:lnTo>
                  <a:lnTo>
                    <a:pt x="23" y="3"/>
                  </a:lnTo>
                  <a:lnTo>
                    <a:pt x="23" y="4"/>
                  </a:lnTo>
                  <a:lnTo>
                    <a:pt x="24" y="4"/>
                  </a:lnTo>
                  <a:lnTo>
                    <a:pt x="23" y="4"/>
                  </a:lnTo>
                  <a:lnTo>
                    <a:pt x="22" y="4"/>
                  </a:lnTo>
                  <a:lnTo>
                    <a:pt x="21" y="4"/>
                  </a:lnTo>
                  <a:lnTo>
                    <a:pt x="20" y="4"/>
                  </a:lnTo>
                  <a:lnTo>
                    <a:pt x="19" y="4"/>
                  </a:lnTo>
                  <a:lnTo>
                    <a:pt x="20" y="4"/>
                  </a:lnTo>
                  <a:lnTo>
                    <a:pt x="20" y="5"/>
                  </a:lnTo>
                  <a:lnTo>
                    <a:pt x="20" y="4"/>
                  </a:lnTo>
                  <a:lnTo>
                    <a:pt x="19" y="4"/>
                  </a:lnTo>
                  <a:lnTo>
                    <a:pt x="18" y="4"/>
                  </a:lnTo>
                  <a:lnTo>
                    <a:pt x="17" y="4"/>
                  </a:lnTo>
                  <a:lnTo>
                    <a:pt x="16" y="4"/>
                  </a:lnTo>
                  <a:lnTo>
                    <a:pt x="16" y="5"/>
                  </a:lnTo>
                  <a:lnTo>
                    <a:pt x="15" y="5"/>
                  </a:lnTo>
                  <a:lnTo>
                    <a:pt x="14" y="5"/>
                  </a:lnTo>
                  <a:lnTo>
                    <a:pt x="13" y="5"/>
                  </a:lnTo>
                  <a:lnTo>
                    <a:pt x="12" y="5"/>
                  </a:lnTo>
                  <a:lnTo>
                    <a:pt x="11" y="5"/>
                  </a:lnTo>
                  <a:lnTo>
                    <a:pt x="11" y="6"/>
                  </a:lnTo>
                  <a:lnTo>
                    <a:pt x="12" y="6"/>
                  </a:lnTo>
                  <a:lnTo>
                    <a:pt x="13" y="6"/>
                  </a:lnTo>
                  <a:lnTo>
                    <a:pt x="14" y="6"/>
                  </a:lnTo>
                  <a:lnTo>
                    <a:pt x="15" y="6"/>
                  </a:lnTo>
                  <a:lnTo>
                    <a:pt x="16" y="6"/>
                  </a:lnTo>
                  <a:lnTo>
                    <a:pt x="17" y="6"/>
                  </a:lnTo>
                  <a:lnTo>
                    <a:pt x="18" y="6"/>
                  </a:lnTo>
                  <a:lnTo>
                    <a:pt x="17" y="6"/>
                  </a:lnTo>
                  <a:lnTo>
                    <a:pt x="16" y="6"/>
                  </a:lnTo>
                  <a:lnTo>
                    <a:pt x="16" y="7"/>
                  </a:lnTo>
                  <a:lnTo>
                    <a:pt x="17" y="7"/>
                  </a:lnTo>
                  <a:lnTo>
                    <a:pt x="16" y="7"/>
                  </a:lnTo>
                  <a:lnTo>
                    <a:pt x="16" y="8"/>
                  </a:lnTo>
                  <a:lnTo>
                    <a:pt x="15" y="8"/>
                  </a:lnTo>
                  <a:lnTo>
                    <a:pt x="14" y="8"/>
                  </a:lnTo>
                  <a:lnTo>
                    <a:pt x="13" y="8"/>
                  </a:lnTo>
                  <a:lnTo>
                    <a:pt x="12" y="8"/>
                  </a:lnTo>
                  <a:lnTo>
                    <a:pt x="11" y="8"/>
                  </a:lnTo>
                  <a:lnTo>
                    <a:pt x="10" y="8"/>
                  </a:lnTo>
                  <a:lnTo>
                    <a:pt x="9" y="8"/>
                  </a:lnTo>
                  <a:lnTo>
                    <a:pt x="8" y="8"/>
                  </a:lnTo>
                  <a:lnTo>
                    <a:pt x="8" y="9"/>
                  </a:lnTo>
                  <a:lnTo>
                    <a:pt x="7" y="9"/>
                  </a:lnTo>
                  <a:lnTo>
                    <a:pt x="6" y="9"/>
                  </a:lnTo>
                  <a:lnTo>
                    <a:pt x="5" y="9"/>
                  </a:lnTo>
                  <a:lnTo>
                    <a:pt x="4" y="9"/>
                  </a:lnTo>
                  <a:lnTo>
                    <a:pt x="3" y="9"/>
                  </a:lnTo>
                  <a:lnTo>
                    <a:pt x="2" y="9"/>
                  </a:lnTo>
                  <a:lnTo>
                    <a:pt x="1" y="9"/>
                  </a:lnTo>
                  <a:lnTo>
                    <a:pt x="1" y="10"/>
                  </a:lnTo>
                  <a:lnTo>
                    <a:pt x="0" y="10"/>
                  </a:lnTo>
                  <a:lnTo>
                    <a:pt x="1" y="10"/>
                  </a:lnTo>
                  <a:lnTo>
                    <a:pt x="0" y="10"/>
                  </a:lnTo>
                  <a:lnTo>
                    <a:pt x="1" y="10"/>
                  </a:lnTo>
                  <a:lnTo>
                    <a:pt x="2" y="11"/>
                  </a:lnTo>
                  <a:lnTo>
                    <a:pt x="3" y="11"/>
                  </a:lnTo>
                  <a:lnTo>
                    <a:pt x="4" y="11"/>
                  </a:lnTo>
                  <a:lnTo>
                    <a:pt x="5" y="11"/>
                  </a:lnTo>
                  <a:lnTo>
                    <a:pt x="6" y="11"/>
                  </a:lnTo>
                  <a:lnTo>
                    <a:pt x="7" y="11"/>
                  </a:lnTo>
                  <a:lnTo>
                    <a:pt x="6" y="11"/>
                  </a:lnTo>
                  <a:lnTo>
                    <a:pt x="5" y="11"/>
                  </a:lnTo>
                  <a:lnTo>
                    <a:pt x="6" y="11"/>
                  </a:lnTo>
                  <a:lnTo>
                    <a:pt x="7" y="11"/>
                  </a:lnTo>
                  <a:lnTo>
                    <a:pt x="6" y="11"/>
                  </a:lnTo>
                  <a:lnTo>
                    <a:pt x="7" y="11"/>
                  </a:lnTo>
                  <a:lnTo>
                    <a:pt x="8" y="12"/>
                  </a:lnTo>
                  <a:lnTo>
                    <a:pt x="9" y="12"/>
                  </a:lnTo>
                  <a:lnTo>
                    <a:pt x="9" y="11"/>
                  </a:lnTo>
                  <a:lnTo>
                    <a:pt x="10" y="11"/>
                  </a:lnTo>
                  <a:lnTo>
                    <a:pt x="9" y="11"/>
                  </a:lnTo>
                  <a:lnTo>
                    <a:pt x="10" y="11"/>
                  </a:lnTo>
                  <a:lnTo>
                    <a:pt x="11" y="11"/>
                  </a:lnTo>
                  <a:lnTo>
                    <a:pt x="12" y="11"/>
                  </a:lnTo>
                  <a:lnTo>
                    <a:pt x="13" y="11"/>
                  </a:lnTo>
                  <a:lnTo>
                    <a:pt x="14" y="11"/>
                  </a:lnTo>
                  <a:lnTo>
                    <a:pt x="15" y="11"/>
                  </a:lnTo>
                  <a:lnTo>
                    <a:pt x="15" y="12"/>
                  </a:lnTo>
                  <a:lnTo>
                    <a:pt x="14" y="12"/>
                  </a:lnTo>
                  <a:lnTo>
                    <a:pt x="15" y="12"/>
                  </a:lnTo>
                  <a:lnTo>
                    <a:pt x="14" y="12"/>
                  </a:lnTo>
                  <a:lnTo>
                    <a:pt x="13" y="12"/>
                  </a:lnTo>
                  <a:lnTo>
                    <a:pt x="12" y="12"/>
                  </a:lnTo>
                  <a:lnTo>
                    <a:pt x="11" y="12"/>
                  </a:lnTo>
                  <a:lnTo>
                    <a:pt x="10" y="12"/>
                  </a:lnTo>
                  <a:lnTo>
                    <a:pt x="9" y="12"/>
                  </a:lnTo>
                  <a:lnTo>
                    <a:pt x="10" y="12"/>
                  </a:lnTo>
                  <a:lnTo>
                    <a:pt x="11" y="12"/>
                  </a:lnTo>
                  <a:lnTo>
                    <a:pt x="12" y="12"/>
                  </a:lnTo>
                  <a:lnTo>
                    <a:pt x="13" y="12"/>
                  </a:lnTo>
                  <a:lnTo>
                    <a:pt x="14" y="12"/>
                  </a:lnTo>
                  <a:lnTo>
                    <a:pt x="15" y="12"/>
                  </a:lnTo>
                  <a:lnTo>
                    <a:pt x="14" y="12"/>
                  </a:lnTo>
                  <a:lnTo>
                    <a:pt x="13" y="12"/>
                  </a:lnTo>
                  <a:lnTo>
                    <a:pt x="12" y="12"/>
                  </a:lnTo>
                  <a:lnTo>
                    <a:pt x="11" y="12"/>
                  </a:lnTo>
                  <a:lnTo>
                    <a:pt x="10" y="12"/>
                  </a:lnTo>
                  <a:lnTo>
                    <a:pt x="9" y="12"/>
                  </a:lnTo>
                  <a:lnTo>
                    <a:pt x="8" y="12"/>
                  </a:lnTo>
                  <a:lnTo>
                    <a:pt x="7" y="12"/>
                  </a:lnTo>
                  <a:lnTo>
                    <a:pt x="6" y="12"/>
                  </a:lnTo>
                  <a:lnTo>
                    <a:pt x="5" y="12"/>
                  </a:lnTo>
                  <a:lnTo>
                    <a:pt x="4" y="12"/>
                  </a:lnTo>
                  <a:lnTo>
                    <a:pt x="4" y="13"/>
                  </a:lnTo>
                  <a:lnTo>
                    <a:pt x="5" y="13"/>
                  </a:lnTo>
                  <a:lnTo>
                    <a:pt x="6" y="13"/>
                  </a:lnTo>
                  <a:lnTo>
                    <a:pt x="5" y="13"/>
                  </a:lnTo>
                  <a:lnTo>
                    <a:pt x="6" y="13"/>
                  </a:lnTo>
                  <a:lnTo>
                    <a:pt x="7" y="13"/>
                  </a:lnTo>
                  <a:lnTo>
                    <a:pt x="8" y="13"/>
                  </a:lnTo>
                  <a:lnTo>
                    <a:pt x="7" y="13"/>
                  </a:lnTo>
                  <a:moveTo>
                    <a:pt x="51" y="29"/>
                  </a:moveTo>
                  <a:lnTo>
                    <a:pt x="51" y="29"/>
                  </a:lnTo>
                  <a:lnTo>
                    <a:pt x="52" y="29"/>
                  </a:lnTo>
                  <a:lnTo>
                    <a:pt x="51" y="29"/>
                  </a:lnTo>
                  <a:lnTo>
                    <a:pt x="51" y="30"/>
                  </a:lnTo>
                  <a:lnTo>
                    <a:pt x="52" y="30"/>
                  </a:lnTo>
                  <a:lnTo>
                    <a:pt x="51" y="30"/>
                  </a:lnTo>
                  <a:lnTo>
                    <a:pt x="52" y="30"/>
                  </a:lnTo>
                  <a:lnTo>
                    <a:pt x="53" y="30"/>
                  </a:lnTo>
                  <a:lnTo>
                    <a:pt x="54" y="30"/>
                  </a:lnTo>
                  <a:lnTo>
                    <a:pt x="55" y="30"/>
                  </a:lnTo>
                  <a:lnTo>
                    <a:pt x="54" y="30"/>
                  </a:lnTo>
                  <a:lnTo>
                    <a:pt x="55" y="30"/>
                  </a:lnTo>
                  <a:lnTo>
                    <a:pt x="54" y="30"/>
                  </a:lnTo>
                  <a:lnTo>
                    <a:pt x="53" y="30"/>
                  </a:lnTo>
                  <a:lnTo>
                    <a:pt x="53" y="31"/>
                  </a:lnTo>
                  <a:lnTo>
                    <a:pt x="54" y="31"/>
                  </a:lnTo>
                  <a:lnTo>
                    <a:pt x="55" y="31"/>
                  </a:lnTo>
                  <a:lnTo>
                    <a:pt x="56" y="31"/>
                  </a:lnTo>
                  <a:lnTo>
                    <a:pt x="57" y="31"/>
                  </a:lnTo>
                  <a:lnTo>
                    <a:pt x="57" y="30"/>
                  </a:lnTo>
                  <a:lnTo>
                    <a:pt x="58" y="30"/>
                  </a:lnTo>
                  <a:lnTo>
                    <a:pt x="57" y="29"/>
                  </a:lnTo>
                  <a:lnTo>
                    <a:pt x="56" y="29"/>
                  </a:lnTo>
                  <a:lnTo>
                    <a:pt x="55" y="29"/>
                  </a:lnTo>
                  <a:lnTo>
                    <a:pt x="54" y="29"/>
                  </a:lnTo>
                  <a:lnTo>
                    <a:pt x="53" y="28"/>
                  </a:lnTo>
                  <a:lnTo>
                    <a:pt x="52" y="28"/>
                  </a:lnTo>
                  <a:lnTo>
                    <a:pt x="51" y="28"/>
                  </a:lnTo>
                  <a:lnTo>
                    <a:pt x="50" y="28"/>
                  </a:lnTo>
                  <a:lnTo>
                    <a:pt x="50" y="29"/>
                  </a:lnTo>
                  <a:lnTo>
                    <a:pt x="51" y="29"/>
                  </a:lnTo>
                  <a:moveTo>
                    <a:pt x="51" y="26"/>
                  </a:moveTo>
                  <a:lnTo>
                    <a:pt x="51" y="26"/>
                  </a:lnTo>
                  <a:lnTo>
                    <a:pt x="50" y="26"/>
                  </a:lnTo>
                  <a:lnTo>
                    <a:pt x="51" y="26"/>
                  </a:lnTo>
                  <a:lnTo>
                    <a:pt x="52" y="26"/>
                  </a:lnTo>
                  <a:lnTo>
                    <a:pt x="51" y="26"/>
                  </a:lnTo>
                  <a:moveTo>
                    <a:pt x="51" y="25"/>
                  </a:moveTo>
                  <a:lnTo>
                    <a:pt x="52" y="25"/>
                  </a:lnTo>
                  <a:lnTo>
                    <a:pt x="51" y="25"/>
                  </a:lnTo>
                  <a:moveTo>
                    <a:pt x="52" y="26"/>
                  </a:moveTo>
                  <a:lnTo>
                    <a:pt x="52" y="26"/>
                  </a:lnTo>
                  <a:lnTo>
                    <a:pt x="53" y="26"/>
                  </a:lnTo>
                  <a:lnTo>
                    <a:pt x="52" y="26"/>
                  </a:lnTo>
                  <a:moveTo>
                    <a:pt x="60" y="29"/>
                  </a:moveTo>
                  <a:lnTo>
                    <a:pt x="59" y="29"/>
                  </a:lnTo>
                  <a:lnTo>
                    <a:pt x="59" y="30"/>
                  </a:lnTo>
                  <a:lnTo>
                    <a:pt x="60" y="30"/>
                  </a:lnTo>
                  <a:lnTo>
                    <a:pt x="60" y="29"/>
                  </a:lnTo>
                  <a:moveTo>
                    <a:pt x="116" y="26"/>
                  </a:moveTo>
                  <a:lnTo>
                    <a:pt x="116" y="26"/>
                  </a:lnTo>
                  <a:lnTo>
                    <a:pt x="116" y="27"/>
                  </a:lnTo>
                  <a:lnTo>
                    <a:pt x="115" y="27"/>
                  </a:lnTo>
                  <a:lnTo>
                    <a:pt x="114" y="27"/>
                  </a:lnTo>
                  <a:lnTo>
                    <a:pt x="113" y="27"/>
                  </a:lnTo>
                  <a:lnTo>
                    <a:pt x="112" y="27"/>
                  </a:lnTo>
                  <a:lnTo>
                    <a:pt x="112" y="28"/>
                  </a:lnTo>
                  <a:lnTo>
                    <a:pt x="113" y="28"/>
                  </a:lnTo>
                  <a:lnTo>
                    <a:pt x="114" y="28"/>
                  </a:lnTo>
                  <a:lnTo>
                    <a:pt x="115" y="28"/>
                  </a:lnTo>
                  <a:lnTo>
                    <a:pt x="116" y="28"/>
                  </a:lnTo>
                  <a:lnTo>
                    <a:pt x="117" y="28"/>
                  </a:lnTo>
                  <a:lnTo>
                    <a:pt x="118" y="28"/>
                  </a:lnTo>
                  <a:lnTo>
                    <a:pt x="118" y="27"/>
                  </a:lnTo>
                  <a:lnTo>
                    <a:pt x="117" y="27"/>
                  </a:lnTo>
                  <a:lnTo>
                    <a:pt x="116" y="26"/>
                  </a:lnTo>
                  <a:moveTo>
                    <a:pt x="112" y="21"/>
                  </a:moveTo>
                  <a:lnTo>
                    <a:pt x="113" y="21"/>
                  </a:lnTo>
                  <a:lnTo>
                    <a:pt x="114" y="21"/>
                  </a:lnTo>
                  <a:lnTo>
                    <a:pt x="115" y="21"/>
                  </a:lnTo>
                  <a:lnTo>
                    <a:pt x="116" y="21"/>
                  </a:lnTo>
                  <a:lnTo>
                    <a:pt x="115" y="21"/>
                  </a:lnTo>
                  <a:lnTo>
                    <a:pt x="114" y="21"/>
                  </a:lnTo>
                  <a:lnTo>
                    <a:pt x="113" y="21"/>
                  </a:lnTo>
                  <a:lnTo>
                    <a:pt x="112" y="21"/>
                  </a:lnTo>
                  <a:moveTo>
                    <a:pt x="121" y="23"/>
                  </a:moveTo>
                  <a:lnTo>
                    <a:pt x="120" y="23"/>
                  </a:lnTo>
                  <a:lnTo>
                    <a:pt x="121" y="23"/>
                  </a:lnTo>
                  <a:lnTo>
                    <a:pt x="122" y="23"/>
                  </a:lnTo>
                  <a:lnTo>
                    <a:pt x="121" y="23"/>
                  </a:lnTo>
                  <a:lnTo>
                    <a:pt x="120" y="23"/>
                  </a:lnTo>
                  <a:lnTo>
                    <a:pt x="119" y="22"/>
                  </a:lnTo>
                  <a:lnTo>
                    <a:pt x="118" y="22"/>
                  </a:lnTo>
                  <a:lnTo>
                    <a:pt x="117" y="22"/>
                  </a:lnTo>
                  <a:lnTo>
                    <a:pt x="116" y="22"/>
                  </a:lnTo>
                  <a:lnTo>
                    <a:pt x="115" y="22"/>
                  </a:lnTo>
                  <a:lnTo>
                    <a:pt x="115" y="23"/>
                  </a:lnTo>
                  <a:lnTo>
                    <a:pt x="116" y="23"/>
                  </a:lnTo>
                  <a:lnTo>
                    <a:pt x="117" y="23"/>
                  </a:lnTo>
                  <a:lnTo>
                    <a:pt x="118" y="23"/>
                  </a:lnTo>
                  <a:lnTo>
                    <a:pt x="119" y="23"/>
                  </a:lnTo>
                  <a:lnTo>
                    <a:pt x="120" y="24"/>
                  </a:lnTo>
                  <a:lnTo>
                    <a:pt x="121" y="24"/>
                  </a:lnTo>
                  <a:lnTo>
                    <a:pt x="122" y="24"/>
                  </a:lnTo>
                  <a:lnTo>
                    <a:pt x="121" y="23"/>
                  </a:lnTo>
                  <a:moveTo>
                    <a:pt x="120" y="22"/>
                  </a:moveTo>
                  <a:lnTo>
                    <a:pt x="120" y="22"/>
                  </a:lnTo>
                  <a:lnTo>
                    <a:pt x="119" y="22"/>
                  </a:lnTo>
                  <a:lnTo>
                    <a:pt x="118" y="22"/>
                  </a:lnTo>
                  <a:lnTo>
                    <a:pt x="117" y="22"/>
                  </a:lnTo>
                  <a:lnTo>
                    <a:pt x="116" y="22"/>
                  </a:lnTo>
                  <a:lnTo>
                    <a:pt x="115" y="22"/>
                  </a:lnTo>
                  <a:lnTo>
                    <a:pt x="116" y="22"/>
                  </a:lnTo>
                  <a:lnTo>
                    <a:pt x="117" y="22"/>
                  </a:lnTo>
                  <a:lnTo>
                    <a:pt x="118" y="22"/>
                  </a:lnTo>
                  <a:lnTo>
                    <a:pt x="119" y="22"/>
                  </a:lnTo>
                  <a:lnTo>
                    <a:pt x="120" y="22"/>
                  </a:lnTo>
                  <a:lnTo>
                    <a:pt x="121" y="22"/>
                  </a:lnTo>
                  <a:lnTo>
                    <a:pt x="120" y="22"/>
                  </a:lnTo>
                  <a:moveTo>
                    <a:pt x="119" y="18"/>
                  </a:moveTo>
                  <a:lnTo>
                    <a:pt x="118" y="18"/>
                  </a:lnTo>
                  <a:lnTo>
                    <a:pt x="117" y="18"/>
                  </a:lnTo>
                  <a:lnTo>
                    <a:pt x="117" y="19"/>
                  </a:lnTo>
                  <a:lnTo>
                    <a:pt x="118" y="19"/>
                  </a:lnTo>
                  <a:lnTo>
                    <a:pt x="119" y="19"/>
                  </a:lnTo>
                  <a:lnTo>
                    <a:pt x="120" y="19"/>
                  </a:lnTo>
                  <a:lnTo>
                    <a:pt x="121" y="19"/>
                  </a:lnTo>
                  <a:lnTo>
                    <a:pt x="120" y="19"/>
                  </a:lnTo>
                  <a:lnTo>
                    <a:pt x="119" y="18"/>
                  </a:lnTo>
                  <a:moveTo>
                    <a:pt x="120" y="18"/>
                  </a:moveTo>
                  <a:lnTo>
                    <a:pt x="120" y="18"/>
                  </a:lnTo>
                  <a:lnTo>
                    <a:pt x="120" y="17"/>
                  </a:lnTo>
                  <a:lnTo>
                    <a:pt x="119" y="17"/>
                  </a:lnTo>
                  <a:lnTo>
                    <a:pt x="118" y="17"/>
                  </a:lnTo>
                  <a:lnTo>
                    <a:pt x="119" y="18"/>
                  </a:lnTo>
                  <a:lnTo>
                    <a:pt x="120" y="18"/>
                  </a:lnTo>
                  <a:moveTo>
                    <a:pt x="123" y="16"/>
                  </a:moveTo>
                  <a:lnTo>
                    <a:pt x="123" y="16"/>
                  </a:lnTo>
                  <a:lnTo>
                    <a:pt x="122" y="16"/>
                  </a:lnTo>
                  <a:lnTo>
                    <a:pt x="121" y="16"/>
                  </a:lnTo>
                  <a:lnTo>
                    <a:pt x="121" y="17"/>
                  </a:lnTo>
                  <a:lnTo>
                    <a:pt x="122" y="17"/>
                  </a:lnTo>
                  <a:lnTo>
                    <a:pt x="123" y="17"/>
                  </a:lnTo>
                  <a:lnTo>
                    <a:pt x="124" y="17"/>
                  </a:lnTo>
                  <a:lnTo>
                    <a:pt x="125" y="17"/>
                  </a:lnTo>
                  <a:lnTo>
                    <a:pt x="124" y="17"/>
                  </a:lnTo>
                  <a:lnTo>
                    <a:pt x="123" y="17"/>
                  </a:lnTo>
                  <a:lnTo>
                    <a:pt x="123" y="16"/>
                  </a:lnTo>
                  <a:moveTo>
                    <a:pt x="120" y="14"/>
                  </a:moveTo>
                  <a:lnTo>
                    <a:pt x="119" y="14"/>
                  </a:lnTo>
                  <a:lnTo>
                    <a:pt x="118" y="13"/>
                  </a:lnTo>
                  <a:lnTo>
                    <a:pt x="117" y="13"/>
                  </a:lnTo>
                  <a:lnTo>
                    <a:pt x="118" y="13"/>
                  </a:lnTo>
                  <a:lnTo>
                    <a:pt x="118" y="14"/>
                  </a:lnTo>
                  <a:lnTo>
                    <a:pt x="119" y="14"/>
                  </a:lnTo>
                  <a:lnTo>
                    <a:pt x="119" y="15"/>
                  </a:lnTo>
                  <a:lnTo>
                    <a:pt x="120" y="15"/>
                  </a:lnTo>
                  <a:lnTo>
                    <a:pt x="120" y="14"/>
                  </a:lnTo>
                </a:path>
              </a:pathLst>
            </a:custGeom>
            <a:solidFill>
              <a:srgbClr val="777777">
                <a:alpha val="100000"/>
              </a:srgbClr>
            </a:solidFill>
            <a:ln w="9525">
              <a:noFill/>
            </a:ln>
          </p:spPr>
          <p:txBody>
            <a:bodyPr/>
            <a:lstStyle/>
            <a:p>
              <a:pPr fontAlgn="base"/>
              <a:endParaRPr lang="zh-CN" altLang="en-US" sz="1680" strike="noStrike" noProof="1"/>
            </a:p>
          </p:txBody>
        </p:sp>
        <p:grpSp>
          <p:nvGrpSpPr>
            <p:cNvPr id="136497" name="Group 2671"/>
            <p:cNvGrpSpPr/>
            <p:nvPr/>
          </p:nvGrpSpPr>
          <p:grpSpPr>
            <a:xfrm>
              <a:off x="4933" y="1747"/>
              <a:ext cx="132" cy="58"/>
              <a:chOff x="4643" y="2018"/>
              <a:chExt cx="168" cy="72"/>
            </a:xfrm>
          </p:grpSpPr>
          <p:sp>
            <p:nvSpPr>
              <p:cNvPr id="77339" name="Freeform 2672"/>
              <p:cNvSpPr>
                <a:spLocks noEditPoints="1"/>
              </p:cNvSpPr>
              <p:nvPr/>
            </p:nvSpPr>
            <p:spPr>
              <a:xfrm>
                <a:off x="4643" y="2018"/>
                <a:ext cx="168" cy="72"/>
              </a:xfrm>
              <a:custGeom>
                <a:avLst/>
                <a:gdLst>
                  <a:gd name="txL" fmla="*/ 0 w 28"/>
                  <a:gd name="txT" fmla="*/ 0 h 12"/>
                  <a:gd name="txR" fmla="*/ 28 w 28"/>
                  <a:gd name="txB" fmla="*/ 12 h 1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8" h="12">
                    <a:moveTo>
                      <a:pt x="20" y="4"/>
                    </a:moveTo>
                    <a:cubicBezTo>
                      <a:pt x="20" y="4"/>
                      <a:pt x="21" y="5"/>
                      <a:pt x="21" y="5"/>
                    </a:cubicBezTo>
                    <a:cubicBezTo>
                      <a:pt x="21" y="5"/>
                      <a:pt x="22" y="5"/>
                      <a:pt x="22" y="5"/>
                    </a:cubicBezTo>
                    <a:cubicBezTo>
                      <a:pt x="22" y="6"/>
                      <a:pt x="23" y="6"/>
                      <a:pt x="23" y="6"/>
                    </a:cubicBezTo>
                    <a:cubicBezTo>
                      <a:pt x="23" y="6"/>
                      <a:pt x="23" y="6"/>
                      <a:pt x="24" y="6"/>
                    </a:cubicBezTo>
                    <a:lnTo>
                      <a:pt x="25" y="7"/>
                    </a:lnTo>
                    <a:cubicBezTo>
                      <a:pt x="25" y="7"/>
                      <a:pt x="25" y="7"/>
                      <a:pt x="26" y="7"/>
                    </a:cubicBezTo>
                    <a:lnTo>
                      <a:pt x="26" y="8"/>
                    </a:lnTo>
                    <a:cubicBezTo>
                      <a:pt x="26" y="8"/>
                      <a:pt x="27" y="8"/>
                      <a:pt x="27" y="8"/>
                    </a:cubicBezTo>
                    <a:lnTo>
                      <a:pt x="28" y="8"/>
                    </a:lnTo>
                    <a:lnTo>
                      <a:pt x="28" y="9"/>
                    </a:lnTo>
                    <a:cubicBezTo>
                      <a:pt x="28" y="10"/>
                      <a:pt x="28" y="10"/>
                      <a:pt x="27" y="10"/>
                    </a:cubicBezTo>
                    <a:lnTo>
                      <a:pt x="27" y="11"/>
                    </a:lnTo>
                    <a:lnTo>
                      <a:pt x="26" y="11"/>
                    </a:lnTo>
                    <a:cubicBezTo>
                      <a:pt x="26" y="11"/>
                      <a:pt x="26" y="11"/>
                      <a:pt x="25" y="11"/>
                    </a:cubicBezTo>
                    <a:cubicBezTo>
                      <a:pt x="25" y="11"/>
                      <a:pt x="25" y="11"/>
                      <a:pt x="24" y="11"/>
                    </a:cubicBezTo>
                    <a:cubicBezTo>
                      <a:pt x="24" y="12"/>
                      <a:pt x="24" y="12"/>
                      <a:pt x="24" y="12"/>
                    </a:cubicBezTo>
                    <a:lnTo>
                      <a:pt x="23" y="12"/>
                    </a:lnTo>
                    <a:cubicBezTo>
                      <a:pt x="23" y="11"/>
                      <a:pt x="22" y="11"/>
                      <a:pt x="22" y="11"/>
                    </a:cubicBezTo>
                    <a:cubicBezTo>
                      <a:pt x="22" y="11"/>
                      <a:pt x="22" y="11"/>
                      <a:pt x="21" y="11"/>
                    </a:cubicBezTo>
                    <a:cubicBezTo>
                      <a:pt x="21" y="11"/>
                      <a:pt x="20" y="11"/>
                      <a:pt x="20" y="11"/>
                    </a:cubicBezTo>
                    <a:cubicBezTo>
                      <a:pt x="20" y="11"/>
                      <a:pt x="19" y="11"/>
                      <a:pt x="19" y="11"/>
                    </a:cubicBezTo>
                    <a:cubicBezTo>
                      <a:pt x="19" y="12"/>
                      <a:pt x="18" y="12"/>
                      <a:pt x="18" y="12"/>
                    </a:cubicBezTo>
                    <a:lnTo>
                      <a:pt x="18" y="11"/>
                    </a:lnTo>
                    <a:lnTo>
                      <a:pt x="17" y="11"/>
                    </a:lnTo>
                    <a:lnTo>
                      <a:pt x="17" y="10"/>
                    </a:lnTo>
                    <a:lnTo>
                      <a:pt x="19" y="9"/>
                    </a:lnTo>
                    <a:cubicBezTo>
                      <a:pt x="19" y="9"/>
                      <a:pt x="17" y="9"/>
                      <a:pt x="16" y="9"/>
                    </a:cubicBezTo>
                    <a:cubicBezTo>
                      <a:pt x="16" y="9"/>
                      <a:pt x="16" y="9"/>
                      <a:pt x="16" y="9"/>
                    </a:cubicBezTo>
                    <a:cubicBezTo>
                      <a:pt x="16" y="8"/>
                      <a:pt x="16" y="7"/>
                      <a:pt x="16" y="6"/>
                    </a:cubicBezTo>
                    <a:lnTo>
                      <a:pt x="10" y="5"/>
                    </a:lnTo>
                    <a:cubicBezTo>
                      <a:pt x="10" y="5"/>
                      <a:pt x="10" y="5"/>
                      <a:pt x="9" y="5"/>
                    </a:cubicBezTo>
                    <a:cubicBezTo>
                      <a:pt x="9" y="5"/>
                      <a:pt x="9" y="5"/>
                      <a:pt x="8" y="5"/>
                    </a:cubicBezTo>
                    <a:lnTo>
                      <a:pt x="8" y="6"/>
                    </a:lnTo>
                    <a:lnTo>
                      <a:pt x="7" y="6"/>
                    </a:lnTo>
                    <a:cubicBezTo>
                      <a:pt x="7" y="6"/>
                      <a:pt x="7" y="6"/>
                      <a:pt x="7" y="7"/>
                    </a:cubicBezTo>
                    <a:cubicBezTo>
                      <a:pt x="7" y="7"/>
                      <a:pt x="7" y="7"/>
                      <a:pt x="7" y="7"/>
                    </a:cubicBezTo>
                    <a:lnTo>
                      <a:pt x="6" y="7"/>
                    </a:lnTo>
                    <a:lnTo>
                      <a:pt x="5" y="7"/>
                    </a:lnTo>
                    <a:cubicBezTo>
                      <a:pt x="4" y="7"/>
                      <a:pt x="4" y="6"/>
                      <a:pt x="4" y="6"/>
                    </a:cubicBezTo>
                    <a:lnTo>
                      <a:pt x="4" y="5"/>
                    </a:lnTo>
                    <a:lnTo>
                      <a:pt x="4" y="6"/>
                    </a:lnTo>
                    <a:lnTo>
                      <a:pt x="3" y="6"/>
                    </a:lnTo>
                    <a:cubicBezTo>
                      <a:pt x="2" y="6"/>
                      <a:pt x="2" y="6"/>
                      <a:pt x="2" y="6"/>
                    </a:cubicBezTo>
                    <a:lnTo>
                      <a:pt x="0" y="5"/>
                    </a:lnTo>
                    <a:lnTo>
                      <a:pt x="0" y="4"/>
                    </a:lnTo>
                    <a:lnTo>
                      <a:pt x="1" y="4"/>
                    </a:lnTo>
                    <a:cubicBezTo>
                      <a:pt x="1" y="4"/>
                      <a:pt x="1" y="3"/>
                      <a:pt x="2" y="3"/>
                    </a:cubicBezTo>
                    <a:cubicBezTo>
                      <a:pt x="2" y="3"/>
                      <a:pt x="2" y="3"/>
                      <a:pt x="2" y="3"/>
                    </a:cubicBezTo>
                    <a:lnTo>
                      <a:pt x="4" y="1"/>
                    </a:lnTo>
                    <a:lnTo>
                      <a:pt x="8" y="1"/>
                    </a:lnTo>
                    <a:lnTo>
                      <a:pt x="13" y="0"/>
                    </a:lnTo>
                    <a:lnTo>
                      <a:pt x="13" y="1"/>
                    </a:lnTo>
                    <a:cubicBezTo>
                      <a:pt x="13" y="1"/>
                      <a:pt x="13" y="1"/>
                      <a:pt x="13" y="1"/>
                    </a:cubicBezTo>
                    <a:cubicBezTo>
                      <a:pt x="13" y="1"/>
                      <a:pt x="14" y="1"/>
                      <a:pt x="14" y="1"/>
                    </a:cubicBezTo>
                    <a:cubicBezTo>
                      <a:pt x="14" y="1"/>
                      <a:pt x="15" y="2"/>
                      <a:pt x="15" y="2"/>
                    </a:cubicBezTo>
                    <a:cubicBezTo>
                      <a:pt x="15" y="2"/>
                      <a:pt x="15" y="2"/>
                      <a:pt x="15" y="2"/>
                    </a:cubicBezTo>
                    <a:cubicBezTo>
                      <a:pt x="16" y="2"/>
                      <a:pt x="16" y="2"/>
                      <a:pt x="16" y="2"/>
                    </a:cubicBezTo>
                    <a:lnTo>
                      <a:pt x="17" y="2"/>
                    </a:lnTo>
                    <a:cubicBezTo>
                      <a:pt x="17" y="2"/>
                      <a:pt x="17" y="2"/>
                      <a:pt x="18" y="2"/>
                    </a:cubicBezTo>
                    <a:cubicBezTo>
                      <a:pt x="18" y="2"/>
                      <a:pt x="19" y="3"/>
                      <a:pt x="19" y="3"/>
                    </a:cubicBezTo>
                    <a:cubicBezTo>
                      <a:pt x="19" y="4"/>
                      <a:pt x="20" y="4"/>
                      <a:pt x="20" y="4"/>
                    </a:cubicBezTo>
                    <a:moveTo>
                      <a:pt x="7" y="4"/>
                    </a:moveTo>
                    <a:lnTo>
                      <a:pt x="7" y="4"/>
                    </a:lnTo>
                  </a:path>
                </a:pathLst>
              </a:custGeom>
              <a:solidFill>
                <a:srgbClr val="777777">
                  <a:alpha val="100000"/>
                </a:srgbClr>
              </a:solidFill>
              <a:ln w="9525">
                <a:noFill/>
              </a:ln>
            </p:spPr>
            <p:txBody>
              <a:bodyPr/>
              <a:lstStyle/>
              <a:p>
                <a:pPr fontAlgn="base"/>
                <a:endParaRPr lang="zh-CN" altLang="en-US" sz="1680" strike="noStrike" noProof="1"/>
              </a:p>
            </p:txBody>
          </p:sp>
          <p:sp>
            <p:nvSpPr>
              <p:cNvPr id="77340" name="Freeform 2673"/>
              <p:cNvSpPr>
                <a:spLocks noEditPoints="1"/>
              </p:cNvSpPr>
              <p:nvPr/>
            </p:nvSpPr>
            <p:spPr>
              <a:xfrm>
                <a:off x="4649" y="2024"/>
                <a:ext cx="156" cy="60"/>
              </a:xfrm>
              <a:custGeom>
                <a:avLst/>
                <a:gdLst>
                  <a:gd name="txL" fmla="*/ 0 w 26"/>
                  <a:gd name="txT" fmla="*/ 0 h 10"/>
                  <a:gd name="txR" fmla="*/ 26 w 26"/>
                  <a:gd name="txB" fmla="*/ 10 h 10"/>
                </a:gdLst>
                <a:ahLst/>
                <a:cxnLst>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6" h="10">
                    <a:moveTo>
                      <a:pt x="0" y="4"/>
                    </a:moveTo>
                    <a:cubicBezTo>
                      <a:pt x="0" y="4"/>
                      <a:pt x="0" y="4"/>
                      <a:pt x="1" y="3"/>
                    </a:cubicBezTo>
                    <a:cubicBezTo>
                      <a:pt x="1" y="3"/>
                      <a:pt x="2" y="3"/>
                      <a:pt x="2" y="3"/>
                    </a:cubicBezTo>
                    <a:cubicBezTo>
                      <a:pt x="2" y="3"/>
                      <a:pt x="2" y="2"/>
                      <a:pt x="2" y="2"/>
                    </a:cubicBezTo>
                    <a:cubicBezTo>
                      <a:pt x="2" y="2"/>
                      <a:pt x="2" y="2"/>
                      <a:pt x="3" y="2"/>
                    </a:cubicBezTo>
                    <a:cubicBezTo>
                      <a:pt x="3" y="1"/>
                      <a:pt x="4" y="1"/>
                      <a:pt x="5" y="1"/>
                    </a:cubicBezTo>
                    <a:cubicBezTo>
                      <a:pt x="5" y="0"/>
                      <a:pt x="6" y="1"/>
                      <a:pt x="6" y="0"/>
                    </a:cubicBezTo>
                    <a:cubicBezTo>
                      <a:pt x="7" y="0"/>
                      <a:pt x="7" y="0"/>
                      <a:pt x="7" y="0"/>
                    </a:cubicBezTo>
                    <a:cubicBezTo>
                      <a:pt x="8" y="0"/>
                      <a:pt x="8" y="0"/>
                      <a:pt x="9" y="0"/>
                    </a:cubicBezTo>
                    <a:cubicBezTo>
                      <a:pt x="9" y="0"/>
                      <a:pt x="9" y="0"/>
                      <a:pt x="10" y="0"/>
                    </a:cubicBezTo>
                    <a:cubicBezTo>
                      <a:pt x="11" y="0"/>
                      <a:pt x="11" y="0"/>
                      <a:pt x="11" y="1"/>
                    </a:cubicBezTo>
                    <a:cubicBezTo>
                      <a:pt x="12" y="1"/>
                      <a:pt x="12" y="1"/>
                      <a:pt x="12" y="1"/>
                    </a:cubicBezTo>
                    <a:cubicBezTo>
                      <a:pt x="13" y="1"/>
                      <a:pt x="13" y="1"/>
                      <a:pt x="13" y="1"/>
                    </a:cubicBezTo>
                    <a:cubicBezTo>
                      <a:pt x="13" y="2"/>
                      <a:pt x="14" y="2"/>
                      <a:pt x="14" y="2"/>
                    </a:cubicBezTo>
                    <a:cubicBezTo>
                      <a:pt x="15" y="2"/>
                      <a:pt x="16" y="2"/>
                      <a:pt x="16" y="3"/>
                    </a:cubicBezTo>
                    <a:cubicBezTo>
                      <a:pt x="16" y="3"/>
                      <a:pt x="17" y="4"/>
                      <a:pt x="17" y="4"/>
                    </a:cubicBezTo>
                    <a:cubicBezTo>
                      <a:pt x="17" y="4"/>
                      <a:pt x="18" y="4"/>
                      <a:pt x="18" y="4"/>
                    </a:cubicBezTo>
                    <a:cubicBezTo>
                      <a:pt x="19" y="5"/>
                      <a:pt x="19" y="5"/>
                      <a:pt x="19" y="5"/>
                    </a:cubicBezTo>
                    <a:cubicBezTo>
                      <a:pt x="19" y="5"/>
                      <a:pt x="20" y="6"/>
                      <a:pt x="20" y="6"/>
                    </a:cubicBezTo>
                    <a:cubicBezTo>
                      <a:pt x="20" y="5"/>
                      <a:pt x="21" y="6"/>
                      <a:pt x="21" y="6"/>
                    </a:cubicBezTo>
                    <a:cubicBezTo>
                      <a:pt x="21" y="6"/>
                      <a:pt x="21" y="6"/>
                      <a:pt x="22" y="6"/>
                    </a:cubicBezTo>
                    <a:cubicBezTo>
                      <a:pt x="22" y="6"/>
                      <a:pt x="23" y="6"/>
                      <a:pt x="22" y="6"/>
                    </a:cubicBezTo>
                    <a:cubicBezTo>
                      <a:pt x="22" y="6"/>
                      <a:pt x="22" y="7"/>
                      <a:pt x="22" y="7"/>
                    </a:cubicBezTo>
                    <a:cubicBezTo>
                      <a:pt x="22" y="7"/>
                      <a:pt x="23" y="7"/>
                      <a:pt x="23" y="7"/>
                    </a:cubicBezTo>
                    <a:cubicBezTo>
                      <a:pt x="24" y="7"/>
                      <a:pt x="24" y="7"/>
                      <a:pt x="24" y="7"/>
                    </a:cubicBezTo>
                    <a:cubicBezTo>
                      <a:pt x="24" y="7"/>
                      <a:pt x="24" y="7"/>
                      <a:pt x="25" y="8"/>
                    </a:cubicBezTo>
                    <a:cubicBezTo>
                      <a:pt x="25" y="8"/>
                      <a:pt x="25" y="8"/>
                      <a:pt x="25" y="8"/>
                    </a:cubicBezTo>
                    <a:cubicBezTo>
                      <a:pt x="25" y="8"/>
                      <a:pt x="26" y="9"/>
                      <a:pt x="25" y="9"/>
                    </a:cubicBezTo>
                    <a:cubicBezTo>
                      <a:pt x="25" y="9"/>
                      <a:pt x="24" y="9"/>
                      <a:pt x="24" y="9"/>
                    </a:cubicBezTo>
                    <a:cubicBezTo>
                      <a:pt x="24" y="9"/>
                      <a:pt x="24" y="9"/>
                      <a:pt x="23" y="9"/>
                    </a:cubicBezTo>
                    <a:cubicBezTo>
                      <a:pt x="22" y="10"/>
                      <a:pt x="22" y="9"/>
                      <a:pt x="22" y="9"/>
                    </a:cubicBezTo>
                    <a:cubicBezTo>
                      <a:pt x="22" y="9"/>
                      <a:pt x="22" y="9"/>
                      <a:pt x="21" y="9"/>
                    </a:cubicBezTo>
                    <a:cubicBezTo>
                      <a:pt x="21" y="9"/>
                      <a:pt x="20" y="9"/>
                      <a:pt x="20" y="9"/>
                    </a:cubicBezTo>
                    <a:cubicBezTo>
                      <a:pt x="20" y="9"/>
                      <a:pt x="19" y="9"/>
                      <a:pt x="19" y="9"/>
                    </a:cubicBezTo>
                    <a:cubicBezTo>
                      <a:pt x="18" y="9"/>
                      <a:pt x="18" y="9"/>
                      <a:pt x="18" y="9"/>
                    </a:cubicBezTo>
                    <a:cubicBezTo>
                      <a:pt x="18" y="9"/>
                      <a:pt x="18" y="9"/>
                      <a:pt x="17" y="9"/>
                    </a:cubicBezTo>
                    <a:cubicBezTo>
                      <a:pt x="17" y="9"/>
                      <a:pt x="17" y="9"/>
                      <a:pt x="17" y="9"/>
                    </a:cubicBezTo>
                    <a:cubicBezTo>
                      <a:pt x="17" y="9"/>
                      <a:pt x="18" y="8"/>
                      <a:pt x="18" y="8"/>
                    </a:cubicBezTo>
                    <a:cubicBezTo>
                      <a:pt x="18" y="7"/>
                      <a:pt x="18" y="7"/>
                      <a:pt x="18" y="7"/>
                    </a:cubicBezTo>
                    <a:cubicBezTo>
                      <a:pt x="18" y="7"/>
                      <a:pt x="17" y="7"/>
                      <a:pt x="17" y="7"/>
                    </a:cubicBezTo>
                    <a:cubicBezTo>
                      <a:pt x="17" y="7"/>
                      <a:pt x="16" y="7"/>
                      <a:pt x="16" y="7"/>
                    </a:cubicBezTo>
                    <a:cubicBezTo>
                      <a:pt x="16" y="7"/>
                      <a:pt x="16" y="7"/>
                      <a:pt x="16" y="6"/>
                    </a:cubicBezTo>
                    <a:cubicBezTo>
                      <a:pt x="15" y="6"/>
                      <a:pt x="15" y="6"/>
                      <a:pt x="15" y="6"/>
                    </a:cubicBezTo>
                    <a:cubicBezTo>
                      <a:pt x="15" y="5"/>
                      <a:pt x="15" y="5"/>
                      <a:pt x="15" y="5"/>
                    </a:cubicBezTo>
                    <a:cubicBezTo>
                      <a:pt x="15" y="4"/>
                      <a:pt x="14" y="5"/>
                      <a:pt x="14" y="5"/>
                    </a:cubicBezTo>
                    <a:cubicBezTo>
                      <a:pt x="14" y="5"/>
                      <a:pt x="14" y="5"/>
                      <a:pt x="14" y="5"/>
                    </a:cubicBezTo>
                    <a:cubicBezTo>
                      <a:pt x="14" y="5"/>
                      <a:pt x="13" y="4"/>
                      <a:pt x="13" y="4"/>
                    </a:cubicBezTo>
                    <a:cubicBezTo>
                      <a:pt x="13" y="4"/>
                      <a:pt x="12" y="4"/>
                      <a:pt x="12" y="4"/>
                    </a:cubicBezTo>
                    <a:cubicBezTo>
                      <a:pt x="12" y="4"/>
                      <a:pt x="11" y="4"/>
                      <a:pt x="11" y="3"/>
                    </a:cubicBezTo>
                    <a:cubicBezTo>
                      <a:pt x="11" y="3"/>
                      <a:pt x="11" y="3"/>
                      <a:pt x="10" y="3"/>
                    </a:cubicBezTo>
                    <a:cubicBezTo>
                      <a:pt x="10" y="3"/>
                      <a:pt x="9" y="3"/>
                      <a:pt x="9" y="3"/>
                    </a:cubicBezTo>
                    <a:cubicBezTo>
                      <a:pt x="9" y="3"/>
                      <a:pt x="9" y="3"/>
                      <a:pt x="9" y="3"/>
                    </a:cubicBezTo>
                    <a:cubicBezTo>
                      <a:pt x="9" y="3"/>
                      <a:pt x="8" y="3"/>
                      <a:pt x="8" y="3"/>
                    </a:cubicBezTo>
                    <a:cubicBezTo>
                      <a:pt x="7" y="2"/>
                      <a:pt x="7" y="2"/>
                      <a:pt x="7" y="2"/>
                    </a:cubicBezTo>
                    <a:cubicBezTo>
                      <a:pt x="7" y="2"/>
                      <a:pt x="7" y="2"/>
                      <a:pt x="8" y="2"/>
                    </a:cubicBezTo>
                    <a:cubicBezTo>
                      <a:pt x="8" y="2"/>
                      <a:pt x="8" y="2"/>
                      <a:pt x="8" y="2"/>
                    </a:cubicBezTo>
                    <a:cubicBezTo>
                      <a:pt x="8" y="2"/>
                      <a:pt x="8" y="1"/>
                      <a:pt x="8" y="1"/>
                    </a:cubicBezTo>
                    <a:cubicBezTo>
                      <a:pt x="8" y="1"/>
                      <a:pt x="6" y="2"/>
                      <a:pt x="6" y="1"/>
                    </a:cubicBezTo>
                    <a:cubicBezTo>
                      <a:pt x="5" y="1"/>
                      <a:pt x="5" y="2"/>
                      <a:pt x="5" y="2"/>
                    </a:cubicBezTo>
                    <a:cubicBezTo>
                      <a:pt x="5" y="2"/>
                      <a:pt x="5" y="2"/>
                      <a:pt x="4" y="2"/>
                    </a:cubicBezTo>
                    <a:cubicBezTo>
                      <a:pt x="4" y="3"/>
                      <a:pt x="4" y="3"/>
                      <a:pt x="4" y="3"/>
                    </a:cubicBezTo>
                    <a:cubicBezTo>
                      <a:pt x="3" y="3"/>
                      <a:pt x="3" y="3"/>
                      <a:pt x="3" y="3"/>
                    </a:cubicBezTo>
                    <a:cubicBezTo>
                      <a:pt x="2" y="3"/>
                      <a:pt x="2" y="4"/>
                      <a:pt x="2" y="4"/>
                    </a:cubicBezTo>
                    <a:cubicBezTo>
                      <a:pt x="2" y="4"/>
                      <a:pt x="2" y="4"/>
                      <a:pt x="2" y="4"/>
                    </a:cubicBezTo>
                    <a:cubicBezTo>
                      <a:pt x="2" y="4"/>
                      <a:pt x="1" y="4"/>
                      <a:pt x="1" y="4"/>
                    </a:cubicBezTo>
                    <a:cubicBezTo>
                      <a:pt x="1" y="4"/>
                      <a:pt x="1" y="4"/>
                      <a:pt x="1" y="4"/>
                    </a:cubicBezTo>
                    <a:cubicBezTo>
                      <a:pt x="1" y="4"/>
                      <a:pt x="0" y="4"/>
                      <a:pt x="0" y="4"/>
                    </a:cubicBezTo>
                    <a:moveTo>
                      <a:pt x="4" y="5"/>
                    </a:moveTo>
                    <a:cubicBezTo>
                      <a:pt x="4" y="5"/>
                      <a:pt x="4" y="5"/>
                      <a:pt x="4" y="4"/>
                    </a:cubicBezTo>
                    <a:cubicBezTo>
                      <a:pt x="5" y="4"/>
                      <a:pt x="5" y="4"/>
                      <a:pt x="4" y="4"/>
                    </a:cubicBezTo>
                    <a:cubicBezTo>
                      <a:pt x="4" y="4"/>
                      <a:pt x="4" y="4"/>
                      <a:pt x="5" y="4"/>
                    </a:cubicBezTo>
                    <a:cubicBezTo>
                      <a:pt x="5" y="4"/>
                      <a:pt x="5" y="4"/>
                      <a:pt x="5" y="4"/>
                    </a:cubicBezTo>
                    <a:cubicBezTo>
                      <a:pt x="5" y="4"/>
                      <a:pt x="5" y="4"/>
                      <a:pt x="5" y="4"/>
                    </a:cubicBezTo>
                    <a:cubicBezTo>
                      <a:pt x="6" y="4"/>
                      <a:pt x="6" y="4"/>
                      <a:pt x="5" y="5"/>
                    </a:cubicBezTo>
                    <a:cubicBezTo>
                      <a:pt x="5" y="5"/>
                      <a:pt x="5" y="5"/>
                      <a:pt x="5" y="5"/>
                    </a:cubicBezTo>
                    <a:cubicBezTo>
                      <a:pt x="5" y="5"/>
                      <a:pt x="4" y="5"/>
                      <a:pt x="4" y="5"/>
                    </a:cubicBezTo>
                    <a:moveTo>
                      <a:pt x="16" y="2"/>
                    </a:moveTo>
                    <a:cubicBezTo>
                      <a:pt x="16" y="2"/>
                      <a:pt x="16" y="2"/>
                      <a:pt x="16" y="2"/>
                    </a:cubicBezTo>
                    <a:cubicBezTo>
                      <a:pt x="16" y="2"/>
                      <a:pt x="16" y="2"/>
                      <a:pt x="17" y="2"/>
                    </a:cubicBezTo>
                    <a:cubicBezTo>
                      <a:pt x="17" y="3"/>
                      <a:pt x="17" y="3"/>
                      <a:pt x="17" y="3"/>
                    </a:cubicBezTo>
                    <a:cubicBezTo>
                      <a:pt x="18" y="3"/>
                      <a:pt x="18" y="4"/>
                      <a:pt x="17" y="4"/>
                    </a:cubicBezTo>
                    <a:cubicBezTo>
                      <a:pt x="17" y="3"/>
                      <a:pt x="17" y="3"/>
                      <a:pt x="17" y="3"/>
                    </a:cubicBezTo>
                    <a:cubicBezTo>
                      <a:pt x="17" y="3"/>
                      <a:pt x="17" y="3"/>
                      <a:pt x="16" y="2"/>
                    </a:cubicBezTo>
                    <a:cubicBezTo>
                      <a:pt x="16" y="2"/>
                      <a:pt x="16" y="2"/>
                      <a:pt x="16" y="2"/>
                    </a:cubicBezTo>
                  </a:path>
                </a:pathLst>
              </a:custGeom>
              <a:solidFill>
                <a:srgbClr val="777777">
                  <a:alpha val="100000"/>
                </a:srgbClr>
              </a:solidFill>
              <a:ln w="9525">
                <a:noFill/>
              </a:ln>
            </p:spPr>
            <p:txBody>
              <a:bodyPr/>
              <a:lstStyle/>
              <a:p>
                <a:pPr fontAlgn="base"/>
                <a:endParaRPr lang="zh-CN" altLang="en-US" sz="1680" strike="noStrike" noProof="1"/>
              </a:p>
            </p:txBody>
          </p:sp>
        </p:grpSp>
      </p:grpSp>
      <p:sp>
        <p:nvSpPr>
          <p:cNvPr id="1848946" name="AutoShape 2674"/>
          <p:cNvSpPr/>
          <p:nvPr/>
        </p:nvSpPr>
        <p:spPr>
          <a:xfrm>
            <a:off x="6089650" y="2074863"/>
            <a:ext cx="1282700" cy="679450"/>
          </a:xfrm>
          <a:prstGeom prst="wedgeRoundRectCallout">
            <a:avLst>
              <a:gd name="adj1" fmla="val -55324"/>
              <a:gd name="adj2" fmla="val 135338"/>
              <a:gd name="adj3" fmla="val 16667"/>
            </a:avLst>
          </a:prstGeom>
          <a:solidFill>
            <a:srgbClr val="FFCC99"/>
          </a:solidFill>
          <a:ln w="9525">
            <a:noFill/>
          </a:ln>
        </p:spPr>
        <p:txBody>
          <a:bodyPr lIns="0" tIns="37473" rIns="0" bIns="37473"/>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ctr" defTabSz="687705" eaLnBrk="1" fontAlgn="base" hangingPunct="1">
              <a:lnSpc>
                <a:spcPct val="140000"/>
              </a:lnSpc>
              <a:spcBef>
                <a:spcPct val="0"/>
              </a:spcBef>
              <a:buClr>
                <a:srgbClr val="CC3300"/>
              </a:buClr>
              <a:buSzTx/>
              <a:buNone/>
            </a:pPr>
            <a:r>
              <a:rPr lang="zh-CN" altLang="en-US" sz="1305" b="1" strike="noStrike" noProof="1">
                <a:solidFill>
                  <a:srgbClr val="000000"/>
                </a:solidFill>
                <a:latin typeface="FrutigerNext LT Medium" pitchFamily="34" charset="0"/>
                <a:ea typeface="宋体" panose="02010600030101010101" pitchFamily="2" charset="-122"/>
                <a:cs typeface="+mn-cs"/>
              </a:rPr>
              <a:t>日本</a:t>
            </a:r>
            <a:r>
              <a:rPr lang="en-US" altLang="zh-CN" sz="1305" b="1" strike="noStrike" noProof="1">
                <a:solidFill>
                  <a:srgbClr val="000000"/>
                </a:solidFill>
                <a:latin typeface="FrutigerNext LT Medium" pitchFamily="34" charset="0"/>
                <a:ea typeface="宋体" panose="02010600030101010101" pitchFamily="2" charset="-122"/>
                <a:cs typeface="+mn-cs"/>
              </a:rPr>
              <a:t>/</a:t>
            </a:r>
            <a:r>
              <a:rPr lang="zh-CN" altLang="en-US" sz="1305" b="1" strike="noStrike" noProof="1">
                <a:solidFill>
                  <a:srgbClr val="000000"/>
                </a:solidFill>
                <a:latin typeface="FrutigerNext LT Medium" pitchFamily="34" charset="0"/>
                <a:ea typeface="宋体" panose="02010600030101010101" pitchFamily="2" charset="-122"/>
                <a:cs typeface="+mn-cs"/>
              </a:rPr>
              <a:t>韩国</a:t>
            </a:r>
            <a:endParaRPr lang="zh-CN" altLang="en-US" sz="1305" b="1" strike="noStrike" noProof="1">
              <a:solidFill>
                <a:srgbClr val="000000"/>
              </a:solidFill>
              <a:latin typeface="FrutigerNext LT Medium" pitchFamily="34" charset="0"/>
              <a:ea typeface="宋体" panose="02010600030101010101" pitchFamily="2" charset="-122"/>
            </a:endParaRPr>
          </a:p>
          <a:p>
            <a:pPr marL="0" lvl="0" indent="0" algn="ctr" defTabSz="687705" eaLnBrk="1" fontAlgn="base" hangingPunct="1">
              <a:lnSpc>
                <a:spcPct val="140000"/>
              </a:lnSpc>
              <a:spcBef>
                <a:spcPct val="0"/>
              </a:spcBef>
              <a:buClr>
                <a:srgbClr val="CC3300"/>
              </a:buClr>
              <a:buSzTx/>
              <a:buNone/>
            </a:pPr>
            <a:r>
              <a:rPr lang="en-US" altLang="zh-CN" sz="1305" b="1" strike="noStrike" noProof="1">
                <a:solidFill>
                  <a:srgbClr val="000000"/>
                </a:solidFill>
                <a:latin typeface="FrutigerNext LT Medium" pitchFamily="34" charset="0"/>
                <a:ea typeface="宋体" panose="02010600030101010101" pitchFamily="2" charset="-122"/>
                <a:cs typeface="+mn-cs"/>
              </a:rPr>
              <a:t>2009/2010</a:t>
            </a:r>
            <a:endParaRPr lang="en-US" altLang="zh-CN" sz="1305" b="1" strike="noStrike" noProof="1">
              <a:solidFill>
                <a:srgbClr val="000000"/>
              </a:solidFill>
              <a:latin typeface="FrutigerNext LT Medium" pitchFamily="34" charset="0"/>
              <a:ea typeface="宋体" panose="02010600030101010101" pitchFamily="2" charset="-122"/>
            </a:endParaRPr>
          </a:p>
        </p:txBody>
      </p:sp>
      <p:sp>
        <p:nvSpPr>
          <p:cNvPr id="1848947" name="AutoShape 2675"/>
          <p:cNvSpPr/>
          <p:nvPr/>
        </p:nvSpPr>
        <p:spPr>
          <a:xfrm>
            <a:off x="8775700" y="1898650"/>
            <a:ext cx="1265238" cy="739775"/>
          </a:xfrm>
          <a:prstGeom prst="wedgeRoundRectCallout">
            <a:avLst>
              <a:gd name="adj1" fmla="val -80282"/>
              <a:gd name="adj2" fmla="val 105019"/>
              <a:gd name="adj3" fmla="val 16667"/>
            </a:avLst>
          </a:prstGeom>
          <a:solidFill>
            <a:srgbClr val="FFCC99"/>
          </a:solidFill>
          <a:ln w="9525">
            <a:noFill/>
          </a:ln>
        </p:spPr>
        <p:txBody>
          <a:bodyPr lIns="0" tIns="37473" rIns="0" bIns="37473"/>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ctr" defTabSz="687705" eaLnBrk="1" fontAlgn="base" hangingPunct="1">
              <a:lnSpc>
                <a:spcPct val="140000"/>
              </a:lnSpc>
              <a:spcBef>
                <a:spcPct val="0"/>
              </a:spcBef>
              <a:buClr>
                <a:srgbClr val="CC3300"/>
              </a:buClr>
              <a:buSzTx/>
              <a:buNone/>
            </a:pPr>
            <a:r>
              <a:rPr lang="zh-CN" altLang="en-US" sz="1305" b="1" strike="noStrike" noProof="1">
                <a:solidFill>
                  <a:srgbClr val="000000"/>
                </a:solidFill>
                <a:latin typeface="FrutigerNext LT Medium" pitchFamily="34" charset="0"/>
                <a:ea typeface="宋体" panose="02010600030101010101" pitchFamily="2" charset="-122"/>
                <a:cs typeface="+mn-cs"/>
              </a:rPr>
              <a:t>北美</a:t>
            </a:r>
            <a:endParaRPr lang="zh-CN" altLang="en-US" sz="1305" b="1" strike="noStrike" noProof="1">
              <a:solidFill>
                <a:srgbClr val="000000"/>
              </a:solidFill>
              <a:latin typeface="FrutigerNext LT Medium" pitchFamily="34" charset="0"/>
              <a:ea typeface="宋体" panose="02010600030101010101" pitchFamily="2" charset="-122"/>
            </a:endParaRPr>
          </a:p>
          <a:p>
            <a:pPr marL="0" lvl="0" indent="0" algn="ctr" defTabSz="687705" eaLnBrk="1" fontAlgn="base" hangingPunct="1">
              <a:lnSpc>
                <a:spcPct val="140000"/>
              </a:lnSpc>
              <a:spcBef>
                <a:spcPct val="0"/>
              </a:spcBef>
              <a:buClr>
                <a:srgbClr val="CC3300"/>
              </a:buClr>
              <a:buSzTx/>
              <a:buNone/>
            </a:pPr>
            <a:r>
              <a:rPr lang="en-US" altLang="zh-CN" sz="1305" b="1" strike="noStrike" noProof="1">
                <a:solidFill>
                  <a:srgbClr val="000000"/>
                </a:solidFill>
                <a:latin typeface="FrutigerNext LT Medium" pitchFamily="34" charset="0"/>
                <a:ea typeface="宋体" panose="02010600030101010101" pitchFamily="2" charset="-122"/>
                <a:cs typeface="+mn-cs"/>
              </a:rPr>
              <a:t>2010/2011</a:t>
            </a:r>
            <a:endParaRPr lang="en-US" altLang="zh-CN" sz="1305" b="1" strike="noStrike" noProof="1">
              <a:solidFill>
                <a:srgbClr val="000000"/>
              </a:solidFill>
              <a:latin typeface="FrutigerNext LT Medium" pitchFamily="34" charset="0"/>
              <a:ea typeface="宋体" panose="02010600030101010101" pitchFamily="2" charset="-122"/>
            </a:endParaRPr>
          </a:p>
        </p:txBody>
      </p:sp>
      <p:sp>
        <p:nvSpPr>
          <p:cNvPr id="1848948" name="AutoShape 2676"/>
          <p:cNvSpPr/>
          <p:nvPr/>
        </p:nvSpPr>
        <p:spPr>
          <a:xfrm>
            <a:off x="3525838" y="2074863"/>
            <a:ext cx="1263650" cy="644525"/>
          </a:xfrm>
          <a:prstGeom prst="wedgeRoundRectCallout">
            <a:avLst>
              <a:gd name="adj1" fmla="val -33218"/>
              <a:gd name="adj2" fmla="val 84792"/>
              <a:gd name="adj3" fmla="val 16667"/>
            </a:avLst>
          </a:prstGeom>
          <a:solidFill>
            <a:srgbClr val="FFCC99"/>
          </a:solidFill>
          <a:ln w="9525">
            <a:noFill/>
          </a:ln>
        </p:spPr>
        <p:txBody>
          <a:bodyPr lIns="0" tIns="37473" rIns="0" bIns="37473"/>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ctr" defTabSz="687705" eaLnBrk="1" fontAlgn="base" hangingPunct="1">
              <a:lnSpc>
                <a:spcPct val="140000"/>
              </a:lnSpc>
              <a:spcBef>
                <a:spcPct val="0"/>
              </a:spcBef>
              <a:buClr>
                <a:srgbClr val="CC3300"/>
              </a:buClr>
              <a:buSzTx/>
              <a:buNone/>
            </a:pPr>
            <a:r>
              <a:rPr lang="zh-CN" altLang="en-US" sz="1305" b="1" strike="noStrike" noProof="1">
                <a:solidFill>
                  <a:srgbClr val="000000"/>
                </a:solidFill>
                <a:latin typeface="FrutigerNext LT Medium" pitchFamily="34" charset="0"/>
                <a:ea typeface="宋体" panose="02010600030101010101" pitchFamily="2" charset="-122"/>
                <a:cs typeface="+mn-cs"/>
              </a:rPr>
              <a:t>东欧</a:t>
            </a:r>
            <a:endParaRPr lang="zh-CN" altLang="en-US" sz="1305" b="1" strike="noStrike" noProof="1">
              <a:solidFill>
                <a:srgbClr val="000000"/>
              </a:solidFill>
              <a:latin typeface="FrutigerNext LT Medium" pitchFamily="34" charset="0"/>
              <a:ea typeface="宋体" panose="02010600030101010101" pitchFamily="2" charset="-122"/>
            </a:endParaRPr>
          </a:p>
          <a:p>
            <a:pPr marL="0" lvl="0" indent="0" algn="ctr" defTabSz="687705" eaLnBrk="1" fontAlgn="base" hangingPunct="1">
              <a:lnSpc>
                <a:spcPct val="140000"/>
              </a:lnSpc>
              <a:spcBef>
                <a:spcPct val="0"/>
              </a:spcBef>
              <a:buClr>
                <a:srgbClr val="CC3300"/>
              </a:buClr>
              <a:buSzTx/>
              <a:buNone/>
            </a:pPr>
            <a:r>
              <a:rPr lang="en-US" altLang="zh-CN" sz="1305" b="1" strike="noStrike" noProof="1">
                <a:solidFill>
                  <a:srgbClr val="000000"/>
                </a:solidFill>
                <a:latin typeface="FrutigerNext LT Medium" pitchFamily="34" charset="0"/>
                <a:ea typeface="宋体" panose="02010600030101010101" pitchFamily="2" charset="-122"/>
                <a:cs typeface="+mn-cs"/>
              </a:rPr>
              <a:t>~2015</a:t>
            </a:r>
            <a:endParaRPr lang="en-US" altLang="zh-CN" sz="1305" b="1" strike="noStrike" noProof="1">
              <a:solidFill>
                <a:srgbClr val="000000"/>
              </a:solidFill>
              <a:latin typeface="FrutigerNext LT Medium" pitchFamily="34" charset="0"/>
              <a:ea typeface="宋体" panose="02010600030101010101" pitchFamily="2" charset="-122"/>
            </a:endParaRPr>
          </a:p>
        </p:txBody>
      </p:sp>
      <p:sp>
        <p:nvSpPr>
          <p:cNvPr id="1848949" name="AutoShape 2677"/>
          <p:cNvSpPr/>
          <p:nvPr/>
        </p:nvSpPr>
        <p:spPr>
          <a:xfrm>
            <a:off x="2060575" y="2074863"/>
            <a:ext cx="1263650" cy="633413"/>
          </a:xfrm>
          <a:prstGeom prst="wedgeRoundRectCallout">
            <a:avLst>
              <a:gd name="adj1" fmla="val 53523"/>
              <a:gd name="adj2" fmla="val 79343"/>
              <a:gd name="adj3" fmla="val 16667"/>
            </a:avLst>
          </a:prstGeom>
          <a:solidFill>
            <a:srgbClr val="FFCC99"/>
          </a:solidFill>
          <a:ln w="9525">
            <a:noFill/>
          </a:ln>
        </p:spPr>
        <p:txBody>
          <a:bodyPr lIns="0" tIns="37473" rIns="0" bIns="37473"/>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ctr" defTabSz="687705" eaLnBrk="1" fontAlgn="base" hangingPunct="1">
              <a:lnSpc>
                <a:spcPct val="140000"/>
              </a:lnSpc>
              <a:spcBef>
                <a:spcPct val="0"/>
              </a:spcBef>
              <a:buClr>
                <a:srgbClr val="CC3300"/>
              </a:buClr>
              <a:buSzTx/>
              <a:buNone/>
            </a:pPr>
            <a:r>
              <a:rPr lang="zh-CN" altLang="en-US" sz="1305" b="1" strike="noStrike" noProof="1">
                <a:solidFill>
                  <a:srgbClr val="000000"/>
                </a:solidFill>
                <a:latin typeface="FrutigerNext LT Medium" pitchFamily="34" charset="0"/>
                <a:ea typeface="宋体" panose="02010600030101010101" pitchFamily="2" charset="-122"/>
                <a:cs typeface="+mn-cs"/>
              </a:rPr>
              <a:t>西欧</a:t>
            </a:r>
            <a:endParaRPr lang="zh-CN" altLang="en-US" sz="1305" b="1" strike="noStrike" noProof="1">
              <a:solidFill>
                <a:srgbClr val="000000"/>
              </a:solidFill>
              <a:latin typeface="FrutigerNext LT Medium" pitchFamily="34" charset="0"/>
              <a:ea typeface="宋体" panose="02010600030101010101" pitchFamily="2" charset="-122"/>
            </a:endParaRPr>
          </a:p>
          <a:p>
            <a:pPr marL="0" lvl="0" indent="0" algn="ctr" defTabSz="687705" eaLnBrk="1" fontAlgn="base" hangingPunct="1">
              <a:lnSpc>
                <a:spcPct val="140000"/>
              </a:lnSpc>
              <a:spcBef>
                <a:spcPct val="0"/>
              </a:spcBef>
              <a:buClr>
                <a:srgbClr val="CC3300"/>
              </a:buClr>
              <a:buSzTx/>
              <a:buNone/>
            </a:pPr>
            <a:r>
              <a:rPr lang="en-US" altLang="zh-CN" sz="1305" b="1" strike="noStrike" noProof="1">
                <a:solidFill>
                  <a:srgbClr val="000000"/>
                </a:solidFill>
                <a:latin typeface="FrutigerNext LT Medium" pitchFamily="34" charset="0"/>
                <a:ea typeface="宋体" panose="02010600030101010101" pitchFamily="2" charset="-122"/>
                <a:cs typeface="+mn-cs"/>
              </a:rPr>
              <a:t>2011/2012</a:t>
            </a:r>
            <a:endParaRPr lang="en-US" altLang="zh-CN" sz="1305" b="1" strike="noStrike" noProof="1">
              <a:solidFill>
                <a:srgbClr val="000000"/>
              </a:solidFill>
              <a:latin typeface="FrutigerNext LT Medium" pitchFamily="34" charset="0"/>
              <a:ea typeface="宋体" panose="02010600030101010101" pitchFamily="2" charset="-122"/>
            </a:endParaRPr>
          </a:p>
        </p:txBody>
      </p:sp>
      <p:sp>
        <p:nvSpPr>
          <p:cNvPr id="1848950" name="AutoShape 2678"/>
          <p:cNvSpPr/>
          <p:nvPr/>
        </p:nvSpPr>
        <p:spPr>
          <a:xfrm>
            <a:off x="6151563" y="3349625"/>
            <a:ext cx="1263650" cy="631825"/>
          </a:xfrm>
          <a:prstGeom prst="wedgeRoundRectCallout">
            <a:avLst>
              <a:gd name="adj1" fmla="val -117486"/>
              <a:gd name="adj2" fmla="val -36148"/>
              <a:gd name="adj3" fmla="val 16667"/>
            </a:avLst>
          </a:prstGeom>
          <a:solidFill>
            <a:srgbClr val="FFCC99"/>
          </a:solidFill>
          <a:ln w="9525">
            <a:noFill/>
          </a:ln>
        </p:spPr>
        <p:txBody>
          <a:bodyPr lIns="0" tIns="37473" rIns="0" bIns="37473"/>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ctr" defTabSz="687705" eaLnBrk="1" fontAlgn="base" hangingPunct="1">
              <a:lnSpc>
                <a:spcPct val="140000"/>
              </a:lnSpc>
              <a:spcBef>
                <a:spcPct val="0"/>
              </a:spcBef>
              <a:buClr>
                <a:srgbClr val="CC3300"/>
              </a:buClr>
              <a:buSzTx/>
              <a:buNone/>
            </a:pPr>
            <a:r>
              <a:rPr lang="zh-CN" altLang="en-US" sz="1305" b="1" strike="noStrike" noProof="1">
                <a:solidFill>
                  <a:srgbClr val="000000"/>
                </a:solidFill>
                <a:latin typeface="FrutigerNext LT Medium" pitchFamily="34" charset="0"/>
                <a:ea typeface="宋体" panose="02010600030101010101" pitchFamily="2" charset="-122"/>
                <a:cs typeface="+mn-cs"/>
              </a:rPr>
              <a:t>中国</a:t>
            </a:r>
            <a:endParaRPr lang="zh-CN" altLang="en-US" sz="1305" b="1" strike="noStrike" noProof="1">
              <a:solidFill>
                <a:srgbClr val="000000"/>
              </a:solidFill>
              <a:latin typeface="FrutigerNext LT Medium" pitchFamily="34" charset="0"/>
              <a:ea typeface="宋体" panose="02010600030101010101" pitchFamily="2" charset="-122"/>
            </a:endParaRPr>
          </a:p>
          <a:p>
            <a:pPr marL="0" lvl="0" indent="0" algn="ctr" defTabSz="687705" eaLnBrk="1" fontAlgn="base" hangingPunct="1">
              <a:lnSpc>
                <a:spcPct val="140000"/>
              </a:lnSpc>
              <a:spcBef>
                <a:spcPct val="0"/>
              </a:spcBef>
              <a:buClr>
                <a:srgbClr val="CC3300"/>
              </a:buClr>
              <a:buSzTx/>
              <a:buNone/>
            </a:pPr>
            <a:r>
              <a:rPr lang="en-US" altLang="zh-CN" sz="1305" b="1" strike="noStrike" noProof="1">
                <a:solidFill>
                  <a:srgbClr val="000000"/>
                </a:solidFill>
                <a:latin typeface="FrutigerNext LT Medium" pitchFamily="34" charset="0"/>
                <a:ea typeface="宋体" panose="02010600030101010101" pitchFamily="2" charset="-122"/>
                <a:cs typeface="+mn-cs"/>
              </a:rPr>
              <a:t>2011/2012</a:t>
            </a:r>
            <a:endParaRPr lang="en-US" altLang="zh-CN" sz="1305" b="1" strike="noStrike" noProof="1">
              <a:solidFill>
                <a:srgbClr val="000000"/>
              </a:solidFill>
              <a:latin typeface="FrutigerNext LT Medium" pitchFamily="34" charset="0"/>
              <a:ea typeface="宋体" panose="02010600030101010101" pitchFamily="2" charset="-122"/>
            </a:endParaRPr>
          </a:p>
        </p:txBody>
      </p:sp>
      <p:sp>
        <p:nvSpPr>
          <p:cNvPr id="1848951" name="AutoShape 2679"/>
          <p:cNvSpPr/>
          <p:nvPr/>
        </p:nvSpPr>
        <p:spPr>
          <a:xfrm>
            <a:off x="2000250" y="4083050"/>
            <a:ext cx="1263650" cy="692150"/>
          </a:xfrm>
          <a:prstGeom prst="wedgeRoundRectCallout">
            <a:avLst>
              <a:gd name="adj1" fmla="val 74884"/>
              <a:gd name="adj2" fmla="val -65449"/>
              <a:gd name="adj3" fmla="val 16667"/>
            </a:avLst>
          </a:prstGeom>
          <a:solidFill>
            <a:srgbClr val="FFCC99"/>
          </a:solidFill>
          <a:ln w="9525">
            <a:noFill/>
          </a:ln>
        </p:spPr>
        <p:txBody>
          <a:bodyPr lIns="0" tIns="37473" rIns="0" bIns="37473"/>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ctr" defTabSz="687705" eaLnBrk="1" fontAlgn="base" hangingPunct="1">
              <a:lnSpc>
                <a:spcPct val="140000"/>
              </a:lnSpc>
              <a:spcBef>
                <a:spcPct val="0"/>
              </a:spcBef>
              <a:buClr>
                <a:srgbClr val="CC3300"/>
              </a:buClr>
              <a:buSzTx/>
              <a:buNone/>
            </a:pPr>
            <a:r>
              <a:rPr lang="zh-CN" altLang="en-US" sz="1305" b="1" strike="noStrike" noProof="1">
                <a:solidFill>
                  <a:srgbClr val="000000"/>
                </a:solidFill>
                <a:latin typeface="FrutigerNext LT Medium" pitchFamily="34" charset="0"/>
                <a:ea typeface="宋体" panose="02010600030101010101" pitchFamily="2" charset="-122"/>
                <a:cs typeface="+mn-cs"/>
              </a:rPr>
              <a:t>非洲</a:t>
            </a:r>
            <a:endParaRPr lang="zh-CN" altLang="en-US" sz="1305" b="1" strike="noStrike" noProof="1">
              <a:solidFill>
                <a:srgbClr val="000000"/>
              </a:solidFill>
              <a:latin typeface="FrutigerNext LT Medium" pitchFamily="34" charset="0"/>
              <a:ea typeface="宋体" panose="02010600030101010101" pitchFamily="2" charset="-122"/>
            </a:endParaRPr>
          </a:p>
          <a:p>
            <a:pPr marL="0" lvl="0" indent="0" algn="ctr" defTabSz="687705" eaLnBrk="1" fontAlgn="base" hangingPunct="1">
              <a:lnSpc>
                <a:spcPct val="140000"/>
              </a:lnSpc>
              <a:spcBef>
                <a:spcPct val="0"/>
              </a:spcBef>
              <a:buClr>
                <a:srgbClr val="CC3300"/>
              </a:buClr>
              <a:buSzTx/>
              <a:buNone/>
            </a:pPr>
            <a:r>
              <a:rPr lang="en-US" altLang="zh-CN" sz="1305" b="1" strike="noStrike" noProof="1">
                <a:solidFill>
                  <a:srgbClr val="000000"/>
                </a:solidFill>
                <a:latin typeface="FrutigerNext LT Medium" pitchFamily="34" charset="0"/>
                <a:ea typeface="宋体" panose="02010600030101010101" pitchFamily="2" charset="-122"/>
                <a:cs typeface="+mn-cs"/>
              </a:rPr>
              <a:t>2018</a:t>
            </a:r>
            <a:endParaRPr lang="en-US" altLang="zh-CN" sz="1305" b="1" strike="noStrike" noProof="1">
              <a:solidFill>
                <a:srgbClr val="000000"/>
              </a:solidFill>
              <a:latin typeface="FrutigerNext LT Medium" pitchFamily="34" charset="0"/>
              <a:ea typeface="宋体" panose="02010600030101010101" pitchFamily="2" charset="-122"/>
            </a:endParaRPr>
          </a:p>
        </p:txBody>
      </p:sp>
      <p:sp>
        <p:nvSpPr>
          <p:cNvPr id="1848952" name="AutoShape 2680"/>
          <p:cNvSpPr/>
          <p:nvPr/>
        </p:nvSpPr>
        <p:spPr>
          <a:xfrm>
            <a:off x="6151563" y="4211638"/>
            <a:ext cx="1263650" cy="692150"/>
          </a:xfrm>
          <a:prstGeom prst="wedgeRoundRectCallout">
            <a:avLst>
              <a:gd name="adj1" fmla="val -122417"/>
              <a:gd name="adj2" fmla="val -63917"/>
              <a:gd name="adj3" fmla="val 16667"/>
            </a:avLst>
          </a:prstGeom>
          <a:solidFill>
            <a:srgbClr val="FFCC99"/>
          </a:solidFill>
          <a:ln w="9525">
            <a:noFill/>
          </a:ln>
        </p:spPr>
        <p:txBody>
          <a:bodyPr lIns="0" tIns="37473" rIns="0" bIns="37473"/>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ctr" defTabSz="687705" eaLnBrk="1" fontAlgn="base" hangingPunct="1">
              <a:lnSpc>
                <a:spcPct val="140000"/>
              </a:lnSpc>
              <a:spcBef>
                <a:spcPct val="0"/>
              </a:spcBef>
              <a:buClr>
                <a:srgbClr val="CC3300"/>
              </a:buClr>
              <a:buSzTx/>
              <a:buNone/>
            </a:pPr>
            <a:r>
              <a:rPr lang="zh-CN" altLang="en-US" sz="1305" b="1" strike="noStrike" noProof="1">
                <a:solidFill>
                  <a:srgbClr val="000000"/>
                </a:solidFill>
                <a:latin typeface="FrutigerNext LT Medium" pitchFamily="34" charset="0"/>
                <a:ea typeface="宋体" panose="02010600030101010101" pitchFamily="2" charset="-122"/>
                <a:cs typeface="+mn-cs"/>
              </a:rPr>
              <a:t>亚洲发展中地区</a:t>
            </a:r>
            <a:endParaRPr lang="zh-CN" altLang="en-US" sz="1305" b="1" strike="noStrike" noProof="1">
              <a:solidFill>
                <a:srgbClr val="000000"/>
              </a:solidFill>
              <a:latin typeface="FrutigerNext LT Medium" pitchFamily="34" charset="0"/>
              <a:ea typeface="宋体" panose="02010600030101010101" pitchFamily="2" charset="-122"/>
            </a:endParaRPr>
          </a:p>
          <a:p>
            <a:pPr marL="0" lvl="0" indent="0" algn="ctr" defTabSz="687705" eaLnBrk="1" fontAlgn="base" hangingPunct="1">
              <a:lnSpc>
                <a:spcPct val="140000"/>
              </a:lnSpc>
              <a:spcBef>
                <a:spcPct val="0"/>
              </a:spcBef>
              <a:buClr>
                <a:srgbClr val="CC3300"/>
              </a:buClr>
              <a:buSzTx/>
              <a:buNone/>
            </a:pPr>
            <a:r>
              <a:rPr lang="en-US" altLang="zh-CN" sz="1305" b="1" strike="noStrike" noProof="1">
                <a:solidFill>
                  <a:srgbClr val="000000"/>
                </a:solidFill>
                <a:latin typeface="FrutigerNext LT Medium" pitchFamily="34" charset="0"/>
                <a:ea typeface="宋体" panose="02010600030101010101" pitchFamily="2" charset="-122"/>
                <a:cs typeface="+mn-cs"/>
              </a:rPr>
              <a:t>2015</a:t>
            </a:r>
            <a:endParaRPr lang="en-US" altLang="zh-CN" sz="1305" b="1" strike="noStrike" noProof="1">
              <a:solidFill>
                <a:srgbClr val="000000"/>
              </a:solidFill>
              <a:latin typeface="FrutigerNext LT Medium" pitchFamily="34" charset="0"/>
              <a:ea typeface="宋体" panose="02010600030101010101" pitchFamily="2" charset="-122"/>
            </a:endParaRPr>
          </a:p>
        </p:txBody>
      </p:sp>
      <p:sp>
        <p:nvSpPr>
          <p:cNvPr id="1848953" name="AutoShape 2681"/>
          <p:cNvSpPr/>
          <p:nvPr/>
        </p:nvSpPr>
        <p:spPr>
          <a:xfrm>
            <a:off x="8897938" y="3235325"/>
            <a:ext cx="1265238" cy="668338"/>
          </a:xfrm>
          <a:prstGeom prst="wedgeRoundRectCallout">
            <a:avLst>
              <a:gd name="adj1" fmla="val -25704"/>
              <a:gd name="adj2" fmla="val 118514"/>
              <a:gd name="adj3" fmla="val 16667"/>
            </a:avLst>
          </a:prstGeom>
          <a:solidFill>
            <a:srgbClr val="FFCC99"/>
          </a:solidFill>
          <a:ln w="9525">
            <a:noFill/>
          </a:ln>
        </p:spPr>
        <p:txBody>
          <a:bodyPr lIns="0" tIns="37473" rIns="0" bIns="37473"/>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ctr" defTabSz="687705" eaLnBrk="1" fontAlgn="base" hangingPunct="1">
              <a:lnSpc>
                <a:spcPct val="140000"/>
              </a:lnSpc>
              <a:spcBef>
                <a:spcPct val="0"/>
              </a:spcBef>
              <a:buClr>
                <a:srgbClr val="CC3300"/>
              </a:buClr>
              <a:buSzTx/>
              <a:buNone/>
            </a:pPr>
            <a:r>
              <a:rPr lang="zh-CN" altLang="en-US" sz="1305" b="1" strike="noStrike" noProof="1">
                <a:solidFill>
                  <a:srgbClr val="000000"/>
                </a:solidFill>
                <a:latin typeface="FrutigerNext LT Medium" pitchFamily="34" charset="0"/>
                <a:ea typeface="宋体" panose="02010600030101010101" pitchFamily="2" charset="-122"/>
                <a:cs typeface="+mn-cs"/>
              </a:rPr>
              <a:t>南美</a:t>
            </a:r>
            <a:endParaRPr lang="zh-CN" altLang="en-US" sz="1305" b="1" strike="noStrike" noProof="1">
              <a:solidFill>
                <a:srgbClr val="000000"/>
              </a:solidFill>
              <a:latin typeface="FrutigerNext LT Medium" pitchFamily="34" charset="0"/>
              <a:ea typeface="宋体" panose="02010600030101010101" pitchFamily="2" charset="-122"/>
            </a:endParaRPr>
          </a:p>
          <a:p>
            <a:pPr marL="0" lvl="0" indent="0" algn="ctr" defTabSz="687705" eaLnBrk="1" fontAlgn="base" hangingPunct="1">
              <a:lnSpc>
                <a:spcPct val="140000"/>
              </a:lnSpc>
              <a:spcBef>
                <a:spcPct val="0"/>
              </a:spcBef>
              <a:buClr>
                <a:srgbClr val="CC3300"/>
              </a:buClr>
              <a:buSzTx/>
              <a:buNone/>
            </a:pPr>
            <a:r>
              <a:rPr lang="en-US" altLang="zh-CN" sz="1305" b="1" strike="noStrike" noProof="1">
                <a:solidFill>
                  <a:srgbClr val="000000"/>
                </a:solidFill>
                <a:latin typeface="FrutigerNext LT Medium" pitchFamily="34" charset="0"/>
                <a:ea typeface="宋体" panose="02010600030101010101" pitchFamily="2" charset="-122"/>
                <a:cs typeface="+mn-cs"/>
              </a:rPr>
              <a:t>~2016</a:t>
            </a:r>
            <a:endParaRPr lang="en-US" altLang="zh-CN" sz="1305" b="1" strike="noStrike" noProof="1">
              <a:solidFill>
                <a:srgbClr val="000000"/>
              </a:solidFill>
              <a:latin typeface="FrutigerNext LT Medium" pitchFamily="34" charset="0"/>
              <a:ea typeface="宋体" panose="02010600030101010101" pitchFamily="2"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8946"/>
                                        </p:tgtEl>
                                        <p:attrNameLst>
                                          <p:attrName>style.visibility</p:attrName>
                                        </p:attrNameLst>
                                      </p:cBhvr>
                                      <p:to>
                                        <p:strVal val="visible"/>
                                      </p:to>
                                    </p:set>
                                    <p:animEffect transition="in" filter="blinds(horizontal)">
                                      <p:cBhvr>
                                        <p:cTn id="7" dur="500"/>
                                        <p:tgtEl>
                                          <p:spTgt spid="18489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8947"/>
                                        </p:tgtEl>
                                        <p:attrNameLst>
                                          <p:attrName>style.visibility</p:attrName>
                                        </p:attrNameLst>
                                      </p:cBhvr>
                                      <p:to>
                                        <p:strVal val="visible"/>
                                      </p:to>
                                    </p:set>
                                    <p:animEffect transition="in" filter="blinds(horizontal)">
                                      <p:cBhvr>
                                        <p:cTn id="12" dur="500"/>
                                        <p:tgtEl>
                                          <p:spTgt spid="184894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48949"/>
                                        </p:tgtEl>
                                        <p:attrNameLst>
                                          <p:attrName>style.visibility</p:attrName>
                                        </p:attrNameLst>
                                      </p:cBhvr>
                                      <p:to>
                                        <p:strVal val="visible"/>
                                      </p:to>
                                    </p:set>
                                    <p:animEffect transition="in" filter="blinds(horizontal)">
                                      <p:cBhvr>
                                        <p:cTn id="17" dur="500"/>
                                        <p:tgtEl>
                                          <p:spTgt spid="184894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848950"/>
                                        </p:tgtEl>
                                        <p:attrNameLst>
                                          <p:attrName>style.visibility</p:attrName>
                                        </p:attrNameLst>
                                      </p:cBhvr>
                                      <p:to>
                                        <p:strVal val="visible"/>
                                      </p:to>
                                    </p:set>
                                    <p:animEffect transition="in" filter="blinds(horizontal)">
                                      <p:cBhvr>
                                        <p:cTn id="20" dur="500"/>
                                        <p:tgtEl>
                                          <p:spTgt spid="184895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48948"/>
                                        </p:tgtEl>
                                        <p:attrNameLst>
                                          <p:attrName>style.visibility</p:attrName>
                                        </p:attrNameLst>
                                      </p:cBhvr>
                                      <p:to>
                                        <p:strVal val="visible"/>
                                      </p:to>
                                    </p:set>
                                    <p:animEffect transition="in" filter="blinds(horizontal)">
                                      <p:cBhvr>
                                        <p:cTn id="25" dur="500"/>
                                        <p:tgtEl>
                                          <p:spTgt spid="184894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848952"/>
                                        </p:tgtEl>
                                        <p:attrNameLst>
                                          <p:attrName>style.visibility</p:attrName>
                                        </p:attrNameLst>
                                      </p:cBhvr>
                                      <p:to>
                                        <p:strVal val="visible"/>
                                      </p:to>
                                    </p:set>
                                    <p:animEffect transition="in" filter="blinds(horizontal)">
                                      <p:cBhvr>
                                        <p:cTn id="28" dur="500"/>
                                        <p:tgtEl>
                                          <p:spTgt spid="184895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48953"/>
                                        </p:tgtEl>
                                        <p:attrNameLst>
                                          <p:attrName>style.visibility</p:attrName>
                                        </p:attrNameLst>
                                      </p:cBhvr>
                                      <p:to>
                                        <p:strVal val="visible"/>
                                      </p:to>
                                    </p:set>
                                    <p:animEffect transition="in" filter="blinds(horizontal)">
                                      <p:cBhvr>
                                        <p:cTn id="33" dur="500"/>
                                        <p:tgtEl>
                                          <p:spTgt spid="184895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48951"/>
                                        </p:tgtEl>
                                        <p:attrNameLst>
                                          <p:attrName>style.visibility</p:attrName>
                                        </p:attrNameLst>
                                      </p:cBhvr>
                                      <p:to>
                                        <p:strVal val="visible"/>
                                      </p:to>
                                    </p:set>
                                    <p:animEffect transition="in" filter="blinds(horizontal)">
                                      <p:cBhvr>
                                        <p:cTn id="36" dur="500"/>
                                        <p:tgtEl>
                                          <p:spTgt spid="1848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946" grpId="0" bldLvl="0" animBg="1"/>
      <p:bldP spid="1848947" grpId="0" bldLvl="0" animBg="1"/>
      <p:bldP spid="1848948" grpId="0" bldLvl="0" animBg="1"/>
      <p:bldP spid="1848949" grpId="0" bldLvl="0" animBg="1"/>
      <p:bldP spid="1848950" grpId="0" bldLvl="0" animBg="1"/>
      <p:bldP spid="1848951" grpId="0" bldLvl="0" animBg="1"/>
      <p:bldP spid="1848952" grpId="0" bldLvl="0" animBg="1"/>
      <p:bldP spid="1848953"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55297"/>
          <p:cNvSpPr>
            <a:spLocks noGrp="1"/>
          </p:cNvSpPr>
          <p:nvPr>
            <p:ph type="title"/>
          </p:nvPr>
        </p:nvSpPr>
        <p:spPr/>
        <p:txBody>
          <a:bodyPr anchor="t" anchorCtr="0"/>
          <a:lstStyle/>
          <a:p>
            <a:r>
              <a:rPr lang="en-US" altLang="zh-CN"/>
              <a:t>6.3 LTE/LTE-Advanced</a:t>
            </a:r>
            <a:r>
              <a:rPr lang="zh-CN" altLang="en-US" dirty="0"/>
              <a:t>空中接口 </a:t>
            </a:r>
            <a:endParaRPr lang="zh-CN" altLang="en-US" dirty="0"/>
          </a:p>
        </p:txBody>
      </p:sp>
      <p:sp>
        <p:nvSpPr>
          <p:cNvPr id="138242" name="文本占位符 55298"/>
          <p:cNvSpPr>
            <a:spLocks noGrp="1"/>
          </p:cNvSpPr>
          <p:nvPr>
            <p:ph idx="1"/>
          </p:nvPr>
        </p:nvSpPr>
        <p:spPr>
          <a:xfrm>
            <a:off x="581025" y="1524000"/>
            <a:ext cx="11055350" cy="3886200"/>
          </a:xfrm>
        </p:spPr>
        <p:txBody>
          <a:bodyPr anchor="t" anchorCtr="0"/>
          <a:lstStyle/>
          <a:p>
            <a:pPr marL="457200" indent="-457200" algn="just">
              <a:buFont typeface="Arial" panose="020B0604020202020204" pitchFamily="34" charset="0"/>
              <a:buChar char="•"/>
            </a:pPr>
            <a:r>
              <a:rPr lang="en-US" altLang="zh-CN" b="1">
                <a:solidFill>
                  <a:srgbClr val="FF0066"/>
                </a:solidFill>
              </a:rPr>
              <a:t>6.3.1 LTE/LTE-Advanced</a:t>
            </a:r>
            <a:r>
              <a:rPr lang="zh-CN" altLang="en-US" b="1" dirty="0">
                <a:solidFill>
                  <a:srgbClr val="FF0066"/>
                </a:solidFill>
              </a:rPr>
              <a:t>网络功能划分</a:t>
            </a:r>
            <a:r>
              <a:rPr lang="zh-CN" altLang="en-US" dirty="0">
                <a:solidFill>
                  <a:srgbClr val="FF0066"/>
                </a:solidFill>
              </a:rPr>
              <a:t> </a:t>
            </a:r>
            <a:endParaRPr lang="zh-CN" altLang="en-US" dirty="0">
              <a:solidFill>
                <a:srgbClr val="FF0066"/>
              </a:solidFill>
            </a:endParaRPr>
          </a:p>
          <a:p>
            <a:pPr marL="457200" indent="-457200" algn="just">
              <a:buFont typeface="Arial" panose="020B0604020202020204" pitchFamily="34" charset="0"/>
              <a:buChar char="•"/>
            </a:pPr>
            <a:r>
              <a:rPr lang="zh-CN" altLang="en-US"/>
              <a:t>           </a:t>
            </a:r>
            <a:r>
              <a:rPr lang="en-US" altLang="zh-CN"/>
              <a:t>LTE/LTE-A</a:t>
            </a:r>
            <a:r>
              <a:rPr lang="zh-CN" altLang="en-US" dirty="0"/>
              <a:t>的网络架构如图</a:t>
            </a:r>
            <a:r>
              <a:rPr lang="en-US" altLang="zh-CN"/>
              <a:t>6-3</a:t>
            </a:r>
            <a:r>
              <a:rPr lang="zh-CN" altLang="en-US" dirty="0"/>
              <a:t>所示，为减少网络处理节点从而减少相关处理时延，</a:t>
            </a:r>
            <a:r>
              <a:rPr lang="en-US" altLang="zh-CN"/>
              <a:t>LTE</a:t>
            </a:r>
            <a:r>
              <a:rPr lang="zh-CN" altLang="en-US" dirty="0"/>
              <a:t>采用了扁平化网络架构，网络由</a:t>
            </a:r>
            <a:r>
              <a:rPr lang="en-US" altLang="zh-CN" err="1"/>
              <a:t>eNB</a:t>
            </a:r>
            <a:r>
              <a:rPr lang="zh-CN" altLang="en-US" dirty="0"/>
              <a:t>、</a:t>
            </a:r>
            <a:r>
              <a:rPr lang="en-US" altLang="zh-CN"/>
              <a:t>MME</a:t>
            </a:r>
            <a:r>
              <a:rPr lang="zh-CN" altLang="en-US" dirty="0"/>
              <a:t>、</a:t>
            </a:r>
            <a:r>
              <a:rPr lang="en-US" altLang="zh-CN"/>
              <a:t>SGW</a:t>
            </a:r>
            <a:r>
              <a:rPr lang="zh-CN" altLang="en-US" dirty="0"/>
              <a:t>和</a:t>
            </a:r>
            <a:r>
              <a:rPr lang="en-US" altLang="zh-CN"/>
              <a:t>PGW</a:t>
            </a:r>
            <a:r>
              <a:rPr lang="zh-CN" altLang="en-US" dirty="0"/>
              <a:t>组成，</a:t>
            </a:r>
            <a:endParaRPr lang="zh-CN" altLang="en-US" dirty="0"/>
          </a:p>
          <a:p>
            <a:pPr marL="457200" indent="-457200" algn="just">
              <a:buFont typeface="Arial" panose="020B0604020202020204" pitchFamily="34" charset="0"/>
              <a:buChar char="•"/>
            </a:pPr>
            <a:r>
              <a:rPr lang="zh-CN" altLang="en-US" dirty="0"/>
              <a:t>原</a:t>
            </a:r>
            <a:r>
              <a:rPr lang="en-US" altLang="zh-CN"/>
              <a:t>RNC</a:t>
            </a:r>
            <a:r>
              <a:rPr lang="zh-CN" altLang="en-US" dirty="0"/>
              <a:t>的功能被相应分散到它们中，大部分功能被</a:t>
            </a:r>
            <a:r>
              <a:rPr lang="en-US" altLang="zh-CN" err="1"/>
              <a:t>eNB</a:t>
            </a:r>
            <a:r>
              <a:rPr lang="zh-CN" altLang="en-US" dirty="0"/>
              <a:t>承担，这同时也意味着</a:t>
            </a:r>
            <a:r>
              <a:rPr lang="en-US" altLang="zh-CN"/>
              <a:t>LTE/LTE-A</a:t>
            </a:r>
            <a:r>
              <a:rPr lang="zh-CN" altLang="en-US" dirty="0"/>
              <a:t>不支持软切换（激活集中只能有一个服务的</a:t>
            </a:r>
            <a:r>
              <a:rPr lang="en-US" altLang="zh-CN" err="1"/>
              <a:t>eNB</a:t>
            </a:r>
            <a:r>
              <a:rPr lang="zh-CN" altLang="en-US" dirty="0"/>
              <a:t>），上行更软切换功能也是可选的，</a:t>
            </a:r>
            <a:endParaRPr lang="zh-CN" altLang="en-US" dirty="0"/>
          </a:p>
          <a:p>
            <a:pPr marL="457200" indent="-457200" algn="just">
              <a:buFont typeface="Arial" panose="020B0604020202020204" pitchFamily="34" charset="0"/>
              <a:buChar char="•"/>
            </a:pPr>
            <a:r>
              <a:rPr lang="zh-CN" altLang="en-US" dirty="0"/>
              <a:t>原关口</a:t>
            </a:r>
            <a:r>
              <a:rPr lang="en-US" altLang="zh-CN"/>
              <a:t>GPRS</a:t>
            </a:r>
            <a:r>
              <a:rPr lang="zh-CN" altLang="en-US" dirty="0"/>
              <a:t>支持节点（</a:t>
            </a:r>
            <a:r>
              <a:rPr lang="en-US" altLang="zh-CN"/>
              <a:t>GGSN</a:t>
            </a:r>
            <a:r>
              <a:rPr lang="zh-CN" altLang="en-US" dirty="0"/>
              <a:t>）</a:t>
            </a:r>
            <a:r>
              <a:rPr lang="en-US" altLang="zh-CN"/>
              <a:t>/</a:t>
            </a:r>
            <a:r>
              <a:rPr lang="zh-CN" altLang="en-US" dirty="0"/>
              <a:t>服务</a:t>
            </a:r>
            <a:r>
              <a:rPr lang="en-US" altLang="zh-CN"/>
              <a:t>GPRS</a:t>
            </a:r>
            <a:r>
              <a:rPr lang="zh-CN" altLang="en-US" dirty="0"/>
              <a:t>支持节点（</a:t>
            </a:r>
            <a:r>
              <a:rPr lang="en-US" altLang="zh-CN"/>
              <a:t>SGSN</a:t>
            </a:r>
            <a:r>
              <a:rPr lang="zh-CN" altLang="en-US" dirty="0"/>
              <a:t>）的功能则由</a:t>
            </a:r>
            <a:r>
              <a:rPr lang="en-US" altLang="zh-CN"/>
              <a:t>MME</a:t>
            </a:r>
            <a:r>
              <a:rPr lang="zh-CN" altLang="en-US" dirty="0"/>
              <a:t>和</a:t>
            </a:r>
            <a:r>
              <a:rPr lang="en-US" altLang="zh-CN"/>
              <a:t>SGW/PGW</a:t>
            </a:r>
            <a:r>
              <a:rPr lang="zh-CN" altLang="en-US" dirty="0"/>
              <a:t>完成。 </a:t>
            </a:r>
            <a:endParaRPr lang="zh-CN" alt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占位符 54274"/>
          <p:cNvSpPr>
            <a:spLocks noGrp="1"/>
          </p:cNvSpPr>
          <p:nvPr>
            <p:ph idx="1"/>
          </p:nvPr>
        </p:nvSpPr>
        <p:spPr>
          <a:xfrm>
            <a:off x="822960" y="609600"/>
            <a:ext cx="10358755" cy="6248400"/>
          </a:xfrm>
        </p:spPr>
        <p:txBody>
          <a:bodyPr anchor="t" anchorCtr="0"/>
          <a:lstStyle/>
          <a:p>
            <a:pPr>
              <a:lnSpc>
                <a:spcPct val="80000"/>
              </a:lnSpc>
            </a:pPr>
            <a:r>
              <a:rPr lang="en-US" altLang="zh-CN" sz="2400"/>
              <a:t>2007</a:t>
            </a:r>
            <a:r>
              <a:rPr lang="zh-CN" altLang="en-US" sz="2400" dirty="0"/>
              <a:t>年</a:t>
            </a:r>
            <a:r>
              <a:rPr lang="en-US" altLang="zh-CN" sz="2400"/>
              <a:t>11</a:t>
            </a:r>
            <a:r>
              <a:rPr lang="zh-CN" altLang="en-US" sz="2400" dirty="0"/>
              <a:t>月世界无线电大会（</a:t>
            </a:r>
            <a:r>
              <a:rPr lang="en-US" altLang="zh-CN" sz="2400"/>
              <a:t>WRC-07</a:t>
            </a:r>
            <a:r>
              <a:rPr lang="zh-CN" altLang="en-US" sz="2400" dirty="0"/>
              <a:t>）为</a:t>
            </a:r>
            <a:r>
              <a:rPr lang="en-US" altLang="zh-CN" sz="2400"/>
              <a:t>IMT-Advanced</a:t>
            </a:r>
            <a:r>
              <a:rPr lang="zh-CN" altLang="en-US" sz="2400" dirty="0"/>
              <a:t>分配了频谱，进一步加快了</a:t>
            </a:r>
            <a:r>
              <a:rPr lang="en-US" altLang="zh-CN" sz="2400"/>
              <a:t>IMT-Advanced</a:t>
            </a:r>
            <a:r>
              <a:rPr lang="zh-CN" altLang="en-US" sz="2400" dirty="0"/>
              <a:t>技术的研究进程。</a:t>
            </a:r>
            <a:endParaRPr lang="zh-CN" altLang="en-US" sz="2400" dirty="0"/>
          </a:p>
          <a:p>
            <a:pPr>
              <a:lnSpc>
                <a:spcPct val="80000"/>
              </a:lnSpc>
            </a:pPr>
            <a:r>
              <a:rPr lang="en-US" altLang="zh-CN" sz="2400"/>
              <a:t>2008</a:t>
            </a:r>
            <a:r>
              <a:rPr lang="zh-CN" altLang="en-US" sz="2400" dirty="0"/>
              <a:t>年</a:t>
            </a:r>
            <a:r>
              <a:rPr lang="en-US" altLang="zh-CN" sz="2400"/>
              <a:t>3</a:t>
            </a:r>
            <a:r>
              <a:rPr lang="zh-CN" altLang="en-US" sz="2400" dirty="0"/>
              <a:t>月，</a:t>
            </a:r>
            <a:r>
              <a:rPr lang="en-US" altLang="zh-CN" sz="2400"/>
              <a:t>ITU-R</a:t>
            </a:r>
            <a:r>
              <a:rPr lang="zh-CN" altLang="en-US" sz="2400" dirty="0"/>
              <a:t>发出通函，向各成员征集</a:t>
            </a:r>
            <a:r>
              <a:rPr lang="en-US" altLang="zh-CN" sz="2400"/>
              <a:t>IMT-Advanced</a:t>
            </a:r>
            <a:r>
              <a:rPr lang="zh-CN" altLang="en-US" sz="2400" dirty="0"/>
              <a:t>候选技术提案，算是正式启动了</a:t>
            </a:r>
            <a:r>
              <a:rPr lang="en-US" altLang="zh-CN" sz="2400"/>
              <a:t>4G</a:t>
            </a:r>
            <a:r>
              <a:rPr lang="zh-CN" altLang="en-US" sz="2400" dirty="0"/>
              <a:t>标准化工作。</a:t>
            </a:r>
            <a:endParaRPr lang="zh-CN" altLang="en-US" sz="2400" dirty="0"/>
          </a:p>
          <a:p>
            <a:pPr>
              <a:lnSpc>
                <a:spcPct val="80000"/>
              </a:lnSpc>
            </a:pPr>
            <a:r>
              <a:rPr lang="en-US" altLang="zh-CN" sz="2400"/>
              <a:t>2009</a:t>
            </a:r>
            <a:r>
              <a:rPr lang="zh-CN" altLang="en-US" sz="2400" dirty="0"/>
              <a:t>年，在其</a:t>
            </a:r>
            <a:r>
              <a:rPr lang="en-US" altLang="zh-CN" sz="2400"/>
              <a:t>ITU-R WP5D</a:t>
            </a:r>
            <a:r>
              <a:rPr lang="zh-CN" altLang="en-US" sz="2400" dirty="0"/>
              <a:t>工作组第</a:t>
            </a:r>
            <a:r>
              <a:rPr lang="en-US" altLang="zh-CN" sz="2400"/>
              <a:t>6</a:t>
            </a:r>
            <a:r>
              <a:rPr lang="zh-CN" altLang="en-US" sz="2400" dirty="0"/>
              <a:t>次会议上收到了</a:t>
            </a:r>
            <a:r>
              <a:rPr lang="en-US" altLang="zh-CN" sz="2400"/>
              <a:t>6</a:t>
            </a:r>
            <a:r>
              <a:rPr lang="zh-CN" altLang="en-US" sz="2400" dirty="0"/>
              <a:t>项</a:t>
            </a:r>
            <a:r>
              <a:rPr lang="en-US" altLang="zh-CN" sz="2400"/>
              <a:t>4G</a:t>
            </a:r>
            <a:r>
              <a:rPr lang="zh-CN" altLang="en-US" sz="2400" dirty="0"/>
              <a:t>技术提案，分别由</a:t>
            </a:r>
            <a:r>
              <a:rPr lang="en-US" altLang="zh-CN" sz="2400"/>
              <a:t>IEEE</a:t>
            </a:r>
            <a:r>
              <a:rPr lang="zh-CN" altLang="en-US" sz="2400" dirty="0"/>
              <a:t>、</a:t>
            </a:r>
            <a:r>
              <a:rPr lang="en-US" altLang="zh-CN" sz="2400"/>
              <a:t>3GPP</a:t>
            </a:r>
            <a:r>
              <a:rPr lang="zh-CN" altLang="en-US" sz="2400" dirty="0"/>
              <a:t>、日本（</a:t>
            </a:r>
            <a:r>
              <a:rPr lang="en-US" altLang="zh-CN" sz="2400"/>
              <a:t>2</a:t>
            </a:r>
            <a:r>
              <a:rPr lang="zh-CN" altLang="en-US" sz="2400" dirty="0"/>
              <a:t>项）、韩国和中国提交。</a:t>
            </a:r>
            <a:endParaRPr lang="zh-CN" altLang="en-US" sz="2400" dirty="0"/>
          </a:p>
          <a:p>
            <a:pPr>
              <a:lnSpc>
                <a:spcPct val="80000"/>
              </a:lnSpc>
            </a:pPr>
            <a:r>
              <a:rPr lang="en-US" altLang="zh-CN" sz="2400"/>
              <a:t>2010</a:t>
            </a:r>
            <a:r>
              <a:rPr lang="zh-CN" altLang="en-US" sz="2400" dirty="0"/>
              <a:t>年</a:t>
            </a:r>
            <a:r>
              <a:rPr lang="en-US" altLang="zh-CN" sz="2400"/>
              <a:t>10</a:t>
            </a:r>
            <a:r>
              <a:rPr lang="zh-CN" altLang="en-US" sz="2400" dirty="0"/>
              <a:t>月</a:t>
            </a:r>
            <a:r>
              <a:rPr lang="en-US" altLang="zh-CN" sz="2400"/>
              <a:t>21 </a:t>
            </a:r>
            <a:r>
              <a:rPr lang="zh-CN" altLang="en-US" sz="2400" dirty="0"/>
              <a:t>日，</a:t>
            </a:r>
            <a:r>
              <a:rPr lang="en-US" altLang="zh-CN" sz="2400"/>
              <a:t>ITU</a:t>
            </a:r>
            <a:r>
              <a:rPr lang="zh-CN" altLang="en-US" sz="2400" dirty="0"/>
              <a:t>完成了</a:t>
            </a:r>
            <a:r>
              <a:rPr lang="en-US" altLang="zh-CN" sz="2400"/>
              <a:t>6</a:t>
            </a:r>
            <a:r>
              <a:rPr lang="zh-CN" altLang="en-US" sz="2400" dirty="0"/>
              <a:t>个</a:t>
            </a:r>
            <a:r>
              <a:rPr lang="en-US" altLang="zh-CN" sz="2400"/>
              <a:t>4G</a:t>
            </a:r>
            <a:r>
              <a:rPr lang="zh-CN" altLang="en-US" sz="2400" dirty="0"/>
              <a:t>技术提案的评估；最后将</a:t>
            </a:r>
            <a:r>
              <a:rPr lang="en-US" altLang="zh-CN" sz="2400"/>
              <a:t>3</a:t>
            </a:r>
            <a:r>
              <a:rPr lang="zh-CN" altLang="en-US" sz="2400" dirty="0"/>
              <a:t>个基于</a:t>
            </a:r>
            <a:r>
              <a:rPr lang="en-US" altLang="zh-CN" sz="2400"/>
              <a:t>3GPP LTE –Advance</a:t>
            </a:r>
            <a:r>
              <a:rPr lang="zh-CN" altLang="en-US" sz="2400" dirty="0"/>
              <a:t>的方案融合为</a:t>
            </a:r>
            <a:r>
              <a:rPr lang="en-US" altLang="zh-CN" sz="2400"/>
              <a:t>LTE-Advanced</a:t>
            </a:r>
            <a:r>
              <a:rPr lang="zh-CN" altLang="en-US" sz="2400" dirty="0"/>
              <a:t>，它是</a:t>
            </a:r>
            <a:r>
              <a:rPr lang="en-US" altLang="zh-CN" sz="2400"/>
              <a:t>LTE</a:t>
            </a:r>
            <a:r>
              <a:rPr lang="zh-CN" altLang="en-US" sz="2400" dirty="0"/>
              <a:t>的增强型技术，对应于</a:t>
            </a:r>
            <a:r>
              <a:rPr lang="en-US" altLang="zh-CN" sz="2400"/>
              <a:t>3GPP R10</a:t>
            </a:r>
            <a:r>
              <a:rPr lang="zh-CN" altLang="en-US" sz="2400" dirty="0"/>
              <a:t>版本；将另外</a:t>
            </a:r>
            <a:r>
              <a:rPr lang="en-US" altLang="zh-CN" sz="2400"/>
              <a:t>3</a:t>
            </a:r>
            <a:r>
              <a:rPr lang="zh-CN" altLang="en-US" sz="2400" dirty="0"/>
              <a:t>个基于</a:t>
            </a:r>
            <a:r>
              <a:rPr lang="en-US" altLang="zh-CN" sz="2400"/>
              <a:t>IEEE 802.16m</a:t>
            </a:r>
            <a:r>
              <a:rPr lang="zh-CN" altLang="en-US" sz="2400" dirty="0"/>
              <a:t>的方案融合为</a:t>
            </a:r>
            <a:r>
              <a:rPr lang="en-US" altLang="zh-CN" sz="2400" err="1"/>
              <a:t>WirelessMAN</a:t>
            </a:r>
            <a:r>
              <a:rPr lang="en-US" altLang="zh-CN" sz="2400"/>
              <a:t>-Advanced</a:t>
            </a:r>
            <a:r>
              <a:rPr lang="zh-CN" altLang="en-US" sz="2400" dirty="0"/>
              <a:t>（也称为</a:t>
            </a:r>
            <a:r>
              <a:rPr lang="en-US" altLang="zh-CN" sz="2400"/>
              <a:t>WiMAX-2</a:t>
            </a:r>
            <a:r>
              <a:rPr lang="zh-CN" altLang="en-US" sz="2400" dirty="0"/>
              <a:t>），它是</a:t>
            </a:r>
            <a:r>
              <a:rPr lang="en-US" altLang="zh-CN" sz="2400"/>
              <a:t>802.16e</a:t>
            </a:r>
            <a:r>
              <a:rPr lang="zh-CN" altLang="en-US" sz="2400" dirty="0"/>
              <a:t>的增强型技术；完成了</a:t>
            </a:r>
            <a:r>
              <a:rPr lang="en-US" altLang="zh-CN" sz="2400"/>
              <a:t>IMT-</a:t>
            </a:r>
            <a:r>
              <a:rPr lang="en-US" altLang="zh-CN" sz="2400" err="1"/>
              <a:t>Adavanced</a:t>
            </a:r>
            <a:r>
              <a:rPr lang="zh-CN" altLang="en-US" sz="2400" dirty="0"/>
              <a:t>标准建议</a:t>
            </a:r>
            <a:r>
              <a:rPr lang="en-US" altLang="zh-CN" sz="2400"/>
              <a:t>IMT.GCS</a:t>
            </a:r>
            <a:r>
              <a:rPr lang="zh-CN" altLang="en-US" sz="2400" dirty="0"/>
              <a:t>。</a:t>
            </a:r>
            <a:endParaRPr lang="zh-CN" altLang="en-US" sz="2400" dirty="0"/>
          </a:p>
          <a:p>
            <a:pPr>
              <a:lnSpc>
                <a:spcPct val="100000"/>
              </a:lnSpc>
            </a:pPr>
            <a:r>
              <a:rPr lang="en-US" altLang="zh-CN" sz="2400"/>
              <a:t>2012</a:t>
            </a:r>
            <a:r>
              <a:rPr lang="zh-CN" altLang="en-US" sz="2400" dirty="0"/>
              <a:t>年，</a:t>
            </a:r>
            <a:r>
              <a:rPr lang="en-US" altLang="zh-CN" sz="2400"/>
              <a:t>ITU-R WP5D</a:t>
            </a:r>
            <a:r>
              <a:rPr lang="zh-CN" altLang="en-US" sz="2400" dirty="0"/>
              <a:t>会议正式审议通过了</a:t>
            </a:r>
            <a:r>
              <a:rPr lang="en-US" altLang="zh-CN" sz="2400"/>
              <a:t>IMT.GCS</a:t>
            </a:r>
            <a:r>
              <a:rPr lang="zh-CN" altLang="en-US" sz="2400" dirty="0"/>
              <a:t>，确定了官方的</a:t>
            </a:r>
            <a:r>
              <a:rPr lang="en-US" altLang="zh-CN" sz="2400" b="1">
                <a:solidFill>
                  <a:srgbClr val="FF0000"/>
                </a:solidFill>
              </a:rPr>
              <a:t>IMT-</a:t>
            </a:r>
            <a:r>
              <a:rPr lang="en-US" altLang="zh-CN" sz="2400" b="1" err="1">
                <a:solidFill>
                  <a:srgbClr val="FF0000"/>
                </a:solidFill>
              </a:rPr>
              <a:t>Adavanced</a:t>
            </a:r>
            <a:r>
              <a:rPr lang="zh-CN" altLang="en-US" sz="2400" dirty="0"/>
              <a:t>技术。至此，业界一致认为这是</a:t>
            </a:r>
            <a:r>
              <a:rPr lang="zh-CN" altLang="en-US" sz="2400" b="1" dirty="0">
                <a:solidFill>
                  <a:srgbClr val="FF0000"/>
                </a:solidFill>
              </a:rPr>
              <a:t>正式的</a:t>
            </a:r>
            <a:r>
              <a:rPr lang="en-US" altLang="zh-CN" sz="2400" b="1">
                <a:solidFill>
                  <a:srgbClr val="FF0000"/>
                </a:solidFill>
              </a:rPr>
              <a:t>4G</a:t>
            </a:r>
            <a:r>
              <a:rPr lang="zh-CN" altLang="en-US" sz="2400" b="1" dirty="0">
                <a:solidFill>
                  <a:srgbClr val="FF0000"/>
                </a:solidFill>
              </a:rPr>
              <a:t>标准</a:t>
            </a:r>
            <a:r>
              <a:rPr lang="zh-CN" altLang="en-US" sz="2400" dirty="0"/>
              <a:t>，而之前的</a:t>
            </a:r>
            <a:r>
              <a:rPr lang="en-US" altLang="zh-CN" sz="2400" b="1"/>
              <a:t>LTE</a:t>
            </a:r>
            <a:r>
              <a:rPr lang="zh-CN" altLang="en-US" sz="2400" b="1" dirty="0"/>
              <a:t>和</a:t>
            </a:r>
            <a:r>
              <a:rPr lang="en-US" altLang="zh-CN" sz="2400" b="1"/>
              <a:t>802.16e</a:t>
            </a:r>
            <a:r>
              <a:rPr lang="zh-CN" altLang="en-US" sz="2400" dirty="0"/>
              <a:t>需未达到</a:t>
            </a:r>
            <a:r>
              <a:rPr lang="en-US" altLang="zh-CN" sz="2400"/>
              <a:t>IMT-</a:t>
            </a:r>
            <a:r>
              <a:rPr lang="en-US" altLang="zh-CN" sz="2400" err="1"/>
              <a:t>Adavanced</a:t>
            </a:r>
            <a:r>
              <a:rPr lang="zh-CN" altLang="en-US" sz="2400" dirty="0"/>
              <a:t>的性能要求，但关键技术具有</a:t>
            </a:r>
            <a:r>
              <a:rPr lang="en-US" altLang="zh-CN" sz="2400"/>
              <a:t>4G</a:t>
            </a:r>
            <a:r>
              <a:rPr lang="zh-CN" altLang="en-US" sz="2400" dirty="0"/>
              <a:t>特征，并能平滑演进到</a:t>
            </a:r>
            <a:r>
              <a:rPr lang="en-US" altLang="zh-CN" sz="2400"/>
              <a:t>4G</a:t>
            </a:r>
            <a:r>
              <a:rPr lang="zh-CN" altLang="en-US" sz="2400" dirty="0"/>
              <a:t>，所以将它们称为</a:t>
            </a:r>
            <a:r>
              <a:rPr lang="zh-CN" altLang="en-US" sz="2400" b="1" dirty="0"/>
              <a:t>准</a:t>
            </a:r>
            <a:r>
              <a:rPr lang="en-US" altLang="zh-CN" sz="2400" b="1"/>
              <a:t>4G</a:t>
            </a:r>
            <a:r>
              <a:rPr lang="zh-CN" altLang="en-US" sz="2400" b="1" dirty="0"/>
              <a:t>，或</a:t>
            </a:r>
            <a:r>
              <a:rPr lang="en-US" altLang="zh-CN" sz="2400" b="1"/>
              <a:t>3.9G</a:t>
            </a:r>
            <a:r>
              <a:rPr lang="zh-CN" altLang="en-US" sz="2400" dirty="0"/>
              <a:t>，</a:t>
            </a:r>
            <a:r>
              <a:rPr lang="zh-CN" altLang="en-US" sz="2400" b="1" dirty="0"/>
              <a:t>属于</a:t>
            </a:r>
            <a:r>
              <a:rPr lang="en-US" altLang="zh-CN" sz="2400" b="1"/>
              <a:t>4G</a:t>
            </a:r>
            <a:r>
              <a:rPr lang="zh-CN" altLang="en-US" sz="2400" b="1" dirty="0"/>
              <a:t>阵营</a:t>
            </a:r>
            <a:r>
              <a:rPr lang="zh-CN" altLang="en-US" sz="2400" dirty="0"/>
              <a:t>。</a:t>
            </a:r>
            <a:endParaRPr lang="zh-CN" altLang="en-US" sz="2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143000" y="990600"/>
            <a:ext cx="8681720" cy="4516755"/>
          </a:xfrm>
          <a:prstGeom prst="rect">
            <a:avLst/>
          </a:prstGeom>
          <a:ln w="28575">
            <a:solidFill>
              <a:schemeClr val="accent3"/>
            </a:solid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265" name="组合 56334"/>
          <p:cNvGrpSpPr/>
          <p:nvPr/>
        </p:nvGrpSpPr>
        <p:grpSpPr>
          <a:xfrm>
            <a:off x="1310640" y="704215"/>
            <a:ext cx="10142220" cy="5204460"/>
            <a:chOff x="1981" y="1908"/>
            <a:chExt cx="7919" cy="4837"/>
          </a:xfrm>
        </p:grpSpPr>
        <p:grpSp>
          <p:nvGrpSpPr>
            <p:cNvPr id="139266" name="组合 56335"/>
            <p:cNvGrpSpPr/>
            <p:nvPr/>
          </p:nvGrpSpPr>
          <p:grpSpPr>
            <a:xfrm>
              <a:off x="1981" y="1909"/>
              <a:ext cx="7919" cy="4836"/>
              <a:chOff x="1981" y="1909"/>
              <a:chExt cx="7919" cy="4836"/>
            </a:xfrm>
          </p:grpSpPr>
          <p:sp>
            <p:nvSpPr>
              <p:cNvPr id="139267" name="矩形 56336"/>
              <p:cNvSpPr/>
              <p:nvPr/>
            </p:nvSpPr>
            <p:spPr>
              <a:xfrm>
                <a:off x="1981" y="1909"/>
                <a:ext cx="2159" cy="4525"/>
              </a:xfrm>
              <a:prstGeom prst="rect">
                <a:avLst/>
              </a:prstGeom>
              <a:noFill/>
              <a:ln w="9525" cap="flat" cmpd="sng">
                <a:solidFill>
                  <a:srgbClr val="000000"/>
                </a:solidFill>
                <a:prstDash val="solid"/>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39268" name="文本框 56337"/>
              <p:cNvSpPr txBox="1"/>
              <p:nvPr/>
            </p:nvSpPr>
            <p:spPr>
              <a:xfrm>
                <a:off x="2160" y="2221"/>
                <a:ext cx="1800" cy="314"/>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r>
                  <a:rPr lang="zh-CN" altLang="en-US" sz="1800" dirty="0">
                    <a:latin typeface="Times New Roman" panose="02020603050405020304" pitchFamily="18" charset="0"/>
                    <a:ea typeface="宋体" panose="02010600030101010101" pitchFamily="2" charset="-122"/>
                  </a:rPr>
                  <a:t>跨小区</a:t>
                </a:r>
                <a:r>
                  <a:rPr lang="en-US" altLang="zh-CN" sz="1800">
                    <a:latin typeface="Times New Roman" panose="02020603050405020304" pitchFamily="18" charset="0"/>
                    <a:ea typeface="宋体" panose="02010600030101010101" pitchFamily="2" charset="-122"/>
                  </a:rPr>
                  <a:t>RRM</a:t>
                </a:r>
                <a:endParaRPr lang="en-US" altLang="zh-CN" sz="1800">
                  <a:latin typeface="Times New Roman" panose="02020603050405020304" pitchFamily="18" charset="0"/>
                  <a:ea typeface="宋体" panose="02010600030101010101" pitchFamily="2" charset="-122"/>
                </a:endParaRPr>
              </a:p>
            </p:txBody>
          </p:sp>
          <p:sp>
            <p:nvSpPr>
              <p:cNvPr id="139269" name="文本框 56338"/>
              <p:cNvSpPr txBox="1"/>
              <p:nvPr/>
            </p:nvSpPr>
            <p:spPr>
              <a:xfrm>
                <a:off x="2160" y="2636"/>
                <a:ext cx="1800" cy="314"/>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r>
                  <a:rPr lang="zh-CN" altLang="en-US" sz="1800" dirty="0">
                    <a:latin typeface="Times New Roman" panose="02020603050405020304" pitchFamily="18" charset="0"/>
                    <a:ea typeface="宋体" panose="02010600030101010101" pitchFamily="2" charset="-122"/>
                  </a:rPr>
                  <a:t>承载控制</a:t>
                </a:r>
                <a:endParaRPr lang="zh-CN" altLang="en-US" sz="1800" dirty="0">
                  <a:latin typeface="Times New Roman" panose="02020603050405020304" pitchFamily="18" charset="0"/>
                  <a:ea typeface="宋体" panose="02010600030101010101" pitchFamily="2" charset="-122"/>
                </a:endParaRPr>
              </a:p>
            </p:txBody>
          </p:sp>
          <p:sp>
            <p:nvSpPr>
              <p:cNvPr id="139270" name="文本框 56339"/>
              <p:cNvSpPr txBox="1"/>
              <p:nvPr/>
            </p:nvSpPr>
            <p:spPr>
              <a:xfrm>
                <a:off x="2160" y="3052"/>
                <a:ext cx="1800" cy="313"/>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r>
                  <a:rPr lang="zh-CN" altLang="en-US" sz="1800" dirty="0">
                    <a:latin typeface="Times New Roman" panose="02020603050405020304" pitchFamily="18" charset="0"/>
                    <a:ea typeface="宋体" panose="02010600030101010101" pitchFamily="2" charset="-122"/>
                  </a:rPr>
                  <a:t>连接移动性管理</a:t>
                </a:r>
                <a:endParaRPr lang="zh-CN" altLang="en-US" sz="1800" dirty="0">
                  <a:latin typeface="Times New Roman" panose="02020603050405020304" pitchFamily="18" charset="0"/>
                  <a:ea typeface="宋体" panose="02010600030101010101" pitchFamily="2" charset="-122"/>
                </a:endParaRPr>
              </a:p>
            </p:txBody>
          </p:sp>
          <p:sp>
            <p:nvSpPr>
              <p:cNvPr id="139271" name="文本框 56340"/>
              <p:cNvSpPr txBox="1"/>
              <p:nvPr/>
            </p:nvSpPr>
            <p:spPr>
              <a:xfrm>
                <a:off x="2160" y="3469"/>
                <a:ext cx="1800" cy="316"/>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r>
                  <a:rPr lang="zh-CN" altLang="en-US" sz="1800" dirty="0">
                    <a:latin typeface="Times New Roman" panose="02020603050405020304" pitchFamily="18" charset="0"/>
                    <a:ea typeface="宋体" panose="02010600030101010101" pitchFamily="2" charset="-122"/>
                  </a:rPr>
                  <a:t>基站测量配置</a:t>
                </a:r>
                <a:endParaRPr lang="zh-CN" altLang="en-US" sz="1800" dirty="0">
                  <a:latin typeface="Times New Roman" panose="02020603050405020304" pitchFamily="18" charset="0"/>
                  <a:ea typeface="宋体" panose="02010600030101010101" pitchFamily="2" charset="-122"/>
                </a:endParaRPr>
              </a:p>
            </p:txBody>
          </p:sp>
          <p:sp>
            <p:nvSpPr>
              <p:cNvPr id="139272" name="文本框 56341"/>
              <p:cNvSpPr txBox="1"/>
              <p:nvPr/>
            </p:nvSpPr>
            <p:spPr>
              <a:xfrm>
                <a:off x="2160" y="3884"/>
                <a:ext cx="1800" cy="314"/>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r>
                  <a:rPr lang="zh-CN" altLang="en-US" sz="1800" dirty="0">
                    <a:latin typeface="Times New Roman" panose="02020603050405020304" pitchFamily="18" charset="0"/>
                    <a:ea typeface="宋体" panose="02010600030101010101" pitchFamily="2" charset="-122"/>
                  </a:rPr>
                  <a:t>动态资源分配</a:t>
                </a:r>
                <a:endParaRPr lang="zh-CN" altLang="en-US" sz="1800" dirty="0">
                  <a:latin typeface="Times New Roman" panose="02020603050405020304" pitchFamily="18" charset="0"/>
                  <a:ea typeface="宋体" panose="02010600030101010101" pitchFamily="2" charset="-122"/>
                </a:endParaRPr>
              </a:p>
            </p:txBody>
          </p:sp>
          <p:sp>
            <p:nvSpPr>
              <p:cNvPr id="139273" name="文本框 56342"/>
              <p:cNvSpPr txBox="1"/>
              <p:nvPr/>
            </p:nvSpPr>
            <p:spPr>
              <a:xfrm>
                <a:off x="5400" y="3001"/>
                <a:ext cx="1800" cy="312"/>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NAS</a:t>
                </a:r>
                <a:r>
                  <a:rPr lang="zh-CN" altLang="en-US" sz="1800" dirty="0">
                    <a:latin typeface="Times New Roman" panose="02020603050405020304" pitchFamily="18" charset="0"/>
                    <a:ea typeface="宋体" panose="02010600030101010101" pitchFamily="2" charset="-122"/>
                  </a:rPr>
                  <a:t>安全</a:t>
                </a:r>
                <a:endParaRPr lang="zh-CN" altLang="en-US" sz="1800" dirty="0">
                  <a:latin typeface="Times New Roman" panose="02020603050405020304" pitchFamily="18" charset="0"/>
                  <a:ea typeface="宋体" panose="02010600030101010101" pitchFamily="2" charset="-122"/>
                </a:endParaRPr>
              </a:p>
            </p:txBody>
          </p:sp>
          <p:sp>
            <p:nvSpPr>
              <p:cNvPr id="139274" name="文本框 56343"/>
              <p:cNvSpPr txBox="1"/>
              <p:nvPr/>
            </p:nvSpPr>
            <p:spPr>
              <a:xfrm>
                <a:off x="5400" y="3469"/>
                <a:ext cx="1800" cy="312"/>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r>
                  <a:rPr lang="zh-CN" altLang="en-US" sz="1800" dirty="0">
                    <a:latin typeface="Times New Roman" panose="02020603050405020304" pitchFamily="18" charset="0"/>
                    <a:ea typeface="宋体" panose="02010600030101010101" pitchFamily="2" charset="-122"/>
                  </a:rPr>
                  <a:t>空闲态移动性管理</a:t>
                </a:r>
                <a:endParaRPr lang="zh-CN" altLang="en-US" sz="1800" dirty="0">
                  <a:latin typeface="Times New Roman" panose="02020603050405020304" pitchFamily="18" charset="0"/>
                  <a:ea typeface="宋体" panose="02010600030101010101" pitchFamily="2" charset="-122"/>
                </a:endParaRPr>
              </a:p>
            </p:txBody>
          </p:sp>
          <p:sp>
            <p:nvSpPr>
              <p:cNvPr id="139275" name="文本框 56344"/>
              <p:cNvSpPr txBox="1"/>
              <p:nvPr/>
            </p:nvSpPr>
            <p:spPr>
              <a:xfrm>
                <a:off x="5400" y="3937"/>
                <a:ext cx="1800" cy="313"/>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EPS</a:t>
                </a:r>
                <a:r>
                  <a:rPr lang="zh-CN" altLang="en-US" sz="1800" dirty="0">
                    <a:latin typeface="Times New Roman" panose="02020603050405020304" pitchFamily="18" charset="0"/>
                    <a:ea typeface="宋体" panose="02010600030101010101" pitchFamily="2" charset="-122"/>
                  </a:rPr>
                  <a:t>承载</a:t>
                </a:r>
                <a:endParaRPr lang="zh-CN" altLang="en-US" sz="1800" dirty="0">
                  <a:latin typeface="Times New Roman" panose="02020603050405020304" pitchFamily="18" charset="0"/>
                  <a:ea typeface="宋体" panose="02010600030101010101" pitchFamily="2" charset="-122"/>
                </a:endParaRPr>
              </a:p>
            </p:txBody>
          </p:sp>
          <p:sp>
            <p:nvSpPr>
              <p:cNvPr id="139276" name="文本框 56345"/>
              <p:cNvSpPr txBox="1"/>
              <p:nvPr/>
            </p:nvSpPr>
            <p:spPr>
              <a:xfrm>
                <a:off x="5580" y="5185"/>
                <a:ext cx="900" cy="625"/>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lnSpc>
                    <a:spcPct val="120000"/>
                  </a:lnSpc>
                </a:pPr>
                <a:r>
                  <a:rPr lang="zh-CN" altLang="en-US" sz="1800" dirty="0">
                    <a:latin typeface="Times New Roman" panose="02020603050405020304" pitchFamily="18" charset="0"/>
                    <a:ea typeface="宋体" panose="02010600030101010101" pitchFamily="2" charset="-122"/>
                  </a:rPr>
                  <a:t>移动性</a:t>
                </a:r>
                <a:endParaRPr lang="zh-CN" altLang="en-US" sz="1800" dirty="0">
                  <a:latin typeface="Times New Roman" panose="02020603050405020304" pitchFamily="18" charset="0"/>
                  <a:ea typeface="宋体" panose="02010600030101010101" pitchFamily="2" charset="-122"/>
                </a:endParaRPr>
              </a:p>
              <a:p>
                <a:pPr algn="ctr">
                  <a:lnSpc>
                    <a:spcPct val="120000"/>
                  </a:lnSpc>
                </a:pPr>
                <a:r>
                  <a:rPr lang="zh-CN" altLang="en-US" sz="1800" dirty="0">
                    <a:latin typeface="Times New Roman" panose="02020603050405020304" pitchFamily="18" charset="0"/>
                    <a:ea typeface="宋体" panose="02010600030101010101" pitchFamily="2" charset="-122"/>
                  </a:rPr>
                  <a:t>锚点</a:t>
                </a:r>
                <a:endParaRPr lang="zh-CN" altLang="en-US" sz="1800" dirty="0">
                  <a:latin typeface="Times New Roman" panose="02020603050405020304" pitchFamily="18" charset="0"/>
                  <a:ea typeface="宋体" panose="02010600030101010101" pitchFamily="2" charset="-122"/>
                </a:endParaRPr>
              </a:p>
            </p:txBody>
          </p:sp>
          <p:sp>
            <p:nvSpPr>
              <p:cNvPr id="139277" name="文本框 56346"/>
              <p:cNvSpPr txBox="1"/>
              <p:nvPr/>
            </p:nvSpPr>
            <p:spPr>
              <a:xfrm>
                <a:off x="2160" y="4717"/>
                <a:ext cx="1800" cy="316"/>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PDCP</a:t>
                </a:r>
                <a:endParaRPr lang="en-US" altLang="zh-CN" sz="1800">
                  <a:latin typeface="Times New Roman" panose="02020603050405020304" pitchFamily="18" charset="0"/>
                  <a:ea typeface="宋体" panose="02010600030101010101" pitchFamily="2" charset="-122"/>
                </a:endParaRPr>
              </a:p>
            </p:txBody>
          </p:sp>
          <p:sp>
            <p:nvSpPr>
              <p:cNvPr id="139278" name="文本框 56347"/>
              <p:cNvSpPr txBox="1"/>
              <p:nvPr/>
            </p:nvSpPr>
            <p:spPr>
              <a:xfrm>
                <a:off x="2160" y="5135"/>
                <a:ext cx="1800" cy="317"/>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RLC</a:t>
                </a:r>
                <a:endParaRPr lang="en-US" altLang="zh-CN" sz="1800">
                  <a:latin typeface="Times New Roman" panose="02020603050405020304" pitchFamily="18" charset="0"/>
                  <a:ea typeface="宋体" panose="02010600030101010101" pitchFamily="2" charset="-122"/>
                </a:endParaRPr>
              </a:p>
            </p:txBody>
          </p:sp>
          <p:sp>
            <p:nvSpPr>
              <p:cNvPr id="139279" name="文本框 56348"/>
              <p:cNvSpPr txBox="1"/>
              <p:nvPr/>
            </p:nvSpPr>
            <p:spPr>
              <a:xfrm>
                <a:off x="2160" y="4301"/>
                <a:ext cx="902" cy="314"/>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RRC</a:t>
                </a:r>
                <a:endParaRPr lang="en-US" altLang="zh-CN" sz="1800">
                  <a:latin typeface="Times New Roman" panose="02020603050405020304" pitchFamily="18" charset="0"/>
                  <a:ea typeface="宋体" panose="02010600030101010101" pitchFamily="2" charset="-122"/>
                </a:endParaRPr>
              </a:p>
            </p:txBody>
          </p:sp>
          <p:sp>
            <p:nvSpPr>
              <p:cNvPr id="139280" name="文本框 56349"/>
              <p:cNvSpPr txBox="1"/>
              <p:nvPr/>
            </p:nvSpPr>
            <p:spPr>
              <a:xfrm>
                <a:off x="2160" y="5549"/>
                <a:ext cx="1800" cy="313"/>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MAC</a:t>
                </a:r>
                <a:endParaRPr lang="en-US" altLang="zh-CN" sz="1800">
                  <a:latin typeface="Times New Roman" panose="02020603050405020304" pitchFamily="18" charset="0"/>
                  <a:ea typeface="宋体" panose="02010600030101010101" pitchFamily="2" charset="-122"/>
                </a:endParaRPr>
              </a:p>
            </p:txBody>
          </p:sp>
          <p:sp>
            <p:nvSpPr>
              <p:cNvPr id="139281" name="文本框 56350"/>
              <p:cNvSpPr txBox="1"/>
              <p:nvPr/>
            </p:nvSpPr>
            <p:spPr>
              <a:xfrm>
                <a:off x="2160" y="5965"/>
                <a:ext cx="1800" cy="312"/>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PHY</a:t>
                </a:r>
                <a:endParaRPr lang="en-US" altLang="zh-CN" sz="1800">
                  <a:latin typeface="Times New Roman" panose="02020603050405020304" pitchFamily="18" charset="0"/>
                  <a:ea typeface="宋体" panose="02010600030101010101" pitchFamily="2" charset="-122"/>
                </a:endParaRPr>
              </a:p>
            </p:txBody>
          </p:sp>
          <p:sp>
            <p:nvSpPr>
              <p:cNvPr id="139282" name="矩形 56351"/>
              <p:cNvSpPr/>
              <p:nvPr/>
            </p:nvSpPr>
            <p:spPr>
              <a:xfrm>
                <a:off x="5220" y="2689"/>
                <a:ext cx="2160" cy="1716"/>
              </a:xfrm>
              <a:prstGeom prst="rect">
                <a:avLst/>
              </a:prstGeom>
              <a:noFill/>
              <a:ln w="9525" cap="flat" cmpd="sng">
                <a:solidFill>
                  <a:srgbClr val="000000"/>
                </a:solidFill>
                <a:prstDash val="solid"/>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39283" name="矩形 56352"/>
              <p:cNvSpPr/>
              <p:nvPr/>
            </p:nvSpPr>
            <p:spPr>
              <a:xfrm>
                <a:off x="5220" y="4718"/>
                <a:ext cx="1620" cy="1716"/>
              </a:xfrm>
              <a:prstGeom prst="rect">
                <a:avLst/>
              </a:prstGeom>
              <a:noFill/>
              <a:ln w="9525" cap="flat" cmpd="sng">
                <a:solidFill>
                  <a:srgbClr val="000000"/>
                </a:solidFill>
                <a:prstDash val="solid"/>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39284" name="直接连接符 56353"/>
              <p:cNvSpPr/>
              <p:nvPr/>
            </p:nvSpPr>
            <p:spPr>
              <a:xfrm>
                <a:off x="4860" y="1909"/>
                <a:ext cx="1" cy="4525"/>
              </a:xfrm>
              <a:prstGeom prst="line">
                <a:avLst/>
              </a:prstGeom>
              <a:ln w="9525" cap="flat" cmpd="sng">
                <a:solidFill>
                  <a:srgbClr val="000000"/>
                </a:solidFill>
                <a:prstDash val="dash"/>
                <a:round/>
                <a:headEnd type="none" w="med" len="med"/>
                <a:tailEnd type="none" w="med" len="med"/>
              </a:ln>
            </p:spPr>
          </p:sp>
          <p:sp>
            <p:nvSpPr>
              <p:cNvPr id="139285" name="直接连接符 56354"/>
              <p:cNvSpPr/>
              <p:nvPr/>
            </p:nvSpPr>
            <p:spPr>
              <a:xfrm>
                <a:off x="4260" y="5965"/>
                <a:ext cx="900" cy="1"/>
              </a:xfrm>
              <a:prstGeom prst="line">
                <a:avLst/>
              </a:prstGeom>
              <a:ln w="9525" cap="flat" cmpd="sng">
                <a:solidFill>
                  <a:srgbClr val="000000"/>
                </a:solidFill>
                <a:prstDash val="solid"/>
                <a:round/>
                <a:headEnd type="none" w="med" len="med"/>
                <a:tailEnd type="none" w="med" len="med"/>
              </a:ln>
            </p:spPr>
          </p:sp>
          <p:sp>
            <p:nvSpPr>
              <p:cNvPr id="139286" name="云形标注 56355"/>
              <p:cNvSpPr/>
              <p:nvPr/>
            </p:nvSpPr>
            <p:spPr>
              <a:xfrm>
                <a:off x="8460" y="5185"/>
                <a:ext cx="1440" cy="1560"/>
              </a:xfrm>
              <a:prstGeom prst="cloudCallout">
                <a:avLst>
                  <a:gd name="adj1" fmla="val -42153"/>
                  <a:gd name="adj2" fmla="val -3333"/>
                </a:avLst>
              </a:prstGeom>
              <a:solidFill>
                <a:srgbClr val="FFFFFF"/>
              </a:solidFill>
              <a:ln w="9525" cap="flat" cmpd="sng">
                <a:solidFill>
                  <a:srgbClr val="000000"/>
                </a:solidFill>
                <a:prstDash val="solid"/>
                <a:round/>
                <a:headEnd type="none" w="med" len="med"/>
                <a:tailEnd type="none" w="med" len="med"/>
              </a:ln>
            </p:spPr>
            <p:txBody>
              <a:bodyPr anchor="t" anchorCtr="0"/>
              <a:lstStyle/>
              <a:p>
                <a:pPr algn="just"/>
                <a:endParaRPr lang="en-US" altLang="zh-CN" sz="1800" dirty="0">
                  <a:latin typeface="Times New Roman" panose="02020603050405020304" pitchFamily="18" charset="0"/>
                  <a:ea typeface="宋体" panose="02010600030101010101" pitchFamily="2" charset="-122"/>
                </a:endParaRPr>
              </a:p>
              <a:p>
                <a:pPr algn="just"/>
                <a:r>
                  <a:rPr lang="en-US" altLang="zh-CN" sz="1800">
                    <a:latin typeface="Times New Roman" panose="02020603050405020304" pitchFamily="18" charset="0"/>
                    <a:ea typeface="宋体" panose="02010600030101010101" pitchFamily="2" charset="-122"/>
                  </a:rPr>
                  <a:t>Internet</a:t>
                </a:r>
                <a:endParaRPr lang="en-US" altLang="zh-CN" sz="1800">
                  <a:latin typeface="Times New Roman" panose="02020603050405020304" pitchFamily="18" charset="0"/>
                  <a:ea typeface="宋体" panose="02010600030101010101" pitchFamily="2" charset="-122"/>
                </a:endParaRPr>
              </a:p>
            </p:txBody>
          </p:sp>
          <p:sp>
            <p:nvSpPr>
              <p:cNvPr id="139287" name="矩形 56356"/>
              <p:cNvSpPr/>
              <p:nvPr/>
            </p:nvSpPr>
            <p:spPr>
              <a:xfrm>
                <a:off x="7020" y="4717"/>
                <a:ext cx="1620" cy="1717"/>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39288" name="文本框 56357"/>
              <p:cNvSpPr txBox="1"/>
              <p:nvPr/>
            </p:nvSpPr>
            <p:spPr>
              <a:xfrm>
                <a:off x="7335" y="5965"/>
                <a:ext cx="1080" cy="312"/>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r>
                  <a:rPr lang="zh-CN" altLang="en-US" sz="1800" dirty="0">
                    <a:latin typeface="Times New Roman" panose="02020603050405020304" pitchFamily="18" charset="0"/>
                    <a:ea typeface="宋体" panose="02010600030101010101" pitchFamily="2" charset="-122"/>
                  </a:rPr>
                  <a:t>数据包过滤</a:t>
                </a:r>
                <a:endParaRPr lang="zh-CN" altLang="en-US" sz="1800" dirty="0">
                  <a:latin typeface="Times New Roman" panose="02020603050405020304" pitchFamily="18" charset="0"/>
                  <a:ea typeface="宋体" panose="02010600030101010101" pitchFamily="2" charset="-122"/>
                </a:endParaRPr>
              </a:p>
            </p:txBody>
          </p:sp>
          <p:sp>
            <p:nvSpPr>
              <p:cNvPr id="139289" name="文本框 56358"/>
              <p:cNvSpPr txBox="1"/>
              <p:nvPr/>
            </p:nvSpPr>
            <p:spPr>
              <a:xfrm>
                <a:off x="7320" y="5185"/>
                <a:ext cx="1080" cy="624"/>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t" anchorCtr="0"/>
              <a:lstStyle/>
              <a:p>
                <a:pPr algn="ctr">
                  <a:lnSpc>
                    <a:spcPct val="120000"/>
                  </a:lnSpc>
                </a:pPr>
                <a:r>
                  <a:rPr lang="en-US" altLang="zh-CN" sz="1800">
                    <a:latin typeface="Times New Roman" panose="02020603050405020304" pitchFamily="18" charset="0"/>
                    <a:ea typeface="宋体" panose="02010600030101010101" pitchFamily="2" charset="-122"/>
                  </a:rPr>
                  <a:t>UE IP</a:t>
                </a:r>
                <a:r>
                  <a:rPr lang="zh-CN" altLang="en-US" sz="1800" dirty="0">
                    <a:latin typeface="Times New Roman" panose="02020603050405020304" pitchFamily="18" charset="0"/>
                    <a:ea typeface="宋体" panose="02010600030101010101" pitchFamily="2" charset="-122"/>
                  </a:rPr>
                  <a:t>地址</a:t>
                </a:r>
                <a:endParaRPr lang="zh-CN" altLang="en-US" sz="1800" dirty="0">
                  <a:latin typeface="Times New Roman" panose="02020603050405020304" pitchFamily="18" charset="0"/>
                  <a:ea typeface="宋体" panose="02010600030101010101" pitchFamily="2" charset="-122"/>
                </a:endParaRPr>
              </a:p>
              <a:p>
                <a:pPr algn="ctr">
                  <a:lnSpc>
                    <a:spcPct val="120000"/>
                  </a:lnSpc>
                </a:pPr>
                <a:r>
                  <a:rPr lang="zh-CN" altLang="en-US" sz="1800" dirty="0">
                    <a:latin typeface="Times New Roman" panose="02020603050405020304" pitchFamily="18" charset="0"/>
                    <a:ea typeface="宋体" panose="02010600030101010101" pitchFamily="2" charset="-122"/>
                  </a:rPr>
                  <a:t>分配</a:t>
                </a:r>
                <a:endParaRPr lang="zh-CN" altLang="en-US" sz="1800" dirty="0">
                  <a:latin typeface="Times New Roman" panose="02020603050405020304" pitchFamily="18" charset="0"/>
                  <a:ea typeface="宋体" panose="02010600030101010101" pitchFamily="2" charset="-122"/>
                </a:endParaRPr>
              </a:p>
            </p:txBody>
          </p:sp>
          <p:sp>
            <p:nvSpPr>
              <p:cNvPr id="139290" name="文本框 56359"/>
              <p:cNvSpPr txBox="1"/>
              <p:nvPr/>
            </p:nvSpPr>
            <p:spPr>
              <a:xfrm>
                <a:off x="5400" y="2689"/>
                <a:ext cx="1440" cy="312"/>
              </a:xfrm>
              <a:prstGeom prst="rect">
                <a:avLst/>
              </a:prstGeom>
              <a:noFill/>
              <a:ln w="9525">
                <a:noFill/>
              </a:ln>
            </p:spPr>
            <p:txBody>
              <a:bodyPr lIns="0" tIns="0" rIns="0" bIns="0" anchor="t" anchorCtr="0"/>
              <a:lstStyle/>
              <a:p>
                <a:pPr algn="just"/>
                <a:r>
                  <a:rPr lang="en-US" altLang="zh-CN" sz="1800">
                    <a:latin typeface="Times New Roman" panose="02020603050405020304" pitchFamily="18" charset="0"/>
                    <a:ea typeface="宋体" panose="02010600030101010101" pitchFamily="2" charset="-122"/>
                  </a:rPr>
                  <a:t>MME</a:t>
                </a:r>
                <a:endParaRPr lang="en-US" altLang="zh-CN" sz="1800">
                  <a:latin typeface="Times New Roman" panose="02020603050405020304" pitchFamily="18" charset="0"/>
                  <a:ea typeface="宋体" panose="02010600030101010101" pitchFamily="2" charset="-122"/>
                </a:endParaRPr>
              </a:p>
            </p:txBody>
          </p:sp>
          <p:sp>
            <p:nvSpPr>
              <p:cNvPr id="139291" name="文本框 56360"/>
              <p:cNvSpPr txBox="1"/>
              <p:nvPr/>
            </p:nvSpPr>
            <p:spPr>
              <a:xfrm>
                <a:off x="5445" y="4717"/>
                <a:ext cx="1440" cy="312"/>
              </a:xfrm>
              <a:prstGeom prst="rect">
                <a:avLst/>
              </a:prstGeom>
              <a:noFill/>
              <a:ln w="9525">
                <a:noFill/>
              </a:ln>
            </p:spPr>
            <p:txBody>
              <a:bodyPr lIns="0" tIns="0" rIns="0" bIns="0" anchor="t" anchorCtr="0"/>
              <a:lstStyle/>
              <a:p>
                <a:pPr algn="just"/>
                <a:r>
                  <a:rPr lang="en-US" altLang="zh-CN" sz="1800">
                    <a:latin typeface="Times New Roman" panose="02020603050405020304" pitchFamily="18" charset="0"/>
                    <a:ea typeface="宋体" panose="02010600030101010101" pitchFamily="2" charset="-122"/>
                  </a:rPr>
                  <a:t>SGW</a:t>
                </a:r>
                <a:endParaRPr lang="en-US" altLang="zh-CN" sz="1800">
                  <a:latin typeface="Times New Roman" panose="02020603050405020304" pitchFamily="18" charset="0"/>
                  <a:ea typeface="宋体" panose="02010600030101010101" pitchFamily="2" charset="-122"/>
                </a:endParaRPr>
              </a:p>
            </p:txBody>
          </p:sp>
          <p:sp>
            <p:nvSpPr>
              <p:cNvPr id="139292" name="文本框 56361"/>
              <p:cNvSpPr txBox="1"/>
              <p:nvPr/>
            </p:nvSpPr>
            <p:spPr>
              <a:xfrm>
                <a:off x="6720" y="4717"/>
                <a:ext cx="1440" cy="312"/>
              </a:xfrm>
              <a:prstGeom prst="rect">
                <a:avLst/>
              </a:prstGeom>
              <a:noFill/>
              <a:ln w="9525">
                <a:noFill/>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PGW</a:t>
                </a:r>
                <a:endParaRPr lang="en-US" altLang="zh-CN" sz="1800">
                  <a:latin typeface="Times New Roman" panose="02020603050405020304" pitchFamily="18" charset="0"/>
                  <a:ea typeface="宋体" panose="02010600030101010101" pitchFamily="2" charset="-122"/>
                </a:endParaRPr>
              </a:p>
            </p:txBody>
          </p:sp>
          <p:sp>
            <p:nvSpPr>
              <p:cNvPr id="139293" name="文本框 56362"/>
              <p:cNvSpPr txBox="1"/>
              <p:nvPr/>
            </p:nvSpPr>
            <p:spPr>
              <a:xfrm>
                <a:off x="2340" y="6433"/>
                <a:ext cx="1440" cy="312"/>
              </a:xfrm>
              <a:prstGeom prst="rect">
                <a:avLst/>
              </a:prstGeom>
              <a:noFill/>
              <a:ln w="9525">
                <a:noFill/>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E-UTRAN</a:t>
                </a:r>
                <a:endParaRPr lang="en-US" altLang="zh-CN" sz="1800">
                  <a:latin typeface="Times New Roman" panose="02020603050405020304" pitchFamily="18" charset="0"/>
                  <a:ea typeface="宋体" panose="02010600030101010101" pitchFamily="2" charset="-122"/>
                </a:endParaRPr>
              </a:p>
            </p:txBody>
          </p:sp>
          <p:sp>
            <p:nvSpPr>
              <p:cNvPr id="139294" name="文本框 56363"/>
              <p:cNvSpPr txBox="1"/>
              <p:nvPr/>
            </p:nvSpPr>
            <p:spPr>
              <a:xfrm>
                <a:off x="6300" y="6433"/>
                <a:ext cx="1440" cy="312"/>
              </a:xfrm>
              <a:prstGeom prst="rect">
                <a:avLst/>
              </a:prstGeom>
              <a:noFill/>
              <a:ln w="9525">
                <a:noFill/>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EPC</a:t>
                </a:r>
                <a:endParaRPr lang="en-US" altLang="zh-CN" sz="1800">
                  <a:latin typeface="Times New Roman" panose="02020603050405020304" pitchFamily="18" charset="0"/>
                  <a:ea typeface="宋体" panose="02010600030101010101" pitchFamily="2" charset="-122"/>
                </a:endParaRPr>
              </a:p>
            </p:txBody>
          </p:sp>
          <p:sp>
            <p:nvSpPr>
              <p:cNvPr id="139295" name="文本框 56364"/>
              <p:cNvSpPr txBox="1"/>
              <p:nvPr/>
            </p:nvSpPr>
            <p:spPr>
              <a:xfrm>
                <a:off x="3900" y="5647"/>
                <a:ext cx="1440" cy="312"/>
              </a:xfrm>
              <a:prstGeom prst="rect">
                <a:avLst/>
              </a:prstGeom>
              <a:noFill/>
              <a:ln w="9525">
                <a:noFill/>
              </a:ln>
            </p:spPr>
            <p:txBody>
              <a:bodyPr lIns="0" tIns="0" rIns="0" bIns="0" anchor="t" anchorCtr="0"/>
              <a:lstStyle/>
              <a:p>
                <a:pPr algn="ctr"/>
                <a:r>
                  <a:rPr lang="en-US" altLang="zh-CN" sz="1800">
                    <a:latin typeface="Times New Roman" panose="02020603050405020304" pitchFamily="18" charset="0"/>
                    <a:ea typeface="宋体" panose="02010600030101010101" pitchFamily="2" charset="-122"/>
                  </a:rPr>
                  <a:t>S1</a:t>
                </a:r>
                <a:endParaRPr lang="en-US" altLang="zh-CN" sz="1800">
                  <a:latin typeface="Times New Roman" panose="02020603050405020304" pitchFamily="18" charset="0"/>
                  <a:ea typeface="宋体" panose="02010600030101010101" pitchFamily="2" charset="-122"/>
                </a:endParaRPr>
              </a:p>
            </p:txBody>
          </p:sp>
        </p:grpSp>
        <p:sp>
          <p:nvSpPr>
            <p:cNvPr id="139296" name="文本框 56365"/>
            <p:cNvSpPr txBox="1"/>
            <p:nvPr/>
          </p:nvSpPr>
          <p:spPr>
            <a:xfrm>
              <a:off x="2190" y="1908"/>
              <a:ext cx="915" cy="313"/>
            </a:xfrm>
            <a:prstGeom prst="rect">
              <a:avLst/>
            </a:prstGeom>
            <a:noFill/>
            <a:ln w="9525">
              <a:noFill/>
            </a:ln>
          </p:spPr>
          <p:txBody>
            <a:bodyPr lIns="0" tIns="0" rIns="0" bIns="0" anchor="t" anchorCtr="0"/>
            <a:lstStyle/>
            <a:p>
              <a:pPr algn="just"/>
              <a:r>
                <a:rPr lang="en-US" altLang="zh-CN" sz="1800" err="1">
                  <a:latin typeface="Times New Roman" panose="02020603050405020304" pitchFamily="18" charset="0"/>
                  <a:ea typeface="宋体" panose="02010600030101010101" pitchFamily="2" charset="-122"/>
                </a:rPr>
                <a:t>eNB</a:t>
              </a:r>
              <a:endParaRPr lang="en-US" altLang="zh-CN" sz="1800" err="1">
                <a:latin typeface="Times New Roman" panose="02020603050405020304" pitchFamily="18" charset="0"/>
                <a:ea typeface="宋体" panose="02010600030101010101" pitchFamily="2" charset="-122"/>
              </a:endParaRPr>
            </a:p>
          </p:txBody>
        </p:sp>
      </p:grpSp>
      <p:sp>
        <p:nvSpPr>
          <p:cNvPr id="139297" name="矩形 56366"/>
          <p:cNvSpPr/>
          <p:nvPr/>
        </p:nvSpPr>
        <p:spPr>
          <a:xfrm>
            <a:off x="3124200" y="6248400"/>
            <a:ext cx="5410200" cy="368300"/>
          </a:xfrm>
          <a:prstGeom prst="rect">
            <a:avLst/>
          </a:prstGeom>
          <a:noFill/>
          <a:ln w="9525">
            <a:noFill/>
          </a:ln>
        </p:spPr>
        <p:txBody>
          <a:bodyPr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6-22 LTE/LTE-A</a:t>
            </a:r>
            <a:r>
              <a:rPr lang="zh-CN" altLang="en-US" dirty="0">
                <a:latin typeface="Arial" panose="020B0604020202020204" pitchFamily="34" charset="0"/>
                <a:ea typeface="宋体" panose="02010600030101010101" pitchFamily="2" charset="-122"/>
              </a:rPr>
              <a:t>接入网与核心网节点功能划分 </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sz="2850" dirty="0">
                <a:solidFill>
                  <a:schemeClr val="accent1"/>
                </a:solidFill>
                <a:latin typeface="微软雅黑" panose="020B0503020204020204" charset="-122"/>
                <a:ea typeface="微软雅黑" panose="020B0503020204020204" charset="-122"/>
                <a:cs typeface="微软雅黑" panose="020B0503020204020204" charset="-122"/>
              </a:rPr>
              <a:t>概念：协议和协议栈</a:t>
            </a:r>
            <a:endParaRPr kumimoji="1" lang="zh-CN" sz="2850" dirty="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6" name="直线连接符 3"/>
          <p:cNvCxnSpPr/>
          <p:nvPr>
            <p:custDataLst>
              <p:tags r:id="rId1"/>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文本框 2"/>
          <p:cNvSpPr txBox="1"/>
          <p:nvPr>
            <p:custDataLst>
              <p:tags r:id="rId2"/>
            </p:custDataLst>
          </p:nvPr>
        </p:nvSpPr>
        <p:spPr>
          <a:xfrm>
            <a:off x="533400" y="1524000"/>
            <a:ext cx="10927715" cy="3984625"/>
          </a:xfrm>
          <a:prstGeom prst="rect">
            <a:avLst/>
          </a:prstGeom>
          <a:noFill/>
        </p:spPr>
        <p:txBody>
          <a:bodyPr wrap="square" rtlCol="0" anchor="t">
            <a:noAutofit/>
          </a:bodyPr>
          <a:lstStyle/>
          <a:p>
            <a:pPr indent="457200" fontAlgn="auto">
              <a:lnSpc>
                <a:spcPct val="120000"/>
              </a:lnSpc>
            </a:pP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协议：</a:t>
            </a:r>
            <a:r>
              <a:rPr lang="zh-CN" altLang="en-US" sz="2000">
                <a:solidFill>
                  <a:schemeClr val="dk1"/>
                </a:solidFill>
                <a:latin typeface="微软雅黑" panose="020B0503020204020204" charset="-122"/>
                <a:ea typeface="微软雅黑" panose="020B0503020204020204" charset="-122"/>
                <a:cs typeface="微软雅黑" panose="020B0503020204020204" charset="-122"/>
              </a:rPr>
              <a:t>是一些列的通信标注，通信的双方需要共同按照这一个标准进行正常的数据收发；通信协议就是通信双方事前约定好的通信规则，可以简单的理解为各个计算机之间进行相互会话所使用的共同语言。</a:t>
            </a:r>
            <a:endParaRPr lang="zh-CN" altLang="en-US" sz="2000">
              <a:solidFill>
                <a:schemeClr val="dk1"/>
              </a:solidFill>
              <a:latin typeface="微软雅黑" panose="020B0503020204020204" charset="-122"/>
              <a:ea typeface="微软雅黑" panose="020B0503020204020204" charset="-122"/>
              <a:cs typeface="微软雅黑" panose="020B0503020204020204" charset="-122"/>
            </a:endParaRPr>
          </a:p>
          <a:p>
            <a:pPr indent="457200" fontAlgn="auto">
              <a:lnSpc>
                <a:spcPct val="120000"/>
              </a:lnSpc>
            </a:pPr>
            <a:endParaRPr lang="zh-CN" altLang="en-US" sz="2400">
              <a:solidFill>
                <a:schemeClr val="dk1"/>
              </a:solidFill>
              <a:latin typeface="微软雅黑" panose="020B0503020204020204" charset="-122"/>
              <a:ea typeface="微软雅黑" panose="020B0503020204020204" charset="-122"/>
              <a:cs typeface="微软雅黑" panose="020B0503020204020204" charset="-122"/>
            </a:endParaRPr>
          </a:p>
          <a:p>
            <a:pPr indent="457200" fontAlgn="auto">
              <a:lnSpc>
                <a:spcPct val="120000"/>
              </a:lnSpc>
            </a:pP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协议栈：</a:t>
            </a:r>
            <a:r>
              <a:rPr lang="zh-CN" altLang="en-US" sz="2000">
                <a:solidFill>
                  <a:schemeClr val="dk1"/>
                </a:solidFill>
                <a:latin typeface="微软雅黑" panose="020B0503020204020204" charset="-122"/>
                <a:ea typeface="微软雅黑" panose="020B0503020204020204" charset="-122"/>
                <a:cs typeface="微软雅黑" panose="020B0503020204020204" charset="-122"/>
              </a:rPr>
              <a:t>协议的具体的实现形式，协议栈是网络中各层协议的总和，其形象的反映了 一个网络中文件传输过程；由上层协议到底层协议，再由底层协议到上层协议。 </a:t>
            </a:r>
            <a:endParaRPr lang="zh-CN" altLang="en-US" sz="2000">
              <a:solidFill>
                <a:schemeClr val="dk1"/>
              </a:solidFill>
              <a:latin typeface="微软雅黑" panose="020B0503020204020204" charset="-122"/>
              <a:ea typeface="微软雅黑" panose="020B0503020204020204" charset="-122"/>
              <a:cs typeface="微软雅黑" panose="020B0503020204020204" charset="-122"/>
            </a:endParaRPr>
          </a:p>
          <a:p>
            <a:pPr indent="457200" fontAlgn="auto">
              <a:lnSpc>
                <a:spcPct val="120000"/>
              </a:lnSpc>
            </a:pPr>
            <a:endParaRPr lang="zh-CN" altLang="en-US" sz="2000">
              <a:solidFill>
                <a:schemeClr val="dk1"/>
              </a:solidFill>
              <a:latin typeface="微软雅黑" panose="020B0503020204020204" charset="-122"/>
              <a:ea typeface="微软雅黑" panose="020B0503020204020204" charset="-122"/>
              <a:cs typeface="微软雅黑" panose="020B0503020204020204" charset="-122"/>
            </a:endParaRPr>
          </a:p>
          <a:p>
            <a:pPr indent="457200" fontAlgn="auto">
              <a:lnSpc>
                <a:spcPct val="120000"/>
              </a:lnSpc>
            </a:pPr>
            <a:r>
              <a:rPr lang="zh-CN" altLang="en-US" sz="2400">
                <a:solidFill>
                  <a:schemeClr val="dk1"/>
                </a:solidFill>
                <a:latin typeface="微软雅黑" panose="020B0503020204020204" charset="-122"/>
                <a:ea typeface="微软雅黑" panose="020B0503020204020204" charset="-122"/>
                <a:cs typeface="微软雅黑" panose="020B0503020204020204" charset="-122"/>
              </a:rPr>
              <a:t>无线协议栈分为两个平面：</a:t>
            </a:r>
            <a:r>
              <a:rPr lang="zh-CN" altLang="en-US" sz="2400" b="0">
                <a:solidFill>
                  <a:schemeClr val="dk1"/>
                </a:solidFill>
                <a:latin typeface="微软雅黑" panose="020B0503020204020204" charset="-122"/>
                <a:ea typeface="微软雅黑" panose="020B0503020204020204" charset="-122"/>
                <a:cs typeface="微软雅黑" panose="020B0503020204020204" charset="-122"/>
              </a:rPr>
              <a:t>用户面和控制面。</a:t>
            </a:r>
            <a:endParaRPr lang="zh-CN" altLang="en-US" sz="2400" b="0">
              <a:solidFill>
                <a:schemeClr val="dk1"/>
              </a:solidFill>
              <a:latin typeface="微软雅黑" panose="020B0503020204020204" charset="-122"/>
              <a:ea typeface="微软雅黑" panose="020B0503020204020204" charset="-122"/>
              <a:cs typeface="微软雅黑" panose="020B0503020204020204" charset="-122"/>
            </a:endParaRPr>
          </a:p>
          <a:p>
            <a:pPr indent="457200" fontAlgn="auto">
              <a:lnSpc>
                <a:spcPct val="120000"/>
              </a:lnSpc>
            </a:pPr>
            <a:r>
              <a:rPr lang="zh-CN" altLang="en-US" sz="2400" b="0">
                <a:solidFill>
                  <a:schemeClr val="dk1"/>
                </a:solidFill>
                <a:latin typeface="微软雅黑" panose="020B0503020204020204" charset="-122"/>
                <a:ea typeface="微软雅黑" panose="020B0503020204020204" charset="-122"/>
                <a:cs typeface="微软雅黑" panose="020B0503020204020204" charset="-122"/>
              </a:rPr>
              <a:t>用户面(User Plane, UP）协议栈即用户数据传输采用的协议簇，控制面(Control Plane, CP)协议栈即系统的控制信令传输采用的协议簇。</a:t>
            </a:r>
            <a:endParaRPr lang="zh-CN" altLang="en-US" sz="2000">
              <a:solidFill>
                <a:schemeClr val="dk1"/>
              </a:solidFill>
              <a:latin typeface="微软雅黑" panose="020B0503020204020204" charset="-122"/>
              <a:ea typeface="微软雅黑" panose="020B0503020204020204" charset="-122"/>
              <a:cs typeface="微软雅黑" panose="020B0503020204020204" charset="-122"/>
            </a:endParaRPr>
          </a:p>
          <a:p>
            <a:pPr indent="457200" fontAlgn="auto"/>
            <a:endParaRPr lang="zh-CN" altLang="en-US" sz="2000">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标题 57345"/>
          <p:cNvSpPr>
            <a:spLocks noGrp="1"/>
          </p:cNvSpPr>
          <p:nvPr>
            <p:ph type="title"/>
          </p:nvPr>
        </p:nvSpPr>
        <p:spPr/>
        <p:txBody>
          <a:bodyPr anchor="t" anchorCtr="0"/>
          <a:lstStyle/>
          <a:p>
            <a:r>
              <a:rPr lang="en-US" altLang="zh-CN" sz="4000"/>
              <a:t>6.3.2 LTE/LTE-Advanced</a:t>
            </a:r>
            <a:r>
              <a:rPr lang="zh-CN" altLang="en-US" sz="4000" dirty="0"/>
              <a:t>空中接口协议架构</a:t>
            </a:r>
            <a:r>
              <a:rPr lang="zh-CN" altLang="en-US" sz="4800" dirty="0"/>
              <a:t> </a:t>
            </a:r>
            <a:endParaRPr lang="zh-CN" altLang="en-US" sz="4800" dirty="0"/>
          </a:p>
        </p:txBody>
      </p:sp>
      <p:grpSp>
        <p:nvGrpSpPr>
          <p:cNvPr id="140290" name="组合 57348"/>
          <p:cNvGrpSpPr/>
          <p:nvPr/>
        </p:nvGrpSpPr>
        <p:grpSpPr>
          <a:xfrm>
            <a:off x="1981200" y="1676400"/>
            <a:ext cx="8229600" cy="3739784"/>
            <a:chOff x="1872" y="1398"/>
            <a:chExt cx="8370" cy="3750"/>
          </a:xfrm>
        </p:grpSpPr>
        <p:sp>
          <p:nvSpPr>
            <p:cNvPr id="140291" name="直接连接符 57349"/>
            <p:cNvSpPr/>
            <p:nvPr/>
          </p:nvSpPr>
          <p:spPr>
            <a:xfrm>
              <a:off x="3042" y="3426"/>
              <a:ext cx="720" cy="1"/>
            </a:xfrm>
            <a:prstGeom prst="line">
              <a:avLst/>
            </a:prstGeom>
            <a:ln w="9525" cap="flat" cmpd="sng">
              <a:solidFill>
                <a:srgbClr val="000000"/>
              </a:solidFill>
              <a:prstDash val="solid"/>
              <a:round/>
              <a:headEnd type="triangle" w="sm" len="lg"/>
              <a:tailEnd type="triangle" w="sm" len="lg"/>
            </a:ln>
          </p:spPr>
        </p:sp>
        <p:sp>
          <p:nvSpPr>
            <p:cNvPr id="140292" name="文本框 57350"/>
            <p:cNvSpPr txBox="1"/>
            <p:nvPr/>
          </p:nvSpPr>
          <p:spPr>
            <a:xfrm>
              <a:off x="1962" y="4206"/>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PHY</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3" name="文本框 57351"/>
            <p:cNvSpPr txBox="1"/>
            <p:nvPr/>
          </p:nvSpPr>
          <p:spPr>
            <a:xfrm>
              <a:off x="1962" y="2838"/>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PDCP</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4" name="文本框 57352"/>
            <p:cNvSpPr txBox="1"/>
            <p:nvPr/>
          </p:nvSpPr>
          <p:spPr>
            <a:xfrm>
              <a:off x="1962" y="3270"/>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RLC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5" name="文本框 57353"/>
            <p:cNvSpPr txBox="1"/>
            <p:nvPr/>
          </p:nvSpPr>
          <p:spPr>
            <a:xfrm>
              <a:off x="1962" y="1866"/>
              <a:ext cx="1079"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NAS</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6" name="文本框 57354"/>
            <p:cNvSpPr txBox="1"/>
            <p:nvPr/>
          </p:nvSpPr>
          <p:spPr>
            <a:xfrm>
              <a:off x="1962" y="3738"/>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MAC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7" name="文本框 57355"/>
            <p:cNvSpPr txBox="1"/>
            <p:nvPr/>
          </p:nvSpPr>
          <p:spPr>
            <a:xfrm>
              <a:off x="1962" y="2334"/>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RRC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8" name="文本框 57356"/>
            <p:cNvSpPr txBox="1"/>
            <p:nvPr/>
          </p:nvSpPr>
          <p:spPr>
            <a:xfrm>
              <a:off x="3762" y="4200"/>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PHY</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9" name="文本框 57357"/>
            <p:cNvSpPr txBox="1"/>
            <p:nvPr/>
          </p:nvSpPr>
          <p:spPr>
            <a:xfrm>
              <a:off x="3762" y="2832"/>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PDCP</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0" name="文本框 57358"/>
            <p:cNvSpPr txBox="1"/>
            <p:nvPr/>
          </p:nvSpPr>
          <p:spPr>
            <a:xfrm>
              <a:off x="3762" y="3264"/>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RLC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1" name="文本框 57359"/>
            <p:cNvSpPr txBox="1"/>
            <p:nvPr/>
          </p:nvSpPr>
          <p:spPr>
            <a:xfrm>
              <a:off x="3762" y="3732"/>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MAC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2" name="直接连接符 57360"/>
            <p:cNvSpPr/>
            <p:nvPr/>
          </p:nvSpPr>
          <p:spPr>
            <a:xfrm>
              <a:off x="3042" y="3003"/>
              <a:ext cx="720" cy="1"/>
            </a:xfrm>
            <a:prstGeom prst="line">
              <a:avLst/>
            </a:prstGeom>
            <a:ln w="9525" cap="flat" cmpd="sng">
              <a:solidFill>
                <a:srgbClr val="000000"/>
              </a:solidFill>
              <a:prstDash val="solid"/>
              <a:round/>
              <a:headEnd type="triangle" w="sm" len="lg"/>
              <a:tailEnd type="triangle" w="sm" len="lg"/>
            </a:ln>
          </p:spPr>
        </p:sp>
        <p:sp>
          <p:nvSpPr>
            <p:cNvPr id="140303" name="直接连接符 57361"/>
            <p:cNvSpPr/>
            <p:nvPr/>
          </p:nvSpPr>
          <p:spPr>
            <a:xfrm>
              <a:off x="3042" y="3894"/>
              <a:ext cx="720" cy="1"/>
            </a:xfrm>
            <a:prstGeom prst="line">
              <a:avLst/>
            </a:prstGeom>
            <a:ln w="9525" cap="flat" cmpd="sng">
              <a:solidFill>
                <a:srgbClr val="000000"/>
              </a:solidFill>
              <a:prstDash val="solid"/>
              <a:round/>
              <a:headEnd type="triangle" w="sm" len="lg"/>
              <a:tailEnd type="triangle" w="sm" len="lg"/>
            </a:ln>
          </p:spPr>
        </p:sp>
        <p:sp>
          <p:nvSpPr>
            <p:cNvPr id="140304" name="直接连接符 57362"/>
            <p:cNvSpPr/>
            <p:nvPr/>
          </p:nvSpPr>
          <p:spPr>
            <a:xfrm>
              <a:off x="3042" y="4362"/>
              <a:ext cx="720" cy="1"/>
            </a:xfrm>
            <a:prstGeom prst="line">
              <a:avLst/>
            </a:prstGeom>
            <a:ln w="9525" cap="flat" cmpd="sng">
              <a:solidFill>
                <a:srgbClr val="000000"/>
              </a:solidFill>
              <a:prstDash val="solid"/>
              <a:round/>
              <a:headEnd type="triangle" w="sm" len="lg"/>
              <a:tailEnd type="triangle" w="sm" len="lg"/>
            </a:ln>
          </p:spPr>
        </p:sp>
        <p:sp>
          <p:nvSpPr>
            <p:cNvPr id="140305" name="直接连接符 57363"/>
            <p:cNvSpPr/>
            <p:nvPr/>
          </p:nvSpPr>
          <p:spPr>
            <a:xfrm>
              <a:off x="8262" y="3396"/>
              <a:ext cx="720" cy="1"/>
            </a:xfrm>
            <a:prstGeom prst="line">
              <a:avLst/>
            </a:prstGeom>
            <a:ln w="9525" cap="flat" cmpd="sng">
              <a:solidFill>
                <a:srgbClr val="000000"/>
              </a:solidFill>
              <a:prstDash val="solid"/>
              <a:round/>
              <a:headEnd type="triangle" w="sm" len="lg"/>
              <a:tailEnd type="triangle" w="sm" len="lg"/>
            </a:ln>
          </p:spPr>
        </p:sp>
        <p:sp>
          <p:nvSpPr>
            <p:cNvPr id="140306" name="文本框 57364"/>
            <p:cNvSpPr txBox="1"/>
            <p:nvPr/>
          </p:nvSpPr>
          <p:spPr>
            <a:xfrm>
              <a:off x="7182" y="4176"/>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PHY</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7" name="文本框 57365"/>
            <p:cNvSpPr txBox="1"/>
            <p:nvPr/>
          </p:nvSpPr>
          <p:spPr>
            <a:xfrm>
              <a:off x="7182" y="2808"/>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PDCP</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8" name="文本框 57366"/>
            <p:cNvSpPr txBox="1"/>
            <p:nvPr/>
          </p:nvSpPr>
          <p:spPr>
            <a:xfrm>
              <a:off x="7182" y="3240"/>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RLC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9" name="文本框 57367"/>
            <p:cNvSpPr txBox="1"/>
            <p:nvPr/>
          </p:nvSpPr>
          <p:spPr>
            <a:xfrm>
              <a:off x="7182" y="3708"/>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MAC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0" name="文本框 57368"/>
            <p:cNvSpPr txBox="1"/>
            <p:nvPr/>
          </p:nvSpPr>
          <p:spPr>
            <a:xfrm>
              <a:off x="8982" y="4170"/>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PHY</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1" name="文本框 57369"/>
            <p:cNvSpPr txBox="1"/>
            <p:nvPr/>
          </p:nvSpPr>
          <p:spPr>
            <a:xfrm>
              <a:off x="8982" y="2802"/>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PDCP</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2" name="文本框 57370"/>
            <p:cNvSpPr txBox="1"/>
            <p:nvPr/>
          </p:nvSpPr>
          <p:spPr>
            <a:xfrm>
              <a:off x="8982" y="3234"/>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RLC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3" name="文本框 57371"/>
            <p:cNvSpPr txBox="1"/>
            <p:nvPr/>
          </p:nvSpPr>
          <p:spPr>
            <a:xfrm>
              <a:off x="8982" y="3702"/>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MAC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4" name="直接连接符 57372"/>
            <p:cNvSpPr/>
            <p:nvPr/>
          </p:nvSpPr>
          <p:spPr>
            <a:xfrm>
              <a:off x="8262" y="2973"/>
              <a:ext cx="720" cy="1"/>
            </a:xfrm>
            <a:prstGeom prst="line">
              <a:avLst/>
            </a:prstGeom>
            <a:ln w="9525" cap="flat" cmpd="sng">
              <a:solidFill>
                <a:srgbClr val="000000"/>
              </a:solidFill>
              <a:prstDash val="solid"/>
              <a:round/>
              <a:headEnd type="triangle" w="sm" len="lg"/>
              <a:tailEnd type="triangle" w="sm" len="lg"/>
            </a:ln>
          </p:spPr>
        </p:sp>
        <p:sp>
          <p:nvSpPr>
            <p:cNvPr id="140315" name="直接连接符 57373"/>
            <p:cNvSpPr/>
            <p:nvPr/>
          </p:nvSpPr>
          <p:spPr>
            <a:xfrm>
              <a:off x="8262" y="3864"/>
              <a:ext cx="720" cy="1"/>
            </a:xfrm>
            <a:prstGeom prst="line">
              <a:avLst/>
            </a:prstGeom>
            <a:ln w="9525" cap="flat" cmpd="sng">
              <a:solidFill>
                <a:srgbClr val="000000"/>
              </a:solidFill>
              <a:prstDash val="solid"/>
              <a:round/>
              <a:headEnd type="triangle" w="sm" len="lg"/>
              <a:tailEnd type="triangle" w="sm" len="lg"/>
            </a:ln>
          </p:spPr>
        </p:sp>
        <p:sp>
          <p:nvSpPr>
            <p:cNvPr id="140316" name="直接连接符 57374"/>
            <p:cNvSpPr/>
            <p:nvPr/>
          </p:nvSpPr>
          <p:spPr>
            <a:xfrm>
              <a:off x="8262" y="4332"/>
              <a:ext cx="720" cy="1"/>
            </a:xfrm>
            <a:prstGeom prst="line">
              <a:avLst/>
            </a:prstGeom>
            <a:ln w="9525" cap="flat" cmpd="sng">
              <a:solidFill>
                <a:srgbClr val="000000"/>
              </a:solidFill>
              <a:prstDash val="solid"/>
              <a:round/>
              <a:headEnd type="triangle" w="sm" len="lg"/>
              <a:tailEnd type="triangle" w="sm" len="lg"/>
            </a:ln>
          </p:spPr>
        </p:sp>
        <p:sp>
          <p:nvSpPr>
            <p:cNvPr id="140317" name="文本框 57375"/>
            <p:cNvSpPr txBox="1"/>
            <p:nvPr/>
          </p:nvSpPr>
          <p:spPr>
            <a:xfrm>
              <a:off x="5202" y="1866"/>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NAS</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8" name="矩形 57376"/>
            <p:cNvSpPr/>
            <p:nvPr/>
          </p:nvSpPr>
          <p:spPr>
            <a:xfrm>
              <a:off x="1872"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19" name="矩形 57377"/>
            <p:cNvSpPr/>
            <p:nvPr/>
          </p:nvSpPr>
          <p:spPr>
            <a:xfrm>
              <a:off x="3492"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20" name="矩形 57378"/>
            <p:cNvSpPr/>
            <p:nvPr/>
          </p:nvSpPr>
          <p:spPr>
            <a:xfrm>
              <a:off x="5022"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21" name="矩形 57379"/>
            <p:cNvSpPr/>
            <p:nvPr/>
          </p:nvSpPr>
          <p:spPr>
            <a:xfrm>
              <a:off x="7107"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22" name="矩形 57380"/>
            <p:cNvSpPr/>
            <p:nvPr/>
          </p:nvSpPr>
          <p:spPr>
            <a:xfrm>
              <a:off x="8802"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23" name="直接连接符 57381"/>
            <p:cNvSpPr/>
            <p:nvPr/>
          </p:nvSpPr>
          <p:spPr>
            <a:xfrm>
              <a:off x="3027" y="2022"/>
              <a:ext cx="2160" cy="1"/>
            </a:xfrm>
            <a:prstGeom prst="line">
              <a:avLst/>
            </a:prstGeom>
            <a:ln w="9525" cap="flat" cmpd="sng">
              <a:solidFill>
                <a:srgbClr val="000000"/>
              </a:solidFill>
              <a:prstDash val="solid"/>
              <a:round/>
              <a:headEnd type="triangle" w="sm" len="lg"/>
              <a:tailEnd type="triangle" w="sm" len="lg"/>
            </a:ln>
          </p:spPr>
        </p:sp>
        <p:sp>
          <p:nvSpPr>
            <p:cNvPr id="140324" name="文本框 57382"/>
            <p:cNvSpPr txBox="1"/>
            <p:nvPr/>
          </p:nvSpPr>
          <p:spPr>
            <a:xfrm>
              <a:off x="1932" y="1428"/>
              <a:ext cx="540" cy="312"/>
            </a:xfrm>
            <a:prstGeom prst="rect">
              <a:avLst/>
            </a:prstGeom>
            <a:noFill/>
            <a:ln w="9525">
              <a:noFill/>
            </a:ln>
          </p:spPr>
          <p:txBody>
            <a:bodyPr lIns="0" tIns="0" rIns="0" bIns="0" anchor="t" anchorCtr="0"/>
            <a:lstStyle/>
            <a:p>
              <a:pPr algn="just"/>
              <a:r>
                <a:rPr lang="en-US" altLang="zh-CN" sz="2000">
                  <a:solidFill>
                    <a:srgbClr val="446F41"/>
                  </a:solidFill>
                  <a:latin typeface="Times New Roman" panose="02020603050405020304" pitchFamily="18" charset="0"/>
                  <a:ea typeface="宋体" panose="02010600030101010101" pitchFamily="2" charset="-122"/>
                </a:rPr>
                <a:t>UE</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25" name="文本框 57383"/>
            <p:cNvSpPr txBox="1"/>
            <p:nvPr/>
          </p:nvSpPr>
          <p:spPr>
            <a:xfrm>
              <a:off x="3672" y="1419"/>
              <a:ext cx="540" cy="312"/>
            </a:xfrm>
            <a:prstGeom prst="rect">
              <a:avLst/>
            </a:prstGeom>
            <a:noFill/>
            <a:ln w="9525">
              <a:noFill/>
            </a:ln>
          </p:spPr>
          <p:txBody>
            <a:bodyPr lIns="0" tIns="0" rIns="0" bIns="0" anchor="t" anchorCtr="0"/>
            <a:lstStyle/>
            <a:p>
              <a:pPr algn="just"/>
              <a:r>
                <a:rPr lang="en-US" altLang="zh-CN" sz="2000" err="1">
                  <a:solidFill>
                    <a:srgbClr val="446F41"/>
                  </a:solidFill>
                  <a:latin typeface="Times New Roman" panose="02020603050405020304" pitchFamily="18" charset="0"/>
                  <a:ea typeface="宋体" panose="02010600030101010101" pitchFamily="2" charset="-122"/>
                </a:rPr>
                <a:t>eNB</a:t>
              </a:r>
              <a:endParaRPr lang="en-US" altLang="zh-CN" sz="2000" err="1">
                <a:solidFill>
                  <a:srgbClr val="446F41"/>
                </a:solidFill>
                <a:latin typeface="Times New Roman" panose="02020603050405020304" pitchFamily="18" charset="0"/>
                <a:ea typeface="宋体" panose="02010600030101010101" pitchFamily="2" charset="-122"/>
              </a:endParaRPr>
            </a:p>
          </p:txBody>
        </p:sp>
        <p:sp>
          <p:nvSpPr>
            <p:cNvPr id="140326" name="文本框 57384"/>
            <p:cNvSpPr txBox="1"/>
            <p:nvPr/>
          </p:nvSpPr>
          <p:spPr>
            <a:xfrm>
              <a:off x="5202" y="1404"/>
              <a:ext cx="1060" cy="312"/>
            </a:xfrm>
            <a:prstGeom prst="rect">
              <a:avLst/>
            </a:prstGeom>
            <a:noFill/>
            <a:ln w="9525">
              <a:noFill/>
            </a:ln>
          </p:spPr>
          <p:txBody>
            <a:bodyPr lIns="0" tIns="0" rIns="0" bIns="0" anchor="t" anchorCtr="0"/>
            <a:lstStyle/>
            <a:p>
              <a:pPr algn="just"/>
              <a:r>
                <a:rPr lang="en-US" altLang="zh-CN" sz="2000">
                  <a:solidFill>
                    <a:srgbClr val="446F41"/>
                  </a:solidFill>
                  <a:latin typeface="Times New Roman" panose="02020603050405020304" pitchFamily="18" charset="0"/>
                  <a:ea typeface="宋体" panose="02010600030101010101" pitchFamily="2" charset="-122"/>
                </a:rPr>
                <a:t>MME</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27" name="文本框 57385"/>
            <p:cNvSpPr txBox="1"/>
            <p:nvPr/>
          </p:nvSpPr>
          <p:spPr>
            <a:xfrm>
              <a:off x="7272" y="1413"/>
              <a:ext cx="540" cy="312"/>
            </a:xfrm>
            <a:prstGeom prst="rect">
              <a:avLst/>
            </a:prstGeom>
            <a:noFill/>
            <a:ln w="9525">
              <a:noFill/>
            </a:ln>
          </p:spPr>
          <p:txBody>
            <a:bodyPr lIns="0" tIns="0" rIns="0" bIns="0" anchor="t" anchorCtr="0"/>
            <a:lstStyle/>
            <a:p>
              <a:pPr algn="just"/>
              <a:r>
                <a:rPr lang="en-US" altLang="zh-CN" sz="2000">
                  <a:solidFill>
                    <a:srgbClr val="446F41"/>
                  </a:solidFill>
                  <a:latin typeface="Times New Roman" panose="02020603050405020304" pitchFamily="18" charset="0"/>
                  <a:ea typeface="宋体" panose="02010600030101010101" pitchFamily="2" charset="-122"/>
                </a:rPr>
                <a:t>UE</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28" name="文本框 57386"/>
            <p:cNvSpPr txBox="1"/>
            <p:nvPr/>
          </p:nvSpPr>
          <p:spPr>
            <a:xfrm>
              <a:off x="8982" y="1428"/>
              <a:ext cx="540" cy="312"/>
            </a:xfrm>
            <a:prstGeom prst="rect">
              <a:avLst/>
            </a:prstGeom>
            <a:noFill/>
            <a:ln w="9525">
              <a:noFill/>
            </a:ln>
          </p:spPr>
          <p:txBody>
            <a:bodyPr lIns="0" tIns="0" rIns="0" bIns="0" anchor="t" anchorCtr="0"/>
            <a:lstStyle/>
            <a:p>
              <a:pPr algn="just"/>
              <a:r>
                <a:rPr lang="en-US" altLang="zh-CN" sz="2000" err="1">
                  <a:solidFill>
                    <a:srgbClr val="446F41"/>
                  </a:solidFill>
                  <a:latin typeface="Times New Roman" panose="02020603050405020304" pitchFamily="18" charset="0"/>
                  <a:ea typeface="宋体" panose="02010600030101010101" pitchFamily="2" charset="-122"/>
                </a:rPr>
                <a:t>eNB</a:t>
              </a:r>
              <a:endParaRPr lang="en-US" altLang="zh-CN" sz="2000" err="1">
                <a:solidFill>
                  <a:srgbClr val="446F41"/>
                </a:solidFill>
                <a:latin typeface="Times New Roman" panose="02020603050405020304" pitchFamily="18" charset="0"/>
                <a:ea typeface="宋体" panose="02010600030101010101" pitchFamily="2" charset="-122"/>
              </a:endParaRPr>
            </a:p>
          </p:txBody>
        </p:sp>
        <p:sp>
          <p:nvSpPr>
            <p:cNvPr id="140329" name="文本框 57387"/>
            <p:cNvSpPr txBox="1"/>
            <p:nvPr/>
          </p:nvSpPr>
          <p:spPr>
            <a:xfrm>
              <a:off x="2802" y="4836"/>
              <a:ext cx="2177" cy="312"/>
            </a:xfrm>
            <a:prstGeom prst="rect">
              <a:avLst/>
            </a:prstGeom>
            <a:noFill/>
            <a:ln w="9525">
              <a:noFill/>
            </a:ln>
          </p:spPr>
          <p:txBody>
            <a:bodyPr lIns="0" tIns="0" rIns="0" bIns="0" anchor="t" anchorCtr="0"/>
            <a:lstStyle/>
            <a:p>
              <a:pPr algn="ctr"/>
              <a:r>
                <a:rPr lang="en-US" altLang="zh-CN" sz="2000">
                  <a:solidFill>
                    <a:srgbClr val="446F41"/>
                  </a:solidFill>
                  <a:latin typeface="黑体" panose="02010609060101010101" pitchFamily="2" charset="-122"/>
                  <a:ea typeface="黑体" panose="02010609060101010101" pitchFamily="2" charset="-122"/>
                </a:rPr>
                <a:t>(a) </a:t>
              </a:r>
              <a:r>
                <a:rPr lang="zh-CN" altLang="en-US" sz="2000" dirty="0">
                  <a:solidFill>
                    <a:srgbClr val="446F41"/>
                  </a:solidFill>
                  <a:latin typeface="黑体" panose="02010609060101010101" pitchFamily="2" charset="-122"/>
                  <a:ea typeface="黑体" panose="02010609060101010101" pitchFamily="2" charset="-122"/>
                </a:rPr>
                <a:t>控制面协议</a:t>
              </a:r>
              <a:endParaRPr lang="zh-CN" altLang="en-US" sz="2000" dirty="0">
                <a:solidFill>
                  <a:srgbClr val="446F41"/>
                </a:solidFill>
                <a:latin typeface="黑体" panose="02010609060101010101" pitchFamily="2" charset="-122"/>
                <a:ea typeface="黑体" panose="02010609060101010101" pitchFamily="2" charset="-122"/>
              </a:endParaRPr>
            </a:p>
          </p:txBody>
        </p:sp>
        <p:sp>
          <p:nvSpPr>
            <p:cNvPr id="140330" name="文本框 57388"/>
            <p:cNvSpPr txBox="1"/>
            <p:nvPr/>
          </p:nvSpPr>
          <p:spPr>
            <a:xfrm>
              <a:off x="7917" y="4830"/>
              <a:ext cx="2033" cy="312"/>
            </a:xfrm>
            <a:prstGeom prst="rect">
              <a:avLst/>
            </a:prstGeom>
            <a:noFill/>
            <a:ln w="9525">
              <a:noFill/>
            </a:ln>
          </p:spPr>
          <p:txBody>
            <a:bodyPr lIns="0" tIns="0" rIns="0" bIns="0" anchor="t" anchorCtr="0"/>
            <a:lstStyle/>
            <a:p>
              <a:pPr algn="ctr"/>
              <a:r>
                <a:rPr lang="en-US" altLang="zh-CN" sz="2000">
                  <a:solidFill>
                    <a:srgbClr val="446F41"/>
                  </a:solidFill>
                  <a:latin typeface="黑体" panose="02010609060101010101" pitchFamily="2" charset="-122"/>
                  <a:ea typeface="黑体" panose="02010609060101010101" pitchFamily="2" charset="-122"/>
                </a:rPr>
                <a:t>(b) </a:t>
              </a:r>
              <a:r>
                <a:rPr lang="zh-CN" altLang="en-US" sz="2000" dirty="0">
                  <a:solidFill>
                    <a:srgbClr val="446F41"/>
                  </a:solidFill>
                  <a:latin typeface="黑体" panose="02010609060101010101" pitchFamily="2" charset="-122"/>
                  <a:ea typeface="黑体" panose="02010609060101010101" pitchFamily="2" charset="-122"/>
                </a:rPr>
                <a:t>用户面协议</a:t>
              </a:r>
              <a:endParaRPr lang="zh-CN" altLang="en-US" sz="2000" dirty="0">
                <a:solidFill>
                  <a:srgbClr val="446F41"/>
                </a:solidFill>
                <a:latin typeface="黑体" panose="02010609060101010101" pitchFamily="2" charset="-122"/>
                <a:ea typeface="黑体" panose="02010609060101010101" pitchFamily="2" charset="-122"/>
              </a:endParaRPr>
            </a:p>
            <a:p>
              <a:endParaRPr lang="zh-CN" altLang="en-US" sz="2000" dirty="0">
                <a:solidFill>
                  <a:srgbClr val="446F41"/>
                </a:solidFill>
                <a:latin typeface="黑体" panose="02010609060101010101" pitchFamily="2" charset="-122"/>
                <a:ea typeface="黑体" panose="02010609060101010101" pitchFamily="2" charset="-122"/>
              </a:endParaRPr>
            </a:p>
          </p:txBody>
        </p:sp>
      </p:grpSp>
      <p:sp>
        <p:nvSpPr>
          <p:cNvPr id="140331" name="矩形 57389"/>
          <p:cNvSpPr/>
          <p:nvPr/>
        </p:nvSpPr>
        <p:spPr>
          <a:xfrm>
            <a:off x="3573780" y="5715000"/>
            <a:ext cx="5561330" cy="460375"/>
          </a:xfrm>
          <a:prstGeom prst="rect">
            <a:avLst/>
          </a:prstGeom>
          <a:noFill/>
          <a:ln w="9525">
            <a:noFill/>
          </a:ln>
        </p:spPr>
        <p:txBody>
          <a:bodyPr wrap="square" anchor="ctr" anchorCtr="0">
            <a:spAutoFit/>
          </a:bodyPr>
          <a:lstStyle/>
          <a:p>
            <a:pPr algn="ctr"/>
            <a:r>
              <a:rPr lang="zh-CN" altLang="en-US" sz="2400" dirty="0">
                <a:latin typeface="Arial" panose="020B0604020202020204" pitchFamily="34" charset="0"/>
                <a:ea typeface="宋体" panose="02010600030101010101" pitchFamily="2" charset="-122"/>
              </a:rPr>
              <a:t>图</a:t>
            </a:r>
            <a:r>
              <a:rPr lang="en-US" altLang="zh-CN" sz="2400">
                <a:latin typeface="Arial" panose="020B0604020202020204" pitchFamily="34" charset="0"/>
                <a:ea typeface="宋体" panose="02010600030101010101" pitchFamily="2" charset="-122"/>
              </a:rPr>
              <a:t>6-23 LTE/LTE-A</a:t>
            </a:r>
            <a:r>
              <a:rPr lang="zh-CN" altLang="en-US" sz="2400" dirty="0">
                <a:latin typeface="Arial" panose="020B0604020202020204" pitchFamily="34" charset="0"/>
                <a:ea typeface="宋体" panose="02010600030101010101" pitchFamily="2" charset="-122"/>
              </a:rPr>
              <a:t>空中接口协议架构</a:t>
            </a:r>
            <a:endParaRPr lang="zh-CN" altLang="en-US" sz="2400" dirty="0">
              <a:latin typeface="Arial" panose="020B0604020202020204" pitchFamily="34" charset="0"/>
              <a:ea typeface="宋体" panose="02010600030101010101" pitchFamily="2" charset="-122"/>
            </a:endParaRPr>
          </a:p>
        </p:txBody>
      </p:sp>
      <p:sp>
        <p:nvSpPr>
          <p:cNvPr id="2" name="文本框 1"/>
          <p:cNvSpPr txBox="1"/>
          <p:nvPr/>
        </p:nvSpPr>
        <p:spPr>
          <a:xfrm>
            <a:off x="0" y="3331845"/>
            <a:ext cx="4064000" cy="460375"/>
          </a:xfrm>
          <a:prstGeom prst="rect">
            <a:avLst/>
          </a:prstGeom>
          <a:noFill/>
        </p:spPr>
        <p:txBody>
          <a:bodyPr wrap="square" rtlCol="0">
            <a:spAutoFit/>
          </a:bodyPr>
          <a:lstStyle/>
          <a:p>
            <a:pPr lvl="0" algn="l">
              <a:buClrTx/>
              <a:buSzTx/>
              <a:buFontTx/>
            </a:pPr>
            <a:r>
              <a:rPr lang="zh-CN" altLang="en-US" sz="2400">
                <a:solidFill>
                  <a:srgbClr val="FF0000"/>
                </a:solidFill>
                <a:latin typeface="微软雅黑" panose="020B0503020204020204" charset="-122"/>
                <a:ea typeface="微软雅黑" panose="020B0503020204020204" charset="-122"/>
                <a:sym typeface="+mn-ea"/>
              </a:rPr>
              <a:t>三层：</a:t>
            </a:r>
            <a:endParaRPr lang="zh-CN" altLang="en-US" sz="2400">
              <a:solidFill>
                <a:srgbClr val="FF0000"/>
              </a:solidFill>
              <a:latin typeface="微软雅黑" panose="020B0503020204020204" charset="-122"/>
              <a:ea typeface="微软雅黑" panose="020B0503020204020204" charset="-122"/>
              <a:sym typeface="+mn-ea"/>
            </a:endParaRPr>
          </a:p>
        </p:txBody>
      </p:sp>
      <p:sp>
        <p:nvSpPr>
          <p:cNvPr id="5" name="文本框 4"/>
          <p:cNvSpPr txBox="1"/>
          <p:nvPr/>
        </p:nvSpPr>
        <p:spPr>
          <a:xfrm>
            <a:off x="76200" y="5029200"/>
            <a:ext cx="4064000" cy="460375"/>
          </a:xfrm>
          <a:prstGeom prst="rect">
            <a:avLst/>
          </a:prstGeom>
          <a:noFill/>
        </p:spPr>
        <p:txBody>
          <a:bodyPr wrap="square" rtlCol="0">
            <a:spAutoFit/>
          </a:bodyPr>
          <a:lstStyle/>
          <a:p>
            <a:r>
              <a:rPr lang="zh-CN" altLang="en-US" sz="2400">
                <a:solidFill>
                  <a:srgbClr val="FF0000"/>
                </a:solidFill>
                <a:latin typeface="微软雅黑" panose="020B0503020204020204" charset="-122"/>
                <a:ea typeface="微软雅黑" panose="020B0503020204020204" charset="-122"/>
              </a:rPr>
              <a:t>两面：</a:t>
            </a:r>
            <a:endParaRPr lang="zh-CN" altLang="en-US" sz="2400">
              <a:solidFill>
                <a:srgbClr val="FF0000"/>
              </a:solidFill>
              <a:latin typeface="微软雅黑" panose="020B0503020204020204" charset="-122"/>
              <a:ea typeface="微软雅黑" panose="020B0503020204020204" charset="-122"/>
            </a:endParaRPr>
          </a:p>
        </p:txBody>
      </p:sp>
      <p:sp>
        <p:nvSpPr>
          <p:cNvPr id="7" name="文本框 6"/>
          <p:cNvSpPr txBox="1"/>
          <p:nvPr/>
        </p:nvSpPr>
        <p:spPr>
          <a:xfrm>
            <a:off x="925830" y="4389755"/>
            <a:ext cx="4064000" cy="460375"/>
          </a:xfrm>
          <a:prstGeom prst="rect">
            <a:avLst/>
          </a:prstGeom>
          <a:noFill/>
        </p:spPr>
        <p:txBody>
          <a:bodyPr wrap="square" rtlCol="0">
            <a:spAutoFit/>
          </a:bodyPr>
          <a:lstStyle/>
          <a:p>
            <a:r>
              <a:rPr lang="zh-CN" altLang="en-US" sz="2400"/>
              <a:t>物理层</a:t>
            </a:r>
            <a:endParaRPr lang="zh-CN" altLang="en-US" sz="2400"/>
          </a:p>
        </p:txBody>
      </p:sp>
      <p:sp>
        <p:nvSpPr>
          <p:cNvPr id="8" name="文本框 7"/>
          <p:cNvSpPr txBox="1"/>
          <p:nvPr/>
        </p:nvSpPr>
        <p:spPr>
          <a:xfrm>
            <a:off x="914400" y="3417570"/>
            <a:ext cx="4064000" cy="460375"/>
          </a:xfrm>
          <a:prstGeom prst="rect">
            <a:avLst/>
          </a:prstGeom>
          <a:noFill/>
        </p:spPr>
        <p:txBody>
          <a:bodyPr wrap="square" rtlCol="0">
            <a:spAutoFit/>
          </a:bodyPr>
          <a:lstStyle/>
          <a:p>
            <a:r>
              <a:rPr lang="zh-CN" altLang="en-US" sz="2400"/>
              <a:t>链路层</a:t>
            </a:r>
            <a:endParaRPr lang="zh-CN" altLang="en-US" sz="2400"/>
          </a:p>
        </p:txBody>
      </p:sp>
      <p:sp>
        <p:nvSpPr>
          <p:cNvPr id="9" name="文本框 8"/>
          <p:cNvSpPr txBox="1"/>
          <p:nvPr/>
        </p:nvSpPr>
        <p:spPr>
          <a:xfrm>
            <a:off x="914400" y="2454275"/>
            <a:ext cx="4064000" cy="460375"/>
          </a:xfrm>
          <a:prstGeom prst="rect">
            <a:avLst/>
          </a:prstGeom>
          <a:noFill/>
        </p:spPr>
        <p:txBody>
          <a:bodyPr wrap="square" rtlCol="0">
            <a:spAutoFit/>
          </a:bodyPr>
          <a:lstStyle/>
          <a:p>
            <a:r>
              <a:rPr lang="zh-CN" altLang="en-US" sz="2400"/>
              <a:t>网络层</a:t>
            </a:r>
            <a:endParaRPr lang="zh-CN" altLang="en-US" sz="2400"/>
          </a:p>
        </p:txBody>
      </p:sp>
      <p:sp>
        <p:nvSpPr>
          <p:cNvPr id="10" name="左大括号 9"/>
          <p:cNvSpPr/>
          <p:nvPr/>
        </p:nvSpPr>
        <p:spPr>
          <a:xfrm>
            <a:off x="778510" y="2541905"/>
            <a:ext cx="235585" cy="220980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2400"/>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dirty="0" smtClean="0">
                <a:latin typeface="FrutigerNext LT Regular" pitchFamily="34" charset="0"/>
                <a:ea typeface="华文细黑" panose="02010600040101010101" pitchFamily="2" charset="-122"/>
                <a:sym typeface="+mn-ea"/>
              </a:rPr>
              <a:t>控制面和用户面的底层协议是相同的。它们都使用</a:t>
            </a:r>
            <a:endParaRPr lang="zh-CN" altLang="zh-CN" dirty="0" smtClean="0">
              <a:latin typeface="FrutigerNext LT Regular" pitchFamily="34" charset="0"/>
              <a:ea typeface="华文细黑" panose="02010600040101010101" pitchFamily="2" charset="-122"/>
              <a:sym typeface="+mn-ea"/>
            </a:endParaRPr>
          </a:p>
          <a:p>
            <a:r>
              <a:rPr lang="zh-CN" altLang="zh-CN" dirty="0" smtClean="0">
                <a:latin typeface="FrutigerNext LT Regular" pitchFamily="34" charset="0"/>
                <a:ea typeface="华文细黑" panose="02010600040101010101" pitchFamily="2" charset="-122"/>
                <a:sym typeface="+mn-ea"/>
              </a:rPr>
              <a:t>分组数据汇聚协议（</a:t>
            </a:r>
            <a:r>
              <a:rPr lang="en-US" altLang="zh-CN" dirty="0" smtClean="0">
                <a:latin typeface="FrutigerNext LT Regular" pitchFamily="34" charset="0"/>
                <a:ea typeface="华文细黑" panose="02010600040101010101" pitchFamily="2" charset="-122"/>
                <a:sym typeface="+mn-ea"/>
              </a:rPr>
              <a:t>PDCP</a:t>
            </a:r>
            <a:r>
              <a:rPr lang="zh-CN" altLang="zh-CN" dirty="0" smtClean="0">
                <a:latin typeface="FrutigerNext LT Regular" pitchFamily="34" charset="0"/>
                <a:ea typeface="华文细黑" panose="02010600040101010101" pitchFamily="2" charset="-122"/>
                <a:sym typeface="+mn-ea"/>
              </a:rPr>
              <a:t>）层、</a:t>
            </a:r>
            <a:endParaRPr lang="zh-CN" altLang="zh-CN" dirty="0" smtClean="0">
              <a:latin typeface="FrutigerNext LT Regular" pitchFamily="34" charset="0"/>
              <a:ea typeface="华文细黑" panose="02010600040101010101" pitchFamily="2" charset="-122"/>
              <a:sym typeface="+mn-ea"/>
            </a:endParaRPr>
          </a:p>
          <a:p>
            <a:r>
              <a:rPr lang="zh-CN" altLang="zh-CN" dirty="0" smtClean="0">
                <a:latin typeface="FrutigerNext LT Regular" pitchFamily="34" charset="0"/>
                <a:ea typeface="华文细黑" panose="02010600040101010101" pitchFamily="2" charset="-122"/>
                <a:sym typeface="+mn-ea"/>
              </a:rPr>
              <a:t>射频链路控制（</a:t>
            </a:r>
            <a:r>
              <a:rPr lang="en-US" altLang="zh-CN" dirty="0" smtClean="0">
                <a:latin typeface="FrutigerNext LT Regular" pitchFamily="34" charset="0"/>
                <a:ea typeface="华文细黑" panose="02010600040101010101" pitchFamily="2" charset="-122"/>
                <a:sym typeface="+mn-ea"/>
              </a:rPr>
              <a:t>RLC</a:t>
            </a:r>
            <a:r>
              <a:rPr lang="zh-CN" altLang="zh-CN" dirty="0" smtClean="0">
                <a:latin typeface="FrutigerNext LT Regular" pitchFamily="34" charset="0"/>
                <a:ea typeface="华文细黑" panose="02010600040101010101" pitchFamily="2" charset="-122"/>
                <a:sym typeface="+mn-ea"/>
              </a:rPr>
              <a:t>）层、</a:t>
            </a:r>
            <a:endParaRPr lang="zh-CN" altLang="zh-CN" dirty="0" smtClean="0">
              <a:latin typeface="FrutigerNext LT Regular" pitchFamily="34" charset="0"/>
              <a:ea typeface="华文细黑" panose="02010600040101010101" pitchFamily="2" charset="-122"/>
              <a:sym typeface="+mn-ea"/>
            </a:endParaRPr>
          </a:p>
          <a:p>
            <a:r>
              <a:rPr lang="zh-CN" altLang="zh-CN" dirty="0" smtClean="0">
                <a:latin typeface="FrutigerNext LT Regular" pitchFamily="34" charset="0"/>
                <a:ea typeface="华文细黑" panose="02010600040101010101" pitchFamily="2" charset="-122"/>
                <a:sym typeface="+mn-ea"/>
              </a:rPr>
              <a:t>媒体接入控制（</a:t>
            </a:r>
            <a:r>
              <a:rPr lang="en-US" altLang="zh-CN" dirty="0" smtClean="0">
                <a:latin typeface="FrutigerNext LT Regular" pitchFamily="34" charset="0"/>
                <a:ea typeface="华文细黑" panose="02010600040101010101" pitchFamily="2" charset="-122"/>
                <a:sym typeface="+mn-ea"/>
              </a:rPr>
              <a:t>MAC</a:t>
            </a:r>
            <a:r>
              <a:rPr lang="zh-CN" altLang="zh-CN" dirty="0" smtClean="0">
                <a:latin typeface="FrutigerNext LT Regular" pitchFamily="34" charset="0"/>
                <a:ea typeface="华文细黑" panose="02010600040101010101" pitchFamily="2" charset="-122"/>
                <a:sym typeface="+mn-ea"/>
              </a:rPr>
              <a:t>）层</a:t>
            </a:r>
            <a:endParaRPr lang="zh-CN" altLang="zh-CN" dirty="0" smtClean="0">
              <a:latin typeface="FrutigerNext LT Regular" pitchFamily="34" charset="0"/>
              <a:ea typeface="华文细黑" panose="02010600040101010101" pitchFamily="2" charset="-122"/>
              <a:sym typeface="+mn-ea"/>
            </a:endParaRPr>
          </a:p>
          <a:p>
            <a:r>
              <a:rPr lang="zh-CN" altLang="zh-CN" dirty="0" smtClean="0">
                <a:latin typeface="FrutigerNext LT Regular" pitchFamily="34" charset="0"/>
                <a:ea typeface="华文细黑" panose="02010600040101010101" pitchFamily="2" charset="-122"/>
                <a:sym typeface="+mn-ea"/>
              </a:rPr>
              <a:t>和物理层（</a:t>
            </a:r>
            <a:r>
              <a:rPr lang="en-US" altLang="zh-CN" dirty="0" smtClean="0">
                <a:latin typeface="FrutigerNext LT Regular" pitchFamily="34" charset="0"/>
                <a:ea typeface="华文细黑" panose="02010600040101010101" pitchFamily="2" charset="-122"/>
                <a:sym typeface="+mn-ea"/>
              </a:rPr>
              <a:t>PHY</a:t>
            </a:r>
            <a:r>
              <a:rPr lang="zh-CN" altLang="zh-CN" dirty="0" smtClean="0">
                <a:latin typeface="FrutigerNext LT Regular" pitchFamily="34" charset="0"/>
                <a:ea typeface="华文细黑" panose="02010600040101010101" pitchFamily="2" charset="-122"/>
                <a:sym typeface="+mn-ea"/>
              </a:rPr>
              <a:t>）。</a:t>
            </a:r>
            <a:endParaRPr lang="zh-CN" altLang="zh-CN" dirty="0" smtClean="0">
              <a:latin typeface="FrutigerNext LT Regular" pitchFamily="34" charset="0"/>
              <a:ea typeface="华文细黑" panose="02010600040101010101" pitchFamily="2" charset="-122"/>
              <a:sym typeface="+mn-ea"/>
            </a:endParaRPr>
          </a:p>
          <a:p>
            <a:r>
              <a:rPr lang="en-US" altLang="zh-CN" dirty="0" smtClean="0">
                <a:latin typeface="FrutigerNext LT Regular" pitchFamily="34" charset="0"/>
                <a:ea typeface="华文细黑" panose="02010600040101010101" pitchFamily="2" charset="-122"/>
                <a:sym typeface="+mn-ea"/>
              </a:rPr>
              <a:t>NAS</a:t>
            </a:r>
            <a:r>
              <a:rPr lang="zh-CN" altLang="zh-CN" dirty="0" smtClean="0">
                <a:latin typeface="FrutigerNext LT Regular" pitchFamily="34" charset="0"/>
                <a:ea typeface="华文细黑" panose="02010600040101010101" pitchFamily="2" charset="-122"/>
                <a:sym typeface="+mn-ea"/>
              </a:rPr>
              <a:t>信令使用</a:t>
            </a:r>
            <a:r>
              <a:rPr lang="en-US" altLang="zh-CN" dirty="0" smtClean="0">
                <a:latin typeface="FrutigerNext LT Regular" pitchFamily="34" charset="0"/>
                <a:ea typeface="华文细黑" panose="02010600040101010101" pitchFamily="2" charset="-122"/>
                <a:sym typeface="+mn-ea"/>
              </a:rPr>
              <a:t>RRC</a:t>
            </a:r>
            <a:r>
              <a:rPr lang="zh-CN" altLang="zh-CN" dirty="0" smtClean="0">
                <a:latin typeface="FrutigerNext LT Regular" pitchFamily="34" charset="0"/>
                <a:ea typeface="华文细黑" panose="02010600040101010101" pitchFamily="2" charset="-122"/>
                <a:sym typeface="+mn-ea"/>
              </a:rPr>
              <a:t>承载，并映射到</a:t>
            </a:r>
            <a:r>
              <a:rPr lang="en-US" altLang="zh-CN" dirty="0" smtClean="0">
                <a:latin typeface="FrutigerNext LT Regular" pitchFamily="34" charset="0"/>
                <a:ea typeface="华文细黑" panose="02010600040101010101" pitchFamily="2" charset="-122"/>
                <a:sym typeface="+mn-ea"/>
              </a:rPr>
              <a:t>PDCP</a:t>
            </a:r>
            <a:r>
              <a:rPr lang="zh-CN" altLang="zh-CN" dirty="0" smtClean="0">
                <a:latin typeface="FrutigerNext LT Regular" pitchFamily="34" charset="0"/>
                <a:ea typeface="华文细黑" panose="02010600040101010101" pitchFamily="2" charset="-122"/>
                <a:sym typeface="+mn-ea"/>
              </a:rPr>
              <a:t>层。</a:t>
            </a:r>
            <a:endParaRPr lang="zh-CN" altLang="zh-CN" dirty="0" smtClean="0">
              <a:latin typeface="FrutigerNext LT Regular" pitchFamily="34" charset="0"/>
              <a:ea typeface="华文细黑" panose="02010600040101010101" pitchFamily="2" charset="-122"/>
              <a:sym typeface="+mn-ea"/>
            </a:endParaRPr>
          </a:p>
          <a:p>
            <a:r>
              <a:rPr lang="zh-CN" altLang="zh-CN" dirty="0" smtClean="0">
                <a:latin typeface="FrutigerNext LT Regular" pitchFamily="34" charset="0"/>
                <a:ea typeface="华文细黑" panose="02010600040101010101" pitchFamily="2" charset="-122"/>
                <a:sym typeface="+mn-ea"/>
              </a:rPr>
              <a:t>在用户面上，</a:t>
            </a:r>
            <a:r>
              <a:rPr lang="en-US" altLang="zh-CN" dirty="0" smtClean="0">
                <a:latin typeface="FrutigerNext LT Regular" pitchFamily="34" charset="0"/>
                <a:ea typeface="华文细黑" panose="02010600040101010101" pitchFamily="2" charset="-122"/>
                <a:sym typeface="+mn-ea"/>
              </a:rPr>
              <a:t>IP</a:t>
            </a:r>
            <a:r>
              <a:rPr lang="zh-CN" altLang="zh-CN" dirty="0" smtClean="0">
                <a:latin typeface="FrutigerNext LT Regular" pitchFamily="34" charset="0"/>
                <a:ea typeface="华文细黑" panose="02010600040101010101" pitchFamily="2" charset="-122"/>
                <a:sym typeface="+mn-ea"/>
              </a:rPr>
              <a:t>数据包也映射到</a:t>
            </a:r>
            <a:r>
              <a:rPr lang="en-US" altLang="zh-CN" dirty="0" smtClean="0">
                <a:latin typeface="FrutigerNext LT Regular" pitchFamily="34" charset="0"/>
                <a:ea typeface="华文细黑" panose="02010600040101010101" pitchFamily="2" charset="-122"/>
                <a:sym typeface="+mn-ea"/>
              </a:rPr>
              <a:t>PDCP</a:t>
            </a:r>
            <a:r>
              <a:rPr lang="zh-CN" altLang="zh-CN" dirty="0" smtClean="0">
                <a:latin typeface="FrutigerNext LT Regular" pitchFamily="34" charset="0"/>
                <a:ea typeface="华文细黑" panose="02010600040101010101" pitchFamily="2" charset="-122"/>
                <a:sym typeface="+mn-ea"/>
              </a:rPr>
              <a:t>层。</a:t>
            </a:r>
            <a:endParaRPr lang="zh-CN" altLang="zh-CN" kern="1200" dirty="0" smtClean="0">
              <a:solidFill>
                <a:schemeClr val="tx1"/>
              </a:solidFill>
              <a:latin typeface="FrutigerNext LT Regular" pitchFamily="34" charset="0"/>
              <a:ea typeface="华文细黑" panose="02010600040101010101" pitchFamily="2" charset="-122"/>
              <a:cs typeface="+mn-cs"/>
            </a:endParaRPr>
          </a:p>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9296400" y="838200"/>
            <a:ext cx="1985645" cy="479996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533507" y="609422"/>
            <a:ext cx="6093359" cy="645160"/>
          </a:xfrm>
          <a:prstGeom prst="rect">
            <a:avLst/>
          </a:prstGeom>
        </p:spPr>
        <p:txBody>
          <a:bodyPr>
            <a:spAutoFit/>
          </a:bodyPr>
          <a:lstStyle/>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err="1">
                <a:solidFill>
                  <a:schemeClr val="dk1"/>
                </a:solidFill>
                <a:latin typeface="微软雅黑" panose="020B0503020204020204" charset="-122"/>
                <a:ea typeface="微软雅黑" panose="020B0503020204020204" charset="-122"/>
              </a:rPr>
              <a:t>Uu</a:t>
            </a:r>
            <a:r>
              <a:rPr kumimoji="1" lang="zh-CN" altLang="en-US" sz="2400" dirty="0">
                <a:solidFill>
                  <a:schemeClr val="dk1"/>
                </a:solidFill>
                <a:latin typeface="微软雅黑" panose="020B0503020204020204" charset="-122"/>
                <a:ea typeface="微软雅黑" panose="020B0503020204020204" charset="-122"/>
              </a:rPr>
              <a:t>接口协议栈结构</a:t>
            </a:r>
            <a:endParaRPr kumimoji="1" lang="zh-CN" altLang="en-US" sz="2400" dirty="0">
              <a:solidFill>
                <a:schemeClr val="dk1"/>
              </a:solidFill>
              <a:latin typeface="微软雅黑" panose="020B0503020204020204" charset="-122"/>
              <a:ea typeface="微软雅黑" panose="020B0503020204020204" charset="-122"/>
            </a:endParaRPr>
          </a:p>
        </p:txBody>
      </p:sp>
      <p:grpSp>
        <p:nvGrpSpPr>
          <p:cNvPr id="5" name="组合 4"/>
          <p:cNvGrpSpPr/>
          <p:nvPr/>
        </p:nvGrpSpPr>
        <p:grpSpPr>
          <a:xfrm>
            <a:off x="2106196" y="1447974"/>
            <a:ext cx="8320170" cy="4245354"/>
            <a:chOff x="2792" y="2304"/>
            <a:chExt cx="11026" cy="5626"/>
          </a:xfrm>
        </p:grpSpPr>
        <p:pic>
          <p:nvPicPr>
            <p:cNvPr id="4" name="图片 3"/>
            <p:cNvPicPr>
              <a:picLocks noChangeAspect="1"/>
            </p:cNvPicPr>
            <p:nvPr/>
          </p:nvPicPr>
          <p:blipFill>
            <a:blip r:embed="rId2"/>
            <a:stretch>
              <a:fillRect/>
            </a:stretch>
          </p:blipFill>
          <p:spPr>
            <a:xfrm>
              <a:off x="2792" y="2304"/>
              <a:ext cx="11026" cy="5626"/>
            </a:xfrm>
            <a:prstGeom prst="rect">
              <a:avLst/>
            </a:prstGeom>
          </p:spPr>
        </p:pic>
        <p:sp>
          <p:nvSpPr>
            <p:cNvPr id="3" name="文本框 2"/>
            <p:cNvSpPr txBox="1"/>
            <p:nvPr>
              <p:custDataLst>
                <p:tags r:id="rId3"/>
              </p:custDataLst>
            </p:nvPr>
          </p:nvSpPr>
          <p:spPr>
            <a:xfrm>
              <a:off x="10954" y="7084"/>
              <a:ext cx="2668" cy="460"/>
            </a:xfrm>
            <a:prstGeom prst="rect">
              <a:avLst/>
            </a:prstGeom>
            <a:solidFill>
              <a:schemeClr val="lt1"/>
            </a:solidFill>
          </p:spPr>
          <p:txBody>
            <a:bodyPr wrap="square" rtlCol="0">
              <a:spAutoFit/>
            </a:bodyPr>
            <a:lstStyle/>
            <a:p>
              <a:r>
                <a:rPr lang="en-US" altLang="zh-CN" sz="1665" b="1">
                  <a:solidFill>
                    <a:srgbClr val="FF0000"/>
                  </a:solidFill>
                </a:rPr>
                <a:t>9</a:t>
              </a:r>
              <a:r>
                <a:rPr lang="zh-CN" altLang="en-US" sz="1665" b="1">
                  <a:solidFill>
                    <a:srgbClr val="FF0000"/>
                  </a:solidFill>
                </a:rPr>
                <a:t>个物理信道</a:t>
              </a:r>
              <a:endParaRPr lang="zh-CN" altLang="en-US" sz="1665" b="1">
                <a:solidFill>
                  <a:srgbClr val="FF0000"/>
                </a:solidFil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extBox 3"/>
          <p:cNvSpPr txBox="1">
            <a:spLocks noChangeArrowheads="1"/>
          </p:cNvSpPr>
          <p:nvPr/>
        </p:nvSpPr>
        <p:spPr bwMode="auto">
          <a:xfrm>
            <a:off x="2085644" y="2828048"/>
            <a:ext cx="63373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80000"/>
              <a:buFont typeface="Wingdings" panose="05000000000000000000" pitchFamily="2" charset="2"/>
              <a:buChar char="n"/>
              <a:defRPr sz="28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tx2"/>
              </a:buClr>
              <a:buSzPct val="60000"/>
              <a:buFont typeface="Wingdings" panose="05000000000000000000" pitchFamily="2" charset="2"/>
              <a:buChar char="l"/>
              <a:defRPr sz="24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tx2"/>
              </a:buClr>
              <a:buSzPct val="45000"/>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lgn="ctr">
              <a:spcBef>
                <a:spcPct val="0"/>
              </a:spcBef>
              <a:buClrTx/>
              <a:buSzTx/>
              <a:buFont typeface="Arial" panose="020B0604020202020204" pitchFamily="34" charset="0"/>
              <a:buNone/>
            </a:pPr>
            <a:r>
              <a:rPr lang="en-US" altLang="zh-CN" sz="1680" b="1">
                <a:solidFill>
                  <a:srgbClr val="C00000"/>
                </a:solidFill>
                <a:latin typeface="Times New Roman" panose="02020603050405020304" pitchFamily="18" charset="0"/>
                <a:ea typeface="宋体" panose="02010600030101010101" pitchFamily="2" charset="-122"/>
              </a:rPr>
              <a:t>RLC</a:t>
            </a:r>
            <a:endParaRPr lang="en-US" altLang="zh-CN" sz="1680" b="1">
              <a:solidFill>
                <a:srgbClr val="C00000"/>
              </a:solidFill>
              <a:latin typeface="Times New Roman" panose="02020603050405020304" pitchFamily="18" charset="0"/>
              <a:ea typeface="宋体" panose="02010600030101010101" pitchFamily="2" charset="-122"/>
            </a:endParaRPr>
          </a:p>
        </p:txBody>
      </p:sp>
      <p:sp>
        <p:nvSpPr>
          <p:cNvPr id="73733" name="TextBox 4"/>
          <p:cNvSpPr txBox="1">
            <a:spLocks noChangeArrowheads="1"/>
          </p:cNvSpPr>
          <p:nvPr/>
        </p:nvSpPr>
        <p:spPr bwMode="auto">
          <a:xfrm>
            <a:off x="2086544" y="3629570"/>
            <a:ext cx="69278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80000"/>
              <a:buFont typeface="Wingdings" panose="05000000000000000000" pitchFamily="2" charset="2"/>
              <a:buChar char="n"/>
              <a:defRPr sz="28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tx2"/>
              </a:buClr>
              <a:buSzPct val="60000"/>
              <a:buFont typeface="Wingdings" panose="05000000000000000000" pitchFamily="2" charset="2"/>
              <a:buChar char="l"/>
              <a:defRPr sz="24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tx2"/>
              </a:buClr>
              <a:buSzPct val="45000"/>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lgn="ctr">
              <a:spcBef>
                <a:spcPct val="0"/>
              </a:spcBef>
              <a:buClrTx/>
              <a:buSzTx/>
              <a:buFont typeface="Arial" panose="020B0604020202020204" pitchFamily="34" charset="0"/>
              <a:buNone/>
            </a:pPr>
            <a:r>
              <a:rPr lang="en-US" altLang="zh-CN" sz="1680" b="1">
                <a:solidFill>
                  <a:srgbClr val="C00000"/>
                </a:solidFill>
                <a:latin typeface="Times New Roman" panose="02020603050405020304" pitchFamily="18" charset="0"/>
                <a:ea typeface="宋体" panose="02010600030101010101" pitchFamily="2" charset="-122"/>
              </a:rPr>
              <a:t>MAC</a:t>
            </a:r>
            <a:endParaRPr lang="en-US" altLang="zh-CN" sz="1680" b="1">
              <a:solidFill>
                <a:srgbClr val="C00000"/>
              </a:solidFill>
              <a:latin typeface="Times New Roman" panose="02020603050405020304" pitchFamily="18" charset="0"/>
              <a:ea typeface="宋体" panose="02010600030101010101" pitchFamily="2" charset="-122"/>
            </a:endParaRPr>
          </a:p>
        </p:txBody>
      </p:sp>
      <p:sp>
        <p:nvSpPr>
          <p:cNvPr id="73734" name="TextBox 5"/>
          <p:cNvSpPr txBox="1">
            <a:spLocks noChangeArrowheads="1"/>
          </p:cNvSpPr>
          <p:nvPr/>
        </p:nvSpPr>
        <p:spPr bwMode="auto">
          <a:xfrm>
            <a:off x="2085960" y="4431092"/>
            <a:ext cx="63309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80000"/>
              <a:buFont typeface="Wingdings" panose="05000000000000000000" pitchFamily="2" charset="2"/>
              <a:buChar char="n"/>
              <a:defRPr sz="28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tx2"/>
              </a:buClr>
              <a:buSzPct val="60000"/>
              <a:buFont typeface="Wingdings" panose="05000000000000000000" pitchFamily="2" charset="2"/>
              <a:buChar char="l"/>
              <a:defRPr sz="24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tx2"/>
              </a:buClr>
              <a:buSzPct val="45000"/>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4pPr>
            <a:lvl5pPr marL="2057400" indent="-22860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sz="2000">
                <a:solidFill>
                  <a:schemeClr val="tx1"/>
                </a:solidFill>
                <a:latin typeface="Arial" panose="020B0604020202020204" pitchFamily="34" charset="0"/>
                <a:ea typeface="华文细黑" panose="02010600040101010101" pitchFamily="2" charset="-122"/>
              </a:defRPr>
            </a:lvl9pPr>
          </a:lstStyle>
          <a:p>
            <a:pPr algn="ctr">
              <a:spcBef>
                <a:spcPct val="0"/>
              </a:spcBef>
              <a:buClrTx/>
              <a:buSzTx/>
              <a:buFont typeface="Arial" panose="020B0604020202020204" pitchFamily="34" charset="0"/>
              <a:buNone/>
            </a:pPr>
            <a:r>
              <a:rPr lang="en-US" altLang="zh-CN" sz="1680" b="1">
                <a:solidFill>
                  <a:srgbClr val="C00000"/>
                </a:solidFill>
                <a:latin typeface="Times New Roman" panose="02020603050405020304" pitchFamily="18" charset="0"/>
                <a:ea typeface="宋体" panose="02010600030101010101" pitchFamily="2" charset="-122"/>
              </a:rPr>
              <a:t>PHY</a:t>
            </a:r>
            <a:endParaRPr lang="en-US" altLang="zh-CN" sz="1680" b="1">
              <a:solidFill>
                <a:srgbClr val="C00000"/>
              </a:solidFill>
              <a:latin typeface="Times New Roman" panose="02020603050405020304" pitchFamily="18" charset="0"/>
              <a:ea typeface="宋体" panose="02010600030101010101" pitchFamily="2" charset="-122"/>
            </a:endParaRPr>
          </a:p>
        </p:txBody>
      </p:sp>
      <p:cxnSp>
        <p:nvCxnSpPr>
          <p:cNvPr id="9" name="直线连接符 3"/>
          <p:cNvCxnSpPr/>
          <p:nvPr>
            <p:custDataLst>
              <p:tags r:id="rId1"/>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534142" y="434240"/>
            <a:ext cx="8043575" cy="617220"/>
          </a:xfrm>
          <a:prstGeom prst="rect">
            <a:avLst/>
          </a:prstGeom>
          <a:noFill/>
        </p:spPr>
        <p:txBody>
          <a:bodyPr wrap="square" rtlCol="0">
            <a:spAutoFit/>
          </a:bodyPr>
          <a:lstStyle/>
          <a:p>
            <a:pPr>
              <a:lnSpc>
                <a:spcPct val="120000"/>
              </a:lnSpc>
            </a:pPr>
            <a:r>
              <a:rPr kumimoji="1" lang="en-US" altLang="zh-CN" sz="2850" dirty="0">
                <a:solidFill>
                  <a:schemeClr val="accent1"/>
                </a:solidFill>
                <a:latin typeface="微软雅黑" panose="020B0503020204020204" charset="-122"/>
                <a:ea typeface="微软雅黑" panose="020B0503020204020204" charset="-122"/>
                <a:cs typeface="微软雅黑" panose="020B0503020204020204" charset="-122"/>
              </a:rPr>
              <a:t>LTE</a:t>
            </a: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信道类比</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332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721" y="1492177"/>
            <a:ext cx="7329473" cy="4007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2802"/>
                                        </p:tgtEl>
                                        <p:attrNameLst>
                                          <p:attrName>style.visibility</p:attrName>
                                        </p:attrNameLst>
                                      </p:cBhvr>
                                      <p:to>
                                        <p:strVal val="visible"/>
                                      </p:to>
                                    </p:set>
                                    <p:anim calcmode="lin" valueType="num">
                                      <p:cBhvr additive="base">
                                        <p:cTn id="7" dur="500" fill="hold"/>
                                        <p:tgtEl>
                                          <p:spTgt spid="332802"/>
                                        </p:tgtEl>
                                        <p:attrNameLst>
                                          <p:attrName>ppt_x</p:attrName>
                                        </p:attrNameLst>
                                      </p:cBhvr>
                                      <p:tavLst>
                                        <p:tav tm="0">
                                          <p:val>
                                            <p:strVal val="#ppt_x"/>
                                          </p:val>
                                        </p:tav>
                                        <p:tav tm="100000">
                                          <p:val>
                                            <p:strVal val="#ppt_x"/>
                                          </p:val>
                                        </p:tav>
                                      </p:tavLst>
                                    </p:anim>
                                    <p:anim calcmode="lin" valueType="num">
                                      <p:cBhvr additive="base">
                                        <p:cTn id="8" dur="500" fill="hold"/>
                                        <p:tgtEl>
                                          <p:spTgt spid="3328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533400"/>
            <a:ext cx="11216640" cy="5716270"/>
          </a:xfrm>
        </p:spPr>
        <p:txBody>
          <a:bodyPr/>
          <a:lstStyle/>
          <a:p>
            <a:pPr indent="228600" algn="just" fontAlgn="auto"/>
            <a:r>
              <a:rPr lang="en-US" sz="2400">
                <a:solidFill>
                  <a:srgbClr val="FF0000"/>
                </a:solidFill>
                <a:latin typeface="Times New Roman" panose="02020603050405020304" pitchFamily="18" charset="0"/>
                <a:cs typeface="Times New Roman" panose="02020603050405020304" pitchFamily="18" charset="0"/>
                <a:sym typeface="+mn-ea"/>
              </a:rPr>
              <a:t>NAS</a:t>
            </a:r>
            <a:r>
              <a:rPr lang="zh-CN" sz="2400">
                <a:latin typeface="Times New Roman" panose="02020603050405020304" pitchFamily="18" charset="0"/>
                <a:cs typeface="Times New Roman" panose="02020603050405020304" pitchFamily="18" charset="0"/>
                <a:sym typeface="+mn-ea"/>
              </a:rPr>
              <a:t>主要包含两个方面，</a:t>
            </a:r>
            <a:r>
              <a:rPr lang="zh-CN" sz="2400" b="1">
                <a:latin typeface="Times New Roman" panose="02020603050405020304" pitchFamily="18" charset="0"/>
                <a:cs typeface="Times New Roman" panose="02020603050405020304" pitchFamily="18" charset="0"/>
                <a:sym typeface="+mn-ea"/>
              </a:rPr>
              <a:t>上层信令和用户数据</a:t>
            </a:r>
            <a:r>
              <a:rPr lang="zh-CN" sz="2400">
                <a:latin typeface="Times New Roman" panose="02020603050405020304" pitchFamily="18" charset="0"/>
                <a:cs typeface="Times New Roman" panose="02020603050405020304" pitchFamily="18" charset="0"/>
                <a:sym typeface="+mn-ea"/>
              </a:rPr>
              <a:t>。</a:t>
            </a:r>
            <a:r>
              <a:rPr lang="en-US" sz="2400">
                <a:latin typeface="Times New Roman" panose="02020603050405020304" pitchFamily="18" charset="0"/>
                <a:cs typeface="Times New Roman" panose="02020603050405020304" pitchFamily="18" charset="0"/>
                <a:sym typeface="+mn-ea"/>
              </a:rPr>
              <a:t>NAS</a:t>
            </a:r>
            <a:r>
              <a:rPr lang="zh-CN" sz="2400">
                <a:latin typeface="Times New Roman" panose="02020603050405020304" pitchFamily="18" charset="0"/>
                <a:cs typeface="Times New Roman" panose="02020603050405020304" pitchFamily="18" charset="0"/>
                <a:sym typeface="+mn-ea"/>
              </a:rPr>
              <a:t>信令指的是在</a:t>
            </a:r>
            <a:r>
              <a:rPr lang="en-US" sz="2400">
                <a:latin typeface="Times New Roman" panose="02020603050405020304" pitchFamily="18" charset="0"/>
                <a:cs typeface="Times New Roman" panose="02020603050405020304" pitchFamily="18" charset="0"/>
                <a:sym typeface="+mn-ea"/>
              </a:rPr>
              <a:t>UE</a:t>
            </a:r>
            <a:r>
              <a:rPr lang="zh-CN" sz="2400">
                <a:latin typeface="Times New Roman" panose="02020603050405020304" pitchFamily="18" charset="0"/>
                <a:cs typeface="Times New Roman" panose="02020603050405020304" pitchFamily="18" charset="0"/>
                <a:sym typeface="+mn-ea"/>
              </a:rPr>
              <a:t>和</a:t>
            </a:r>
            <a:r>
              <a:rPr lang="en-US" sz="2400">
                <a:latin typeface="Times New Roman" panose="02020603050405020304" pitchFamily="18" charset="0"/>
                <a:cs typeface="Times New Roman" panose="02020603050405020304" pitchFamily="18" charset="0"/>
                <a:sym typeface="+mn-ea"/>
              </a:rPr>
              <a:t>MME</a:t>
            </a:r>
            <a:r>
              <a:rPr lang="zh-CN" sz="2400">
                <a:latin typeface="Times New Roman" panose="02020603050405020304" pitchFamily="18" charset="0"/>
                <a:cs typeface="Times New Roman" panose="02020603050405020304" pitchFamily="18" charset="0"/>
                <a:sym typeface="+mn-ea"/>
              </a:rPr>
              <a:t>之间传送的消息，包括</a:t>
            </a:r>
            <a:r>
              <a:rPr lang="en-US" sz="2400">
                <a:latin typeface="Times New Roman" panose="02020603050405020304" pitchFamily="18" charset="0"/>
                <a:cs typeface="Times New Roman" panose="02020603050405020304" pitchFamily="18" charset="0"/>
                <a:sym typeface="+mn-ea"/>
              </a:rPr>
              <a:t>EPS</a:t>
            </a:r>
            <a:r>
              <a:rPr lang="zh-CN" sz="2400">
                <a:latin typeface="Times New Roman" panose="02020603050405020304" pitchFamily="18" charset="0"/>
                <a:cs typeface="Times New Roman" panose="02020603050405020304" pitchFamily="18" charset="0"/>
                <a:sym typeface="+mn-ea"/>
              </a:rPr>
              <a:t>移动性管理和</a:t>
            </a:r>
            <a:r>
              <a:rPr lang="en-US" sz="2400">
                <a:latin typeface="Times New Roman" panose="02020603050405020304" pitchFamily="18" charset="0"/>
                <a:cs typeface="Times New Roman" panose="02020603050405020304" pitchFamily="18" charset="0"/>
                <a:sym typeface="+mn-ea"/>
              </a:rPr>
              <a:t>EPS</a:t>
            </a:r>
            <a:r>
              <a:rPr lang="zh-CN" sz="2400">
                <a:latin typeface="Times New Roman" panose="02020603050405020304" pitchFamily="18" charset="0"/>
                <a:cs typeface="Times New Roman" panose="02020603050405020304" pitchFamily="18" charset="0"/>
                <a:sym typeface="+mn-ea"/>
              </a:rPr>
              <a:t>会话管理。</a:t>
            </a:r>
            <a:endParaRPr lang="zh-CN" sz="2400" b="0">
              <a:latin typeface="Times New Roman" panose="02020603050405020304" pitchFamily="18" charset="0"/>
              <a:cs typeface="Times New Roman" panose="02020603050405020304" pitchFamily="18" charset="0"/>
            </a:endParaRPr>
          </a:p>
          <a:p>
            <a:pPr indent="228600" algn="just" fontAlgn="auto"/>
            <a:r>
              <a:rPr lang="en-US" sz="2400">
                <a:solidFill>
                  <a:srgbClr val="FF0000"/>
                </a:solidFill>
                <a:latin typeface="Times New Roman" panose="02020603050405020304" pitchFamily="18" charset="0"/>
                <a:cs typeface="Times New Roman" panose="02020603050405020304" pitchFamily="18" charset="0"/>
                <a:sym typeface="+mn-ea"/>
              </a:rPr>
              <a:t>RRC</a:t>
            </a:r>
            <a:r>
              <a:rPr lang="en-US" sz="2400">
                <a:latin typeface="Times New Roman" panose="02020603050405020304" pitchFamily="18" charset="0"/>
                <a:cs typeface="Times New Roman" panose="02020603050405020304" pitchFamily="18" charset="0"/>
                <a:sym typeface="+mn-ea"/>
              </a:rPr>
              <a:t>处理UE与E-UTRAN之间的所有信令，包括UE与核心网之间的信令，即由专用RRC消息携带的NAS信令。携带NAS信令的RRC消息不改变信令内容，只提供转发机制。</a:t>
            </a:r>
            <a:endParaRPr lang="en-US" sz="2400" b="0">
              <a:latin typeface="Times New Roman" panose="02020603050405020304" pitchFamily="18" charset="0"/>
              <a:cs typeface="Times New Roman" panose="02020603050405020304" pitchFamily="18" charset="0"/>
            </a:endParaRPr>
          </a:p>
          <a:p>
            <a:pPr indent="228600" algn="just" fontAlgn="auto"/>
            <a:r>
              <a:rPr lang="en-US" sz="2400">
                <a:solidFill>
                  <a:srgbClr val="FF0000"/>
                </a:solidFill>
                <a:latin typeface="Times New Roman" panose="02020603050405020304" pitchFamily="18" charset="0"/>
                <a:cs typeface="Times New Roman" panose="02020603050405020304" pitchFamily="18" charset="0"/>
                <a:sym typeface="+mn-ea"/>
              </a:rPr>
              <a:t>PDCP</a:t>
            </a:r>
            <a:r>
              <a:rPr lang="en-US" sz="2400">
                <a:latin typeface="Times New Roman" panose="02020603050405020304" pitchFamily="18" charset="0"/>
                <a:cs typeface="Times New Roman" panose="02020603050405020304" pitchFamily="18" charset="0"/>
                <a:sym typeface="+mn-ea"/>
              </a:rPr>
              <a:t>在LTE网络里承担了安全功能，即进行加/解密和完整性校验。在控制面，PDCP负责对RRC和NAS信令消息进行加/解密和完整性校验。而在用户面上，PDCP的功能略有不同，它只进行加/解密，而不进行完整性校验。另外，用户面的IP数据包还采用IP头压缩技术以提高系统性能和效率。同时，PDCP也支持排序和复制检测功能。</a:t>
            </a:r>
            <a:endParaRPr sz="2400" b="0">
              <a:latin typeface="Times New Roman" panose="02020603050405020304" pitchFamily="18" charset="0"/>
              <a:cs typeface="Times New Roman" panose="02020603050405020304" pitchFamily="18" charset="0"/>
            </a:endParaRPr>
          </a:p>
          <a:p>
            <a:pPr indent="228600" algn="just" fontAlgn="auto"/>
            <a:r>
              <a:rPr sz="2400">
                <a:solidFill>
                  <a:srgbClr val="FF0000"/>
                </a:solidFill>
                <a:latin typeface="Times New Roman" panose="02020603050405020304" pitchFamily="18" charset="0"/>
                <a:cs typeface="Times New Roman" panose="02020603050405020304" pitchFamily="18" charset="0"/>
                <a:sym typeface="+mn-ea"/>
              </a:rPr>
              <a:t>RLC</a:t>
            </a:r>
            <a:r>
              <a:rPr sz="2400">
                <a:latin typeface="Times New Roman" panose="02020603050405020304" pitchFamily="18" charset="0"/>
                <a:cs typeface="Times New Roman" panose="02020603050405020304" pitchFamily="18" charset="0"/>
                <a:sym typeface="+mn-ea"/>
              </a:rPr>
              <a:t>最基本的功能是向高层提供AM、TM、UM三种服务。除以上模式和ARQ特性，RLC层还提供信息的分段和重组、级联、纠错功能。</a:t>
            </a:r>
            <a:endParaRPr sz="2400" b="0">
              <a:latin typeface="Times New Roman" panose="02020603050405020304" pitchFamily="18" charset="0"/>
              <a:cs typeface="Times New Roman" panose="02020603050405020304" pitchFamily="18" charset="0"/>
            </a:endParaRPr>
          </a:p>
          <a:p>
            <a:pPr indent="228600" algn="just" fontAlgn="auto"/>
            <a:r>
              <a:rPr sz="2400">
                <a:solidFill>
                  <a:srgbClr val="FF0000"/>
                </a:solidFill>
                <a:latin typeface="Times New Roman" panose="02020603050405020304" pitchFamily="18" charset="0"/>
                <a:cs typeface="Times New Roman" panose="02020603050405020304" pitchFamily="18" charset="0"/>
                <a:sym typeface="+mn-ea"/>
              </a:rPr>
              <a:t>MAC</a:t>
            </a:r>
            <a:r>
              <a:rPr sz="2400">
                <a:latin typeface="Times New Roman" panose="02020603050405020304" pitchFamily="18" charset="0"/>
                <a:cs typeface="Times New Roman" panose="02020603050405020304" pitchFamily="18" charset="0"/>
                <a:sym typeface="+mn-ea"/>
              </a:rPr>
              <a:t>层主要功能包含信道映射和复用、HARQ和调度。</a:t>
            </a:r>
            <a:endParaRPr sz="2400" b="0">
              <a:latin typeface="Times New Roman" panose="02020603050405020304" pitchFamily="18" charset="0"/>
              <a:cs typeface="Times New Roman" panose="02020603050405020304" pitchFamily="18" charset="0"/>
            </a:endParaRPr>
          </a:p>
          <a:p>
            <a:pPr indent="228600" algn="just" fontAlgn="auto"/>
            <a:r>
              <a:rPr sz="2400">
                <a:solidFill>
                  <a:srgbClr val="FF0000"/>
                </a:solidFill>
                <a:latin typeface="Times New Roman" panose="02020603050405020304" pitchFamily="18" charset="0"/>
                <a:cs typeface="Times New Roman" panose="02020603050405020304" pitchFamily="18" charset="0"/>
                <a:sym typeface="+mn-ea"/>
              </a:rPr>
              <a:t>PHY</a:t>
            </a:r>
            <a:r>
              <a:rPr sz="2400">
                <a:latin typeface="Times New Roman" panose="02020603050405020304" pitchFamily="18" charset="0"/>
                <a:cs typeface="Times New Roman" panose="02020603050405020304" pitchFamily="18" charset="0"/>
                <a:sym typeface="+mn-ea"/>
              </a:rPr>
              <a:t>层提供速率匹配、物理信道映射、调制解调、波束赋形和射频处理等。</a:t>
            </a:r>
            <a:endParaRPr sz="2400" b="0">
              <a:latin typeface="Times New Roman" panose="02020603050405020304" pitchFamily="18" charset="0"/>
              <a:cs typeface="Times New Roman" panose="02020603050405020304" pitchFamily="18" charset="0"/>
              <a:sym typeface="+mn-ea"/>
            </a:endParaRPr>
          </a:p>
          <a:p>
            <a:pPr indent="228600" algn="just" fontAlgn="auto"/>
            <a:endParaRPr lang="zh-CN" altLang="en-US" sz="2400" b="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5"/>
          <p:cNvSpPr>
            <a:spLocks noGrp="1"/>
          </p:cNvSpPr>
          <p:nvPr>
            <p:ph type="title" idx="4294967295"/>
          </p:nvPr>
        </p:nvSpPr>
        <p:spPr>
          <a:xfrm>
            <a:off x="1980976" y="457471"/>
            <a:ext cx="7930148" cy="673832"/>
          </a:xfrm>
        </p:spPr>
        <p:txBody>
          <a:bodyPr vert="horz" wrap="square" lIns="85490" tIns="42744" rIns="85490" bIns="42744" anchor="ctr" anchorCtr="0"/>
          <a:lstStyle/>
          <a:p>
            <a:pPr eaLnBrk="1" hangingPunct="1"/>
            <a:r>
              <a:rPr lang="zh-CN" altLang="zh-CN" sz="4000" dirty="0"/>
              <a:t>控制面协议架构</a:t>
            </a:r>
            <a:endParaRPr lang="zh-CN" altLang="zh-CN" sz="4000" dirty="0"/>
          </a:p>
        </p:txBody>
      </p:sp>
      <p:sp>
        <p:nvSpPr>
          <p:cNvPr id="25603" name="Rectangle 3"/>
          <p:cNvSpPr txBox="1"/>
          <p:nvPr/>
        </p:nvSpPr>
        <p:spPr>
          <a:xfrm>
            <a:off x="1699895" y="1409065"/>
            <a:ext cx="8368030" cy="5099685"/>
          </a:xfrm>
          <a:prstGeom prst="rect">
            <a:avLst/>
          </a:prstGeom>
          <a:noFill/>
          <a:ln w="9525">
            <a:noFill/>
          </a:ln>
        </p:spPr>
        <p:txBody>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defTabSz="914400" eaLnBrk="1" hangingPunct="1">
              <a:buSzPct val="80000"/>
              <a:tabLst>
                <a:tab pos="3946525" algn="l"/>
              </a:tabLst>
            </a:pPr>
            <a:endParaRPr lang="en-US" altLang="zh-CN" sz="3200" dirty="0">
              <a:ea typeface="华文细黑" panose="02010600040101010101" pitchFamily="2" charset="-122"/>
            </a:endParaRPr>
          </a:p>
          <a:p>
            <a:pPr marL="408305" lvl="1" indent="-238125" defTabSz="914400" eaLnBrk="1" hangingPunct="1">
              <a:tabLst>
                <a:tab pos="3946525" algn="l"/>
              </a:tabLst>
            </a:pPr>
            <a:endParaRPr lang="en-US" altLang="zh-CN" sz="2800" dirty="0">
              <a:ea typeface="华文细黑" panose="02010600040101010101" pitchFamily="2" charset="-122"/>
            </a:endParaRPr>
          </a:p>
          <a:p>
            <a:pPr marL="0" lvl="0" indent="0" defTabSz="914400" eaLnBrk="1" hangingPunct="1">
              <a:buSzPct val="80000"/>
              <a:tabLst>
                <a:tab pos="3946525" algn="l"/>
              </a:tabLst>
            </a:pPr>
            <a:endParaRPr lang="en-US" altLang="zh-CN" sz="3200" dirty="0">
              <a:ea typeface="华文细黑" panose="02010600040101010101" pitchFamily="2" charset="-122"/>
            </a:endParaRPr>
          </a:p>
          <a:p>
            <a:pPr marL="0" lvl="0" indent="0" defTabSz="914400" eaLnBrk="1" hangingPunct="1">
              <a:buSzPct val="80000"/>
              <a:tabLst>
                <a:tab pos="3946525" algn="l"/>
              </a:tabLst>
            </a:pPr>
            <a:endParaRPr lang="en-US" altLang="zh-CN" sz="3200" dirty="0">
              <a:ea typeface="华文细黑" panose="02010600040101010101" pitchFamily="2" charset="-122"/>
            </a:endParaRPr>
          </a:p>
        </p:txBody>
      </p:sp>
      <p:graphicFrame>
        <p:nvGraphicFramePr>
          <p:cNvPr id="25604" name="Object 4"/>
          <p:cNvGraphicFramePr>
            <a:graphicFrameLocks noChangeAspect="1"/>
          </p:cNvGraphicFramePr>
          <p:nvPr/>
        </p:nvGraphicFramePr>
        <p:xfrm>
          <a:off x="2864870" y="1477261"/>
          <a:ext cx="6649272" cy="3516099"/>
        </p:xfrm>
        <a:graphic>
          <a:graphicData uri="http://schemas.openxmlformats.org/presentationml/2006/ole">
            <mc:AlternateContent xmlns:mc="http://schemas.openxmlformats.org/markup-compatibility/2006">
              <mc:Choice xmlns:v="urn:schemas-microsoft-com:vml" Requires="v">
                <p:oleObj spid="_x0000_s8198" name="" r:id="rId1" imgW="3155315" imgH="1672590" progId="Visio.Drawing.11">
                  <p:embed/>
                </p:oleObj>
              </mc:Choice>
              <mc:Fallback>
                <p:oleObj name="" r:id="rId1" imgW="3155315" imgH="1672590" progId="Visio.Drawing.11">
                  <p:embed/>
                  <p:pic>
                    <p:nvPicPr>
                      <p:cNvPr id="0" name="图片 3075"/>
                      <p:cNvPicPr/>
                      <p:nvPr/>
                    </p:nvPicPr>
                    <p:blipFill>
                      <a:blip r:embed="rId2"/>
                      <a:stretch>
                        <a:fillRect/>
                      </a:stretch>
                    </p:blipFill>
                    <p:spPr>
                      <a:xfrm>
                        <a:off x="2864870" y="1477261"/>
                        <a:ext cx="6649272" cy="3516099"/>
                      </a:xfrm>
                      <a:prstGeom prst="rect">
                        <a:avLst/>
                      </a:prstGeom>
                      <a:noFill/>
                      <a:ln w="38100">
                        <a:noFill/>
                        <a:miter/>
                      </a:ln>
                    </p:spPr>
                  </p:pic>
                </p:oleObj>
              </mc:Fallback>
            </mc:AlternateContent>
          </a:graphicData>
        </a:graphic>
      </p:graphicFrame>
      <p:pic>
        <p:nvPicPr>
          <p:cNvPr id="25605" name="Picture 9" descr="coverage"/>
          <p:cNvPicPr>
            <a:picLocks noChangeAspect="1"/>
          </p:cNvPicPr>
          <p:nvPr/>
        </p:nvPicPr>
        <p:blipFill>
          <a:blip r:embed="rId3"/>
          <a:stretch>
            <a:fillRect/>
          </a:stretch>
        </p:blipFill>
        <p:spPr>
          <a:xfrm>
            <a:off x="5485989" y="5293694"/>
            <a:ext cx="1461949" cy="811865"/>
          </a:xfrm>
          <a:prstGeom prst="rect">
            <a:avLst/>
          </a:prstGeom>
          <a:noFill/>
          <a:ln w="9525">
            <a:noFill/>
          </a:ln>
        </p:spPr>
      </p:pic>
      <p:pic>
        <p:nvPicPr>
          <p:cNvPr id="25606" name="Picture 10" descr="Trium_alpha"/>
          <p:cNvPicPr>
            <a:picLocks noChangeAspect="1"/>
          </p:cNvPicPr>
          <p:nvPr/>
        </p:nvPicPr>
        <p:blipFill>
          <a:blip r:embed="rId4"/>
          <a:stretch>
            <a:fillRect/>
          </a:stretch>
        </p:blipFill>
        <p:spPr>
          <a:xfrm>
            <a:off x="3563933" y="5473284"/>
            <a:ext cx="347305" cy="632275"/>
          </a:xfrm>
          <a:prstGeom prst="rect">
            <a:avLst/>
          </a:prstGeom>
          <a:noFill/>
          <a:ln w="9525">
            <a:noFill/>
          </a:ln>
        </p:spPr>
      </p:pic>
      <p:sp>
        <p:nvSpPr>
          <p:cNvPr id="25607" name="Text Box 234"/>
          <p:cNvSpPr txBox="1"/>
          <p:nvPr/>
        </p:nvSpPr>
        <p:spPr>
          <a:xfrm>
            <a:off x="3502969" y="6010569"/>
            <a:ext cx="487045" cy="561340"/>
          </a:xfrm>
          <a:prstGeom prst="rect">
            <a:avLst/>
          </a:prstGeom>
          <a:noFill/>
          <a:ln w="9525">
            <a:noFill/>
          </a:ln>
        </p:spPr>
        <p:txBody>
          <a:bodyPr wrap="none" lIns="100972" tIns="100972" rIns="100972" bIns="100972">
            <a:spAutoFit/>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lgn="ctr">
              <a:spcBef>
                <a:spcPct val="15000"/>
              </a:spcBef>
              <a:buClrTx/>
              <a:buSzTx/>
              <a:buNone/>
            </a:pPr>
            <a:r>
              <a:rPr lang="fr-FR" altLang="en-US" sz="1800" b="1" dirty="0">
                <a:latin typeface="Trebuchet MS" panose="020B0603020202020204" pitchFamily="34" charset="0"/>
              </a:rPr>
              <a:t>UE</a:t>
            </a:r>
            <a:endParaRPr lang="fr-FR" altLang="en-US" sz="1800" b="1" dirty="0">
              <a:latin typeface="Trebuchet MS" panose="020B0603020202020204" pitchFamily="34" charset="0"/>
            </a:endParaRPr>
          </a:p>
        </p:txBody>
      </p:sp>
      <p:sp>
        <p:nvSpPr>
          <p:cNvPr id="25608" name="Text Box 235"/>
          <p:cNvSpPr txBox="1"/>
          <p:nvPr/>
        </p:nvSpPr>
        <p:spPr>
          <a:xfrm>
            <a:off x="5727481" y="6010569"/>
            <a:ext cx="1099185" cy="561340"/>
          </a:xfrm>
          <a:prstGeom prst="rect">
            <a:avLst/>
          </a:prstGeom>
          <a:noFill/>
          <a:ln w="9525">
            <a:noFill/>
          </a:ln>
        </p:spPr>
        <p:txBody>
          <a:bodyPr wrap="none" lIns="100972" tIns="100972" rIns="100972" bIns="100972">
            <a:spAutoFit/>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lgn="ctr">
              <a:spcBef>
                <a:spcPct val="15000"/>
              </a:spcBef>
              <a:buClrTx/>
              <a:buSzTx/>
              <a:buNone/>
            </a:pPr>
            <a:r>
              <a:rPr lang="fr-FR" altLang="en-US" sz="1800" b="1" dirty="0">
                <a:latin typeface="Trebuchet MS" panose="020B0603020202020204" pitchFamily="34" charset="0"/>
              </a:rPr>
              <a:t>eNode-B</a:t>
            </a:r>
            <a:endParaRPr lang="fr-FR" altLang="en-US" sz="1800" b="1" dirty="0">
              <a:latin typeface="Trebuchet MS" panose="020B0603020202020204" pitchFamily="34" charset="0"/>
            </a:endParaRPr>
          </a:p>
        </p:txBody>
      </p:sp>
      <p:sp>
        <p:nvSpPr>
          <p:cNvPr id="25609" name="Text Box 236"/>
          <p:cNvSpPr txBox="1"/>
          <p:nvPr/>
        </p:nvSpPr>
        <p:spPr>
          <a:xfrm>
            <a:off x="8928487" y="6010569"/>
            <a:ext cx="672465" cy="561340"/>
          </a:xfrm>
          <a:prstGeom prst="rect">
            <a:avLst/>
          </a:prstGeom>
          <a:noFill/>
          <a:ln w="9525">
            <a:noFill/>
          </a:ln>
        </p:spPr>
        <p:txBody>
          <a:bodyPr wrap="none" lIns="100972" tIns="100972" rIns="100972" bIns="100972">
            <a:spAutoFit/>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lgn="ctr">
              <a:spcBef>
                <a:spcPct val="15000"/>
              </a:spcBef>
              <a:buClrTx/>
              <a:buSzTx/>
              <a:buNone/>
            </a:pPr>
            <a:r>
              <a:rPr lang="fr-FR" altLang="en-US" sz="1800" b="1" dirty="0">
                <a:latin typeface="Trebuchet MS" panose="020B0603020202020204" pitchFamily="34" charset="0"/>
              </a:rPr>
              <a:t>MME</a:t>
            </a:r>
            <a:endParaRPr lang="fr-FR" altLang="en-US" sz="1800" b="1" dirty="0">
              <a:latin typeface="Trebuchet MS" panose="020B0603020202020204" pitchFamily="34" charset="0"/>
            </a:endParaRPr>
          </a:p>
        </p:txBody>
      </p:sp>
      <p:sp>
        <p:nvSpPr>
          <p:cNvPr id="23562" name="AutoShape 237"/>
          <p:cNvSpPr/>
          <p:nvPr/>
        </p:nvSpPr>
        <p:spPr>
          <a:xfrm>
            <a:off x="7079615" y="3642995"/>
            <a:ext cx="1915795" cy="2199640"/>
          </a:xfrm>
          <a:prstGeom prst="wedgeRectCallout">
            <a:avLst>
              <a:gd name="adj1" fmla="val -60275"/>
              <a:gd name="adj2" fmla="val -92696"/>
            </a:avLst>
          </a:prstGeom>
          <a:solidFill>
            <a:srgbClr val="FFFFCC"/>
          </a:solidFill>
          <a:ln w="12700" cap="flat" cmpd="sng">
            <a:solidFill>
              <a:schemeClr val="tx1"/>
            </a:solidFill>
            <a:prstDash val="solid"/>
            <a:miter/>
            <a:headEnd type="none" w="med" len="med"/>
            <a:tailEnd type="none" w="med" len="med"/>
          </a:ln>
        </p:spPr>
        <p:txBody>
          <a:bodyPr lIns="100972" tIns="100972" rIns="100972" bIns="100972" anchor="ctr" anchorCtr="0"/>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spcBef>
                <a:spcPct val="15000"/>
              </a:spcBef>
              <a:buClr>
                <a:schemeClr val="tx1"/>
              </a:buClr>
              <a:buSzTx/>
              <a:buNone/>
            </a:pPr>
            <a:r>
              <a:rPr lang="en-US" altLang="zh-CN" sz="1400" u="sng" dirty="0">
                <a:latin typeface="Trebuchet MS" panose="020B0603020202020204" pitchFamily="34" charset="0"/>
              </a:rPr>
              <a:t>RRC</a:t>
            </a:r>
            <a:r>
              <a:rPr lang="zh-CN" altLang="en-US" sz="1400" u="sng" dirty="0">
                <a:latin typeface="Trebuchet MS" panose="020B0603020202020204" pitchFamily="34" charset="0"/>
              </a:rPr>
              <a:t>功能</a:t>
            </a:r>
            <a:r>
              <a:rPr lang="en-US" altLang="zh-CN" sz="1400" u="sng" dirty="0">
                <a:latin typeface="Trebuchet MS" panose="020B0603020202020204" pitchFamily="34" charset="0"/>
              </a:rPr>
              <a:t>:</a:t>
            </a:r>
            <a:r>
              <a:rPr lang="en-US" altLang="zh-CN" sz="1400" dirty="0">
                <a:latin typeface="Trebuchet MS" panose="020B0603020202020204" pitchFamily="34" charset="0"/>
              </a:rPr>
              <a:t> </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400" dirty="0">
                <a:latin typeface="Trebuchet MS" panose="020B0603020202020204" pitchFamily="34" charset="0"/>
              </a:rPr>
              <a:t>广播</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 </a:t>
            </a:r>
            <a:r>
              <a:rPr lang="zh-CN" altLang="en-US" sz="1400" dirty="0">
                <a:latin typeface="Trebuchet MS" panose="020B0603020202020204" pitchFamily="34" charset="0"/>
              </a:rPr>
              <a:t>寻呼</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 </a:t>
            </a:r>
            <a:r>
              <a:rPr lang="zh-CN" altLang="en-US" sz="1400" dirty="0">
                <a:latin typeface="Trebuchet MS" panose="020B0603020202020204" pitchFamily="34" charset="0"/>
              </a:rPr>
              <a:t>链路管理</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400" dirty="0">
                <a:latin typeface="Trebuchet MS" panose="020B0603020202020204" pitchFamily="34" charset="0"/>
              </a:rPr>
              <a:t>无线承载控制</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 </a:t>
            </a:r>
            <a:r>
              <a:rPr lang="zh-CN" altLang="en-US" sz="1400" dirty="0">
                <a:latin typeface="Trebuchet MS" panose="020B0603020202020204" pitchFamily="34" charset="0"/>
              </a:rPr>
              <a:t>移动性管理</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UE</a:t>
            </a:r>
            <a:r>
              <a:rPr lang="zh-CN" altLang="en-US" sz="1400" dirty="0">
                <a:latin typeface="Trebuchet MS" panose="020B0603020202020204" pitchFamily="34" charset="0"/>
              </a:rPr>
              <a:t>测量上报和控制</a:t>
            </a:r>
            <a:endParaRPr lang="zh-CN" altLang="en-US" sz="1400" dirty="0">
              <a:latin typeface="Trebuchet MS" panose="020B0603020202020204" pitchFamily="34" charset="0"/>
            </a:endParaRPr>
          </a:p>
        </p:txBody>
      </p:sp>
      <p:sp>
        <p:nvSpPr>
          <p:cNvPr id="23563" name="AutoShape 238"/>
          <p:cNvSpPr/>
          <p:nvPr/>
        </p:nvSpPr>
        <p:spPr>
          <a:xfrm>
            <a:off x="2686050" y="4853940"/>
            <a:ext cx="2615565" cy="659765"/>
          </a:xfrm>
          <a:prstGeom prst="wedgeRectCallout">
            <a:avLst>
              <a:gd name="adj1" fmla="val 57793"/>
              <a:gd name="adj2" fmla="val -311308"/>
            </a:avLst>
          </a:prstGeom>
          <a:solidFill>
            <a:srgbClr val="FFFFCC"/>
          </a:solidFill>
          <a:ln w="12700" cap="flat" cmpd="sng">
            <a:solidFill>
              <a:schemeClr val="tx1"/>
            </a:solidFill>
            <a:prstDash val="solid"/>
            <a:miter/>
            <a:headEnd type="none" w="med" len="med"/>
            <a:tailEnd type="none" w="med" len="med"/>
          </a:ln>
        </p:spPr>
        <p:txBody>
          <a:bodyPr lIns="100972" tIns="100972" rIns="100972" bIns="100972" anchor="ctr" anchorCtr="0"/>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spcBef>
                <a:spcPct val="15000"/>
              </a:spcBef>
              <a:buClr>
                <a:schemeClr val="tx1"/>
              </a:buClr>
              <a:buSzTx/>
              <a:buFont typeface="Arial" panose="020B0604020202020204" pitchFamily="34" charset="0"/>
              <a:buNone/>
            </a:pPr>
            <a:endParaRPr lang="en-US" altLang="zh-CN" sz="1400" u="sng" dirty="0">
              <a:latin typeface="Trebuchet MS" panose="020B0603020202020204" pitchFamily="34" charset="0"/>
            </a:endParaRPr>
          </a:p>
          <a:p>
            <a:pPr marL="0" lvl="0" indent="0">
              <a:spcBef>
                <a:spcPct val="15000"/>
              </a:spcBef>
              <a:buClr>
                <a:schemeClr val="tx1"/>
              </a:buClr>
              <a:buSzTx/>
              <a:buFont typeface="Arial" panose="020B0604020202020204" pitchFamily="34" charset="0"/>
              <a:buNone/>
            </a:pPr>
            <a:r>
              <a:rPr lang="en-US" altLang="zh-CN" sz="1400" u="sng" dirty="0">
                <a:latin typeface="Trebuchet MS" panose="020B0603020202020204" pitchFamily="34" charset="0"/>
              </a:rPr>
              <a:t>PDCP </a:t>
            </a:r>
            <a:r>
              <a:rPr lang="zh-CN" altLang="en-US" sz="1400" u="sng" dirty="0">
                <a:latin typeface="Trebuchet MS" panose="020B0603020202020204" pitchFamily="34" charset="0"/>
              </a:rPr>
              <a:t>执行数据加密和完整性保护功能</a:t>
            </a:r>
            <a:endParaRPr lang="en-US" altLang="zh-CN" sz="1400" dirty="0">
              <a:latin typeface="Trebuchet MS" panose="020B0603020202020204" pitchFamily="34" charset="0"/>
            </a:endParaRPr>
          </a:p>
          <a:p>
            <a:pPr marL="0" lvl="0" indent="0">
              <a:spcBef>
                <a:spcPct val="15000"/>
              </a:spcBef>
              <a:buClr>
                <a:schemeClr val="tx1"/>
              </a:buClr>
              <a:buSzTx/>
              <a:buNone/>
            </a:pPr>
            <a:endParaRPr lang="en-US" altLang="zh-CN" sz="1400" dirty="0">
              <a:latin typeface="Trebuchet MS" panose="020B0603020202020204" pitchFamily="34" charset="0"/>
            </a:endParaRPr>
          </a:p>
        </p:txBody>
      </p:sp>
      <p:sp>
        <p:nvSpPr>
          <p:cNvPr id="23564" name="AutoShape 239"/>
          <p:cNvSpPr/>
          <p:nvPr/>
        </p:nvSpPr>
        <p:spPr>
          <a:xfrm>
            <a:off x="9601200" y="2514600"/>
            <a:ext cx="1774825" cy="1609090"/>
          </a:xfrm>
          <a:prstGeom prst="wedgeRectCallout">
            <a:avLst>
              <a:gd name="adj1" fmla="val -68441"/>
              <a:gd name="adj2" fmla="val -75628"/>
            </a:avLst>
          </a:prstGeom>
          <a:solidFill>
            <a:srgbClr val="FFFFCC"/>
          </a:solidFill>
          <a:ln w="12700" cap="flat" cmpd="sng">
            <a:solidFill>
              <a:schemeClr val="tx1"/>
            </a:solidFill>
            <a:prstDash val="solid"/>
            <a:miter/>
            <a:headEnd type="none" w="med" len="med"/>
            <a:tailEnd type="none" w="med" len="med"/>
          </a:ln>
        </p:spPr>
        <p:txBody>
          <a:bodyPr lIns="100972" tIns="100972" rIns="100972" bIns="100972" anchor="ctr" anchorCtr="0"/>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spcBef>
                <a:spcPct val="15000"/>
              </a:spcBef>
              <a:buClr>
                <a:schemeClr val="tx1"/>
              </a:buClr>
              <a:buSzTx/>
              <a:buNone/>
            </a:pPr>
            <a:r>
              <a:rPr lang="en-US" altLang="zh-CN" sz="1400" u="sng" dirty="0">
                <a:latin typeface="Trebuchet MS" panose="020B0603020202020204" pitchFamily="34" charset="0"/>
              </a:rPr>
              <a:t>NAS</a:t>
            </a:r>
            <a:r>
              <a:rPr lang="zh-CN" altLang="en-US" sz="1400" u="sng" dirty="0">
                <a:latin typeface="Trebuchet MS" panose="020B0603020202020204" pitchFamily="34" charset="0"/>
              </a:rPr>
              <a:t>功能</a:t>
            </a:r>
            <a:r>
              <a:rPr lang="en-US" altLang="zh-CN" sz="1400" u="sng" dirty="0">
                <a:latin typeface="Trebuchet MS" panose="020B0603020202020204" pitchFamily="34" charset="0"/>
              </a:rPr>
              <a:t>:</a:t>
            </a:r>
            <a:r>
              <a:rPr lang="en-US" altLang="zh-CN" sz="1400" dirty="0">
                <a:latin typeface="Trebuchet MS" panose="020B0603020202020204" pitchFamily="34" charset="0"/>
              </a:rPr>
              <a:t> </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400" dirty="0">
                <a:latin typeface="Trebuchet MS" panose="020B0603020202020204" pitchFamily="34" charset="0"/>
              </a:rPr>
              <a:t> 认证、鉴权</a:t>
            </a:r>
            <a:r>
              <a:rPr lang="en-US" altLang="zh-CN" sz="1400" dirty="0">
                <a:latin typeface="Trebuchet MS" panose="020B0603020202020204" pitchFamily="34" charset="0"/>
              </a:rPr>
              <a:t> </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 </a:t>
            </a:r>
            <a:r>
              <a:rPr lang="zh-CN" altLang="en-US" sz="1400" dirty="0">
                <a:latin typeface="Trebuchet MS" panose="020B0603020202020204" pitchFamily="34" charset="0"/>
              </a:rPr>
              <a:t>安全控制</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400" dirty="0">
                <a:latin typeface="Trebuchet MS" panose="020B0603020202020204" pitchFamily="34" charset="0"/>
              </a:rPr>
              <a:t> 移动性管理</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400" dirty="0">
                <a:latin typeface="Trebuchet MS" panose="020B0603020202020204" pitchFamily="34" charset="0"/>
              </a:rPr>
              <a:t> 寻呼发起</a:t>
            </a:r>
            <a:endParaRPr lang="zh-CN" altLang="en-US" sz="1400" dirty="0">
              <a:latin typeface="Trebuchet MS" panose="020B0603020202020204" pitchFamily="34" charset="0"/>
            </a:endParaRPr>
          </a:p>
        </p:txBody>
      </p:sp>
      <p:pic>
        <p:nvPicPr>
          <p:cNvPr id="25613" name="Picture 14" descr="SGSN2"/>
          <p:cNvPicPr>
            <a:picLocks noChangeAspect="1"/>
          </p:cNvPicPr>
          <p:nvPr/>
        </p:nvPicPr>
        <p:blipFill>
          <a:blip r:embed="rId5"/>
          <a:stretch>
            <a:fillRect/>
          </a:stretch>
        </p:blipFill>
        <p:spPr>
          <a:xfrm>
            <a:off x="8997148" y="5409930"/>
            <a:ext cx="604075" cy="74062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2" grpId="0" bldLvl="0" animBg="1"/>
      <p:bldP spid="23563" grpId="0" bldLvl="0" animBg="1"/>
      <p:bldP spid="23564"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0"/>
          <p:cNvSpPr>
            <a:spLocks noGrp="1"/>
          </p:cNvSpPr>
          <p:nvPr>
            <p:ph type="title" idx="4294967295"/>
          </p:nvPr>
        </p:nvSpPr>
        <p:spPr>
          <a:xfrm>
            <a:off x="2124423" y="457512"/>
            <a:ext cx="7943506" cy="605559"/>
          </a:xfrm>
        </p:spPr>
        <p:txBody>
          <a:bodyPr vert="horz" wrap="square" lIns="85490" tIns="42744" rIns="85490" bIns="42744" anchor="ctr" anchorCtr="0"/>
          <a:lstStyle/>
          <a:p>
            <a:pPr eaLnBrk="1" hangingPunct="1"/>
            <a:r>
              <a:rPr lang="zh-CN" altLang="zh-CN" dirty="0"/>
              <a:t>用户面协议架构</a:t>
            </a:r>
            <a:endParaRPr lang="zh-CN" altLang="zh-CN" dirty="0"/>
          </a:p>
        </p:txBody>
      </p:sp>
      <p:pic>
        <p:nvPicPr>
          <p:cNvPr id="24579" name="Picture 14" descr="SGSN2"/>
          <p:cNvPicPr>
            <a:picLocks noChangeAspect="1"/>
          </p:cNvPicPr>
          <p:nvPr/>
        </p:nvPicPr>
        <p:blipFill>
          <a:blip r:embed="rId1"/>
          <a:stretch>
            <a:fillRect/>
          </a:stretch>
        </p:blipFill>
        <p:spPr>
          <a:xfrm>
            <a:off x="8240687" y="5593651"/>
            <a:ext cx="507600" cy="623370"/>
          </a:xfrm>
          <a:prstGeom prst="rect">
            <a:avLst/>
          </a:prstGeom>
          <a:noFill/>
          <a:ln w="9525">
            <a:noFill/>
          </a:ln>
        </p:spPr>
      </p:pic>
      <p:sp>
        <p:nvSpPr>
          <p:cNvPr id="24580" name="Rectangle 3"/>
          <p:cNvSpPr txBox="1"/>
          <p:nvPr/>
        </p:nvSpPr>
        <p:spPr>
          <a:xfrm>
            <a:off x="2624427" y="2211946"/>
            <a:ext cx="6693798" cy="3490868"/>
          </a:xfrm>
          <a:prstGeom prst="rect">
            <a:avLst/>
          </a:prstGeom>
          <a:noFill/>
          <a:ln w="9525">
            <a:noFill/>
          </a:ln>
        </p:spPr>
        <p:txBody>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defTabSz="914400" eaLnBrk="1" hangingPunct="1">
              <a:buSzPct val="80000"/>
              <a:tabLst>
                <a:tab pos="3946525" algn="l"/>
              </a:tabLst>
            </a:pPr>
            <a:endParaRPr lang="en-US" altLang="zh-CN" sz="2620" dirty="0">
              <a:ea typeface="华文细黑" panose="02010600040101010101" pitchFamily="2" charset="-122"/>
            </a:endParaRPr>
          </a:p>
          <a:p>
            <a:pPr marL="408305" lvl="1" indent="-238125" defTabSz="914400" eaLnBrk="1" hangingPunct="1">
              <a:tabLst>
                <a:tab pos="3946525" algn="l"/>
              </a:tabLst>
            </a:pPr>
            <a:endParaRPr lang="en-US" altLang="zh-CN" sz="2245" dirty="0">
              <a:ea typeface="华文细黑" panose="02010600040101010101" pitchFamily="2" charset="-122"/>
            </a:endParaRPr>
          </a:p>
          <a:p>
            <a:pPr marL="0" lvl="0" indent="0" defTabSz="914400" eaLnBrk="1" hangingPunct="1">
              <a:buSzPct val="80000"/>
              <a:tabLst>
                <a:tab pos="3946525" algn="l"/>
              </a:tabLst>
            </a:pPr>
            <a:endParaRPr lang="en-US" altLang="zh-CN" sz="2620" dirty="0">
              <a:ea typeface="华文细黑" panose="02010600040101010101" pitchFamily="2" charset="-122"/>
            </a:endParaRPr>
          </a:p>
          <a:p>
            <a:pPr marL="0" lvl="0" indent="0" defTabSz="914400" eaLnBrk="1" hangingPunct="1">
              <a:buSzPct val="80000"/>
              <a:tabLst>
                <a:tab pos="3946525" algn="l"/>
              </a:tabLst>
            </a:pPr>
            <a:endParaRPr lang="en-US" altLang="zh-CN" sz="2620" dirty="0">
              <a:ea typeface="华文细黑" panose="02010600040101010101" pitchFamily="2" charset="-122"/>
            </a:endParaRPr>
          </a:p>
        </p:txBody>
      </p:sp>
      <p:pic>
        <p:nvPicPr>
          <p:cNvPr id="24581" name="Picture 5" descr="coverage"/>
          <p:cNvPicPr>
            <a:picLocks noChangeAspect="1"/>
          </p:cNvPicPr>
          <p:nvPr/>
        </p:nvPicPr>
        <p:blipFill>
          <a:blip r:embed="rId2"/>
          <a:stretch>
            <a:fillRect/>
          </a:stretch>
        </p:blipFill>
        <p:spPr>
          <a:xfrm>
            <a:off x="5241094" y="5232173"/>
            <a:ext cx="1444139" cy="801474"/>
          </a:xfrm>
          <a:prstGeom prst="rect">
            <a:avLst/>
          </a:prstGeom>
          <a:noFill/>
          <a:ln w="9525">
            <a:noFill/>
          </a:ln>
        </p:spPr>
      </p:pic>
      <p:pic>
        <p:nvPicPr>
          <p:cNvPr id="24582" name="Picture 6" descr="Trium_alpha"/>
          <p:cNvPicPr>
            <a:picLocks noChangeAspect="1"/>
          </p:cNvPicPr>
          <p:nvPr/>
        </p:nvPicPr>
        <p:blipFill>
          <a:blip r:embed="rId3"/>
          <a:stretch>
            <a:fillRect/>
          </a:stretch>
        </p:blipFill>
        <p:spPr>
          <a:xfrm>
            <a:off x="3388796" y="5374657"/>
            <a:ext cx="292391" cy="532832"/>
          </a:xfrm>
          <a:prstGeom prst="rect">
            <a:avLst/>
          </a:prstGeom>
          <a:noFill/>
          <a:ln w="9525">
            <a:noFill/>
          </a:ln>
        </p:spPr>
      </p:pic>
      <p:sp>
        <p:nvSpPr>
          <p:cNvPr id="24583" name="Text Box 230"/>
          <p:cNvSpPr txBox="1"/>
          <p:nvPr/>
        </p:nvSpPr>
        <p:spPr>
          <a:xfrm>
            <a:off x="3246312" y="5944594"/>
            <a:ext cx="702033" cy="501650"/>
          </a:xfrm>
          <a:prstGeom prst="rect">
            <a:avLst/>
          </a:prstGeom>
          <a:noFill/>
          <a:ln w="9525">
            <a:noFill/>
          </a:ln>
        </p:spPr>
        <p:txBody>
          <a:bodyPr lIns="100972" tIns="100972" rIns="100972" bIns="100972">
            <a:spAutoFit/>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lgn="ctr">
              <a:spcBef>
                <a:spcPct val="15000"/>
              </a:spcBef>
              <a:buClrTx/>
              <a:buSzTx/>
              <a:buNone/>
            </a:pPr>
            <a:r>
              <a:rPr lang="fr-FR" altLang="en-US" sz="1495" b="1" dirty="0">
                <a:latin typeface="Trebuchet MS" panose="020B0603020202020204" pitchFamily="34" charset="0"/>
              </a:rPr>
              <a:t>UE</a:t>
            </a:r>
            <a:endParaRPr lang="fr-FR" altLang="en-US" sz="1495" b="1" dirty="0">
              <a:latin typeface="Trebuchet MS" panose="020B0603020202020204" pitchFamily="34" charset="0"/>
            </a:endParaRPr>
          </a:p>
        </p:txBody>
      </p:sp>
      <p:sp>
        <p:nvSpPr>
          <p:cNvPr id="24584" name="Text Box 231"/>
          <p:cNvSpPr txBox="1"/>
          <p:nvPr/>
        </p:nvSpPr>
        <p:spPr>
          <a:xfrm>
            <a:off x="5454820" y="6087079"/>
            <a:ext cx="1166592" cy="501650"/>
          </a:xfrm>
          <a:prstGeom prst="rect">
            <a:avLst/>
          </a:prstGeom>
          <a:noFill/>
          <a:ln w="9525">
            <a:noFill/>
          </a:ln>
        </p:spPr>
        <p:txBody>
          <a:bodyPr lIns="100972" tIns="100972" rIns="100972" bIns="100972">
            <a:spAutoFit/>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lgn="ctr">
              <a:spcBef>
                <a:spcPct val="15000"/>
              </a:spcBef>
              <a:buClrTx/>
              <a:buSzTx/>
              <a:buNone/>
            </a:pPr>
            <a:r>
              <a:rPr lang="fr-FR" altLang="en-US" sz="1495" b="1" dirty="0">
                <a:latin typeface="Trebuchet MS" panose="020B0603020202020204" pitchFamily="34" charset="0"/>
              </a:rPr>
              <a:t>eNode-B</a:t>
            </a:r>
            <a:endParaRPr lang="fr-FR" altLang="en-US" sz="1495" b="1" dirty="0">
              <a:latin typeface="Trebuchet MS" panose="020B0603020202020204" pitchFamily="34" charset="0"/>
            </a:endParaRPr>
          </a:p>
        </p:txBody>
      </p:sp>
      <p:sp>
        <p:nvSpPr>
          <p:cNvPr id="24585" name="Text Box 232"/>
          <p:cNvSpPr txBox="1"/>
          <p:nvPr/>
        </p:nvSpPr>
        <p:spPr>
          <a:xfrm>
            <a:off x="8090782" y="6073052"/>
            <a:ext cx="856391" cy="501650"/>
          </a:xfrm>
          <a:prstGeom prst="rect">
            <a:avLst/>
          </a:prstGeom>
          <a:noFill/>
          <a:ln w="9525">
            <a:noFill/>
          </a:ln>
        </p:spPr>
        <p:txBody>
          <a:bodyPr lIns="100972" tIns="100972" rIns="100972" bIns="100972">
            <a:spAutoFit/>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lgn="ctr">
              <a:spcBef>
                <a:spcPct val="15000"/>
              </a:spcBef>
              <a:buClrTx/>
              <a:buSzTx/>
              <a:buNone/>
            </a:pPr>
            <a:r>
              <a:rPr lang="en-US" altLang="fr-FR" sz="1495" b="1" dirty="0">
                <a:latin typeface="Trebuchet MS" panose="020B0603020202020204" pitchFamily="34" charset="0"/>
              </a:rPr>
              <a:t>SGW</a:t>
            </a:r>
            <a:endParaRPr lang="en-US" altLang="fr-FR" sz="1495" b="1" dirty="0">
              <a:latin typeface="Trebuchet MS" panose="020B0603020202020204" pitchFamily="34" charset="0"/>
            </a:endParaRPr>
          </a:p>
        </p:txBody>
      </p:sp>
      <p:sp>
        <p:nvSpPr>
          <p:cNvPr id="22538" name="AutoShape 238"/>
          <p:cNvSpPr/>
          <p:nvPr/>
        </p:nvSpPr>
        <p:spPr>
          <a:xfrm>
            <a:off x="9525000" y="2376805"/>
            <a:ext cx="1909445" cy="1354455"/>
          </a:xfrm>
          <a:prstGeom prst="wedgeRectCallout">
            <a:avLst>
              <a:gd name="adj1" fmla="val -230607"/>
              <a:gd name="adj2" fmla="val 33837"/>
            </a:avLst>
          </a:prstGeom>
          <a:solidFill>
            <a:srgbClr val="FFFFCC"/>
          </a:solidFill>
          <a:ln w="12700" cap="flat" cmpd="sng">
            <a:solidFill>
              <a:schemeClr val="tx1"/>
            </a:solidFill>
            <a:prstDash val="solid"/>
            <a:miter/>
            <a:headEnd type="none" w="med" len="med"/>
            <a:tailEnd type="none" w="med" len="med"/>
          </a:ln>
        </p:spPr>
        <p:txBody>
          <a:bodyPr lIns="100972" tIns="100972" rIns="100972" bIns="100972" anchor="ctr" anchorCtr="0"/>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spcBef>
                <a:spcPct val="15000"/>
              </a:spcBef>
              <a:buClr>
                <a:schemeClr val="tx1"/>
              </a:buClr>
              <a:buSzTx/>
              <a:buNone/>
            </a:pPr>
            <a:r>
              <a:rPr lang="en-US" altLang="zh-CN" sz="1400" u="sng" dirty="0">
                <a:latin typeface="Trebuchet MS" panose="020B0603020202020204" pitchFamily="34" charset="0"/>
              </a:rPr>
              <a:t>RLC </a:t>
            </a:r>
            <a:r>
              <a:rPr lang="zh-CN" altLang="en-US" sz="1400" u="sng" dirty="0">
                <a:latin typeface="Trebuchet MS" panose="020B0603020202020204" pitchFamily="34" charset="0"/>
              </a:rPr>
              <a:t>层功能如下：</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 </a:t>
            </a:r>
            <a:r>
              <a:rPr lang="zh-CN" altLang="en-US" sz="1400" dirty="0">
                <a:latin typeface="Trebuchet MS" panose="020B0603020202020204" pitchFamily="34" charset="0"/>
              </a:rPr>
              <a:t>上层</a:t>
            </a:r>
            <a:r>
              <a:rPr lang="en-US" altLang="zh-CN" sz="1400" dirty="0">
                <a:latin typeface="Trebuchet MS" panose="020B0603020202020204" pitchFamily="34" charset="0"/>
              </a:rPr>
              <a:t>PDU</a:t>
            </a:r>
            <a:r>
              <a:rPr lang="zh-CN" altLang="en-US" sz="1400" dirty="0">
                <a:latin typeface="Trebuchet MS" panose="020B0603020202020204" pitchFamily="34" charset="0"/>
              </a:rPr>
              <a:t>的传输</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ARQ</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400" dirty="0">
                <a:latin typeface="Trebuchet MS" panose="020B0603020202020204" pitchFamily="34" charset="0"/>
              </a:rPr>
              <a:t>包分段和重组</a:t>
            </a:r>
            <a:endParaRPr lang="zh-CN" altLang="en-US" sz="1400" dirty="0">
              <a:latin typeface="Trebuchet MS" panose="020B0603020202020204" pitchFamily="34" charset="0"/>
            </a:endParaRPr>
          </a:p>
        </p:txBody>
      </p:sp>
      <p:sp>
        <p:nvSpPr>
          <p:cNvPr id="22539" name="AutoShape 239"/>
          <p:cNvSpPr/>
          <p:nvPr/>
        </p:nvSpPr>
        <p:spPr>
          <a:xfrm>
            <a:off x="7136130" y="1273810"/>
            <a:ext cx="2021840" cy="867410"/>
          </a:xfrm>
          <a:prstGeom prst="wedgeRectCallout">
            <a:avLst>
              <a:gd name="adj1" fmla="val -76211"/>
              <a:gd name="adj2" fmla="val 161493"/>
            </a:avLst>
          </a:prstGeom>
          <a:solidFill>
            <a:srgbClr val="FFFFCC"/>
          </a:solidFill>
          <a:ln w="12700" cap="flat" cmpd="sng">
            <a:solidFill>
              <a:schemeClr val="tx1"/>
            </a:solidFill>
            <a:prstDash val="solid"/>
            <a:miter/>
            <a:headEnd type="none" w="med" len="med"/>
            <a:tailEnd type="none" w="med" len="med"/>
          </a:ln>
        </p:spPr>
        <p:txBody>
          <a:bodyPr lIns="100972" tIns="100972" rIns="100972" bIns="100972" anchor="ctr" anchorCtr="0"/>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spcBef>
                <a:spcPct val="15000"/>
              </a:spcBef>
              <a:buClr>
                <a:schemeClr val="tx1"/>
              </a:buClr>
              <a:buSzTx/>
              <a:buNone/>
            </a:pPr>
            <a:r>
              <a:rPr lang="en-US" altLang="zh-CN" sz="1400" u="sng" dirty="0">
                <a:latin typeface="Trebuchet MS" panose="020B0603020202020204" pitchFamily="34" charset="0"/>
              </a:rPr>
              <a:t>PDCP </a:t>
            </a:r>
            <a:r>
              <a:rPr lang="zh-CN" altLang="en-US" sz="1400" u="sng" dirty="0">
                <a:latin typeface="Trebuchet MS" panose="020B0603020202020204" pitchFamily="34" charset="0"/>
              </a:rPr>
              <a:t>功能如下：</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400" dirty="0">
                <a:latin typeface="Trebuchet MS" panose="020B0603020202020204" pitchFamily="34" charset="0"/>
              </a:rPr>
              <a:t> 头压缩</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 </a:t>
            </a:r>
            <a:r>
              <a:rPr lang="zh-CN" altLang="en-US" sz="1400" dirty="0">
                <a:latin typeface="Trebuchet MS" panose="020B0603020202020204" pitchFamily="34" charset="0"/>
              </a:rPr>
              <a:t>加密</a:t>
            </a:r>
            <a:endParaRPr lang="zh-CN" altLang="en-US" sz="1400" dirty="0">
              <a:latin typeface="Trebuchet MS" panose="020B0603020202020204" pitchFamily="34" charset="0"/>
            </a:endParaRPr>
          </a:p>
        </p:txBody>
      </p:sp>
      <p:sp>
        <p:nvSpPr>
          <p:cNvPr id="22540" name="AutoShape 240"/>
          <p:cNvSpPr/>
          <p:nvPr/>
        </p:nvSpPr>
        <p:spPr>
          <a:xfrm>
            <a:off x="7235825" y="3895725"/>
            <a:ext cx="4631690" cy="1755140"/>
          </a:xfrm>
          <a:prstGeom prst="wedgeRectCallout">
            <a:avLst>
              <a:gd name="adj1" fmla="val -68055"/>
              <a:gd name="adj2" fmla="val -45549"/>
            </a:avLst>
          </a:prstGeom>
          <a:solidFill>
            <a:srgbClr val="FFFFCC"/>
          </a:solidFill>
          <a:ln w="12700" cap="flat" cmpd="sng">
            <a:solidFill>
              <a:schemeClr val="tx1"/>
            </a:solidFill>
            <a:prstDash val="solid"/>
            <a:miter/>
            <a:headEnd type="none" w="med" len="med"/>
            <a:tailEnd type="none" w="med" len="med"/>
          </a:ln>
        </p:spPr>
        <p:txBody>
          <a:bodyPr lIns="100972" tIns="100972" rIns="100972" bIns="100972" anchor="ctr" anchorCtr="0"/>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spcBef>
                <a:spcPct val="15000"/>
              </a:spcBef>
              <a:buClr>
                <a:schemeClr val="tx1"/>
              </a:buClr>
              <a:buSzTx/>
              <a:buNone/>
            </a:pPr>
            <a:r>
              <a:rPr lang="en-US" altLang="zh-CN" sz="1400" u="sng" dirty="0">
                <a:latin typeface="Trebuchet MS" panose="020B0603020202020204" pitchFamily="34" charset="0"/>
              </a:rPr>
              <a:t>MAC </a:t>
            </a:r>
            <a:r>
              <a:rPr lang="zh-CN" altLang="en-US" sz="1400" u="sng" dirty="0">
                <a:latin typeface="Trebuchet MS" panose="020B0603020202020204" pitchFamily="34" charset="0"/>
              </a:rPr>
              <a:t>层功能如下</a:t>
            </a:r>
            <a:r>
              <a:rPr lang="en-US" altLang="zh-CN" sz="1400" dirty="0">
                <a:latin typeface="Trebuchet MS" panose="020B0603020202020204" pitchFamily="34" charset="0"/>
              </a:rPr>
              <a:t>: </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 </a:t>
            </a:r>
            <a:r>
              <a:rPr lang="zh-CN" altLang="en-US" sz="1400" dirty="0">
                <a:latin typeface="Trebuchet MS" panose="020B0603020202020204" pitchFamily="34" charset="0"/>
              </a:rPr>
              <a:t>调度</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 HARQ</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400" dirty="0">
                <a:latin typeface="Trebuchet MS" panose="020B0603020202020204" pitchFamily="34" charset="0"/>
              </a:rPr>
              <a:t> 逻辑信道优先级管理</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400" dirty="0">
                <a:latin typeface="Trebuchet MS" panose="020B0603020202020204" pitchFamily="34" charset="0"/>
              </a:rPr>
              <a:t>逻辑信道与传输信道的映射</a:t>
            </a:r>
            <a:endParaRPr lang="en-US" altLang="zh-CN" sz="14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400" dirty="0">
                <a:latin typeface="Trebuchet MS" panose="020B0603020202020204" pitchFamily="34" charset="0"/>
              </a:rPr>
              <a:t> RLC PDU</a:t>
            </a:r>
            <a:r>
              <a:rPr lang="zh-CN" altLang="en-US" sz="1400" dirty="0">
                <a:latin typeface="Trebuchet MS" panose="020B0603020202020204" pitchFamily="34" charset="0"/>
              </a:rPr>
              <a:t>的复用与解复用</a:t>
            </a:r>
            <a:endParaRPr lang="zh-CN" altLang="en-US" sz="1400" dirty="0">
              <a:latin typeface="Trebuchet MS" panose="020B0603020202020204" pitchFamily="34" charset="0"/>
            </a:endParaRPr>
          </a:p>
        </p:txBody>
      </p:sp>
      <p:sp>
        <p:nvSpPr>
          <p:cNvPr id="22541" name="AutoShape 241"/>
          <p:cNvSpPr/>
          <p:nvPr/>
        </p:nvSpPr>
        <p:spPr>
          <a:xfrm>
            <a:off x="1066800" y="838200"/>
            <a:ext cx="2644140" cy="1282700"/>
          </a:xfrm>
          <a:prstGeom prst="wedgeRectCallout">
            <a:avLst>
              <a:gd name="adj1" fmla="val 112776"/>
              <a:gd name="adj2" fmla="val 226336"/>
            </a:avLst>
          </a:prstGeom>
          <a:solidFill>
            <a:srgbClr val="FFFFCC"/>
          </a:solidFill>
          <a:ln w="12700" cap="flat" cmpd="sng">
            <a:solidFill>
              <a:schemeClr val="tx1"/>
            </a:solidFill>
            <a:prstDash val="solid"/>
            <a:miter/>
            <a:headEnd type="none" w="med" len="med"/>
            <a:tailEnd type="none" w="med" len="med"/>
          </a:ln>
        </p:spPr>
        <p:txBody>
          <a:bodyPr lIns="100972" tIns="100972" rIns="100972" bIns="100972" anchor="ctr" anchorCtr="0"/>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spcBef>
                <a:spcPct val="15000"/>
              </a:spcBef>
              <a:buClr>
                <a:schemeClr val="tx1"/>
              </a:buClr>
              <a:buSzTx/>
              <a:buNone/>
            </a:pPr>
            <a:r>
              <a:rPr lang="en-US" altLang="zh-CN" sz="1600" u="sng" dirty="0">
                <a:latin typeface="Trebuchet MS" panose="020B0603020202020204" pitchFamily="34" charset="0"/>
              </a:rPr>
              <a:t>PHY</a:t>
            </a:r>
            <a:r>
              <a:rPr lang="zh-CN" altLang="en-US" sz="1600" u="sng" dirty="0">
                <a:latin typeface="Trebuchet MS" panose="020B0603020202020204" pitchFamily="34" charset="0"/>
              </a:rPr>
              <a:t>层</a:t>
            </a:r>
            <a:r>
              <a:rPr lang="en-US" altLang="zh-CN" sz="1600" u="sng" dirty="0">
                <a:latin typeface="Trebuchet MS" panose="020B0603020202020204" pitchFamily="34" charset="0"/>
              </a:rPr>
              <a:t>(L1)</a:t>
            </a:r>
            <a:r>
              <a:rPr lang="zh-CN" altLang="en-US" sz="1600" u="sng" dirty="0">
                <a:latin typeface="Trebuchet MS" panose="020B0603020202020204" pitchFamily="34" charset="0"/>
              </a:rPr>
              <a:t>功能如下</a:t>
            </a:r>
            <a:r>
              <a:rPr lang="en-US" altLang="zh-CN" sz="1600" u="sng" dirty="0">
                <a:latin typeface="Trebuchet MS" panose="020B0603020202020204" pitchFamily="34" charset="0"/>
              </a:rPr>
              <a:t>:</a:t>
            </a:r>
            <a:endParaRPr lang="en-US" altLang="zh-CN" sz="16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600" dirty="0">
                <a:latin typeface="Trebuchet MS" panose="020B0603020202020204" pitchFamily="34" charset="0"/>
              </a:rPr>
              <a:t> </a:t>
            </a:r>
            <a:r>
              <a:rPr lang="zh-CN" altLang="en-US" sz="1600" dirty="0">
                <a:latin typeface="Trebuchet MS" panose="020B0603020202020204" pitchFamily="34" charset="0"/>
              </a:rPr>
              <a:t>无线接入</a:t>
            </a:r>
            <a:endParaRPr lang="en-US" altLang="zh-CN" sz="16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zh-CN" altLang="en-US" sz="1600" dirty="0">
                <a:latin typeface="Trebuchet MS" panose="020B0603020202020204" pitchFamily="34" charset="0"/>
              </a:rPr>
              <a:t> 功率控制</a:t>
            </a:r>
            <a:endParaRPr lang="en-US" altLang="zh-CN" sz="1600" dirty="0">
              <a:latin typeface="Trebuchet MS" panose="020B0603020202020204" pitchFamily="34" charset="0"/>
            </a:endParaRPr>
          </a:p>
          <a:p>
            <a:pPr marL="0" lvl="0" indent="0">
              <a:spcBef>
                <a:spcPct val="15000"/>
              </a:spcBef>
              <a:buClr>
                <a:schemeClr val="tx1"/>
              </a:buClr>
              <a:buSzTx/>
              <a:buFont typeface="Wingdings" panose="05000000000000000000" pitchFamily="2" charset="2"/>
              <a:buChar char="§"/>
            </a:pPr>
            <a:r>
              <a:rPr lang="en-US" altLang="zh-CN" sz="1600" dirty="0">
                <a:latin typeface="Trebuchet MS" panose="020B0603020202020204" pitchFamily="34" charset="0"/>
              </a:rPr>
              <a:t> MIMO</a:t>
            </a:r>
            <a:endParaRPr lang="en-US" altLang="zh-CN" sz="1600" dirty="0">
              <a:latin typeface="Trebuchet MS" panose="020B0603020202020204" pitchFamily="34" charset="0"/>
            </a:endParaRPr>
          </a:p>
        </p:txBody>
      </p:sp>
      <p:grpSp>
        <p:nvGrpSpPr>
          <p:cNvPr id="24590" name="Group 14"/>
          <p:cNvGrpSpPr/>
          <p:nvPr/>
        </p:nvGrpSpPr>
        <p:grpSpPr>
          <a:xfrm>
            <a:off x="2678650" y="2520662"/>
            <a:ext cx="6415954" cy="2211477"/>
            <a:chOff x="344" y="0"/>
            <a:chExt cx="5136" cy="2040"/>
          </a:xfrm>
        </p:grpSpPr>
        <p:sp>
          <p:nvSpPr>
            <p:cNvPr id="24591" name="Rectangle 234"/>
            <p:cNvSpPr/>
            <p:nvPr/>
          </p:nvSpPr>
          <p:spPr>
            <a:xfrm>
              <a:off x="2748" y="512"/>
              <a:ext cx="263" cy="496"/>
            </a:xfrm>
            <a:prstGeom prst="rect">
              <a:avLst/>
            </a:prstGeom>
            <a:noFill/>
            <a:ln w="9525">
              <a:noFill/>
            </a:ln>
          </p:spPr>
          <p:txBody>
            <a:bodyPr wrap="none" lIns="100972" tIns="100972" rIns="100972" bIns="100972" anchor="ctr" anchorCtr="0">
              <a:spAutoFit/>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lgn="ctr">
                <a:spcBef>
                  <a:spcPct val="0"/>
                </a:spcBef>
                <a:buClrTx/>
                <a:buSzTx/>
                <a:buFont typeface="Arial" panose="020B0604020202020204" pitchFamily="34" charset="0"/>
                <a:buNone/>
              </a:pPr>
              <a:endParaRPr lang="zh-CN" altLang="zh-CN" sz="1680" dirty="0">
                <a:solidFill>
                  <a:schemeClr val="bg1"/>
                </a:solidFill>
                <a:latin typeface="Times New Roman" panose="02020603050405020304" pitchFamily="18" charset="0"/>
              </a:endParaRPr>
            </a:p>
          </p:txBody>
        </p:sp>
        <p:sp>
          <p:nvSpPr>
            <p:cNvPr id="24592" name="Rectangle 235"/>
            <p:cNvSpPr/>
            <p:nvPr/>
          </p:nvSpPr>
          <p:spPr>
            <a:xfrm>
              <a:off x="2748" y="512"/>
              <a:ext cx="263" cy="496"/>
            </a:xfrm>
            <a:prstGeom prst="rect">
              <a:avLst/>
            </a:prstGeom>
            <a:noFill/>
            <a:ln w="9525">
              <a:noFill/>
            </a:ln>
          </p:spPr>
          <p:txBody>
            <a:bodyPr wrap="none" lIns="100972" tIns="100972" rIns="100972" bIns="100972" anchor="ctr" anchorCtr="0">
              <a:spAutoFit/>
            </a:bodyPr>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lgn="ctr">
                <a:spcBef>
                  <a:spcPct val="0"/>
                </a:spcBef>
                <a:buClrTx/>
                <a:buSzTx/>
                <a:buFont typeface="Arial" panose="020B0604020202020204" pitchFamily="34" charset="0"/>
                <a:buNone/>
              </a:pPr>
              <a:endParaRPr lang="zh-CN" altLang="zh-CN" sz="1680" dirty="0">
                <a:solidFill>
                  <a:schemeClr val="bg1"/>
                </a:solidFill>
                <a:latin typeface="Times New Roman" panose="02020603050405020304" pitchFamily="18" charset="0"/>
              </a:endParaRPr>
            </a:p>
          </p:txBody>
        </p:sp>
        <p:graphicFrame>
          <p:nvGraphicFramePr>
            <p:cNvPr id="24593" name="Object 2"/>
            <p:cNvGraphicFramePr>
              <a:graphicFrameLocks noChangeAspect="1"/>
            </p:cNvGraphicFramePr>
            <p:nvPr/>
          </p:nvGraphicFramePr>
          <p:xfrm>
            <a:off x="344" y="0"/>
            <a:ext cx="3376" cy="2040"/>
          </p:xfrm>
          <a:graphic>
            <a:graphicData uri="http://schemas.openxmlformats.org/presentationml/2006/ole">
              <mc:AlternateContent xmlns:mc="http://schemas.openxmlformats.org/markup-compatibility/2006">
                <mc:Choice xmlns:v="urn:schemas-microsoft-com:vml" Requires="v">
                  <p:oleObj spid="_x0000_s9222" name="" r:id="rId4" imgW="1985010" imgH="1202690" progId="Visio.Drawing.11">
                    <p:embed/>
                  </p:oleObj>
                </mc:Choice>
                <mc:Fallback>
                  <p:oleObj name="" r:id="rId4" imgW="1985010" imgH="1202690" progId="Visio.Drawing.11">
                    <p:embed/>
                    <p:pic>
                      <p:nvPicPr>
                        <p:cNvPr id="0" name="图片 3076"/>
                        <p:cNvPicPr/>
                        <p:nvPr/>
                      </p:nvPicPr>
                      <p:blipFill>
                        <a:blip r:embed="rId5"/>
                        <a:stretch>
                          <a:fillRect/>
                        </a:stretch>
                      </p:blipFill>
                      <p:spPr>
                        <a:xfrm>
                          <a:off x="344" y="0"/>
                          <a:ext cx="3376" cy="2040"/>
                        </a:xfrm>
                        <a:prstGeom prst="rect">
                          <a:avLst/>
                        </a:prstGeom>
                        <a:noFill/>
                        <a:ln w="38100">
                          <a:noFill/>
                          <a:miter/>
                        </a:ln>
                      </p:spPr>
                    </p:pic>
                  </p:oleObj>
                </mc:Fallback>
              </mc:AlternateContent>
            </a:graphicData>
          </a:graphic>
        </p:graphicFrame>
        <p:sp>
          <p:nvSpPr>
            <p:cNvPr id="24594" name="Rectangle 237"/>
            <p:cNvSpPr/>
            <p:nvPr/>
          </p:nvSpPr>
          <p:spPr>
            <a:xfrm>
              <a:off x="4152" y="27"/>
              <a:ext cx="1328" cy="1984"/>
            </a:xfrm>
            <a:prstGeom prst="rect">
              <a:avLst/>
            </a:prstGeom>
            <a:noFill/>
            <a:ln w="12700" cap="flat" cmpd="sng">
              <a:solidFill>
                <a:schemeClr val="tx1"/>
              </a:solidFill>
              <a:prstDash val="lgDash"/>
              <a:miter/>
              <a:headEnd type="none" w="med" len="med"/>
              <a:tailEnd type="none" w="med" len="med"/>
            </a:ln>
          </p:spPr>
          <p:txBody>
            <a:bodyPr wrap="none" lIns="100972" tIns="100972" rIns="100972" bIns="100972"/>
            <a:lstStyle>
              <a:lvl1pPr marL="342900" indent="-342900" algn="l" defTabSz="0"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kern="1200">
                  <a:solidFill>
                    <a:srgbClr val="404040"/>
                  </a:solidFill>
                  <a:latin typeface="+mn-lt"/>
                  <a:ea typeface="+mn-ea"/>
                  <a:cs typeface="+mn-cs"/>
                  <a:sym typeface="Arial" panose="020B0604020202020204" pitchFamily="34" charset="0"/>
                </a:defRPr>
              </a:lvl1pPr>
              <a:lvl2pPr marL="742950" indent="-285750" algn="l" defTabSz="0"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mn-lt"/>
                  <a:ea typeface="+mn-ea"/>
                  <a:cs typeface="+mn-cs"/>
                  <a:sym typeface="Arial" panose="020B0604020202020204" pitchFamily="34" charset="0"/>
                </a:defRPr>
              </a:lvl2pPr>
              <a:lvl3pPr marL="1143000" indent="-228600" algn="l" defTabSz="0" rtl="0" eaLnBrk="0" fontAlgn="base" hangingPunct="0">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mn-lt"/>
                  <a:ea typeface="+mn-ea"/>
                  <a:cs typeface="+mn-cs"/>
                  <a:sym typeface="Arial" panose="020B0604020202020204" pitchFamily="34" charset="0"/>
                </a:defRPr>
              </a:lvl3pPr>
              <a:lvl4pPr marL="1600200" indent="-228600" algn="l" defTabSz="0" rtl="0" eaLnBrk="0" fontAlgn="base" hangingPunct="0">
                <a:spcBef>
                  <a:spcPct val="20000"/>
                </a:spcBef>
                <a:spcAft>
                  <a:spcPct val="0"/>
                </a:spcAft>
                <a:buClr>
                  <a:schemeClr val="tx2"/>
                </a:buClr>
                <a:buSzPct val="45000"/>
                <a:buFont typeface="Arial" panose="020B0604020202020204" pitchFamily="34" charset="0"/>
                <a:buChar char="–"/>
                <a:defRPr sz="1200" kern="1200">
                  <a:solidFill>
                    <a:srgbClr val="404040"/>
                  </a:solidFill>
                  <a:latin typeface="+mn-lt"/>
                  <a:ea typeface="+mn-ea"/>
                  <a:cs typeface="+mn-cs"/>
                  <a:sym typeface="Arial" panose="020B0604020202020204" pitchFamily="34" charset="0"/>
                </a:defRPr>
              </a:lvl4pPr>
              <a:lvl5pPr marL="2057400" indent="-228600" algn="l" defTabSz="0" rtl="0" eaLnBrk="0" fontAlgn="base" hangingPunct="0">
                <a:spcBef>
                  <a:spcPct val="20000"/>
                </a:spcBef>
                <a:spcAft>
                  <a:spcPct val="0"/>
                </a:spcAft>
                <a:buClr>
                  <a:schemeClr val="tx2"/>
                </a:buClr>
                <a:buSzPct val="45000"/>
                <a:buFont typeface="Arial" panose="020B0604020202020204" pitchFamily="34" charset="0"/>
                <a:buChar char="»"/>
                <a:defRPr kern="1200">
                  <a:solidFill>
                    <a:srgbClr val="404040"/>
                  </a:solidFill>
                  <a:latin typeface="+mn-lt"/>
                  <a:ea typeface="+mn-ea"/>
                  <a:cs typeface="+mn-cs"/>
                  <a:sym typeface="Arial" panose="020B0604020202020204" pitchFamily="34" charset="0"/>
                </a:defRPr>
              </a:lvl5pPr>
            </a:lstStyle>
            <a:p>
              <a:pPr marL="0" lvl="0" indent="0" algn="ctr">
                <a:spcBef>
                  <a:spcPct val="15000"/>
                </a:spcBef>
                <a:buClrTx/>
                <a:buSzTx/>
                <a:buNone/>
              </a:pPr>
              <a:r>
                <a:rPr lang="fr-FR" altLang="en-US" sz="1680" dirty="0">
                  <a:latin typeface="Trebuchet MS" panose="020B0603020202020204" pitchFamily="34" charset="0"/>
                </a:rPr>
                <a:t>SAE Gateway</a:t>
              </a:r>
              <a:endParaRPr lang="fr-FR" altLang="en-US" sz="1680" dirty="0">
                <a:latin typeface="Trebuchet MS" panose="020B0603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8" grpId="0" bldLvl="0" animBg="1"/>
      <p:bldP spid="22539" grpId="0" bldLvl="0" animBg="1"/>
      <p:bldP spid="22540" grpId="0" bldLvl="0" animBg="1"/>
      <p:bldP spid="2254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20481"/>
          <p:cNvSpPr>
            <a:spLocks noGrp="1"/>
          </p:cNvSpPr>
          <p:nvPr>
            <p:ph type="title"/>
          </p:nvPr>
        </p:nvSpPr>
        <p:spPr/>
        <p:txBody>
          <a:bodyPr anchor="t" anchorCtr="0"/>
          <a:lstStyle/>
          <a:p>
            <a:pPr marL="800100" indent="-800100"/>
            <a:r>
              <a:rPr lang="en-US" altLang="zh-CN" sz="4600"/>
              <a:t>6.1.2 4G</a:t>
            </a:r>
            <a:r>
              <a:rPr lang="zh-CN" altLang="en-US" sz="4600" dirty="0"/>
              <a:t>特征与频谱 </a:t>
            </a:r>
            <a:endParaRPr lang="zh-CN" altLang="en-US" sz="4600" dirty="0"/>
          </a:p>
        </p:txBody>
      </p:sp>
      <p:sp>
        <p:nvSpPr>
          <p:cNvPr id="15362" name="文本占位符 20482"/>
          <p:cNvSpPr>
            <a:spLocks noGrp="1"/>
          </p:cNvSpPr>
          <p:nvPr>
            <p:ph idx="1"/>
          </p:nvPr>
        </p:nvSpPr>
        <p:spPr>
          <a:xfrm>
            <a:off x="3276600" y="1600200"/>
            <a:ext cx="4972050" cy="4530725"/>
          </a:xfrm>
        </p:spPr>
        <p:txBody>
          <a:bodyPr anchor="t" anchorCtr="0"/>
          <a:lstStyle/>
          <a:p>
            <a:r>
              <a:rPr lang="en-US" altLang="zh-CN" sz="3200" b="1">
                <a:solidFill>
                  <a:srgbClr val="FF0066"/>
                </a:solidFill>
              </a:rPr>
              <a:t>1</a:t>
            </a:r>
            <a:r>
              <a:rPr lang="zh-CN" altLang="en-US" sz="3200" b="1" dirty="0">
                <a:solidFill>
                  <a:srgbClr val="FF0066"/>
                </a:solidFill>
              </a:rPr>
              <a:t>．</a:t>
            </a:r>
            <a:r>
              <a:rPr lang="en-US" altLang="zh-CN" sz="3200" b="1">
                <a:solidFill>
                  <a:srgbClr val="FF0066"/>
                </a:solidFill>
              </a:rPr>
              <a:t>4G</a:t>
            </a:r>
            <a:r>
              <a:rPr lang="zh-CN" altLang="en-US" sz="3200" b="1" dirty="0">
                <a:solidFill>
                  <a:srgbClr val="FF0066"/>
                </a:solidFill>
              </a:rPr>
              <a:t>业务特征</a:t>
            </a:r>
            <a:endParaRPr lang="zh-CN" altLang="en-US" sz="3200" b="1" dirty="0">
              <a:solidFill>
                <a:srgbClr val="FF0066"/>
              </a:solidFill>
            </a:endParaRPr>
          </a:p>
          <a:p>
            <a:pPr lvl="1">
              <a:buFont typeface="Wingdings" panose="05000000000000000000" pitchFamily="2" charset="2"/>
              <a:buChar char="Ø"/>
            </a:pPr>
            <a:r>
              <a:rPr lang="zh-CN" altLang="en-US" sz="2800" b="1" dirty="0"/>
              <a:t>丰富多彩</a:t>
            </a:r>
            <a:endParaRPr lang="zh-CN" altLang="en-US" sz="2800" b="1" dirty="0"/>
          </a:p>
          <a:p>
            <a:pPr lvl="1">
              <a:buFont typeface="Wingdings" panose="05000000000000000000" pitchFamily="2" charset="2"/>
              <a:buChar char="Ø"/>
            </a:pPr>
            <a:r>
              <a:rPr lang="zh-CN" altLang="en-US" sz="2800" b="1" dirty="0"/>
              <a:t>方便简单</a:t>
            </a:r>
            <a:endParaRPr lang="zh-CN" altLang="en-US" sz="2800" b="1" dirty="0"/>
          </a:p>
          <a:p>
            <a:pPr lvl="1">
              <a:buFont typeface="Wingdings" panose="05000000000000000000" pitchFamily="2" charset="2"/>
              <a:buChar char="Ø"/>
            </a:pPr>
            <a:r>
              <a:rPr lang="zh-CN" altLang="en-US" sz="2800" b="1" dirty="0"/>
              <a:t>安全可靠</a:t>
            </a:r>
            <a:endParaRPr lang="zh-CN" altLang="en-US" sz="2800" b="1" dirty="0"/>
          </a:p>
          <a:p>
            <a:pPr lvl="1">
              <a:buFont typeface="Wingdings" panose="05000000000000000000" pitchFamily="2" charset="2"/>
              <a:buChar char="Ø"/>
            </a:pPr>
            <a:r>
              <a:rPr lang="zh-CN" altLang="en-US" sz="2800" b="1" dirty="0"/>
              <a:t>个性化</a:t>
            </a:r>
            <a:endParaRPr lang="zh-CN" altLang="en-US" sz="2800" b="1" dirty="0"/>
          </a:p>
          <a:p>
            <a:pPr lvl="1">
              <a:buFont typeface="Wingdings" panose="05000000000000000000" pitchFamily="2" charset="2"/>
              <a:buChar char="Ø"/>
            </a:pPr>
            <a:r>
              <a:rPr lang="zh-CN" altLang="en-US" sz="2800" b="1" dirty="0"/>
              <a:t>无缝覆盖</a:t>
            </a:r>
            <a:endParaRPr lang="zh-CN" altLang="en-US" sz="2800" b="1" dirty="0"/>
          </a:p>
          <a:p>
            <a:pPr lvl="1">
              <a:buFont typeface="Wingdings" panose="05000000000000000000" pitchFamily="2" charset="2"/>
              <a:buChar char="Ø"/>
            </a:pPr>
            <a:r>
              <a:rPr lang="zh-CN" altLang="en-US" sz="2800" b="1" dirty="0"/>
              <a:t>开放性</a:t>
            </a:r>
            <a:endParaRPr lang="zh-CN" altLang="en-US" sz="2800" b="1"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ChangeArrowheads="1"/>
          </p:cNvSpPr>
          <p:nvPr>
            <p:custDataLst>
              <p:tags r:id="rId1"/>
            </p:custDataLst>
          </p:nvPr>
        </p:nvSpPr>
        <p:spPr bwMode="auto">
          <a:xfrm>
            <a:off x="247507" y="1588309"/>
            <a:ext cx="340360" cy="125730"/>
          </a:xfrm>
          <a:prstGeom prst="rect">
            <a:avLst/>
          </a:prstGeom>
          <a:noFill/>
          <a:ln w="9525" algn="ctr">
            <a:noFill/>
            <a:miter lim="800000"/>
          </a:ln>
        </p:spPr>
        <p:txBody>
          <a:bodyPr wrap="none" lIns="106950" tIns="55614" rIns="106950" bIns="55614" anchor="ctr">
            <a:spAutoFit/>
          </a:bodyPr>
          <a:lstStyle/>
          <a:p>
            <a:endParaRPr lang="zh-CN" altLang="en-US" sz="100">
              <a:solidFill>
                <a:schemeClr val="dk1"/>
              </a:solidFill>
            </a:endParaRPr>
          </a:p>
        </p:txBody>
      </p:sp>
      <p:sp>
        <p:nvSpPr>
          <p:cNvPr id="443396" name="Rectangle 4"/>
          <p:cNvSpPr>
            <a:spLocks noChangeArrowheads="1"/>
          </p:cNvSpPr>
          <p:nvPr/>
        </p:nvSpPr>
        <p:spPr bwMode="auto">
          <a:xfrm>
            <a:off x="2943300" y="5654680"/>
            <a:ext cx="1711045" cy="513125"/>
          </a:xfrm>
          <a:prstGeom prst="rect">
            <a:avLst/>
          </a:prstGeom>
          <a:noFill/>
          <a:ln w="9525">
            <a:noFill/>
            <a:miter lim="800000"/>
          </a:ln>
        </p:spPr>
        <p:txBody>
          <a:bodyPr/>
          <a:lstStyle/>
          <a:p>
            <a:pPr marL="342900" indent="-342900" algn="l" eaLnBrk="1" hangingPunct="1">
              <a:lnSpc>
                <a:spcPct val="150000"/>
              </a:lnSpc>
              <a:buClr>
                <a:srgbClr val="0066FF"/>
              </a:buClr>
              <a:buSzPct val="80000"/>
              <a:buFont typeface="Wingdings" panose="05000000000000000000" pitchFamily="2" charset="2"/>
              <a:buNone/>
            </a:pPr>
            <a:r>
              <a:rPr kumimoji="0" lang="zh-CN" altLang="en-US" sz="100">
                <a:solidFill>
                  <a:srgbClr val="000000"/>
                </a:solidFill>
                <a:latin typeface="Arial" panose="020B0604020202020204" pitchFamily="34" charset="0"/>
              </a:rPr>
              <a:t>信令流</a:t>
            </a:r>
            <a:endParaRPr kumimoji="0" lang="zh-CN" altLang="en-US" sz="100">
              <a:solidFill>
                <a:srgbClr val="000000"/>
              </a:solidFill>
              <a:latin typeface="Arial" panose="020B0604020202020204" pitchFamily="34" charset="0"/>
            </a:endParaRPr>
          </a:p>
          <a:p>
            <a:pPr marL="342900" indent="-342900" algn="l" eaLnBrk="1" hangingPunct="1">
              <a:lnSpc>
                <a:spcPct val="150000"/>
              </a:lnSpc>
              <a:buClr>
                <a:srgbClr val="0066FF"/>
              </a:buClr>
              <a:buSzPct val="80000"/>
              <a:buFont typeface="Wingdings" panose="05000000000000000000" pitchFamily="2" charset="2"/>
              <a:buNone/>
            </a:pPr>
            <a:endParaRPr kumimoji="0" lang="zh-CN" altLang="en-US" sz="100">
              <a:solidFill>
                <a:srgbClr val="000000"/>
              </a:solidFill>
              <a:latin typeface="Arial" panose="020B0604020202020204" pitchFamily="34" charset="0"/>
            </a:endParaRPr>
          </a:p>
        </p:txBody>
      </p:sp>
      <p:pic>
        <p:nvPicPr>
          <p:cNvPr id="58373" name="Picture 5"/>
          <p:cNvPicPr>
            <a:picLocks noChangeAspect="1" noChangeArrowheads="1"/>
          </p:cNvPicPr>
          <p:nvPr/>
        </p:nvPicPr>
        <p:blipFill>
          <a:blip r:embed="rId2" cstate="print"/>
          <a:srcRect/>
          <a:stretch>
            <a:fillRect/>
          </a:stretch>
        </p:blipFill>
        <p:spPr bwMode="auto">
          <a:xfrm>
            <a:off x="1303941" y="1204075"/>
            <a:ext cx="8740103" cy="4508708"/>
          </a:xfrm>
          <a:prstGeom prst="rect">
            <a:avLst/>
          </a:prstGeom>
          <a:noFill/>
          <a:ln w="9525" algn="ctr">
            <a:noFill/>
            <a:miter lim="800000"/>
            <a:headEnd/>
            <a:tailEnd/>
          </a:ln>
        </p:spPr>
      </p:pic>
      <p:sp>
        <p:nvSpPr>
          <p:cNvPr id="443398" name="Freeform 6"/>
          <p:cNvSpPr/>
          <p:nvPr>
            <p:custDataLst>
              <p:tags r:id="rId3"/>
            </p:custDataLst>
          </p:nvPr>
        </p:nvSpPr>
        <p:spPr bwMode="auto">
          <a:xfrm>
            <a:off x="2943300" y="1032405"/>
            <a:ext cx="6859273" cy="4365335"/>
          </a:xfrm>
          <a:custGeom>
            <a:avLst/>
            <a:gdLst>
              <a:gd name="T0" fmla="*/ 178260 w 3659"/>
              <a:gd name="T1" fmla="*/ 327268 h 2548"/>
              <a:gd name="T2" fmla="*/ 178260 w 3659"/>
              <a:gd name="T3" fmla="*/ 3204920 h 2548"/>
              <a:gd name="T4" fmla="*/ 1252552 w 3659"/>
              <a:gd name="T5" fmla="*/ 3140043 h 2548"/>
              <a:gd name="T6" fmla="*/ 1252552 w 3659"/>
              <a:gd name="T7" fmla="*/ 1046681 h 2548"/>
              <a:gd name="T8" fmla="*/ 2610798 w 3659"/>
              <a:gd name="T9" fmla="*/ 1112999 h 2548"/>
              <a:gd name="T10" fmla="*/ 2683364 w 3659"/>
              <a:gd name="T11" fmla="*/ 1962166 h 2548"/>
              <a:gd name="T12" fmla="*/ 5330444 w 3659"/>
              <a:gd name="T13" fmla="*/ 1830971 h 2548"/>
              <a:gd name="T14" fmla="*/ 5330444 w 3659"/>
              <a:gd name="T15" fmla="*/ 0 h 2548"/>
              <a:gd name="T16" fmla="*/ 0 60000 65536"/>
              <a:gd name="T17" fmla="*/ 0 60000 65536"/>
              <a:gd name="T18" fmla="*/ 0 60000 65536"/>
              <a:gd name="T19" fmla="*/ 0 60000 65536"/>
              <a:gd name="T20" fmla="*/ 0 60000 65536"/>
              <a:gd name="T21" fmla="*/ 0 60000 65536"/>
              <a:gd name="T22" fmla="*/ 0 60000 65536"/>
              <a:gd name="T23" fmla="*/ 0 60000 65536"/>
              <a:gd name="T24" fmla="*/ 0 w 3659"/>
              <a:gd name="T25" fmla="*/ 0 h 2548"/>
              <a:gd name="T26" fmla="*/ 3659 w 3659"/>
              <a:gd name="T27" fmla="*/ 2548 h 25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59" h="2548">
                <a:moveTo>
                  <a:pt x="113" y="227"/>
                </a:moveTo>
                <a:cubicBezTo>
                  <a:pt x="56" y="1062"/>
                  <a:pt x="0" y="1898"/>
                  <a:pt x="113" y="2223"/>
                </a:cubicBezTo>
                <a:cubicBezTo>
                  <a:pt x="226" y="2548"/>
                  <a:pt x="681" y="2427"/>
                  <a:pt x="794" y="2178"/>
                </a:cubicBezTo>
                <a:cubicBezTo>
                  <a:pt x="907" y="1929"/>
                  <a:pt x="651" y="960"/>
                  <a:pt x="794" y="726"/>
                </a:cubicBezTo>
                <a:cubicBezTo>
                  <a:pt x="937" y="492"/>
                  <a:pt x="1504" y="666"/>
                  <a:pt x="1655" y="772"/>
                </a:cubicBezTo>
                <a:cubicBezTo>
                  <a:pt x="1806" y="878"/>
                  <a:pt x="1414" y="1278"/>
                  <a:pt x="1701" y="1361"/>
                </a:cubicBezTo>
                <a:cubicBezTo>
                  <a:pt x="1988" y="1444"/>
                  <a:pt x="3099" y="1497"/>
                  <a:pt x="3379" y="1270"/>
                </a:cubicBezTo>
                <a:cubicBezTo>
                  <a:pt x="3659" y="1043"/>
                  <a:pt x="3379" y="212"/>
                  <a:pt x="3379" y="0"/>
                </a:cubicBezTo>
              </a:path>
            </a:pathLst>
          </a:custGeom>
          <a:noFill/>
          <a:ln w="19050" cap="flat" cmpd="sng">
            <a:solidFill>
              <a:srgbClr val="008000"/>
            </a:solidFill>
            <a:prstDash val="sysDot"/>
            <a:round/>
            <a:headEnd type="oval" w="med" len="med"/>
            <a:tailEnd type="stealth" w="lg" len="lg"/>
          </a:ln>
        </p:spPr>
        <p:txBody>
          <a:bodyPr wrap="none" lIns="106950" tIns="55614" rIns="106950" bIns="55614" anchor="ctr"/>
          <a:lstStyle/>
          <a:p>
            <a:endParaRPr lang="zh-CN" altLang="en-US" sz="100">
              <a:solidFill>
                <a:schemeClr val="dk1"/>
              </a:solidFill>
            </a:endParaRPr>
          </a:p>
        </p:txBody>
      </p:sp>
      <p:sp>
        <p:nvSpPr>
          <p:cNvPr id="443399" name="Line 7"/>
          <p:cNvSpPr>
            <a:spLocks noChangeShapeType="1"/>
          </p:cNvSpPr>
          <p:nvPr>
            <p:custDataLst>
              <p:tags r:id="rId4"/>
            </p:custDataLst>
          </p:nvPr>
        </p:nvSpPr>
        <p:spPr bwMode="auto">
          <a:xfrm>
            <a:off x="1914032" y="5996135"/>
            <a:ext cx="856466" cy="0"/>
          </a:xfrm>
          <a:prstGeom prst="line">
            <a:avLst/>
          </a:prstGeom>
          <a:noFill/>
          <a:ln w="19050">
            <a:solidFill>
              <a:srgbClr val="008000"/>
            </a:solidFill>
            <a:prstDash val="sysDot"/>
            <a:round/>
            <a:headEnd type="oval" w="med" len="med"/>
            <a:tailEnd type="stealth" w="lg" len="lg"/>
          </a:ln>
        </p:spPr>
        <p:txBody>
          <a:bodyPr wrap="none" lIns="106950" tIns="55614" rIns="106950" bIns="55614" anchor="ctr"/>
          <a:lstStyle/>
          <a:p>
            <a:endParaRPr lang="zh-CN" altLang="en-US" sz="100">
              <a:solidFill>
                <a:schemeClr val="dk1"/>
              </a:solidFill>
            </a:endParaRPr>
          </a:p>
        </p:txBody>
      </p:sp>
      <p:sp>
        <p:nvSpPr>
          <p:cNvPr id="443400" name="Line 8"/>
          <p:cNvSpPr>
            <a:spLocks noChangeShapeType="1"/>
          </p:cNvSpPr>
          <p:nvPr>
            <p:custDataLst>
              <p:tags r:id="rId5"/>
            </p:custDataLst>
          </p:nvPr>
        </p:nvSpPr>
        <p:spPr bwMode="auto">
          <a:xfrm>
            <a:off x="1914032" y="6338721"/>
            <a:ext cx="856466" cy="0"/>
          </a:xfrm>
          <a:prstGeom prst="line">
            <a:avLst/>
          </a:prstGeom>
          <a:noFill/>
          <a:ln w="12700">
            <a:solidFill>
              <a:srgbClr val="FF0000"/>
            </a:solidFill>
            <a:prstDash val="sysDot"/>
            <a:round/>
            <a:headEnd type="diamond" w="lg" len="lg"/>
            <a:tailEnd type="stealth" w="lg" len="lg"/>
          </a:ln>
        </p:spPr>
        <p:txBody>
          <a:bodyPr wrap="none" lIns="106950" tIns="55614" rIns="106950" bIns="55614" anchor="ctr"/>
          <a:lstStyle/>
          <a:p>
            <a:endParaRPr lang="zh-CN" altLang="en-US" sz="100">
              <a:solidFill>
                <a:schemeClr val="dk1"/>
              </a:solidFill>
            </a:endParaRPr>
          </a:p>
        </p:txBody>
      </p:sp>
      <p:sp>
        <p:nvSpPr>
          <p:cNvPr id="443401" name="Rectangle 9"/>
          <p:cNvSpPr>
            <a:spLocks noChangeArrowheads="1"/>
          </p:cNvSpPr>
          <p:nvPr/>
        </p:nvSpPr>
        <p:spPr bwMode="auto">
          <a:xfrm>
            <a:off x="2942168" y="5996511"/>
            <a:ext cx="2223793" cy="513880"/>
          </a:xfrm>
          <a:prstGeom prst="rect">
            <a:avLst/>
          </a:prstGeom>
          <a:noFill/>
          <a:ln w="9525">
            <a:noFill/>
            <a:miter lim="800000"/>
          </a:ln>
        </p:spPr>
        <p:txBody>
          <a:bodyPr/>
          <a:lstStyle/>
          <a:p>
            <a:pPr marL="342900" indent="-342900" algn="l" eaLnBrk="1" hangingPunct="1">
              <a:lnSpc>
                <a:spcPct val="150000"/>
              </a:lnSpc>
              <a:buClr>
                <a:srgbClr val="0066FF"/>
              </a:buClr>
              <a:buSzPct val="80000"/>
              <a:buFont typeface="Wingdings" panose="05000000000000000000" pitchFamily="2" charset="2"/>
              <a:buNone/>
            </a:pPr>
            <a:r>
              <a:rPr kumimoji="0" lang="zh-CN" altLang="en-US" sz="100">
                <a:solidFill>
                  <a:srgbClr val="000000"/>
                </a:solidFill>
                <a:latin typeface="Arial" panose="020B0604020202020204" pitchFamily="34" charset="0"/>
              </a:rPr>
              <a:t>数据流</a:t>
            </a:r>
            <a:endParaRPr kumimoji="0" lang="zh-CN" altLang="en-US" sz="100">
              <a:solidFill>
                <a:srgbClr val="000000"/>
              </a:solidFill>
              <a:latin typeface="Arial" panose="020B0604020202020204" pitchFamily="34" charset="0"/>
            </a:endParaRPr>
          </a:p>
        </p:txBody>
      </p:sp>
      <p:sp>
        <p:nvSpPr>
          <p:cNvPr id="443402" name="Freeform 10"/>
          <p:cNvSpPr/>
          <p:nvPr>
            <p:custDataLst>
              <p:tags r:id="rId6"/>
            </p:custDataLst>
          </p:nvPr>
        </p:nvSpPr>
        <p:spPr bwMode="auto">
          <a:xfrm>
            <a:off x="1386947" y="1632309"/>
            <a:ext cx="8230751" cy="4278557"/>
          </a:xfrm>
          <a:custGeom>
            <a:avLst/>
            <a:gdLst>
              <a:gd name="T0" fmla="*/ 300037 w 4363"/>
              <a:gd name="T1" fmla="*/ 0 h 2556"/>
              <a:gd name="T2" fmla="*/ 444500 w 4363"/>
              <a:gd name="T3" fmla="*/ 3066581 h 2556"/>
              <a:gd name="T4" fmla="*/ 2965450 w 4363"/>
              <a:gd name="T5" fmla="*/ 3194766 h 2556"/>
              <a:gd name="T6" fmla="*/ 2892425 w 4363"/>
              <a:gd name="T7" fmla="*/ 1277624 h 2556"/>
              <a:gd name="T8" fmla="*/ 3900488 w 4363"/>
              <a:gd name="T9" fmla="*/ 1980529 h 2556"/>
              <a:gd name="T10" fmla="*/ 4621212 w 4363"/>
              <a:gd name="T11" fmla="*/ 2748230 h 2556"/>
              <a:gd name="T12" fmla="*/ 4837112 w 4363"/>
              <a:gd name="T13" fmla="*/ 2748230 h 2556"/>
              <a:gd name="T14" fmla="*/ 4981575 w 4363"/>
              <a:gd name="T15" fmla="*/ 2172102 h 2556"/>
              <a:gd name="T16" fmla="*/ 5773737 w 4363"/>
              <a:gd name="T17" fmla="*/ 2236899 h 2556"/>
              <a:gd name="T18" fmla="*/ 5845174 w 4363"/>
              <a:gd name="T19" fmla="*/ 3322951 h 2556"/>
              <a:gd name="T20" fmla="*/ 6637338 w 4363"/>
              <a:gd name="T21" fmla="*/ 3322951 h 2556"/>
              <a:gd name="T22" fmla="*/ 6926263 w 4363"/>
              <a:gd name="T23" fmla="*/ 1662180 h 25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63"/>
              <a:gd name="T37" fmla="*/ 0 h 2556"/>
              <a:gd name="T38" fmla="*/ 4363 w 4363"/>
              <a:gd name="T39" fmla="*/ 2556 h 25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63" h="2556">
                <a:moveTo>
                  <a:pt x="189" y="0"/>
                </a:moveTo>
                <a:cubicBezTo>
                  <a:pt x="94" y="899"/>
                  <a:pt x="0" y="1799"/>
                  <a:pt x="280" y="2177"/>
                </a:cubicBezTo>
                <a:cubicBezTo>
                  <a:pt x="560" y="2555"/>
                  <a:pt x="1611" y="2480"/>
                  <a:pt x="1868" y="2268"/>
                </a:cubicBezTo>
                <a:cubicBezTo>
                  <a:pt x="2125" y="2056"/>
                  <a:pt x="1724" y="1051"/>
                  <a:pt x="1822" y="907"/>
                </a:cubicBezTo>
                <a:cubicBezTo>
                  <a:pt x="1920" y="763"/>
                  <a:pt x="2276" y="1232"/>
                  <a:pt x="2457" y="1406"/>
                </a:cubicBezTo>
                <a:cubicBezTo>
                  <a:pt x="2638" y="1580"/>
                  <a:pt x="2813" y="1860"/>
                  <a:pt x="2911" y="1951"/>
                </a:cubicBezTo>
                <a:cubicBezTo>
                  <a:pt x="3009" y="2042"/>
                  <a:pt x="3009" y="2019"/>
                  <a:pt x="3047" y="1951"/>
                </a:cubicBezTo>
                <a:cubicBezTo>
                  <a:pt x="3085" y="1883"/>
                  <a:pt x="3040" y="1602"/>
                  <a:pt x="3138" y="1542"/>
                </a:cubicBezTo>
                <a:cubicBezTo>
                  <a:pt x="3236" y="1482"/>
                  <a:pt x="3546" y="1452"/>
                  <a:pt x="3637" y="1588"/>
                </a:cubicBezTo>
                <a:cubicBezTo>
                  <a:pt x="3728" y="1724"/>
                  <a:pt x="3591" y="2230"/>
                  <a:pt x="3682" y="2359"/>
                </a:cubicBezTo>
                <a:cubicBezTo>
                  <a:pt x="3773" y="2488"/>
                  <a:pt x="4067" y="2556"/>
                  <a:pt x="4181" y="2359"/>
                </a:cubicBezTo>
                <a:cubicBezTo>
                  <a:pt x="4295" y="2162"/>
                  <a:pt x="4333" y="1376"/>
                  <a:pt x="4363" y="1180"/>
                </a:cubicBezTo>
              </a:path>
            </a:pathLst>
          </a:custGeom>
          <a:noFill/>
          <a:ln w="12700" cap="flat" cmpd="sng">
            <a:solidFill>
              <a:srgbClr val="FF0000"/>
            </a:solidFill>
            <a:prstDash val="solid"/>
            <a:round/>
            <a:headEnd type="diamond" w="med" len="med"/>
            <a:tailEnd type="triangle" w="med" len="med"/>
          </a:ln>
        </p:spPr>
        <p:txBody>
          <a:bodyPr wrap="none" lIns="106950" tIns="55614" rIns="106950" bIns="55614" anchor="ctr"/>
          <a:lstStyle/>
          <a:p>
            <a:endParaRPr lang="zh-CN" altLang="en-US" sz="100">
              <a:solidFill>
                <a:schemeClr val="dk1"/>
              </a:solidFill>
            </a:endParaRPr>
          </a:p>
        </p:txBody>
      </p:sp>
      <p:sp>
        <p:nvSpPr>
          <p:cNvPr id="2" name="文本框 1"/>
          <p:cNvSpPr txBox="1"/>
          <p:nvPr/>
        </p:nvSpPr>
        <p:spPr>
          <a:xfrm>
            <a:off x="533387" y="459897"/>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LTE/SAE的协议结构</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Rectangle 4"/>
          <p:cNvSpPr>
            <a:spLocks noChangeArrowheads="1"/>
          </p:cNvSpPr>
          <p:nvPr>
            <p:custDataLst>
              <p:tags r:id="rId7"/>
            </p:custDataLst>
          </p:nvPr>
        </p:nvSpPr>
        <p:spPr bwMode="auto">
          <a:xfrm>
            <a:off x="2971483" y="5713095"/>
            <a:ext cx="1439862" cy="431800"/>
          </a:xfrm>
          <a:prstGeom prst="rect">
            <a:avLst/>
          </a:prstGeom>
          <a:noFill/>
          <a:ln w="9525">
            <a:noFill/>
            <a:miter lim="800000"/>
          </a:ln>
        </p:spPr>
        <p:txBody>
          <a:bodyPr/>
          <a:lstStyle/>
          <a:p>
            <a:pPr marL="342900" indent="-342900" algn="l" eaLnBrk="1" hangingPunct="1">
              <a:lnSpc>
                <a:spcPct val="150000"/>
              </a:lnSpc>
              <a:buClr>
                <a:srgbClr val="0066FF"/>
              </a:buClr>
              <a:buSzPct val="80000"/>
              <a:buFont typeface="Wingdings" panose="05000000000000000000" pitchFamily="2" charset="2"/>
              <a:buNone/>
            </a:pPr>
            <a:r>
              <a:rPr kumimoji="0" lang="zh-CN" altLang="en-US">
                <a:solidFill>
                  <a:srgbClr val="000000"/>
                </a:solidFill>
                <a:latin typeface="Arial" panose="020B0604020202020204" pitchFamily="34" charset="0"/>
              </a:rPr>
              <a:t>信令流</a:t>
            </a:r>
            <a:endParaRPr kumimoji="0" lang="zh-CN" altLang="en-US">
              <a:solidFill>
                <a:srgbClr val="000000"/>
              </a:solidFill>
              <a:latin typeface="Arial" panose="020B0604020202020204" pitchFamily="34" charset="0"/>
            </a:endParaRPr>
          </a:p>
          <a:p>
            <a:pPr marL="342900" indent="-342900" algn="l" eaLnBrk="1" hangingPunct="1">
              <a:lnSpc>
                <a:spcPct val="150000"/>
              </a:lnSpc>
              <a:buClr>
                <a:srgbClr val="0066FF"/>
              </a:buClr>
              <a:buSzPct val="80000"/>
              <a:buFont typeface="Wingdings" panose="05000000000000000000" pitchFamily="2" charset="2"/>
              <a:buNone/>
            </a:pPr>
            <a:endParaRPr kumimoji="0" lang="zh-CN" altLang="en-US">
              <a:solidFill>
                <a:srgbClr val="000000"/>
              </a:solidFill>
              <a:latin typeface="Arial" panose="020B0604020202020204" pitchFamily="34" charset="0"/>
            </a:endParaRPr>
          </a:p>
        </p:txBody>
      </p:sp>
      <p:sp>
        <p:nvSpPr>
          <p:cNvPr id="6" name="Rectangle 9"/>
          <p:cNvSpPr>
            <a:spLocks noChangeArrowheads="1"/>
          </p:cNvSpPr>
          <p:nvPr>
            <p:custDataLst>
              <p:tags r:id="rId8"/>
            </p:custDataLst>
          </p:nvPr>
        </p:nvSpPr>
        <p:spPr bwMode="auto">
          <a:xfrm>
            <a:off x="2895600" y="6096000"/>
            <a:ext cx="1871345" cy="432435"/>
          </a:xfrm>
          <a:prstGeom prst="rect">
            <a:avLst/>
          </a:prstGeom>
          <a:noFill/>
          <a:ln w="9525">
            <a:noFill/>
            <a:miter lim="800000"/>
          </a:ln>
        </p:spPr>
        <p:txBody>
          <a:bodyPr/>
          <a:lstStyle/>
          <a:p>
            <a:pPr marL="342900" indent="-342900" algn="l" eaLnBrk="1" hangingPunct="1">
              <a:lnSpc>
                <a:spcPct val="150000"/>
              </a:lnSpc>
              <a:buClr>
                <a:srgbClr val="0066FF"/>
              </a:buClr>
              <a:buSzPct val="80000"/>
              <a:buFont typeface="Wingdings" panose="05000000000000000000" pitchFamily="2" charset="2"/>
              <a:buNone/>
            </a:pPr>
            <a:r>
              <a:rPr kumimoji="0" lang="zh-CN" altLang="en-US">
                <a:solidFill>
                  <a:srgbClr val="000000"/>
                </a:solidFill>
                <a:latin typeface="Arial" panose="020B0604020202020204" pitchFamily="34" charset="0"/>
              </a:rPr>
              <a:t>数据流</a:t>
            </a:r>
            <a:endParaRPr kumimoji="0" lang="zh-CN" altLang="en-US">
              <a:solidFill>
                <a:srgbClr val="00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3398"/>
                                        </p:tgtEl>
                                        <p:attrNameLst>
                                          <p:attrName>style.visibility</p:attrName>
                                        </p:attrNameLst>
                                      </p:cBhvr>
                                      <p:to>
                                        <p:strVal val="visible"/>
                                      </p:to>
                                    </p:set>
                                    <p:anim calcmode="lin" valueType="num">
                                      <p:cBhvr additive="base">
                                        <p:cTn id="7" dur="500" fill="hold"/>
                                        <p:tgtEl>
                                          <p:spTgt spid="443398"/>
                                        </p:tgtEl>
                                        <p:attrNameLst>
                                          <p:attrName>ppt_x</p:attrName>
                                        </p:attrNameLst>
                                      </p:cBhvr>
                                      <p:tavLst>
                                        <p:tav tm="0">
                                          <p:val>
                                            <p:strVal val="#ppt_x"/>
                                          </p:val>
                                        </p:tav>
                                        <p:tav tm="100000">
                                          <p:val>
                                            <p:strVal val="#ppt_x"/>
                                          </p:val>
                                        </p:tav>
                                      </p:tavLst>
                                    </p:anim>
                                    <p:anim calcmode="lin" valueType="num">
                                      <p:cBhvr additive="base">
                                        <p:cTn id="8" dur="500" fill="hold"/>
                                        <p:tgtEl>
                                          <p:spTgt spid="44339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43399"/>
                                        </p:tgtEl>
                                        <p:attrNameLst>
                                          <p:attrName>style.visibility</p:attrName>
                                        </p:attrNameLst>
                                      </p:cBhvr>
                                      <p:to>
                                        <p:strVal val="visible"/>
                                      </p:to>
                                    </p:set>
                                    <p:anim calcmode="lin" valueType="num">
                                      <p:cBhvr additive="base">
                                        <p:cTn id="12" dur="500" fill="hold"/>
                                        <p:tgtEl>
                                          <p:spTgt spid="443399"/>
                                        </p:tgtEl>
                                        <p:attrNameLst>
                                          <p:attrName>ppt_x</p:attrName>
                                        </p:attrNameLst>
                                      </p:cBhvr>
                                      <p:tavLst>
                                        <p:tav tm="0">
                                          <p:val>
                                            <p:strVal val="#ppt_x"/>
                                          </p:val>
                                        </p:tav>
                                        <p:tav tm="100000">
                                          <p:val>
                                            <p:strVal val="#ppt_x"/>
                                          </p:val>
                                        </p:tav>
                                      </p:tavLst>
                                    </p:anim>
                                    <p:anim calcmode="lin" valueType="num">
                                      <p:cBhvr additive="base">
                                        <p:cTn id="13" dur="500" fill="hold"/>
                                        <p:tgtEl>
                                          <p:spTgt spid="44339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43396"/>
                                        </p:tgtEl>
                                        <p:attrNameLst>
                                          <p:attrName>style.visibility</p:attrName>
                                        </p:attrNameLst>
                                      </p:cBhvr>
                                      <p:to>
                                        <p:strVal val="visible"/>
                                      </p:to>
                                    </p:set>
                                    <p:anim calcmode="lin" valueType="num">
                                      <p:cBhvr additive="base">
                                        <p:cTn id="17" dur="500" fill="hold"/>
                                        <p:tgtEl>
                                          <p:spTgt spid="443396"/>
                                        </p:tgtEl>
                                        <p:attrNameLst>
                                          <p:attrName>ppt_x</p:attrName>
                                        </p:attrNameLst>
                                      </p:cBhvr>
                                      <p:tavLst>
                                        <p:tav tm="0">
                                          <p:val>
                                            <p:strVal val="#ppt_x"/>
                                          </p:val>
                                        </p:tav>
                                        <p:tav tm="100000">
                                          <p:val>
                                            <p:strVal val="#ppt_x"/>
                                          </p:val>
                                        </p:tav>
                                      </p:tavLst>
                                    </p:anim>
                                    <p:anim calcmode="lin" valueType="num">
                                      <p:cBhvr additive="base">
                                        <p:cTn id="18" dur="500" fill="hold"/>
                                        <p:tgtEl>
                                          <p:spTgt spid="44339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43402"/>
                                        </p:tgtEl>
                                        <p:attrNameLst>
                                          <p:attrName>style.visibility</p:attrName>
                                        </p:attrNameLst>
                                      </p:cBhvr>
                                      <p:to>
                                        <p:strVal val="visible"/>
                                      </p:to>
                                    </p:set>
                                    <p:anim calcmode="lin" valueType="num">
                                      <p:cBhvr additive="base">
                                        <p:cTn id="23" dur="500" fill="hold"/>
                                        <p:tgtEl>
                                          <p:spTgt spid="443402"/>
                                        </p:tgtEl>
                                        <p:attrNameLst>
                                          <p:attrName>ppt_x</p:attrName>
                                        </p:attrNameLst>
                                      </p:cBhvr>
                                      <p:tavLst>
                                        <p:tav tm="0">
                                          <p:val>
                                            <p:strVal val="#ppt_x"/>
                                          </p:val>
                                        </p:tav>
                                        <p:tav tm="100000">
                                          <p:val>
                                            <p:strVal val="#ppt_x"/>
                                          </p:val>
                                        </p:tav>
                                      </p:tavLst>
                                    </p:anim>
                                    <p:anim calcmode="lin" valueType="num">
                                      <p:cBhvr additive="base">
                                        <p:cTn id="24" dur="500" fill="hold"/>
                                        <p:tgtEl>
                                          <p:spTgt spid="443402"/>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443400"/>
                                        </p:tgtEl>
                                        <p:attrNameLst>
                                          <p:attrName>style.visibility</p:attrName>
                                        </p:attrNameLst>
                                      </p:cBhvr>
                                      <p:to>
                                        <p:strVal val="visible"/>
                                      </p:to>
                                    </p:set>
                                    <p:anim calcmode="lin" valueType="num">
                                      <p:cBhvr additive="base">
                                        <p:cTn id="28" dur="500" fill="hold"/>
                                        <p:tgtEl>
                                          <p:spTgt spid="443400"/>
                                        </p:tgtEl>
                                        <p:attrNameLst>
                                          <p:attrName>ppt_x</p:attrName>
                                        </p:attrNameLst>
                                      </p:cBhvr>
                                      <p:tavLst>
                                        <p:tav tm="0">
                                          <p:val>
                                            <p:strVal val="#ppt_x"/>
                                          </p:val>
                                        </p:tav>
                                        <p:tav tm="100000">
                                          <p:val>
                                            <p:strVal val="#ppt_x"/>
                                          </p:val>
                                        </p:tav>
                                      </p:tavLst>
                                    </p:anim>
                                    <p:anim calcmode="lin" valueType="num">
                                      <p:cBhvr additive="base">
                                        <p:cTn id="29" dur="500" fill="hold"/>
                                        <p:tgtEl>
                                          <p:spTgt spid="443400"/>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443401"/>
                                        </p:tgtEl>
                                        <p:attrNameLst>
                                          <p:attrName>style.visibility</p:attrName>
                                        </p:attrNameLst>
                                      </p:cBhvr>
                                      <p:to>
                                        <p:strVal val="visible"/>
                                      </p:to>
                                    </p:set>
                                    <p:anim calcmode="lin" valueType="num">
                                      <p:cBhvr additive="base">
                                        <p:cTn id="33" dur="500" fill="hold"/>
                                        <p:tgtEl>
                                          <p:spTgt spid="443401"/>
                                        </p:tgtEl>
                                        <p:attrNameLst>
                                          <p:attrName>ppt_x</p:attrName>
                                        </p:attrNameLst>
                                      </p:cBhvr>
                                      <p:tavLst>
                                        <p:tav tm="0">
                                          <p:val>
                                            <p:strVal val="#ppt_x"/>
                                          </p:val>
                                        </p:tav>
                                        <p:tav tm="100000">
                                          <p:val>
                                            <p:strVal val="#ppt_x"/>
                                          </p:val>
                                        </p:tav>
                                      </p:tavLst>
                                    </p:anim>
                                    <p:anim calcmode="lin" valueType="num">
                                      <p:cBhvr additive="base">
                                        <p:cTn id="34" dur="500" fill="hold"/>
                                        <p:tgtEl>
                                          <p:spTgt spid="443401"/>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 presetClass="entr" presetSubtype="4"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4"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443398" grpId="0" bldLvl="0" animBg="1"/>
      <p:bldP spid="443399" grpId="0" bldLvl="0" animBg="1"/>
      <p:bldP spid="443400" grpId="0" bldLvl="0" animBg="1"/>
      <p:bldP spid="443401" grpId="0"/>
      <p:bldP spid="443402" grpId="0" bldLvl="0" animBg="1"/>
      <p:bldP spid="5" grpId="0"/>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txBox="1">
            <a:spLocks noChangeArrowheads="1"/>
          </p:cNvSpPr>
          <p:nvPr/>
        </p:nvSpPr>
        <p:spPr bwMode="auto">
          <a:xfrm>
            <a:off x="1821468" y="466790"/>
            <a:ext cx="5957629" cy="78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defRPr sz="2800" b="1">
                <a:solidFill>
                  <a:schemeClr val="bg1"/>
                </a:solidFill>
                <a:latin typeface="微软雅黑" panose="020B0503020204020204" charset="-122"/>
                <a:ea typeface="微软雅黑" panose="020B0503020204020204" charset="-122"/>
              </a:defRPr>
            </a:lvl1pPr>
          </a:lstStyle>
          <a:p>
            <a:r>
              <a:rPr lang="en-US" altLang="zh-CN" sz="2620" dirty="0" smtClean="0"/>
              <a:t>EPC</a:t>
            </a:r>
            <a:r>
              <a:rPr lang="zh-CN" altLang="en-US" sz="2620" dirty="0"/>
              <a:t>的主要接口说明</a:t>
            </a:r>
            <a:endParaRPr lang="en-US" altLang="zh-CN" sz="2620" dirty="0"/>
          </a:p>
        </p:txBody>
      </p:sp>
      <p:graphicFrame>
        <p:nvGraphicFramePr>
          <p:cNvPr id="3" name="Group 5"/>
          <p:cNvGraphicFramePr>
            <a:graphicFrameLocks noGrp="1"/>
          </p:cNvGraphicFramePr>
          <p:nvPr>
            <p:custDataLst>
              <p:tags r:id="rId1"/>
            </p:custDataLst>
          </p:nvPr>
        </p:nvGraphicFramePr>
        <p:xfrm>
          <a:off x="332105" y="819785"/>
          <a:ext cx="11661140" cy="6039011"/>
        </p:xfrm>
        <a:graphic>
          <a:graphicData uri="http://schemas.openxmlformats.org/drawingml/2006/table">
            <a:tbl>
              <a:tblPr firstRow="1" bandRow="1">
                <a:tableStyleId>{85BE263C-DBD7-4A20-BB59-AAB30ACAA65A}</a:tableStyleId>
              </a:tblPr>
              <a:tblGrid>
                <a:gridCol w="1180465"/>
                <a:gridCol w="1675130"/>
                <a:gridCol w="1124585"/>
                <a:gridCol w="2154555"/>
                <a:gridCol w="5526405"/>
              </a:tblGrid>
              <a:tr h="328930">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接口</a:t>
                      </a:r>
                      <a:endParaRPr kumimoji="0" lang="zh-CN" altLang="en-US" sz="1600" b="1" i="0" u="none" strike="noStrike" cap="none" normalizeH="0" baseline="0" dirty="0" smtClean="0">
                        <a:ln>
                          <a:noFill/>
                        </a:ln>
                        <a:solidFill>
                          <a:schemeClr val="tx1"/>
                        </a:solidFill>
                        <a:effectLst/>
                        <a:latin typeface="+mn-ea"/>
                        <a:ea typeface="+mn-ea"/>
                      </a:endParaRPr>
                    </a:p>
                  </a:txBody>
                  <a:tcPr marL="85490" marR="85490" marT="42744" marB="42744" anchor="b" horzOverflow="overflow">
                    <a:solidFill>
                      <a:srgbClr val="FF3300"/>
                    </a:solidFill>
                  </a:tcPr>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协议</a:t>
                      </a:r>
                      <a:endParaRPr kumimoji="0" lang="zh-CN" altLang="en-US" sz="1600" b="1" i="0" u="none" strike="noStrike" cap="none" normalizeH="0" baseline="0" dirty="0" smtClean="0">
                        <a:ln>
                          <a:noFill/>
                        </a:ln>
                        <a:solidFill>
                          <a:schemeClr val="tx1"/>
                        </a:solidFill>
                        <a:effectLst/>
                        <a:latin typeface="+mn-ea"/>
                        <a:ea typeface="+mn-ea"/>
                      </a:endParaRPr>
                    </a:p>
                  </a:txBody>
                  <a:tcPr marL="85490" marR="85490" marT="42744" marB="42744" anchor="b" horzOverflow="overflow">
                    <a:solidFill>
                      <a:srgbClr val="FF3300"/>
                    </a:solidFill>
                  </a:tcPr>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协议号</a:t>
                      </a:r>
                      <a:endParaRPr kumimoji="0" lang="zh-CN" altLang="en-US" sz="1600" b="1" i="0" u="none" strike="noStrike" cap="none" normalizeH="0" baseline="0" dirty="0" smtClean="0">
                        <a:ln>
                          <a:noFill/>
                        </a:ln>
                        <a:solidFill>
                          <a:schemeClr val="tx1"/>
                        </a:solidFill>
                        <a:effectLst/>
                        <a:latin typeface="+mn-ea"/>
                        <a:ea typeface="+mn-ea"/>
                      </a:endParaRPr>
                    </a:p>
                  </a:txBody>
                  <a:tcPr marL="85490" marR="85490" marT="42744" marB="42744" anchor="b" horzOverflow="overflow">
                    <a:solidFill>
                      <a:srgbClr val="FF3300"/>
                    </a:solidFill>
                  </a:tcPr>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相关实体</a:t>
                      </a:r>
                      <a:endParaRPr kumimoji="0" lang="zh-CN" altLang="en-US" sz="1600" b="1" i="0" u="none" strike="noStrike" cap="none" normalizeH="0" baseline="0" dirty="0" smtClean="0">
                        <a:ln>
                          <a:noFill/>
                        </a:ln>
                        <a:solidFill>
                          <a:schemeClr val="tx1"/>
                        </a:solidFill>
                        <a:effectLst/>
                        <a:latin typeface="+mn-ea"/>
                        <a:ea typeface="+mn-ea"/>
                      </a:endParaRPr>
                    </a:p>
                  </a:txBody>
                  <a:tcPr marL="85490" marR="85490" marT="42744" marB="42744" anchor="b" horzOverflow="overflow">
                    <a:solidFill>
                      <a:srgbClr val="FF3300"/>
                    </a:solidFill>
                  </a:tcPr>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接口功能</a:t>
                      </a:r>
                      <a:endParaRPr kumimoji="0" lang="zh-CN" altLang="en-US" sz="1600" b="1" i="0" u="none" strike="noStrike" cap="none" normalizeH="0" baseline="0" dirty="0" smtClean="0">
                        <a:ln>
                          <a:noFill/>
                        </a:ln>
                        <a:solidFill>
                          <a:schemeClr val="tx1"/>
                        </a:solidFill>
                        <a:effectLst/>
                        <a:latin typeface="+mn-ea"/>
                        <a:ea typeface="+mn-ea"/>
                      </a:endParaRPr>
                    </a:p>
                  </a:txBody>
                  <a:tcPr marL="85490" marR="85490" marT="42744" marB="42744" anchor="b" horzOverflow="overflow">
                    <a:solidFill>
                      <a:srgbClr val="FF3300"/>
                    </a:solidFill>
                  </a:tcPr>
                </a:tc>
              </a:tr>
              <a:tr h="566420">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S1-MME</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S1AP</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36.413</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eNodeB - MME</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smtClean="0">
                          <a:ln>
                            <a:noFill/>
                          </a:ln>
                          <a:effectLst/>
                        </a:rPr>
                        <a:t>用于传送会话管理</a:t>
                      </a:r>
                      <a:r>
                        <a:rPr kumimoji="0" lang="en-US" altLang="zh-CN" sz="1600" u="none" strike="noStrike" cap="none" normalizeH="0" baseline="0" smtClean="0">
                          <a:ln>
                            <a:noFill/>
                          </a:ln>
                          <a:effectLst/>
                        </a:rPr>
                        <a:t>(SM)</a:t>
                      </a:r>
                      <a:r>
                        <a:rPr kumimoji="0" lang="zh-CN" altLang="en-US" sz="1600" u="none" strike="noStrike" cap="none" normalizeH="0" baseline="0" smtClean="0">
                          <a:ln>
                            <a:noFill/>
                          </a:ln>
                          <a:effectLst/>
                        </a:rPr>
                        <a:t>和移动性管理</a:t>
                      </a:r>
                      <a:r>
                        <a:rPr kumimoji="0" lang="en-US" altLang="zh-CN" sz="1600" u="none" strike="noStrike" cap="none" normalizeH="0" baseline="0" smtClean="0">
                          <a:ln>
                            <a:noFill/>
                          </a:ln>
                          <a:effectLst/>
                        </a:rPr>
                        <a:t>(MM)</a:t>
                      </a:r>
                      <a:r>
                        <a:rPr kumimoji="0" lang="zh-CN" altLang="en-US" sz="1600" u="none" strike="noStrike" cap="none" normalizeH="0" baseline="0" smtClean="0">
                          <a:ln>
                            <a:noFill/>
                          </a:ln>
                          <a:effectLst/>
                        </a:rPr>
                        <a:t>信息</a:t>
                      </a:r>
                      <a:endParaRPr kumimoji="0" lang="zh-CN" altLang="en-US"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r>
              <a:tr h="452755">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S1-U</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GTPv1</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29.060</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eNodeB – S-GW</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smtClean="0">
                          <a:ln>
                            <a:noFill/>
                          </a:ln>
                          <a:effectLst/>
                        </a:rPr>
                        <a:t>在</a:t>
                      </a:r>
                      <a:r>
                        <a:rPr kumimoji="0" lang="en-US" altLang="zh-CN" sz="1600" u="none" strike="noStrike" cap="none" normalizeH="0" baseline="0" smtClean="0">
                          <a:ln>
                            <a:noFill/>
                          </a:ln>
                          <a:effectLst/>
                        </a:rPr>
                        <a:t>GW</a:t>
                      </a:r>
                      <a:r>
                        <a:rPr kumimoji="0" lang="zh-CN" altLang="en-US" sz="1600" u="none" strike="noStrike" cap="none" normalizeH="0" baseline="0" smtClean="0">
                          <a:ln>
                            <a:noFill/>
                          </a:ln>
                          <a:effectLst/>
                        </a:rPr>
                        <a:t>与</a:t>
                      </a:r>
                      <a:r>
                        <a:rPr kumimoji="0" lang="en-US" altLang="zh-CN" sz="1600" u="none" strike="noStrike" cap="none" normalizeH="0" baseline="0" smtClean="0">
                          <a:ln>
                            <a:noFill/>
                          </a:ln>
                          <a:effectLst/>
                        </a:rPr>
                        <a:t>eNodeB</a:t>
                      </a:r>
                      <a:r>
                        <a:rPr kumimoji="0" lang="zh-CN" altLang="en-US" sz="1600" u="none" strike="noStrike" cap="none" normalizeH="0" baseline="0" smtClean="0">
                          <a:ln>
                            <a:noFill/>
                          </a:ln>
                          <a:effectLst/>
                        </a:rPr>
                        <a:t>设备间建立隧道，传送数据包</a:t>
                      </a:r>
                      <a:endParaRPr kumimoji="0" lang="zh-CN" altLang="en-US"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r>
              <a:tr h="566420">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S11</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GTPv2</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29.274</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MME – S-GW</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smtClean="0">
                          <a:ln>
                            <a:noFill/>
                          </a:ln>
                          <a:effectLst/>
                        </a:rPr>
                        <a:t>采用</a:t>
                      </a:r>
                      <a:r>
                        <a:rPr kumimoji="0" lang="en-US" altLang="zh-CN" sz="1600" u="none" strike="noStrike" cap="none" normalizeH="0" baseline="0" smtClean="0">
                          <a:ln>
                            <a:noFill/>
                          </a:ln>
                          <a:effectLst/>
                        </a:rPr>
                        <a:t>GTP</a:t>
                      </a:r>
                      <a:r>
                        <a:rPr kumimoji="0" lang="zh-CN" altLang="en-US" sz="1600" u="none" strike="noStrike" cap="none" normalizeH="0" baseline="0" smtClean="0">
                          <a:ln>
                            <a:noFill/>
                          </a:ln>
                          <a:effectLst/>
                        </a:rPr>
                        <a:t>协议，在</a:t>
                      </a:r>
                      <a:r>
                        <a:rPr kumimoji="0" lang="en-US" altLang="zh-CN" sz="1600" u="none" strike="noStrike" cap="none" normalizeH="0" baseline="0" smtClean="0">
                          <a:ln>
                            <a:noFill/>
                          </a:ln>
                          <a:effectLst/>
                        </a:rPr>
                        <a:t>MME</a:t>
                      </a:r>
                      <a:r>
                        <a:rPr kumimoji="0" lang="zh-CN" altLang="en-US" sz="1600" u="none" strike="noStrike" cap="none" normalizeH="0" baseline="0" smtClean="0">
                          <a:ln>
                            <a:noFill/>
                          </a:ln>
                          <a:effectLst/>
                        </a:rPr>
                        <a:t>和</a:t>
                      </a:r>
                      <a:r>
                        <a:rPr kumimoji="0" lang="en-US" altLang="zh-CN" sz="1600" u="none" strike="noStrike" cap="none" normalizeH="0" baseline="0" smtClean="0">
                          <a:ln>
                            <a:noFill/>
                          </a:ln>
                          <a:effectLst/>
                        </a:rPr>
                        <a:t>GW</a:t>
                      </a:r>
                      <a:r>
                        <a:rPr kumimoji="0" lang="zh-CN" altLang="en-US" sz="1600" u="none" strike="noStrike" cap="none" normalizeH="0" baseline="0" smtClean="0">
                          <a:ln>
                            <a:noFill/>
                          </a:ln>
                          <a:effectLst/>
                        </a:rPr>
                        <a:t>设备间建立隧道，传送信令</a:t>
                      </a:r>
                      <a:endParaRPr kumimoji="0" lang="zh-CN" altLang="en-US"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r>
              <a:tr h="572135">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S3</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GTPv2</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29.274</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MME – SGSN</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采用</a:t>
                      </a:r>
                      <a:r>
                        <a:rPr kumimoji="0" lang="en-US" altLang="zh-CN" sz="1600" u="none" strike="noStrike" cap="none" normalizeH="0" baseline="0" dirty="0" smtClean="0">
                          <a:ln>
                            <a:noFill/>
                          </a:ln>
                          <a:effectLst/>
                        </a:rPr>
                        <a:t>GTP</a:t>
                      </a:r>
                      <a:r>
                        <a:rPr kumimoji="0" lang="zh-CN" altLang="en-US" sz="1600" u="none" strike="noStrike" cap="none" normalizeH="0" baseline="0" dirty="0" smtClean="0">
                          <a:ln>
                            <a:noFill/>
                          </a:ln>
                          <a:effectLst/>
                        </a:rPr>
                        <a:t>协议，在</a:t>
                      </a:r>
                      <a:r>
                        <a:rPr kumimoji="0" lang="en-US" altLang="zh-CN" sz="1600" u="none" strike="noStrike" cap="none" normalizeH="0" baseline="0" dirty="0" smtClean="0">
                          <a:ln>
                            <a:noFill/>
                          </a:ln>
                          <a:effectLst/>
                        </a:rPr>
                        <a:t>MME</a:t>
                      </a:r>
                      <a:r>
                        <a:rPr kumimoji="0" lang="zh-CN" altLang="en-US" sz="1600" u="none" strike="noStrike" cap="none" normalizeH="0" baseline="0" dirty="0" smtClean="0">
                          <a:ln>
                            <a:noFill/>
                          </a:ln>
                          <a:effectLst/>
                        </a:rPr>
                        <a:t>和</a:t>
                      </a:r>
                      <a:r>
                        <a:rPr kumimoji="0" lang="en-US" altLang="zh-CN" sz="1600" u="none" strike="noStrike" cap="none" normalizeH="0" baseline="0" dirty="0" smtClean="0">
                          <a:ln>
                            <a:noFill/>
                          </a:ln>
                          <a:effectLst/>
                        </a:rPr>
                        <a:t>SGSN</a:t>
                      </a:r>
                      <a:r>
                        <a:rPr kumimoji="0" lang="zh-CN" altLang="en-US" sz="1600" u="none" strike="noStrike" cap="none" normalizeH="0" baseline="0" dirty="0" smtClean="0">
                          <a:ln>
                            <a:noFill/>
                          </a:ln>
                          <a:effectLst/>
                        </a:rPr>
                        <a:t>设备间建立隧道，传送信令</a:t>
                      </a:r>
                      <a:endParaRPr kumimoji="0" lang="zh-CN" altLang="en-US"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r>
              <a:tr h="572770">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S4</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GTPv2</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29.274</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S-GW – SGSN</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采用</a:t>
                      </a:r>
                      <a:r>
                        <a:rPr kumimoji="0" lang="en-US" altLang="zh-CN" sz="1600" u="none" strike="noStrike" cap="none" normalizeH="0" baseline="0" dirty="0" smtClean="0">
                          <a:ln>
                            <a:noFill/>
                          </a:ln>
                          <a:effectLst/>
                        </a:rPr>
                        <a:t>GTP</a:t>
                      </a:r>
                      <a:r>
                        <a:rPr kumimoji="0" lang="zh-CN" altLang="en-US" sz="1600" u="none" strike="noStrike" cap="none" normalizeH="0" baseline="0" dirty="0" smtClean="0">
                          <a:ln>
                            <a:noFill/>
                          </a:ln>
                          <a:effectLst/>
                        </a:rPr>
                        <a:t>协议，在</a:t>
                      </a:r>
                      <a:r>
                        <a:rPr kumimoji="0" lang="en-US" altLang="zh-CN" sz="1600" u="none" strike="noStrike" cap="none" normalizeH="0" baseline="0" dirty="0" smtClean="0">
                          <a:ln>
                            <a:noFill/>
                          </a:ln>
                          <a:effectLst/>
                        </a:rPr>
                        <a:t>S-GW</a:t>
                      </a:r>
                      <a:r>
                        <a:rPr kumimoji="0" lang="zh-CN" altLang="en-US" sz="1600" u="none" strike="noStrike" cap="none" normalizeH="0" baseline="0" dirty="0" smtClean="0">
                          <a:ln>
                            <a:noFill/>
                          </a:ln>
                          <a:effectLst/>
                        </a:rPr>
                        <a:t>和</a:t>
                      </a:r>
                      <a:r>
                        <a:rPr kumimoji="0" lang="en-US" altLang="zh-CN" sz="1600" u="none" strike="noStrike" cap="none" normalizeH="0" baseline="0" dirty="0" smtClean="0">
                          <a:ln>
                            <a:noFill/>
                          </a:ln>
                          <a:effectLst/>
                        </a:rPr>
                        <a:t>SGSN</a:t>
                      </a:r>
                      <a:r>
                        <a:rPr kumimoji="0" lang="zh-CN" altLang="en-US" sz="1600" u="none" strike="noStrike" cap="none" normalizeH="0" baseline="0" dirty="0" smtClean="0">
                          <a:ln>
                            <a:noFill/>
                          </a:ln>
                          <a:effectLst/>
                        </a:rPr>
                        <a:t>设备间建立隧道，传送数据和信令</a:t>
                      </a:r>
                      <a:endParaRPr kumimoji="0" lang="zh-CN" altLang="en-US"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r>
              <a:tr h="566420">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S6a</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Diameter</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29.272</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MME - HSS</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完成用户位置信息的交换和用户签约信息的管理</a:t>
                      </a:r>
                      <a:endParaRPr kumimoji="0" lang="zh-CN" altLang="en-US"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r>
              <a:tr h="566420">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S10</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GTPv2</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29.274</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MME - MME</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smtClean="0">
                          <a:ln>
                            <a:noFill/>
                          </a:ln>
                          <a:effectLst/>
                        </a:rPr>
                        <a:t>采用</a:t>
                      </a:r>
                      <a:r>
                        <a:rPr kumimoji="0" lang="en-US" altLang="zh-CN" sz="1600" u="none" strike="noStrike" cap="none" normalizeH="0" baseline="0" smtClean="0">
                          <a:ln>
                            <a:noFill/>
                          </a:ln>
                          <a:effectLst/>
                        </a:rPr>
                        <a:t>GTP</a:t>
                      </a:r>
                      <a:r>
                        <a:rPr kumimoji="0" lang="zh-CN" altLang="en-US" sz="1600" u="none" strike="noStrike" cap="none" normalizeH="0" baseline="0" smtClean="0">
                          <a:ln>
                            <a:noFill/>
                          </a:ln>
                          <a:effectLst/>
                        </a:rPr>
                        <a:t>协议，在</a:t>
                      </a:r>
                      <a:r>
                        <a:rPr kumimoji="0" lang="en-US" altLang="zh-CN" sz="1600" u="none" strike="noStrike" cap="none" normalizeH="0" baseline="0" smtClean="0">
                          <a:ln>
                            <a:noFill/>
                          </a:ln>
                          <a:effectLst/>
                        </a:rPr>
                        <a:t>MME</a:t>
                      </a:r>
                      <a:r>
                        <a:rPr kumimoji="0" lang="zh-CN" altLang="en-US" sz="1600" u="none" strike="noStrike" cap="none" normalizeH="0" baseline="0" smtClean="0">
                          <a:ln>
                            <a:noFill/>
                          </a:ln>
                          <a:effectLst/>
                        </a:rPr>
                        <a:t>设备间建立隧道，传送信令</a:t>
                      </a:r>
                      <a:endParaRPr kumimoji="0" lang="zh-CN" altLang="en-US"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r>
              <a:tr h="454025">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S12</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GTPv1</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smtClean="0">
                          <a:ln>
                            <a:noFill/>
                          </a:ln>
                          <a:effectLst/>
                        </a:rPr>
                        <a:t>29.060</a:t>
                      </a:r>
                      <a:endParaRPr kumimoji="0" lang="en-US" altLang="zh-CN"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S-GW – UTRAN</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smtClean="0">
                          <a:ln>
                            <a:noFill/>
                          </a:ln>
                          <a:effectLst/>
                        </a:rPr>
                        <a:t>在</a:t>
                      </a:r>
                      <a:r>
                        <a:rPr kumimoji="0" lang="en-US" altLang="zh-CN" sz="1600" u="none" strike="noStrike" cap="none" normalizeH="0" baseline="0" smtClean="0">
                          <a:ln>
                            <a:noFill/>
                          </a:ln>
                          <a:effectLst/>
                        </a:rPr>
                        <a:t>UTRAN</a:t>
                      </a:r>
                      <a:r>
                        <a:rPr kumimoji="0" lang="zh-CN" altLang="en-US" sz="1600" u="none" strike="noStrike" cap="none" normalizeH="0" baseline="0" smtClean="0">
                          <a:ln>
                            <a:noFill/>
                          </a:ln>
                          <a:effectLst/>
                        </a:rPr>
                        <a:t>与</a:t>
                      </a:r>
                      <a:r>
                        <a:rPr kumimoji="0" lang="en-US" altLang="zh-CN" sz="1600" u="none" strike="noStrike" cap="none" normalizeH="0" baseline="0" smtClean="0">
                          <a:ln>
                            <a:noFill/>
                          </a:ln>
                          <a:effectLst/>
                        </a:rPr>
                        <a:t>GW</a:t>
                      </a:r>
                      <a:r>
                        <a:rPr kumimoji="0" lang="zh-CN" altLang="en-US" sz="1600" u="none" strike="noStrike" cap="none" normalizeH="0" baseline="0" smtClean="0">
                          <a:ln>
                            <a:noFill/>
                          </a:ln>
                          <a:effectLst/>
                        </a:rPr>
                        <a:t>之间建立隧道，传送数据</a:t>
                      </a:r>
                      <a:endParaRPr kumimoji="0" lang="zh-CN" altLang="en-US" sz="1600" b="0" i="0" u="none" strike="noStrike" cap="none" normalizeH="0" baseline="0" smtClean="0">
                        <a:ln>
                          <a:noFill/>
                        </a:ln>
                        <a:solidFill>
                          <a:schemeClr val="tx1"/>
                        </a:solidFill>
                        <a:effectLst/>
                        <a:latin typeface="+mn-ea"/>
                        <a:ea typeface="+mn-ea"/>
                      </a:endParaRPr>
                    </a:p>
                  </a:txBody>
                  <a:tcPr marL="85490" marR="85490" marT="42744" marB="42744" anchor="b" horzOverflow="overflow"/>
                </a:tc>
              </a:tr>
              <a:tr h="825500">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S2a/2b/2c</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PMIPv6/MIPv4/DSMIPV6</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RFC5213</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P-GW – Trusted Non-3GPP IP </a:t>
                      </a:r>
                      <a:r>
                        <a:rPr kumimoji="0" lang="en-US" altLang="zh-CN" sz="1600" u="none" strike="noStrike" cap="none" normalizeH="0" baseline="0" dirty="0" err="1" smtClean="0">
                          <a:ln>
                            <a:noFill/>
                          </a:ln>
                          <a:effectLst/>
                        </a:rPr>
                        <a:t>Accesse</a:t>
                      </a:r>
                      <a:endParaRPr kumimoji="0" lang="en-US" altLang="zh-CN" sz="1600" b="0" i="0" u="none" strike="noStrike" cap="none" normalizeH="0" baseline="0" dirty="0" err="1"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用于传送非</a:t>
                      </a:r>
                      <a:r>
                        <a:rPr kumimoji="0" lang="en-US" altLang="zh-CN" sz="1600" u="none" strike="noStrike" cap="none" normalizeH="0" baseline="0" dirty="0" smtClean="0">
                          <a:ln>
                            <a:noFill/>
                          </a:ln>
                          <a:effectLst/>
                        </a:rPr>
                        <a:t>3GPP</a:t>
                      </a:r>
                      <a:r>
                        <a:rPr kumimoji="0" lang="zh-CN" altLang="en-US" sz="1600" u="none" strike="noStrike" cap="none" normalizeH="0" baseline="0" dirty="0" smtClean="0">
                          <a:ln>
                            <a:noFill/>
                          </a:ln>
                          <a:effectLst/>
                        </a:rPr>
                        <a:t>接入的业务接入信息</a:t>
                      </a:r>
                      <a:endParaRPr kumimoji="0" lang="zh-CN" altLang="en-US"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r>
              <a:tr h="566420">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S5/S8</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GTPv2</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29.274</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en-US" altLang="zh-CN" sz="1600" u="none" strike="noStrike" cap="none" normalizeH="0" baseline="0" dirty="0" smtClean="0">
                          <a:ln>
                            <a:noFill/>
                          </a:ln>
                          <a:effectLst/>
                        </a:rPr>
                        <a:t>S-GW – P-GW</a:t>
                      </a:r>
                      <a:endParaRPr kumimoji="0" lang="en-US" altLang="zh-CN"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c>
                  <a:txBody>
                    <a:bodyPr/>
                    <a:lstStyle/>
                    <a:p>
                      <a:pPr marL="0" marR="0" lvl="0" indent="0" algn="ctr" defTabSz="914400" rtl="0" eaLnBrk="0" fontAlgn="b" latinLnBrk="0" hangingPunct="0">
                        <a:lnSpc>
                          <a:spcPct val="100000"/>
                        </a:lnSpc>
                        <a:spcBef>
                          <a:spcPct val="20000"/>
                        </a:spcBef>
                        <a:spcAft>
                          <a:spcPct val="0"/>
                        </a:spcAft>
                        <a:buClrTx/>
                        <a:buSzTx/>
                        <a:buFontTx/>
                        <a:buNone/>
                      </a:pPr>
                      <a:r>
                        <a:rPr kumimoji="0" lang="zh-CN" altLang="en-US" sz="1600" u="none" strike="noStrike" cap="none" normalizeH="0" baseline="0" dirty="0" smtClean="0">
                          <a:ln>
                            <a:noFill/>
                          </a:ln>
                          <a:effectLst/>
                        </a:rPr>
                        <a:t>采用</a:t>
                      </a:r>
                      <a:r>
                        <a:rPr kumimoji="0" lang="en-US" altLang="zh-CN" sz="1600" u="none" strike="noStrike" cap="none" normalizeH="0" baseline="0" dirty="0" smtClean="0">
                          <a:ln>
                            <a:noFill/>
                          </a:ln>
                          <a:effectLst/>
                        </a:rPr>
                        <a:t>GTP</a:t>
                      </a:r>
                      <a:r>
                        <a:rPr kumimoji="0" lang="zh-CN" altLang="en-US" sz="1600" u="none" strike="noStrike" cap="none" normalizeH="0" baseline="0" dirty="0" smtClean="0">
                          <a:ln>
                            <a:noFill/>
                          </a:ln>
                          <a:effectLst/>
                        </a:rPr>
                        <a:t>协议，在</a:t>
                      </a:r>
                      <a:r>
                        <a:rPr kumimoji="0" lang="en-US" altLang="zh-CN" sz="1600" u="none" strike="noStrike" cap="none" normalizeH="0" baseline="0" dirty="0" smtClean="0">
                          <a:ln>
                            <a:noFill/>
                          </a:ln>
                          <a:effectLst/>
                        </a:rPr>
                        <a:t>GW</a:t>
                      </a:r>
                      <a:r>
                        <a:rPr kumimoji="0" lang="zh-CN" altLang="en-US" sz="1600" u="none" strike="noStrike" cap="none" normalizeH="0" baseline="0" dirty="0" smtClean="0">
                          <a:ln>
                            <a:noFill/>
                          </a:ln>
                          <a:effectLst/>
                        </a:rPr>
                        <a:t>设备间建立隧道，传送数据包</a:t>
                      </a:r>
                      <a:endParaRPr kumimoji="0" lang="zh-CN" altLang="en-US" sz="1600" b="0" i="0" u="none" strike="noStrike" cap="none" normalizeH="0" baseline="0" dirty="0" smtClean="0">
                        <a:ln>
                          <a:noFill/>
                        </a:ln>
                        <a:solidFill>
                          <a:schemeClr val="tx1"/>
                        </a:solidFill>
                        <a:effectLst/>
                        <a:latin typeface="+mn-ea"/>
                        <a:ea typeface="+mn-ea"/>
                      </a:endParaRPr>
                    </a:p>
                  </a:txBody>
                  <a:tcPr marL="85490" marR="85490" marT="42744" marB="42744" anchor="b" horzOverflow="overflow"/>
                </a:tc>
              </a:tr>
            </a:tbl>
          </a:graphicData>
        </a:graphic>
      </p:graphicFrame>
      <p:cxnSp>
        <p:nvCxnSpPr>
          <p:cNvPr id="1431" name="直线连接符 3"/>
          <p:cNvCxnSpPr/>
          <p:nvPr>
            <p:custDataLst>
              <p:tags r:id="rId2"/>
            </p:custDataLst>
          </p:nvPr>
        </p:nvCxnSpPr>
        <p:spPr>
          <a:xfrm>
            <a:off x="534142" y="609685"/>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3962507" y="76100"/>
            <a:ext cx="8043575" cy="617220"/>
          </a:xfrm>
          <a:prstGeom prst="rect">
            <a:avLst/>
          </a:prstGeom>
          <a:noFill/>
        </p:spPr>
        <p:txBody>
          <a:bodyPr wrap="square" rtlCol="0">
            <a:spAutoFit/>
          </a:bodyPr>
          <a:lstStyle/>
          <a:p>
            <a:pPr>
              <a:lnSpc>
                <a:spcPct val="120000"/>
              </a:lnSpc>
            </a:pPr>
            <a:r>
              <a:rPr kumimoji="1" lang="en-US" altLang="zh-CN" sz="2850" dirty="0">
                <a:solidFill>
                  <a:schemeClr val="accent1"/>
                </a:solidFill>
                <a:latin typeface="微软雅黑" panose="020B0503020204020204" charset="-122"/>
                <a:ea typeface="微软雅黑" panose="020B0503020204020204" charset="-122"/>
                <a:cs typeface="微软雅黑" panose="020B0503020204020204" charset="-122"/>
              </a:rPr>
              <a:t>LTE</a:t>
            </a: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涉及主要接口及协议</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custDataLst>
              <p:tags r:id="rId1"/>
            </p:custDataLst>
          </p:nvPr>
        </p:nvSpPr>
        <p:spPr>
          <a:xfrm>
            <a:off x="2357238" y="1536707"/>
            <a:ext cx="7540243" cy="4620625"/>
          </a:xfrm>
          <a:noFill/>
        </p:spPr>
        <p:txBody>
          <a:bodyPr/>
          <a:lstStyle/>
          <a:p>
            <a:pPr lvl="1" eaLnBrk="1" hangingPunct="1"/>
            <a:endParaRPr lang="en-US" altLang="zh-CN" sz="2245" dirty="0">
              <a:solidFill>
                <a:schemeClr val="dk1"/>
              </a:solidFill>
            </a:endParaRPr>
          </a:p>
          <a:p>
            <a:pPr lvl="2" eaLnBrk="1" hangingPunct="1">
              <a:buFont typeface="Wingdings" panose="05000000000000000000" pitchFamily="2" charset="2"/>
              <a:buNone/>
            </a:pPr>
            <a:endParaRPr lang="en-US" altLang="zh-CN" sz="2245" dirty="0">
              <a:solidFill>
                <a:schemeClr val="dk1"/>
              </a:solidFill>
            </a:endParaRPr>
          </a:p>
        </p:txBody>
      </p:sp>
      <p:sp>
        <p:nvSpPr>
          <p:cNvPr id="5" name="文本框 4"/>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双工方式</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6" name="直线连接符 3"/>
          <p:cNvCxnSpPr/>
          <p:nvPr>
            <p:custDataLst>
              <p:tags r:id="rId2"/>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Text Box 35"/>
          <p:cNvSpPr txBox="1">
            <a:spLocks noChangeArrowheads="1"/>
          </p:cNvSpPr>
          <p:nvPr>
            <p:custDataLst>
              <p:tags r:id="rId3"/>
            </p:custDataLst>
          </p:nvPr>
        </p:nvSpPr>
        <p:spPr bwMode="auto">
          <a:xfrm>
            <a:off x="1164529" y="1100944"/>
            <a:ext cx="9411693" cy="3310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50000"/>
              </a:spcBef>
              <a:buClr>
                <a:srgbClr val="4D4D4D"/>
              </a:buClr>
            </a:pPr>
            <a:r>
              <a:rPr lang="en-US" altLang="zh-CN" sz="2375" b="1" dirty="0">
                <a:solidFill>
                  <a:schemeClr val="dk1"/>
                </a:solidFill>
                <a:latin typeface="微软雅黑" panose="020B0503020204020204" charset="-122"/>
                <a:ea typeface="微软雅黑" panose="020B0503020204020204" charset="-122"/>
              </a:rPr>
              <a:t> FDD:</a:t>
            </a:r>
            <a:endParaRPr lang="en-US" altLang="zh-CN" sz="2375" b="1" dirty="0">
              <a:solidFill>
                <a:schemeClr val="dk1"/>
              </a:solidFill>
              <a:latin typeface="微软雅黑" panose="020B0503020204020204" charset="-122"/>
              <a:ea typeface="微软雅黑" panose="020B0503020204020204" charset="-122"/>
            </a:endParaRPr>
          </a:p>
          <a:p>
            <a:pPr lvl="1" eaLnBrk="1" hangingPunct="1">
              <a:lnSpc>
                <a:spcPct val="100000"/>
              </a:lnSpc>
              <a:spcBef>
                <a:spcPct val="50000"/>
              </a:spcBef>
              <a:buClr>
                <a:schemeClr val="tx1"/>
              </a:buClr>
              <a:buSzPct val="60000"/>
            </a:pPr>
            <a:r>
              <a:rPr lang="zh-CN" altLang="en-US" sz="2375" dirty="0">
                <a:solidFill>
                  <a:schemeClr val="dk1"/>
                </a:solidFill>
                <a:latin typeface="微软雅黑" panose="020B0503020204020204" charset="-122"/>
                <a:ea typeface="微软雅黑" panose="020B0503020204020204" charset="-122"/>
              </a:rPr>
              <a:t> 上行传输和下行传输在不同的载波频段上进行；</a:t>
            </a:r>
            <a:endParaRPr lang="zh-CN" altLang="en-US" sz="2375" b="1" dirty="0">
              <a:solidFill>
                <a:schemeClr val="dk1"/>
              </a:solidFill>
              <a:latin typeface="微软雅黑" panose="020B0503020204020204" charset="-122"/>
              <a:ea typeface="微软雅黑" panose="020B0503020204020204" charset="-122"/>
            </a:endParaRPr>
          </a:p>
          <a:p>
            <a:pPr eaLnBrk="1" hangingPunct="1">
              <a:lnSpc>
                <a:spcPct val="100000"/>
              </a:lnSpc>
              <a:spcBef>
                <a:spcPct val="50000"/>
              </a:spcBef>
              <a:buClr>
                <a:srgbClr val="4D4D4D"/>
              </a:buClr>
            </a:pPr>
            <a:r>
              <a:rPr lang="en-US" altLang="zh-CN" sz="2375" b="1" dirty="0">
                <a:solidFill>
                  <a:schemeClr val="dk1"/>
                </a:solidFill>
                <a:latin typeface="微软雅黑" panose="020B0503020204020204" charset="-122"/>
                <a:ea typeface="微软雅黑" panose="020B0503020204020204" charset="-122"/>
              </a:rPr>
              <a:t> TDD:</a:t>
            </a:r>
            <a:endParaRPr lang="en-US" altLang="zh-CN" sz="2375" b="1" dirty="0">
              <a:solidFill>
                <a:schemeClr val="dk1"/>
              </a:solidFill>
              <a:latin typeface="微软雅黑" panose="020B0503020204020204" charset="-122"/>
              <a:ea typeface="微软雅黑" panose="020B0503020204020204" charset="-122"/>
            </a:endParaRPr>
          </a:p>
          <a:p>
            <a:pPr lvl="1" eaLnBrk="1" hangingPunct="1">
              <a:lnSpc>
                <a:spcPct val="100000"/>
              </a:lnSpc>
              <a:spcBef>
                <a:spcPct val="50000"/>
              </a:spcBef>
              <a:buClr>
                <a:schemeClr val="tx1"/>
              </a:buClr>
              <a:buSzPct val="60000"/>
            </a:pPr>
            <a:r>
              <a:rPr lang="zh-CN" altLang="en-US" sz="2375" dirty="0">
                <a:solidFill>
                  <a:schemeClr val="dk1"/>
                </a:solidFill>
                <a:latin typeface="微软雅黑" panose="020B0503020204020204" charset="-122"/>
                <a:ea typeface="微软雅黑" panose="020B0503020204020204" charset="-122"/>
              </a:rPr>
              <a:t> 上行传输和下行传输在相同的载波频段上进行；</a:t>
            </a:r>
            <a:endParaRPr lang="zh-CN" altLang="en-US" sz="2375" dirty="0">
              <a:solidFill>
                <a:schemeClr val="dk1"/>
              </a:solidFill>
              <a:latin typeface="微软雅黑" panose="020B0503020204020204" charset="-122"/>
              <a:ea typeface="微软雅黑" panose="020B0503020204020204" charset="-122"/>
            </a:endParaRPr>
          </a:p>
          <a:p>
            <a:pPr lvl="1" eaLnBrk="1" hangingPunct="1">
              <a:lnSpc>
                <a:spcPct val="100000"/>
              </a:lnSpc>
              <a:spcBef>
                <a:spcPct val="50000"/>
              </a:spcBef>
              <a:buClr>
                <a:schemeClr val="tx1"/>
              </a:buClr>
              <a:buSzPct val="60000"/>
            </a:pPr>
            <a:r>
              <a:rPr lang="zh-CN" altLang="en-US" sz="2375" dirty="0">
                <a:solidFill>
                  <a:schemeClr val="dk1"/>
                </a:solidFill>
                <a:latin typeface="微软雅黑" panose="020B0503020204020204" charset="-122"/>
                <a:ea typeface="微软雅黑" panose="020B0503020204020204" charset="-122"/>
              </a:rPr>
              <a:t> 基站</a:t>
            </a:r>
            <a:r>
              <a:rPr lang="en-US" altLang="zh-CN" sz="2375" dirty="0">
                <a:solidFill>
                  <a:schemeClr val="dk1"/>
                </a:solidFill>
                <a:latin typeface="微软雅黑" panose="020B0503020204020204" charset="-122"/>
                <a:ea typeface="微软雅黑" panose="020B0503020204020204" charset="-122"/>
              </a:rPr>
              <a:t>/</a:t>
            </a:r>
            <a:r>
              <a:rPr lang="zh-CN" altLang="en-US" sz="2375" dirty="0">
                <a:solidFill>
                  <a:schemeClr val="dk1"/>
                </a:solidFill>
                <a:latin typeface="微软雅黑" panose="020B0503020204020204" charset="-122"/>
                <a:ea typeface="微软雅黑" panose="020B0503020204020204" charset="-122"/>
              </a:rPr>
              <a:t>终端在不同的时间进行信道的发送</a:t>
            </a:r>
            <a:r>
              <a:rPr lang="en-US" altLang="zh-CN" sz="2375" dirty="0">
                <a:solidFill>
                  <a:schemeClr val="dk1"/>
                </a:solidFill>
                <a:latin typeface="微软雅黑" panose="020B0503020204020204" charset="-122"/>
                <a:ea typeface="微软雅黑" panose="020B0503020204020204" charset="-122"/>
              </a:rPr>
              <a:t>/</a:t>
            </a:r>
            <a:r>
              <a:rPr lang="zh-CN" altLang="en-US" sz="2375" dirty="0">
                <a:solidFill>
                  <a:schemeClr val="dk1"/>
                </a:solidFill>
                <a:latin typeface="微软雅黑" panose="020B0503020204020204" charset="-122"/>
                <a:ea typeface="微软雅黑" panose="020B0503020204020204" charset="-122"/>
              </a:rPr>
              <a:t>接收或者接收</a:t>
            </a:r>
            <a:r>
              <a:rPr lang="en-US" altLang="zh-CN" sz="2375" dirty="0">
                <a:solidFill>
                  <a:schemeClr val="dk1"/>
                </a:solidFill>
                <a:latin typeface="微软雅黑" panose="020B0503020204020204" charset="-122"/>
                <a:ea typeface="微软雅黑" panose="020B0503020204020204" charset="-122"/>
              </a:rPr>
              <a:t>/</a:t>
            </a:r>
            <a:r>
              <a:rPr lang="zh-CN" altLang="en-US" sz="2375" dirty="0">
                <a:solidFill>
                  <a:schemeClr val="dk1"/>
                </a:solidFill>
                <a:latin typeface="微软雅黑" panose="020B0503020204020204" charset="-122"/>
                <a:ea typeface="微软雅黑" panose="020B0503020204020204" charset="-122"/>
              </a:rPr>
              <a:t>发送 ；</a:t>
            </a:r>
            <a:endParaRPr lang="zh-CN" altLang="en-US" sz="2375" dirty="0">
              <a:solidFill>
                <a:schemeClr val="dk1"/>
              </a:solidFill>
              <a:latin typeface="微软雅黑" panose="020B0503020204020204" charset="-122"/>
              <a:ea typeface="微软雅黑" panose="020B0503020204020204" charset="-122"/>
            </a:endParaRPr>
          </a:p>
          <a:p>
            <a:pPr eaLnBrk="1" hangingPunct="1">
              <a:lnSpc>
                <a:spcPct val="100000"/>
              </a:lnSpc>
              <a:spcBef>
                <a:spcPct val="50000"/>
              </a:spcBef>
              <a:buClr>
                <a:srgbClr val="4D4D4D"/>
              </a:buClr>
            </a:pPr>
            <a:r>
              <a:rPr lang="en-US" altLang="zh-CN" sz="2850" b="1" dirty="0">
                <a:solidFill>
                  <a:schemeClr val="dk1"/>
                </a:solidFill>
                <a:latin typeface="微软雅黑" panose="020B0503020204020204" charset="-122"/>
                <a:ea typeface="微软雅黑" panose="020B0503020204020204" charset="-122"/>
              </a:rPr>
              <a:t> </a:t>
            </a:r>
            <a:endParaRPr lang="en-US" altLang="zh-CN" sz="2850" b="1" dirty="0">
              <a:solidFill>
                <a:schemeClr val="dk1"/>
              </a:solidFill>
              <a:latin typeface="微软雅黑" panose="020B0503020204020204" charset="-122"/>
              <a:ea typeface="微软雅黑" panose="020B0503020204020204" charset="-122"/>
            </a:endParaRPr>
          </a:p>
        </p:txBody>
      </p:sp>
      <p:pic>
        <p:nvPicPr>
          <p:cNvPr id="11" name="图片 1"/>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1770092" y="3880003"/>
            <a:ext cx="8806130" cy="234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533400"/>
            <a:ext cx="10972800" cy="808038"/>
          </a:xfrm>
        </p:spPr>
        <p:txBody>
          <a:bodyPr/>
          <a:lstStyle/>
          <a:p>
            <a:r>
              <a:rPr lang="zh-CN" altLang="en-US" dirty="0" smtClean="0"/>
              <a:t>双工技术</a:t>
            </a:r>
            <a:endParaRPr lang="zh-CN" altLang="en-US" dirty="0"/>
          </a:p>
        </p:txBody>
      </p:sp>
      <p:sp>
        <p:nvSpPr>
          <p:cNvPr id="6" name="Line 8"/>
          <p:cNvSpPr>
            <a:spLocks noChangeShapeType="1"/>
          </p:cNvSpPr>
          <p:nvPr/>
        </p:nvSpPr>
        <p:spPr bwMode="auto">
          <a:xfrm>
            <a:off x="5981120" y="1647945"/>
            <a:ext cx="0" cy="342900"/>
          </a:xfrm>
          <a:prstGeom prst="line">
            <a:avLst/>
          </a:prstGeom>
          <a:noFill/>
          <a:ln w="9525">
            <a:solidFill>
              <a:srgbClr val="C0C0C0"/>
            </a:solidFill>
            <a:round/>
          </a:ln>
          <a:effectLst/>
        </p:spPr>
        <p:txBody>
          <a:bodyPr wrap="square" lIns="85474" tIns="42737" rIns="85474" bIns="42737">
            <a:spAutoFit/>
          </a:bodyPr>
          <a:lstStyle/>
          <a:p>
            <a:endParaRPr lang="zh-CN" altLang="en-US" sz="1680"/>
          </a:p>
        </p:txBody>
      </p:sp>
      <p:grpSp>
        <p:nvGrpSpPr>
          <p:cNvPr id="3" name="组合 20"/>
          <p:cNvGrpSpPr/>
          <p:nvPr/>
        </p:nvGrpSpPr>
        <p:grpSpPr>
          <a:xfrm>
            <a:off x="6324600" y="1442085"/>
            <a:ext cx="5220970" cy="4160520"/>
            <a:chOff x="370121" y="1511378"/>
            <a:chExt cx="4434109" cy="4450233"/>
          </a:xfrm>
        </p:grpSpPr>
        <p:sp>
          <p:nvSpPr>
            <p:cNvPr id="8" name="矩形 7"/>
            <p:cNvSpPr/>
            <p:nvPr/>
          </p:nvSpPr>
          <p:spPr>
            <a:xfrm>
              <a:off x="399243" y="1511378"/>
              <a:ext cx="4332721" cy="880945"/>
            </a:xfrm>
            <a:prstGeom prst="rect">
              <a:avLst/>
            </a:prstGeom>
          </p:spPr>
          <p:txBody>
            <a:bodyPr wrap="square" lIns="85474" tIns="42737" rIns="85474" bIns="42737">
              <a:spAutoFit/>
            </a:bodyPr>
            <a:lstStyle/>
            <a:p>
              <a:r>
                <a:rPr lang="zh-CN" altLang="en-US" sz="2400" b="1" dirty="0" smtClean="0"/>
                <a:t>时分双工</a:t>
              </a:r>
              <a:r>
                <a:rPr lang="en-US" altLang="zh-CN" sz="2400" b="1" dirty="0" smtClean="0"/>
                <a:t>(</a:t>
              </a:r>
              <a:r>
                <a:rPr lang="en-US" altLang="zh-CN" sz="2400" b="1" dirty="0" smtClean="0">
                  <a:solidFill>
                    <a:srgbClr val="FF0000"/>
                  </a:solidFill>
                </a:rPr>
                <a:t>TDD</a:t>
              </a:r>
              <a:r>
                <a:rPr lang="en-US" altLang="zh-CN" sz="2400" b="1" dirty="0" smtClean="0"/>
                <a:t>)</a:t>
              </a:r>
              <a:r>
                <a:rPr lang="en-US" altLang="zh-CN" sz="2400" dirty="0" smtClean="0"/>
                <a:t>——</a:t>
              </a:r>
              <a:r>
                <a:rPr lang="zh-CN" altLang="en-US" sz="2400" dirty="0" smtClean="0"/>
                <a:t>以不同时隙区分上行和下行，</a:t>
              </a:r>
              <a:r>
                <a:rPr lang="zh-CN" altLang="en-US" sz="2400" dirty="0" smtClean="0">
                  <a:latin typeface="FrutigerNext LT Regular" pitchFamily="34" charset="0"/>
                  <a:ea typeface="华文细黑" panose="02010600040101010101" pitchFamily="2" charset="-122"/>
                  <a:sym typeface="+mn-ea"/>
                </a:rPr>
                <a:t>更适合支持</a:t>
              </a:r>
              <a:r>
                <a:rPr lang="zh-CN" altLang="en-US" sz="2400" dirty="0" smtClean="0">
                  <a:solidFill>
                    <a:srgbClr val="FF0000"/>
                  </a:solidFill>
                  <a:latin typeface="FrutigerNext LT Regular" pitchFamily="34" charset="0"/>
                  <a:ea typeface="华文细黑" panose="02010600040101010101" pitchFamily="2" charset="-122"/>
                  <a:sym typeface="+mn-ea"/>
                </a:rPr>
                <a:t>非对称业务</a:t>
              </a:r>
              <a:endParaRPr lang="zh-CN" altLang="en-US" sz="2400" dirty="0" smtClean="0">
                <a:solidFill>
                  <a:srgbClr val="FF0000"/>
                </a:solidFill>
                <a:latin typeface="FrutigerNext LT Regular" pitchFamily="34" charset="0"/>
                <a:ea typeface="华文细黑" panose="02010600040101010101" pitchFamily="2" charset="-122"/>
                <a:sym typeface="+mn-ea"/>
              </a:endParaRPr>
            </a:p>
          </p:txBody>
        </p:sp>
        <p:sp>
          <p:nvSpPr>
            <p:cNvPr id="9" name="矩形 8"/>
            <p:cNvSpPr/>
            <p:nvPr/>
          </p:nvSpPr>
          <p:spPr>
            <a:xfrm>
              <a:off x="370121" y="3744645"/>
              <a:ext cx="4434109" cy="2216966"/>
            </a:xfrm>
            <a:prstGeom prst="rect">
              <a:avLst/>
            </a:prstGeom>
          </p:spPr>
          <p:txBody>
            <a:bodyPr wrap="square" lIns="85474" tIns="42737" rIns="85474" bIns="42737">
              <a:noAutofit/>
            </a:bodyPr>
            <a:lstStyle/>
            <a:p>
              <a:pPr marL="261620" lvl="1" indent="-174625">
                <a:lnSpc>
                  <a:spcPct val="120000"/>
                </a:lnSpc>
                <a:buFont typeface="Arial" panose="020B0604020202020204" pitchFamily="34" charset="0"/>
                <a:buChar char="•"/>
              </a:pPr>
              <a:r>
                <a:rPr lang="zh-CN" altLang="en-US" sz="2000" b="1" dirty="0" smtClean="0"/>
                <a:t>优点</a:t>
              </a:r>
              <a:r>
                <a:rPr lang="zh-CN" altLang="en-US" sz="2000" dirty="0" smtClean="0"/>
                <a:t>：在上下行业务不对称时可以给上下行灵活分配不同数量的时隙</a:t>
              </a:r>
              <a:endParaRPr lang="zh-CN" altLang="en-US" sz="2000" b="1" dirty="0" smtClean="0">
                <a:solidFill>
                  <a:srgbClr val="C00000"/>
                </a:solidFill>
              </a:endParaRPr>
            </a:p>
            <a:p>
              <a:pPr marL="261620" lvl="1" indent="-174625">
                <a:lnSpc>
                  <a:spcPct val="120000"/>
                </a:lnSpc>
                <a:buFont typeface="Arial" panose="020B0604020202020204" pitchFamily="34" charset="0"/>
                <a:buChar char="•"/>
              </a:pPr>
              <a:r>
                <a:rPr lang="zh-CN" altLang="en-US" sz="2000" b="1" dirty="0" smtClean="0"/>
                <a:t>缺点</a:t>
              </a:r>
              <a:r>
                <a:rPr lang="zh-CN" altLang="en-US" sz="2000" dirty="0" smtClean="0"/>
                <a:t>：实现复杂，需要</a:t>
              </a:r>
              <a:r>
                <a:rPr lang="en-US" altLang="zh-CN" sz="2000" dirty="0" smtClean="0"/>
                <a:t>GPS</a:t>
              </a:r>
              <a:r>
                <a:rPr lang="zh-CN" altLang="en-US" sz="2000" dirty="0" smtClean="0"/>
                <a:t>同步</a:t>
              </a:r>
              <a:r>
                <a:rPr lang="en-US" altLang="zh-CN" sz="2000" dirty="0" smtClean="0"/>
                <a:t>/</a:t>
              </a:r>
              <a:r>
                <a:rPr lang="zh-CN" altLang="en-US" sz="2000" dirty="0" smtClean="0"/>
                <a:t>相位同步；上下行之间的干扰控制困难</a:t>
              </a:r>
              <a:endParaRPr lang="en-US" altLang="zh-CN" sz="2000" dirty="0" smtClean="0"/>
            </a:p>
            <a:p>
              <a:pPr marL="261620" lvl="1" indent="-174625">
                <a:lnSpc>
                  <a:spcPct val="120000"/>
                </a:lnSpc>
                <a:buFont typeface="Arial" panose="020B0604020202020204" pitchFamily="34" charset="0"/>
                <a:buChar char="•"/>
              </a:pPr>
              <a:r>
                <a:rPr lang="zh-CN" altLang="en-US" sz="2000" b="1" dirty="0" smtClean="0"/>
                <a:t>应用</a:t>
              </a:r>
              <a:r>
                <a:rPr lang="zh-CN" altLang="en-US" sz="2000" dirty="0" smtClean="0"/>
                <a:t>：</a:t>
              </a:r>
              <a:r>
                <a:rPr lang="en-US" altLang="zh-CN" sz="2000" dirty="0" smtClean="0"/>
                <a:t>PHS</a:t>
              </a:r>
              <a:r>
                <a:rPr lang="zh-CN" altLang="en-US" sz="2000" dirty="0" smtClean="0"/>
                <a:t>（小灵通）、</a:t>
              </a:r>
              <a:r>
                <a:rPr lang="en-US" altLang="zh-CN" sz="2000" dirty="0" err="1" smtClean="0"/>
                <a:t>WiMAX</a:t>
              </a:r>
              <a:r>
                <a:rPr lang="zh-CN" altLang="en-US" sz="2000" dirty="0" smtClean="0"/>
                <a:t>、</a:t>
              </a:r>
              <a:r>
                <a:rPr lang="en-US" altLang="zh-CN" sz="2000" dirty="0" smtClean="0"/>
                <a:t>TD-SCDMA</a:t>
              </a:r>
              <a:r>
                <a:rPr lang="zh-CN" altLang="en-US" sz="2000" dirty="0" smtClean="0"/>
                <a:t>、</a:t>
              </a:r>
              <a:r>
                <a:rPr lang="en-US" altLang="zh-CN" sz="2000" dirty="0" smtClean="0"/>
                <a:t>LTE TDD</a:t>
              </a:r>
              <a:endParaRPr lang="en-US" altLang="zh-CN" sz="2000" dirty="0" smtClean="0"/>
            </a:p>
            <a:p>
              <a:pPr lvl="1">
                <a:lnSpc>
                  <a:spcPct val="120000"/>
                </a:lnSpc>
              </a:pPr>
              <a:endParaRPr lang="en-US" altLang="zh-CN" sz="2000" dirty="0" smtClean="0"/>
            </a:p>
          </p:txBody>
        </p:sp>
        <p:pic>
          <p:nvPicPr>
            <p:cNvPr id="10" name="Picture 3"/>
            <p:cNvPicPr>
              <a:picLocks noChangeAspect="1" noChangeArrowheads="1"/>
            </p:cNvPicPr>
            <p:nvPr/>
          </p:nvPicPr>
          <p:blipFill>
            <a:blip r:embed="rId1" cstate="print"/>
            <a:srcRect/>
            <a:stretch>
              <a:fillRect/>
            </a:stretch>
          </p:blipFill>
          <p:spPr bwMode="auto">
            <a:xfrm>
              <a:off x="564220" y="2392591"/>
              <a:ext cx="3756539" cy="1332000"/>
            </a:xfrm>
            <a:prstGeom prst="rect">
              <a:avLst/>
            </a:prstGeom>
            <a:noFill/>
            <a:ln w="9525">
              <a:noFill/>
              <a:miter lim="800000"/>
              <a:headEnd/>
              <a:tailEnd/>
            </a:ln>
            <a:effectLst/>
          </p:spPr>
        </p:pic>
        <p:sp>
          <p:nvSpPr>
            <p:cNvPr id="11" name="TextBox 10"/>
            <p:cNvSpPr txBox="1"/>
            <p:nvPr/>
          </p:nvSpPr>
          <p:spPr>
            <a:xfrm>
              <a:off x="2376360" y="2575334"/>
              <a:ext cx="1257300" cy="485640"/>
            </a:xfrm>
            <a:prstGeom prst="rect">
              <a:avLst/>
            </a:prstGeom>
            <a:solidFill>
              <a:schemeClr val="bg1"/>
            </a:solidFill>
          </p:spPr>
          <p:txBody>
            <a:bodyPr wrap="square" lIns="85474" tIns="42737" rIns="85474" bIns="42737" rtlCol="0">
              <a:spAutoFit/>
            </a:bodyPr>
            <a:lstStyle/>
            <a:p>
              <a:endParaRPr lang="zh-CN" altLang="en-US" sz="2400" dirty="0"/>
            </a:p>
          </p:txBody>
        </p:sp>
      </p:grpSp>
      <p:grpSp>
        <p:nvGrpSpPr>
          <p:cNvPr id="7" name="组合 21"/>
          <p:cNvGrpSpPr/>
          <p:nvPr/>
        </p:nvGrpSpPr>
        <p:grpSpPr>
          <a:xfrm>
            <a:off x="708660" y="1524000"/>
            <a:ext cx="5301615" cy="4663412"/>
            <a:chOff x="5018505" y="1517259"/>
            <a:chExt cx="3857187" cy="4987524"/>
          </a:xfrm>
        </p:grpSpPr>
        <p:sp>
          <p:nvSpPr>
            <p:cNvPr id="13" name="矩形 12"/>
            <p:cNvSpPr/>
            <p:nvPr/>
          </p:nvSpPr>
          <p:spPr>
            <a:xfrm>
              <a:off x="5114138" y="1517259"/>
              <a:ext cx="3761554" cy="1275412"/>
            </a:xfrm>
            <a:prstGeom prst="rect">
              <a:avLst/>
            </a:prstGeom>
          </p:spPr>
          <p:txBody>
            <a:bodyPr wrap="square" lIns="85474" tIns="42737" rIns="85474" bIns="42737">
              <a:spAutoFit/>
            </a:bodyPr>
            <a:lstStyle/>
            <a:p>
              <a:r>
                <a:rPr lang="zh-CN" altLang="en-US" sz="2400" b="1" dirty="0" smtClean="0"/>
                <a:t>频分双工</a:t>
              </a:r>
              <a:r>
                <a:rPr lang="en-US" altLang="zh-CN" sz="2400" b="1" dirty="0" smtClean="0"/>
                <a:t>(</a:t>
              </a:r>
              <a:r>
                <a:rPr lang="en-US" altLang="zh-CN" sz="2400" b="1" dirty="0" smtClean="0">
                  <a:solidFill>
                    <a:srgbClr val="FF0000"/>
                  </a:solidFill>
                </a:rPr>
                <a:t>FDD</a:t>
              </a:r>
              <a:r>
                <a:rPr lang="en-US" altLang="zh-CN" sz="2400" b="1" dirty="0" smtClean="0"/>
                <a:t>)</a:t>
              </a:r>
              <a:r>
                <a:rPr lang="en-US" altLang="zh-CN" sz="2400" dirty="0" smtClean="0"/>
                <a:t>——</a:t>
              </a:r>
              <a:r>
                <a:rPr lang="zh-CN" altLang="en-US" sz="2400" dirty="0" smtClean="0"/>
                <a:t>以不同频率区分上行和下行</a:t>
              </a:r>
              <a:r>
                <a:rPr lang="en-US" altLang="zh-CN" sz="2400" dirty="0" smtClean="0"/>
                <a:t> </a:t>
              </a:r>
              <a:r>
                <a:rPr lang="zh-CN" altLang="en-US" sz="2400" dirty="0" smtClean="0"/>
                <a:t>，适合</a:t>
              </a:r>
              <a:r>
                <a:rPr lang="zh-CN" altLang="en-US" sz="2400" dirty="0" smtClean="0">
                  <a:solidFill>
                    <a:srgbClr val="FF0000"/>
                  </a:solidFill>
                  <a:latin typeface="FrutigerNext LT Regular" pitchFamily="34" charset="0"/>
                  <a:ea typeface="华文细黑" panose="02010600040101010101" pitchFamily="2" charset="-122"/>
                  <a:sym typeface="+mn-ea"/>
                </a:rPr>
                <a:t>对称业务</a:t>
              </a:r>
              <a:endParaRPr lang="zh-CN" altLang="en-US" sz="2400" dirty="0" smtClean="0"/>
            </a:p>
            <a:p>
              <a:endParaRPr lang="zh-CN" altLang="en-US" sz="2400" dirty="0" smtClean="0"/>
            </a:p>
          </p:txBody>
        </p:sp>
        <p:sp>
          <p:nvSpPr>
            <p:cNvPr id="14" name="矩形 13"/>
            <p:cNvSpPr/>
            <p:nvPr/>
          </p:nvSpPr>
          <p:spPr>
            <a:xfrm>
              <a:off x="5203372" y="4044284"/>
              <a:ext cx="3651068" cy="2460499"/>
            </a:xfrm>
            <a:prstGeom prst="rect">
              <a:avLst/>
            </a:prstGeom>
          </p:spPr>
          <p:txBody>
            <a:bodyPr wrap="square" lIns="85474" tIns="42737" rIns="85474" bIns="42737">
              <a:spAutoFit/>
            </a:bodyPr>
            <a:lstStyle/>
            <a:p>
              <a:pPr marL="261620" lvl="1" indent="-174625">
                <a:lnSpc>
                  <a:spcPct val="120000"/>
                </a:lnSpc>
                <a:buFont typeface="Arial" panose="020B0604020202020204" pitchFamily="34" charset="0"/>
                <a:buChar char="•"/>
              </a:pPr>
              <a:r>
                <a:rPr lang="zh-CN" altLang="en-US" sz="2000" b="1" dirty="0" smtClean="0"/>
                <a:t>优点</a:t>
              </a:r>
              <a:r>
                <a:rPr lang="zh-CN" altLang="en-US" sz="2000" dirty="0" smtClean="0"/>
                <a:t>：实现简单，开销小、速率高</a:t>
              </a:r>
              <a:endParaRPr lang="zh-CN" altLang="en-US" sz="2000" dirty="0" smtClean="0"/>
            </a:p>
            <a:p>
              <a:pPr marL="261620" lvl="1" indent="-174625">
                <a:lnSpc>
                  <a:spcPct val="120000"/>
                </a:lnSpc>
                <a:buFont typeface="Arial" panose="020B0604020202020204" pitchFamily="34" charset="0"/>
                <a:buChar char="•"/>
              </a:pPr>
              <a:r>
                <a:rPr lang="zh-CN" altLang="en-US" sz="2000" b="1" dirty="0" smtClean="0"/>
                <a:t>缺点</a:t>
              </a:r>
              <a:r>
                <a:rPr lang="zh-CN" altLang="en-US" sz="2000" dirty="0" smtClean="0"/>
                <a:t>：在上下行业务不对称时（主要是数据业务）频谱利用效率低</a:t>
              </a:r>
              <a:endParaRPr lang="en-US" altLang="zh-CN" sz="2000" dirty="0" smtClean="0"/>
            </a:p>
            <a:p>
              <a:pPr marL="261620" lvl="1" indent="-174625">
                <a:lnSpc>
                  <a:spcPct val="120000"/>
                </a:lnSpc>
                <a:buFont typeface="Arial" panose="020B0604020202020204" pitchFamily="34" charset="0"/>
                <a:buChar char="•"/>
              </a:pPr>
              <a:r>
                <a:rPr lang="zh-CN" altLang="en-US" sz="2000" b="1" dirty="0" smtClean="0"/>
                <a:t>应用</a:t>
              </a:r>
              <a:r>
                <a:rPr lang="zh-CN" altLang="en-US" sz="2000" dirty="0" smtClean="0"/>
                <a:t>：</a:t>
              </a:r>
              <a:r>
                <a:rPr lang="en-US" altLang="zh-CN" sz="2000" dirty="0" smtClean="0"/>
                <a:t>GSM</a:t>
              </a:r>
              <a:r>
                <a:rPr lang="zh-CN" altLang="en-US" sz="2000" dirty="0" smtClean="0"/>
                <a:t>、</a:t>
              </a:r>
              <a:r>
                <a:rPr lang="en-US" altLang="zh-CN" sz="2000" dirty="0" smtClean="0"/>
                <a:t>WCDMA</a:t>
              </a:r>
              <a:r>
                <a:rPr lang="zh-CN" altLang="en-US" sz="2000" dirty="0" smtClean="0"/>
                <a:t>、</a:t>
              </a:r>
              <a:r>
                <a:rPr lang="en-US" altLang="zh-CN" sz="2000" dirty="0" smtClean="0"/>
                <a:t>CDMA2000</a:t>
              </a:r>
              <a:r>
                <a:rPr lang="zh-CN" altLang="en-US" sz="2000" dirty="0" smtClean="0"/>
                <a:t>、</a:t>
              </a:r>
              <a:r>
                <a:rPr lang="en-US" altLang="zh-CN" sz="2000" dirty="0" smtClean="0"/>
                <a:t>LTE FDD</a:t>
              </a:r>
              <a:endParaRPr lang="en-US" altLang="zh-CN" sz="2000" dirty="0" smtClean="0"/>
            </a:p>
            <a:p>
              <a:pPr lvl="1">
                <a:lnSpc>
                  <a:spcPct val="120000"/>
                </a:lnSpc>
              </a:pPr>
              <a:endParaRPr lang="en-US" altLang="zh-CN" sz="2000" b="1" dirty="0" smtClean="0"/>
            </a:p>
          </p:txBody>
        </p:sp>
        <p:pic>
          <p:nvPicPr>
            <p:cNvPr id="15" name="Picture 2"/>
            <p:cNvPicPr>
              <a:picLocks noChangeAspect="1" noChangeArrowheads="1"/>
            </p:cNvPicPr>
            <p:nvPr/>
          </p:nvPicPr>
          <p:blipFill>
            <a:blip r:embed="rId2" cstate="print"/>
            <a:srcRect/>
            <a:stretch>
              <a:fillRect/>
            </a:stretch>
          </p:blipFill>
          <p:spPr bwMode="auto">
            <a:xfrm>
              <a:off x="5018505" y="2332217"/>
              <a:ext cx="3538535" cy="1322409"/>
            </a:xfrm>
            <a:prstGeom prst="rect">
              <a:avLst/>
            </a:prstGeom>
            <a:noFill/>
            <a:ln w="9525">
              <a:noFill/>
              <a:miter lim="800000"/>
              <a:headEnd/>
              <a:tailEnd/>
            </a:ln>
            <a:effectLst/>
          </p:spPr>
        </p:pic>
        <p:sp>
          <p:nvSpPr>
            <p:cNvPr id="16" name="TextBox 15"/>
            <p:cNvSpPr txBox="1"/>
            <p:nvPr/>
          </p:nvSpPr>
          <p:spPr>
            <a:xfrm>
              <a:off x="6498715" y="2395341"/>
              <a:ext cx="1257300" cy="485580"/>
            </a:xfrm>
            <a:prstGeom prst="rect">
              <a:avLst/>
            </a:prstGeom>
            <a:solidFill>
              <a:schemeClr val="bg1"/>
            </a:solidFill>
          </p:spPr>
          <p:txBody>
            <a:bodyPr wrap="square" lIns="85474" tIns="42737" rIns="85474" bIns="42737" rtlCol="0">
              <a:spAutoFit/>
            </a:bodyPr>
            <a:lstStyle/>
            <a:p>
              <a:endParaRPr lang="zh-CN" altLang="en-US" sz="2400" dirty="0"/>
            </a:p>
          </p:txBody>
        </p:sp>
      </p:gr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62465"/>
          <p:cNvSpPr>
            <a:spLocks noGrp="1"/>
          </p:cNvSpPr>
          <p:nvPr>
            <p:ph type="title"/>
          </p:nvPr>
        </p:nvSpPr>
        <p:spPr/>
        <p:txBody>
          <a:bodyPr anchor="t" anchorCtr="0"/>
          <a:lstStyle/>
          <a:p>
            <a:r>
              <a:rPr lang="en-US" altLang="zh-CN"/>
              <a:t>6.3.4 LTE/LTE-Advanced</a:t>
            </a:r>
            <a:r>
              <a:rPr lang="zh-CN" altLang="en-US" dirty="0"/>
              <a:t>物理层 </a:t>
            </a:r>
            <a:endParaRPr lang="zh-CN" altLang="en-US" dirty="0"/>
          </a:p>
        </p:txBody>
      </p:sp>
      <p:sp>
        <p:nvSpPr>
          <p:cNvPr id="144386" name="文本占位符 62466"/>
          <p:cNvSpPr>
            <a:spLocks noGrp="1"/>
          </p:cNvSpPr>
          <p:nvPr>
            <p:ph idx="1"/>
          </p:nvPr>
        </p:nvSpPr>
        <p:spPr/>
        <p:txBody>
          <a:bodyPr anchor="t" anchorCtr="0"/>
          <a:lstStyle/>
          <a:p>
            <a:pPr marL="457200" indent="-457200">
              <a:buFont typeface="Arial" panose="020B0604020202020204" pitchFamily="34" charset="0"/>
              <a:buChar char="•"/>
            </a:pPr>
            <a:r>
              <a:rPr lang="en-US" altLang="zh-CN" b="1">
                <a:solidFill>
                  <a:srgbClr val="FF0066"/>
                </a:solidFill>
              </a:rPr>
              <a:t>1</a:t>
            </a:r>
            <a:r>
              <a:rPr lang="zh-CN" altLang="en-US" b="1" dirty="0">
                <a:solidFill>
                  <a:srgbClr val="FF0066"/>
                </a:solidFill>
              </a:rPr>
              <a:t>．帧结构</a:t>
            </a:r>
            <a:r>
              <a:rPr lang="zh-CN" altLang="en-US" dirty="0"/>
              <a:t> </a:t>
            </a:r>
            <a:endParaRPr lang="zh-CN" altLang="en-US" dirty="0"/>
          </a:p>
          <a:p>
            <a:pPr marL="457200" indent="-457200">
              <a:buFont typeface="Arial" panose="020B0604020202020204" pitchFamily="34" charset="0"/>
              <a:buChar char="•"/>
            </a:pPr>
            <a:r>
              <a:rPr lang="zh-CN" altLang="en-US"/>
              <a:t>     </a:t>
            </a:r>
            <a:r>
              <a:rPr lang="en-US" altLang="zh-CN"/>
              <a:t>LTE/LTE-A</a:t>
            </a:r>
            <a:r>
              <a:rPr lang="zh-CN" altLang="en-US" dirty="0"/>
              <a:t>同时支持</a:t>
            </a:r>
            <a:r>
              <a:rPr lang="en-US" altLang="zh-CN"/>
              <a:t>TDD</a:t>
            </a:r>
            <a:r>
              <a:rPr lang="zh-CN" altLang="en-US" dirty="0"/>
              <a:t>和</a:t>
            </a:r>
            <a:r>
              <a:rPr lang="en-US" altLang="zh-CN"/>
              <a:t>FDD</a:t>
            </a:r>
            <a:r>
              <a:rPr lang="zh-CN" altLang="en-US" dirty="0"/>
              <a:t>两种制式的帧结构，如图</a:t>
            </a:r>
            <a:r>
              <a:rPr lang="en-US" altLang="zh-CN"/>
              <a:t>6-27</a:t>
            </a:r>
            <a:r>
              <a:rPr lang="zh-CN" altLang="en-US" dirty="0"/>
              <a:t>所示。为了便于调度、简化反馈设计以及设备实现等，</a:t>
            </a:r>
            <a:r>
              <a:rPr lang="en-US" altLang="zh-CN"/>
              <a:t>TD-LTE</a:t>
            </a:r>
            <a:r>
              <a:rPr lang="zh-CN" altLang="en-US" dirty="0"/>
              <a:t>和</a:t>
            </a:r>
            <a:r>
              <a:rPr lang="en-US" altLang="zh-CN"/>
              <a:t>LTE-FDD</a:t>
            </a:r>
            <a:r>
              <a:rPr lang="zh-CN" altLang="en-US" dirty="0"/>
              <a:t>采用等长的子帧结构：</a:t>
            </a:r>
            <a:endParaRPr lang="zh-CN" altLang="en-US" dirty="0"/>
          </a:p>
          <a:p>
            <a:pPr marL="457200" indent="-457200">
              <a:buFont typeface="Arial" panose="020B0604020202020204" pitchFamily="34" charset="0"/>
              <a:buChar char="•"/>
            </a:pPr>
            <a:r>
              <a:rPr lang="zh-CN" altLang="en-US" dirty="0">
                <a:solidFill>
                  <a:srgbClr val="0000FF"/>
                </a:solidFill>
              </a:rPr>
              <a:t>每子帧为</a:t>
            </a:r>
            <a:r>
              <a:rPr lang="en-US" altLang="zh-CN">
                <a:solidFill>
                  <a:srgbClr val="0000FF"/>
                </a:solidFill>
              </a:rPr>
              <a:t>1ms</a:t>
            </a:r>
            <a:r>
              <a:rPr lang="zh-CN" altLang="en-US" dirty="0">
                <a:solidFill>
                  <a:srgbClr val="0000FF"/>
                </a:solidFill>
              </a:rPr>
              <a:t>，又分为</a:t>
            </a:r>
            <a:r>
              <a:rPr lang="en-US" altLang="zh-CN">
                <a:solidFill>
                  <a:srgbClr val="0000FF"/>
                </a:solidFill>
              </a:rPr>
              <a:t>2</a:t>
            </a:r>
            <a:r>
              <a:rPr lang="zh-CN" altLang="en-US" dirty="0">
                <a:solidFill>
                  <a:srgbClr val="0000FF"/>
                </a:solidFill>
              </a:rPr>
              <a:t>个时隙，每时隙为</a:t>
            </a:r>
            <a:r>
              <a:rPr lang="en-US" altLang="zh-CN">
                <a:solidFill>
                  <a:srgbClr val="0000FF"/>
                </a:solidFill>
              </a:rPr>
              <a:t>0.5ms</a:t>
            </a:r>
            <a:r>
              <a:rPr lang="zh-CN" altLang="en-US" dirty="0">
                <a:solidFill>
                  <a:srgbClr val="0000FF"/>
                </a:solidFill>
              </a:rPr>
              <a:t>；</a:t>
            </a:r>
            <a:r>
              <a:rPr lang="en-US" altLang="zh-CN">
                <a:solidFill>
                  <a:srgbClr val="0000FF"/>
                </a:solidFill>
              </a:rPr>
              <a:t>10</a:t>
            </a:r>
            <a:r>
              <a:rPr lang="zh-CN" altLang="en-US" dirty="0">
                <a:solidFill>
                  <a:srgbClr val="0000FF"/>
                </a:solidFill>
              </a:rPr>
              <a:t>个子帧构成</a:t>
            </a:r>
            <a:r>
              <a:rPr lang="en-US" altLang="zh-CN">
                <a:solidFill>
                  <a:srgbClr val="0000FF"/>
                </a:solidFill>
              </a:rPr>
              <a:t>10ms</a:t>
            </a:r>
            <a:r>
              <a:rPr lang="zh-CN" altLang="en-US" dirty="0">
                <a:solidFill>
                  <a:srgbClr val="0000FF"/>
                </a:solidFill>
              </a:rPr>
              <a:t>的无线帧</a:t>
            </a:r>
            <a:r>
              <a:rPr lang="zh-CN" altLang="en-US" dirty="0"/>
              <a:t>。</a:t>
            </a:r>
            <a:endParaRPr lang="zh-CN" altLang="en-US" dirty="0"/>
          </a:p>
          <a:p>
            <a:pPr marL="457200" indent="-457200">
              <a:buFont typeface="Arial" panose="020B0604020202020204" pitchFamily="34" charset="0"/>
              <a:buChar char="•"/>
            </a:pPr>
            <a:r>
              <a:rPr lang="zh-CN" altLang="en-US" dirty="0"/>
              <a:t>与</a:t>
            </a:r>
            <a:r>
              <a:rPr lang="en-US" altLang="zh-CN"/>
              <a:t>LTE-FDD</a:t>
            </a:r>
            <a:r>
              <a:rPr lang="zh-CN" altLang="en-US" dirty="0"/>
              <a:t>不同的是，</a:t>
            </a:r>
            <a:r>
              <a:rPr lang="en-US" altLang="zh-CN"/>
              <a:t>TD-LTE</a:t>
            </a:r>
            <a:r>
              <a:rPr lang="zh-CN" altLang="en-US" dirty="0"/>
              <a:t>引入了特殊子帧。特殊子帧由下行导频时隙（</a:t>
            </a:r>
            <a:r>
              <a:rPr lang="en-US" altLang="zh-CN" err="1"/>
              <a:t>DwPTS</a:t>
            </a:r>
            <a:r>
              <a:rPr lang="zh-CN" altLang="en-US" dirty="0"/>
              <a:t>）、保护间隔（</a:t>
            </a:r>
            <a:r>
              <a:rPr lang="en-US" altLang="zh-CN"/>
              <a:t>GP</a:t>
            </a:r>
            <a:r>
              <a:rPr lang="zh-CN" altLang="en-US" dirty="0"/>
              <a:t>）和上行导频（</a:t>
            </a:r>
            <a:r>
              <a:rPr lang="en-US" altLang="zh-CN" err="1"/>
              <a:t>UpPTS</a:t>
            </a:r>
            <a:r>
              <a:rPr lang="zh-CN" altLang="en-US" dirty="0"/>
              <a:t>）</a:t>
            </a:r>
            <a:r>
              <a:rPr lang="en-US" altLang="zh-CN"/>
              <a:t>3</a:t>
            </a:r>
            <a:r>
              <a:rPr lang="zh-CN" altLang="en-US" dirty="0"/>
              <a:t>部分组成，用于上下行转换。</a:t>
            </a:r>
            <a:r>
              <a:rPr lang="en-US" altLang="zh-CN"/>
              <a:t>TDD</a:t>
            </a:r>
            <a:r>
              <a:rPr lang="zh-CN" altLang="en-US" dirty="0"/>
              <a:t>模式支持不对称传输。 </a:t>
            </a:r>
            <a:endParaRPr lang="zh-CN" altLang="en-US" dirty="0"/>
          </a:p>
        </p:txBody>
      </p:sp>
      <p:sp>
        <p:nvSpPr>
          <p:cNvPr id="2" name="文本框 1"/>
          <p:cNvSpPr txBox="1"/>
          <p:nvPr/>
        </p:nvSpPr>
        <p:spPr>
          <a:xfrm>
            <a:off x="2895600" y="1524000"/>
            <a:ext cx="6096000" cy="607695"/>
          </a:xfrm>
          <a:prstGeom prst="rect">
            <a:avLst/>
          </a:prstGeom>
          <a:noFill/>
        </p:spPr>
        <p:txBody>
          <a:bodyPr wrap="square" rtlCol="0" anchor="t">
            <a:spAutoFit/>
          </a:bodyPr>
          <a:lstStyle/>
          <a:p>
            <a:pPr>
              <a:lnSpc>
                <a:spcPct val="120000"/>
              </a:lnSpc>
            </a:pPr>
            <a:r>
              <a:rPr kumimoji="1" lang="zh-CN" altLang="en-US" sz="2800" dirty="0">
                <a:solidFill>
                  <a:schemeClr val="accent1"/>
                </a:solidFill>
                <a:latin typeface="微软雅黑" panose="020B0503020204020204" charset="-122"/>
                <a:ea typeface="微软雅黑" panose="020B0503020204020204" charset="-122"/>
                <a:cs typeface="微软雅黑" panose="020B0503020204020204" charset="-122"/>
                <a:sym typeface="+mn-ea"/>
              </a:rPr>
              <a:t>（时域）</a:t>
            </a:r>
            <a:endParaRPr kumimoji="1" lang="zh-CN" altLang="en-US" sz="2800" dirty="0">
              <a:solidFill>
                <a:schemeClr val="accent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图片 129027"/>
          <p:cNvPicPr>
            <a:picLocks noChangeAspect="1"/>
          </p:cNvPicPr>
          <p:nvPr/>
        </p:nvPicPr>
        <p:blipFill>
          <a:blip r:embed="rId1"/>
          <a:stretch>
            <a:fillRect/>
          </a:stretch>
        </p:blipFill>
        <p:spPr>
          <a:xfrm>
            <a:off x="300990" y="935990"/>
            <a:ext cx="11588750" cy="5065395"/>
          </a:xfrm>
          <a:prstGeom prst="rect">
            <a:avLst/>
          </a:prstGeom>
          <a:noFill/>
          <a:ln w="9525">
            <a:noFill/>
          </a:ln>
        </p:spPr>
      </p:pic>
      <p:sp>
        <p:nvSpPr>
          <p:cNvPr id="145410" name="矩形 129028"/>
          <p:cNvSpPr/>
          <p:nvPr/>
        </p:nvSpPr>
        <p:spPr>
          <a:xfrm>
            <a:off x="4038600" y="6248400"/>
            <a:ext cx="3984625"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6-27 LTE/LTE-A</a:t>
            </a:r>
            <a:r>
              <a:rPr lang="zh-CN" altLang="en-US" dirty="0">
                <a:latin typeface="Arial" panose="020B0604020202020204" pitchFamily="34" charset="0"/>
                <a:ea typeface="宋体" panose="02010600030101010101" pitchFamily="2" charset="-122"/>
              </a:rPr>
              <a:t>帧结构</a:t>
            </a:r>
            <a:endParaRPr lang="zh-CN" altLang="en-US" dirty="0">
              <a:latin typeface="Arial" panose="020B0604020202020204" pitchFamily="34" charset="0"/>
              <a:ea typeface="宋体" panose="02010600030101010101" pitchFamily="2" charset="-122"/>
            </a:endParaRPr>
          </a:p>
        </p:txBody>
      </p:sp>
      <p:sp>
        <p:nvSpPr>
          <p:cNvPr id="2" name="文本框 1"/>
          <p:cNvSpPr txBox="1"/>
          <p:nvPr/>
        </p:nvSpPr>
        <p:spPr>
          <a:xfrm>
            <a:off x="914400" y="5638800"/>
            <a:ext cx="927735" cy="306705"/>
          </a:xfrm>
          <a:prstGeom prst="rect">
            <a:avLst/>
          </a:prstGeom>
          <a:noFill/>
        </p:spPr>
        <p:txBody>
          <a:bodyPr wrap="square" rtlCol="0" anchor="t">
            <a:spAutoFit/>
          </a:bodyPr>
          <a:lstStyle/>
          <a:p>
            <a:r>
              <a:rPr lang="zh-CN" altLang="en-US" sz="1400">
                <a:sym typeface="+mn-ea"/>
              </a:rPr>
              <a:t>特殊时隙</a:t>
            </a:r>
            <a:endParaRPr lang="zh-CN" altLang="en-US" sz="1400">
              <a:sym typeface="+mn-ea"/>
            </a:endParaRP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ChangeArrowheads="1"/>
          </p:cNvSpPr>
          <p:nvPr>
            <p:custDataLst>
              <p:tags r:id="rId1"/>
            </p:custDataLst>
          </p:nvPr>
        </p:nvSpPr>
        <p:spPr bwMode="auto">
          <a:xfrm>
            <a:off x="955675" y="1447800"/>
            <a:ext cx="9641840" cy="3047365"/>
          </a:xfrm>
          <a:prstGeom prst="rect">
            <a:avLst/>
          </a:prstGeom>
          <a:noFill/>
          <a:ln w="9525" algn="ctr">
            <a:noFill/>
            <a:miter lim="800000"/>
          </a:ln>
        </p:spPr>
        <p:txBody>
          <a:bodyPr wrap="square" lIns="90000" tIns="46800" rIns="90000" bIns="46800">
            <a:spAutoFit/>
          </a:bodyPr>
          <a:lstStyle/>
          <a:p>
            <a:pPr marL="342900" indent="-342900" algn="l" eaLnBrk="1" hangingPunct="1">
              <a:lnSpc>
                <a:spcPct val="150000"/>
              </a:lnSpc>
              <a:buClr>
                <a:srgbClr val="0066FF"/>
              </a:buClr>
              <a:buSzPct val="80000"/>
              <a:buFont typeface="Wingdings" panose="05000000000000000000" pitchFamily="2" charset="2"/>
              <a:buChar char="n"/>
            </a:pPr>
            <a:r>
              <a:rPr kumimoji="0" lang="zh-CN" altLang="en-US" sz="3200">
                <a:solidFill>
                  <a:schemeClr val="tx1"/>
                </a:solidFill>
                <a:latin typeface="Arial" panose="020B0604020202020204" pitchFamily="34" charset="0"/>
              </a:rPr>
              <a:t>每个</a:t>
            </a:r>
            <a:r>
              <a:rPr kumimoji="0" lang="en-US" altLang="zh-CN" sz="3200">
                <a:solidFill>
                  <a:schemeClr val="tx1"/>
                </a:solidFill>
                <a:latin typeface="Arial" panose="020B0604020202020204" pitchFamily="34" charset="0"/>
              </a:rPr>
              <a:t>10ms</a:t>
            </a:r>
            <a:r>
              <a:rPr kumimoji="0" lang="zh-CN" altLang="en-US" sz="3200">
                <a:solidFill>
                  <a:schemeClr val="tx1"/>
                </a:solidFill>
                <a:latin typeface="Arial" panose="020B0604020202020204" pitchFamily="34" charset="0"/>
              </a:rPr>
              <a:t>无线帧被分为</a:t>
            </a:r>
            <a:r>
              <a:rPr kumimoji="0" lang="en-US" altLang="zh-CN" sz="3200">
                <a:solidFill>
                  <a:schemeClr val="tx1"/>
                </a:solidFill>
                <a:latin typeface="Arial" panose="020B0604020202020204" pitchFamily="34" charset="0"/>
              </a:rPr>
              <a:t>10</a:t>
            </a:r>
            <a:r>
              <a:rPr kumimoji="0" lang="zh-CN" altLang="en-US" sz="3200">
                <a:solidFill>
                  <a:schemeClr val="tx1"/>
                </a:solidFill>
                <a:latin typeface="Arial" panose="020B0604020202020204" pitchFamily="34" charset="0"/>
              </a:rPr>
              <a:t>个子帧</a:t>
            </a:r>
            <a:endParaRPr kumimoji="0" lang="zh-CN" altLang="en-US" sz="3200">
              <a:solidFill>
                <a:schemeClr val="tx1"/>
              </a:solidFill>
              <a:latin typeface="Arial" panose="020B0604020202020204" pitchFamily="34" charset="0"/>
            </a:endParaRPr>
          </a:p>
          <a:p>
            <a:pPr marL="342900" indent="-342900" algn="l" eaLnBrk="1" hangingPunct="1">
              <a:lnSpc>
                <a:spcPct val="150000"/>
              </a:lnSpc>
              <a:buClr>
                <a:srgbClr val="0066FF"/>
              </a:buClr>
              <a:buSzPct val="80000"/>
              <a:buFont typeface="Wingdings" panose="05000000000000000000" pitchFamily="2" charset="2"/>
              <a:buChar char="n"/>
            </a:pPr>
            <a:r>
              <a:rPr kumimoji="0" lang="zh-CN" altLang="en-US" sz="3200">
                <a:solidFill>
                  <a:schemeClr val="tx1"/>
                </a:solidFill>
                <a:latin typeface="Arial" panose="020B0604020202020204" pitchFamily="34" charset="0"/>
              </a:rPr>
              <a:t>每个子帧包含两个时隙，每时隙长</a:t>
            </a:r>
            <a:r>
              <a:rPr kumimoji="0" lang="en-US" altLang="zh-CN" sz="3200">
                <a:solidFill>
                  <a:schemeClr val="tx1"/>
                </a:solidFill>
                <a:latin typeface="Arial" panose="020B0604020202020204" pitchFamily="34" charset="0"/>
              </a:rPr>
              <a:t>0.5ms</a:t>
            </a:r>
            <a:endParaRPr kumimoji="0" lang="en-US" altLang="zh-CN" sz="3200">
              <a:solidFill>
                <a:schemeClr val="tx1"/>
              </a:solidFill>
              <a:latin typeface="Arial" panose="020B0604020202020204" pitchFamily="34" charset="0"/>
            </a:endParaRPr>
          </a:p>
          <a:p>
            <a:pPr marL="342900" indent="-342900" algn="l" eaLnBrk="1" hangingPunct="1">
              <a:lnSpc>
                <a:spcPct val="150000"/>
              </a:lnSpc>
              <a:buClr>
                <a:srgbClr val="0066FF"/>
              </a:buClr>
              <a:buSzPct val="80000"/>
              <a:buFont typeface="Wingdings" panose="05000000000000000000" pitchFamily="2" charset="2"/>
              <a:buChar char="n"/>
            </a:pPr>
            <a:r>
              <a:rPr kumimoji="0" lang="en-US" altLang="zh-CN" sz="3200">
                <a:solidFill>
                  <a:schemeClr val="tx1"/>
                </a:solidFill>
              </a:rPr>
              <a:t>Ts=1/(15000*2048) </a:t>
            </a:r>
            <a:r>
              <a:rPr kumimoji="0" lang="zh-CN" altLang="en-US" sz="3200">
                <a:solidFill>
                  <a:schemeClr val="tx1"/>
                </a:solidFill>
              </a:rPr>
              <a:t>是基本时间单元</a:t>
            </a:r>
            <a:endParaRPr kumimoji="0" lang="zh-CN" altLang="en-US" sz="3200">
              <a:solidFill>
                <a:schemeClr val="tx1"/>
              </a:solidFill>
            </a:endParaRPr>
          </a:p>
          <a:p>
            <a:pPr marL="342900" indent="-342900" algn="l" eaLnBrk="1" hangingPunct="1">
              <a:lnSpc>
                <a:spcPct val="150000"/>
              </a:lnSpc>
              <a:buClr>
                <a:srgbClr val="0066FF"/>
              </a:buClr>
              <a:buSzPct val="80000"/>
              <a:buFont typeface="Wingdings" panose="05000000000000000000" pitchFamily="2" charset="2"/>
              <a:buChar char="n"/>
            </a:pPr>
            <a:r>
              <a:rPr kumimoji="0" lang="zh-CN" altLang="en-US" sz="3200">
                <a:solidFill>
                  <a:schemeClr val="tx1"/>
                </a:solidFill>
                <a:latin typeface="Arial" panose="020B0604020202020204" pitchFamily="34" charset="0"/>
              </a:rPr>
              <a:t>任何一个子帧即可以作为上行，也可以作为下行</a:t>
            </a:r>
            <a:endParaRPr kumimoji="0" lang="zh-CN" altLang="en-US" sz="3200">
              <a:solidFill>
                <a:schemeClr val="tx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图片 130051"/>
          <p:cNvPicPr>
            <a:picLocks noChangeAspect="1"/>
          </p:cNvPicPr>
          <p:nvPr/>
        </p:nvPicPr>
        <p:blipFill>
          <a:blip r:embed="rId1"/>
          <a:stretch>
            <a:fillRect/>
          </a:stretch>
        </p:blipFill>
        <p:spPr>
          <a:xfrm>
            <a:off x="1981200" y="457200"/>
            <a:ext cx="8604250" cy="5841365"/>
          </a:xfrm>
          <a:prstGeom prst="rect">
            <a:avLst/>
          </a:prstGeom>
          <a:noFill/>
          <a:ln w="9525">
            <a:noFill/>
          </a:ln>
        </p:spPr>
      </p:pic>
      <p:sp>
        <p:nvSpPr>
          <p:cNvPr id="146434" name="矩形 130053"/>
          <p:cNvSpPr/>
          <p:nvPr/>
        </p:nvSpPr>
        <p:spPr>
          <a:xfrm>
            <a:off x="4114800" y="6324600"/>
            <a:ext cx="3984625"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6-28 LTE/LTE-A</a:t>
            </a:r>
            <a:r>
              <a:rPr lang="zh-CN" altLang="en-US" dirty="0">
                <a:latin typeface="Arial" panose="020B0604020202020204" pitchFamily="34" charset="0"/>
                <a:ea typeface="宋体" panose="02010600030101010101" pitchFamily="2" charset="-122"/>
              </a:rPr>
              <a:t>时隙结构</a:t>
            </a:r>
            <a:endParaRPr lang="zh-CN" altLang="en-US" dirty="0">
              <a:latin typeface="Arial" panose="020B0604020202020204" pitchFamily="34" charset="0"/>
              <a:ea typeface="宋体" panose="02010600030101010101" pitchFamily="2" charset="-122"/>
            </a:endParaRPr>
          </a:p>
        </p:txBody>
      </p:sp>
      <p:sp>
        <p:nvSpPr>
          <p:cNvPr id="2" name="文本框 1"/>
          <p:cNvSpPr txBox="1"/>
          <p:nvPr/>
        </p:nvSpPr>
        <p:spPr>
          <a:xfrm>
            <a:off x="228600" y="2438400"/>
            <a:ext cx="4064000" cy="368300"/>
          </a:xfrm>
          <a:prstGeom prst="rect">
            <a:avLst/>
          </a:prstGeom>
          <a:noFill/>
        </p:spPr>
        <p:txBody>
          <a:bodyPr wrap="square" rtlCol="0">
            <a:spAutoFit/>
          </a:bodyPr>
          <a:lstStyle/>
          <a:p>
            <a:r>
              <a:rPr lang="zh-CN" altLang="en-US"/>
              <a:t>常规</a:t>
            </a:r>
            <a:r>
              <a:rPr lang="en-US" altLang="zh-CN"/>
              <a:t>CP 7</a:t>
            </a:r>
            <a:r>
              <a:rPr lang="zh-CN" altLang="en-US"/>
              <a:t>个符号</a:t>
            </a:r>
            <a:endParaRPr lang="zh-CN" altLang="en-US"/>
          </a:p>
        </p:txBody>
      </p:sp>
      <p:sp>
        <p:nvSpPr>
          <p:cNvPr id="3" name="文本框 2"/>
          <p:cNvSpPr txBox="1"/>
          <p:nvPr>
            <p:custDataLst>
              <p:tags r:id="rId2"/>
            </p:custDataLst>
          </p:nvPr>
        </p:nvSpPr>
        <p:spPr>
          <a:xfrm>
            <a:off x="152400" y="4419600"/>
            <a:ext cx="4064000" cy="368300"/>
          </a:xfrm>
          <a:prstGeom prst="rect">
            <a:avLst/>
          </a:prstGeom>
          <a:noFill/>
        </p:spPr>
        <p:txBody>
          <a:bodyPr wrap="square" rtlCol="0">
            <a:spAutoFit/>
          </a:bodyPr>
          <a:lstStyle/>
          <a:p>
            <a:r>
              <a:rPr lang="zh-CN" altLang="en-US"/>
              <a:t>扩展</a:t>
            </a:r>
            <a:r>
              <a:rPr lang="en-US" altLang="zh-CN"/>
              <a:t>CP 6</a:t>
            </a:r>
            <a:r>
              <a:rPr lang="zh-CN" altLang="en-US"/>
              <a:t>个符号</a:t>
            </a:r>
            <a:endParaRPr lang="zh-CN" altLang="en-US"/>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 </a:t>
            </a:r>
            <a:r>
              <a:rPr kumimoji="1" lang="en-US" altLang="zh-CN" sz="2850" dirty="0">
                <a:solidFill>
                  <a:schemeClr val="accent1"/>
                </a:solidFill>
                <a:latin typeface="微软雅黑" panose="020B0503020204020204" charset="-122"/>
                <a:ea typeface="微软雅黑" panose="020B0503020204020204" charset="-122"/>
                <a:cs typeface="微软雅黑" panose="020B0503020204020204" charset="-122"/>
              </a:rPr>
              <a:t>TDD</a:t>
            </a: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帧结构－子帧配置</a:t>
            </a:r>
            <a:endParaRPr kumimoji="1" lang="en-US" altLang="zh-CN" sz="2850" b="1" kern="0" dirty="0">
              <a:solidFill>
                <a:schemeClr val="accent1"/>
              </a:solidFill>
              <a:latin typeface="+mj-ea"/>
              <a:ea typeface="微软雅黑" panose="020B0503020204020204" charset="-122"/>
              <a:cs typeface="微软雅黑" panose="020B0503020204020204" charset="-122"/>
            </a:endParaRPr>
          </a:p>
        </p:txBody>
      </p:sp>
      <p:sp>
        <p:nvSpPr>
          <p:cNvPr id="21509" name="Rectangle 95"/>
          <p:cNvSpPr>
            <a:spLocks noGrp="1" noChangeArrowheads="1"/>
          </p:cNvSpPr>
          <p:nvPr>
            <p:ph type="body" idx="4294967295"/>
            <p:custDataLst>
              <p:tags r:id="rId1"/>
            </p:custDataLst>
          </p:nvPr>
        </p:nvSpPr>
        <p:spPr bwMode="auto">
          <a:xfrm>
            <a:off x="534035" y="4808220"/>
            <a:ext cx="11123295" cy="15532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buClr>
                <a:srgbClr val="5AC4F1"/>
              </a:buClr>
              <a:buSzTx/>
              <a:buFont typeface="Wingdings" panose="05000000000000000000" charset="0"/>
              <a:buChar char="Ø"/>
              <a:defRPr/>
            </a:pPr>
            <a:r>
              <a:rPr kumimoji="1" lang="en-US" altLang="zh-CN" sz="1800" b="1" dirty="0">
                <a:solidFill>
                  <a:schemeClr val="dk1"/>
                </a:solidFill>
              </a:rPr>
              <a:t>D</a:t>
            </a:r>
            <a:r>
              <a:rPr kumimoji="1" lang="zh-CN" altLang="en-US" sz="1800" b="1" dirty="0">
                <a:solidFill>
                  <a:schemeClr val="dk1"/>
                </a:solidFill>
              </a:rPr>
              <a:t>代表下行子帧，</a:t>
            </a:r>
            <a:r>
              <a:rPr kumimoji="1" lang="en-US" altLang="zh-CN" sz="1800" b="1" dirty="0">
                <a:solidFill>
                  <a:schemeClr val="dk1"/>
                </a:solidFill>
              </a:rPr>
              <a:t>U</a:t>
            </a:r>
            <a:r>
              <a:rPr kumimoji="1" lang="zh-CN" altLang="en-US" sz="1800" b="1" dirty="0">
                <a:solidFill>
                  <a:schemeClr val="dk1"/>
                </a:solidFill>
              </a:rPr>
              <a:t>代表上行子帧，</a:t>
            </a:r>
            <a:r>
              <a:rPr kumimoji="1" lang="en-US" altLang="zh-CN" sz="1800" b="1" dirty="0">
                <a:solidFill>
                  <a:schemeClr val="dk1"/>
                </a:solidFill>
              </a:rPr>
              <a:t>S</a:t>
            </a:r>
            <a:r>
              <a:rPr kumimoji="1" lang="zh-CN" altLang="en-US" sz="1800" b="1" dirty="0">
                <a:solidFill>
                  <a:schemeClr val="dk1"/>
                </a:solidFill>
              </a:rPr>
              <a:t>代表特殊子</a:t>
            </a:r>
            <a:r>
              <a:rPr kumimoji="1" lang="en-US" altLang="zh-CN" sz="1800" b="1" dirty="0">
                <a:solidFill>
                  <a:schemeClr val="dk1"/>
                </a:solidFill>
              </a:rPr>
              <a:t>帧，</a:t>
            </a:r>
            <a:r>
              <a:rPr kumimoji="1" lang="en-US" altLang="zh-CN" sz="1800" b="1" dirty="0">
                <a:solidFill>
                  <a:schemeClr val="dk1"/>
                </a:solidFill>
                <a:sym typeface="+mn-ea"/>
              </a:rPr>
              <a:t>由DwPTS、GP和UpPTS组成的特殊子帧。</a:t>
            </a:r>
            <a:endParaRPr kumimoji="1" lang="en-US" altLang="zh-CN" sz="1800" b="1" dirty="0">
              <a:solidFill>
                <a:schemeClr val="dk1"/>
              </a:solidFill>
            </a:endParaRPr>
          </a:p>
          <a:p>
            <a:pPr eaLnBrk="1" hangingPunct="1">
              <a:lnSpc>
                <a:spcPct val="150000"/>
              </a:lnSpc>
              <a:buClr>
                <a:srgbClr val="5AC4F1"/>
              </a:buClr>
              <a:buSzTx/>
              <a:buFont typeface="Wingdings" panose="05000000000000000000" charset="0"/>
              <a:buChar char="Ø"/>
              <a:defRPr/>
            </a:pPr>
            <a:r>
              <a:rPr kumimoji="1" lang="zh-CN" altLang="en-US" sz="1800" b="1" dirty="0">
                <a:solidFill>
                  <a:schemeClr val="dk1"/>
                </a:solidFill>
              </a:rPr>
              <a:t>子帧传送上下行的转换周期为</a:t>
            </a:r>
            <a:r>
              <a:rPr kumimoji="1" lang="en-US" altLang="zh-CN" sz="1800" b="1" dirty="0">
                <a:solidFill>
                  <a:schemeClr val="dk1"/>
                </a:solidFill>
              </a:rPr>
              <a:t>5ms</a:t>
            </a:r>
            <a:r>
              <a:rPr kumimoji="1" lang="zh-CN" altLang="en-US" sz="1800" b="1" dirty="0">
                <a:solidFill>
                  <a:schemeClr val="dk1"/>
                </a:solidFill>
              </a:rPr>
              <a:t>和</a:t>
            </a:r>
            <a:r>
              <a:rPr kumimoji="1" lang="en-US" altLang="zh-CN" sz="1800" b="1" dirty="0">
                <a:solidFill>
                  <a:schemeClr val="dk1"/>
                </a:solidFill>
              </a:rPr>
              <a:t>10ms</a:t>
            </a:r>
            <a:r>
              <a:rPr kumimoji="1" lang="zh-CN" altLang="en-US" sz="1800" b="1" dirty="0">
                <a:solidFill>
                  <a:schemeClr val="dk1"/>
                </a:solidFill>
              </a:rPr>
              <a:t>，</a:t>
            </a:r>
            <a:endParaRPr kumimoji="1" lang="en-US" altLang="zh-CN" sz="1800" b="1" dirty="0">
              <a:solidFill>
                <a:schemeClr val="dk1"/>
              </a:solidFill>
            </a:endParaRPr>
          </a:p>
          <a:p>
            <a:pPr eaLnBrk="1" hangingPunct="1">
              <a:lnSpc>
                <a:spcPct val="150000"/>
              </a:lnSpc>
              <a:buClr>
                <a:srgbClr val="5AC4F1"/>
              </a:buClr>
              <a:buSzTx/>
              <a:buFont typeface="Wingdings" panose="05000000000000000000" charset="0"/>
              <a:buChar char="Ø"/>
              <a:defRPr/>
            </a:pPr>
            <a:r>
              <a:rPr kumimoji="1" lang="zh-CN" altLang="en-US" sz="1800" b="1" dirty="0">
                <a:solidFill>
                  <a:schemeClr val="dk1"/>
                </a:solidFill>
              </a:rPr>
              <a:t>尽管协议中定义了</a:t>
            </a:r>
            <a:r>
              <a:rPr kumimoji="1" lang="en-US" altLang="zh-CN" sz="1800" b="1" dirty="0">
                <a:solidFill>
                  <a:schemeClr val="dk1"/>
                </a:solidFill>
              </a:rPr>
              <a:t>7</a:t>
            </a:r>
            <a:r>
              <a:rPr kumimoji="1" lang="zh-CN" altLang="en-US" sz="1800" b="1" dirty="0">
                <a:solidFill>
                  <a:schemeClr val="dk1"/>
                </a:solidFill>
              </a:rPr>
              <a:t>种上、下行配置，但在实际的</a:t>
            </a:r>
            <a:r>
              <a:rPr kumimoji="1" lang="en-US" altLang="zh-CN" sz="1800" b="1" dirty="0">
                <a:solidFill>
                  <a:schemeClr val="dk1"/>
                </a:solidFill>
              </a:rPr>
              <a:t>TD LTE</a:t>
            </a:r>
            <a:r>
              <a:rPr kumimoji="1" lang="zh-CN" altLang="en-US" sz="1800" b="1" dirty="0">
                <a:solidFill>
                  <a:schemeClr val="dk1"/>
                </a:solidFill>
              </a:rPr>
              <a:t>系统中目前只采用了配置</a:t>
            </a:r>
            <a:r>
              <a:rPr kumimoji="1" lang="en-US" altLang="zh-CN" sz="1800" b="1" dirty="0">
                <a:solidFill>
                  <a:schemeClr val="dk1"/>
                </a:solidFill>
              </a:rPr>
              <a:t>1</a:t>
            </a:r>
            <a:r>
              <a:rPr kumimoji="1" lang="zh-CN" altLang="en-US" sz="1800" b="1" dirty="0">
                <a:solidFill>
                  <a:schemeClr val="dk1"/>
                </a:solidFill>
              </a:rPr>
              <a:t>和</a:t>
            </a:r>
            <a:r>
              <a:rPr kumimoji="1" lang="en-US" altLang="zh-CN" sz="1800" b="1" dirty="0">
                <a:solidFill>
                  <a:schemeClr val="dk1"/>
                </a:solidFill>
              </a:rPr>
              <a:t>2</a:t>
            </a:r>
            <a:r>
              <a:rPr kumimoji="1" lang="zh-CN" altLang="en-US" sz="1800" b="1" dirty="0">
                <a:solidFill>
                  <a:schemeClr val="dk1"/>
                </a:solidFill>
              </a:rPr>
              <a:t>（无底色行），称为</a:t>
            </a:r>
            <a:r>
              <a:rPr kumimoji="1" lang="en-US" altLang="zh-CN" sz="1800" b="1" dirty="0">
                <a:solidFill>
                  <a:schemeClr val="dk1"/>
                </a:solidFill>
              </a:rPr>
              <a:t>2:2</a:t>
            </a:r>
            <a:r>
              <a:rPr kumimoji="1" lang="zh-CN" altLang="en-US" sz="1800" b="1" dirty="0">
                <a:solidFill>
                  <a:schemeClr val="dk1"/>
                </a:solidFill>
              </a:rPr>
              <a:t>或者</a:t>
            </a:r>
            <a:r>
              <a:rPr kumimoji="1" lang="en-US" altLang="zh-CN" sz="1800" b="1" dirty="0">
                <a:solidFill>
                  <a:schemeClr val="dk1"/>
                </a:solidFill>
              </a:rPr>
              <a:t>1:3</a:t>
            </a:r>
            <a:r>
              <a:rPr kumimoji="1" lang="zh-CN" altLang="en-US" sz="1800" b="1" dirty="0">
                <a:solidFill>
                  <a:schemeClr val="dk1"/>
                </a:solidFill>
              </a:rPr>
              <a:t>的配置。</a:t>
            </a:r>
            <a:endParaRPr kumimoji="1" lang="zh-CN" altLang="en-US" sz="1800" b="1" dirty="0">
              <a:solidFill>
                <a:schemeClr val="dk1"/>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355" y="1118051"/>
            <a:ext cx="9519977" cy="3692236"/>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 </a:t>
            </a:r>
            <a:r>
              <a:rPr kumimoji="1" lang="en-US" altLang="zh-CN" sz="2850" dirty="0">
                <a:solidFill>
                  <a:schemeClr val="accent1"/>
                </a:solidFill>
                <a:latin typeface="微软雅黑" panose="020B0503020204020204" charset="-122"/>
                <a:ea typeface="微软雅黑" panose="020B0503020204020204" charset="-122"/>
                <a:cs typeface="微软雅黑" panose="020B0503020204020204" charset="-122"/>
              </a:rPr>
              <a:t>TDD</a:t>
            </a: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帧结构－特殊子帧时隙配比</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1509" name="Rectangle 95"/>
          <p:cNvSpPr>
            <a:spLocks noGrp="1" noChangeArrowheads="1"/>
          </p:cNvSpPr>
          <p:nvPr>
            <p:custDataLst>
              <p:tags r:id="rId1"/>
            </p:custDataLst>
          </p:nvPr>
        </p:nvSpPr>
        <p:spPr bwMode="auto">
          <a:xfrm>
            <a:off x="1066800" y="5562600"/>
            <a:ext cx="990028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661" tIns="54330" rIns="108661" bIns="54330" numCol="1" anchor="t" anchorCtr="0" compatLnSpc="1"/>
          <a:lstStyle>
            <a:lvl1pPr marL="342900" indent="-342900" algn="l" rtl="0" fontAlgn="base">
              <a:spcBef>
                <a:spcPct val="20000"/>
              </a:spcBef>
              <a:spcAft>
                <a:spcPct val="0"/>
              </a:spcAft>
              <a:buClr>
                <a:schemeClr val="tx2"/>
              </a:buClr>
              <a:buSzPct val="50000"/>
              <a:buFont typeface="Wingdings 2" panose="05020102010507070707" pitchFamily="18" charset="2"/>
              <a:buChar char="ß"/>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2" panose="05020102010507070707" pitchFamily="18" charset="2"/>
              <a:buChar char="Þ"/>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SzPct val="50000"/>
              <a:buFont typeface="Wingdings 2" panose="05020102010507070707" pitchFamily="18"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a:lstStyle>
          <a:p>
            <a:pPr>
              <a:lnSpc>
                <a:spcPct val="150000"/>
              </a:lnSpc>
              <a:buClr>
                <a:srgbClr val="5AC4F1"/>
              </a:buClr>
              <a:buSzTx/>
              <a:buFont typeface="Wingdings" panose="05000000000000000000" charset="0"/>
              <a:buChar char="Ø"/>
              <a:defRPr/>
            </a:pPr>
            <a:r>
              <a:rPr kumimoji="1" lang="en-US" altLang="zh-CN" sz="2000" b="1" dirty="0">
                <a:solidFill>
                  <a:schemeClr val="dk1"/>
                </a:solidFill>
              </a:rPr>
              <a:t>TD-LTE</a:t>
            </a:r>
            <a:r>
              <a:rPr kumimoji="1" lang="zh-CN" altLang="en-US" sz="2000" b="1" dirty="0">
                <a:solidFill>
                  <a:schemeClr val="dk1"/>
                </a:solidFill>
              </a:rPr>
              <a:t>的特殊子帧配置和上下行时隙配置没有制约关系，可以相对独立的进行配置，</a:t>
            </a:r>
            <a:endParaRPr kumimoji="1" lang="zh-CN" altLang="en-US" sz="2000" b="1" dirty="0">
              <a:solidFill>
                <a:schemeClr val="dk1"/>
              </a:solidFill>
            </a:endParaRPr>
          </a:p>
          <a:p>
            <a:pPr>
              <a:lnSpc>
                <a:spcPct val="150000"/>
              </a:lnSpc>
              <a:buClr>
                <a:srgbClr val="5AC4F1"/>
              </a:buClr>
              <a:buSzTx/>
              <a:buFont typeface="Wingdings" panose="05000000000000000000" charset="0"/>
              <a:buChar char="Ø"/>
              <a:defRPr/>
            </a:pPr>
            <a:r>
              <a:rPr kumimoji="1" lang="zh-CN" altLang="en-US" sz="2000" b="1" dirty="0">
                <a:solidFill>
                  <a:schemeClr val="dk1"/>
                </a:solidFill>
              </a:rPr>
              <a:t>目前使用较多</a:t>
            </a:r>
            <a:r>
              <a:rPr kumimoji="1" lang="en-US" altLang="zh-CN" sz="2000" b="1" dirty="0">
                <a:solidFill>
                  <a:schemeClr val="dk1"/>
                </a:solidFill>
              </a:rPr>
              <a:t>10:2:2</a:t>
            </a:r>
            <a:r>
              <a:rPr kumimoji="1" lang="zh-CN" altLang="en-US" sz="2000" b="1" dirty="0">
                <a:solidFill>
                  <a:schemeClr val="dk1"/>
                </a:solidFill>
              </a:rPr>
              <a:t>（室分</a:t>
            </a:r>
            <a:r>
              <a:rPr kumimoji="1" lang="en-US" altLang="zh-CN" sz="2000" b="1" dirty="0">
                <a:solidFill>
                  <a:schemeClr val="dk1"/>
                </a:solidFill>
              </a:rPr>
              <a:t>/</a:t>
            </a:r>
            <a:r>
              <a:rPr kumimoji="1" lang="zh-CN" altLang="en-US" sz="2000" b="1" dirty="0">
                <a:solidFill>
                  <a:schemeClr val="dk1"/>
                </a:solidFill>
              </a:rPr>
              <a:t>宏站</a:t>
            </a:r>
            <a:r>
              <a:rPr kumimoji="1" lang="en-US" altLang="zh-CN" sz="2000" b="1" dirty="0">
                <a:solidFill>
                  <a:schemeClr val="dk1"/>
                </a:solidFill>
              </a:rPr>
              <a:t>D</a:t>
            </a:r>
            <a:r>
              <a:rPr kumimoji="1" lang="zh-CN" altLang="en-US" sz="2000" b="1" dirty="0">
                <a:solidFill>
                  <a:schemeClr val="dk1"/>
                </a:solidFill>
              </a:rPr>
              <a:t>）、</a:t>
            </a:r>
            <a:r>
              <a:rPr kumimoji="1" lang="en-US" altLang="zh-CN" sz="2000" b="1" dirty="0">
                <a:solidFill>
                  <a:schemeClr val="dk1"/>
                </a:solidFill>
              </a:rPr>
              <a:t>3:9:2(F</a:t>
            </a:r>
            <a:r>
              <a:rPr kumimoji="1" lang="zh-CN" altLang="en-US" sz="2000" b="1" dirty="0">
                <a:solidFill>
                  <a:schemeClr val="dk1"/>
                </a:solidFill>
              </a:rPr>
              <a:t>频段</a:t>
            </a:r>
            <a:r>
              <a:rPr kumimoji="1" lang="en-US" altLang="zh-CN" sz="2000" b="1" dirty="0">
                <a:solidFill>
                  <a:schemeClr val="dk1"/>
                </a:solidFill>
              </a:rPr>
              <a:t>)</a:t>
            </a:r>
            <a:r>
              <a:rPr kumimoji="1" lang="zh-CN" altLang="en-US" sz="2000" b="1" dirty="0">
                <a:solidFill>
                  <a:schemeClr val="dk1"/>
                </a:solidFill>
              </a:rPr>
              <a:t>及</a:t>
            </a:r>
            <a:r>
              <a:rPr kumimoji="1" lang="en-US" altLang="zh-CN" sz="2000" b="1" dirty="0">
                <a:solidFill>
                  <a:schemeClr val="dk1"/>
                </a:solidFill>
              </a:rPr>
              <a:t>9:3:2</a:t>
            </a:r>
            <a:r>
              <a:rPr kumimoji="1" lang="zh-CN" altLang="en-US" sz="2000" b="1" dirty="0">
                <a:solidFill>
                  <a:schemeClr val="dk1"/>
                </a:solidFill>
              </a:rPr>
              <a:t>（高铁）。</a:t>
            </a:r>
            <a:endParaRPr kumimoji="1" lang="zh-CN" altLang="en-US" sz="2000" b="1" dirty="0">
              <a:solidFill>
                <a:schemeClr val="dk1"/>
              </a:solidFill>
            </a:endParaRPr>
          </a:p>
        </p:txBody>
      </p:sp>
      <p:graphicFrame>
        <p:nvGraphicFramePr>
          <p:cNvPr id="7" name="Group 96"/>
          <p:cNvGraphicFramePr>
            <a:graphicFrameLocks noGrp="1"/>
          </p:cNvGraphicFramePr>
          <p:nvPr>
            <p:custDataLst>
              <p:tags r:id="rId2"/>
            </p:custDataLst>
          </p:nvPr>
        </p:nvGraphicFramePr>
        <p:xfrm>
          <a:off x="5781199" y="1091512"/>
          <a:ext cx="4838700" cy="4048125"/>
        </p:xfrm>
        <a:graphic>
          <a:graphicData uri="http://schemas.openxmlformats.org/drawingml/2006/table">
            <a:tbl>
              <a:tblPr/>
              <a:tblGrid>
                <a:gridCol w="1638935"/>
                <a:gridCol w="1045845"/>
                <a:gridCol w="1107440"/>
                <a:gridCol w="1046480"/>
              </a:tblGrid>
              <a:tr h="346710">
                <a:tc rowSpan="2">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375"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特殊子帧配置</a:t>
                      </a:r>
                      <a:endParaRPr kumimoji="0" lang="en-US" altLang="zh-CN" sz="2375"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Normal CP</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r>
              <a:tr h="581025">
                <a:tc vMerge="1">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DwPTS</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GP</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UpPTS</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6710">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6710">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6710">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6710">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11</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6710">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12</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46710">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r>
              <a:tr h="346710">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6</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B050"/>
                    </a:solidFill>
                  </a:tcPr>
                </a:tc>
              </a:tr>
              <a:tr h="346710">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7</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B4E3"/>
                    </a:solid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B4E3"/>
                    </a:solid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B4E3"/>
                    </a:solid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EB4E3"/>
                    </a:solidFill>
                  </a:tcPr>
                </a:tc>
              </a:tr>
              <a:tr h="346710">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8</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11</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3805"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imes New Roman" panose="02020603050405020304"/>
                          <a:ea typeface="华文细黑" panose="02010600040101010101" pitchFamily="2" charset="-122"/>
                        </a:defRPr>
                      </a:lvl1pPr>
                      <a:lvl2pPr marL="457200" algn="l" defTabSz="914400" rtl="0" eaLnBrk="1" latinLnBrk="0" hangingPunct="1">
                        <a:defRPr sz="1800" kern="1200">
                          <a:solidFill>
                            <a:schemeClr val="tx1"/>
                          </a:solidFill>
                          <a:latin typeface="Times New Roman" panose="02020603050405020304"/>
                          <a:ea typeface="华文细黑" panose="02010600040101010101" pitchFamily="2" charset="-122"/>
                        </a:defRPr>
                      </a:lvl2pPr>
                      <a:lvl3pPr marL="914400" algn="l" defTabSz="914400" rtl="0" eaLnBrk="1" latinLnBrk="0" hangingPunct="1">
                        <a:defRPr sz="1800" kern="1200">
                          <a:solidFill>
                            <a:schemeClr val="tx1"/>
                          </a:solidFill>
                          <a:latin typeface="Times New Roman" panose="02020603050405020304"/>
                          <a:ea typeface="华文细黑" panose="02010600040101010101" pitchFamily="2" charset="-122"/>
                        </a:defRPr>
                      </a:lvl3pPr>
                      <a:lvl4pPr marL="1371600" algn="l" defTabSz="914400" rtl="0" eaLnBrk="1" latinLnBrk="0" hangingPunct="1">
                        <a:defRPr sz="1800" kern="1200">
                          <a:solidFill>
                            <a:schemeClr val="tx1"/>
                          </a:solidFill>
                          <a:latin typeface="Times New Roman" panose="02020603050405020304"/>
                          <a:ea typeface="华文细黑" panose="02010600040101010101" pitchFamily="2" charset="-122"/>
                        </a:defRPr>
                      </a:lvl4pPr>
                      <a:lvl5pPr marL="1828800" algn="l" defTabSz="914400" rtl="0" eaLnBrk="1" latinLnBrk="0" hangingPunct="1">
                        <a:defRPr sz="1800" kern="1200">
                          <a:solidFill>
                            <a:schemeClr val="tx1"/>
                          </a:solidFill>
                          <a:latin typeface="Times New Roman" panose="02020603050405020304"/>
                          <a:ea typeface="华文细黑" panose="02010600040101010101" pitchFamily="2" charset="-122"/>
                        </a:defRPr>
                      </a:lvl5pPr>
                      <a:lvl6pPr marL="2286000" algn="l" defTabSz="914400" rtl="0" eaLnBrk="1" latinLnBrk="0" hangingPunct="1">
                        <a:defRPr sz="1800" kern="1200">
                          <a:solidFill>
                            <a:schemeClr val="tx1"/>
                          </a:solidFill>
                          <a:latin typeface="Times New Roman" panose="02020603050405020304"/>
                          <a:ea typeface="华文细黑" panose="02010600040101010101" pitchFamily="2" charset="-122"/>
                        </a:defRPr>
                      </a:lvl6pPr>
                      <a:lvl7pPr marL="2743200" algn="l" defTabSz="914400" rtl="0" eaLnBrk="1" latinLnBrk="0" hangingPunct="1">
                        <a:defRPr sz="1800" kern="1200">
                          <a:solidFill>
                            <a:schemeClr val="tx1"/>
                          </a:solidFill>
                          <a:latin typeface="Times New Roman" panose="02020603050405020304"/>
                          <a:ea typeface="华文细黑" panose="02010600040101010101" pitchFamily="2" charset="-122"/>
                        </a:defRPr>
                      </a:lvl7pPr>
                      <a:lvl8pPr marL="3200400" algn="l" defTabSz="914400" rtl="0" eaLnBrk="1" latinLnBrk="0" hangingPunct="1">
                        <a:defRPr sz="1800" kern="1200">
                          <a:solidFill>
                            <a:schemeClr val="tx1"/>
                          </a:solidFill>
                          <a:latin typeface="Times New Roman" panose="02020603050405020304"/>
                          <a:ea typeface="华文细黑" panose="02010600040101010101" pitchFamily="2" charset="-122"/>
                        </a:defRPr>
                      </a:lvl8pPr>
                      <a:lvl9pPr marL="3657600" algn="l" defTabSz="914400" rtl="0" eaLnBrk="1" latinLnBrk="0" hangingPunct="1">
                        <a:defRPr sz="1800" kern="1200">
                          <a:solidFill>
                            <a:schemeClr val="tx1"/>
                          </a:solidFill>
                          <a:latin typeface="Times New Roman" panose="02020603050405020304"/>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6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3805"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752" marR="92752" marT="46378" marB="4637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左箭头 108"/>
          <p:cNvSpPr>
            <a:spLocks noChangeArrowheads="1"/>
          </p:cNvSpPr>
          <p:nvPr/>
        </p:nvSpPr>
        <p:spPr bwMode="auto">
          <a:xfrm rot="2245126">
            <a:off x="3223248" y="2794219"/>
            <a:ext cx="2735409" cy="475395"/>
          </a:xfrm>
          <a:prstGeom prst="leftArrow">
            <a:avLst>
              <a:gd name="adj1" fmla="val 50000"/>
              <a:gd name="adj2" fmla="val 49974"/>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auto" hangingPunct="1">
              <a:spcBef>
                <a:spcPct val="0"/>
              </a:spcBef>
              <a:spcAft>
                <a:spcPts val="0"/>
              </a:spcAft>
              <a:defRPr/>
            </a:pPr>
            <a:endParaRPr kumimoji="0" lang="zh-CN" altLang="en-US" sz="2140" b="0" kern="0">
              <a:solidFill>
                <a:prstClr val="black"/>
              </a:solidFill>
            </a:endParaRPr>
          </a:p>
        </p:txBody>
      </p:sp>
      <p:grpSp>
        <p:nvGrpSpPr>
          <p:cNvPr id="9" name="组合 107"/>
          <p:cNvGrpSpPr/>
          <p:nvPr/>
        </p:nvGrpSpPr>
        <p:grpSpPr bwMode="auto">
          <a:xfrm>
            <a:off x="1358220" y="1232819"/>
            <a:ext cx="2041181" cy="1861131"/>
            <a:chOff x="4815027" y="4959170"/>
            <a:chExt cx="1719191" cy="1567146"/>
          </a:xfrm>
        </p:grpSpPr>
        <p:grpSp>
          <p:nvGrpSpPr>
            <p:cNvPr id="10" name="组合 86"/>
            <p:cNvGrpSpPr/>
            <p:nvPr/>
          </p:nvGrpSpPr>
          <p:grpSpPr bwMode="auto">
            <a:xfrm>
              <a:off x="4977043" y="4959170"/>
              <a:ext cx="1440162" cy="817059"/>
              <a:chOff x="5022047" y="5402251"/>
              <a:chExt cx="1440162" cy="817059"/>
            </a:xfrm>
          </p:grpSpPr>
          <p:grpSp>
            <p:nvGrpSpPr>
              <p:cNvPr id="17" name="组合 67"/>
              <p:cNvGrpSpPr/>
              <p:nvPr/>
            </p:nvGrpSpPr>
            <p:grpSpPr bwMode="auto">
              <a:xfrm>
                <a:off x="5022047" y="5859270"/>
                <a:ext cx="1440161" cy="360040"/>
                <a:chOff x="5471778" y="2258870"/>
                <a:chExt cx="3246205" cy="990110"/>
              </a:xfrm>
            </p:grpSpPr>
            <p:sp>
              <p:nvSpPr>
                <p:cNvPr id="22" name="矩形 214"/>
                <p:cNvSpPr>
                  <a:spLocks noChangeArrowheads="1"/>
                </p:cNvSpPr>
                <p:nvPr>
                  <p:custDataLst>
                    <p:tags r:id="rId3"/>
                  </p:custDataLst>
                </p:nvPr>
              </p:nvSpPr>
              <p:spPr bwMode="auto">
                <a:xfrm>
                  <a:off x="5471778" y="2258870"/>
                  <a:ext cx="697856" cy="990110"/>
                </a:xfrm>
                <a:prstGeom prst="rect">
                  <a:avLst/>
                </a:prstGeom>
                <a:solidFill>
                  <a:srgbClr val="FFFF00"/>
                </a:solidFill>
                <a:ln w="9525" algn="ctr">
                  <a:solidFill>
                    <a:schemeClr val="dk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solidFill>
                      <a:prstClr val="black"/>
                    </a:solidFill>
                  </a:endParaRPr>
                </a:p>
              </p:txBody>
            </p:sp>
            <p:sp>
              <p:nvSpPr>
                <p:cNvPr id="23" name="矩形 22"/>
                <p:cNvSpPr/>
                <p:nvPr>
                  <p:custDataLst>
                    <p:tags r:id="rId4"/>
                  </p:custDataLst>
                </p:nvPr>
              </p:nvSpPr>
              <p:spPr bwMode="auto">
                <a:xfrm>
                  <a:off x="6181027" y="2260158"/>
                  <a:ext cx="2084418" cy="987251"/>
                </a:xfrm>
                <a:prstGeom prst="rect">
                  <a:avLst/>
                </a:prstGeom>
                <a:solidFill>
                  <a:schemeClr val="lt2">
                    <a:lumMod val="75000"/>
                  </a:schemeClr>
                </a:solidFill>
                <a:ln w="9525" cap="flat" cmpd="sng" algn="ctr">
                  <a:solidFill>
                    <a:schemeClr val="dk1"/>
                  </a:solidFill>
                  <a:prstDash val="solid"/>
                  <a:round/>
                  <a:headEnd type="none" w="med" len="med"/>
                  <a:tailEnd type="none" w="med" len="med"/>
                </a:ln>
                <a:effectLst/>
              </p:spPr>
              <p:txBody>
                <a:bodyPr anchor="ctr"/>
                <a:lstStyle/>
                <a:p>
                  <a:pPr>
                    <a:defRPr/>
                  </a:pPr>
                  <a:endParaRPr lang="zh-CN" altLang="en-US" sz="1425" dirty="0">
                    <a:solidFill>
                      <a:prstClr val="black"/>
                    </a:solidFill>
                    <a:latin typeface="Arial" panose="020B0604020202020204" pitchFamily="34" charset="0"/>
                  </a:endParaRPr>
                </a:p>
              </p:txBody>
            </p:sp>
            <p:sp>
              <p:nvSpPr>
                <p:cNvPr id="24" name="矩形 226"/>
                <p:cNvSpPr>
                  <a:spLocks noChangeArrowheads="1"/>
                </p:cNvSpPr>
                <p:nvPr>
                  <p:custDataLst>
                    <p:tags r:id="rId5"/>
                  </p:custDataLst>
                </p:nvPr>
              </p:nvSpPr>
              <p:spPr bwMode="auto">
                <a:xfrm>
                  <a:off x="8239690" y="2258870"/>
                  <a:ext cx="478293" cy="990110"/>
                </a:xfrm>
                <a:prstGeom prst="rect">
                  <a:avLst/>
                </a:prstGeom>
                <a:solidFill>
                  <a:srgbClr val="FF0000"/>
                </a:solidFill>
                <a:ln w="9525" algn="ctr">
                  <a:solidFill>
                    <a:schemeClr val="dk1"/>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solidFill>
                      <a:prstClr val="black"/>
                    </a:solidFill>
                  </a:endParaRPr>
                </a:p>
              </p:txBody>
            </p:sp>
          </p:grpSp>
          <p:cxnSp>
            <p:nvCxnSpPr>
              <p:cNvPr id="18" name="直接箭头连接符 228"/>
              <p:cNvCxnSpPr>
                <a:cxnSpLocks noChangeShapeType="1"/>
              </p:cNvCxnSpPr>
              <p:nvPr>
                <p:custDataLst>
                  <p:tags r:id="rId6"/>
                </p:custDataLst>
              </p:nvPr>
            </p:nvCxnSpPr>
            <p:spPr bwMode="auto">
              <a:xfrm>
                <a:off x="5022050" y="5634245"/>
                <a:ext cx="1440000" cy="1588"/>
              </a:xfrm>
              <a:prstGeom prst="straightConnector1">
                <a:avLst/>
              </a:prstGeom>
              <a:noFill/>
              <a:ln w="9525" algn="ctr">
                <a:solidFill>
                  <a:schemeClr val="dk1"/>
                </a:solidFill>
                <a:round/>
                <a:headEnd type="triangle" w="med" len="med"/>
                <a:tailEnd type="triangle" w="med" len="med"/>
              </a:ln>
              <a:extLst>
                <a:ext uri="{909E8E84-426E-40DD-AFC4-6F175D3DCCD1}">
                  <a14:hiddenFill xmlns:a14="http://schemas.microsoft.com/office/drawing/2010/main">
                    <a:noFill/>
                  </a14:hiddenFill>
                </a:ext>
              </a:extLst>
            </p:spPr>
          </p:cxnSp>
          <p:sp>
            <p:nvSpPr>
              <p:cNvPr id="19" name="TextBox 229"/>
              <p:cNvSpPr txBox="1">
                <a:spLocks noChangeArrowheads="1"/>
              </p:cNvSpPr>
              <p:nvPr/>
            </p:nvSpPr>
            <p:spPr bwMode="auto">
              <a:xfrm>
                <a:off x="5517105" y="5402251"/>
                <a:ext cx="540060" cy="2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25">
                    <a:solidFill>
                      <a:prstClr val="black"/>
                    </a:solidFill>
                  </a:rPr>
                  <a:t>1ms</a:t>
                </a:r>
                <a:endParaRPr lang="en-US" altLang="zh-CN" sz="1425">
                  <a:solidFill>
                    <a:prstClr val="black"/>
                  </a:solidFill>
                </a:endParaRPr>
              </a:p>
            </p:txBody>
          </p:sp>
          <p:cxnSp>
            <p:nvCxnSpPr>
              <p:cNvPr id="20" name="直接连接符 230"/>
              <p:cNvCxnSpPr>
                <a:cxnSpLocks noChangeShapeType="1"/>
              </p:cNvCxnSpPr>
              <p:nvPr>
                <p:custDataLst>
                  <p:tags r:id="rId7"/>
                </p:custDataLst>
              </p:nvPr>
            </p:nvCxnSpPr>
            <p:spPr bwMode="auto">
              <a:xfrm rot="5400000">
                <a:off x="6282209" y="5679270"/>
                <a:ext cx="360000" cy="0"/>
              </a:xfrm>
              <a:prstGeom prst="line">
                <a:avLst/>
              </a:prstGeom>
              <a:noFill/>
              <a:ln w="9525" algn="ctr">
                <a:solidFill>
                  <a:schemeClr val="dk1"/>
                </a:solidFill>
                <a:prstDash val="dash"/>
                <a:round/>
              </a:ln>
              <a:extLst>
                <a:ext uri="{909E8E84-426E-40DD-AFC4-6F175D3DCCD1}">
                  <a14:hiddenFill xmlns:a14="http://schemas.microsoft.com/office/drawing/2010/main">
                    <a:noFill/>
                  </a14:hiddenFill>
                </a:ext>
              </a:extLst>
            </p:spPr>
          </p:cxnSp>
          <p:cxnSp>
            <p:nvCxnSpPr>
              <p:cNvPr id="21" name="直接连接符 256"/>
              <p:cNvCxnSpPr>
                <a:cxnSpLocks noChangeShapeType="1"/>
              </p:cNvCxnSpPr>
              <p:nvPr>
                <p:custDataLst>
                  <p:tags r:id="rId8"/>
                </p:custDataLst>
              </p:nvPr>
            </p:nvCxnSpPr>
            <p:spPr bwMode="auto">
              <a:xfrm rot="16200000" flipH="1">
                <a:off x="4842050" y="5701695"/>
                <a:ext cx="360000" cy="1"/>
              </a:xfrm>
              <a:prstGeom prst="line">
                <a:avLst/>
              </a:prstGeom>
              <a:noFill/>
              <a:ln w="9525" algn="ctr">
                <a:solidFill>
                  <a:schemeClr val="dk1"/>
                </a:solidFill>
                <a:prstDash val="dash"/>
                <a:round/>
              </a:ln>
              <a:extLst>
                <a:ext uri="{909E8E84-426E-40DD-AFC4-6F175D3DCCD1}">
                  <a14:hiddenFill xmlns:a14="http://schemas.microsoft.com/office/drawing/2010/main">
                    <a:noFill/>
                  </a14:hiddenFill>
                </a:ext>
              </a:extLst>
            </p:spPr>
          </p:cxnSp>
        </p:grpSp>
        <p:sp>
          <p:nvSpPr>
            <p:cNvPr id="11" name="TextBox 95"/>
            <p:cNvSpPr txBox="1">
              <a:spLocks noChangeArrowheads="1"/>
            </p:cNvSpPr>
            <p:nvPr/>
          </p:nvSpPr>
          <p:spPr bwMode="auto">
            <a:xfrm>
              <a:off x="5472100" y="6264315"/>
              <a:ext cx="432048" cy="2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25">
                  <a:solidFill>
                    <a:prstClr val="black"/>
                  </a:solidFill>
                </a:rPr>
                <a:t>GP</a:t>
              </a:r>
              <a:endParaRPr lang="en-US" altLang="zh-CN" sz="1425">
                <a:solidFill>
                  <a:prstClr val="black"/>
                </a:solidFill>
              </a:endParaRPr>
            </a:p>
          </p:txBody>
        </p:sp>
        <p:cxnSp>
          <p:nvCxnSpPr>
            <p:cNvPr id="12" name="直接箭头连接符 96"/>
            <p:cNvCxnSpPr>
              <a:cxnSpLocks noChangeShapeType="1"/>
              <a:stCxn id="23" idx="2"/>
              <a:endCxn id="11" idx="0"/>
            </p:cNvCxnSpPr>
            <p:nvPr>
              <p:custDataLst>
                <p:tags r:id="rId9"/>
              </p:custDataLst>
            </p:nvPr>
          </p:nvCxnSpPr>
          <p:spPr bwMode="auto">
            <a:xfrm flipH="1">
              <a:off x="5687826" y="5775160"/>
              <a:ext cx="66319" cy="488711"/>
            </a:xfrm>
            <a:prstGeom prst="straightConnector1">
              <a:avLst/>
            </a:prstGeom>
            <a:noFill/>
            <a:ln w="9525" algn="ctr">
              <a:solidFill>
                <a:schemeClr val="dk1"/>
              </a:solidFill>
              <a:round/>
              <a:headEnd type="arrow" w="med" len="med"/>
            </a:ln>
            <a:extLst>
              <a:ext uri="{909E8E84-426E-40DD-AFC4-6F175D3DCCD1}">
                <a14:hiddenFill xmlns:a14="http://schemas.microsoft.com/office/drawing/2010/main">
                  <a:noFill/>
                </a14:hiddenFill>
              </a:ext>
            </a:extLst>
          </p:spPr>
        </p:cxnSp>
        <p:cxnSp>
          <p:nvCxnSpPr>
            <p:cNvPr id="13" name="直接箭头连接符 97"/>
            <p:cNvCxnSpPr>
              <a:cxnSpLocks noChangeShapeType="1"/>
              <a:stCxn id="22" idx="2"/>
            </p:cNvCxnSpPr>
            <p:nvPr>
              <p:custDataLst>
                <p:tags r:id="rId10"/>
              </p:custDataLst>
            </p:nvPr>
          </p:nvCxnSpPr>
          <p:spPr bwMode="auto">
            <a:xfrm rot="16200000" flipH="1">
              <a:off x="4945418" y="5962656"/>
              <a:ext cx="488086" cy="115231"/>
            </a:xfrm>
            <a:prstGeom prst="straightConnector1">
              <a:avLst/>
            </a:prstGeom>
            <a:noFill/>
            <a:ln w="9525" algn="ctr">
              <a:solidFill>
                <a:schemeClr val="dk1"/>
              </a:solidFill>
              <a:round/>
              <a:headEnd type="arrow" w="med" len="med"/>
            </a:ln>
            <a:extLst>
              <a:ext uri="{909E8E84-426E-40DD-AFC4-6F175D3DCCD1}">
                <a14:hiddenFill xmlns:a14="http://schemas.microsoft.com/office/drawing/2010/main">
                  <a:noFill/>
                </a14:hiddenFill>
              </a:ext>
            </a:extLst>
          </p:spPr>
        </p:cxnSp>
        <p:sp>
          <p:nvSpPr>
            <p:cNvPr id="14" name="TextBox 98"/>
            <p:cNvSpPr txBox="1">
              <a:spLocks noChangeArrowheads="1"/>
            </p:cNvSpPr>
            <p:nvPr/>
          </p:nvSpPr>
          <p:spPr bwMode="auto">
            <a:xfrm>
              <a:off x="4815027" y="6264315"/>
              <a:ext cx="702078" cy="2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25">
                  <a:solidFill>
                    <a:prstClr val="black"/>
                  </a:solidFill>
                </a:rPr>
                <a:t>DwPTS</a:t>
              </a:r>
              <a:endParaRPr lang="en-US" altLang="zh-CN" sz="1425">
                <a:solidFill>
                  <a:prstClr val="black"/>
                </a:solidFill>
              </a:endParaRPr>
            </a:p>
          </p:txBody>
        </p:sp>
        <p:cxnSp>
          <p:nvCxnSpPr>
            <p:cNvPr id="15" name="直接箭头连接符 99"/>
            <p:cNvCxnSpPr>
              <a:cxnSpLocks noChangeShapeType="1"/>
              <a:stCxn id="24" idx="2"/>
              <a:endCxn id="16" idx="0"/>
            </p:cNvCxnSpPr>
            <p:nvPr>
              <p:custDataLst>
                <p:tags r:id="rId11"/>
              </p:custDataLst>
            </p:nvPr>
          </p:nvCxnSpPr>
          <p:spPr bwMode="auto">
            <a:xfrm flipH="1">
              <a:off x="6183819" y="5775694"/>
              <a:ext cx="127825" cy="488177"/>
            </a:xfrm>
            <a:prstGeom prst="straightConnector1">
              <a:avLst/>
            </a:prstGeom>
            <a:noFill/>
            <a:ln w="9525" algn="ctr">
              <a:solidFill>
                <a:schemeClr val="dk1"/>
              </a:solidFill>
              <a:round/>
              <a:headEnd type="arrow" w="med" len="med"/>
            </a:ln>
            <a:extLst>
              <a:ext uri="{909E8E84-426E-40DD-AFC4-6F175D3DCCD1}">
                <a14:hiddenFill xmlns:a14="http://schemas.microsoft.com/office/drawing/2010/main">
                  <a:noFill/>
                </a14:hiddenFill>
              </a:ext>
            </a:extLst>
          </p:spPr>
        </p:cxnSp>
        <p:sp>
          <p:nvSpPr>
            <p:cNvPr id="16" name="TextBox 101"/>
            <p:cNvSpPr txBox="1">
              <a:spLocks noChangeArrowheads="1"/>
            </p:cNvSpPr>
            <p:nvPr/>
          </p:nvSpPr>
          <p:spPr bwMode="auto">
            <a:xfrm>
              <a:off x="5832140" y="6264315"/>
              <a:ext cx="702078" cy="2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25">
                  <a:solidFill>
                    <a:prstClr val="black"/>
                  </a:solidFill>
                </a:rPr>
                <a:t>UpPTS</a:t>
              </a:r>
              <a:endParaRPr lang="en-US" altLang="zh-CN" sz="1425">
                <a:solidFill>
                  <a:prstClr val="black"/>
                </a:solidFill>
              </a:endParaRPr>
            </a:p>
          </p:txBody>
        </p:sp>
      </p:grpSp>
      <p:sp>
        <p:nvSpPr>
          <p:cNvPr id="27" name="左箭头 26"/>
          <p:cNvSpPr/>
          <p:nvPr/>
        </p:nvSpPr>
        <p:spPr bwMode="auto">
          <a:xfrm rot="563252">
            <a:off x="3440196" y="4192725"/>
            <a:ext cx="2243592" cy="369856"/>
          </a:xfrm>
          <a:prstGeom prst="leftArrow">
            <a:avLst/>
          </a:prstGeom>
          <a:solidFill>
            <a:srgbClr val="1F497D">
              <a:lumMod val="40000"/>
              <a:lumOff val="60000"/>
            </a:srgbClr>
          </a:solidFill>
          <a:ln w="9525" cap="flat" cmpd="sng" algn="ctr">
            <a:noFill/>
            <a:prstDash val="solid"/>
            <a:round/>
            <a:headEnd type="none" w="med" len="med"/>
            <a:tailEnd type="none" w="med" len="med"/>
          </a:ln>
          <a:effectLst/>
        </p:spPr>
        <p:txBody>
          <a:bodyPr anchor="ctr"/>
          <a:lstStyle/>
          <a:p>
            <a:pPr algn="l" eaLnBrk="1" fontAlgn="auto" hangingPunct="1">
              <a:spcBef>
                <a:spcPct val="0"/>
              </a:spcBef>
              <a:spcAft>
                <a:spcPts val="0"/>
              </a:spcAft>
              <a:defRPr/>
            </a:pPr>
            <a:endParaRPr kumimoji="0" lang="zh-CN" altLang="en-US" sz="2140" b="0" kern="0">
              <a:solidFill>
                <a:prstClr val="black"/>
              </a:solidFill>
              <a:latin typeface="Arial" panose="020B0604020202020204" pitchFamily="34" charset="0"/>
            </a:endParaRPr>
          </a:p>
        </p:txBody>
      </p:sp>
      <p:grpSp>
        <p:nvGrpSpPr>
          <p:cNvPr id="42" name="组合 106"/>
          <p:cNvGrpSpPr/>
          <p:nvPr/>
        </p:nvGrpSpPr>
        <p:grpSpPr bwMode="auto">
          <a:xfrm>
            <a:off x="1330534" y="3186745"/>
            <a:ext cx="2043068" cy="1915673"/>
            <a:chOff x="1259632" y="3968815"/>
            <a:chExt cx="1719191" cy="1612264"/>
          </a:xfrm>
        </p:grpSpPr>
        <p:sp>
          <p:nvSpPr>
            <p:cNvPr id="43" name="矩形 72"/>
            <p:cNvSpPr>
              <a:spLocks noChangeArrowheads="1"/>
            </p:cNvSpPr>
            <p:nvPr/>
          </p:nvSpPr>
          <p:spPr bwMode="auto">
            <a:xfrm>
              <a:off x="1376645" y="4464115"/>
              <a:ext cx="1026000" cy="360040"/>
            </a:xfrm>
            <a:prstGeom prst="rect">
              <a:avLst/>
            </a:prstGeom>
            <a:solidFill>
              <a:srgbClr val="FFFF00"/>
            </a:solidFill>
            <a:ln w="9525" algn="ctr">
              <a:solidFill>
                <a:sysClr val="windowText" lastClr="000000"/>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defRPr/>
              </a:pPr>
              <a:endParaRPr kumimoji="0" lang="zh-CN" altLang="en-US" sz="1425" b="0" kern="0">
                <a:solidFill>
                  <a:prstClr val="black"/>
                </a:solidFill>
              </a:endParaRPr>
            </a:p>
          </p:txBody>
        </p:sp>
        <p:sp>
          <p:nvSpPr>
            <p:cNvPr id="44" name="矩形 74"/>
            <p:cNvSpPr>
              <a:spLocks noChangeArrowheads="1"/>
            </p:cNvSpPr>
            <p:nvPr/>
          </p:nvSpPr>
          <p:spPr bwMode="auto">
            <a:xfrm>
              <a:off x="2609782" y="4464115"/>
              <a:ext cx="205200" cy="360040"/>
            </a:xfrm>
            <a:prstGeom prst="rect">
              <a:avLst/>
            </a:prstGeom>
            <a:solidFill>
              <a:srgbClr val="FF0000"/>
            </a:solidFill>
            <a:ln w="9525" algn="ctr">
              <a:solidFill>
                <a:sysClr val="windowText" lastClr="000000"/>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defRPr/>
              </a:pPr>
              <a:endParaRPr kumimoji="0" lang="zh-CN" altLang="en-US" sz="1425" b="0" kern="0">
                <a:solidFill>
                  <a:prstClr val="black"/>
                </a:solidFill>
              </a:endParaRPr>
            </a:p>
          </p:txBody>
        </p:sp>
        <p:cxnSp>
          <p:nvCxnSpPr>
            <p:cNvPr id="45" name="直接箭头连接符 75"/>
            <p:cNvCxnSpPr>
              <a:cxnSpLocks noChangeShapeType="1"/>
            </p:cNvCxnSpPr>
            <p:nvPr/>
          </p:nvCxnSpPr>
          <p:spPr bwMode="auto">
            <a:xfrm>
              <a:off x="1376646" y="4200809"/>
              <a:ext cx="1440000" cy="1588"/>
            </a:xfrm>
            <a:prstGeom prst="straightConnector1">
              <a:avLst/>
            </a:prstGeom>
            <a:noFill/>
            <a:ln w="9525" algn="ctr">
              <a:solidFill>
                <a:sysClr val="windowText" lastClr="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46" name="TextBox 76"/>
            <p:cNvSpPr txBox="1">
              <a:spLocks noChangeArrowheads="1"/>
            </p:cNvSpPr>
            <p:nvPr/>
          </p:nvSpPr>
          <p:spPr bwMode="auto">
            <a:xfrm>
              <a:off x="1871701" y="3968815"/>
              <a:ext cx="540060" cy="26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defRPr/>
              </a:pPr>
              <a:r>
                <a:rPr kumimoji="0" lang="en-US" altLang="zh-CN" sz="1425" b="0" kern="0">
                  <a:solidFill>
                    <a:prstClr val="black"/>
                  </a:solidFill>
                </a:rPr>
                <a:t>1ms</a:t>
              </a:r>
              <a:endParaRPr kumimoji="0" lang="en-US" altLang="zh-CN" sz="1425" b="0" kern="0">
                <a:solidFill>
                  <a:prstClr val="black"/>
                </a:solidFill>
              </a:endParaRPr>
            </a:p>
          </p:txBody>
        </p:sp>
        <p:cxnSp>
          <p:nvCxnSpPr>
            <p:cNvPr id="47" name="直接连接符 77"/>
            <p:cNvCxnSpPr>
              <a:cxnSpLocks noChangeShapeType="1"/>
            </p:cNvCxnSpPr>
            <p:nvPr/>
          </p:nvCxnSpPr>
          <p:spPr bwMode="auto">
            <a:xfrm rot="5400000">
              <a:off x="2609802" y="4245834"/>
              <a:ext cx="360000" cy="0"/>
            </a:xfrm>
            <a:prstGeom prst="line">
              <a:avLst/>
            </a:prstGeom>
            <a:noFill/>
            <a:ln w="9525" algn="ctr">
              <a:solidFill>
                <a:sysClr val="windowText" lastClr="000000"/>
              </a:solidFill>
              <a:prstDash val="dash"/>
              <a:round/>
            </a:ln>
            <a:extLst>
              <a:ext uri="{909E8E84-426E-40DD-AFC4-6F175D3DCCD1}">
                <a14:hiddenFill xmlns:a14="http://schemas.microsoft.com/office/drawing/2010/main">
                  <a:noFill/>
                </a14:hiddenFill>
              </a:ext>
            </a:extLst>
          </p:spPr>
        </p:cxnSp>
        <p:cxnSp>
          <p:nvCxnSpPr>
            <p:cNvPr id="48" name="直接连接符 78"/>
            <p:cNvCxnSpPr>
              <a:cxnSpLocks noChangeShapeType="1"/>
            </p:cNvCxnSpPr>
            <p:nvPr/>
          </p:nvCxnSpPr>
          <p:spPr bwMode="auto">
            <a:xfrm rot="16200000" flipH="1">
              <a:off x="1196646" y="4268259"/>
              <a:ext cx="360000" cy="1"/>
            </a:xfrm>
            <a:prstGeom prst="line">
              <a:avLst/>
            </a:prstGeom>
            <a:noFill/>
            <a:ln w="9525" algn="ctr">
              <a:solidFill>
                <a:sysClr val="windowText" lastClr="000000"/>
              </a:solidFill>
              <a:prstDash val="dash"/>
              <a:round/>
            </a:ln>
            <a:extLst>
              <a:ext uri="{909E8E84-426E-40DD-AFC4-6F175D3DCCD1}">
                <a14:hiddenFill xmlns:a14="http://schemas.microsoft.com/office/drawing/2010/main">
                  <a:noFill/>
                </a14:hiddenFill>
              </a:ext>
            </a:extLst>
          </p:spPr>
        </p:cxnSp>
        <p:sp>
          <p:nvSpPr>
            <p:cNvPr id="49" name="矩形 48"/>
            <p:cNvSpPr/>
            <p:nvPr/>
          </p:nvSpPr>
          <p:spPr bwMode="auto">
            <a:xfrm>
              <a:off x="2412109" y="4464178"/>
              <a:ext cx="204779" cy="360408"/>
            </a:xfrm>
            <a:prstGeom prst="rect">
              <a:avLst/>
            </a:prstGeom>
            <a:solidFill>
              <a:srgbClr val="EEECE1">
                <a:lumMod val="75000"/>
              </a:srgbClr>
            </a:solidFill>
            <a:ln w="9525" cap="flat" cmpd="sng" algn="ctr">
              <a:solidFill>
                <a:sysClr val="windowText" lastClr="000000"/>
              </a:solidFill>
              <a:prstDash val="solid"/>
              <a:round/>
              <a:headEnd type="none" w="med" len="med"/>
              <a:tailEnd type="none" w="med" len="med"/>
            </a:ln>
            <a:effectLst/>
          </p:spPr>
          <p:txBody>
            <a:bodyPr anchor="ctr"/>
            <a:lstStyle/>
            <a:p>
              <a:pPr eaLnBrk="1" fontAlgn="auto" hangingPunct="1">
                <a:spcBef>
                  <a:spcPct val="0"/>
                </a:spcBef>
                <a:spcAft>
                  <a:spcPts val="0"/>
                </a:spcAft>
                <a:defRPr/>
              </a:pPr>
              <a:endParaRPr kumimoji="0" lang="zh-CN" altLang="en-US" sz="1425" b="0" kern="0" dirty="0">
                <a:solidFill>
                  <a:prstClr val="black"/>
                </a:solidFill>
                <a:latin typeface="Arial" panose="020B0604020202020204" pitchFamily="34" charset="0"/>
              </a:endParaRPr>
            </a:p>
          </p:txBody>
        </p:sp>
        <p:sp>
          <p:nvSpPr>
            <p:cNvPr id="50" name="TextBox 80"/>
            <p:cNvSpPr txBox="1">
              <a:spLocks noChangeArrowheads="1"/>
            </p:cNvSpPr>
            <p:nvPr/>
          </p:nvSpPr>
          <p:spPr bwMode="auto">
            <a:xfrm>
              <a:off x="1916705" y="5319210"/>
              <a:ext cx="432048" cy="26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defRPr/>
              </a:pPr>
              <a:r>
                <a:rPr kumimoji="0" lang="en-US" altLang="zh-CN" sz="1425" b="0" kern="0">
                  <a:solidFill>
                    <a:prstClr val="black"/>
                  </a:solidFill>
                </a:rPr>
                <a:t>GP</a:t>
              </a:r>
              <a:endParaRPr kumimoji="0" lang="en-US" altLang="zh-CN" sz="1425" b="0" kern="0">
                <a:solidFill>
                  <a:prstClr val="black"/>
                </a:solidFill>
              </a:endParaRPr>
            </a:p>
          </p:txBody>
        </p:sp>
        <p:cxnSp>
          <p:nvCxnSpPr>
            <p:cNvPr id="51" name="直接箭头连接符 81"/>
            <p:cNvCxnSpPr>
              <a:cxnSpLocks noChangeShapeType="1"/>
              <a:stCxn id="49" idx="2"/>
              <a:endCxn id="50" idx="0"/>
            </p:cNvCxnSpPr>
            <p:nvPr/>
          </p:nvCxnSpPr>
          <p:spPr bwMode="auto">
            <a:xfrm flipH="1">
              <a:off x="2132845" y="4824155"/>
              <a:ext cx="381516" cy="494879"/>
            </a:xfrm>
            <a:prstGeom prst="straightConnector1">
              <a:avLst/>
            </a:prstGeom>
            <a:noFill/>
            <a:ln w="9525" algn="ctr">
              <a:solidFill>
                <a:sysClr val="windowText" lastClr="000000"/>
              </a:solidFill>
              <a:round/>
              <a:headEnd type="arrow" w="med" len="med"/>
            </a:ln>
            <a:extLst>
              <a:ext uri="{909E8E84-426E-40DD-AFC4-6F175D3DCCD1}">
                <a14:hiddenFill xmlns:a14="http://schemas.microsoft.com/office/drawing/2010/main">
                  <a:noFill/>
                </a14:hiddenFill>
              </a:ext>
            </a:extLst>
          </p:spPr>
        </p:cxnSp>
        <p:cxnSp>
          <p:nvCxnSpPr>
            <p:cNvPr id="52" name="直接箭头连接符 82"/>
            <p:cNvCxnSpPr>
              <a:cxnSpLocks noChangeShapeType="1"/>
              <a:stCxn id="43" idx="2"/>
            </p:cNvCxnSpPr>
            <p:nvPr/>
          </p:nvCxnSpPr>
          <p:spPr bwMode="auto">
            <a:xfrm rot="5400000">
              <a:off x="1543136" y="4972700"/>
              <a:ext cx="495055" cy="197965"/>
            </a:xfrm>
            <a:prstGeom prst="straightConnector1">
              <a:avLst/>
            </a:prstGeom>
            <a:noFill/>
            <a:ln w="9525" algn="ctr">
              <a:solidFill>
                <a:sysClr val="windowText" lastClr="000000"/>
              </a:solidFill>
              <a:round/>
              <a:headEnd type="arrow" w="med" len="med"/>
            </a:ln>
            <a:extLst>
              <a:ext uri="{909E8E84-426E-40DD-AFC4-6F175D3DCCD1}">
                <a14:hiddenFill xmlns:a14="http://schemas.microsoft.com/office/drawing/2010/main">
                  <a:noFill/>
                </a14:hiddenFill>
              </a:ext>
            </a:extLst>
          </p:spPr>
        </p:cxnSp>
        <p:sp>
          <p:nvSpPr>
            <p:cNvPr id="53" name="TextBox 83"/>
            <p:cNvSpPr txBox="1">
              <a:spLocks noChangeArrowheads="1"/>
            </p:cNvSpPr>
            <p:nvPr/>
          </p:nvSpPr>
          <p:spPr bwMode="auto">
            <a:xfrm>
              <a:off x="1259632" y="5319210"/>
              <a:ext cx="702078" cy="26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defRPr/>
              </a:pPr>
              <a:r>
                <a:rPr kumimoji="0" lang="en-US" altLang="zh-CN" sz="1425" b="0" kern="0">
                  <a:solidFill>
                    <a:prstClr val="black"/>
                  </a:solidFill>
                </a:rPr>
                <a:t>DwPTS</a:t>
              </a:r>
              <a:endParaRPr kumimoji="0" lang="en-US" altLang="zh-CN" sz="1425" b="0" kern="0">
                <a:solidFill>
                  <a:prstClr val="black"/>
                </a:solidFill>
              </a:endParaRPr>
            </a:p>
          </p:txBody>
        </p:sp>
        <p:cxnSp>
          <p:nvCxnSpPr>
            <p:cNvPr id="54" name="直接箭头连接符 84"/>
            <p:cNvCxnSpPr>
              <a:cxnSpLocks noChangeShapeType="1"/>
              <a:stCxn id="44" idx="2"/>
              <a:endCxn id="55" idx="0"/>
            </p:cNvCxnSpPr>
            <p:nvPr/>
          </p:nvCxnSpPr>
          <p:spPr bwMode="auto">
            <a:xfrm flipH="1">
              <a:off x="2627957" y="4824155"/>
              <a:ext cx="84425" cy="494879"/>
            </a:xfrm>
            <a:prstGeom prst="straightConnector1">
              <a:avLst/>
            </a:prstGeom>
            <a:noFill/>
            <a:ln w="9525" algn="ctr">
              <a:solidFill>
                <a:sysClr val="windowText" lastClr="000000"/>
              </a:solidFill>
              <a:round/>
              <a:headEnd type="arrow" w="med" len="med"/>
            </a:ln>
            <a:extLst>
              <a:ext uri="{909E8E84-426E-40DD-AFC4-6F175D3DCCD1}">
                <a14:hiddenFill xmlns:a14="http://schemas.microsoft.com/office/drawing/2010/main">
                  <a:noFill/>
                </a14:hiddenFill>
              </a:ext>
            </a:extLst>
          </p:spPr>
        </p:cxnSp>
        <p:sp>
          <p:nvSpPr>
            <p:cNvPr id="55" name="TextBox 85"/>
            <p:cNvSpPr txBox="1">
              <a:spLocks noChangeArrowheads="1"/>
            </p:cNvSpPr>
            <p:nvPr/>
          </p:nvSpPr>
          <p:spPr bwMode="auto">
            <a:xfrm>
              <a:off x="2276745" y="5319210"/>
              <a:ext cx="702078" cy="26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defRPr/>
              </a:pPr>
              <a:r>
                <a:rPr kumimoji="0" lang="en-US" altLang="zh-CN" sz="1425" b="0" kern="0">
                  <a:solidFill>
                    <a:prstClr val="black"/>
                  </a:solidFill>
                </a:rPr>
                <a:t>UpPTS</a:t>
              </a:r>
              <a:endParaRPr kumimoji="0" lang="en-US" altLang="zh-CN" sz="1425" b="0" kern="0">
                <a:solidFill>
                  <a:prstClr val="black"/>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21505"/>
          <p:cNvSpPr>
            <a:spLocks noGrp="1"/>
          </p:cNvSpPr>
          <p:nvPr>
            <p:ph type="title"/>
          </p:nvPr>
        </p:nvSpPr>
        <p:spPr>
          <a:xfrm>
            <a:off x="685800" y="228600"/>
            <a:ext cx="10972800" cy="808038"/>
          </a:xfrm>
        </p:spPr>
        <p:txBody>
          <a:bodyPr anchor="t" anchorCtr="0"/>
          <a:lstStyle/>
          <a:p>
            <a:pPr marL="800100" indent="-800100"/>
            <a:r>
              <a:rPr lang="en-US" altLang="zh-CN"/>
              <a:t>2</a:t>
            </a:r>
            <a:r>
              <a:rPr lang="zh-CN" altLang="en-US" dirty="0"/>
              <a:t>．</a:t>
            </a:r>
            <a:r>
              <a:rPr lang="en-US" altLang="zh-CN"/>
              <a:t>4G</a:t>
            </a:r>
            <a:r>
              <a:rPr lang="zh-CN" altLang="en-US" dirty="0"/>
              <a:t>技术特征 </a:t>
            </a:r>
            <a:endParaRPr lang="zh-CN" altLang="en-US"/>
          </a:p>
        </p:txBody>
      </p:sp>
      <p:graphicFrame>
        <p:nvGraphicFramePr>
          <p:cNvPr id="21770" name="内容占位符 21769"/>
          <p:cNvGraphicFramePr>
            <a:graphicFrameLocks noGrp="1"/>
          </p:cNvGraphicFramePr>
          <p:nvPr>
            <p:ph idx="1"/>
            <p:custDataLst>
              <p:tags r:id="rId1"/>
            </p:custDataLst>
          </p:nvPr>
        </p:nvGraphicFramePr>
        <p:xfrm>
          <a:off x="553085" y="958215"/>
          <a:ext cx="11176000" cy="5457825"/>
        </p:xfrm>
        <a:graphic>
          <a:graphicData uri="http://schemas.openxmlformats.org/drawingml/2006/table">
            <a:tbl>
              <a:tblPr/>
              <a:tblGrid>
                <a:gridCol w="5605145"/>
                <a:gridCol w="5570855"/>
              </a:tblGrid>
              <a:tr h="48704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en-US" altLang="zh-CN" sz="2400" b="1">
                          <a:solidFill>
                            <a:srgbClr val="FF3399"/>
                          </a:solidFill>
                          <a:latin typeface="Times New Roman" panose="02020603050405020304" pitchFamily="18" charset="0"/>
                          <a:ea typeface="宋体" panose="02010600030101010101" pitchFamily="2" charset="-122"/>
                        </a:rPr>
                        <a:t>LTE-Advanced</a:t>
                      </a:r>
                      <a:r>
                        <a:rPr lang="zh-CN" altLang="en-US" sz="2400" b="1" dirty="0">
                          <a:solidFill>
                            <a:srgbClr val="FF3399"/>
                          </a:solidFill>
                          <a:latin typeface="Times New Roman" panose="02020603050405020304" pitchFamily="18" charset="0"/>
                          <a:ea typeface="宋体" panose="02010600030101010101" pitchFamily="2" charset="-122"/>
                        </a:rPr>
                        <a:t>的主要特征</a:t>
                      </a:r>
                      <a:endParaRPr lang="zh-CN" altLang="en-US" sz="2400" b="1" dirty="0">
                        <a:solidFill>
                          <a:srgbClr val="FF3399"/>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en-US" altLang="zh-CN" sz="2400" b="1">
                          <a:solidFill>
                            <a:srgbClr val="FF3399"/>
                          </a:solidFill>
                          <a:latin typeface="Times New Roman" panose="02020603050405020304" pitchFamily="18" charset="0"/>
                          <a:ea typeface="宋体" panose="02010600030101010101" pitchFamily="2" charset="-122"/>
                        </a:rPr>
                        <a:t>802.16m</a:t>
                      </a:r>
                      <a:endParaRPr lang="en-US" altLang="zh-CN" sz="2400" b="1">
                        <a:solidFill>
                          <a:srgbClr val="FF3399"/>
                        </a:solidFill>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8262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下行：</a:t>
                      </a:r>
                      <a:r>
                        <a:rPr lang="en-US" altLang="zh-CN" sz="1800">
                          <a:latin typeface="Times New Roman" panose="02020603050405020304" pitchFamily="18" charset="0"/>
                          <a:ea typeface="宋体" panose="02010600030101010101" pitchFamily="2" charset="-122"/>
                        </a:rPr>
                        <a:t>OFDMA</a:t>
                      </a:r>
                      <a:r>
                        <a:rPr lang="zh-CN" altLang="en-US" sz="1800" dirty="0">
                          <a:latin typeface="Times New Roman" panose="02020603050405020304" pitchFamily="18" charset="0"/>
                          <a:ea typeface="宋体" panose="02010600030101010101" pitchFamily="2" charset="-122"/>
                        </a:rPr>
                        <a:t>，上行：基于</a:t>
                      </a:r>
                      <a:r>
                        <a:rPr lang="en-US" altLang="zh-CN" sz="1800">
                          <a:latin typeface="Times New Roman" panose="02020603050405020304" pitchFamily="18" charset="0"/>
                          <a:ea typeface="宋体" panose="02010600030101010101" pitchFamily="2" charset="-122"/>
                        </a:rPr>
                        <a:t>DFT-spread OFDM</a:t>
                      </a:r>
                      <a:r>
                        <a:rPr lang="zh-CN" altLang="en-US" sz="1800" dirty="0">
                          <a:latin typeface="Times New Roman" panose="02020603050405020304" pitchFamily="18" charset="0"/>
                          <a:ea typeface="宋体" panose="02010600030101010101" pitchFamily="2" charset="-122"/>
                        </a:rPr>
                        <a:t>的</a:t>
                      </a:r>
                      <a:r>
                        <a:rPr lang="en-US" altLang="zh-CN" sz="1800">
                          <a:latin typeface="Times New Roman" panose="02020603050405020304" pitchFamily="18" charset="0"/>
                          <a:ea typeface="宋体" panose="02010600030101010101" pitchFamily="2" charset="-122"/>
                        </a:rPr>
                        <a:t>SC-FDMA</a:t>
                      </a:r>
                      <a:endParaRPr lang="en-US" altLang="zh-CN" sz="180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下行</a:t>
                      </a:r>
                      <a:r>
                        <a:rPr lang="en-US" altLang="zh-CN" sz="180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上行：</a:t>
                      </a:r>
                      <a:r>
                        <a:rPr lang="en-US" altLang="zh-CN" sz="1800">
                          <a:latin typeface="Times New Roman" panose="02020603050405020304" pitchFamily="18" charset="0"/>
                          <a:ea typeface="宋体" panose="02010600030101010101" pitchFamily="2" charset="-122"/>
                        </a:rPr>
                        <a:t>OFDMA</a:t>
                      </a:r>
                      <a:endParaRPr lang="en-US" altLang="zh-CN" sz="180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925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同时支持</a:t>
                      </a:r>
                      <a:r>
                        <a:rPr lang="en-US" altLang="zh-CN" sz="1800">
                          <a:latin typeface="Times New Roman" panose="02020603050405020304" pitchFamily="18" charset="0"/>
                          <a:ea typeface="宋体" panose="02010600030101010101" pitchFamily="2" charset="-122"/>
                        </a:rPr>
                        <a:t>FDD</a:t>
                      </a:r>
                      <a:r>
                        <a:rPr lang="zh-CN" altLang="en-US" sz="1800" dirty="0">
                          <a:latin typeface="Times New Roman" panose="02020603050405020304" pitchFamily="18" charset="0"/>
                          <a:ea typeface="宋体" panose="02010600030101010101" pitchFamily="2" charset="-122"/>
                        </a:rPr>
                        <a:t>和</a:t>
                      </a:r>
                      <a:r>
                        <a:rPr lang="en-US" altLang="zh-CN" sz="1800">
                          <a:latin typeface="Times New Roman" panose="02020603050405020304" pitchFamily="18" charset="0"/>
                          <a:ea typeface="宋体" panose="02010600030101010101" pitchFamily="2" charset="-122"/>
                        </a:rPr>
                        <a:t>TDD</a:t>
                      </a:r>
                      <a:r>
                        <a:rPr lang="zh-CN" altLang="en-US" sz="1800" dirty="0">
                          <a:latin typeface="Times New Roman" panose="02020603050405020304" pitchFamily="18" charset="0"/>
                          <a:ea typeface="宋体" panose="02010600030101010101" pitchFamily="2" charset="-122"/>
                        </a:rPr>
                        <a:t>模式</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同时支持</a:t>
                      </a:r>
                      <a:r>
                        <a:rPr lang="en-US" altLang="zh-CN" sz="1800">
                          <a:latin typeface="Times New Roman" panose="02020603050405020304" pitchFamily="18" charset="0"/>
                          <a:ea typeface="宋体" panose="02010600030101010101" pitchFamily="2" charset="-122"/>
                        </a:rPr>
                        <a:t>FDD</a:t>
                      </a:r>
                      <a:r>
                        <a:rPr lang="zh-CN" altLang="en-US" sz="1800" dirty="0">
                          <a:latin typeface="Times New Roman" panose="02020603050405020304" pitchFamily="18" charset="0"/>
                          <a:ea typeface="宋体" panose="02010600030101010101" pitchFamily="2" charset="-122"/>
                        </a:rPr>
                        <a:t>和</a:t>
                      </a:r>
                      <a:r>
                        <a:rPr lang="en-US" altLang="zh-CN" sz="1800">
                          <a:latin typeface="Times New Roman" panose="02020603050405020304" pitchFamily="18" charset="0"/>
                          <a:ea typeface="宋体" panose="02010600030101010101" pitchFamily="2" charset="-122"/>
                        </a:rPr>
                        <a:t>TDD</a:t>
                      </a:r>
                      <a:r>
                        <a:rPr lang="zh-CN" altLang="en-US" sz="1800" dirty="0">
                          <a:latin typeface="Times New Roman" panose="02020603050405020304" pitchFamily="18" charset="0"/>
                          <a:ea typeface="宋体" panose="02010600030101010101" pitchFamily="2" charset="-122"/>
                        </a:rPr>
                        <a:t>模式</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989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弹性适应不同的载波带宽</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弹性适应不同的载波带宽</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989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低的接入和切换延迟</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低的接入和切换延迟</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052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下行多种跟踪信道变化的参考信号</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高级</a:t>
                      </a:r>
                      <a:r>
                        <a:rPr lang="en-US" altLang="zh-CN" sz="1800">
                          <a:latin typeface="Times New Roman" panose="02020603050405020304" pitchFamily="18" charset="0"/>
                          <a:ea typeface="宋体" panose="02010600030101010101" pitchFamily="2" charset="-122"/>
                        </a:rPr>
                        <a:t>MAP</a:t>
                      </a:r>
                      <a:r>
                        <a:rPr lang="zh-CN" altLang="en-US" sz="1800" dirty="0">
                          <a:latin typeface="Times New Roman" panose="02020603050405020304" pitchFamily="18" charset="0"/>
                          <a:ea typeface="宋体" panose="02010600030101010101" pitchFamily="2" charset="-122"/>
                        </a:rPr>
                        <a:t>（</a:t>
                      </a:r>
                      <a:r>
                        <a:rPr lang="en-US" altLang="zh-CN" sz="1800">
                          <a:latin typeface="Times New Roman" panose="02020603050405020304" pitchFamily="18" charset="0"/>
                          <a:ea typeface="宋体" panose="02010600030101010101" pitchFamily="2" charset="-122"/>
                        </a:rPr>
                        <a:t>A-MAP</a:t>
                      </a:r>
                      <a:r>
                        <a:rPr lang="zh-CN" altLang="en-US" sz="1800" dirty="0">
                          <a:latin typeface="Times New Roman" panose="02020603050405020304" pitchFamily="18" charset="0"/>
                          <a:ea typeface="宋体" panose="02010600030101010101" pitchFamily="2" charset="-122"/>
                        </a:rPr>
                        <a:t>）控制信道</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989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上行多种跟踪信道变化的参考信号</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上行多种反馈和信道质量指示信道</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989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简单的</a:t>
                      </a:r>
                      <a:r>
                        <a:rPr lang="en-US" altLang="zh-CN" sz="1800">
                          <a:latin typeface="Times New Roman" panose="02020603050405020304" pitchFamily="18" charset="0"/>
                          <a:ea typeface="宋体" panose="02010600030101010101" pitchFamily="2" charset="-122"/>
                        </a:rPr>
                        <a:t>RTT</a:t>
                      </a:r>
                      <a:r>
                        <a:rPr lang="zh-CN" altLang="en-US" sz="1800" dirty="0">
                          <a:latin typeface="Times New Roman" panose="02020603050405020304" pitchFamily="18" charset="0"/>
                          <a:ea typeface="宋体" panose="02010600030101010101" pitchFamily="2" charset="-122"/>
                        </a:rPr>
                        <a:t>协议栈</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简单的</a:t>
                      </a:r>
                      <a:r>
                        <a:rPr lang="en-US" altLang="zh-CN" sz="1800">
                          <a:latin typeface="Times New Roman" panose="02020603050405020304" pitchFamily="18" charset="0"/>
                          <a:ea typeface="宋体" panose="02010600030101010101" pitchFamily="2" charset="-122"/>
                        </a:rPr>
                        <a:t>RTT</a:t>
                      </a:r>
                      <a:r>
                        <a:rPr lang="zh-CN" altLang="en-US" sz="1800" dirty="0">
                          <a:latin typeface="Times New Roman" panose="02020603050405020304" pitchFamily="18" charset="0"/>
                          <a:ea typeface="宋体" panose="02010600030101010101" pitchFamily="2" charset="-122"/>
                        </a:rPr>
                        <a:t>协议栈</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989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有效支持</a:t>
                      </a:r>
                      <a:r>
                        <a:rPr lang="en-US" altLang="zh-CN" sz="1800">
                          <a:latin typeface="Times New Roman" panose="02020603050405020304" pitchFamily="18" charset="0"/>
                          <a:ea typeface="宋体" panose="02010600030101010101" pitchFamily="2" charset="-122"/>
                        </a:rPr>
                        <a:t>IP</a:t>
                      </a:r>
                      <a:r>
                        <a:rPr lang="zh-CN" altLang="en-US" sz="1800" dirty="0">
                          <a:latin typeface="Times New Roman" panose="02020603050405020304" pitchFamily="18" charset="0"/>
                          <a:ea typeface="宋体" panose="02010600030101010101" pitchFamily="2" charset="-122"/>
                        </a:rPr>
                        <a:t>的扁平网络结构</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有效支持</a:t>
                      </a:r>
                      <a:r>
                        <a:rPr lang="en-US" altLang="zh-CN" sz="1800">
                          <a:latin typeface="Times New Roman" panose="02020603050405020304" pitchFamily="18" charset="0"/>
                          <a:ea typeface="宋体" panose="02010600030101010101" pitchFamily="2" charset="-122"/>
                        </a:rPr>
                        <a:t>IP</a:t>
                      </a:r>
                      <a:r>
                        <a:rPr lang="zh-CN" altLang="en-US" sz="1800" dirty="0">
                          <a:latin typeface="Times New Roman" panose="02020603050405020304" pitchFamily="18" charset="0"/>
                          <a:ea typeface="宋体" panose="02010600030101010101" pitchFamily="2" charset="-122"/>
                        </a:rPr>
                        <a:t>的扁平网络结构</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55892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多种</a:t>
                      </a:r>
                      <a:r>
                        <a:rPr lang="en-US" altLang="zh-CN" sz="1800">
                          <a:latin typeface="Times New Roman" panose="02020603050405020304" pitchFamily="18" charset="0"/>
                          <a:ea typeface="宋体" panose="02010600030101010101" pitchFamily="2" charset="-122"/>
                        </a:rPr>
                        <a:t>MIMO</a:t>
                      </a:r>
                      <a:r>
                        <a:rPr lang="zh-CN" altLang="en-US" sz="1800" dirty="0">
                          <a:latin typeface="Times New Roman" panose="02020603050405020304" pitchFamily="18" charset="0"/>
                          <a:ea typeface="宋体" panose="02010600030101010101" pitchFamily="2" charset="-122"/>
                        </a:rPr>
                        <a:t>方案（</a:t>
                      </a:r>
                      <a:r>
                        <a:rPr lang="en-US" altLang="zh-CN" sz="1800">
                          <a:latin typeface="Times New Roman" panose="02020603050405020304" pitchFamily="18" charset="0"/>
                          <a:ea typeface="宋体" panose="02010600030101010101" pitchFamily="2" charset="-122"/>
                        </a:rPr>
                        <a:t>SU-MIMO</a:t>
                      </a:r>
                      <a:r>
                        <a:rPr lang="zh-CN" altLang="en-US" sz="1800" dirty="0">
                          <a:latin typeface="Times New Roman" panose="02020603050405020304" pitchFamily="18" charset="0"/>
                          <a:ea typeface="宋体" panose="02010600030101010101" pitchFamily="2" charset="-122"/>
                        </a:rPr>
                        <a:t>：基于</a:t>
                      </a:r>
                      <a:r>
                        <a:rPr lang="en-US" altLang="zh-CN" sz="1800">
                          <a:latin typeface="Times New Roman" panose="02020603050405020304" pitchFamily="18" charset="0"/>
                          <a:ea typeface="宋体" panose="02010600030101010101" pitchFamily="2" charset="-122"/>
                        </a:rPr>
                        <a:t>SFBC</a:t>
                      </a:r>
                      <a:r>
                        <a:rPr lang="zh-CN" altLang="en-US" sz="1800" dirty="0">
                          <a:latin typeface="Times New Roman" panose="02020603050405020304" pitchFamily="18" charset="0"/>
                          <a:ea typeface="宋体" panose="02010600030101010101" pitchFamily="2" charset="-122"/>
                        </a:rPr>
                        <a:t>和</a:t>
                      </a:r>
                      <a:endParaRPr lang="zh-CN" altLang="en-US" sz="1800" dirty="0">
                        <a:latin typeface="Times New Roman" panose="02020603050405020304" pitchFamily="18" charset="0"/>
                        <a:ea typeface="宋体" panose="02010600030101010101" pitchFamily="2" charset="-122"/>
                      </a:endParaRPr>
                    </a:p>
                    <a:p>
                      <a:pPr lvl="0" algn="just">
                        <a:spcBef>
                          <a:spcPct val="0"/>
                        </a:spcBef>
                        <a:buClrTx/>
                        <a:buFontTx/>
                        <a:buNone/>
                      </a:pPr>
                      <a:r>
                        <a:rPr lang="en-US" altLang="zh-CN" sz="1800">
                          <a:latin typeface="Times New Roman" panose="02020603050405020304" pitchFamily="18" charset="0"/>
                          <a:ea typeface="宋体" panose="02010600030101010101" pitchFamily="2" charset="-122"/>
                        </a:rPr>
                        <a:t>FSTD</a:t>
                      </a:r>
                      <a:r>
                        <a:rPr lang="zh-CN" altLang="en-US" sz="1800" dirty="0">
                          <a:latin typeface="Times New Roman" panose="02020603050405020304" pitchFamily="18" charset="0"/>
                          <a:ea typeface="宋体" panose="02010600030101010101" pitchFamily="2" charset="-122"/>
                        </a:rPr>
                        <a:t>的传输分集、空分复用、波束成型；</a:t>
                      </a:r>
                      <a:endParaRPr lang="zh-CN" altLang="en-US" sz="1800" dirty="0">
                        <a:latin typeface="Times New Roman" panose="02020603050405020304" pitchFamily="18" charset="0"/>
                        <a:ea typeface="宋体" panose="02010600030101010101" pitchFamily="2" charset="-122"/>
                      </a:endParaRPr>
                    </a:p>
                    <a:p>
                      <a:pPr lvl="0" algn="just">
                        <a:spcBef>
                          <a:spcPct val="0"/>
                        </a:spcBef>
                        <a:buClrTx/>
                        <a:buFontTx/>
                        <a:buNone/>
                      </a:pPr>
                      <a:r>
                        <a:rPr lang="en-US" altLang="zh-CN" sz="1800">
                          <a:latin typeface="Times New Roman" panose="02020603050405020304" pitchFamily="18" charset="0"/>
                          <a:ea typeface="宋体" panose="02010600030101010101" pitchFamily="2" charset="-122"/>
                        </a:rPr>
                        <a:t>MU-MIMO</a:t>
                      </a:r>
                      <a:r>
                        <a:rPr lang="zh-CN" altLang="en-US" sz="1800" dirty="0">
                          <a:latin typeface="Times New Roman" panose="02020603050405020304" pitchFamily="18" charset="0"/>
                          <a:ea typeface="宋体" panose="02010600030101010101" pitchFamily="2" charset="-122"/>
                        </a:rPr>
                        <a:t>：</a:t>
                      </a:r>
                      <a:r>
                        <a:rPr lang="en-US" altLang="zh-CN" sz="1800">
                          <a:latin typeface="Times New Roman" panose="02020603050405020304" pitchFamily="18" charset="0"/>
                          <a:ea typeface="宋体" panose="02010600030101010101" pitchFamily="2" charset="-122"/>
                        </a:rPr>
                        <a:t>SDMA</a:t>
                      </a:r>
                      <a:r>
                        <a:rPr lang="zh-CN" altLang="en-US" sz="1800" dirty="0">
                          <a:latin typeface="Times New Roman" panose="02020603050405020304" pitchFamily="18" charset="0"/>
                          <a:ea typeface="宋体" panose="02010600030101010101" pitchFamily="2" charset="-122"/>
                        </a:rPr>
                        <a:t>；分布式天线技术）</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多种</a:t>
                      </a:r>
                      <a:r>
                        <a:rPr lang="en-US" altLang="zh-CN" sz="1800">
                          <a:latin typeface="Times New Roman" panose="02020603050405020304" pitchFamily="18" charset="0"/>
                          <a:ea typeface="宋体" panose="02010600030101010101" pitchFamily="2" charset="-122"/>
                        </a:rPr>
                        <a:t>MIMO</a:t>
                      </a:r>
                      <a:r>
                        <a:rPr lang="zh-CN" altLang="en-US" sz="1800" dirty="0">
                          <a:latin typeface="Times New Roman" panose="02020603050405020304" pitchFamily="18" charset="0"/>
                          <a:ea typeface="宋体" panose="02010600030101010101" pitchFamily="2" charset="-122"/>
                        </a:rPr>
                        <a:t>方案（</a:t>
                      </a:r>
                      <a:r>
                        <a:rPr lang="en-US" altLang="zh-CN" sz="1800">
                          <a:latin typeface="Times New Roman" panose="02020603050405020304" pitchFamily="18" charset="0"/>
                          <a:ea typeface="宋体" panose="02010600030101010101" pitchFamily="2" charset="-122"/>
                        </a:rPr>
                        <a:t>SU-MIMO</a:t>
                      </a:r>
                      <a:r>
                        <a:rPr lang="zh-CN" altLang="en-US" sz="1800" dirty="0">
                          <a:latin typeface="Times New Roman" panose="02020603050405020304" pitchFamily="18" charset="0"/>
                          <a:ea typeface="宋体" panose="02010600030101010101" pitchFamily="2" charset="-122"/>
                        </a:rPr>
                        <a:t>：基于</a:t>
                      </a:r>
                      <a:r>
                        <a:rPr lang="en-US" altLang="zh-CN" sz="1800">
                          <a:latin typeface="Times New Roman" panose="02020603050405020304" pitchFamily="18" charset="0"/>
                          <a:ea typeface="宋体" panose="02010600030101010101" pitchFamily="2" charset="-122"/>
                        </a:rPr>
                        <a:t>SFBC</a:t>
                      </a:r>
                      <a:r>
                        <a:rPr lang="zh-CN" altLang="en-US" sz="1800" dirty="0">
                          <a:latin typeface="Times New Roman" panose="02020603050405020304" pitchFamily="18" charset="0"/>
                          <a:ea typeface="宋体" panose="02010600030101010101" pitchFamily="2" charset="-122"/>
                        </a:rPr>
                        <a:t>的</a:t>
                      </a:r>
                      <a:endParaRPr lang="zh-CN" altLang="en-US" sz="1800" dirty="0">
                        <a:latin typeface="Times New Roman" panose="02020603050405020304" pitchFamily="18" charset="0"/>
                        <a:ea typeface="宋体" panose="02010600030101010101" pitchFamily="2" charset="-122"/>
                      </a:endParaRPr>
                    </a:p>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传输分集、没有预编码的空分复用、基于码</a:t>
                      </a:r>
                      <a:endParaRPr lang="zh-CN" altLang="en-US" sz="1800" dirty="0">
                        <a:latin typeface="Times New Roman" panose="02020603050405020304" pitchFamily="18" charset="0"/>
                        <a:ea typeface="宋体" panose="02010600030101010101" pitchFamily="2" charset="-122"/>
                      </a:endParaRPr>
                    </a:p>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书的预编码、基于信道估计的预编码、秩和</a:t>
                      </a:r>
                      <a:endParaRPr lang="zh-CN" altLang="en-US" sz="1800" dirty="0">
                        <a:latin typeface="Times New Roman" panose="02020603050405020304" pitchFamily="18" charset="0"/>
                        <a:ea typeface="宋体" panose="02010600030101010101" pitchFamily="2" charset="-122"/>
                      </a:endParaRPr>
                    </a:p>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模式自适应的预编码；</a:t>
                      </a:r>
                      <a:r>
                        <a:rPr lang="en-US" altLang="zh-CN" sz="1800">
                          <a:latin typeface="Times New Roman" panose="02020603050405020304" pitchFamily="18" charset="0"/>
                          <a:ea typeface="宋体" panose="02010600030101010101" pitchFamily="2" charset="-122"/>
                        </a:rPr>
                        <a:t>MU-MIMO</a:t>
                      </a:r>
                      <a:r>
                        <a:rPr lang="zh-CN" altLang="en-US" sz="1800" dirty="0">
                          <a:latin typeface="Times New Roman" panose="02020603050405020304" pitchFamily="18" charset="0"/>
                          <a:ea typeface="宋体" panose="02010600030101010101" pitchFamily="2" charset="-122"/>
                        </a:rPr>
                        <a:t>：</a:t>
                      </a:r>
                      <a:r>
                        <a:rPr lang="en-US" altLang="zh-CN" sz="1800">
                          <a:latin typeface="Times New Roman" panose="02020603050405020304" pitchFamily="18" charset="0"/>
                          <a:ea typeface="宋体" panose="02010600030101010101" pitchFamily="2" charset="-122"/>
                        </a:rPr>
                        <a:t>SDMA</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a:p>
                      <a:pPr lvl="0" algn="just">
                        <a:spcBef>
                          <a:spcPct val="0"/>
                        </a:spcBef>
                        <a:buClrTx/>
                        <a:buFontTx/>
                        <a:buNone/>
                      </a:pPr>
                      <a:r>
                        <a:rPr lang="zh-CN" altLang="en-US" sz="1800" dirty="0">
                          <a:latin typeface="Times New Roman" panose="02020603050405020304" pitchFamily="18" charset="0"/>
                          <a:ea typeface="宋体" panose="02010600030101010101" pitchFamily="2" charset="-122"/>
                        </a:rPr>
                        <a:t>协作空分复用；多基站</a:t>
                      </a:r>
                      <a:r>
                        <a:rPr lang="en-US" altLang="zh-CN" sz="1800">
                          <a:latin typeface="Times New Roman" panose="02020603050405020304" pitchFamily="18" charset="0"/>
                          <a:ea typeface="宋体" panose="02010600030101010101" pitchFamily="2" charset="-122"/>
                        </a:rPr>
                        <a:t>MIMO</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组合 35992"/>
          <p:cNvGrpSpPr/>
          <p:nvPr/>
        </p:nvGrpSpPr>
        <p:grpSpPr>
          <a:xfrm>
            <a:off x="2169795" y="2917825"/>
            <a:ext cx="7010400" cy="3352800"/>
            <a:chOff x="384" y="1056"/>
            <a:chExt cx="4416" cy="2112"/>
          </a:xfrm>
        </p:grpSpPr>
        <p:grpSp>
          <p:nvGrpSpPr>
            <p:cNvPr id="91139" name="组合 35845"/>
            <p:cNvGrpSpPr/>
            <p:nvPr/>
          </p:nvGrpSpPr>
          <p:grpSpPr>
            <a:xfrm>
              <a:off x="795" y="1340"/>
              <a:ext cx="3697" cy="1429"/>
              <a:chOff x="2979" y="10056"/>
              <a:chExt cx="5635" cy="1911"/>
            </a:xfrm>
          </p:grpSpPr>
          <p:grpSp>
            <p:nvGrpSpPr>
              <p:cNvPr id="91140" name="组合 35846"/>
              <p:cNvGrpSpPr/>
              <p:nvPr/>
            </p:nvGrpSpPr>
            <p:grpSpPr>
              <a:xfrm>
                <a:off x="2979" y="10056"/>
                <a:ext cx="939" cy="1908"/>
                <a:chOff x="3448" y="10056"/>
                <a:chExt cx="939" cy="1905"/>
              </a:xfrm>
            </p:grpSpPr>
            <p:sp>
              <p:nvSpPr>
                <p:cNvPr id="91141" name="矩形 35847"/>
                <p:cNvSpPr/>
                <p:nvPr/>
              </p:nvSpPr>
              <p:spPr>
                <a:xfrm>
                  <a:off x="3448" y="10056"/>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2" name="矩形 35848"/>
                <p:cNvSpPr/>
                <p:nvPr/>
              </p:nvSpPr>
              <p:spPr>
                <a:xfrm>
                  <a:off x="3448" y="1060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3" name="矩形 35849"/>
                <p:cNvSpPr/>
                <p:nvPr/>
              </p:nvSpPr>
              <p:spPr>
                <a:xfrm>
                  <a:off x="3448" y="1032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4" name="矩形 35850"/>
                <p:cNvSpPr/>
                <p:nvPr/>
              </p:nvSpPr>
              <p:spPr>
                <a:xfrm>
                  <a:off x="3448" y="10872"/>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5" name="矩形 35851"/>
                <p:cNvSpPr/>
                <p:nvPr/>
              </p:nvSpPr>
              <p:spPr>
                <a:xfrm>
                  <a:off x="3448"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6" name="矩形 35852"/>
                <p:cNvSpPr/>
                <p:nvPr/>
              </p:nvSpPr>
              <p:spPr>
                <a:xfrm>
                  <a:off x="3448" y="11415"/>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7" name="矩形 35853"/>
                <p:cNvSpPr/>
                <p:nvPr/>
              </p:nvSpPr>
              <p:spPr>
                <a:xfrm>
                  <a:off x="3448" y="1168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8" name="矩形 35854"/>
                <p:cNvSpPr/>
                <p:nvPr/>
              </p:nvSpPr>
              <p:spPr>
                <a:xfrm>
                  <a:off x="3761"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9" name="矩形 35855"/>
                <p:cNvSpPr/>
                <p:nvPr/>
              </p:nvSpPr>
              <p:spPr>
                <a:xfrm>
                  <a:off x="3761"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0" name="矩形 35856"/>
                <p:cNvSpPr/>
                <p:nvPr/>
              </p:nvSpPr>
              <p:spPr>
                <a:xfrm>
                  <a:off x="3761"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1" name="矩形 35857"/>
                <p:cNvSpPr/>
                <p:nvPr/>
              </p:nvSpPr>
              <p:spPr>
                <a:xfrm>
                  <a:off x="3761"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2" name="矩形 35858"/>
                <p:cNvSpPr/>
                <p:nvPr/>
              </p:nvSpPr>
              <p:spPr>
                <a:xfrm>
                  <a:off x="3761"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3" name="矩形 35859"/>
                <p:cNvSpPr/>
                <p:nvPr/>
              </p:nvSpPr>
              <p:spPr>
                <a:xfrm>
                  <a:off x="3761"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4" name="矩形 35860"/>
                <p:cNvSpPr/>
                <p:nvPr/>
              </p:nvSpPr>
              <p:spPr>
                <a:xfrm>
                  <a:off x="3761"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5" name="矩形 35861"/>
                <p:cNvSpPr/>
                <p:nvPr/>
              </p:nvSpPr>
              <p:spPr>
                <a:xfrm>
                  <a:off x="4074"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6" name="矩形 35862"/>
                <p:cNvSpPr/>
                <p:nvPr/>
              </p:nvSpPr>
              <p:spPr>
                <a:xfrm>
                  <a:off x="4074"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7" name="矩形 35863"/>
                <p:cNvSpPr/>
                <p:nvPr/>
              </p:nvSpPr>
              <p:spPr>
                <a:xfrm>
                  <a:off x="4074"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8" name="矩形 35864"/>
                <p:cNvSpPr/>
                <p:nvPr/>
              </p:nvSpPr>
              <p:spPr>
                <a:xfrm>
                  <a:off x="4074"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9" name="矩形 35865"/>
                <p:cNvSpPr/>
                <p:nvPr/>
              </p:nvSpPr>
              <p:spPr>
                <a:xfrm>
                  <a:off x="4074"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0" name="矩形 35866"/>
                <p:cNvSpPr/>
                <p:nvPr/>
              </p:nvSpPr>
              <p:spPr>
                <a:xfrm>
                  <a:off x="4074"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1" name="矩形 35867"/>
                <p:cNvSpPr/>
                <p:nvPr/>
              </p:nvSpPr>
              <p:spPr>
                <a:xfrm>
                  <a:off x="4074"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grpSp>
            <p:nvGrpSpPr>
              <p:cNvPr id="91162" name="组合 35868"/>
              <p:cNvGrpSpPr/>
              <p:nvPr/>
            </p:nvGrpSpPr>
            <p:grpSpPr>
              <a:xfrm>
                <a:off x="3918" y="10056"/>
                <a:ext cx="940" cy="1909"/>
                <a:chOff x="3448" y="10056"/>
                <a:chExt cx="939" cy="1905"/>
              </a:xfrm>
            </p:grpSpPr>
            <p:sp>
              <p:nvSpPr>
                <p:cNvPr id="91163" name="矩形 35869"/>
                <p:cNvSpPr/>
                <p:nvPr/>
              </p:nvSpPr>
              <p:spPr>
                <a:xfrm>
                  <a:off x="3448" y="10056"/>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4" name="矩形 35870"/>
                <p:cNvSpPr/>
                <p:nvPr/>
              </p:nvSpPr>
              <p:spPr>
                <a:xfrm>
                  <a:off x="3448" y="1060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5" name="矩形 35871"/>
                <p:cNvSpPr/>
                <p:nvPr/>
              </p:nvSpPr>
              <p:spPr>
                <a:xfrm>
                  <a:off x="3448" y="1032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6" name="矩形 35872"/>
                <p:cNvSpPr/>
                <p:nvPr/>
              </p:nvSpPr>
              <p:spPr>
                <a:xfrm>
                  <a:off x="3448" y="10872"/>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7" name="矩形 35873"/>
                <p:cNvSpPr/>
                <p:nvPr/>
              </p:nvSpPr>
              <p:spPr>
                <a:xfrm>
                  <a:off x="3448"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8" name="矩形 35874"/>
                <p:cNvSpPr/>
                <p:nvPr/>
              </p:nvSpPr>
              <p:spPr>
                <a:xfrm>
                  <a:off x="3448" y="11415"/>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9" name="矩形 35875"/>
                <p:cNvSpPr/>
                <p:nvPr/>
              </p:nvSpPr>
              <p:spPr>
                <a:xfrm>
                  <a:off x="3448" y="1168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0" name="矩形 35876"/>
                <p:cNvSpPr/>
                <p:nvPr/>
              </p:nvSpPr>
              <p:spPr>
                <a:xfrm>
                  <a:off x="3761"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1" name="矩形 35877"/>
                <p:cNvSpPr/>
                <p:nvPr/>
              </p:nvSpPr>
              <p:spPr>
                <a:xfrm>
                  <a:off x="3761"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2" name="矩形 35878"/>
                <p:cNvSpPr/>
                <p:nvPr/>
              </p:nvSpPr>
              <p:spPr>
                <a:xfrm>
                  <a:off x="3761"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3" name="矩形 35879"/>
                <p:cNvSpPr/>
                <p:nvPr/>
              </p:nvSpPr>
              <p:spPr>
                <a:xfrm>
                  <a:off x="3761"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4" name="矩形 35880"/>
                <p:cNvSpPr/>
                <p:nvPr/>
              </p:nvSpPr>
              <p:spPr>
                <a:xfrm>
                  <a:off x="3761"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5" name="矩形 35881"/>
                <p:cNvSpPr/>
                <p:nvPr/>
              </p:nvSpPr>
              <p:spPr>
                <a:xfrm>
                  <a:off x="3761"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6" name="矩形 35882"/>
                <p:cNvSpPr/>
                <p:nvPr/>
              </p:nvSpPr>
              <p:spPr>
                <a:xfrm>
                  <a:off x="3761"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7" name="矩形 35883"/>
                <p:cNvSpPr/>
                <p:nvPr/>
              </p:nvSpPr>
              <p:spPr>
                <a:xfrm>
                  <a:off x="4074"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8" name="矩形 35884"/>
                <p:cNvSpPr/>
                <p:nvPr/>
              </p:nvSpPr>
              <p:spPr>
                <a:xfrm>
                  <a:off x="4074"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9" name="矩形 35885"/>
                <p:cNvSpPr/>
                <p:nvPr/>
              </p:nvSpPr>
              <p:spPr>
                <a:xfrm>
                  <a:off x="4074"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0" name="矩形 35886"/>
                <p:cNvSpPr/>
                <p:nvPr/>
              </p:nvSpPr>
              <p:spPr>
                <a:xfrm>
                  <a:off x="4074"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1" name="矩形 35887"/>
                <p:cNvSpPr/>
                <p:nvPr/>
              </p:nvSpPr>
              <p:spPr>
                <a:xfrm>
                  <a:off x="4074"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2" name="矩形 35888"/>
                <p:cNvSpPr/>
                <p:nvPr/>
              </p:nvSpPr>
              <p:spPr>
                <a:xfrm>
                  <a:off x="4074"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3" name="矩形 35889"/>
                <p:cNvSpPr/>
                <p:nvPr/>
              </p:nvSpPr>
              <p:spPr>
                <a:xfrm>
                  <a:off x="4074"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sp>
            <p:nvSpPr>
              <p:cNvPr id="91184" name="矩形 35890"/>
              <p:cNvSpPr/>
              <p:nvPr/>
            </p:nvSpPr>
            <p:spPr>
              <a:xfrm>
                <a:off x="4858" y="10056"/>
                <a:ext cx="313"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5" name="矩形 35891"/>
              <p:cNvSpPr/>
              <p:nvPr/>
            </p:nvSpPr>
            <p:spPr>
              <a:xfrm>
                <a:off x="4858" y="1060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6" name="矩形 35892"/>
              <p:cNvSpPr/>
              <p:nvPr/>
            </p:nvSpPr>
            <p:spPr>
              <a:xfrm>
                <a:off x="4858" y="10332"/>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7" name="矩形 35893"/>
              <p:cNvSpPr/>
              <p:nvPr/>
            </p:nvSpPr>
            <p:spPr>
              <a:xfrm>
                <a:off x="4858" y="1087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8" name="矩形 35894"/>
              <p:cNvSpPr/>
              <p:nvPr/>
            </p:nvSpPr>
            <p:spPr>
              <a:xfrm>
                <a:off x="4858" y="1114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9" name="矩形 35895"/>
              <p:cNvSpPr/>
              <p:nvPr/>
            </p:nvSpPr>
            <p:spPr>
              <a:xfrm>
                <a:off x="4858" y="1141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0" name="矩形 35896"/>
              <p:cNvSpPr/>
              <p:nvPr/>
            </p:nvSpPr>
            <p:spPr>
              <a:xfrm>
                <a:off x="4858" y="11691"/>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1" name="矩形 35897"/>
              <p:cNvSpPr/>
              <p:nvPr/>
            </p:nvSpPr>
            <p:spPr>
              <a:xfrm>
                <a:off x="5171" y="10056"/>
                <a:ext cx="312"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2" name="矩形 35898"/>
              <p:cNvSpPr/>
              <p:nvPr/>
            </p:nvSpPr>
            <p:spPr>
              <a:xfrm>
                <a:off x="5171" y="10603"/>
                <a:ext cx="312"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3" name="矩形 35899"/>
              <p:cNvSpPr/>
              <p:nvPr/>
            </p:nvSpPr>
            <p:spPr>
              <a:xfrm>
                <a:off x="5171" y="10332"/>
                <a:ext cx="312"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4" name="矩形 35900"/>
              <p:cNvSpPr/>
              <p:nvPr/>
            </p:nvSpPr>
            <p:spPr>
              <a:xfrm>
                <a:off x="5171" y="10877"/>
                <a:ext cx="312"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5" name="矩形 35901"/>
              <p:cNvSpPr/>
              <p:nvPr/>
            </p:nvSpPr>
            <p:spPr>
              <a:xfrm>
                <a:off x="5171" y="11147"/>
                <a:ext cx="312"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6" name="矩形 35902"/>
              <p:cNvSpPr/>
              <p:nvPr/>
            </p:nvSpPr>
            <p:spPr>
              <a:xfrm>
                <a:off x="5171" y="11420"/>
                <a:ext cx="312"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7" name="矩形 35903"/>
              <p:cNvSpPr/>
              <p:nvPr/>
            </p:nvSpPr>
            <p:spPr>
              <a:xfrm>
                <a:off x="5171" y="11692"/>
                <a:ext cx="312"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8" name="矩形 35904"/>
              <p:cNvSpPr/>
              <p:nvPr/>
            </p:nvSpPr>
            <p:spPr>
              <a:xfrm>
                <a:off x="5483" y="10056"/>
                <a:ext cx="313"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9" name="矩形 35905"/>
              <p:cNvSpPr/>
              <p:nvPr/>
            </p:nvSpPr>
            <p:spPr>
              <a:xfrm>
                <a:off x="5483" y="1060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0" name="矩形 35906"/>
              <p:cNvSpPr/>
              <p:nvPr/>
            </p:nvSpPr>
            <p:spPr>
              <a:xfrm>
                <a:off x="5483" y="10332"/>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1" name="矩形 35907"/>
              <p:cNvSpPr/>
              <p:nvPr/>
            </p:nvSpPr>
            <p:spPr>
              <a:xfrm>
                <a:off x="5483" y="10877"/>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2" name="矩形 35908"/>
              <p:cNvSpPr/>
              <p:nvPr/>
            </p:nvSpPr>
            <p:spPr>
              <a:xfrm>
                <a:off x="5483" y="1114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3" name="矩形 35909"/>
              <p:cNvSpPr/>
              <p:nvPr/>
            </p:nvSpPr>
            <p:spPr>
              <a:xfrm>
                <a:off x="5483" y="11420"/>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4" name="矩形 35910"/>
              <p:cNvSpPr/>
              <p:nvPr/>
            </p:nvSpPr>
            <p:spPr>
              <a:xfrm>
                <a:off x="5483" y="11692"/>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5" name="矩形 35911"/>
              <p:cNvSpPr/>
              <p:nvPr/>
            </p:nvSpPr>
            <p:spPr>
              <a:xfrm>
                <a:off x="5796" y="10056"/>
                <a:ext cx="313"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6" name="矩形 35912"/>
              <p:cNvSpPr/>
              <p:nvPr/>
            </p:nvSpPr>
            <p:spPr>
              <a:xfrm>
                <a:off x="5796" y="1060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7" name="矩形 35913"/>
              <p:cNvSpPr/>
              <p:nvPr/>
            </p:nvSpPr>
            <p:spPr>
              <a:xfrm>
                <a:off x="5796" y="10332"/>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8" name="矩形 35914"/>
              <p:cNvSpPr/>
              <p:nvPr/>
            </p:nvSpPr>
            <p:spPr>
              <a:xfrm>
                <a:off x="5796" y="10873"/>
                <a:ext cx="313" cy="275"/>
              </a:xfrm>
              <a:prstGeom prst="rect">
                <a:avLst/>
              </a:prstGeom>
              <a:solidFill>
                <a:srgbClr val="3366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9" name="矩形 35915"/>
              <p:cNvSpPr/>
              <p:nvPr/>
            </p:nvSpPr>
            <p:spPr>
              <a:xfrm>
                <a:off x="5796" y="1114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0" name="矩形 35916"/>
              <p:cNvSpPr/>
              <p:nvPr/>
            </p:nvSpPr>
            <p:spPr>
              <a:xfrm>
                <a:off x="5796" y="11419"/>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1" name="矩形 35917"/>
              <p:cNvSpPr/>
              <p:nvPr/>
            </p:nvSpPr>
            <p:spPr>
              <a:xfrm>
                <a:off x="5796" y="11692"/>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2" name="矩形 35918"/>
              <p:cNvSpPr/>
              <p:nvPr/>
            </p:nvSpPr>
            <p:spPr>
              <a:xfrm>
                <a:off x="6109" y="10056"/>
                <a:ext cx="314"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3" name="矩形 35919"/>
              <p:cNvSpPr/>
              <p:nvPr/>
            </p:nvSpPr>
            <p:spPr>
              <a:xfrm>
                <a:off x="6109" y="10603"/>
                <a:ext cx="314"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4" name="矩形 35920"/>
              <p:cNvSpPr/>
              <p:nvPr/>
            </p:nvSpPr>
            <p:spPr>
              <a:xfrm>
                <a:off x="6109" y="10332"/>
                <a:ext cx="314"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5" name="矩形 35921"/>
              <p:cNvSpPr/>
              <p:nvPr/>
            </p:nvSpPr>
            <p:spPr>
              <a:xfrm>
                <a:off x="6109" y="10877"/>
                <a:ext cx="314"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6" name="矩形 35922"/>
              <p:cNvSpPr/>
              <p:nvPr/>
            </p:nvSpPr>
            <p:spPr>
              <a:xfrm>
                <a:off x="6109" y="11147"/>
                <a:ext cx="314"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7" name="矩形 35923"/>
              <p:cNvSpPr/>
              <p:nvPr/>
            </p:nvSpPr>
            <p:spPr>
              <a:xfrm>
                <a:off x="6109" y="11420"/>
                <a:ext cx="314"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8" name="矩形 35924"/>
              <p:cNvSpPr/>
              <p:nvPr/>
            </p:nvSpPr>
            <p:spPr>
              <a:xfrm>
                <a:off x="6109" y="11693"/>
                <a:ext cx="314"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9" name="矩形 35925"/>
              <p:cNvSpPr/>
              <p:nvPr/>
            </p:nvSpPr>
            <p:spPr>
              <a:xfrm>
                <a:off x="6423" y="10056"/>
                <a:ext cx="313"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0" name="矩形 35926"/>
              <p:cNvSpPr/>
              <p:nvPr/>
            </p:nvSpPr>
            <p:spPr>
              <a:xfrm>
                <a:off x="6423" y="1060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1" name="矩形 35927"/>
              <p:cNvSpPr/>
              <p:nvPr/>
            </p:nvSpPr>
            <p:spPr>
              <a:xfrm>
                <a:off x="6423" y="10332"/>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2" name="矩形 35928"/>
              <p:cNvSpPr/>
              <p:nvPr/>
            </p:nvSpPr>
            <p:spPr>
              <a:xfrm>
                <a:off x="6423" y="10877"/>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3" name="矩形 35929"/>
              <p:cNvSpPr/>
              <p:nvPr/>
            </p:nvSpPr>
            <p:spPr>
              <a:xfrm>
                <a:off x="6423" y="1114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4" name="矩形 35930"/>
              <p:cNvSpPr/>
              <p:nvPr/>
            </p:nvSpPr>
            <p:spPr>
              <a:xfrm>
                <a:off x="6423" y="1142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5" name="矩形 35931"/>
              <p:cNvSpPr/>
              <p:nvPr/>
            </p:nvSpPr>
            <p:spPr>
              <a:xfrm>
                <a:off x="6423" y="1169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91226" name="组合 35932"/>
              <p:cNvGrpSpPr/>
              <p:nvPr/>
            </p:nvGrpSpPr>
            <p:grpSpPr>
              <a:xfrm>
                <a:off x="6735" y="10056"/>
                <a:ext cx="939" cy="1910"/>
                <a:chOff x="3448" y="10056"/>
                <a:chExt cx="939" cy="1905"/>
              </a:xfrm>
            </p:grpSpPr>
            <p:sp>
              <p:nvSpPr>
                <p:cNvPr id="91227" name="矩形 35933"/>
                <p:cNvSpPr/>
                <p:nvPr/>
              </p:nvSpPr>
              <p:spPr>
                <a:xfrm>
                  <a:off x="3448" y="10056"/>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8" name="矩形 35934"/>
                <p:cNvSpPr/>
                <p:nvPr/>
              </p:nvSpPr>
              <p:spPr>
                <a:xfrm>
                  <a:off x="3448" y="1060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9" name="矩形 35935"/>
                <p:cNvSpPr/>
                <p:nvPr/>
              </p:nvSpPr>
              <p:spPr>
                <a:xfrm>
                  <a:off x="3448" y="1032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0" name="矩形 35936"/>
                <p:cNvSpPr/>
                <p:nvPr/>
              </p:nvSpPr>
              <p:spPr>
                <a:xfrm>
                  <a:off x="3448" y="10872"/>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1" name="矩形 35937"/>
                <p:cNvSpPr/>
                <p:nvPr/>
              </p:nvSpPr>
              <p:spPr>
                <a:xfrm>
                  <a:off x="3448"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2" name="矩形 35938"/>
                <p:cNvSpPr/>
                <p:nvPr/>
              </p:nvSpPr>
              <p:spPr>
                <a:xfrm>
                  <a:off x="3448" y="11415"/>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3" name="矩形 35939"/>
                <p:cNvSpPr/>
                <p:nvPr/>
              </p:nvSpPr>
              <p:spPr>
                <a:xfrm>
                  <a:off x="3448" y="1168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4" name="矩形 35940"/>
                <p:cNvSpPr/>
                <p:nvPr/>
              </p:nvSpPr>
              <p:spPr>
                <a:xfrm>
                  <a:off x="3761"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5" name="矩形 35941"/>
                <p:cNvSpPr/>
                <p:nvPr/>
              </p:nvSpPr>
              <p:spPr>
                <a:xfrm>
                  <a:off x="3761"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6" name="矩形 35942"/>
                <p:cNvSpPr/>
                <p:nvPr/>
              </p:nvSpPr>
              <p:spPr>
                <a:xfrm>
                  <a:off x="3761"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7" name="矩形 35943"/>
                <p:cNvSpPr/>
                <p:nvPr/>
              </p:nvSpPr>
              <p:spPr>
                <a:xfrm>
                  <a:off x="3761"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8" name="矩形 35944"/>
                <p:cNvSpPr/>
                <p:nvPr/>
              </p:nvSpPr>
              <p:spPr>
                <a:xfrm>
                  <a:off x="3761"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9" name="矩形 35945"/>
                <p:cNvSpPr/>
                <p:nvPr/>
              </p:nvSpPr>
              <p:spPr>
                <a:xfrm>
                  <a:off x="3761"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0" name="矩形 35946"/>
                <p:cNvSpPr/>
                <p:nvPr/>
              </p:nvSpPr>
              <p:spPr>
                <a:xfrm>
                  <a:off x="3761"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1" name="矩形 35947"/>
                <p:cNvSpPr/>
                <p:nvPr/>
              </p:nvSpPr>
              <p:spPr>
                <a:xfrm>
                  <a:off x="4074"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2" name="矩形 35948"/>
                <p:cNvSpPr/>
                <p:nvPr/>
              </p:nvSpPr>
              <p:spPr>
                <a:xfrm>
                  <a:off x="4074"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3" name="矩形 35949"/>
                <p:cNvSpPr/>
                <p:nvPr/>
              </p:nvSpPr>
              <p:spPr>
                <a:xfrm>
                  <a:off x="4074"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4" name="矩形 35950"/>
                <p:cNvSpPr/>
                <p:nvPr/>
              </p:nvSpPr>
              <p:spPr>
                <a:xfrm>
                  <a:off x="4074"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5" name="矩形 35951"/>
                <p:cNvSpPr/>
                <p:nvPr/>
              </p:nvSpPr>
              <p:spPr>
                <a:xfrm>
                  <a:off x="4074"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6" name="矩形 35952"/>
                <p:cNvSpPr/>
                <p:nvPr/>
              </p:nvSpPr>
              <p:spPr>
                <a:xfrm>
                  <a:off x="4074"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7" name="矩形 35953"/>
                <p:cNvSpPr/>
                <p:nvPr/>
              </p:nvSpPr>
              <p:spPr>
                <a:xfrm>
                  <a:off x="4074"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grpSp>
            <p:nvGrpSpPr>
              <p:cNvPr id="91248" name="组合 35954"/>
              <p:cNvGrpSpPr/>
              <p:nvPr/>
            </p:nvGrpSpPr>
            <p:grpSpPr>
              <a:xfrm>
                <a:off x="7674" y="10056"/>
                <a:ext cx="940" cy="1911"/>
                <a:chOff x="3448" y="10056"/>
                <a:chExt cx="939" cy="1905"/>
              </a:xfrm>
            </p:grpSpPr>
            <p:sp>
              <p:nvSpPr>
                <p:cNvPr id="91249" name="矩形 35955"/>
                <p:cNvSpPr/>
                <p:nvPr/>
              </p:nvSpPr>
              <p:spPr>
                <a:xfrm>
                  <a:off x="3448" y="10056"/>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0" name="矩形 35956"/>
                <p:cNvSpPr/>
                <p:nvPr/>
              </p:nvSpPr>
              <p:spPr>
                <a:xfrm>
                  <a:off x="3448" y="1060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1" name="矩形 35957"/>
                <p:cNvSpPr/>
                <p:nvPr/>
              </p:nvSpPr>
              <p:spPr>
                <a:xfrm>
                  <a:off x="3448" y="1032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2" name="矩形 35958"/>
                <p:cNvSpPr/>
                <p:nvPr/>
              </p:nvSpPr>
              <p:spPr>
                <a:xfrm>
                  <a:off x="3448" y="10872"/>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3" name="矩形 35959"/>
                <p:cNvSpPr/>
                <p:nvPr/>
              </p:nvSpPr>
              <p:spPr>
                <a:xfrm>
                  <a:off x="3448"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4" name="矩形 35960"/>
                <p:cNvSpPr/>
                <p:nvPr/>
              </p:nvSpPr>
              <p:spPr>
                <a:xfrm>
                  <a:off x="3448" y="11415"/>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5" name="矩形 35961"/>
                <p:cNvSpPr/>
                <p:nvPr/>
              </p:nvSpPr>
              <p:spPr>
                <a:xfrm>
                  <a:off x="3448" y="1168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6" name="矩形 35962"/>
                <p:cNvSpPr/>
                <p:nvPr/>
              </p:nvSpPr>
              <p:spPr>
                <a:xfrm>
                  <a:off x="3761"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7" name="矩形 35963"/>
                <p:cNvSpPr/>
                <p:nvPr/>
              </p:nvSpPr>
              <p:spPr>
                <a:xfrm>
                  <a:off x="3761"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8" name="矩形 35964"/>
                <p:cNvSpPr/>
                <p:nvPr/>
              </p:nvSpPr>
              <p:spPr>
                <a:xfrm>
                  <a:off x="3761"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9" name="矩形 35965"/>
                <p:cNvSpPr/>
                <p:nvPr/>
              </p:nvSpPr>
              <p:spPr>
                <a:xfrm>
                  <a:off x="3761"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0" name="矩形 35966"/>
                <p:cNvSpPr/>
                <p:nvPr/>
              </p:nvSpPr>
              <p:spPr>
                <a:xfrm>
                  <a:off x="3761"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1" name="矩形 35967"/>
                <p:cNvSpPr/>
                <p:nvPr/>
              </p:nvSpPr>
              <p:spPr>
                <a:xfrm>
                  <a:off x="3761"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2" name="矩形 35968"/>
                <p:cNvSpPr/>
                <p:nvPr/>
              </p:nvSpPr>
              <p:spPr>
                <a:xfrm>
                  <a:off x="3761"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3" name="矩形 35969"/>
                <p:cNvSpPr/>
                <p:nvPr/>
              </p:nvSpPr>
              <p:spPr>
                <a:xfrm>
                  <a:off x="4074"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4" name="矩形 35970"/>
                <p:cNvSpPr/>
                <p:nvPr/>
              </p:nvSpPr>
              <p:spPr>
                <a:xfrm>
                  <a:off x="4074"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5" name="矩形 35971"/>
                <p:cNvSpPr/>
                <p:nvPr/>
              </p:nvSpPr>
              <p:spPr>
                <a:xfrm>
                  <a:off x="4074"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6" name="矩形 35972"/>
                <p:cNvSpPr/>
                <p:nvPr/>
              </p:nvSpPr>
              <p:spPr>
                <a:xfrm>
                  <a:off x="4074"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7" name="矩形 35973"/>
                <p:cNvSpPr/>
                <p:nvPr/>
              </p:nvSpPr>
              <p:spPr>
                <a:xfrm>
                  <a:off x="4074"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8" name="矩形 35974"/>
                <p:cNvSpPr/>
                <p:nvPr/>
              </p:nvSpPr>
              <p:spPr>
                <a:xfrm>
                  <a:off x="4074"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9" name="矩形 35975"/>
                <p:cNvSpPr/>
                <p:nvPr/>
              </p:nvSpPr>
              <p:spPr>
                <a:xfrm>
                  <a:off x="4074"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grpSp>
        <p:sp>
          <p:nvSpPr>
            <p:cNvPr id="91270" name="矩形 35976"/>
            <p:cNvSpPr/>
            <p:nvPr/>
          </p:nvSpPr>
          <p:spPr>
            <a:xfrm>
              <a:off x="795" y="1340"/>
              <a:ext cx="2465" cy="1422"/>
            </a:xfrm>
            <a:prstGeom prst="rect">
              <a:avLst/>
            </a:prstGeom>
            <a:noFill/>
            <a:ln w="28575" cap="flat" cmpd="sng">
              <a:solidFill>
                <a:srgbClr val="FF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71" name="直接连接符 35977"/>
            <p:cNvSpPr/>
            <p:nvPr/>
          </p:nvSpPr>
          <p:spPr>
            <a:xfrm flipV="1">
              <a:off x="1206" y="2762"/>
              <a:ext cx="410" cy="203"/>
            </a:xfrm>
            <a:prstGeom prst="line">
              <a:avLst/>
            </a:prstGeom>
            <a:ln w="9525" cap="flat" cmpd="sng">
              <a:solidFill>
                <a:srgbClr val="000000"/>
              </a:solidFill>
              <a:prstDash val="solid"/>
              <a:round/>
              <a:headEnd type="none" w="med" len="med"/>
              <a:tailEnd type="triangle" w="sm" len="lg"/>
            </a:ln>
          </p:spPr>
        </p:sp>
        <p:sp>
          <p:nvSpPr>
            <p:cNvPr id="91272" name="直接连接符 35978"/>
            <p:cNvSpPr/>
            <p:nvPr/>
          </p:nvSpPr>
          <p:spPr>
            <a:xfrm flipH="1" flipV="1">
              <a:off x="2746" y="2152"/>
              <a:ext cx="411" cy="813"/>
            </a:xfrm>
            <a:prstGeom prst="line">
              <a:avLst/>
            </a:prstGeom>
            <a:ln w="9525" cap="flat" cmpd="sng">
              <a:solidFill>
                <a:srgbClr val="000000"/>
              </a:solidFill>
              <a:prstDash val="solid"/>
              <a:round/>
              <a:headEnd type="none" w="med" len="med"/>
              <a:tailEnd type="triangle" w="sm" len="lg"/>
            </a:ln>
          </p:spPr>
        </p:sp>
        <p:sp>
          <p:nvSpPr>
            <p:cNvPr id="91273" name="文本框 35979"/>
            <p:cNvSpPr txBox="1"/>
            <p:nvPr/>
          </p:nvSpPr>
          <p:spPr>
            <a:xfrm>
              <a:off x="897" y="2965"/>
              <a:ext cx="1027" cy="203"/>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资源块（</a:t>
              </a:r>
              <a:r>
                <a:rPr lang="en-US" altLang="zh-CN" sz="1400">
                  <a:latin typeface="Times New Roman" panose="02020603050405020304" pitchFamily="18" charset="0"/>
                  <a:ea typeface="宋体" panose="02010600030101010101" pitchFamily="2" charset="-122"/>
                </a:rPr>
                <a:t>RB</a:t>
              </a:r>
              <a:r>
                <a:rPr lang="zh-CN" altLang="en-US" sz="1400" dirty="0">
                  <a:latin typeface="Times New Roman" panose="02020603050405020304" pitchFamily="18" charset="0"/>
                  <a:ea typeface="宋体" panose="02010600030101010101" pitchFamily="2" charset="-122"/>
                </a:rPr>
                <a:t>）</a:t>
              </a:r>
              <a:endParaRPr lang="zh-CN" altLang="en-US" sz="1400" dirty="0">
                <a:latin typeface="Arial" panose="020B0604020202020204" pitchFamily="34" charset="0"/>
                <a:ea typeface="宋体" panose="02010600030101010101" pitchFamily="2" charset="-122"/>
              </a:endParaRPr>
            </a:p>
          </p:txBody>
        </p:sp>
        <p:sp>
          <p:nvSpPr>
            <p:cNvPr id="91274" name="文本框 35980"/>
            <p:cNvSpPr txBox="1"/>
            <p:nvPr/>
          </p:nvSpPr>
          <p:spPr>
            <a:xfrm>
              <a:off x="2541" y="2965"/>
              <a:ext cx="1027" cy="203"/>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资源粒子（</a:t>
              </a:r>
              <a:r>
                <a:rPr lang="en-US" altLang="zh-CN" sz="1400">
                  <a:latin typeface="Times New Roman" panose="02020603050405020304" pitchFamily="18" charset="0"/>
                  <a:ea typeface="宋体" panose="02010600030101010101" pitchFamily="2" charset="-122"/>
                </a:rPr>
                <a:t>RE</a:t>
              </a:r>
              <a:r>
                <a:rPr lang="zh-CN" altLang="en-US" sz="1400" dirty="0">
                  <a:latin typeface="Times New Roman" panose="02020603050405020304" pitchFamily="18" charset="0"/>
                  <a:ea typeface="宋体" panose="02010600030101010101" pitchFamily="2" charset="-122"/>
                </a:rPr>
                <a:t>）</a:t>
              </a:r>
              <a:endParaRPr lang="zh-CN" altLang="en-US" sz="1400" dirty="0">
                <a:latin typeface="Arial" panose="020B0604020202020204" pitchFamily="34" charset="0"/>
                <a:ea typeface="宋体" panose="02010600030101010101" pitchFamily="2" charset="-122"/>
              </a:endParaRPr>
            </a:p>
          </p:txBody>
        </p:sp>
        <p:sp>
          <p:nvSpPr>
            <p:cNvPr id="91275" name="直接连接符 35981"/>
            <p:cNvSpPr/>
            <p:nvPr/>
          </p:nvSpPr>
          <p:spPr>
            <a:xfrm>
              <a:off x="1822" y="1239"/>
              <a:ext cx="1232" cy="0"/>
            </a:xfrm>
            <a:prstGeom prst="line">
              <a:avLst/>
            </a:prstGeom>
            <a:ln w="9525" cap="flat" cmpd="sng">
              <a:solidFill>
                <a:srgbClr val="000000"/>
              </a:solidFill>
              <a:prstDash val="solid"/>
              <a:round/>
              <a:headEnd type="none" w="med" len="med"/>
              <a:tailEnd type="triangle" w="sm" len="lg"/>
            </a:ln>
          </p:spPr>
        </p:sp>
        <p:sp>
          <p:nvSpPr>
            <p:cNvPr id="91276" name="直接连接符 35982"/>
            <p:cNvSpPr/>
            <p:nvPr/>
          </p:nvSpPr>
          <p:spPr>
            <a:xfrm>
              <a:off x="692" y="1340"/>
              <a:ext cx="0" cy="1422"/>
            </a:xfrm>
            <a:prstGeom prst="line">
              <a:avLst/>
            </a:prstGeom>
            <a:ln w="9525" cap="flat" cmpd="sng">
              <a:solidFill>
                <a:srgbClr val="000000"/>
              </a:solidFill>
              <a:prstDash val="dash"/>
              <a:round/>
              <a:headEnd type="triangle" w="sm" len="lg"/>
              <a:tailEnd type="triangle" w="sm" len="lg"/>
            </a:ln>
          </p:spPr>
        </p:sp>
        <p:sp>
          <p:nvSpPr>
            <p:cNvPr id="91277" name="文本框 35983"/>
            <p:cNvSpPr txBox="1"/>
            <p:nvPr/>
          </p:nvSpPr>
          <p:spPr>
            <a:xfrm>
              <a:off x="2121" y="1056"/>
              <a:ext cx="616" cy="226"/>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频域</a:t>
              </a:r>
              <a:endParaRPr lang="zh-CN" altLang="en-US" sz="1400" dirty="0">
                <a:latin typeface="Arial" panose="020B0604020202020204" pitchFamily="34" charset="0"/>
                <a:ea typeface="宋体" panose="02010600030101010101" pitchFamily="2" charset="-122"/>
              </a:endParaRPr>
            </a:p>
          </p:txBody>
        </p:sp>
        <p:sp>
          <p:nvSpPr>
            <p:cNvPr id="91278" name="文本框 35984"/>
            <p:cNvSpPr txBox="1"/>
            <p:nvPr/>
          </p:nvSpPr>
          <p:spPr>
            <a:xfrm>
              <a:off x="384" y="2051"/>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0.5ms</a:t>
              </a:r>
              <a:endParaRPr lang="en-US" altLang="zh-CN" sz="1400">
                <a:latin typeface="Arial" panose="020B0604020202020204" pitchFamily="34" charset="0"/>
                <a:ea typeface="宋体" panose="02010600030101010101" pitchFamily="2" charset="-122"/>
              </a:endParaRPr>
            </a:p>
          </p:txBody>
        </p:sp>
        <p:sp>
          <p:nvSpPr>
            <p:cNvPr id="91279" name="文本框 35985"/>
            <p:cNvSpPr txBox="1"/>
            <p:nvPr/>
          </p:nvSpPr>
          <p:spPr>
            <a:xfrm>
              <a:off x="4492" y="1341"/>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0" name="文本框 35986"/>
            <p:cNvSpPr txBox="1"/>
            <p:nvPr/>
          </p:nvSpPr>
          <p:spPr>
            <a:xfrm>
              <a:off x="4492" y="2356"/>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1" name="文本框 35987"/>
            <p:cNvSpPr txBox="1"/>
            <p:nvPr/>
          </p:nvSpPr>
          <p:spPr>
            <a:xfrm>
              <a:off x="4492" y="2153"/>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2" name="文本框 35988"/>
            <p:cNvSpPr txBox="1"/>
            <p:nvPr/>
          </p:nvSpPr>
          <p:spPr>
            <a:xfrm>
              <a:off x="4492" y="1950"/>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3" name="文本框 35989"/>
            <p:cNvSpPr txBox="1"/>
            <p:nvPr/>
          </p:nvSpPr>
          <p:spPr>
            <a:xfrm>
              <a:off x="4492" y="1747"/>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4" name="文本框 35990"/>
            <p:cNvSpPr txBox="1"/>
            <p:nvPr/>
          </p:nvSpPr>
          <p:spPr>
            <a:xfrm>
              <a:off x="4492" y="1544"/>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5" name="文本框 35991"/>
            <p:cNvSpPr txBox="1"/>
            <p:nvPr/>
          </p:nvSpPr>
          <p:spPr>
            <a:xfrm>
              <a:off x="4492" y="2559"/>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grpSp>
      <p:sp>
        <p:nvSpPr>
          <p:cNvPr id="91286" name="矩形 36141"/>
          <p:cNvSpPr/>
          <p:nvPr/>
        </p:nvSpPr>
        <p:spPr>
          <a:xfrm>
            <a:off x="4024313" y="6166485"/>
            <a:ext cx="4586287"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6-11 LTE</a:t>
            </a:r>
            <a:r>
              <a:rPr lang="zh-CN" altLang="en-US" dirty="0">
                <a:latin typeface="Arial" panose="020B0604020202020204" pitchFamily="34" charset="0"/>
                <a:ea typeface="宋体" panose="02010600030101010101" pitchFamily="2" charset="-122"/>
              </a:rPr>
              <a:t>系统资源粒子和资源块</a:t>
            </a:r>
            <a:endParaRPr lang="zh-CN" altLang="en-US" dirty="0">
              <a:latin typeface="Arial" panose="020B0604020202020204" pitchFamily="34" charset="0"/>
              <a:ea typeface="宋体" panose="02010600030101010101" pitchFamily="2" charset="-122"/>
            </a:endParaRPr>
          </a:p>
        </p:txBody>
      </p:sp>
      <p:sp>
        <p:nvSpPr>
          <p:cNvPr id="91287" name="矩形 36142"/>
          <p:cNvSpPr/>
          <p:nvPr/>
        </p:nvSpPr>
        <p:spPr>
          <a:xfrm>
            <a:off x="685800" y="981075"/>
            <a:ext cx="10916920" cy="1986280"/>
          </a:xfrm>
          <a:prstGeom prst="rect">
            <a:avLst/>
          </a:prstGeom>
          <a:noFill/>
          <a:ln w="9525">
            <a:noFill/>
          </a:ln>
        </p:spPr>
        <p:txBody>
          <a:bodyPr wrap="square" anchor="ctr" anchorCtr="0">
            <a:spAutoFit/>
          </a:bodyPr>
          <a:lstStyle/>
          <a:p>
            <a:pPr marL="457200" indent="-457200">
              <a:lnSpc>
                <a:spcPct val="110000"/>
              </a:lnSpc>
              <a:buFont typeface="Wingdings" panose="05000000000000000000" charset="0"/>
              <a:buChar char="Ø"/>
            </a:pPr>
            <a:r>
              <a:rPr lang="en-US" altLang="zh-CN" sz="2800">
                <a:solidFill>
                  <a:schemeClr val="tx1"/>
                </a:solidFill>
                <a:latin typeface="Arial" panose="020B0604020202020204" pitchFamily="34" charset="0"/>
                <a:ea typeface="宋体" panose="02010600030101010101" pitchFamily="2" charset="-122"/>
              </a:rPr>
              <a:t>1</a:t>
            </a:r>
            <a:r>
              <a:rPr lang="zh-CN" altLang="en-US" sz="2800" dirty="0">
                <a:solidFill>
                  <a:schemeClr val="tx1"/>
                </a:solidFill>
                <a:latin typeface="Arial" panose="020B0604020202020204" pitchFamily="34" charset="0"/>
                <a:ea typeface="宋体" panose="02010600030101010101" pitchFamily="2" charset="-122"/>
              </a:rPr>
              <a:t>个</a:t>
            </a:r>
            <a:r>
              <a:rPr lang="zh-CN" altLang="en-US" sz="2800" dirty="0">
                <a:solidFill>
                  <a:srgbClr val="0000FF"/>
                </a:solidFill>
                <a:latin typeface="Arial" panose="020B0604020202020204" pitchFamily="34" charset="0"/>
                <a:ea typeface="宋体" panose="02010600030101010101" pitchFamily="2" charset="-122"/>
              </a:rPr>
              <a:t>资源粒子</a:t>
            </a:r>
            <a:r>
              <a:rPr lang="en-US" altLang="zh-CN" sz="2800" dirty="0">
                <a:solidFill>
                  <a:srgbClr val="0000FF"/>
                </a:solidFill>
                <a:latin typeface="Arial" panose="020B0604020202020204" pitchFamily="34" charset="0"/>
                <a:ea typeface="宋体" panose="02010600030101010101" pitchFamily="2" charset="-122"/>
              </a:rPr>
              <a:t>(</a:t>
            </a:r>
            <a:r>
              <a:rPr lang="en-US" altLang="zh-CN" sz="2800">
                <a:solidFill>
                  <a:srgbClr val="0000FF"/>
                </a:solidFill>
                <a:latin typeface="Arial" panose="020B0604020202020204" pitchFamily="34" charset="0"/>
                <a:ea typeface="宋体" panose="02010600030101010101" pitchFamily="2" charset="-122"/>
              </a:rPr>
              <a:t>RE)</a:t>
            </a:r>
            <a:r>
              <a:rPr lang="zh-CN" altLang="en-US" sz="2800" dirty="0">
                <a:solidFill>
                  <a:schemeClr val="tx1"/>
                </a:solidFill>
                <a:latin typeface="Arial" panose="020B0604020202020204" pitchFamily="34" charset="0"/>
                <a:ea typeface="宋体" panose="02010600030101010101" pitchFamily="2" charset="-122"/>
              </a:rPr>
              <a:t>时域上占</a:t>
            </a:r>
            <a:r>
              <a:rPr lang="en-US" altLang="zh-CN" sz="2800">
                <a:solidFill>
                  <a:schemeClr val="tx1"/>
                </a:solidFill>
                <a:latin typeface="Arial" panose="020B0604020202020204" pitchFamily="34" charset="0"/>
                <a:ea typeface="宋体" panose="02010600030101010101" pitchFamily="2" charset="-122"/>
              </a:rPr>
              <a:t>1</a:t>
            </a:r>
            <a:r>
              <a:rPr lang="zh-CN" altLang="en-US" sz="2800" dirty="0">
                <a:solidFill>
                  <a:schemeClr val="tx1"/>
                </a:solidFill>
                <a:latin typeface="Arial" panose="020B0604020202020204" pitchFamily="34" charset="0"/>
                <a:ea typeface="宋体" panose="02010600030101010101" pitchFamily="2" charset="-122"/>
              </a:rPr>
              <a:t>个</a:t>
            </a:r>
            <a:r>
              <a:rPr lang="en-US" altLang="zh-CN" sz="2800">
                <a:solidFill>
                  <a:schemeClr val="tx1"/>
                </a:solidFill>
                <a:latin typeface="Arial" panose="020B0604020202020204" pitchFamily="34" charset="0"/>
                <a:ea typeface="宋体" panose="02010600030101010101" pitchFamily="2" charset="-122"/>
              </a:rPr>
              <a:t>OFDM</a:t>
            </a:r>
            <a:r>
              <a:rPr lang="zh-CN" altLang="en-US" sz="2800" dirty="0">
                <a:solidFill>
                  <a:schemeClr val="tx1"/>
                </a:solidFill>
                <a:latin typeface="Arial" panose="020B0604020202020204" pitchFamily="34" charset="0"/>
                <a:ea typeface="宋体" panose="02010600030101010101" pitchFamily="2" charset="-122"/>
              </a:rPr>
              <a:t>或</a:t>
            </a:r>
            <a:r>
              <a:rPr lang="en-US" altLang="zh-CN" sz="2800">
                <a:solidFill>
                  <a:schemeClr val="tx1"/>
                </a:solidFill>
                <a:latin typeface="Arial" panose="020B0604020202020204" pitchFamily="34" charset="0"/>
                <a:ea typeface="宋体" panose="02010600030101010101" pitchFamily="2" charset="-122"/>
              </a:rPr>
              <a:t>SC-OFDM</a:t>
            </a:r>
            <a:r>
              <a:rPr lang="zh-CN" altLang="en-US" sz="2800" dirty="0">
                <a:solidFill>
                  <a:srgbClr val="0000FF"/>
                </a:solidFill>
                <a:latin typeface="Arial" panose="020B0604020202020204" pitchFamily="34" charset="0"/>
                <a:ea typeface="宋体" panose="02010600030101010101" pitchFamily="2" charset="-122"/>
              </a:rPr>
              <a:t>符号</a:t>
            </a:r>
            <a:r>
              <a:rPr lang="zh-CN" altLang="en-US" sz="2800" dirty="0">
                <a:solidFill>
                  <a:schemeClr val="tx1"/>
                </a:solidFill>
                <a:latin typeface="Arial" panose="020B0604020202020204" pitchFamily="34" charset="0"/>
                <a:ea typeface="宋体" panose="02010600030101010101" pitchFamily="2" charset="-122"/>
              </a:rPr>
              <a:t>，</a:t>
            </a:r>
            <a:r>
              <a:rPr lang="zh-CN" altLang="en-US" sz="2800" dirty="0">
                <a:solidFill>
                  <a:srgbClr val="0000FF"/>
                </a:solidFill>
                <a:latin typeface="Arial" panose="020B0604020202020204" pitchFamily="34" charset="0"/>
                <a:ea typeface="宋体" panose="02010600030101010101" pitchFamily="2" charset="-122"/>
              </a:rPr>
              <a:t>频域</a:t>
            </a:r>
            <a:r>
              <a:rPr lang="zh-CN" altLang="en-US" sz="2800" dirty="0">
                <a:solidFill>
                  <a:schemeClr val="tx1"/>
                </a:solidFill>
                <a:latin typeface="Arial" panose="020B0604020202020204" pitchFamily="34" charset="0"/>
                <a:ea typeface="宋体" panose="02010600030101010101" pitchFamily="2" charset="-122"/>
              </a:rPr>
              <a:t>上占</a:t>
            </a:r>
            <a:r>
              <a:rPr lang="en-US" altLang="zh-CN" sz="2800">
                <a:solidFill>
                  <a:schemeClr val="tx1"/>
                </a:solidFill>
                <a:latin typeface="Arial" panose="020B0604020202020204" pitchFamily="34" charset="0"/>
                <a:ea typeface="宋体" panose="02010600030101010101" pitchFamily="2" charset="-122"/>
              </a:rPr>
              <a:t>1</a:t>
            </a:r>
            <a:r>
              <a:rPr lang="zh-CN" altLang="en-US" sz="2800" dirty="0">
                <a:solidFill>
                  <a:schemeClr val="tx1"/>
                </a:solidFill>
                <a:latin typeface="Arial" panose="020B0604020202020204" pitchFamily="34" charset="0"/>
                <a:ea typeface="宋体" panose="02010600030101010101" pitchFamily="2" charset="-122"/>
              </a:rPr>
              <a:t>个</a:t>
            </a:r>
            <a:r>
              <a:rPr lang="zh-CN" altLang="en-US" sz="2800" dirty="0">
                <a:solidFill>
                  <a:srgbClr val="0000FF"/>
                </a:solidFill>
                <a:latin typeface="Arial" panose="020B0604020202020204" pitchFamily="34" charset="0"/>
                <a:ea typeface="宋体" panose="02010600030101010101" pitchFamily="2" charset="-122"/>
              </a:rPr>
              <a:t>子载波</a:t>
            </a:r>
            <a:r>
              <a:rPr lang="en-US" altLang="zh-CN" sz="2800" dirty="0">
                <a:solidFill>
                  <a:schemeClr val="tx1"/>
                </a:solidFill>
                <a:latin typeface="Arial" panose="020B0604020202020204" pitchFamily="34" charset="0"/>
                <a:ea typeface="宋体" panose="02010600030101010101" pitchFamily="2" charset="-122"/>
              </a:rPr>
              <a:t> </a:t>
            </a:r>
            <a:endParaRPr lang="zh-CN" altLang="en-US" sz="2800" dirty="0">
              <a:solidFill>
                <a:schemeClr val="tx1"/>
              </a:solidFill>
              <a:latin typeface="Arial" panose="020B0604020202020204" pitchFamily="34" charset="0"/>
              <a:ea typeface="宋体" panose="02010600030101010101" pitchFamily="2" charset="-122"/>
            </a:endParaRPr>
          </a:p>
          <a:p>
            <a:pPr marL="457200" indent="-457200">
              <a:lnSpc>
                <a:spcPct val="110000"/>
              </a:lnSpc>
              <a:buFont typeface="Wingdings" panose="05000000000000000000" charset="0"/>
              <a:buChar char="Ø"/>
            </a:pPr>
            <a:r>
              <a:rPr lang="en-US" altLang="zh-CN" sz="2800">
                <a:solidFill>
                  <a:schemeClr val="tx1"/>
                </a:solidFill>
                <a:latin typeface="Arial" panose="020B0604020202020204" pitchFamily="34" charset="0"/>
                <a:ea typeface="宋体" panose="02010600030101010101" pitchFamily="2" charset="-122"/>
              </a:rPr>
              <a:t>1</a:t>
            </a:r>
            <a:r>
              <a:rPr lang="zh-CN" altLang="en-US" sz="2800" dirty="0">
                <a:solidFill>
                  <a:schemeClr val="tx1"/>
                </a:solidFill>
                <a:latin typeface="Arial" panose="020B0604020202020204" pitchFamily="34" charset="0"/>
                <a:ea typeface="宋体" panose="02010600030101010101" pitchFamily="2" charset="-122"/>
              </a:rPr>
              <a:t>个</a:t>
            </a:r>
            <a:r>
              <a:rPr lang="zh-CN" altLang="en-US" sz="2800" dirty="0">
                <a:solidFill>
                  <a:srgbClr val="0000FF"/>
                </a:solidFill>
                <a:latin typeface="Arial" panose="020B0604020202020204" pitchFamily="34" charset="0"/>
                <a:ea typeface="宋体" panose="02010600030101010101" pitchFamily="2" charset="-122"/>
              </a:rPr>
              <a:t>资源块</a:t>
            </a:r>
            <a:r>
              <a:rPr lang="en-US" altLang="zh-CN" sz="2800" dirty="0">
                <a:solidFill>
                  <a:srgbClr val="0000FF"/>
                </a:solidFill>
                <a:latin typeface="Arial" panose="020B0604020202020204" pitchFamily="34" charset="0"/>
                <a:ea typeface="宋体" panose="02010600030101010101" pitchFamily="2" charset="-122"/>
              </a:rPr>
              <a:t>(</a:t>
            </a:r>
            <a:r>
              <a:rPr lang="en-US" altLang="zh-CN" sz="2800">
                <a:solidFill>
                  <a:srgbClr val="0000FF"/>
                </a:solidFill>
                <a:latin typeface="Arial" panose="020B0604020202020204" pitchFamily="34" charset="0"/>
                <a:ea typeface="宋体" panose="02010600030101010101" pitchFamily="2" charset="-122"/>
              </a:rPr>
              <a:t>RB)</a:t>
            </a:r>
            <a:r>
              <a:rPr lang="zh-CN" altLang="en-US" sz="2800" dirty="0">
                <a:solidFill>
                  <a:schemeClr val="tx1"/>
                </a:solidFill>
                <a:latin typeface="Arial" panose="020B0604020202020204" pitchFamily="34" charset="0"/>
                <a:ea typeface="宋体" panose="02010600030101010101" pitchFamily="2" charset="-122"/>
              </a:rPr>
              <a:t>时域上占用</a:t>
            </a:r>
            <a:r>
              <a:rPr lang="en-US" altLang="zh-CN" sz="2800">
                <a:solidFill>
                  <a:schemeClr val="tx1"/>
                </a:solidFill>
                <a:latin typeface="Arial" panose="020B0604020202020204" pitchFamily="34" charset="0"/>
                <a:ea typeface="宋体" panose="02010600030101010101" pitchFamily="2" charset="-122"/>
              </a:rPr>
              <a:t>1</a:t>
            </a:r>
            <a:r>
              <a:rPr lang="zh-CN" altLang="en-US" sz="2800" dirty="0">
                <a:solidFill>
                  <a:schemeClr val="tx1"/>
                </a:solidFill>
                <a:latin typeface="Arial" panose="020B0604020202020204" pitchFamily="34" charset="0"/>
                <a:ea typeface="宋体" panose="02010600030101010101" pitchFamily="2" charset="-122"/>
              </a:rPr>
              <a:t>个</a:t>
            </a:r>
            <a:r>
              <a:rPr lang="zh-CN" altLang="en-US" sz="2800" dirty="0">
                <a:solidFill>
                  <a:srgbClr val="0000FF"/>
                </a:solidFill>
                <a:latin typeface="Arial" panose="020B0604020202020204" pitchFamily="34" charset="0"/>
                <a:ea typeface="宋体" panose="02010600030101010101" pitchFamily="2" charset="-122"/>
              </a:rPr>
              <a:t>时隙</a:t>
            </a:r>
            <a:r>
              <a:rPr lang="zh-CN" altLang="en-US" sz="2800" dirty="0">
                <a:solidFill>
                  <a:schemeClr val="tx1"/>
                </a:solidFill>
                <a:latin typeface="Arial" panose="020B0604020202020204" pitchFamily="34" charset="0"/>
                <a:ea typeface="宋体" panose="02010600030101010101" pitchFamily="2" charset="-122"/>
              </a:rPr>
              <a:t>（</a:t>
            </a:r>
            <a:r>
              <a:rPr lang="en-US" altLang="zh-CN" sz="2800">
                <a:solidFill>
                  <a:schemeClr val="tx1"/>
                </a:solidFill>
                <a:latin typeface="Arial" panose="020B0604020202020204" pitchFamily="34" charset="0"/>
                <a:ea typeface="宋体" panose="02010600030101010101" pitchFamily="2" charset="-122"/>
              </a:rPr>
              <a:t>0.5ms</a:t>
            </a:r>
            <a:r>
              <a:rPr lang="zh-CN" altLang="en-US" sz="2800" dirty="0">
                <a:solidFill>
                  <a:schemeClr val="tx1"/>
                </a:solidFill>
                <a:latin typeface="Arial" panose="020B0604020202020204" pitchFamily="34" charset="0"/>
                <a:ea typeface="宋体" panose="02010600030101010101" pitchFamily="2" charset="-122"/>
              </a:rPr>
              <a:t>），</a:t>
            </a:r>
            <a:r>
              <a:rPr lang="zh-CN" altLang="en-US" sz="2800" dirty="0">
                <a:solidFill>
                  <a:srgbClr val="0000FF"/>
                </a:solidFill>
                <a:latin typeface="Arial" panose="020B0604020202020204" pitchFamily="34" charset="0"/>
                <a:ea typeface="宋体" panose="02010600030101010101" pitchFamily="2" charset="-122"/>
              </a:rPr>
              <a:t>频域</a:t>
            </a:r>
            <a:r>
              <a:rPr lang="zh-CN" altLang="en-US" sz="2800" dirty="0">
                <a:solidFill>
                  <a:schemeClr val="tx1"/>
                </a:solidFill>
                <a:latin typeface="Arial" panose="020B0604020202020204" pitchFamily="34" charset="0"/>
                <a:ea typeface="宋体" panose="02010600030101010101" pitchFamily="2" charset="-122"/>
              </a:rPr>
              <a:t>上占用</a:t>
            </a:r>
            <a:r>
              <a:rPr lang="en-US" altLang="zh-CN" sz="2800">
                <a:solidFill>
                  <a:srgbClr val="0000FF"/>
                </a:solidFill>
                <a:latin typeface="Arial" panose="020B0604020202020204" pitchFamily="34" charset="0"/>
                <a:ea typeface="宋体" panose="02010600030101010101" pitchFamily="2" charset="-122"/>
              </a:rPr>
              <a:t>12</a:t>
            </a:r>
            <a:r>
              <a:rPr lang="zh-CN" altLang="en-US" sz="2800" dirty="0">
                <a:solidFill>
                  <a:schemeClr val="tx1"/>
                </a:solidFill>
                <a:latin typeface="Arial" panose="020B0604020202020204" pitchFamily="34" charset="0"/>
                <a:ea typeface="宋体" panose="02010600030101010101" pitchFamily="2" charset="-122"/>
              </a:rPr>
              <a:t>个连续</a:t>
            </a:r>
            <a:r>
              <a:rPr lang="zh-CN" altLang="en-US" sz="2800" dirty="0">
                <a:solidFill>
                  <a:srgbClr val="0000FF"/>
                </a:solidFill>
                <a:latin typeface="Arial" panose="020B0604020202020204" pitchFamily="34" charset="0"/>
                <a:ea typeface="宋体" panose="02010600030101010101" pitchFamily="2" charset="-122"/>
              </a:rPr>
              <a:t>子载波</a:t>
            </a:r>
            <a:r>
              <a:rPr lang="zh-CN" altLang="en-US" sz="2800" dirty="0">
                <a:solidFill>
                  <a:schemeClr val="tx1"/>
                </a:solidFill>
                <a:latin typeface="Arial" panose="020B0604020202020204" pitchFamily="34" charset="0"/>
                <a:ea typeface="宋体" panose="02010600030101010101" pitchFamily="2" charset="-122"/>
              </a:rPr>
              <a:t>（例如</a:t>
            </a:r>
            <a:r>
              <a:rPr lang="en-US" altLang="zh-CN" sz="2800">
                <a:solidFill>
                  <a:schemeClr val="tx1"/>
                </a:solidFill>
                <a:latin typeface="Arial" panose="020B0604020202020204" pitchFamily="34" charset="0"/>
                <a:ea typeface="宋体" panose="02010600030101010101" pitchFamily="2" charset="-122"/>
              </a:rPr>
              <a:t>180kHz</a:t>
            </a:r>
            <a:r>
              <a:rPr lang="zh-CN" altLang="en-US" sz="2800" dirty="0">
                <a:solidFill>
                  <a:schemeClr val="tx1"/>
                </a:solidFill>
                <a:latin typeface="Arial" panose="020B0604020202020204" pitchFamily="34" charset="0"/>
                <a:ea typeface="宋体" panose="02010600030101010101" pitchFamily="2" charset="-122"/>
              </a:rPr>
              <a:t>）。</a:t>
            </a:r>
            <a:r>
              <a:rPr lang="zh-CN" altLang="en-US" sz="2400" dirty="0">
                <a:solidFill>
                  <a:schemeClr val="tx1"/>
                </a:solidFill>
                <a:latin typeface="Arial" panose="020B0604020202020204" pitchFamily="34" charset="0"/>
                <a:ea typeface="宋体" panose="02010600030101010101" pitchFamily="2" charset="-122"/>
              </a:rPr>
              <a:t>  </a:t>
            </a:r>
            <a:endParaRPr lang="zh-CN" altLang="en-US" sz="2400" dirty="0">
              <a:solidFill>
                <a:schemeClr val="tx1"/>
              </a:solidFill>
              <a:latin typeface="Arial" panose="020B0604020202020204" pitchFamily="34" charset="0"/>
              <a:ea typeface="宋体" panose="02010600030101010101" pitchFamily="2" charset="-122"/>
            </a:endParaRPr>
          </a:p>
        </p:txBody>
      </p:sp>
      <p:sp>
        <p:nvSpPr>
          <p:cNvPr id="568324" name="Rectangle 4"/>
          <p:cNvSpPr>
            <a:spLocks noGrp="1" noChangeArrowheads="1"/>
          </p:cNvSpPr>
          <p:nvPr>
            <p:ph type="title" idx="4294967295"/>
            <p:custDataLst>
              <p:tags r:id="rId1"/>
            </p:custDataLst>
          </p:nvPr>
        </p:nvSpPr>
        <p:spPr>
          <a:xfrm>
            <a:off x="5181522" y="457196"/>
            <a:ext cx="2114377" cy="552364"/>
          </a:xfrm>
          <a:ln algn="ctr"/>
        </p:spPr>
        <p:txBody>
          <a:bodyPr>
            <a:noAutofit/>
          </a:bodyPr>
          <a:lstStyle/>
          <a:p>
            <a:pPr eaLnBrk="1" hangingPunct="1">
              <a:defRPr/>
            </a:pPr>
            <a:r>
              <a:rPr lang="zh-CN" altLang="en-US" sz="3200" kern="1200" dirty="0" smtClean="0">
                <a:latin typeface="黑体" panose="02010609060101010101" pitchFamily="2" charset="-122"/>
                <a:ea typeface="黑体" panose="02010609060101010101" pitchFamily="2" charset="-122"/>
                <a:cs typeface="+mn-cs"/>
              </a:rPr>
              <a:t>资源分组</a:t>
            </a:r>
            <a:endParaRPr lang="zh-CN" altLang="en-US" sz="3200" kern="1200" dirty="0" smtClean="0">
              <a:latin typeface="黑体" panose="02010609060101010101" pitchFamily="2" charset="-122"/>
              <a:ea typeface="黑体" panose="02010609060101010101" pitchFamily="2" charset="-122"/>
              <a:cs typeface="+mn-cs"/>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4142" y="320575"/>
            <a:ext cx="8043575" cy="755650"/>
          </a:xfrm>
          <a:prstGeom prst="rect">
            <a:avLst/>
          </a:prstGeom>
          <a:noFill/>
        </p:spPr>
        <p:txBody>
          <a:bodyPr wrap="square" rtlCol="0">
            <a:spAutoFit/>
          </a:bodyPr>
          <a:lstStyle/>
          <a:p>
            <a:pPr>
              <a:lnSpc>
                <a:spcPct val="120000"/>
              </a:lnSpc>
            </a:pPr>
            <a:r>
              <a:rPr kumimoji="1" lang="zh-CN" altLang="en-US" sz="3600" dirty="0">
                <a:solidFill>
                  <a:schemeClr val="accent1"/>
                </a:solidFill>
                <a:latin typeface="微软雅黑" panose="020B0503020204020204" charset="-122"/>
                <a:ea typeface="微软雅黑" panose="020B0503020204020204" charset="-122"/>
                <a:cs typeface="微软雅黑" panose="020B0503020204020204" charset="-122"/>
              </a:rPr>
              <a:t>物理资源概念（频域）</a:t>
            </a:r>
            <a:endParaRPr kumimoji="1" lang="zh-CN" altLang="en-US" sz="36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63490" name="Line 2"/>
          <p:cNvSpPr>
            <a:spLocks noChangeShapeType="1"/>
          </p:cNvSpPr>
          <p:nvPr/>
        </p:nvSpPr>
        <p:spPr bwMode="auto">
          <a:xfrm>
            <a:off x="2407538" y="1271989"/>
            <a:ext cx="0" cy="4440795"/>
          </a:xfrm>
          <a:prstGeom prst="line">
            <a:avLst/>
          </a:prstGeom>
          <a:noFill/>
          <a:ln w="12700">
            <a:solidFill>
              <a:srgbClr val="FEFEFE">
                <a:alpha val="50195"/>
              </a:srgbClr>
            </a:solidFill>
            <a:round/>
          </a:ln>
        </p:spPr>
        <p:txBody>
          <a:bodyPr/>
          <a:lstStyle/>
          <a:p>
            <a:endParaRPr lang="zh-CN" altLang="en-US" sz="100"/>
          </a:p>
        </p:txBody>
      </p:sp>
      <p:sp>
        <p:nvSpPr>
          <p:cNvPr id="63491" name="Line 3"/>
          <p:cNvSpPr>
            <a:spLocks noChangeShapeType="1"/>
          </p:cNvSpPr>
          <p:nvPr/>
        </p:nvSpPr>
        <p:spPr bwMode="auto">
          <a:xfrm>
            <a:off x="296556" y="3494273"/>
            <a:ext cx="4221962" cy="0"/>
          </a:xfrm>
          <a:prstGeom prst="line">
            <a:avLst/>
          </a:prstGeom>
          <a:noFill/>
          <a:ln w="12700">
            <a:solidFill>
              <a:srgbClr val="FEFEFE">
                <a:alpha val="50195"/>
              </a:srgbClr>
            </a:solidFill>
            <a:round/>
          </a:ln>
        </p:spPr>
        <p:txBody>
          <a:bodyPr/>
          <a:lstStyle/>
          <a:p>
            <a:endParaRPr lang="zh-CN" altLang="en-US" sz="100"/>
          </a:p>
        </p:txBody>
      </p:sp>
      <p:sp>
        <p:nvSpPr>
          <p:cNvPr id="568324" name="Rectangle 4"/>
          <p:cNvSpPr>
            <a:spLocks noGrp="1" noChangeArrowheads="1"/>
          </p:cNvSpPr>
          <p:nvPr>
            <p:ph type="title" idx="4294967295"/>
          </p:nvPr>
        </p:nvSpPr>
        <p:spPr>
          <a:xfrm>
            <a:off x="5181522" y="457196"/>
            <a:ext cx="2114377" cy="552364"/>
          </a:xfrm>
          <a:ln algn="ctr"/>
        </p:spPr>
        <p:txBody>
          <a:bodyPr>
            <a:noAutofit/>
          </a:bodyPr>
          <a:lstStyle/>
          <a:p>
            <a:pPr eaLnBrk="1" hangingPunct="1">
              <a:defRPr/>
            </a:pPr>
            <a:r>
              <a:rPr lang="zh-CN" altLang="en-US" sz="3200" kern="1200" dirty="0" smtClean="0">
                <a:latin typeface="黑体" panose="02010609060101010101" pitchFamily="2" charset="-122"/>
                <a:ea typeface="黑体" panose="02010609060101010101" pitchFamily="2" charset="-122"/>
                <a:cs typeface="+mn-cs"/>
              </a:rPr>
              <a:t>资源分组</a:t>
            </a:r>
            <a:endParaRPr lang="zh-CN" altLang="en-US" sz="3200" kern="1200" dirty="0" smtClean="0">
              <a:latin typeface="黑体" panose="02010609060101010101" pitchFamily="2" charset="-122"/>
              <a:ea typeface="黑体" panose="02010609060101010101" pitchFamily="2" charset="-122"/>
              <a:cs typeface="+mn-cs"/>
            </a:endParaRPr>
          </a:p>
        </p:txBody>
      </p:sp>
      <p:sp>
        <p:nvSpPr>
          <p:cNvPr id="63493" name="Line 5"/>
          <p:cNvSpPr>
            <a:spLocks noChangeShapeType="1"/>
          </p:cNvSpPr>
          <p:nvPr/>
        </p:nvSpPr>
        <p:spPr bwMode="black">
          <a:xfrm>
            <a:off x="11078595" y="2076011"/>
            <a:ext cx="0" cy="3693745"/>
          </a:xfrm>
          <a:prstGeom prst="line">
            <a:avLst/>
          </a:prstGeom>
          <a:noFill/>
          <a:ln w="28575">
            <a:solidFill>
              <a:srgbClr val="FEFEFE">
                <a:alpha val="50195"/>
              </a:srgbClr>
            </a:solidFill>
            <a:round/>
          </a:ln>
        </p:spPr>
        <p:txBody>
          <a:bodyPr/>
          <a:lstStyle/>
          <a:p>
            <a:endParaRPr lang="zh-CN" altLang="en-US" sz="100"/>
          </a:p>
        </p:txBody>
      </p:sp>
      <p:sp>
        <p:nvSpPr>
          <p:cNvPr id="63494" name="Text Box 18"/>
          <p:cNvSpPr txBox="1">
            <a:spLocks noChangeArrowheads="1"/>
          </p:cNvSpPr>
          <p:nvPr/>
        </p:nvSpPr>
        <p:spPr bwMode="gray">
          <a:xfrm>
            <a:off x="3376930" y="1477645"/>
            <a:ext cx="8318500" cy="534035"/>
          </a:xfrm>
          <a:prstGeom prst="rect">
            <a:avLst/>
          </a:prstGeom>
          <a:noFill/>
          <a:ln w="9525" algn="ctr">
            <a:noFill/>
            <a:miter lim="800000"/>
          </a:ln>
        </p:spPr>
        <p:txBody>
          <a:bodyPr wrap="square">
            <a:spAutoFit/>
          </a:bodyPr>
          <a:lstStyle/>
          <a:p>
            <a:pPr algn="l">
              <a:lnSpc>
                <a:spcPct val="120000"/>
              </a:lnSpc>
            </a:pPr>
            <a:r>
              <a:rPr kumimoji="0" lang="zh-CN" altLang="en-US" sz="2400">
                <a:solidFill>
                  <a:schemeClr val="tx1"/>
                </a:solidFill>
              </a:rPr>
              <a:t>最小的资源单位，时域上为</a:t>
            </a:r>
            <a:r>
              <a:rPr kumimoji="0" lang="en-US" altLang="zh-CN" sz="2400">
                <a:solidFill>
                  <a:schemeClr val="tx1"/>
                </a:solidFill>
              </a:rPr>
              <a:t>1</a:t>
            </a:r>
            <a:r>
              <a:rPr kumimoji="0" lang="zh-CN" altLang="en-US" sz="2400">
                <a:solidFill>
                  <a:schemeClr val="tx1"/>
                </a:solidFill>
              </a:rPr>
              <a:t>个符号，频域上为</a:t>
            </a:r>
            <a:r>
              <a:rPr kumimoji="0" lang="en-US" altLang="zh-CN" sz="2400">
                <a:solidFill>
                  <a:schemeClr val="tx1"/>
                </a:solidFill>
              </a:rPr>
              <a:t>1</a:t>
            </a:r>
            <a:r>
              <a:rPr kumimoji="0" lang="zh-CN" altLang="en-US" sz="2400">
                <a:solidFill>
                  <a:schemeClr val="tx1"/>
                </a:solidFill>
              </a:rPr>
              <a:t>个子载波</a:t>
            </a:r>
            <a:endParaRPr kumimoji="0" lang="zh-CN" altLang="en-US" sz="2400">
              <a:solidFill>
                <a:schemeClr val="tx1"/>
              </a:solidFill>
            </a:endParaRPr>
          </a:p>
        </p:txBody>
      </p:sp>
      <p:sp>
        <p:nvSpPr>
          <p:cNvPr id="63495" name="Oval 21"/>
          <p:cNvSpPr>
            <a:spLocks noChangeArrowheads="1"/>
          </p:cNvSpPr>
          <p:nvPr/>
        </p:nvSpPr>
        <p:spPr bwMode="auto">
          <a:xfrm>
            <a:off x="715357" y="1775682"/>
            <a:ext cx="3380588" cy="3406999"/>
          </a:xfrm>
          <a:prstGeom prst="ellipse">
            <a:avLst/>
          </a:prstGeom>
          <a:noFill/>
          <a:ln w="9525">
            <a:solidFill>
              <a:srgbClr val="FEFEFE">
                <a:alpha val="50195"/>
              </a:srgbClr>
            </a:solidFill>
            <a:round/>
          </a:ln>
        </p:spPr>
        <p:txBody>
          <a:bodyPr wrap="none" anchor="ctr"/>
          <a:lstStyle/>
          <a:p>
            <a:pPr algn="l" eaLnBrk="1" hangingPunct="1"/>
            <a:endParaRPr kumimoji="0" lang="zh-CN" altLang="zh-CN" sz="300">
              <a:solidFill>
                <a:schemeClr val="tx1"/>
              </a:solidFill>
              <a:latin typeface="Arial" panose="020B0604020202020204" pitchFamily="34" charset="0"/>
            </a:endParaRPr>
          </a:p>
        </p:txBody>
      </p:sp>
      <p:grpSp>
        <p:nvGrpSpPr>
          <p:cNvPr id="63496" name="Group 22"/>
          <p:cNvGrpSpPr/>
          <p:nvPr/>
        </p:nvGrpSpPr>
        <p:grpSpPr bwMode="auto">
          <a:xfrm>
            <a:off x="29465" y="1786050"/>
            <a:ext cx="2991971" cy="3048566"/>
            <a:chOff x="579" y="1589"/>
            <a:chExt cx="1358" cy="1358"/>
          </a:xfrm>
        </p:grpSpPr>
        <p:sp>
          <p:nvSpPr>
            <p:cNvPr id="112663" name="Oval 23"/>
            <p:cNvSpPr>
              <a:spLocks noChangeArrowheads="1"/>
            </p:cNvSpPr>
            <p:nvPr/>
          </p:nvSpPr>
          <p:spPr bwMode="gray">
            <a:xfrm>
              <a:off x="579" y="1589"/>
              <a:ext cx="1358" cy="1358"/>
            </a:xfrm>
            <a:prstGeom prst="ellipse">
              <a:avLst/>
            </a:prstGeom>
            <a:solidFill>
              <a:srgbClr val="00B0F0"/>
            </a:solidFill>
            <a:ln w="38100">
              <a:solidFill>
                <a:srgbClr val="F8F8F8"/>
              </a:solidFill>
              <a:round/>
            </a:ln>
            <a:effectLst>
              <a:outerShdw dist="81320" dir="3080412" algn="ctr" rotWithShape="0">
                <a:srgbClr val="5F5F5F">
                  <a:alpha val="50000"/>
                </a:srgbClr>
              </a:outerShdw>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sp>
          <p:nvSpPr>
            <p:cNvPr id="112664" name="Oval 24"/>
            <p:cNvSpPr>
              <a:spLocks noChangeArrowheads="1"/>
            </p:cNvSpPr>
            <p:nvPr/>
          </p:nvSpPr>
          <p:spPr bwMode="gray">
            <a:xfrm>
              <a:off x="635" y="1642"/>
              <a:ext cx="1245" cy="1246"/>
            </a:xfrm>
            <a:prstGeom prst="ellipse">
              <a:avLst/>
            </a:prstGeom>
            <a:gradFill rotWithShape="1">
              <a:gsLst>
                <a:gs pos="100000">
                  <a:srgbClr val="F9F8CA"/>
                </a:gs>
                <a:gs pos="6000">
                  <a:srgbClr val="4EAADD"/>
                </a:gs>
              </a:gsLst>
              <a:lin ang="2700000" scaled="1"/>
            </a:gradFill>
            <a:ln w="9525">
              <a:noFill/>
              <a:round/>
            </a:ln>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sp>
          <p:nvSpPr>
            <p:cNvPr id="112665" name="Oval 25"/>
            <p:cNvSpPr>
              <a:spLocks noChangeArrowheads="1"/>
            </p:cNvSpPr>
            <p:nvPr/>
          </p:nvSpPr>
          <p:spPr bwMode="gray">
            <a:xfrm>
              <a:off x="865" y="1880"/>
              <a:ext cx="797" cy="798"/>
            </a:xfrm>
            <a:prstGeom prst="ellipse">
              <a:avLst/>
            </a:prstGeom>
            <a:solidFill>
              <a:srgbClr val="8AE1F2"/>
            </a:solidFill>
            <a:ln w="9525">
              <a:noFill/>
              <a:round/>
            </a:ln>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grpSp>
      <p:sp>
        <p:nvSpPr>
          <p:cNvPr id="63497" name="Oval 26"/>
          <p:cNvSpPr>
            <a:spLocks noChangeArrowheads="1"/>
          </p:cNvSpPr>
          <p:nvPr/>
        </p:nvSpPr>
        <p:spPr bwMode="auto">
          <a:xfrm>
            <a:off x="471999" y="1556849"/>
            <a:ext cx="3855984" cy="3857869"/>
          </a:xfrm>
          <a:prstGeom prst="ellipse">
            <a:avLst/>
          </a:prstGeom>
          <a:noFill/>
          <a:ln w="19050">
            <a:solidFill>
              <a:srgbClr val="FEFEFE">
                <a:alpha val="50195"/>
              </a:srgbClr>
            </a:solidFill>
            <a:round/>
          </a:ln>
        </p:spPr>
        <p:txBody>
          <a:bodyPr wrap="none" anchor="ctr"/>
          <a:lstStyle/>
          <a:p>
            <a:pPr algn="l" eaLnBrk="1" hangingPunct="1"/>
            <a:endParaRPr kumimoji="0" lang="zh-CN" altLang="zh-CN" sz="300">
              <a:solidFill>
                <a:schemeClr val="tx1"/>
              </a:solidFill>
              <a:latin typeface="Arial" panose="020B0604020202020204" pitchFamily="34" charset="0"/>
            </a:endParaRPr>
          </a:p>
        </p:txBody>
      </p:sp>
      <p:sp>
        <p:nvSpPr>
          <p:cNvPr id="63498" name="Rectangle 27"/>
          <p:cNvSpPr>
            <a:spLocks noChangeArrowheads="1"/>
          </p:cNvSpPr>
          <p:nvPr/>
        </p:nvSpPr>
        <p:spPr bwMode="black">
          <a:xfrm>
            <a:off x="3409315" y="1126490"/>
            <a:ext cx="3662680" cy="384810"/>
          </a:xfrm>
          <a:prstGeom prst="rect">
            <a:avLst/>
          </a:prstGeom>
          <a:noFill/>
          <a:ln w="9525" algn="ctr">
            <a:noFill/>
            <a:miter lim="800000"/>
          </a:ln>
        </p:spPr>
        <p:txBody>
          <a:bodyPr>
            <a:noAutofit/>
          </a:bodyPr>
          <a:lstStyle/>
          <a:p>
            <a:pPr algn="l" eaLnBrk="1" hangingPunct="1"/>
            <a:r>
              <a:rPr kumimoji="0" lang="en-US" altLang="zh-CN" sz="2400">
                <a:solidFill>
                  <a:srgbClr val="CC6600"/>
                </a:solidFill>
              </a:rPr>
              <a:t>RE (Resource Element)</a:t>
            </a:r>
            <a:endParaRPr kumimoji="0" lang="en-US" altLang="zh-CN" sz="2400">
              <a:solidFill>
                <a:srgbClr val="CC6600"/>
              </a:solidFill>
            </a:endParaRPr>
          </a:p>
        </p:txBody>
      </p:sp>
      <p:sp>
        <p:nvSpPr>
          <p:cNvPr id="63499" name="Rectangle 28"/>
          <p:cNvSpPr>
            <a:spLocks noChangeArrowheads="1"/>
          </p:cNvSpPr>
          <p:nvPr/>
        </p:nvSpPr>
        <p:spPr bwMode="black">
          <a:xfrm>
            <a:off x="4097020" y="3200400"/>
            <a:ext cx="5012055" cy="460375"/>
          </a:xfrm>
          <a:prstGeom prst="rect">
            <a:avLst/>
          </a:prstGeom>
          <a:noFill/>
          <a:ln w="9525" algn="ctr">
            <a:noFill/>
            <a:miter lim="800000"/>
          </a:ln>
        </p:spPr>
        <p:txBody>
          <a:bodyPr wrap="square">
            <a:spAutoFit/>
          </a:bodyPr>
          <a:lstStyle/>
          <a:p>
            <a:pPr algn="l" eaLnBrk="1" hangingPunct="1"/>
            <a:r>
              <a:rPr kumimoji="0" lang="en-US" altLang="zh-CN" sz="2400">
                <a:solidFill>
                  <a:srgbClr val="CC6600"/>
                </a:solidFill>
              </a:rPr>
              <a:t>REG ( Resource Element Group)</a:t>
            </a:r>
            <a:endParaRPr kumimoji="0" lang="en-US" altLang="zh-CN" sz="2400">
              <a:solidFill>
                <a:srgbClr val="CC6600"/>
              </a:solidFill>
            </a:endParaRPr>
          </a:p>
        </p:txBody>
      </p:sp>
      <p:sp>
        <p:nvSpPr>
          <p:cNvPr id="63500" name="Rectangle 29"/>
          <p:cNvSpPr>
            <a:spLocks noChangeArrowheads="1"/>
          </p:cNvSpPr>
          <p:nvPr/>
        </p:nvSpPr>
        <p:spPr bwMode="black">
          <a:xfrm>
            <a:off x="3733800" y="2145030"/>
            <a:ext cx="4457065" cy="460375"/>
          </a:xfrm>
          <a:prstGeom prst="rect">
            <a:avLst/>
          </a:prstGeom>
          <a:noFill/>
          <a:ln w="9525" algn="ctr">
            <a:noFill/>
            <a:miter lim="800000"/>
          </a:ln>
        </p:spPr>
        <p:txBody>
          <a:bodyPr wrap="square">
            <a:spAutoFit/>
          </a:bodyPr>
          <a:lstStyle/>
          <a:p>
            <a:pPr algn="l" eaLnBrk="1" hangingPunct="1"/>
            <a:r>
              <a:rPr kumimoji="0" lang="en-US" altLang="zh-CN" sz="2400">
                <a:solidFill>
                  <a:srgbClr val="CC6600"/>
                </a:solidFill>
              </a:rPr>
              <a:t>RB ( Resource Block)</a:t>
            </a:r>
            <a:endParaRPr kumimoji="0" lang="en-US" altLang="zh-CN" sz="2400">
              <a:solidFill>
                <a:srgbClr val="CC6600"/>
              </a:solidFill>
            </a:endParaRPr>
          </a:p>
        </p:txBody>
      </p:sp>
      <p:sp>
        <p:nvSpPr>
          <p:cNvPr id="63501" name="Rectangle 30"/>
          <p:cNvSpPr>
            <a:spLocks noChangeArrowheads="1"/>
          </p:cNvSpPr>
          <p:nvPr/>
        </p:nvSpPr>
        <p:spPr bwMode="black">
          <a:xfrm>
            <a:off x="3838509" y="4341571"/>
            <a:ext cx="5050130" cy="460375"/>
          </a:xfrm>
          <a:prstGeom prst="rect">
            <a:avLst/>
          </a:prstGeom>
          <a:noFill/>
          <a:ln w="9525" algn="ctr">
            <a:noFill/>
            <a:miter lim="800000"/>
          </a:ln>
        </p:spPr>
        <p:txBody>
          <a:bodyPr>
            <a:spAutoFit/>
          </a:bodyPr>
          <a:lstStyle/>
          <a:p>
            <a:pPr algn="l" eaLnBrk="1" hangingPunct="1"/>
            <a:r>
              <a:rPr kumimoji="0" lang="en-US" altLang="zh-CN" sz="2400">
                <a:solidFill>
                  <a:srgbClr val="CC6600"/>
                </a:solidFill>
              </a:rPr>
              <a:t>CCE ( Channel Control Element)</a:t>
            </a:r>
            <a:endParaRPr kumimoji="0" lang="en-US" altLang="zh-CN" sz="2400">
              <a:solidFill>
                <a:srgbClr val="CC6600"/>
              </a:solidFill>
            </a:endParaRPr>
          </a:p>
        </p:txBody>
      </p:sp>
      <p:sp>
        <p:nvSpPr>
          <p:cNvPr id="63502" name="Rectangle 31"/>
          <p:cNvSpPr>
            <a:spLocks noChangeArrowheads="1"/>
          </p:cNvSpPr>
          <p:nvPr/>
        </p:nvSpPr>
        <p:spPr bwMode="black">
          <a:xfrm>
            <a:off x="3284754" y="5320394"/>
            <a:ext cx="4970899" cy="460375"/>
          </a:xfrm>
          <a:prstGeom prst="rect">
            <a:avLst/>
          </a:prstGeom>
          <a:noFill/>
          <a:ln w="9525" algn="ctr">
            <a:noFill/>
            <a:miter lim="800000"/>
          </a:ln>
        </p:spPr>
        <p:txBody>
          <a:bodyPr>
            <a:spAutoFit/>
          </a:bodyPr>
          <a:lstStyle/>
          <a:p>
            <a:pPr algn="l" eaLnBrk="1" hangingPunct="1"/>
            <a:r>
              <a:rPr kumimoji="0" lang="en-US" altLang="zh-CN" sz="2400">
                <a:solidFill>
                  <a:srgbClr val="CC6600"/>
                </a:solidFill>
              </a:rPr>
              <a:t>RBG ( Resource Block Group)</a:t>
            </a:r>
            <a:endParaRPr kumimoji="0" lang="en-US" altLang="zh-CN" sz="2400">
              <a:solidFill>
                <a:srgbClr val="CC6600"/>
              </a:solidFill>
            </a:endParaRPr>
          </a:p>
        </p:txBody>
      </p:sp>
      <p:sp>
        <p:nvSpPr>
          <p:cNvPr id="112672" name="Text Box 32"/>
          <p:cNvSpPr txBox="1">
            <a:spLocks noChangeArrowheads="1"/>
          </p:cNvSpPr>
          <p:nvPr/>
        </p:nvSpPr>
        <p:spPr bwMode="black">
          <a:xfrm>
            <a:off x="533922" y="3167461"/>
            <a:ext cx="2361884" cy="521970"/>
          </a:xfrm>
          <a:prstGeom prst="rect">
            <a:avLst/>
          </a:prstGeom>
          <a:noFill/>
          <a:ln w="9525" algn="ctr">
            <a:noFill/>
            <a:miter lim="800000"/>
          </a:ln>
          <a:effectLst>
            <a:outerShdw dist="28398" dir="1593903" algn="ctr" rotWithShape="0">
              <a:srgbClr val="1C1C1C"/>
            </a:outerShdw>
          </a:effectLst>
        </p:spPr>
        <p:txBody>
          <a:bodyPr>
            <a:spAutoFit/>
          </a:bodyPr>
          <a:lstStyle/>
          <a:p>
            <a:pPr eaLnBrk="1" hangingPunct="1">
              <a:spcBef>
                <a:spcPct val="50000"/>
              </a:spcBef>
              <a:defRPr/>
            </a:pPr>
            <a:r>
              <a:rPr kumimoji="0" lang="zh-CN" altLang="en-US" sz="2800">
                <a:solidFill>
                  <a:schemeClr val="tx2"/>
                </a:solidFill>
                <a:latin typeface="Arial" panose="020B0604020202020204" pitchFamily="34" charset="0"/>
              </a:rPr>
              <a:t>资源单位</a:t>
            </a:r>
            <a:endParaRPr kumimoji="0" lang="zh-CN" altLang="en-US" sz="2800">
              <a:solidFill>
                <a:schemeClr val="tx2"/>
              </a:solidFill>
              <a:latin typeface="Arial" panose="020B0604020202020204" pitchFamily="34" charset="0"/>
            </a:endParaRPr>
          </a:p>
        </p:txBody>
      </p:sp>
      <p:grpSp>
        <p:nvGrpSpPr>
          <p:cNvPr id="63504" name="Group 33"/>
          <p:cNvGrpSpPr/>
          <p:nvPr/>
        </p:nvGrpSpPr>
        <p:grpSpPr bwMode="auto">
          <a:xfrm>
            <a:off x="2864068" y="1134276"/>
            <a:ext cx="403709" cy="403709"/>
            <a:chOff x="2928" y="2208"/>
            <a:chExt cx="262" cy="262"/>
          </a:xfrm>
        </p:grpSpPr>
        <p:sp>
          <p:nvSpPr>
            <p:cNvPr id="112674" name="Oval 34"/>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sp>
          <p:nvSpPr>
            <p:cNvPr id="112675" name="Oval 35"/>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grpSp>
      <p:grpSp>
        <p:nvGrpSpPr>
          <p:cNvPr id="63505" name="Group 36"/>
          <p:cNvGrpSpPr/>
          <p:nvPr/>
        </p:nvGrpSpPr>
        <p:grpSpPr bwMode="auto">
          <a:xfrm>
            <a:off x="3252340" y="2128423"/>
            <a:ext cx="403709" cy="403709"/>
            <a:chOff x="2928" y="2208"/>
            <a:chExt cx="262" cy="262"/>
          </a:xfrm>
        </p:grpSpPr>
        <p:sp>
          <p:nvSpPr>
            <p:cNvPr id="112677" name="Oval 37"/>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sp>
          <p:nvSpPr>
            <p:cNvPr id="112678" name="Oval 38"/>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grpSp>
      <p:grpSp>
        <p:nvGrpSpPr>
          <p:cNvPr id="63506" name="Group 39"/>
          <p:cNvGrpSpPr/>
          <p:nvPr/>
        </p:nvGrpSpPr>
        <p:grpSpPr bwMode="auto">
          <a:xfrm>
            <a:off x="3549104" y="3287283"/>
            <a:ext cx="403709" cy="403709"/>
            <a:chOff x="2928" y="2208"/>
            <a:chExt cx="262" cy="262"/>
          </a:xfrm>
        </p:grpSpPr>
        <p:sp>
          <p:nvSpPr>
            <p:cNvPr id="112680" name="Oval 40"/>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sp>
          <p:nvSpPr>
            <p:cNvPr id="112681" name="Oval 41"/>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grpSp>
      <p:grpSp>
        <p:nvGrpSpPr>
          <p:cNvPr id="63507" name="Group 42"/>
          <p:cNvGrpSpPr/>
          <p:nvPr/>
        </p:nvGrpSpPr>
        <p:grpSpPr bwMode="auto">
          <a:xfrm>
            <a:off x="3229480" y="4294266"/>
            <a:ext cx="403709" cy="403709"/>
            <a:chOff x="2928" y="2208"/>
            <a:chExt cx="262" cy="262"/>
          </a:xfrm>
        </p:grpSpPr>
        <p:sp>
          <p:nvSpPr>
            <p:cNvPr id="112683" name="Oval 43"/>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sp>
          <p:nvSpPr>
            <p:cNvPr id="112684" name="Oval 44"/>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grpSp>
      <p:grpSp>
        <p:nvGrpSpPr>
          <p:cNvPr id="63508" name="Group 45"/>
          <p:cNvGrpSpPr/>
          <p:nvPr/>
        </p:nvGrpSpPr>
        <p:grpSpPr bwMode="auto">
          <a:xfrm>
            <a:off x="2779175" y="5265686"/>
            <a:ext cx="403709" cy="403709"/>
            <a:chOff x="2928" y="2208"/>
            <a:chExt cx="262" cy="262"/>
          </a:xfrm>
        </p:grpSpPr>
        <p:sp>
          <p:nvSpPr>
            <p:cNvPr id="112686" name="Oval 46"/>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sp>
          <p:nvSpPr>
            <p:cNvPr id="112687" name="Oval 47"/>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lstStyle/>
            <a:p>
              <a:pPr algn="l" eaLnBrk="1" hangingPunct="1">
                <a:defRPr/>
              </a:pPr>
              <a:endParaRPr kumimoji="0" lang="zh-CN" altLang="zh-CN" sz="300">
                <a:solidFill>
                  <a:schemeClr val="tx1"/>
                </a:solidFill>
                <a:latin typeface="Arial" panose="020B0604020202020204" pitchFamily="34" charset="0"/>
              </a:endParaRPr>
            </a:p>
          </p:txBody>
        </p:sp>
      </p:grpSp>
      <p:sp>
        <p:nvSpPr>
          <p:cNvPr id="63509" name="Text Box 18"/>
          <p:cNvSpPr txBox="1">
            <a:spLocks noChangeArrowheads="1"/>
          </p:cNvSpPr>
          <p:nvPr/>
        </p:nvSpPr>
        <p:spPr bwMode="gray">
          <a:xfrm>
            <a:off x="3284855" y="2522855"/>
            <a:ext cx="8812530" cy="534035"/>
          </a:xfrm>
          <a:prstGeom prst="rect">
            <a:avLst/>
          </a:prstGeom>
          <a:noFill/>
          <a:ln w="9525" algn="ctr">
            <a:noFill/>
            <a:miter lim="800000"/>
          </a:ln>
        </p:spPr>
        <p:txBody>
          <a:bodyPr wrap="square">
            <a:spAutoFit/>
          </a:bodyPr>
          <a:lstStyle/>
          <a:p>
            <a:pPr algn="l">
              <a:lnSpc>
                <a:spcPct val="120000"/>
              </a:lnSpc>
            </a:pPr>
            <a:r>
              <a:rPr kumimoji="0" lang="zh-CN" altLang="en-US" sz="2400">
                <a:solidFill>
                  <a:schemeClr val="tx1"/>
                </a:solidFill>
              </a:rPr>
              <a:t>业务信道的资源单位，时域上为</a:t>
            </a:r>
            <a:r>
              <a:rPr kumimoji="0" lang="en-US" altLang="zh-CN" sz="2400">
                <a:solidFill>
                  <a:schemeClr val="tx1"/>
                </a:solidFill>
              </a:rPr>
              <a:t>1</a:t>
            </a:r>
            <a:r>
              <a:rPr kumimoji="0" lang="zh-CN" altLang="en-US" sz="2400">
                <a:solidFill>
                  <a:schemeClr val="tx1"/>
                </a:solidFill>
              </a:rPr>
              <a:t>个时隙，频域上为</a:t>
            </a:r>
            <a:r>
              <a:rPr kumimoji="0" lang="en-US" altLang="zh-CN" sz="2400">
                <a:solidFill>
                  <a:schemeClr val="tx1"/>
                </a:solidFill>
              </a:rPr>
              <a:t>12</a:t>
            </a:r>
            <a:r>
              <a:rPr kumimoji="0" lang="zh-CN" altLang="en-US" sz="2400">
                <a:solidFill>
                  <a:schemeClr val="tx1"/>
                </a:solidFill>
              </a:rPr>
              <a:t>个子载波</a:t>
            </a:r>
            <a:endParaRPr kumimoji="0" lang="zh-CN" altLang="en-US" sz="2400">
              <a:solidFill>
                <a:schemeClr val="tx1"/>
              </a:solidFill>
            </a:endParaRPr>
          </a:p>
        </p:txBody>
      </p:sp>
      <p:sp>
        <p:nvSpPr>
          <p:cNvPr id="63510" name="Text Box 18"/>
          <p:cNvSpPr txBox="1">
            <a:spLocks noChangeArrowheads="1"/>
          </p:cNvSpPr>
          <p:nvPr/>
        </p:nvSpPr>
        <p:spPr bwMode="gray">
          <a:xfrm>
            <a:off x="4018915" y="3786505"/>
            <a:ext cx="6717665" cy="460375"/>
          </a:xfrm>
          <a:prstGeom prst="rect">
            <a:avLst/>
          </a:prstGeom>
          <a:noFill/>
          <a:ln w="9525" algn="ctr">
            <a:noFill/>
            <a:miter lim="800000"/>
          </a:ln>
        </p:spPr>
        <p:txBody>
          <a:bodyPr wrap="square">
            <a:spAutoFit/>
          </a:bodyPr>
          <a:lstStyle/>
          <a:p>
            <a:pPr algn="l"/>
            <a:r>
              <a:rPr kumimoji="0" lang="zh-CN" altLang="en-US" sz="2400">
                <a:solidFill>
                  <a:schemeClr val="tx1"/>
                </a:solidFill>
              </a:rPr>
              <a:t>为控制信道资源分配的资源单位，由</a:t>
            </a:r>
            <a:r>
              <a:rPr kumimoji="0" lang="en-US" altLang="zh-CN" sz="2400">
                <a:solidFill>
                  <a:schemeClr val="tx1"/>
                </a:solidFill>
              </a:rPr>
              <a:t>4</a:t>
            </a:r>
            <a:r>
              <a:rPr kumimoji="0" lang="zh-CN" altLang="en-US" sz="2400">
                <a:solidFill>
                  <a:schemeClr val="tx1"/>
                </a:solidFill>
              </a:rPr>
              <a:t>个</a:t>
            </a:r>
            <a:r>
              <a:rPr kumimoji="0" lang="en-US" altLang="zh-CN" sz="2400">
                <a:solidFill>
                  <a:schemeClr val="tx1"/>
                </a:solidFill>
              </a:rPr>
              <a:t>RE</a:t>
            </a:r>
            <a:r>
              <a:rPr kumimoji="0" lang="zh-CN" altLang="en-US" sz="2400">
                <a:solidFill>
                  <a:schemeClr val="tx1"/>
                </a:solidFill>
              </a:rPr>
              <a:t>组成</a:t>
            </a:r>
            <a:endParaRPr kumimoji="0" lang="zh-CN" altLang="en-US" sz="2400">
              <a:solidFill>
                <a:schemeClr val="tx1"/>
              </a:solidFill>
            </a:endParaRPr>
          </a:p>
        </p:txBody>
      </p:sp>
      <p:sp>
        <p:nvSpPr>
          <p:cNvPr id="63511" name="Text Box 18"/>
          <p:cNvSpPr txBox="1">
            <a:spLocks noChangeArrowheads="1"/>
          </p:cNvSpPr>
          <p:nvPr/>
        </p:nvSpPr>
        <p:spPr bwMode="gray">
          <a:xfrm>
            <a:off x="3917230" y="4795765"/>
            <a:ext cx="7015853" cy="460375"/>
          </a:xfrm>
          <a:prstGeom prst="rect">
            <a:avLst/>
          </a:prstGeom>
          <a:noFill/>
          <a:ln w="9525" algn="ctr">
            <a:noFill/>
            <a:miter lim="800000"/>
          </a:ln>
        </p:spPr>
        <p:txBody>
          <a:bodyPr>
            <a:spAutoFit/>
          </a:bodyPr>
          <a:lstStyle/>
          <a:p>
            <a:pPr algn="l"/>
            <a:r>
              <a:rPr kumimoji="0" lang="zh-CN" altLang="en-US" sz="2400">
                <a:solidFill>
                  <a:schemeClr val="tx1"/>
                </a:solidFill>
              </a:rPr>
              <a:t>为</a:t>
            </a:r>
            <a:r>
              <a:rPr kumimoji="0" lang="en-US" altLang="zh-CN" sz="2400">
                <a:solidFill>
                  <a:schemeClr val="tx1"/>
                </a:solidFill>
              </a:rPr>
              <a:t>PDCCH</a:t>
            </a:r>
            <a:r>
              <a:rPr kumimoji="0" lang="zh-CN" altLang="en-US" sz="2400">
                <a:solidFill>
                  <a:schemeClr val="tx1"/>
                </a:solidFill>
              </a:rPr>
              <a:t>资源分配的资源单位，由</a:t>
            </a:r>
            <a:r>
              <a:rPr kumimoji="0" lang="en-US" altLang="zh-CN" sz="2400">
                <a:solidFill>
                  <a:schemeClr val="tx1"/>
                </a:solidFill>
              </a:rPr>
              <a:t>9</a:t>
            </a:r>
            <a:r>
              <a:rPr kumimoji="0" lang="zh-CN" altLang="en-US" sz="2400">
                <a:solidFill>
                  <a:schemeClr val="tx1"/>
                </a:solidFill>
              </a:rPr>
              <a:t>个</a:t>
            </a:r>
            <a:r>
              <a:rPr kumimoji="0" lang="en-US" altLang="zh-CN" sz="2400">
                <a:solidFill>
                  <a:schemeClr val="tx1"/>
                </a:solidFill>
              </a:rPr>
              <a:t>REG</a:t>
            </a:r>
            <a:r>
              <a:rPr kumimoji="0" lang="zh-CN" altLang="en-US" sz="2400">
                <a:solidFill>
                  <a:schemeClr val="tx1"/>
                </a:solidFill>
              </a:rPr>
              <a:t>组成</a:t>
            </a:r>
            <a:endParaRPr kumimoji="0" lang="zh-CN" altLang="en-US" sz="2400">
              <a:solidFill>
                <a:schemeClr val="tx1"/>
              </a:solidFill>
            </a:endParaRPr>
          </a:p>
        </p:txBody>
      </p:sp>
      <p:sp>
        <p:nvSpPr>
          <p:cNvPr id="63512" name="Text Box 18"/>
          <p:cNvSpPr txBox="1">
            <a:spLocks noChangeArrowheads="1"/>
          </p:cNvSpPr>
          <p:nvPr/>
        </p:nvSpPr>
        <p:spPr bwMode="gray">
          <a:xfrm>
            <a:off x="3182620" y="5784850"/>
            <a:ext cx="8033385" cy="460375"/>
          </a:xfrm>
          <a:prstGeom prst="rect">
            <a:avLst/>
          </a:prstGeom>
          <a:noFill/>
          <a:ln w="9525" algn="ctr">
            <a:noFill/>
            <a:miter lim="800000"/>
          </a:ln>
        </p:spPr>
        <p:txBody>
          <a:bodyPr wrap="square">
            <a:spAutoFit/>
          </a:bodyPr>
          <a:lstStyle/>
          <a:p>
            <a:pPr algn="l"/>
            <a:r>
              <a:rPr kumimoji="0" lang="zh-CN" altLang="en-US" sz="2400">
                <a:solidFill>
                  <a:schemeClr val="tx1"/>
                </a:solidFill>
              </a:rPr>
              <a:t>为业务信道资源分配的资源单位，由一组</a:t>
            </a:r>
            <a:r>
              <a:rPr kumimoji="0" lang="en-US" altLang="zh-CN" sz="2400">
                <a:solidFill>
                  <a:schemeClr val="tx1"/>
                </a:solidFill>
              </a:rPr>
              <a:t>RB</a:t>
            </a:r>
            <a:r>
              <a:rPr kumimoji="0" lang="zh-CN" altLang="en-US" sz="2400">
                <a:solidFill>
                  <a:schemeClr val="tx1"/>
                </a:solidFill>
              </a:rPr>
              <a:t>组成   </a:t>
            </a:r>
            <a:endParaRPr kumimoji="0" lang="zh-CN" altLang="en-US" sz="2400">
              <a:solidFill>
                <a:schemeClr val="tx1"/>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19"/>
          <p:cNvSpPr>
            <a:spLocks noGrp="1" noChangeArrowheads="1"/>
          </p:cNvSpPr>
          <p:nvPr>
            <p:ph type="title"/>
          </p:nvPr>
        </p:nvSpPr>
        <p:spPr>
          <a:xfrm>
            <a:off x="457200" y="1905000"/>
            <a:ext cx="3524250" cy="808355"/>
          </a:xfrm>
        </p:spPr>
        <p:txBody>
          <a:bodyPr/>
          <a:lstStyle/>
          <a:p>
            <a:pPr eaLnBrk="1" hangingPunct="1"/>
            <a:r>
              <a:rPr lang="zh-CN" altLang="zh-CN" dirty="0" smtClean="0"/>
              <a:t>物理资源块和资源粒子</a:t>
            </a:r>
            <a:endParaRPr lang="zh-CN" altLang="en-US" dirty="0" smtClean="0"/>
          </a:p>
        </p:txBody>
      </p:sp>
      <p:sp>
        <p:nvSpPr>
          <p:cNvPr id="14341" name="Rectangle 22"/>
          <p:cNvSpPr>
            <a:spLocks noChangeArrowheads="1"/>
          </p:cNvSpPr>
          <p:nvPr/>
        </p:nvSpPr>
        <p:spPr bwMode="auto">
          <a:xfrm>
            <a:off x="1821468" y="48476"/>
            <a:ext cx="309880" cy="349250"/>
          </a:xfrm>
          <a:prstGeom prst="rect">
            <a:avLst/>
          </a:prstGeom>
          <a:noFill/>
          <a:ln w="9525" algn="ctr">
            <a:noFill/>
            <a:miter lim="800000"/>
          </a:ln>
        </p:spPr>
        <p:txBody>
          <a:bodyPr wrap="none" anchor="ctr">
            <a:spAutoFit/>
          </a:bodyPr>
          <a:lstStyle/>
          <a:p>
            <a:endParaRPr lang="zh-CN" altLang="en-US" sz="1680" smtClean="0">
              <a:solidFill>
                <a:srgbClr val="000000"/>
              </a:solidFill>
            </a:endParaRPr>
          </a:p>
        </p:txBody>
      </p:sp>
      <p:pic>
        <p:nvPicPr>
          <p:cNvPr id="754691" name="对象 11"/>
          <p:cNvPicPr>
            <a:picLocks noChangeAspect="1" noChangeArrowheads="1"/>
          </p:cNvPicPr>
          <p:nvPr/>
        </p:nvPicPr>
        <p:blipFill>
          <a:blip r:embed="rId1" cstate="print"/>
          <a:srcRect/>
          <a:stretch>
            <a:fillRect/>
          </a:stretch>
        </p:blipFill>
        <p:spPr bwMode="auto">
          <a:xfrm>
            <a:off x="3886200" y="128270"/>
            <a:ext cx="7865745" cy="6602095"/>
          </a:xfrm>
          <a:prstGeom prst="rect">
            <a:avLst/>
          </a:prstGeom>
          <a:noFill/>
          <a:ln w="9525">
            <a:noFill/>
            <a:miter lim="800000"/>
            <a:headEnd/>
            <a:tailEnd/>
          </a:ln>
        </p:spPr>
      </p:pic>
      <p:pic>
        <p:nvPicPr>
          <p:cNvPr id="3" name="图片 2"/>
          <p:cNvPicPr>
            <a:picLocks noChangeAspect="1"/>
          </p:cNvPicPr>
          <p:nvPr>
            <p:custDataLst>
              <p:tags r:id="rId2"/>
            </p:custDataLst>
          </p:nvPr>
        </p:nvPicPr>
        <p:blipFill>
          <a:blip r:embed="rId3"/>
          <a:stretch>
            <a:fillRect/>
          </a:stretch>
        </p:blipFill>
        <p:spPr>
          <a:xfrm>
            <a:off x="7714615" y="2286000"/>
            <a:ext cx="3899535" cy="4154170"/>
          </a:xfrm>
          <a:prstGeom prst="rect">
            <a:avLst/>
          </a:prstGeom>
        </p:spPr>
      </p:pic>
      <p:pic>
        <p:nvPicPr>
          <p:cNvPr id="2" name="图片 1"/>
          <p:cNvPicPr>
            <a:picLocks noChangeAspect="1"/>
          </p:cNvPicPr>
          <p:nvPr>
            <p:custDataLst>
              <p:tags r:id="rId4"/>
            </p:custDataLst>
          </p:nvPr>
        </p:nvPicPr>
        <p:blipFill>
          <a:blip r:embed="rId5"/>
          <a:srcRect l="-4603" b="7488"/>
          <a:stretch>
            <a:fillRect/>
          </a:stretch>
        </p:blipFill>
        <p:spPr>
          <a:xfrm rot="5400000">
            <a:off x="7516178" y="2484120"/>
            <a:ext cx="3455988" cy="3059430"/>
          </a:xfrm>
          <a:prstGeom prst="rect">
            <a:avLst/>
          </a:prstGeom>
        </p:spPr>
      </p:pic>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609600" y="473075"/>
            <a:ext cx="10972800" cy="808038"/>
          </a:xfrm>
        </p:spPr>
        <p:txBody>
          <a:bodyPr/>
          <a:lstStyle/>
          <a:p>
            <a:r>
              <a:rPr lang="zh-CN" altLang="zh-CN" dirty="0" smtClean="0"/>
              <a:t>资源单元组</a:t>
            </a:r>
            <a:r>
              <a:rPr lang="zh-CN" altLang="en-US" dirty="0" smtClean="0"/>
              <a:t>和</a:t>
            </a:r>
            <a:r>
              <a:rPr lang="zh-CN" altLang="zh-CN" dirty="0" smtClean="0"/>
              <a:t>控制信道单元</a:t>
            </a:r>
            <a:endParaRPr lang="zh-CN" altLang="en-US" dirty="0" smtClean="0"/>
          </a:p>
        </p:txBody>
      </p:sp>
      <p:sp>
        <p:nvSpPr>
          <p:cNvPr id="66563" name="内容占位符 2"/>
          <p:cNvSpPr>
            <a:spLocks noGrp="1"/>
          </p:cNvSpPr>
          <p:nvPr>
            <p:ph idx="1"/>
          </p:nvPr>
        </p:nvSpPr>
        <p:spPr>
          <a:xfrm>
            <a:off x="5867400" y="4495800"/>
            <a:ext cx="5890260" cy="1038860"/>
          </a:xfrm>
        </p:spPr>
        <p:txBody>
          <a:bodyPr/>
          <a:lstStyle/>
          <a:p>
            <a:r>
              <a:rPr lang="en-US" altLang="zh-CN" sz="2400" dirty="0" smtClean="0"/>
              <a:t>REG</a:t>
            </a:r>
            <a:r>
              <a:rPr lang="zh-CN" altLang="en-US" sz="2400" dirty="0" smtClean="0"/>
              <a:t>和</a:t>
            </a:r>
            <a:r>
              <a:rPr lang="en-US" altLang="zh-CN" sz="2400" dirty="0" smtClean="0"/>
              <a:t>CCE</a:t>
            </a:r>
            <a:r>
              <a:rPr lang="zh-CN" altLang="en-US" sz="2400" dirty="0" smtClean="0"/>
              <a:t>主要用于下行一些控制信道的资源分配，比如</a:t>
            </a:r>
            <a:r>
              <a:rPr lang="en-US" altLang="zh-CN" sz="2400" dirty="0" smtClean="0"/>
              <a:t>PHICH</a:t>
            </a:r>
            <a:r>
              <a:rPr lang="zh-CN" altLang="en-US" sz="2400" dirty="0" smtClean="0"/>
              <a:t>，</a:t>
            </a:r>
            <a:r>
              <a:rPr lang="en-US" altLang="zh-CN" sz="2400" dirty="0" smtClean="0"/>
              <a:t>PCFICH</a:t>
            </a:r>
            <a:r>
              <a:rPr lang="zh-CN" altLang="en-US" sz="2400" dirty="0" smtClean="0"/>
              <a:t>和</a:t>
            </a:r>
            <a:r>
              <a:rPr lang="en-US" altLang="zh-CN" sz="2400" dirty="0" smtClean="0"/>
              <a:t>PDCCH</a:t>
            </a:r>
            <a:r>
              <a:rPr lang="zh-CN" altLang="en-US" sz="2400" dirty="0" smtClean="0"/>
              <a:t>等。</a:t>
            </a:r>
            <a:endParaRPr lang="zh-CN" altLang="en-US" sz="2400" dirty="0" smtClean="0"/>
          </a:p>
        </p:txBody>
      </p:sp>
      <p:sp>
        <p:nvSpPr>
          <p:cNvPr id="66564" name="灯片编号占位符 3"/>
          <p:cNvSpPr>
            <a:spLocks noGrp="1"/>
          </p:cNvSpPr>
          <p:nvPr>
            <p:ph type="sldNum" sz="quarter" idx="10"/>
          </p:nvPr>
        </p:nvSpPr>
        <p:spPr>
          <a:xfrm rot="10800000" flipV="1">
            <a:off x="11049000" y="6477000"/>
            <a:ext cx="955675" cy="268605"/>
          </a:xfrm>
          <a:noFill/>
        </p:spPr>
        <p:txBody>
          <a:bodyPr/>
          <a:lstStyle/>
          <a:p>
            <a:r>
              <a:rPr lang="en-US" altLang="zh-CN" sz="885" smtClean="0">
                <a:solidFill>
                  <a:srgbClr val="000000"/>
                </a:solidFill>
              </a:rPr>
              <a:t>Page</a:t>
            </a:r>
            <a:fld id="{0D02D718-BBA8-4A86-9C8F-73B9399FF874}" type="slidenum">
              <a:rPr lang="en-US" altLang="zh-CN" sz="885" smtClean="0">
                <a:solidFill>
                  <a:srgbClr val="000000"/>
                </a:solidFill>
              </a:rPr>
            </a:fld>
            <a:endParaRPr lang="en-US" altLang="zh-CN" sz="885" smtClean="0">
              <a:solidFill>
                <a:srgbClr val="000000"/>
              </a:solidFill>
            </a:endParaRPr>
          </a:p>
        </p:txBody>
      </p:sp>
      <p:pic>
        <p:nvPicPr>
          <p:cNvPr id="66565" name="Picture 92"/>
          <p:cNvPicPr>
            <a:picLocks noChangeAspect="1" noChangeArrowheads="1"/>
          </p:cNvPicPr>
          <p:nvPr/>
        </p:nvPicPr>
        <p:blipFill>
          <a:blip r:embed="rId1" cstate="print"/>
          <a:srcRect/>
          <a:stretch>
            <a:fillRect/>
          </a:stretch>
        </p:blipFill>
        <p:spPr bwMode="auto">
          <a:xfrm>
            <a:off x="533400" y="1371600"/>
            <a:ext cx="6445250" cy="4939665"/>
          </a:xfrm>
          <a:prstGeom prst="rect">
            <a:avLst/>
          </a:prstGeom>
          <a:noFill/>
          <a:ln w="9525">
            <a:noFill/>
            <a:miter lim="800000"/>
            <a:headEnd/>
            <a:tailEnd/>
          </a:ln>
        </p:spPr>
      </p:pic>
      <p:sp>
        <p:nvSpPr>
          <p:cNvPr id="3" name="文本框 2"/>
          <p:cNvSpPr txBox="1"/>
          <p:nvPr/>
        </p:nvSpPr>
        <p:spPr>
          <a:xfrm>
            <a:off x="7391400" y="1600835"/>
            <a:ext cx="4190365" cy="1076325"/>
          </a:xfrm>
          <a:prstGeom prst="rect">
            <a:avLst/>
          </a:prstGeom>
          <a:noFill/>
        </p:spPr>
        <p:txBody>
          <a:bodyPr wrap="square" rtlCol="0" anchor="t">
            <a:spAutoFit/>
          </a:bodyPr>
          <a:lstStyle/>
          <a:p>
            <a:pPr marL="342900" indent="-342900">
              <a:lnSpc>
                <a:spcPct val="160000"/>
              </a:lnSpc>
              <a:buFont typeface="Arial" panose="020B0604020202020204" pitchFamily="34" charset="0"/>
              <a:buChar char="•"/>
            </a:pPr>
            <a:r>
              <a:rPr lang="zh-CN" altLang="en-US" sz="2000" dirty="0">
                <a:solidFill>
                  <a:schemeClr val="dk1"/>
                </a:solidFill>
                <a:latin typeface="微软雅黑" panose="020B0503020204020204" charset="-122"/>
                <a:ea typeface="微软雅黑" panose="020B0503020204020204" charset="-122"/>
                <a:sym typeface="+mn-ea"/>
              </a:rPr>
              <a:t>资源单元组 </a:t>
            </a:r>
            <a:r>
              <a:rPr lang="en-US" altLang="zh-CN" sz="2000" dirty="0">
                <a:solidFill>
                  <a:schemeClr val="dk1"/>
                </a:solidFill>
                <a:latin typeface="微软雅黑" panose="020B0503020204020204" charset="-122"/>
                <a:ea typeface="微软雅黑" panose="020B0503020204020204" charset="-122"/>
                <a:sym typeface="+mn-ea"/>
              </a:rPr>
              <a:t>(REG)=4RE</a:t>
            </a:r>
            <a:endParaRPr lang="en-US" altLang="zh-CN" sz="2000" dirty="0">
              <a:solidFill>
                <a:schemeClr val="dk1"/>
              </a:solidFill>
              <a:latin typeface="微软雅黑" panose="020B0503020204020204" charset="-122"/>
              <a:ea typeface="微软雅黑" panose="020B0503020204020204" charset="-122"/>
            </a:endParaRPr>
          </a:p>
          <a:p>
            <a:pPr marL="342900" indent="-342900">
              <a:lnSpc>
                <a:spcPct val="160000"/>
              </a:lnSpc>
              <a:buFont typeface="Arial" panose="020B0604020202020204" pitchFamily="34" charset="0"/>
              <a:buChar char="•"/>
            </a:pPr>
            <a:r>
              <a:rPr lang="zh-CN" altLang="en-US" sz="2000" dirty="0">
                <a:solidFill>
                  <a:schemeClr val="dk1"/>
                </a:solidFill>
                <a:latin typeface="微软雅黑" panose="020B0503020204020204" charset="-122"/>
                <a:ea typeface="微软雅黑" panose="020B0503020204020204" charset="-122"/>
                <a:sym typeface="+mn-ea"/>
              </a:rPr>
              <a:t>控制信道单元（</a:t>
            </a:r>
            <a:r>
              <a:rPr lang="en-US" altLang="zh-CN" sz="2000" dirty="0">
                <a:solidFill>
                  <a:schemeClr val="dk1"/>
                </a:solidFill>
                <a:latin typeface="微软雅黑" panose="020B0503020204020204" charset="-122"/>
                <a:ea typeface="微软雅黑" panose="020B0503020204020204" charset="-122"/>
                <a:sym typeface="+mn-ea"/>
              </a:rPr>
              <a:t>CCE</a:t>
            </a:r>
            <a:r>
              <a:rPr lang="zh-CN" altLang="en-US" sz="2000" dirty="0">
                <a:solidFill>
                  <a:schemeClr val="dk1"/>
                </a:solidFill>
                <a:latin typeface="微软雅黑" panose="020B0503020204020204" charset="-122"/>
                <a:ea typeface="微软雅黑" panose="020B0503020204020204" charset="-122"/>
                <a:sym typeface="+mn-ea"/>
              </a:rPr>
              <a:t>）</a:t>
            </a:r>
            <a:r>
              <a:rPr lang="en-US" altLang="zh-CN" sz="2000" dirty="0">
                <a:solidFill>
                  <a:schemeClr val="dk1"/>
                </a:solidFill>
                <a:latin typeface="微软雅黑" panose="020B0503020204020204" charset="-122"/>
                <a:ea typeface="微软雅黑" panose="020B0503020204020204" charset="-122"/>
                <a:sym typeface="+mn-ea"/>
              </a:rPr>
              <a:t>=36RE</a:t>
            </a:r>
            <a:endParaRPr lang="zh-CN" altLang="zh-CN" sz="2000" dirty="0" smtClean="0">
              <a:latin typeface="FrutigerNext LT Regular" pitchFamily="34" charset="0"/>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7180" y="423545"/>
            <a:ext cx="11814159" cy="6369817"/>
            <a:chOff x="841" y="684"/>
            <a:chExt cx="16838" cy="8788"/>
          </a:xfrm>
        </p:grpSpPr>
        <p:sp>
          <p:nvSpPr>
            <p:cNvPr id="4" name="文本框 3"/>
            <p:cNvSpPr txBox="1"/>
            <p:nvPr/>
          </p:nvSpPr>
          <p:spPr>
            <a:xfrm>
              <a:off x="841" y="684"/>
              <a:ext cx="12667" cy="838"/>
            </a:xfrm>
            <a:prstGeom prst="rect">
              <a:avLst/>
            </a:prstGeom>
            <a:noFill/>
          </p:spPr>
          <p:txBody>
            <a:bodyPr wrap="square" rtlCol="0">
              <a:spAutoFit/>
            </a:bodyPr>
            <a:lstStyle/>
            <a:p>
              <a:pPr>
                <a:lnSpc>
                  <a:spcPct val="120000"/>
                </a:lnSpc>
              </a:pPr>
              <a:r>
                <a:rPr kumimoji="1" sz="2800" dirty="0">
                  <a:solidFill>
                    <a:schemeClr val="accent1"/>
                  </a:solidFill>
                  <a:latin typeface="微软雅黑" panose="020B0503020204020204" charset="-122"/>
                  <a:ea typeface="微软雅黑" panose="020B0503020204020204" charset="-122"/>
                  <a:cs typeface="微软雅黑" panose="020B0503020204020204" charset="-122"/>
                </a:rPr>
                <a:t>上下行资源单位</a:t>
              </a:r>
              <a:endParaRPr kumimoji="1" sz="2800" dirty="0">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207874"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09" y="2638"/>
              <a:ext cx="5675" cy="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6" name="AutoShape 8"/>
            <p:cNvSpPr/>
            <p:nvPr>
              <p:custDataLst>
                <p:tags r:id="rId2"/>
              </p:custDataLst>
            </p:nvPr>
          </p:nvSpPr>
          <p:spPr bwMode="auto">
            <a:xfrm>
              <a:off x="7218" y="6883"/>
              <a:ext cx="285" cy="1711"/>
            </a:xfrm>
            <a:prstGeom prst="rightBrace">
              <a:avLst>
                <a:gd name="adj1" fmla="val 50000"/>
                <a:gd name="adj2" fmla="val 50000"/>
              </a:avLst>
            </a:prstGeom>
            <a:noFill/>
            <a:ln w="9525">
              <a:noFill/>
              <a:round/>
            </a:ln>
            <a:effectLst>
              <a:prstShdw prst="shdw17" dist="17961" dir="2700000">
                <a:schemeClr val="accent1">
                  <a:gamma/>
                  <a:shade val="60000"/>
                  <a:invGamma/>
                  <a:alpha val="50000"/>
                </a:schemeClr>
              </a:prstShdw>
            </a:effectLst>
          </p:spPr>
          <p:txBody>
            <a:bodyPr wrap="none" anchor="ctr"/>
            <a:lstStyle/>
            <a:p>
              <a:pPr algn="l" eaLnBrk="1" hangingPunct="1">
                <a:spcBef>
                  <a:spcPct val="0"/>
                </a:spcBef>
                <a:defRPr/>
              </a:pPr>
              <a:endParaRPr kumimoji="0" lang="zh-CN" altLang="en-US" sz="2000" b="0">
                <a:solidFill>
                  <a:prstClr val="black"/>
                </a:solidFill>
                <a:latin typeface="Arial" panose="020B0604020202020204" pitchFamily="34" charset="0"/>
              </a:endParaRPr>
            </a:p>
          </p:txBody>
        </p:sp>
        <p:sp>
          <p:nvSpPr>
            <p:cNvPr id="207915" name="椭圆 69"/>
            <p:cNvSpPr>
              <a:spLocks noChangeArrowheads="1"/>
            </p:cNvSpPr>
            <p:nvPr/>
          </p:nvSpPr>
          <p:spPr bwMode="auto">
            <a:xfrm>
              <a:off x="6651" y="3344"/>
              <a:ext cx="603" cy="1001"/>
            </a:xfrm>
            <a:prstGeom prst="ellipse">
              <a:avLst/>
            </a:prstGeom>
            <a:noFill/>
            <a:ln w="28575" algn="ctr">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endParaRPr kumimoji="0" lang="zh-CN" altLang="en-US" sz="2000" b="0">
                <a:solidFill>
                  <a:prstClr val="black"/>
                </a:solidFill>
              </a:endParaRPr>
            </a:p>
          </p:txBody>
        </p:sp>
        <p:sp>
          <p:nvSpPr>
            <p:cNvPr id="207916" name="Rectangle 4"/>
            <p:cNvSpPr>
              <a:spLocks noChangeArrowheads="1"/>
            </p:cNvSpPr>
            <p:nvPr/>
          </p:nvSpPr>
          <p:spPr bwMode="auto">
            <a:xfrm>
              <a:off x="949" y="1868"/>
              <a:ext cx="1067"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20000"/>
                </a:spcBef>
                <a:buClr>
                  <a:prstClr val="black"/>
                </a:buClr>
              </a:pPr>
              <a:r>
                <a:rPr kumimoji="0" lang="zh-CN" altLang="en-US" sz="1400">
                  <a:solidFill>
                    <a:prstClr val="black"/>
                  </a:solidFill>
                  <a:latin typeface="Arial Black" panose="020B0A04020102020204" pitchFamily="34" charset="0"/>
                  <a:ea typeface="Arial Black" panose="020B0A04020102020204" pitchFamily="34" charset="0"/>
                  <a:cs typeface="Arial Black" panose="020B0A04020102020204" pitchFamily="34" charset="0"/>
                </a:rPr>
                <a:t>频率</a:t>
              </a:r>
              <a:endParaRPr kumimoji="0" lang="zh-CN" altLang="en-US" sz="1400">
                <a:solidFill>
                  <a:prstClr val="black"/>
                </a:solidFill>
                <a:latin typeface="Arial Black" panose="020B0A04020102020204" pitchFamily="34" charset="0"/>
                <a:ea typeface="Arial Black" panose="020B0A04020102020204" pitchFamily="34" charset="0"/>
                <a:cs typeface="Arial Black" panose="020B0A04020102020204" pitchFamily="34" charset="0"/>
              </a:endParaRPr>
            </a:p>
          </p:txBody>
        </p:sp>
        <p:sp>
          <p:nvSpPr>
            <p:cNvPr id="207917" name="圆角矩形 72"/>
            <p:cNvSpPr>
              <a:spLocks noChangeArrowheads="1"/>
            </p:cNvSpPr>
            <p:nvPr/>
          </p:nvSpPr>
          <p:spPr bwMode="auto">
            <a:xfrm>
              <a:off x="8237" y="5044"/>
              <a:ext cx="9439" cy="1002"/>
            </a:xfrm>
            <a:prstGeom prst="roundRect">
              <a:avLst>
                <a:gd name="adj" fmla="val 16667"/>
              </a:avLst>
            </a:prstGeom>
            <a:solidFill>
              <a:srgbClr val="99CC0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r>
                <a:rPr kumimoji="0" lang="en-US" altLang="zh-CN" sz="2000" dirty="0">
                  <a:solidFill>
                    <a:srgbClr val="000000"/>
                  </a:solidFill>
                </a:rPr>
                <a:t>CCE</a:t>
              </a:r>
              <a:r>
                <a:rPr kumimoji="0" lang="zh-CN" altLang="en-US" sz="2000" dirty="0">
                  <a:solidFill>
                    <a:srgbClr val="000000"/>
                  </a:solidFill>
                </a:rPr>
                <a:t>：为</a:t>
              </a:r>
              <a:r>
                <a:rPr kumimoji="0" lang="en-US" altLang="zh-CN" sz="2000" dirty="0">
                  <a:solidFill>
                    <a:srgbClr val="000000"/>
                  </a:solidFill>
                </a:rPr>
                <a:t>PDCCH</a:t>
              </a:r>
              <a:r>
                <a:rPr kumimoji="0" lang="zh-CN" altLang="en-US" sz="2000" dirty="0">
                  <a:solidFill>
                    <a:srgbClr val="000000"/>
                  </a:solidFill>
                </a:rPr>
                <a:t>资源分配的资源单位。</a:t>
              </a:r>
              <a:r>
                <a:rPr kumimoji="0" lang="en-US" altLang="zh-CN" sz="2000" dirty="0">
                  <a:solidFill>
                    <a:srgbClr val="000000"/>
                  </a:solidFill>
                </a:rPr>
                <a:t>CCE = 9 REG</a:t>
              </a:r>
              <a:endParaRPr kumimoji="0" lang="en-US" altLang="zh-CN" sz="2000" dirty="0">
                <a:solidFill>
                  <a:srgbClr val="000000"/>
                </a:solidFill>
              </a:endParaRPr>
            </a:p>
          </p:txBody>
        </p:sp>
        <p:sp>
          <p:nvSpPr>
            <p:cNvPr id="207918" name="圆角矩形 73"/>
            <p:cNvSpPr>
              <a:spLocks noChangeArrowheads="1"/>
            </p:cNvSpPr>
            <p:nvPr/>
          </p:nvSpPr>
          <p:spPr bwMode="auto">
            <a:xfrm>
              <a:off x="8455" y="3506"/>
              <a:ext cx="9224" cy="1087"/>
            </a:xfrm>
            <a:prstGeom prst="roundRect">
              <a:avLst>
                <a:gd name="adj" fmla="val 16667"/>
              </a:avLst>
            </a:prstGeom>
            <a:solidFill>
              <a:srgbClr val="99CC0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r>
                <a:rPr kumimoji="0" lang="en-US" altLang="zh-CN" sz="2000" dirty="0">
                  <a:solidFill>
                    <a:prstClr val="black"/>
                  </a:solidFill>
                </a:rPr>
                <a:t>REG</a:t>
              </a:r>
              <a:r>
                <a:rPr kumimoji="0" lang="zh-CN" altLang="en-US" sz="2000" dirty="0">
                  <a:solidFill>
                    <a:prstClr val="black"/>
                  </a:solidFill>
                </a:rPr>
                <a:t>：</a:t>
              </a:r>
              <a:r>
                <a:rPr kumimoji="0" lang="zh-CN" altLang="en-US" sz="2000" dirty="0">
                  <a:solidFill>
                    <a:srgbClr val="000000"/>
                  </a:solidFill>
                </a:rPr>
                <a:t>为控制信道资源分配的资源单位。</a:t>
              </a:r>
              <a:r>
                <a:rPr kumimoji="0" lang="en-US" altLang="zh-CN" sz="2000" dirty="0">
                  <a:solidFill>
                    <a:prstClr val="black"/>
                  </a:solidFill>
                </a:rPr>
                <a:t>REG =  4 RE</a:t>
              </a:r>
              <a:endParaRPr kumimoji="0" lang="en-US" altLang="zh-CN" sz="2000" dirty="0">
                <a:solidFill>
                  <a:prstClr val="black"/>
                </a:solidFill>
              </a:endParaRPr>
            </a:p>
          </p:txBody>
        </p:sp>
        <p:sp>
          <p:nvSpPr>
            <p:cNvPr id="207919" name="圆角矩形 74"/>
            <p:cNvSpPr>
              <a:spLocks noChangeArrowheads="1"/>
            </p:cNvSpPr>
            <p:nvPr/>
          </p:nvSpPr>
          <p:spPr bwMode="auto">
            <a:xfrm>
              <a:off x="8331" y="1767"/>
              <a:ext cx="9258" cy="1359"/>
            </a:xfrm>
            <a:prstGeom prst="roundRect">
              <a:avLst>
                <a:gd name="adj" fmla="val 16667"/>
              </a:avLst>
            </a:prstGeom>
            <a:solidFill>
              <a:srgbClr val="99CC0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r>
                <a:rPr kumimoji="0" lang="en-US" altLang="zh-CN" sz="2000" dirty="0">
                  <a:solidFill>
                    <a:prstClr val="black"/>
                  </a:solidFill>
                </a:rPr>
                <a:t>RE</a:t>
              </a:r>
              <a:r>
                <a:rPr kumimoji="0" lang="zh-CN" altLang="en-US" sz="2000" dirty="0">
                  <a:solidFill>
                    <a:prstClr val="black"/>
                  </a:solidFill>
                </a:rPr>
                <a:t>：</a:t>
              </a:r>
              <a:r>
                <a:rPr kumimoji="0" lang="en-US" altLang="zh-CN" sz="2000" dirty="0">
                  <a:solidFill>
                    <a:prstClr val="black"/>
                  </a:solidFill>
                </a:rPr>
                <a:t>Resource Element</a:t>
              </a:r>
              <a:r>
                <a:rPr kumimoji="0" lang="zh-CN" altLang="en-US" sz="2000" dirty="0">
                  <a:solidFill>
                    <a:prstClr val="black"/>
                  </a:solidFill>
                </a:rPr>
                <a:t>。</a:t>
              </a:r>
              <a:r>
                <a:rPr kumimoji="0" lang="en-US" altLang="zh-CN" sz="2000" dirty="0">
                  <a:solidFill>
                    <a:prstClr val="black"/>
                  </a:solidFill>
                </a:rPr>
                <a:t> LTE</a:t>
              </a:r>
              <a:r>
                <a:rPr kumimoji="0" lang="zh-CN" altLang="en-US" sz="2000" dirty="0">
                  <a:solidFill>
                    <a:prstClr val="black"/>
                  </a:solidFill>
                </a:rPr>
                <a:t>最小的时频资源单位。频域上占一个子载波（</a:t>
              </a:r>
              <a:r>
                <a:rPr kumimoji="0" lang="en-US" altLang="zh-CN" sz="2000" dirty="0">
                  <a:solidFill>
                    <a:prstClr val="black"/>
                  </a:solidFill>
                </a:rPr>
                <a:t>15kHz)</a:t>
              </a:r>
              <a:r>
                <a:rPr kumimoji="0" lang="zh-CN" altLang="en-US" sz="2000" dirty="0">
                  <a:solidFill>
                    <a:prstClr val="black"/>
                  </a:solidFill>
                </a:rPr>
                <a:t>，时域上占一个</a:t>
              </a:r>
              <a:r>
                <a:rPr kumimoji="0" lang="en-US" altLang="zh-CN" sz="2000" dirty="0">
                  <a:solidFill>
                    <a:prstClr val="black"/>
                  </a:solidFill>
                </a:rPr>
                <a:t>OFDM</a:t>
              </a:r>
              <a:r>
                <a:rPr kumimoji="0" lang="zh-CN" altLang="en-US" sz="2000" dirty="0">
                  <a:solidFill>
                    <a:prstClr val="black"/>
                  </a:solidFill>
                </a:rPr>
                <a:t>符号</a:t>
              </a:r>
              <a:r>
                <a:rPr kumimoji="0" lang="en-US" altLang="zh-CN" sz="2000" dirty="0">
                  <a:solidFill>
                    <a:prstClr val="black"/>
                  </a:solidFill>
                </a:rPr>
                <a:t>(1/14ms)</a:t>
              </a:r>
              <a:endParaRPr kumimoji="0" lang="en-US" altLang="zh-CN" sz="2000" dirty="0">
                <a:solidFill>
                  <a:prstClr val="black"/>
                </a:solidFill>
              </a:endParaRPr>
            </a:p>
          </p:txBody>
        </p:sp>
        <p:cxnSp>
          <p:nvCxnSpPr>
            <p:cNvPr id="207920" name="直接箭头连接符 76"/>
            <p:cNvCxnSpPr>
              <a:cxnSpLocks noChangeShapeType="1"/>
              <a:stCxn id="207918" idx="1"/>
            </p:cNvCxnSpPr>
            <p:nvPr>
              <p:custDataLst>
                <p:tags r:id="rId3"/>
              </p:custDataLst>
            </p:nvPr>
          </p:nvCxnSpPr>
          <p:spPr bwMode="auto">
            <a:xfrm flipH="1" flipV="1">
              <a:off x="7308" y="3931"/>
              <a:ext cx="1147" cy="119"/>
            </a:xfrm>
            <a:prstGeom prst="straightConnector1">
              <a:avLst/>
            </a:prstGeom>
            <a:noFill/>
            <a:ln w="28575" algn="ctr">
              <a:solidFill>
                <a:schemeClr val="dk1"/>
              </a:solidFill>
              <a:round/>
              <a:tailEnd type="arrow" w="med" len="med"/>
            </a:ln>
            <a:extLst>
              <a:ext uri="{909E8E84-426E-40DD-AFC4-6F175D3DCCD1}">
                <a14:hiddenFill xmlns:a14="http://schemas.microsoft.com/office/drawing/2010/main">
                  <a:noFill/>
                </a14:hiddenFill>
              </a:ext>
            </a:extLst>
          </p:spPr>
        </p:cxnSp>
        <p:sp>
          <p:nvSpPr>
            <p:cNvPr id="207926" name="圆角矩形 72"/>
            <p:cNvSpPr>
              <a:spLocks noChangeArrowheads="1"/>
            </p:cNvSpPr>
            <p:nvPr/>
          </p:nvSpPr>
          <p:spPr bwMode="auto">
            <a:xfrm>
              <a:off x="8455" y="6498"/>
              <a:ext cx="9212" cy="1828"/>
            </a:xfrm>
            <a:prstGeom prst="roundRect">
              <a:avLst>
                <a:gd name="adj" fmla="val 16667"/>
              </a:avLst>
            </a:prstGeom>
            <a:solidFill>
              <a:srgbClr val="99CC0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r>
                <a:rPr kumimoji="0" lang="en-US" altLang="zh-CN" sz="2000" dirty="0">
                  <a:solidFill>
                    <a:srgbClr val="000000"/>
                  </a:solidFill>
                </a:rPr>
                <a:t>RB</a:t>
              </a:r>
              <a:r>
                <a:rPr kumimoji="0" lang="zh-CN" altLang="en-US" sz="2000" dirty="0">
                  <a:solidFill>
                    <a:srgbClr val="000000"/>
                  </a:solidFill>
                </a:rPr>
                <a:t>：</a:t>
              </a:r>
              <a:r>
                <a:rPr kumimoji="0" lang="en-US" altLang="zh-CN" sz="2000" dirty="0">
                  <a:solidFill>
                    <a:srgbClr val="000000"/>
                  </a:solidFill>
                </a:rPr>
                <a:t>Resource Block</a:t>
              </a:r>
              <a:r>
                <a:rPr kumimoji="0" lang="zh-CN" altLang="en-US" sz="2000" dirty="0">
                  <a:solidFill>
                    <a:srgbClr val="000000"/>
                  </a:solidFill>
                </a:rPr>
                <a:t>。</a:t>
              </a:r>
              <a:r>
                <a:rPr kumimoji="0" lang="en-US" altLang="zh-CN" sz="2000" dirty="0">
                  <a:solidFill>
                    <a:srgbClr val="000000"/>
                  </a:solidFill>
                </a:rPr>
                <a:t>LTE</a:t>
              </a:r>
              <a:r>
                <a:rPr kumimoji="0" lang="zh-CN" altLang="en-US" sz="2000" dirty="0">
                  <a:solidFill>
                    <a:srgbClr val="000000"/>
                  </a:solidFill>
                </a:rPr>
                <a:t>系统最常见的调度单位，上下行业务信道都以</a:t>
              </a:r>
              <a:r>
                <a:rPr kumimoji="0" lang="en-US" altLang="zh-CN" sz="2000" dirty="0">
                  <a:solidFill>
                    <a:srgbClr val="000000"/>
                  </a:solidFill>
                </a:rPr>
                <a:t>RB</a:t>
              </a:r>
              <a:r>
                <a:rPr kumimoji="0" lang="zh-CN" altLang="en-US" sz="2000" dirty="0">
                  <a:solidFill>
                    <a:srgbClr val="000000"/>
                  </a:solidFill>
                </a:rPr>
                <a:t>为单位进行调度。</a:t>
              </a:r>
              <a:r>
                <a:rPr kumimoji="0" lang="en-US" altLang="zh-CN" sz="2000" dirty="0">
                  <a:solidFill>
                    <a:srgbClr val="000000"/>
                  </a:solidFill>
                </a:rPr>
                <a:t>RB = 84RE</a:t>
              </a:r>
              <a:r>
                <a:rPr kumimoji="0" lang="zh-CN" altLang="en-US" sz="2000" dirty="0">
                  <a:solidFill>
                    <a:srgbClr val="000000"/>
                  </a:solidFill>
                </a:rPr>
                <a:t>。左图即为一个</a:t>
              </a:r>
              <a:r>
                <a:rPr kumimoji="0" lang="en-US" altLang="zh-CN" sz="2000" dirty="0">
                  <a:solidFill>
                    <a:srgbClr val="000000"/>
                  </a:solidFill>
                </a:rPr>
                <a:t>RB</a:t>
              </a:r>
              <a:r>
                <a:rPr kumimoji="0" lang="zh-CN" altLang="en-US" sz="2000" dirty="0">
                  <a:solidFill>
                    <a:srgbClr val="000000"/>
                  </a:solidFill>
                </a:rPr>
                <a:t>。时域上占</a:t>
              </a:r>
              <a:r>
                <a:rPr kumimoji="0" lang="en-US" altLang="zh-CN" sz="2000" dirty="0">
                  <a:solidFill>
                    <a:srgbClr val="000000"/>
                  </a:solidFill>
                </a:rPr>
                <a:t>7</a:t>
              </a:r>
              <a:r>
                <a:rPr kumimoji="0" lang="zh-CN" altLang="en-US" sz="2000" dirty="0">
                  <a:solidFill>
                    <a:srgbClr val="000000"/>
                  </a:solidFill>
                </a:rPr>
                <a:t>个</a:t>
              </a:r>
              <a:r>
                <a:rPr kumimoji="0" lang="en-US" altLang="zh-CN" sz="2000" dirty="0">
                  <a:solidFill>
                    <a:srgbClr val="000000"/>
                  </a:solidFill>
                </a:rPr>
                <a:t>OFDM</a:t>
              </a:r>
              <a:r>
                <a:rPr kumimoji="0" lang="zh-CN" altLang="en-US" sz="2000" dirty="0">
                  <a:solidFill>
                    <a:srgbClr val="000000"/>
                  </a:solidFill>
                </a:rPr>
                <a:t>符号，频域上占</a:t>
              </a:r>
              <a:r>
                <a:rPr kumimoji="0" lang="en-US" altLang="zh-CN" sz="2000" dirty="0">
                  <a:solidFill>
                    <a:srgbClr val="000000"/>
                  </a:solidFill>
                </a:rPr>
                <a:t>12</a:t>
              </a:r>
              <a:r>
                <a:rPr kumimoji="0" lang="zh-CN" altLang="en-US" sz="2000" dirty="0">
                  <a:solidFill>
                    <a:srgbClr val="000000"/>
                  </a:solidFill>
                </a:rPr>
                <a:t>个子载波</a:t>
              </a:r>
              <a:endParaRPr kumimoji="0" lang="zh-CN" altLang="en-US" sz="2000" dirty="0">
                <a:solidFill>
                  <a:srgbClr val="000000"/>
                </a:solidFill>
              </a:endParaRPr>
            </a:p>
          </p:txBody>
        </p:sp>
        <p:sp>
          <p:nvSpPr>
            <p:cNvPr id="60" name="Rectangle 4"/>
            <p:cNvSpPr>
              <a:spLocks noChangeArrowheads="1"/>
            </p:cNvSpPr>
            <p:nvPr/>
          </p:nvSpPr>
          <p:spPr bwMode="auto">
            <a:xfrm>
              <a:off x="7218" y="6111"/>
              <a:ext cx="1093" cy="422"/>
            </a:xfrm>
            <a:prstGeom prst="rect">
              <a:avLst/>
            </a:prstGeom>
            <a:noFill/>
            <a:ln w="9525">
              <a:noFill/>
              <a:miter lim="800000"/>
            </a:ln>
          </p:spPr>
          <p:txBody>
            <a:bodyPr/>
            <a:lstStyle/>
            <a:p>
              <a:pPr marL="342900" indent="-342900" algn="l">
                <a:spcBef>
                  <a:spcPct val="20000"/>
                </a:spcBef>
                <a:buClr>
                  <a:prstClr val="black"/>
                </a:buClr>
                <a:defRPr/>
              </a:pPr>
              <a:r>
                <a:rPr kumimoji="0" lang="zh-CN" altLang="en-US" sz="1400" dirty="0">
                  <a:solidFill>
                    <a:prstClr val="black"/>
                  </a:solidFill>
                  <a:latin typeface="Arial Black" panose="020B0A04020102020204" pitchFamily="34" charset="0"/>
                  <a:ea typeface="Arial Black" panose="020B0A04020102020204" pitchFamily="34" charset="0"/>
                  <a:cs typeface="Arial Black" panose="020B0A04020102020204" pitchFamily="34" charset="0"/>
                </a:rPr>
                <a:t>时间</a:t>
              </a:r>
              <a:endParaRPr kumimoji="0" lang="zh-CN" altLang="en-US" sz="1400" dirty="0">
                <a:solidFill>
                  <a:prstClr val="black"/>
                </a:solidFill>
                <a:latin typeface="Arial Black" panose="020B0A04020102020204" pitchFamily="34" charset="0"/>
                <a:ea typeface="Arial Black" panose="020B0A04020102020204" pitchFamily="34" charset="0"/>
                <a:cs typeface="Arial Black" panose="020B0A04020102020204" pitchFamily="34" charset="0"/>
              </a:endParaRPr>
            </a:p>
          </p:txBody>
        </p:sp>
        <p:cxnSp>
          <p:nvCxnSpPr>
            <p:cNvPr id="207928" name="直接箭头连接符 54"/>
            <p:cNvCxnSpPr>
              <a:cxnSpLocks noChangeShapeType="1"/>
            </p:cNvCxnSpPr>
            <p:nvPr>
              <p:custDataLst>
                <p:tags r:id="rId4"/>
              </p:custDataLst>
            </p:nvPr>
          </p:nvCxnSpPr>
          <p:spPr bwMode="auto">
            <a:xfrm flipH="1">
              <a:off x="7356" y="2447"/>
              <a:ext cx="975" cy="266"/>
            </a:xfrm>
            <a:prstGeom prst="straightConnector1">
              <a:avLst/>
            </a:prstGeom>
            <a:noFill/>
            <a:ln w="28575" algn="ctr">
              <a:solidFill>
                <a:schemeClr val="dk1"/>
              </a:solidFill>
              <a:round/>
              <a:tailEnd type="arrow" w="med" len="med"/>
            </a:ln>
            <a:extLst>
              <a:ext uri="{909E8E84-426E-40DD-AFC4-6F175D3DCCD1}">
                <a14:hiddenFill xmlns:a14="http://schemas.microsoft.com/office/drawing/2010/main">
                  <a:noFill/>
                </a14:hiddenFill>
              </a:ext>
            </a:extLst>
          </p:spPr>
        </p:cxnSp>
        <p:cxnSp>
          <p:nvCxnSpPr>
            <p:cNvPr id="207929" name="直接箭头连接符 33"/>
            <p:cNvCxnSpPr>
              <a:cxnSpLocks noChangeShapeType="1"/>
            </p:cNvCxnSpPr>
            <p:nvPr>
              <p:custDataLst>
                <p:tags r:id="rId5"/>
              </p:custDataLst>
            </p:nvPr>
          </p:nvCxnSpPr>
          <p:spPr bwMode="auto">
            <a:xfrm flipV="1">
              <a:off x="2373" y="6077"/>
              <a:ext cx="5417" cy="22"/>
            </a:xfrm>
            <a:prstGeom prst="straightConnector1">
              <a:avLst/>
            </a:prstGeom>
            <a:noFill/>
            <a:ln w="19050" algn="ctr">
              <a:solidFill>
                <a:schemeClr val="dk1"/>
              </a:solidFill>
              <a:round/>
              <a:tailEnd type="arrow" w="med" len="med"/>
            </a:ln>
            <a:extLst>
              <a:ext uri="{909E8E84-426E-40DD-AFC4-6F175D3DCCD1}">
                <a14:hiddenFill xmlns:a14="http://schemas.microsoft.com/office/drawing/2010/main">
                  <a:noFill/>
                </a14:hiddenFill>
              </a:ext>
            </a:extLst>
          </p:spPr>
        </p:cxnSp>
        <p:cxnSp>
          <p:nvCxnSpPr>
            <p:cNvPr id="207930" name="直接箭头连接符 35"/>
            <p:cNvCxnSpPr>
              <a:cxnSpLocks noChangeShapeType="1"/>
            </p:cNvCxnSpPr>
            <p:nvPr>
              <p:custDataLst>
                <p:tags r:id="rId6"/>
              </p:custDataLst>
            </p:nvPr>
          </p:nvCxnSpPr>
          <p:spPr bwMode="auto">
            <a:xfrm flipV="1">
              <a:off x="1709" y="1872"/>
              <a:ext cx="0" cy="4205"/>
            </a:xfrm>
            <a:prstGeom prst="straightConnector1">
              <a:avLst/>
            </a:prstGeom>
            <a:noFill/>
            <a:ln w="19050" algn="ctr">
              <a:solidFill>
                <a:schemeClr val="dk1"/>
              </a:solidFill>
              <a:round/>
              <a:tailEnd type="arrow" w="med" len="med"/>
            </a:ln>
            <a:extLst>
              <a:ext uri="{909E8E84-426E-40DD-AFC4-6F175D3DCCD1}">
                <a14:hiddenFill xmlns:a14="http://schemas.microsoft.com/office/drawing/2010/main">
                  <a:noFill/>
                </a14:hiddenFill>
              </a:ext>
            </a:extLst>
          </p:spPr>
        </p:cxnSp>
        <p:sp>
          <p:nvSpPr>
            <p:cNvPr id="207931" name="TextBox 40"/>
            <p:cNvSpPr txBox="1">
              <a:spLocks noChangeArrowheads="1"/>
            </p:cNvSpPr>
            <p:nvPr/>
          </p:nvSpPr>
          <p:spPr bwMode="auto">
            <a:xfrm>
              <a:off x="1057" y="6883"/>
              <a:ext cx="1509"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kumimoji="0" lang="en-US" altLang="zh-CN" sz="1400">
                  <a:solidFill>
                    <a:prstClr val="black"/>
                  </a:solidFill>
                </a:rPr>
                <a:t>1</a:t>
              </a:r>
              <a:r>
                <a:rPr kumimoji="0" lang="zh-CN" altLang="en-US" sz="1400">
                  <a:solidFill>
                    <a:prstClr val="black"/>
                  </a:solidFill>
                </a:rPr>
                <a:t>个</a:t>
              </a:r>
              <a:r>
                <a:rPr kumimoji="0" lang="en-US" altLang="zh-CN" sz="1400">
                  <a:solidFill>
                    <a:prstClr val="black"/>
                  </a:solidFill>
                </a:rPr>
                <a:t>OFDM</a:t>
              </a:r>
              <a:endParaRPr kumimoji="0" lang="en-US" altLang="zh-CN" sz="1400">
                <a:solidFill>
                  <a:prstClr val="black"/>
                </a:solidFill>
              </a:endParaRPr>
            </a:p>
            <a:p>
              <a:pPr eaLnBrk="1" hangingPunct="1">
                <a:spcBef>
                  <a:spcPct val="0"/>
                </a:spcBef>
              </a:pPr>
              <a:r>
                <a:rPr kumimoji="0" lang="zh-CN" altLang="en-US" sz="1400">
                  <a:solidFill>
                    <a:prstClr val="black"/>
                  </a:solidFill>
                </a:rPr>
                <a:t>符号</a:t>
              </a:r>
              <a:endParaRPr kumimoji="0" lang="zh-CN" altLang="en-US" sz="1400">
                <a:solidFill>
                  <a:prstClr val="black"/>
                </a:solidFill>
              </a:endParaRPr>
            </a:p>
          </p:txBody>
        </p:sp>
        <p:cxnSp>
          <p:nvCxnSpPr>
            <p:cNvPr id="207933" name="直接箭头连接符 43"/>
            <p:cNvCxnSpPr>
              <a:cxnSpLocks noChangeShapeType="1"/>
            </p:cNvCxnSpPr>
            <p:nvPr/>
          </p:nvCxnSpPr>
          <p:spPr bwMode="auto">
            <a:xfrm>
              <a:off x="8454" y="9469"/>
              <a:ext cx="541" cy="3"/>
            </a:xfrm>
            <a:prstGeom prst="straightConnector1">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cxnSp>
          <p:nvCxnSpPr>
            <p:cNvPr id="207934" name="直接箭头连接符 44"/>
            <p:cNvCxnSpPr>
              <a:cxnSpLocks noChangeShapeType="1"/>
            </p:cNvCxnSpPr>
            <p:nvPr/>
          </p:nvCxnSpPr>
          <p:spPr bwMode="auto">
            <a:xfrm flipV="1">
              <a:off x="2004" y="6108"/>
              <a:ext cx="977" cy="735"/>
            </a:xfrm>
            <a:prstGeom prst="straightConnector1">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
          <p:nvSpPr>
            <p:cNvPr id="207935" name="椭圆 61"/>
            <p:cNvSpPr>
              <a:spLocks noChangeArrowheads="1"/>
            </p:cNvSpPr>
            <p:nvPr/>
          </p:nvSpPr>
          <p:spPr bwMode="auto">
            <a:xfrm>
              <a:off x="6615" y="2610"/>
              <a:ext cx="603" cy="247"/>
            </a:xfrm>
            <a:prstGeom prst="ellipse">
              <a:avLst/>
            </a:prstGeom>
            <a:noFill/>
            <a:ln w="28575" algn="ctr">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endParaRPr kumimoji="0" lang="zh-CN" altLang="en-US" sz="2000" b="0">
                <a:solidFill>
                  <a:prstClr val="black"/>
                </a:solidFill>
              </a:endParaRPr>
            </a:p>
          </p:txBody>
        </p:sp>
        <p:sp>
          <p:nvSpPr>
            <p:cNvPr id="207936" name="TextBox 61"/>
            <p:cNvSpPr txBox="1">
              <a:spLocks noChangeArrowheads="1"/>
            </p:cNvSpPr>
            <p:nvPr/>
          </p:nvSpPr>
          <p:spPr bwMode="auto">
            <a:xfrm>
              <a:off x="2994" y="6102"/>
              <a:ext cx="2816"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kumimoji="0" lang="en-US" altLang="zh-CN" sz="1200" b="0">
                  <a:solidFill>
                    <a:prstClr val="black"/>
                  </a:solidFill>
                </a:rPr>
                <a:t>LTE RB</a:t>
              </a:r>
              <a:r>
                <a:rPr kumimoji="0" lang="zh-CN" altLang="en-US" sz="1200" b="0">
                  <a:solidFill>
                    <a:prstClr val="black"/>
                  </a:solidFill>
                </a:rPr>
                <a:t>资源示意图</a:t>
              </a:r>
              <a:endParaRPr kumimoji="0" lang="zh-CN" altLang="en-US" sz="1200" b="0">
                <a:solidFill>
                  <a:prstClr val="black"/>
                </a:solidFill>
              </a:endParaRPr>
            </a:p>
          </p:txBody>
        </p:sp>
        <p:cxnSp>
          <p:nvCxnSpPr>
            <p:cNvPr id="207937" name="直接箭头连接符 76"/>
            <p:cNvCxnSpPr>
              <a:cxnSpLocks noChangeShapeType="1"/>
              <a:stCxn id="207926" idx="1"/>
            </p:cNvCxnSpPr>
            <p:nvPr>
              <p:custDataLst>
                <p:tags r:id="rId7"/>
              </p:custDataLst>
            </p:nvPr>
          </p:nvCxnSpPr>
          <p:spPr bwMode="auto">
            <a:xfrm rot="10800000">
              <a:off x="5027" y="6399"/>
              <a:ext cx="3428" cy="1013"/>
            </a:xfrm>
            <a:prstGeom prst="straightConnector1">
              <a:avLst/>
            </a:prstGeom>
            <a:noFill/>
            <a:ln w="28575" algn="ctr">
              <a:solidFill>
                <a:schemeClr val="dk1"/>
              </a:solidFill>
              <a:round/>
              <a:tailEnd type="arrow"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txBox="1">
            <a:spLocks noGrp="1"/>
          </p:cNvSpPr>
          <p:nvPr/>
        </p:nvSpPr>
        <p:spPr bwMode="auto">
          <a:xfrm>
            <a:off x="5583948" y="6323214"/>
            <a:ext cx="984033" cy="243411"/>
          </a:xfrm>
          <a:prstGeom prst="rect">
            <a:avLst/>
          </a:prstGeom>
          <a:noFill/>
          <a:ln w="9525">
            <a:noFill/>
            <a:miter lim="800000"/>
          </a:ln>
        </p:spPr>
        <p:txBody>
          <a:bodyPr/>
          <a:lstStyle/>
          <a:p>
            <a:fld id="{99EB6A0F-5E19-4851-A31F-A005D8AC4D2C}" type="slidenum">
              <a:rPr lang="en-US" altLang="zh-CN" sz="1680">
                <a:solidFill>
                  <a:srgbClr val="FFFFFF"/>
                </a:solidFill>
              </a:rPr>
            </a:fld>
            <a:endParaRPr lang="en-US" altLang="zh-CN" sz="1680">
              <a:solidFill>
                <a:srgbClr val="FFFFFF"/>
              </a:solidFill>
            </a:endParaRPr>
          </a:p>
        </p:txBody>
      </p:sp>
      <p:sp>
        <p:nvSpPr>
          <p:cNvPr id="22531" name="Rectangle 2"/>
          <p:cNvSpPr>
            <a:spLocks noGrp="1" noChangeArrowheads="1"/>
          </p:cNvSpPr>
          <p:nvPr>
            <p:ph type="title" idx="4294967295"/>
          </p:nvPr>
        </p:nvSpPr>
        <p:spPr>
          <a:xfrm>
            <a:off x="2895379" y="278"/>
            <a:ext cx="8344317" cy="660271"/>
          </a:xfrm>
        </p:spPr>
        <p:txBody>
          <a:bodyPr>
            <a:normAutofit fontScale="90000"/>
          </a:bodyPr>
          <a:lstStyle/>
          <a:p>
            <a:pPr eaLnBrk="1" hangingPunct="1">
              <a:defRPr/>
            </a:pPr>
            <a:r>
              <a:rPr lang="en-US" altLang="zh-CN" kern="1200" dirty="0" smtClean="0">
                <a:cs typeface="+mn-cs"/>
              </a:rPr>
              <a:t>LTE FDD/TDD</a:t>
            </a:r>
            <a:r>
              <a:rPr lang="zh-CN" altLang="en-US" kern="1200" dirty="0" smtClean="0">
                <a:cs typeface="+mn-cs"/>
              </a:rPr>
              <a:t>技术体制对比 </a:t>
            </a:r>
            <a:endParaRPr lang="zh-CN" altLang="en-US" kern="1200" dirty="0" smtClean="0">
              <a:cs typeface="+mn-cs"/>
            </a:endParaRPr>
          </a:p>
        </p:txBody>
      </p:sp>
      <p:graphicFrame>
        <p:nvGraphicFramePr>
          <p:cNvPr id="92219" name="Group 59"/>
          <p:cNvGraphicFramePr>
            <a:graphicFrameLocks noGrp="1"/>
          </p:cNvGraphicFramePr>
          <p:nvPr>
            <p:ph sz="half" idx="4294967295"/>
            <p:custDataLst>
              <p:tags r:id="rId1"/>
            </p:custDataLst>
          </p:nvPr>
        </p:nvGraphicFramePr>
        <p:xfrm>
          <a:off x="2362181" y="609791"/>
          <a:ext cx="7807325" cy="6222772"/>
        </p:xfrm>
        <a:graphic>
          <a:graphicData uri="http://schemas.openxmlformats.org/drawingml/2006/table">
            <a:tbl>
              <a:tblPr/>
              <a:tblGrid>
                <a:gridCol w="1828165"/>
                <a:gridCol w="3447415"/>
                <a:gridCol w="2531745"/>
              </a:tblGrid>
              <a:tr h="38417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rPr>
                        <a:t>技术体制</a:t>
                      </a:r>
                      <a:endParaRPr kumimoji="0" lang="zh-CN" altLang="en-US"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a:noFill/>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rPr>
                        <a:t>LTE TDD</a:t>
                      </a:r>
                      <a:endParaRPr kumimoji="0" lang="en-US" altLang="zh-CN"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a:noFill/>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rPr>
                        <a:t>LTE FDD</a:t>
                      </a:r>
                      <a:endParaRPr kumimoji="0" lang="en-US" altLang="zh-CN"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a:noFill/>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r>
              <a:tr h="384175">
                <a:tc gridSpan="3">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rPr>
                        <a:t>采用的相同的关键技术</a:t>
                      </a:r>
                      <a:endParaRPr kumimoji="0" lang="zh-CN" altLang="en-US"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B050"/>
                    </a:solidFill>
                  </a:tcPr>
                </a:tc>
                <a:tc hMerge="1">
                  <a:tcPr/>
                </a:tc>
                <a:tc hMerge="1">
                  <a:tcPr/>
                </a:tc>
              </a:tr>
              <a:tr h="683260">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信道带宽灵活配置</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1.4M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3M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5M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10M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15M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20M</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1.4M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3M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5M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10M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15M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20M</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2F2F2"/>
                    </a:solidFill>
                  </a:tcPr>
                </a:tc>
              </a:tr>
              <a:tr h="38417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帧长</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10ms (</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半帧</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5ms</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，子帧</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1ms)</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CCCCC"/>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10ms (</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子帧</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1ms)</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CCCCC"/>
                    </a:solidFill>
                  </a:tcPr>
                </a:tc>
              </a:tr>
              <a:tr h="38417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信道编码</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卷积码、</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Turbo</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码</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卷积码、</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Turbo</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码</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r>
              <a:tr h="56324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调制方式</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QPSK</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16QAM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64QAM</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CCCCC"/>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QPSK</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16QAM</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64QAM</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CCCCC"/>
                    </a:solidFill>
                  </a:tcPr>
                </a:tc>
              </a:tr>
              <a:tr h="38417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功率控制</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开环结合闭环</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开环结合闭环</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r>
              <a:tr h="38417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MIMO</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多天线技术</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支持</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CCCCC"/>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支持</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CCCCC"/>
                    </a:solidFill>
                  </a:tcPr>
                </a:tc>
              </a:tr>
              <a:tr h="384175">
                <a:tc gridSpan="3">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rPr>
                        <a:t>技术差异</a:t>
                      </a:r>
                      <a:endParaRPr kumimoji="0" lang="zh-CN" altLang="en-US" sz="1400" b="1" i="0" u="none" strike="noStrike" cap="none" normalizeH="0" baseline="0" smtClean="0">
                        <a:ln>
                          <a:noFill/>
                        </a:ln>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B050"/>
                    </a:solidFill>
                  </a:tcPr>
                </a:tc>
                <a:tc hMerge="1">
                  <a:tcPr/>
                </a:tc>
                <a:tc hMerge="1">
                  <a:tcPr/>
                </a:tc>
              </a:tr>
              <a:tr h="38417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双工方式</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TDD</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FDD</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r>
              <a:tr h="56324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子帧上下行配置</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无线帧中多种子帧上下行配置方式</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CCCCC"/>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无线帧全部上行或者下行配置</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CCCCC"/>
                    </a:solidFill>
                  </a:tcPr>
                </a:tc>
              </a:tr>
              <a:tr h="56324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HARQ</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个数与延时随上下行配置方式不同而不同</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个数与延时固定</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r>
              <a:tr h="563245">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调度周期</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a:noFill/>
                    </a:lnB>
                    <a:lnTlToBr>
                      <a:noFill/>
                    </a:lnTlToBr>
                    <a:lnBlToTr>
                      <a:noFill/>
                    </a:lnBlToTr>
                    <a:solidFill>
                      <a:srgbClr val="FFC000"/>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随上下行配置方式不同而不同，最小</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1ms</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a:noFill/>
                    </a:lnB>
                    <a:lnTlToBr>
                      <a:noFill/>
                    </a:lnTlToBr>
                    <a:lnBlToTr>
                      <a:noFill/>
                    </a:lnBlToTr>
                    <a:solidFill>
                      <a:srgbClr val="CCCCCC"/>
                    </a:solidFill>
                  </a:tcPr>
                </a:tc>
                <a:tc>
                  <a:txBody>
                    <a:bodyPr/>
                    <a:lstStyle/>
                    <a:p>
                      <a:pPr marL="342900" marR="0" lvl="0" indent="-34290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rPr>
                        <a:t>1ms</a:t>
                      </a:r>
                      <a:endPar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85490" marR="85490" marT="42744" marB="42744" anchor="ctr" horzOverflow="overflow">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a:noFill/>
                    </a:lnB>
                    <a:lnTlToBr>
                      <a:noFill/>
                    </a:lnTlToBr>
                    <a:lnBlToTr>
                      <a:noFill/>
                    </a:lnBlToTr>
                    <a:solidFill>
                      <a:srgbClr val="CCCCCC"/>
                    </a:solidFill>
                  </a:tcPr>
                </a:tc>
              </a:tr>
            </a:tbl>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p:nvPr/>
        </p:nvSpPr>
        <p:spPr bwMode="auto">
          <a:xfrm>
            <a:off x="2133788" y="76391"/>
            <a:ext cx="7741652" cy="517991"/>
          </a:xfrm>
          <a:prstGeom prst="rect">
            <a:avLst/>
          </a:prstGeom>
          <a:noFill/>
          <a:ln w="9525">
            <a:noFill/>
            <a:miter lim="800000"/>
          </a:ln>
        </p:spPr>
        <p:txBody>
          <a:bodyPr anchor="ctr"/>
          <a:lstStyle/>
          <a:p>
            <a:pPr algn="l" eaLnBrk="1" hangingPunct="1"/>
            <a:r>
              <a:rPr lang="en-US" altLang="zh-CN" sz="2800">
                <a:solidFill>
                  <a:srgbClr val="0066FF"/>
                </a:solidFill>
                <a:latin typeface="Arial" panose="020B0604020202020204" pitchFamily="34" charset="0"/>
                <a:ea typeface="黑体" panose="02010609060101010101" pitchFamily="2" charset="-122"/>
              </a:rPr>
              <a:t>LTE FDD/TDD</a:t>
            </a:r>
            <a:r>
              <a:rPr lang="zh-CN" altLang="en-US" sz="2800">
                <a:solidFill>
                  <a:srgbClr val="0066FF"/>
                </a:solidFill>
                <a:latin typeface="Arial" panose="020B0604020202020204" pitchFamily="34" charset="0"/>
                <a:ea typeface="黑体" panose="02010609060101010101" pitchFamily="2" charset="-122"/>
              </a:rPr>
              <a:t>组网和关键技术对比</a:t>
            </a:r>
            <a:endParaRPr lang="zh-CN" altLang="en-US" sz="2800">
              <a:solidFill>
                <a:srgbClr val="0066FF"/>
              </a:solidFill>
              <a:latin typeface="Arial" panose="020B0604020202020204" pitchFamily="34" charset="0"/>
              <a:ea typeface="黑体" panose="02010609060101010101" pitchFamily="2" charset="-122"/>
            </a:endParaRPr>
          </a:p>
        </p:txBody>
      </p:sp>
      <p:graphicFrame>
        <p:nvGraphicFramePr>
          <p:cNvPr id="49221" name="Group 69"/>
          <p:cNvGraphicFramePr>
            <a:graphicFrameLocks noGrp="1"/>
          </p:cNvGraphicFramePr>
          <p:nvPr>
            <p:custDataLst>
              <p:tags r:id="rId1"/>
            </p:custDataLst>
          </p:nvPr>
        </p:nvGraphicFramePr>
        <p:xfrm>
          <a:off x="26670" y="533400"/>
          <a:ext cx="12165330" cy="6014720"/>
        </p:xfrm>
        <a:graphic>
          <a:graphicData uri="http://schemas.openxmlformats.org/drawingml/2006/table">
            <a:tbl>
              <a:tblPr/>
              <a:tblGrid>
                <a:gridCol w="741045"/>
                <a:gridCol w="1567815"/>
                <a:gridCol w="5468620"/>
                <a:gridCol w="4387850"/>
              </a:tblGrid>
              <a:tr h="408940">
                <a:tc>
                  <a:txBody>
                    <a:bodyPr/>
                    <a:lstStyle/>
                    <a:p>
                      <a:pPr marL="0" marR="0" lvl="0" indent="0" algn="l" defTabSz="914400" rtl="0" eaLnBrk="1" fontAlgn="base" latinLnBrk="0" hangingPunct="1">
                        <a:lnSpc>
                          <a:spcPct val="150000"/>
                        </a:lnSpc>
                        <a:spcBef>
                          <a:spcPct val="0"/>
                        </a:spcBef>
                        <a:spcAft>
                          <a:spcPct val="0"/>
                        </a:spcAft>
                        <a:buClrTx/>
                        <a:buSzTx/>
                        <a:buFontTx/>
                        <a:buNone/>
                      </a:pPr>
                      <a:endParaRPr kumimoji="0" lang="zh-CN" altLang="zh-CN" sz="1400" b="1" i="0" u="none" strike="noStrike" cap="none" normalizeH="0" baseline="0" dirty="0" smtClean="0">
                        <a:ln>
                          <a:noFill/>
                        </a:ln>
                        <a:solidFill>
                          <a:srgbClr val="FFFFFF"/>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endParaRPr kumimoji="0" lang="zh-CN" altLang="zh-CN" sz="1400" b="1" i="0" u="none" strike="noStrike" cap="none" normalizeH="0" baseline="0" smtClean="0">
                        <a:ln>
                          <a:noFill/>
                        </a:ln>
                        <a:solidFill>
                          <a:srgbClr val="FFFFFF"/>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dirty="0" smtClean="0">
                          <a:ln>
                            <a:noFill/>
                          </a:ln>
                          <a:solidFill>
                            <a:srgbClr val="FFFFFF"/>
                          </a:solidFill>
                          <a:effectLst/>
                          <a:latin typeface="微软雅黑" panose="020B0503020204020204" charset="-122"/>
                          <a:ea typeface="微软雅黑" panose="020B0503020204020204" charset="-122"/>
                        </a:rPr>
                        <a:t>TDD</a:t>
                      </a:r>
                      <a:endParaRPr kumimoji="0" lang="en-US" altLang="zh-CN" sz="1400" b="1" i="0" u="none" strike="noStrike" cap="none" normalizeH="0" baseline="0" dirty="0" smtClean="0">
                        <a:ln>
                          <a:noFill/>
                        </a:ln>
                        <a:solidFill>
                          <a:srgbClr val="FFFFFF"/>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dirty="0" smtClean="0">
                          <a:ln>
                            <a:noFill/>
                          </a:ln>
                          <a:solidFill>
                            <a:srgbClr val="FFFFFF"/>
                          </a:solidFill>
                          <a:effectLst/>
                          <a:latin typeface="微软雅黑" panose="020B0503020204020204" charset="-122"/>
                          <a:ea typeface="微软雅黑" panose="020B0503020204020204" charset="-122"/>
                        </a:rPr>
                        <a:t>FDD</a:t>
                      </a:r>
                      <a:endParaRPr kumimoji="0" lang="en-US" altLang="zh-CN" sz="1400" b="1" i="0" u="none" strike="noStrike" cap="none" normalizeH="0" baseline="0" dirty="0" smtClean="0">
                        <a:ln>
                          <a:noFill/>
                        </a:ln>
                        <a:solidFill>
                          <a:srgbClr val="FFFFFF"/>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2060"/>
                    </a:solidFill>
                  </a:tcPr>
                </a:tc>
              </a:tr>
              <a:tr h="409575">
                <a:tc rowSpan="2">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smtClean="0">
                          <a:ln>
                            <a:noFill/>
                          </a:ln>
                          <a:solidFill>
                            <a:schemeClr val="bg1"/>
                          </a:solidFill>
                          <a:effectLst/>
                          <a:latin typeface="微软雅黑" panose="020B0503020204020204" charset="-122"/>
                          <a:ea typeface="微软雅黑" panose="020B0503020204020204" charset="-122"/>
                        </a:rPr>
                        <a:t>性能</a:t>
                      </a:r>
                      <a:endParaRPr kumimoji="0" lang="zh-CN" altLang="en-US" sz="1400" b="1" i="0" u="none" strike="noStrike" cap="none" normalizeH="0" baseline="0" dirty="0" smtClean="0">
                        <a:ln>
                          <a:noFill/>
                        </a:ln>
                        <a:solidFill>
                          <a:schemeClr val="bg1"/>
                        </a:solidFill>
                        <a:effectLst/>
                        <a:latin typeface="微软雅黑" panose="020B0503020204020204" charset="-122"/>
                        <a:ea typeface="微软雅黑" panose="020B0503020204020204" charset="-122"/>
                      </a:endParaRPr>
                    </a:p>
                  </a:txBody>
                  <a:tcPr marL="85490" marR="85490" marT="42744" marB="4274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频谱效率</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gridSpan="2">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平均频谱效率</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rPr>
                        <a:t>TDD</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与</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rPr>
                        <a:t>FDD</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相当</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hMerge="1">
                  <a:tcPr/>
                </a:tc>
              </a:tr>
              <a:tr h="732790">
                <a:tc vMerge="1">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峰值速率</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rPr>
                        <a:t>TDD</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使用部分时隙资源分别作上下行传输，峰值速率约为</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rPr>
                        <a:t>FDD</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一半</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1400" b="1" i="0" u="none" strike="noStrike" cap="none" normalizeH="0" baseline="0" smtClean="0">
                          <a:ln>
                            <a:noFill/>
                          </a:ln>
                          <a:solidFill>
                            <a:srgbClr val="FF0000"/>
                          </a:solidFill>
                          <a:effectLst/>
                          <a:latin typeface="微软雅黑" panose="020B0503020204020204" charset="-122"/>
                          <a:ea typeface="微软雅黑" panose="020B0503020204020204" charset="-122"/>
                        </a:rPr>
                        <a:t>FDD</a:t>
                      </a:r>
                      <a:r>
                        <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rPr>
                        <a:t>使用全部时隙资源分别做上下行传输，峰值速率为</a:t>
                      </a:r>
                      <a:r>
                        <a:rPr kumimoji="0" lang="en-US" altLang="zh-CN" sz="1400" b="1" i="0" u="none" strike="noStrike" cap="none" normalizeH="0" baseline="0" smtClean="0">
                          <a:ln>
                            <a:noFill/>
                          </a:ln>
                          <a:solidFill>
                            <a:srgbClr val="FF0000"/>
                          </a:solidFill>
                          <a:effectLst/>
                          <a:latin typeface="微软雅黑" panose="020B0503020204020204" charset="-122"/>
                          <a:ea typeface="微软雅黑" panose="020B0503020204020204" charset="-122"/>
                        </a:rPr>
                        <a:t>TDD</a:t>
                      </a:r>
                      <a:r>
                        <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rPr>
                        <a:t>两倍</a:t>
                      </a:r>
                      <a:endPar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732155">
                <a:tc rowSpan="5">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smtClean="0">
                          <a:ln>
                            <a:noFill/>
                          </a:ln>
                          <a:solidFill>
                            <a:schemeClr val="bg1"/>
                          </a:solidFill>
                          <a:effectLst/>
                          <a:latin typeface="微软雅黑" panose="020B0503020204020204" charset="-122"/>
                          <a:ea typeface="微软雅黑" panose="020B0503020204020204" charset="-122"/>
                        </a:rPr>
                        <a:t>组    网</a:t>
                      </a:r>
                      <a:endParaRPr kumimoji="0" lang="zh-CN" altLang="en-US" sz="1400" b="1" i="0" u="none" strike="noStrike" cap="none" normalizeH="0" baseline="0" dirty="0" smtClean="0">
                        <a:ln>
                          <a:noFill/>
                        </a:ln>
                        <a:solidFill>
                          <a:schemeClr val="bg1"/>
                        </a:solidFill>
                        <a:effectLst/>
                        <a:latin typeface="微软雅黑" panose="020B0503020204020204" charset="-122"/>
                        <a:ea typeface="微软雅黑" panose="020B0503020204020204" charset="-122"/>
                      </a:endParaRPr>
                    </a:p>
                  </a:txBody>
                  <a:tcPr marL="85490" marR="85490" marT="42744" marB="4274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上下行配比</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rPr>
                        <a:t>可灵活配置上下行的时隙比例，适应不同上下行业务比例，并灵活支持多播组播类业务</a:t>
                      </a:r>
                      <a:endPar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上下行也可支持不等带宽</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endParaRPr>
                    </a:p>
                    <a:p>
                      <a:pPr marL="0" marR="0" lvl="0" indent="0" algn="l" defTabSz="914400" rtl="0" eaLnBrk="1" fontAlgn="base" latinLnBrk="0" hangingPunct="1">
                        <a:lnSpc>
                          <a:spcPct val="150000"/>
                        </a:lnSpc>
                        <a:spcBef>
                          <a:spcPct val="0"/>
                        </a:spcBef>
                        <a:spcAft>
                          <a:spcPct val="0"/>
                        </a:spcAft>
                        <a:buClrTx/>
                        <a:buSzTx/>
                        <a:buFontTx/>
                        <a:buNone/>
                      </a:pP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514985">
                <a:tc vMerge="1">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时域保护间隔</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smtClean="0">
                          <a:ln>
                            <a:noFill/>
                          </a:ln>
                          <a:solidFill>
                            <a:schemeClr val="tx1"/>
                          </a:solidFill>
                          <a:effectLst/>
                          <a:latin typeface="微软雅黑" panose="020B0503020204020204" charset="-122"/>
                          <a:ea typeface="微软雅黑" panose="020B0503020204020204" charset="-122"/>
                        </a:rPr>
                        <a:t>在上下行时隙之间需要保护时间间隔，且随覆盖半径的不同而不同</a:t>
                      </a:r>
                      <a:endParaRPr kumimoji="0" lang="zh-CN" altLang="en-US" sz="1400" b="1"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rPr>
                        <a:t>上下行之间不需要保护时隙，覆盖半径灵活；</a:t>
                      </a:r>
                      <a:endPar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410210">
                <a:tc vMerge="1">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频率保护间隔</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rPr>
                        <a:t>无要求</a:t>
                      </a:r>
                      <a:endPar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上下行之间需要保护带</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732155">
                <a:tc vMerge="1">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多运营商部署</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多运营商部署需要协同，邻频部署需要上下行时隙切换点对齐</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rPr>
                        <a:t>多运营商的部署不需要协同，无需时隙对齐</a:t>
                      </a:r>
                      <a:endPar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408940">
                <a:tc vMerge="1">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网络同步</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smtClean="0">
                          <a:ln>
                            <a:noFill/>
                          </a:ln>
                          <a:solidFill>
                            <a:schemeClr val="tx1"/>
                          </a:solidFill>
                          <a:effectLst/>
                          <a:latin typeface="微软雅黑" panose="020B0503020204020204" charset="-122"/>
                          <a:ea typeface="微软雅黑" panose="020B0503020204020204" charset="-122"/>
                        </a:rPr>
                        <a:t>要求全网同步；</a:t>
                      </a:r>
                      <a:endParaRPr kumimoji="0" lang="zh-CN" altLang="en-US" sz="1400" b="1"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rPr>
                        <a:t>全网可同步或非同步方式；</a:t>
                      </a:r>
                      <a:endPar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408940">
                <a:tc rowSpan="2">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smtClean="0">
                          <a:ln>
                            <a:noFill/>
                          </a:ln>
                          <a:solidFill>
                            <a:schemeClr val="bg1"/>
                          </a:solidFill>
                          <a:effectLst/>
                          <a:latin typeface="微软雅黑" panose="020B0503020204020204" charset="-122"/>
                          <a:ea typeface="微软雅黑" panose="020B0503020204020204" charset="-122"/>
                        </a:rPr>
                        <a:t>设备实现</a:t>
                      </a:r>
                      <a:endParaRPr kumimoji="0" lang="zh-CN" altLang="en-US" sz="1400" b="1" i="0" u="none" strike="noStrike" cap="none" normalizeH="0" baseline="0" dirty="0" smtClean="0">
                        <a:ln>
                          <a:noFill/>
                        </a:ln>
                        <a:solidFill>
                          <a:schemeClr val="bg1"/>
                        </a:solidFill>
                        <a:effectLst/>
                        <a:latin typeface="微软雅黑" panose="020B0503020204020204" charset="-122"/>
                        <a:ea typeface="微软雅黑" panose="020B0503020204020204" charset="-122"/>
                      </a:endParaRPr>
                    </a:p>
                  </a:txBody>
                  <a:tcPr marL="85490" marR="85490" marT="42744" marB="4274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双工器</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rPr>
                        <a:t>不需要笨重的双工器，减少设备复杂度</a:t>
                      </a:r>
                      <a:endParaRPr kumimoji="0" lang="zh-CN" altLang="en-US" sz="1400" b="1" i="0" u="none" strike="noStrike" cap="none" normalizeH="0" baseline="0" smtClean="0">
                        <a:ln>
                          <a:noFill/>
                        </a:ln>
                        <a:solidFill>
                          <a:srgbClr val="FF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需要</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rPr>
                        <a:t>FDD</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双工器</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504825">
                <a:tc vMerge="1">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时延</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上下行不连续发送</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rPr>
                        <a:t>,</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系统时延较</a:t>
                      </a:r>
                      <a:r>
                        <a:rPr kumimoji="0" lang="en-US" altLang="zh-CN" sz="1400" b="1" i="0" u="none" strike="noStrike" cap="none" normalizeH="0" baseline="0" smtClean="0">
                          <a:ln>
                            <a:noFill/>
                          </a:ln>
                          <a:solidFill>
                            <a:schemeClr val="tx1"/>
                          </a:solidFill>
                          <a:effectLst/>
                          <a:latin typeface="微软雅黑" panose="020B0503020204020204" charset="-122"/>
                          <a:ea typeface="微软雅黑" panose="020B0503020204020204" charset="-122"/>
                        </a:rPr>
                        <a:t>FDD</a:t>
                      </a:r>
                      <a:r>
                        <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rPr>
                        <a:t>高。</a:t>
                      </a:r>
                      <a:endParaRPr kumimoji="0" lang="zh-CN" altLang="en-US" sz="1400" b="1" i="0" u="none" strike="noStrike" cap="none" normalizeH="0" baseline="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smtClean="0">
                          <a:ln>
                            <a:noFill/>
                          </a:ln>
                          <a:solidFill>
                            <a:srgbClr val="FF0000"/>
                          </a:solidFill>
                          <a:effectLst/>
                          <a:latin typeface="微软雅黑" panose="020B0503020204020204" charset="-122"/>
                          <a:ea typeface="微软雅黑" panose="020B0503020204020204" charset="-122"/>
                        </a:rPr>
                        <a:t>上下行可以连续发送，系统提供的业务时延较</a:t>
                      </a:r>
                      <a:r>
                        <a:rPr kumimoji="0" lang="en-US" altLang="zh-CN" sz="1400" b="1" i="0" u="none" strike="noStrike" cap="none" normalizeH="0" baseline="0" dirty="0" smtClean="0">
                          <a:ln>
                            <a:noFill/>
                          </a:ln>
                          <a:solidFill>
                            <a:srgbClr val="FF0000"/>
                          </a:solidFill>
                          <a:effectLst/>
                          <a:latin typeface="微软雅黑" panose="020B0503020204020204" charset="-122"/>
                          <a:ea typeface="微软雅黑" panose="020B0503020204020204" charset="-122"/>
                        </a:rPr>
                        <a:t>TDD</a:t>
                      </a:r>
                      <a:r>
                        <a:rPr kumimoji="0" lang="zh-CN" altLang="en-US" sz="1400" b="1" i="0" u="none" strike="noStrike" cap="none" normalizeH="0" baseline="0" dirty="0" smtClean="0">
                          <a:ln>
                            <a:noFill/>
                          </a:ln>
                          <a:solidFill>
                            <a:srgbClr val="FF0000"/>
                          </a:solidFill>
                          <a:effectLst/>
                          <a:latin typeface="微软雅黑" panose="020B0503020204020204" charset="-122"/>
                          <a:ea typeface="微软雅黑" panose="020B0503020204020204" charset="-122"/>
                        </a:rPr>
                        <a:t>低</a:t>
                      </a:r>
                      <a:endParaRPr kumimoji="0" lang="zh-CN" altLang="en-US" sz="1400" b="1" i="0" u="none" strike="noStrike" cap="none" normalizeH="0" baseline="0" dirty="0" smtClean="0">
                        <a:ln>
                          <a:noFill/>
                        </a:ln>
                        <a:solidFill>
                          <a:srgbClr val="FF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751205">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smtClean="0">
                          <a:ln>
                            <a:noFill/>
                          </a:ln>
                          <a:solidFill>
                            <a:schemeClr val="bg1"/>
                          </a:solidFill>
                          <a:effectLst/>
                          <a:latin typeface="微软雅黑" panose="020B0503020204020204" charset="-122"/>
                          <a:ea typeface="微软雅黑" panose="020B0503020204020204" charset="-122"/>
                        </a:rPr>
                        <a:t>关键技术</a:t>
                      </a:r>
                      <a:endParaRPr kumimoji="0" lang="zh-CN" altLang="en-US" sz="1400" b="1" i="0" u="none" strike="noStrike" cap="none" normalizeH="0" baseline="0" dirty="0" smtClean="0">
                        <a:ln>
                          <a:noFill/>
                        </a:ln>
                        <a:solidFill>
                          <a:schemeClr val="bg1"/>
                        </a:solidFill>
                        <a:effectLst/>
                        <a:latin typeface="微软雅黑" panose="020B0503020204020204" charset="-122"/>
                        <a:ea typeface="微软雅黑" panose="020B0503020204020204" charset="-122"/>
                      </a:endParaRPr>
                    </a:p>
                  </a:txBody>
                  <a:tcPr marL="85490" marR="85490" marT="42744" marB="4274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rPr>
                        <a:t>多天线技术</a:t>
                      </a:r>
                      <a:endParaRPr kumimoji="0" lang="zh-CN" altLang="en-US" sz="1400" b="1" i="0" u="none" strike="noStrike" cap="none" normalizeH="0" baseline="0" smtClean="0">
                        <a:ln>
                          <a:noFill/>
                        </a:ln>
                        <a:solidFill>
                          <a:srgbClr val="00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smtClean="0">
                          <a:ln>
                            <a:noFill/>
                          </a:ln>
                          <a:solidFill>
                            <a:srgbClr val="FF0000"/>
                          </a:solidFill>
                          <a:effectLst/>
                          <a:latin typeface="微软雅黑" panose="020B0503020204020204" charset="-122"/>
                          <a:ea typeface="微软雅黑" panose="020B0503020204020204" charset="-122"/>
                        </a:rPr>
                        <a:t>可以利用上下行信道的对称性，采用先进的无线技术如智能天线、更精确的预编码方案等，提高系统覆盖质量，提升整体吞吐量</a:t>
                      </a:r>
                      <a:endParaRPr kumimoji="0" lang="zh-CN" altLang="en-US" sz="1400" b="1" i="0" u="none" strike="noStrike" cap="none" normalizeH="0" baseline="0" dirty="0" smtClean="0">
                        <a:ln>
                          <a:noFill/>
                        </a:ln>
                        <a:solidFill>
                          <a:srgbClr val="FF0000"/>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smtClean="0">
                          <a:ln>
                            <a:noFill/>
                          </a:ln>
                          <a:solidFill>
                            <a:schemeClr val="tx1"/>
                          </a:solidFill>
                          <a:effectLst/>
                          <a:latin typeface="微软雅黑" panose="020B0503020204020204" charset="-122"/>
                          <a:ea typeface="微软雅黑" panose="020B0503020204020204" charset="-122"/>
                        </a:rPr>
                        <a:t>上下行使用不同的频率，很难利用信道的对称性</a:t>
                      </a:r>
                      <a:endParaRPr kumimoji="0" lang="zh-CN" altLang="en-US" sz="1400" b="1" i="0" u="none" strike="noStrike" cap="none" normalizeH="0" baseline="0" dirty="0" smtClean="0">
                        <a:ln>
                          <a:noFill/>
                        </a:ln>
                        <a:solidFill>
                          <a:schemeClr val="tx1"/>
                        </a:solidFill>
                        <a:effectLst/>
                        <a:latin typeface="微软雅黑" panose="020B0503020204020204" charset="-122"/>
                        <a:ea typeface="微软雅黑" panose="020B0503020204020204" charset="-122"/>
                      </a:endParaRPr>
                    </a:p>
                  </a:txBody>
                  <a:tcPr marL="85490" marR="85490" marT="42744" marB="4274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标题 60417"/>
          <p:cNvSpPr>
            <a:spLocks noGrp="1"/>
          </p:cNvSpPr>
          <p:nvPr>
            <p:ph type="title"/>
          </p:nvPr>
        </p:nvSpPr>
        <p:spPr/>
        <p:txBody>
          <a:bodyPr anchor="t" anchorCtr="0"/>
          <a:lstStyle/>
          <a:p>
            <a:r>
              <a:rPr lang="en-US" altLang="zh-CN" sz="3800"/>
              <a:t>6.3.3 LTE/LTE-Advanced</a:t>
            </a:r>
            <a:r>
              <a:rPr lang="zh-CN" altLang="en-US" sz="3800" dirty="0"/>
              <a:t>信道映射 </a:t>
            </a:r>
            <a:endParaRPr lang="zh-CN" altLang="en-US" sz="3800" dirty="0"/>
          </a:p>
        </p:txBody>
      </p:sp>
      <p:pic>
        <p:nvPicPr>
          <p:cNvPr id="142338" name="图片 60420"/>
          <p:cNvPicPr>
            <a:picLocks noChangeAspect="1"/>
          </p:cNvPicPr>
          <p:nvPr/>
        </p:nvPicPr>
        <p:blipFill>
          <a:blip r:embed="rId1">
            <a:grayscl/>
          </a:blip>
          <a:stretch>
            <a:fillRect/>
          </a:stretch>
        </p:blipFill>
        <p:spPr>
          <a:xfrm>
            <a:off x="553720" y="1388745"/>
            <a:ext cx="11240135" cy="4576445"/>
          </a:xfrm>
          <a:prstGeom prst="rect">
            <a:avLst/>
          </a:prstGeom>
          <a:noFill/>
          <a:ln w="9525">
            <a:noFill/>
          </a:ln>
        </p:spPr>
      </p:pic>
      <p:sp>
        <p:nvSpPr>
          <p:cNvPr id="142339" name="矩形 60421"/>
          <p:cNvSpPr/>
          <p:nvPr/>
        </p:nvSpPr>
        <p:spPr>
          <a:xfrm>
            <a:off x="3581400" y="6202680"/>
            <a:ext cx="6103620" cy="460375"/>
          </a:xfrm>
          <a:prstGeom prst="rect">
            <a:avLst/>
          </a:prstGeom>
          <a:noFill/>
          <a:ln w="9525">
            <a:noFill/>
          </a:ln>
        </p:spPr>
        <p:txBody>
          <a:bodyPr wrap="square" anchor="ctr" anchorCtr="0">
            <a:spAutoFit/>
          </a:bodyPr>
          <a:lstStyle/>
          <a:p>
            <a:pPr algn="ctr"/>
            <a:r>
              <a:rPr lang="zh-CN" altLang="en-US" sz="2400" dirty="0">
                <a:latin typeface="Arial" panose="020B0604020202020204" pitchFamily="34" charset="0"/>
                <a:ea typeface="宋体" panose="02010600030101010101" pitchFamily="2" charset="-122"/>
              </a:rPr>
              <a:t>图</a:t>
            </a:r>
            <a:r>
              <a:rPr lang="en-US" altLang="zh-CN" sz="2400">
                <a:latin typeface="Arial" panose="020B0604020202020204" pitchFamily="34" charset="0"/>
                <a:ea typeface="宋体" panose="02010600030101010101" pitchFamily="2" charset="-122"/>
              </a:rPr>
              <a:t>6-25 LTE/LTE-A</a:t>
            </a:r>
            <a:r>
              <a:rPr lang="zh-CN" altLang="en-US" sz="2400" dirty="0">
                <a:solidFill>
                  <a:srgbClr val="FF0000"/>
                </a:solidFill>
                <a:latin typeface="Arial" panose="020B0604020202020204" pitchFamily="34" charset="0"/>
                <a:ea typeface="宋体" panose="02010600030101010101" pitchFamily="2" charset="-122"/>
              </a:rPr>
              <a:t>下行信道</a:t>
            </a:r>
            <a:r>
              <a:rPr lang="zh-CN" altLang="en-US" sz="2400" dirty="0">
                <a:latin typeface="Arial" panose="020B0604020202020204" pitchFamily="34" charset="0"/>
                <a:ea typeface="宋体" panose="02010600030101010101" pitchFamily="2" charset="-122"/>
              </a:rPr>
              <a:t>映射关系</a:t>
            </a:r>
            <a:endParaRPr lang="zh-CN" altLang="en-US" sz="2400" dirty="0">
              <a:latin typeface="Arial" panose="020B0604020202020204" pitchFamily="34" charset="0"/>
              <a:ea typeface="宋体" panose="02010600030101010101" pitchFamily="2" charset="-122"/>
            </a:endParaRPr>
          </a:p>
        </p:txBody>
      </p:sp>
      <p:sp>
        <p:nvSpPr>
          <p:cNvPr id="2" name="文本框 1"/>
          <p:cNvSpPr txBox="1"/>
          <p:nvPr/>
        </p:nvSpPr>
        <p:spPr>
          <a:xfrm>
            <a:off x="686435" y="2590800"/>
            <a:ext cx="3073400" cy="368300"/>
          </a:xfrm>
          <a:prstGeom prst="rect">
            <a:avLst/>
          </a:prstGeom>
          <a:noFill/>
        </p:spPr>
        <p:txBody>
          <a:bodyPr wrap="square" rtlCol="0">
            <a:spAutoFit/>
          </a:bodyPr>
          <a:lstStyle/>
          <a:p>
            <a:r>
              <a:rPr lang="en-US" altLang="zh-CN"/>
              <a:t>MAC</a:t>
            </a:r>
            <a:endParaRPr lang="en-US" altLang="zh-CN"/>
          </a:p>
        </p:txBody>
      </p:sp>
      <p:sp>
        <p:nvSpPr>
          <p:cNvPr id="4" name="文本框 3"/>
          <p:cNvSpPr txBox="1"/>
          <p:nvPr/>
        </p:nvSpPr>
        <p:spPr>
          <a:xfrm>
            <a:off x="686435" y="4267200"/>
            <a:ext cx="4064000" cy="368300"/>
          </a:xfrm>
          <a:prstGeom prst="rect">
            <a:avLst/>
          </a:prstGeom>
          <a:noFill/>
        </p:spPr>
        <p:txBody>
          <a:bodyPr wrap="square" rtlCol="0">
            <a:spAutoFit/>
          </a:bodyPr>
          <a:lstStyle/>
          <a:p>
            <a:r>
              <a:rPr lang="en-US" altLang="zh-CN"/>
              <a:t>PHY</a:t>
            </a:r>
            <a:endParaRPr lang="en-US" altLang="zh-CN"/>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图片 61483"/>
          <p:cNvPicPr>
            <a:picLocks noChangeAspect="1"/>
          </p:cNvPicPr>
          <p:nvPr/>
        </p:nvPicPr>
        <p:blipFill>
          <a:blip r:embed="rId1"/>
          <a:stretch>
            <a:fillRect/>
          </a:stretch>
        </p:blipFill>
        <p:spPr>
          <a:xfrm>
            <a:off x="2286000" y="533400"/>
            <a:ext cx="8018780" cy="5455285"/>
          </a:xfrm>
          <a:prstGeom prst="rect">
            <a:avLst/>
          </a:prstGeom>
          <a:noFill/>
          <a:ln w="9525">
            <a:noFill/>
          </a:ln>
        </p:spPr>
      </p:pic>
      <p:sp>
        <p:nvSpPr>
          <p:cNvPr id="143362" name="矩形 61484"/>
          <p:cNvSpPr/>
          <p:nvPr/>
        </p:nvSpPr>
        <p:spPr>
          <a:xfrm>
            <a:off x="2693670" y="6158548"/>
            <a:ext cx="6729095" cy="521970"/>
          </a:xfrm>
          <a:prstGeom prst="rect">
            <a:avLst/>
          </a:prstGeom>
          <a:noFill/>
          <a:ln w="9525">
            <a:noFill/>
          </a:ln>
        </p:spPr>
        <p:txBody>
          <a:bodyPr wrap="square" anchor="ctr" anchorCtr="0">
            <a:spAutoFit/>
          </a:bodyPr>
          <a:lstStyle/>
          <a:p>
            <a:pPr lvl="0" algn="ctr">
              <a:buClrTx/>
              <a:buSzTx/>
              <a:buFontTx/>
            </a:pPr>
            <a:r>
              <a:rPr lang="zh-CN" altLang="en-US" sz="2800" dirty="0">
                <a:sym typeface="+mn-ea"/>
              </a:rPr>
              <a:t>图6-26 LTE/LTE-A上行信道映射关系</a:t>
            </a:r>
            <a:endParaRPr lang="zh-CN" altLang="en-US" sz="2800" dirty="0">
              <a:sym typeface="+mn-ea"/>
            </a:endParaRPr>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3962650" y="213"/>
            <a:ext cx="7694158" cy="672348"/>
          </a:xfrm>
          <a:ln algn="ctr"/>
        </p:spPr>
        <p:txBody>
          <a:bodyPr/>
          <a:lstStyle/>
          <a:p>
            <a:pPr algn="l" eaLnBrk="1" hangingPunct="1">
              <a:defRPr/>
            </a:pPr>
            <a:r>
              <a:rPr lang="zh-CN" altLang="en-US" sz="4000" b="1" kern="1200" dirty="0" smtClean="0">
                <a:solidFill>
                  <a:srgbClr val="0018F0"/>
                </a:solidFill>
                <a:cs typeface="+mn-cs"/>
              </a:rPr>
              <a:t>逻辑信道</a:t>
            </a:r>
            <a:endParaRPr lang="zh-CN" altLang="en-US" sz="4000" b="1" kern="1200" dirty="0" smtClean="0">
              <a:solidFill>
                <a:srgbClr val="0018F0"/>
              </a:solidFill>
              <a:cs typeface="+mn-cs"/>
            </a:endParaRPr>
          </a:p>
        </p:txBody>
      </p:sp>
      <p:sp>
        <p:nvSpPr>
          <p:cNvPr id="64515" name="Rectangle 3"/>
          <p:cNvSpPr>
            <a:spLocks noChangeArrowheads="1"/>
          </p:cNvSpPr>
          <p:nvPr/>
        </p:nvSpPr>
        <p:spPr bwMode="auto">
          <a:xfrm>
            <a:off x="-228568" y="457515"/>
            <a:ext cx="12169362" cy="5497983"/>
          </a:xfrm>
          <a:prstGeom prst="rect">
            <a:avLst/>
          </a:prstGeom>
          <a:noFill/>
          <a:ln w="9525">
            <a:noFill/>
            <a:miter lim="800000"/>
          </a:ln>
        </p:spPr>
        <p:txBody>
          <a:bodyPr/>
          <a:lstStyle/>
          <a:p>
            <a:pPr marL="800100" lvl="1" indent="-342900" algn="l" eaLnBrk="1" hangingPunct="1">
              <a:lnSpc>
                <a:spcPct val="150000"/>
              </a:lnSpc>
              <a:buClr>
                <a:srgbClr val="0066FF"/>
              </a:buClr>
              <a:buSzPct val="80000"/>
              <a:buFont typeface="Wingdings" panose="05000000000000000000" pitchFamily="2" charset="2"/>
              <a:buChar char="n"/>
            </a:pPr>
            <a:r>
              <a:rPr kumimoji="0" lang="pt-BR" altLang="zh-CN" sz="2000">
                <a:solidFill>
                  <a:schemeClr val="tx1"/>
                </a:solidFill>
                <a:latin typeface="Arial" panose="020B0604020202020204" pitchFamily="34" charset="0"/>
              </a:rPr>
              <a:t>MAC</a:t>
            </a:r>
            <a:r>
              <a:rPr kumimoji="0" lang="zh-CN" altLang="pt-BR" sz="2000">
                <a:solidFill>
                  <a:schemeClr val="tx1"/>
                </a:solidFill>
                <a:latin typeface="Arial" panose="020B0604020202020204" pitchFamily="34" charset="0"/>
              </a:rPr>
              <a:t>向</a:t>
            </a:r>
            <a:r>
              <a:rPr kumimoji="0" lang="pt-BR" altLang="zh-CN" sz="2000">
                <a:solidFill>
                  <a:schemeClr val="tx1"/>
                </a:solidFill>
                <a:latin typeface="Arial" panose="020B0604020202020204" pitchFamily="34" charset="0"/>
              </a:rPr>
              <a:t>RLC</a:t>
            </a:r>
            <a:r>
              <a:rPr kumimoji="0" lang="zh-CN" altLang="pt-BR" sz="2000">
                <a:solidFill>
                  <a:schemeClr val="tx1"/>
                </a:solidFill>
                <a:latin typeface="Arial" panose="020B0604020202020204" pitchFamily="34" charset="0"/>
              </a:rPr>
              <a:t>以逻辑信道的形式提供服务。逻辑信道由其承载的信息类型所定义，分为</a:t>
            </a:r>
            <a:r>
              <a:rPr kumimoji="0" lang="pt-BR" altLang="zh-CN" sz="2000">
                <a:solidFill>
                  <a:schemeClr val="tx1"/>
                </a:solidFill>
                <a:latin typeface="Arial" panose="020B0604020202020204" pitchFamily="34" charset="0"/>
              </a:rPr>
              <a:t>CCH</a:t>
            </a:r>
            <a:r>
              <a:rPr kumimoji="0" lang="zh-CN" altLang="pt-BR" sz="2000">
                <a:solidFill>
                  <a:schemeClr val="tx1"/>
                </a:solidFill>
                <a:latin typeface="Arial" panose="020B0604020202020204" pitchFamily="34" charset="0"/>
              </a:rPr>
              <a:t>和</a:t>
            </a:r>
            <a:r>
              <a:rPr kumimoji="0" lang="pt-BR" altLang="zh-CN" sz="2000">
                <a:solidFill>
                  <a:schemeClr val="tx1"/>
                </a:solidFill>
                <a:latin typeface="Arial" panose="020B0604020202020204" pitchFamily="34" charset="0"/>
              </a:rPr>
              <a:t>TCH</a:t>
            </a:r>
            <a:r>
              <a:rPr kumimoji="0" lang="zh-CN" altLang="pt-BR" sz="2000">
                <a:solidFill>
                  <a:schemeClr val="tx1"/>
                </a:solidFill>
                <a:latin typeface="Arial" panose="020B0604020202020204" pitchFamily="34" charset="0"/>
              </a:rPr>
              <a:t>，</a:t>
            </a:r>
            <a:r>
              <a:rPr lang="pt-BR" altLang="zh-CN" sz="2000">
                <a:sym typeface="+mn-ea"/>
              </a:rPr>
              <a:t>CCH</a:t>
            </a:r>
            <a:r>
              <a:rPr kumimoji="0" lang="zh-CN" altLang="pt-BR" sz="2000">
                <a:solidFill>
                  <a:schemeClr val="tx1"/>
                </a:solidFill>
                <a:latin typeface="Arial" panose="020B0604020202020204" pitchFamily="34" charset="0"/>
              </a:rPr>
              <a:t>用于传输</a:t>
            </a:r>
            <a:r>
              <a:rPr kumimoji="0" lang="pt-BR" altLang="zh-CN" sz="2000">
                <a:solidFill>
                  <a:schemeClr val="tx1"/>
                </a:solidFill>
                <a:latin typeface="Arial" panose="020B0604020202020204" pitchFamily="34" charset="0"/>
              </a:rPr>
              <a:t>LTE</a:t>
            </a:r>
            <a:r>
              <a:rPr kumimoji="0" lang="zh-CN" altLang="pt-BR" sz="2000">
                <a:solidFill>
                  <a:schemeClr val="tx1"/>
                </a:solidFill>
                <a:latin typeface="Arial" panose="020B0604020202020204" pitchFamily="34" charset="0"/>
              </a:rPr>
              <a:t>系统所必需的控制和配置信息，</a:t>
            </a:r>
            <a:r>
              <a:rPr lang="pt-BR" altLang="zh-CN" sz="2000">
                <a:sym typeface="+mn-ea"/>
              </a:rPr>
              <a:t>TCH</a:t>
            </a:r>
            <a:r>
              <a:rPr kumimoji="0" lang="zh-CN" altLang="pt-BR" sz="2000">
                <a:solidFill>
                  <a:schemeClr val="tx1"/>
                </a:solidFill>
                <a:latin typeface="Arial" panose="020B0604020202020204" pitchFamily="34" charset="0"/>
              </a:rPr>
              <a:t>用于传输用户数据。</a:t>
            </a:r>
            <a:r>
              <a:rPr kumimoji="0" lang="pt-BR" altLang="zh-CN" sz="2000">
                <a:solidFill>
                  <a:schemeClr val="tx1"/>
                </a:solidFill>
                <a:latin typeface="Arial" panose="020B0604020202020204" pitchFamily="34" charset="0"/>
              </a:rPr>
              <a:t>LTE</a:t>
            </a:r>
            <a:r>
              <a:rPr kumimoji="0" lang="zh-CN" altLang="pt-BR" sz="2000">
                <a:solidFill>
                  <a:schemeClr val="tx1"/>
                </a:solidFill>
                <a:latin typeface="Arial" panose="020B0604020202020204" pitchFamily="34" charset="0"/>
              </a:rPr>
              <a:t>规定的逻辑信道类型如下：</a:t>
            </a:r>
            <a:endParaRPr kumimoji="0" lang="zh-CN" altLang="pt-BR" sz="2000">
              <a:solidFill>
                <a:schemeClr val="tx1"/>
              </a:solidFill>
              <a:latin typeface="Arial" panose="020B0604020202020204" pitchFamily="34" charset="0"/>
            </a:endParaRPr>
          </a:p>
          <a:p>
            <a:pPr marL="742950" lvl="1" indent="-285750" algn="l" eaLnBrk="1" hangingPunct="1">
              <a:lnSpc>
                <a:spcPct val="150000"/>
              </a:lnSpc>
              <a:buClr>
                <a:srgbClr val="0066FF"/>
              </a:buClr>
              <a:buSzPct val="80000"/>
              <a:buFont typeface="Wingdings" panose="05000000000000000000" pitchFamily="2" charset="2"/>
              <a:buChar char="u"/>
            </a:pPr>
            <a:r>
              <a:rPr kumimoji="0" lang="pt-BR" altLang="zh-CN" sz="2000">
                <a:solidFill>
                  <a:schemeClr val="tx1"/>
                </a:solidFill>
                <a:latin typeface="Arial" panose="020B0604020202020204" pitchFamily="34" charset="0"/>
              </a:rPr>
              <a:t>BCCH</a:t>
            </a:r>
            <a:r>
              <a:rPr kumimoji="0" lang="zh-CN" altLang="pt-BR" sz="2000">
                <a:solidFill>
                  <a:schemeClr val="tx1"/>
                </a:solidFill>
                <a:latin typeface="Arial" panose="020B0604020202020204" pitchFamily="34" charset="0"/>
              </a:rPr>
              <a:t>信道，广播控制信道，用于传输从网络到小区中所有移动终端的系统控制信息。移动终端需要读取在</a:t>
            </a:r>
            <a:r>
              <a:rPr kumimoji="0" lang="pt-BR" altLang="zh-CN" sz="2000">
                <a:solidFill>
                  <a:schemeClr val="tx1"/>
                </a:solidFill>
                <a:latin typeface="Arial" panose="020B0604020202020204" pitchFamily="34" charset="0"/>
              </a:rPr>
              <a:t>BCCH</a:t>
            </a:r>
            <a:r>
              <a:rPr kumimoji="0" lang="zh-CN" altLang="pt-BR" sz="2000">
                <a:solidFill>
                  <a:schemeClr val="tx1"/>
                </a:solidFill>
                <a:latin typeface="Arial" panose="020B0604020202020204" pitchFamily="34" charset="0"/>
              </a:rPr>
              <a:t>上发送的系统信息，如系统带宽等。</a:t>
            </a:r>
            <a:endParaRPr kumimoji="0" lang="zh-CN" altLang="pt-BR" sz="2000">
              <a:solidFill>
                <a:schemeClr val="tx1"/>
              </a:solidFill>
              <a:latin typeface="Arial" panose="020B0604020202020204" pitchFamily="34" charset="0"/>
            </a:endParaRPr>
          </a:p>
          <a:p>
            <a:pPr marL="742950" lvl="1" indent="-285750" algn="l" eaLnBrk="1" hangingPunct="1">
              <a:lnSpc>
                <a:spcPct val="150000"/>
              </a:lnSpc>
              <a:buClr>
                <a:srgbClr val="0066FF"/>
              </a:buClr>
              <a:buSzPct val="80000"/>
              <a:buFont typeface="Wingdings" panose="05000000000000000000" pitchFamily="2" charset="2"/>
              <a:buChar char="u"/>
            </a:pPr>
            <a:r>
              <a:rPr kumimoji="0" lang="pt-BR" altLang="zh-CN" sz="2000">
                <a:solidFill>
                  <a:schemeClr val="tx1"/>
                </a:solidFill>
                <a:latin typeface="Arial" panose="020B0604020202020204" pitchFamily="34" charset="0"/>
              </a:rPr>
              <a:t>PCCH</a:t>
            </a:r>
            <a:r>
              <a:rPr kumimoji="0" lang="zh-CN" altLang="pt-BR" sz="2000">
                <a:solidFill>
                  <a:schemeClr val="tx1"/>
                </a:solidFill>
                <a:latin typeface="Arial" panose="020B0604020202020204" pitchFamily="34" charset="0"/>
              </a:rPr>
              <a:t>，寻呼控制信道，用于寻呼位于小区级别中的移动终端，终端的位置网络不知道，因此寻呼消息需要发到多个小区。</a:t>
            </a:r>
            <a:endParaRPr kumimoji="0" lang="zh-CN" altLang="en-US" sz="2000">
              <a:solidFill>
                <a:schemeClr val="tx1"/>
              </a:solidFill>
              <a:latin typeface="Arial" panose="020B0604020202020204" pitchFamily="34" charset="0"/>
            </a:endParaRPr>
          </a:p>
          <a:p>
            <a:pPr marL="742950" lvl="1" indent="-285750" algn="l" eaLnBrk="1" hangingPunct="1">
              <a:lnSpc>
                <a:spcPct val="150000"/>
              </a:lnSpc>
              <a:buClr>
                <a:srgbClr val="0066FF"/>
              </a:buClr>
              <a:buSzPct val="80000"/>
              <a:buFont typeface="Wingdings" panose="05000000000000000000" pitchFamily="2" charset="2"/>
              <a:buChar char="u"/>
            </a:pPr>
            <a:r>
              <a:rPr kumimoji="0" lang="en-US" altLang="zh-CN" sz="2000">
                <a:solidFill>
                  <a:schemeClr val="tx1"/>
                </a:solidFill>
                <a:latin typeface="Arial" panose="020B0604020202020204" pitchFamily="34" charset="0"/>
              </a:rPr>
              <a:t>DCCH</a:t>
            </a:r>
            <a:r>
              <a:rPr kumimoji="0" lang="zh-CN" altLang="en-US" sz="2000">
                <a:solidFill>
                  <a:schemeClr val="tx1"/>
                </a:solidFill>
                <a:latin typeface="Arial" panose="020B0604020202020204" pitchFamily="34" charset="0"/>
              </a:rPr>
              <a:t>，专用控制信道，用于传输来去于网络和移动终端之间的控制信息。该信道用于移动终端单独的配置，诸如不同的切换消息</a:t>
            </a:r>
            <a:endParaRPr kumimoji="0" lang="pt-BR" altLang="zh-CN" sz="2000">
              <a:solidFill>
                <a:schemeClr val="tx1"/>
              </a:solidFill>
              <a:latin typeface="Arial" panose="020B0604020202020204" pitchFamily="34" charset="0"/>
            </a:endParaRPr>
          </a:p>
          <a:p>
            <a:pPr marL="742950" lvl="1" indent="-285750" algn="l" eaLnBrk="1" hangingPunct="1">
              <a:lnSpc>
                <a:spcPct val="150000"/>
              </a:lnSpc>
              <a:buClr>
                <a:srgbClr val="0066FF"/>
              </a:buClr>
              <a:buSzPct val="80000"/>
              <a:buFont typeface="Wingdings" panose="05000000000000000000" pitchFamily="2" charset="2"/>
              <a:buChar char="u"/>
            </a:pPr>
            <a:r>
              <a:rPr kumimoji="0" lang="pt-BR" altLang="zh-CN" sz="2000">
                <a:solidFill>
                  <a:schemeClr val="tx1"/>
                </a:solidFill>
                <a:latin typeface="Arial" panose="020B0604020202020204" pitchFamily="34" charset="0"/>
              </a:rPr>
              <a:t>MCCH</a:t>
            </a:r>
            <a:r>
              <a:rPr kumimoji="0" lang="zh-CN" altLang="pt-BR" sz="2000">
                <a:solidFill>
                  <a:schemeClr val="tx1"/>
                </a:solidFill>
                <a:latin typeface="Arial" panose="020B0604020202020204" pitchFamily="34" charset="0"/>
              </a:rPr>
              <a:t>，多播控制信道，用于传输请求接收</a:t>
            </a:r>
            <a:r>
              <a:rPr kumimoji="0" lang="pt-BR" altLang="zh-CN" sz="2000">
                <a:solidFill>
                  <a:schemeClr val="tx1"/>
                </a:solidFill>
                <a:latin typeface="Arial" panose="020B0604020202020204" pitchFamily="34" charset="0"/>
              </a:rPr>
              <a:t>MTCH</a:t>
            </a:r>
            <a:r>
              <a:rPr kumimoji="0" lang="zh-CN" altLang="pt-BR" sz="2000">
                <a:solidFill>
                  <a:schemeClr val="tx1"/>
                </a:solidFill>
                <a:latin typeface="Arial" panose="020B0604020202020204" pitchFamily="34" charset="0"/>
              </a:rPr>
              <a:t>信息的控制信息。</a:t>
            </a:r>
            <a:endParaRPr kumimoji="0" lang="zh-CN" altLang="pt-BR" sz="2000">
              <a:solidFill>
                <a:schemeClr val="tx1"/>
              </a:solidFill>
              <a:latin typeface="Arial" panose="020B0604020202020204" pitchFamily="34" charset="0"/>
            </a:endParaRPr>
          </a:p>
          <a:p>
            <a:pPr marL="742950" lvl="1" indent="-285750" algn="l" eaLnBrk="1" hangingPunct="1">
              <a:lnSpc>
                <a:spcPct val="150000"/>
              </a:lnSpc>
              <a:buClr>
                <a:srgbClr val="0066FF"/>
              </a:buClr>
              <a:buSzPct val="80000"/>
              <a:buFont typeface="Wingdings" panose="05000000000000000000" pitchFamily="2" charset="2"/>
              <a:buChar char="u"/>
            </a:pPr>
            <a:r>
              <a:rPr kumimoji="0" lang="pt-BR" altLang="zh-CN" sz="2000">
                <a:solidFill>
                  <a:schemeClr val="tx1"/>
                </a:solidFill>
                <a:latin typeface="Arial" panose="020B0604020202020204" pitchFamily="34" charset="0"/>
              </a:rPr>
              <a:t>DTCH</a:t>
            </a:r>
            <a:r>
              <a:rPr kumimoji="0" lang="zh-CN" altLang="pt-BR" sz="2000">
                <a:solidFill>
                  <a:schemeClr val="tx1"/>
                </a:solidFill>
                <a:latin typeface="Arial" panose="020B0604020202020204" pitchFamily="34" charset="0"/>
              </a:rPr>
              <a:t>，专用业务信道，用于传输来去于网络和移动终端之间的用户数据。这是用于传输所有上行链路和非</a:t>
            </a:r>
            <a:r>
              <a:rPr kumimoji="0" lang="pt-BR" altLang="zh-CN" sz="2000">
                <a:solidFill>
                  <a:schemeClr val="tx1"/>
                </a:solidFill>
                <a:latin typeface="Arial" panose="020B0604020202020204" pitchFamily="34" charset="0"/>
              </a:rPr>
              <a:t>MBMS</a:t>
            </a:r>
            <a:r>
              <a:rPr kumimoji="0" lang="zh-CN" altLang="pt-BR" sz="2000">
                <a:solidFill>
                  <a:schemeClr val="tx1"/>
                </a:solidFill>
                <a:latin typeface="Arial" panose="020B0604020202020204" pitchFamily="34" charset="0"/>
              </a:rPr>
              <a:t>下行用户数据的逻辑信道类型。</a:t>
            </a:r>
            <a:endParaRPr kumimoji="0" lang="zh-CN" altLang="en-US" sz="2000">
              <a:solidFill>
                <a:schemeClr val="tx1"/>
              </a:solidFill>
              <a:latin typeface="Arial" panose="020B0604020202020204" pitchFamily="34" charset="0"/>
            </a:endParaRPr>
          </a:p>
          <a:p>
            <a:pPr marL="742950" lvl="1" indent="-285750" algn="l" eaLnBrk="1" hangingPunct="1">
              <a:lnSpc>
                <a:spcPct val="150000"/>
              </a:lnSpc>
              <a:buClr>
                <a:srgbClr val="0066FF"/>
              </a:buClr>
              <a:buSzPct val="80000"/>
              <a:buFont typeface="Wingdings" panose="05000000000000000000" pitchFamily="2" charset="2"/>
              <a:buChar char="u"/>
            </a:pPr>
            <a:r>
              <a:rPr kumimoji="0" lang="en-US" altLang="zh-CN" sz="2000">
                <a:solidFill>
                  <a:schemeClr val="tx1"/>
                </a:solidFill>
                <a:latin typeface="Arial" panose="020B0604020202020204" pitchFamily="34" charset="0"/>
              </a:rPr>
              <a:t>MTCH</a:t>
            </a:r>
            <a:r>
              <a:rPr kumimoji="0" lang="zh-CN" altLang="en-US" sz="2000">
                <a:solidFill>
                  <a:schemeClr val="tx1"/>
                </a:solidFill>
                <a:latin typeface="Arial" panose="020B0604020202020204" pitchFamily="34" charset="0"/>
              </a:rPr>
              <a:t>，多播业务信道，用于发送下行的</a:t>
            </a:r>
            <a:r>
              <a:rPr kumimoji="0" lang="en-US" altLang="zh-CN" sz="2000">
                <a:solidFill>
                  <a:schemeClr val="tx1"/>
                </a:solidFill>
                <a:latin typeface="Arial" panose="020B0604020202020204" pitchFamily="34" charset="0"/>
              </a:rPr>
              <a:t>MBMS</a:t>
            </a:r>
            <a:r>
              <a:rPr kumimoji="0" lang="zh-CN" altLang="en-US" sz="2000">
                <a:solidFill>
                  <a:schemeClr val="tx1"/>
                </a:solidFill>
                <a:latin typeface="Arial" panose="020B0604020202020204" pitchFamily="34" charset="0"/>
              </a:rPr>
              <a:t>业务 </a:t>
            </a:r>
            <a:endParaRPr kumimoji="0" lang="zh-CN" altLang="en-US" sz="2000">
              <a:solidFill>
                <a:schemeClr val="tx1"/>
              </a:solidFill>
              <a:latin typeface="Arial" panose="020B0604020202020204" pitchFamily="34" charset="0"/>
            </a:endParaRPr>
          </a:p>
        </p:txBody>
      </p:sp>
      <p:sp>
        <p:nvSpPr>
          <p:cNvPr id="64516" name="Rectangle 4"/>
          <p:cNvSpPr>
            <a:spLocks noChangeArrowheads="1"/>
          </p:cNvSpPr>
          <p:nvPr/>
        </p:nvSpPr>
        <p:spPr bwMode="auto">
          <a:xfrm>
            <a:off x="2462648" y="1408988"/>
            <a:ext cx="7266705" cy="3847079"/>
          </a:xfrm>
          <a:prstGeom prst="rect">
            <a:avLst/>
          </a:prstGeom>
          <a:noFill/>
          <a:ln w="12700">
            <a:noFill/>
            <a:miter lim="800000"/>
          </a:ln>
        </p:spPr>
        <p:txBody>
          <a:bodyPr lIns="84600" tIns="41557" rIns="84600" bIns="41557"/>
          <a:lstStyle/>
          <a:p>
            <a:pPr marL="342900" indent="-342900" algn="l" eaLnBrk="1" hangingPunct="1">
              <a:lnSpc>
                <a:spcPct val="150000"/>
              </a:lnSpc>
              <a:buClr>
                <a:srgbClr val="0066FF"/>
              </a:buClr>
              <a:buSzPct val="80000"/>
              <a:buFont typeface="Wingdings" panose="05000000000000000000" pitchFamily="2" charset="2"/>
              <a:buNone/>
            </a:pPr>
            <a:endParaRPr kumimoji="0" lang="en-US" altLang="zh-CN" sz="1680">
              <a:solidFill>
                <a:schemeClr val="tx1"/>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470" name="内容占位符 100469"/>
          <p:cNvGraphicFramePr>
            <a:graphicFrameLocks noGrp="1"/>
          </p:cNvGraphicFramePr>
          <p:nvPr>
            <p:ph idx="1"/>
            <p:custDataLst>
              <p:tags r:id="rId1"/>
            </p:custDataLst>
          </p:nvPr>
        </p:nvGraphicFramePr>
        <p:xfrm>
          <a:off x="776605" y="1123950"/>
          <a:ext cx="10460355" cy="4962525"/>
        </p:xfrm>
        <a:graphic>
          <a:graphicData uri="http://schemas.openxmlformats.org/drawingml/2006/table">
            <a:tbl>
              <a:tblPr/>
              <a:tblGrid>
                <a:gridCol w="5246370"/>
                <a:gridCol w="5213985"/>
              </a:tblGrid>
              <a:tr h="84645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多种干扰抵消技术（包括软频谱再用、基站协作调度、协作多点传输等）</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多种干扰抵消技术（包括：干扰随机化、干扰感知的基站协作和调度、软频谱再用、传输波束成型等）</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417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和</a:t>
                      </a:r>
                      <a:r>
                        <a:rPr lang="en-US" altLang="zh-CN" sz="1800">
                          <a:latin typeface="Times New Roman" panose="02020603050405020304" pitchFamily="18" charset="0"/>
                          <a:ea typeface="宋体" panose="02010600030101010101" pitchFamily="2" charset="-122"/>
                        </a:rPr>
                        <a:t>3GPP</a:t>
                      </a:r>
                      <a:r>
                        <a:rPr lang="zh-CN" altLang="en-US" sz="1800" dirty="0">
                          <a:latin typeface="Times New Roman" panose="02020603050405020304" pitchFamily="18" charset="0"/>
                          <a:ea typeface="宋体" panose="02010600030101010101" pitchFamily="2" charset="-122"/>
                        </a:rPr>
                        <a:t>早期系统兼容</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和</a:t>
                      </a:r>
                      <a:r>
                        <a:rPr lang="en-US" altLang="zh-CN" sz="1800" err="1">
                          <a:latin typeface="Times New Roman" panose="02020603050405020304" pitchFamily="18" charset="0"/>
                          <a:ea typeface="宋体" panose="02010600030101010101" pitchFamily="2" charset="-122"/>
                        </a:rPr>
                        <a:t>WiMAX</a:t>
                      </a:r>
                      <a:r>
                        <a:rPr lang="zh-CN" altLang="en-US" sz="1800" dirty="0">
                          <a:latin typeface="Times New Roman" panose="02020603050405020304" pitchFamily="18" charset="0"/>
                          <a:ea typeface="宋体" panose="02010600030101010101" pitchFamily="2" charset="-122"/>
                        </a:rPr>
                        <a:t>早期系统兼容</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9563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与</a:t>
                      </a:r>
                      <a:r>
                        <a:rPr lang="en-US" altLang="zh-CN" sz="1800">
                          <a:latin typeface="Times New Roman" panose="02020603050405020304" pitchFamily="18" charset="0"/>
                          <a:ea typeface="宋体" panose="02010600030101010101" pitchFamily="2" charset="-122"/>
                        </a:rPr>
                        <a:t>CDMA 2000</a:t>
                      </a:r>
                      <a:r>
                        <a:rPr lang="zh-CN" altLang="en-US" sz="1800" dirty="0">
                          <a:latin typeface="Times New Roman" panose="02020603050405020304" pitchFamily="18" charset="0"/>
                          <a:ea typeface="宋体" panose="02010600030101010101" pitchFamily="2" charset="-122"/>
                        </a:rPr>
                        <a:t>等其它蜂窝系统的互联互通</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多种无线电系统共存功能</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417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专用家庭基站（</a:t>
                      </a:r>
                      <a:r>
                        <a:rPr lang="en-US" altLang="zh-CN" sz="1800" err="1">
                          <a:latin typeface="Times New Roman" panose="02020603050405020304" pitchFamily="18" charset="0"/>
                          <a:ea typeface="宋体" panose="02010600030101010101" pitchFamily="2" charset="-122"/>
                        </a:rPr>
                        <a:t>Femto</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专用家庭基站（</a:t>
                      </a:r>
                      <a:r>
                        <a:rPr lang="en-US" altLang="zh-CN" sz="1800" err="1">
                          <a:latin typeface="Times New Roman" panose="02020603050405020304" pitchFamily="18" charset="0"/>
                          <a:ea typeface="宋体" panose="02010600030101010101" pitchFamily="2" charset="-122"/>
                        </a:rPr>
                        <a:t>Femto</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417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有效的多播</a:t>
                      </a:r>
                      <a:r>
                        <a:rPr lang="en-US" altLang="zh-CN" sz="180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广播方案</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有效的多播</a:t>
                      </a:r>
                      <a:r>
                        <a:rPr lang="en-US" altLang="zh-CN" sz="180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广播方案</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480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支持自优化网络（</a:t>
                      </a:r>
                      <a:r>
                        <a:rPr lang="en-US" altLang="zh-CN" sz="1800">
                          <a:latin typeface="Times New Roman" panose="02020603050405020304" pitchFamily="18" charset="0"/>
                          <a:ea typeface="宋体" panose="02010600030101010101" pitchFamily="2" charset="-122"/>
                        </a:rPr>
                        <a:t>SON</a:t>
                      </a:r>
                      <a:r>
                        <a:rPr lang="zh-CN" altLang="en-US" sz="1800" dirty="0">
                          <a:latin typeface="Times New Roman" panose="02020603050405020304" pitchFamily="18" charset="0"/>
                          <a:ea typeface="宋体" panose="02010600030101010101" pitchFamily="2" charset="-122"/>
                        </a:rPr>
                        <a:t>）操作</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支持自组织和自优化功能</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417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支持更大带宽的载波聚合技术</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支持更大带宽的多载波技术</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9436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改进小区边沿频谱效率的协作多点传输（</a:t>
                      </a:r>
                      <a:r>
                        <a:rPr lang="en-US" altLang="zh-CN" sz="1800" err="1">
                          <a:latin typeface="Times New Roman" panose="02020603050405020304" pitchFamily="18" charset="0"/>
                          <a:ea typeface="宋体" panose="02010600030101010101" pitchFamily="2" charset="-122"/>
                        </a:rPr>
                        <a:t>CoMP</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800" dirty="0"/>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480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增强覆盖和低成本部署的中继技术</a:t>
                      </a:r>
                      <a:endParaRPr lang="zh-CN" altLang="en-US" sz="1800"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多跳中继技术</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353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800" dirty="0"/>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基于位置的业务</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4480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1800" dirty="0"/>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ClrTx/>
                        <a:buFontTx/>
                        <a:buNone/>
                      </a:pPr>
                      <a:r>
                        <a:rPr lang="zh-CN" altLang="en-US" sz="1800" dirty="0">
                          <a:latin typeface="Times New Roman" panose="02020603050405020304" pitchFamily="18" charset="0"/>
                          <a:ea typeface="宋体" panose="02010600030101010101" pitchFamily="2" charset="-122"/>
                        </a:rPr>
                        <a:t>基站间同步</a:t>
                      </a:r>
                      <a:endParaRPr lang="zh-CN" altLang="en-US" sz="1800"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7447" name="文本框 100470"/>
          <p:cNvSpPr txBox="1"/>
          <p:nvPr/>
        </p:nvSpPr>
        <p:spPr>
          <a:xfrm>
            <a:off x="4724400" y="457200"/>
            <a:ext cx="2819400" cy="522288"/>
          </a:xfrm>
          <a:prstGeom prst="rect">
            <a:avLst/>
          </a:prstGeom>
          <a:noFill/>
          <a:ln w="9525">
            <a:noFill/>
          </a:ln>
        </p:spPr>
        <p:txBody>
          <a:bodyPr anchor="t" anchorCtr="0">
            <a:spAutoFit/>
          </a:bodyPr>
          <a:lstStyle/>
          <a:p>
            <a:pPr algn="ctr">
              <a:spcBef>
                <a:spcPct val="50000"/>
              </a:spcBef>
            </a:pPr>
            <a:r>
              <a:rPr lang="zh-CN" altLang="en-US" sz="2800" dirty="0">
                <a:solidFill>
                  <a:srgbClr val="0000FF"/>
                </a:solidFill>
                <a:latin typeface="Arial" panose="020B0604020202020204" pitchFamily="34" charset="0"/>
                <a:ea typeface="华文新魏" panose="02010800040101010101" pitchFamily="2" charset="-122"/>
              </a:rPr>
              <a:t>续表</a:t>
            </a:r>
            <a:endParaRPr lang="zh-CN" altLang="en-US" sz="2800" dirty="0">
              <a:solidFill>
                <a:srgbClr val="0000FF"/>
              </a:solidFill>
              <a:latin typeface="Arial" panose="020B0604020202020204" pitchFamily="34" charset="0"/>
              <a:ea typeface="华文新魏" panose="02010800040101010101" pitchFamily="2"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body" idx="1"/>
          </p:nvPr>
        </p:nvSpPr>
        <p:spPr>
          <a:xfrm>
            <a:off x="533499" y="1375368"/>
            <a:ext cx="11192161" cy="4508708"/>
          </a:xfrm>
          <a:noFill/>
        </p:spPr>
        <p:txBody>
          <a:bodyPr>
            <a:noAutofit/>
          </a:bodyPr>
          <a:lstStyle/>
          <a:p>
            <a:pPr eaLnBrk="1" hangingPunct="1"/>
            <a:r>
              <a:rPr lang="zh-CN" altLang="en-US" sz="2850" smtClean="0"/>
              <a:t>对物理层而言，</a:t>
            </a:r>
            <a:r>
              <a:rPr lang="en-US" altLang="zh-CN" sz="2850" smtClean="0"/>
              <a:t>MAC</a:t>
            </a:r>
            <a:r>
              <a:rPr lang="zh-CN" altLang="en-US" sz="2850" smtClean="0"/>
              <a:t>以传输信道的形式使用物理层提供的服务。 </a:t>
            </a:r>
            <a:endParaRPr lang="en-US" altLang="zh-CN" sz="2850" smtClean="0"/>
          </a:p>
          <a:p>
            <a:pPr eaLnBrk="1" hangingPunct="1">
              <a:buFont typeface="Wingdings" panose="05000000000000000000" pitchFamily="2" charset="2"/>
              <a:buNone/>
            </a:pPr>
            <a:endParaRPr lang="pt-BR" altLang="zh-CN" sz="2850" smtClean="0"/>
          </a:p>
          <a:p>
            <a:pPr eaLnBrk="1" hangingPunct="1"/>
            <a:r>
              <a:rPr lang="pt-BR" altLang="zh-CN" sz="2850" smtClean="0"/>
              <a:t>LTE</a:t>
            </a:r>
            <a:r>
              <a:rPr lang="zh-CN" altLang="pt-BR" sz="2850" smtClean="0"/>
              <a:t>中规定的传输信道类型如下：</a:t>
            </a:r>
            <a:endParaRPr lang="zh-CN" altLang="pt-BR" sz="2850" smtClean="0"/>
          </a:p>
          <a:p>
            <a:pPr lvl="1" eaLnBrk="1" hangingPunct="1"/>
            <a:r>
              <a:rPr lang="pt-BR" altLang="zh-CN" sz="2375" smtClean="0"/>
              <a:t>BCH</a:t>
            </a:r>
            <a:r>
              <a:rPr lang="zh-CN" altLang="pt-BR" sz="2375" smtClean="0"/>
              <a:t>：广播信道，用于传输</a:t>
            </a:r>
            <a:r>
              <a:rPr lang="pt-BR" altLang="zh-CN" sz="2375" smtClean="0"/>
              <a:t>BCCH</a:t>
            </a:r>
            <a:r>
              <a:rPr lang="zh-CN" altLang="pt-BR" sz="2375" smtClean="0"/>
              <a:t>逻辑信道上的信息。</a:t>
            </a:r>
            <a:endParaRPr lang="zh-CN" altLang="pt-BR" sz="2375" smtClean="0"/>
          </a:p>
          <a:p>
            <a:pPr lvl="1" eaLnBrk="1" hangingPunct="1"/>
            <a:r>
              <a:rPr lang="pt-BR" altLang="zh-CN" sz="2375" smtClean="0"/>
              <a:t>PCH</a:t>
            </a:r>
            <a:r>
              <a:rPr lang="zh-CN" altLang="pt-BR" sz="2375" smtClean="0"/>
              <a:t>：寻呼信道，用于传输在</a:t>
            </a:r>
            <a:r>
              <a:rPr lang="pt-BR" altLang="zh-CN" sz="2375" smtClean="0"/>
              <a:t>PCCH</a:t>
            </a:r>
            <a:r>
              <a:rPr lang="zh-CN" altLang="pt-BR" sz="2375" smtClean="0"/>
              <a:t>逻辑信道上的寻呼信息。</a:t>
            </a:r>
            <a:endParaRPr lang="zh-CN" altLang="pt-BR" sz="2375" smtClean="0"/>
          </a:p>
          <a:p>
            <a:pPr lvl="1" eaLnBrk="1" hangingPunct="1"/>
            <a:r>
              <a:rPr lang="pt-BR" altLang="zh-CN" sz="2375" smtClean="0"/>
              <a:t>DL-SCH</a:t>
            </a:r>
            <a:r>
              <a:rPr lang="zh-CN" altLang="pt-BR" sz="2375" smtClean="0"/>
              <a:t>：下行共享信道，用于在</a:t>
            </a:r>
            <a:r>
              <a:rPr lang="pt-BR" altLang="zh-CN" sz="2375" smtClean="0"/>
              <a:t>LTE</a:t>
            </a:r>
            <a:r>
              <a:rPr lang="zh-CN" altLang="pt-BR" sz="2375" smtClean="0"/>
              <a:t>中传输下行数据的传输信道。它支持诸如动态速率适配、时域和频域的依赖于信道的调度、</a:t>
            </a:r>
            <a:r>
              <a:rPr lang="pt-BR" altLang="zh-CN" sz="2375" smtClean="0"/>
              <a:t>HARQ</a:t>
            </a:r>
            <a:r>
              <a:rPr lang="zh-CN" altLang="pt-BR" sz="2375" smtClean="0"/>
              <a:t>和空域复用等</a:t>
            </a:r>
            <a:r>
              <a:rPr lang="pt-BR" altLang="zh-CN" sz="2375" smtClean="0"/>
              <a:t>LTE</a:t>
            </a:r>
            <a:r>
              <a:rPr lang="zh-CN" altLang="pt-BR" sz="2375" smtClean="0"/>
              <a:t>的特性。类似于</a:t>
            </a:r>
            <a:r>
              <a:rPr lang="pt-BR" altLang="zh-CN" sz="2375" smtClean="0"/>
              <a:t>HSPA</a:t>
            </a:r>
            <a:r>
              <a:rPr lang="zh-CN" altLang="pt-BR" sz="2375" smtClean="0"/>
              <a:t>中的</a:t>
            </a:r>
            <a:r>
              <a:rPr lang="pt-BR" altLang="zh-CN" sz="2375" smtClean="0"/>
              <a:t>CPC</a:t>
            </a:r>
            <a:r>
              <a:rPr lang="zh-CN" altLang="pt-BR" sz="2375" smtClean="0"/>
              <a:t>。</a:t>
            </a:r>
            <a:r>
              <a:rPr lang="pt-BR" altLang="zh-CN" sz="2375" smtClean="0"/>
              <a:t>DL-SCH</a:t>
            </a:r>
            <a:r>
              <a:rPr lang="zh-CN" altLang="pt-BR" sz="2375" smtClean="0"/>
              <a:t>的</a:t>
            </a:r>
            <a:r>
              <a:rPr lang="pt-BR" altLang="zh-CN" sz="2375" smtClean="0"/>
              <a:t>TTI</a:t>
            </a:r>
            <a:r>
              <a:rPr lang="zh-CN" altLang="pt-BR" sz="2375" smtClean="0"/>
              <a:t>是</a:t>
            </a:r>
            <a:r>
              <a:rPr lang="pt-BR" altLang="zh-CN" sz="2375" smtClean="0"/>
              <a:t>1ms</a:t>
            </a:r>
            <a:r>
              <a:rPr lang="zh-CN" altLang="pt-BR" sz="2375" smtClean="0"/>
              <a:t>。</a:t>
            </a:r>
            <a:endParaRPr lang="zh-CN" altLang="pt-BR" sz="2375" smtClean="0"/>
          </a:p>
          <a:p>
            <a:pPr lvl="1" eaLnBrk="1" hangingPunct="1"/>
            <a:r>
              <a:rPr lang="pt-BR" altLang="zh-CN" sz="2375" smtClean="0"/>
              <a:t>MCH</a:t>
            </a:r>
            <a:r>
              <a:rPr lang="zh-CN" altLang="pt-BR" sz="2375" smtClean="0"/>
              <a:t>：多播信道，用于支持</a:t>
            </a:r>
            <a:r>
              <a:rPr lang="pt-BR" altLang="zh-CN" sz="2375" smtClean="0"/>
              <a:t>MBMS</a:t>
            </a:r>
            <a:r>
              <a:rPr lang="zh-CN" altLang="pt-BR" sz="2375" smtClean="0"/>
              <a:t>。</a:t>
            </a:r>
            <a:endParaRPr lang="zh-CN" altLang="en-US" sz="2375" smtClean="0"/>
          </a:p>
          <a:p>
            <a:pPr lvl="1" eaLnBrk="1" hangingPunct="1"/>
            <a:r>
              <a:rPr lang="en-US" altLang="zh-CN" sz="2375" smtClean="0"/>
              <a:t>UL-SCH</a:t>
            </a:r>
            <a:r>
              <a:rPr lang="zh-CN" altLang="en-US" sz="2375" smtClean="0"/>
              <a:t>：上行共享信道，和</a:t>
            </a:r>
            <a:r>
              <a:rPr lang="en-US" altLang="zh-CN" sz="2375" smtClean="0"/>
              <a:t>DL-SCH</a:t>
            </a:r>
            <a:r>
              <a:rPr lang="zh-CN" altLang="en-US" sz="2375" smtClean="0"/>
              <a:t>对应的上行信道</a:t>
            </a:r>
            <a:r>
              <a:rPr lang="zh-CN" altLang="en-US" sz="1665" smtClean="0"/>
              <a:t> </a:t>
            </a:r>
            <a:endParaRPr lang="zh-CN" altLang="en-US" sz="1665" smtClean="0"/>
          </a:p>
        </p:txBody>
      </p:sp>
      <p:sp>
        <p:nvSpPr>
          <p:cNvPr id="65539" name="Rectangle 4"/>
          <p:cNvSpPr>
            <a:spLocks noChangeArrowheads="1"/>
          </p:cNvSpPr>
          <p:nvPr/>
        </p:nvSpPr>
        <p:spPr bwMode="auto">
          <a:xfrm>
            <a:off x="914650" y="533516"/>
            <a:ext cx="7694158" cy="672348"/>
          </a:xfrm>
          <a:prstGeom prst="rect">
            <a:avLst/>
          </a:prstGeom>
          <a:noFill/>
          <a:ln w="9525">
            <a:noFill/>
            <a:miter lim="800000"/>
          </a:ln>
        </p:spPr>
        <p:txBody>
          <a:bodyPr anchor="ctr"/>
          <a:lstStyle/>
          <a:p>
            <a:pPr algn="l" eaLnBrk="1" hangingPunct="1"/>
            <a:r>
              <a:rPr kumimoji="0" lang="zh-CN" altLang="en-US" sz="3325" b="1">
                <a:solidFill>
                  <a:srgbClr val="0066FF"/>
                </a:solidFill>
                <a:latin typeface="Arial" panose="020B0604020202020204" pitchFamily="34" charset="0"/>
                <a:ea typeface="黑体" panose="02010609060101010101" pitchFamily="2" charset="-122"/>
              </a:rPr>
              <a:t>传输信道</a:t>
            </a:r>
            <a:endParaRPr kumimoji="0" lang="zh-CN" altLang="en-US" sz="3325" b="1">
              <a:solidFill>
                <a:srgbClr val="0066FF"/>
              </a:solidFill>
              <a:latin typeface="Arial" panose="020B0604020202020204" pitchFamily="34"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609600" y="391160"/>
            <a:ext cx="10972800" cy="808038"/>
          </a:xfrm>
        </p:spPr>
        <p:txBody>
          <a:bodyPr/>
          <a:lstStyle/>
          <a:p>
            <a:pPr eaLnBrk="1" hangingPunct="1">
              <a:defRPr/>
            </a:pPr>
            <a:r>
              <a:rPr lang="zh-CN" altLang="en-US" sz="3600" kern="1200" dirty="0" smtClean="0">
                <a:cs typeface="+mn-cs"/>
              </a:rPr>
              <a:t>物理信道和信号</a:t>
            </a:r>
            <a:endParaRPr lang="zh-CN" altLang="en-US" sz="3600" kern="1200" dirty="0" smtClean="0">
              <a:cs typeface="+mn-cs"/>
            </a:endParaRPr>
          </a:p>
        </p:txBody>
      </p:sp>
      <p:sp>
        <p:nvSpPr>
          <p:cNvPr id="66563" name="Rectangle 3"/>
          <p:cNvSpPr>
            <a:spLocks noGrp="1" noChangeArrowheads="1"/>
          </p:cNvSpPr>
          <p:nvPr>
            <p:ph type="body" idx="1"/>
          </p:nvPr>
        </p:nvSpPr>
        <p:spPr>
          <a:xfrm>
            <a:off x="1676572" y="2971954"/>
            <a:ext cx="3366194" cy="2625573"/>
          </a:xfrm>
        </p:spPr>
        <p:txBody>
          <a:bodyPr>
            <a:normAutofit fontScale="87500" lnSpcReduction="20000"/>
          </a:bodyPr>
          <a:lstStyle/>
          <a:p>
            <a:pPr eaLnBrk="1" hangingPunct="1"/>
            <a:r>
              <a:rPr lang="zh-CN" altLang="en-US" b="1" smtClean="0"/>
              <a:t>上行物理信道</a:t>
            </a:r>
            <a:endParaRPr lang="zh-CN" altLang="en-US" b="1" smtClean="0"/>
          </a:p>
          <a:p>
            <a:pPr lvl="1" eaLnBrk="1" hangingPunct="1"/>
            <a:r>
              <a:rPr lang="en-US" altLang="zh-CN" b="1" smtClean="0"/>
              <a:t>PUSCH</a:t>
            </a:r>
            <a:endParaRPr lang="en-US" altLang="zh-CN" b="1" smtClean="0"/>
          </a:p>
          <a:p>
            <a:pPr lvl="1" eaLnBrk="1" hangingPunct="1"/>
            <a:r>
              <a:rPr lang="en-US" altLang="zh-CN" b="1" smtClean="0"/>
              <a:t>PUCCH</a:t>
            </a:r>
            <a:endParaRPr lang="en-US" altLang="zh-CN" b="1" smtClean="0"/>
          </a:p>
          <a:p>
            <a:pPr lvl="1" eaLnBrk="1" hangingPunct="1"/>
            <a:r>
              <a:rPr lang="en-US" altLang="zh-CN" b="1" smtClean="0"/>
              <a:t>PRACH</a:t>
            </a:r>
            <a:endParaRPr lang="en-US" altLang="zh-CN" b="1" smtClean="0"/>
          </a:p>
          <a:p>
            <a:pPr eaLnBrk="1" hangingPunct="1"/>
            <a:r>
              <a:rPr lang="zh-CN" altLang="en-US" b="1" smtClean="0"/>
              <a:t>上行物理信号</a:t>
            </a:r>
            <a:endParaRPr lang="zh-CN" altLang="en-US" b="1" smtClean="0"/>
          </a:p>
          <a:p>
            <a:pPr lvl="1" eaLnBrk="1" hangingPunct="1"/>
            <a:r>
              <a:rPr lang="zh-CN" altLang="en-US" b="1" smtClean="0"/>
              <a:t>参考信号（</a:t>
            </a:r>
            <a:r>
              <a:rPr lang="en-US" altLang="zh-CN" b="1" smtClean="0"/>
              <a:t>Reference Signal</a:t>
            </a:r>
            <a:r>
              <a:rPr lang="zh-CN" altLang="en-US" b="1" smtClean="0"/>
              <a:t>：</a:t>
            </a:r>
            <a:r>
              <a:rPr lang="en-US" altLang="zh-CN" b="1" smtClean="0"/>
              <a:t>RS</a:t>
            </a:r>
            <a:r>
              <a:rPr lang="zh-CN" altLang="en-US" b="1" smtClean="0"/>
              <a:t>）</a:t>
            </a:r>
            <a:endParaRPr lang="zh-CN" altLang="en-US" b="1" smtClean="0"/>
          </a:p>
          <a:p>
            <a:pPr eaLnBrk="1" hangingPunct="1"/>
            <a:endParaRPr lang="zh-CN" altLang="en-US" b="1" smtClean="0"/>
          </a:p>
          <a:p>
            <a:pPr lvl="1" eaLnBrk="1" hangingPunct="1"/>
            <a:endParaRPr lang="en-US" altLang="zh-CN" b="1" smtClean="0"/>
          </a:p>
        </p:txBody>
      </p:sp>
      <p:sp>
        <p:nvSpPr>
          <p:cNvPr id="66564" name="Rectangle 5"/>
          <p:cNvSpPr>
            <a:spLocks noChangeArrowheads="1"/>
          </p:cNvSpPr>
          <p:nvPr/>
        </p:nvSpPr>
        <p:spPr bwMode="auto">
          <a:xfrm>
            <a:off x="5827395" y="2819400"/>
            <a:ext cx="5109845" cy="3097530"/>
          </a:xfrm>
          <a:prstGeom prst="rect">
            <a:avLst/>
          </a:prstGeom>
          <a:noFill/>
          <a:ln w="9525">
            <a:noFill/>
            <a:miter lim="800000"/>
          </a:ln>
        </p:spPr>
        <p:txBody>
          <a:bodyPr/>
          <a:lstStyle/>
          <a:p>
            <a:pPr marL="342900" indent="-342900" algn="l" eaLnBrk="1" hangingPunct="1">
              <a:lnSpc>
                <a:spcPct val="130000"/>
              </a:lnSpc>
              <a:buClr>
                <a:srgbClr val="0066FF"/>
              </a:buClr>
              <a:buSzPct val="80000"/>
              <a:buFont typeface="Wingdings" panose="05000000000000000000" pitchFamily="2" charset="2"/>
              <a:buChar char="n"/>
            </a:pPr>
            <a:r>
              <a:rPr kumimoji="0" lang="zh-CN" altLang="en-US" sz="1800">
                <a:solidFill>
                  <a:schemeClr val="tx1"/>
                </a:solidFill>
                <a:latin typeface="Arial" panose="020B0604020202020204" pitchFamily="34" charset="0"/>
              </a:rPr>
              <a:t>下行物理信道</a:t>
            </a:r>
            <a:endParaRPr kumimoji="0" lang="zh-CN" altLang="en-US" sz="1600">
              <a:solidFill>
                <a:schemeClr val="tx1"/>
              </a:solidFill>
              <a:latin typeface="Arial" panose="020B0604020202020204" pitchFamily="34" charset="0"/>
            </a:endParaRPr>
          </a:p>
          <a:p>
            <a:pPr marL="742950" lvl="1" indent="-285750" algn="l" eaLnBrk="1" hangingPunct="1">
              <a:lnSpc>
                <a:spcPct val="130000"/>
              </a:lnSpc>
              <a:buClr>
                <a:srgbClr val="0066FF"/>
              </a:buClr>
              <a:buSzPct val="80000"/>
              <a:buFont typeface="Wingdings" panose="05000000000000000000" pitchFamily="2" charset="2"/>
              <a:buChar char="u"/>
            </a:pPr>
            <a:r>
              <a:rPr kumimoji="0" lang="en-US" altLang="zh-CN" sz="1600">
                <a:solidFill>
                  <a:schemeClr val="tx1"/>
                </a:solidFill>
                <a:latin typeface="Arial" panose="020B0604020202020204" pitchFamily="34" charset="0"/>
              </a:rPr>
              <a:t>PDSCH </a:t>
            </a:r>
            <a:endParaRPr kumimoji="0" lang="en-US" altLang="zh-CN" sz="1600">
              <a:solidFill>
                <a:schemeClr val="tx1"/>
              </a:solidFill>
              <a:latin typeface="Arial" panose="020B0604020202020204" pitchFamily="34" charset="0"/>
            </a:endParaRPr>
          </a:p>
          <a:p>
            <a:pPr marL="742950" lvl="1" indent="-285750" algn="l" eaLnBrk="1" hangingPunct="1">
              <a:lnSpc>
                <a:spcPct val="130000"/>
              </a:lnSpc>
              <a:buClr>
                <a:srgbClr val="0066FF"/>
              </a:buClr>
              <a:buSzPct val="80000"/>
              <a:buFont typeface="Wingdings" panose="05000000000000000000" pitchFamily="2" charset="2"/>
              <a:buChar char="u"/>
            </a:pPr>
            <a:r>
              <a:rPr kumimoji="0" lang="en-US" altLang="zh-CN" sz="1600">
                <a:solidFill>
                  <a:schemeClr val="tx1"/>
                </a:solidFill>
                <a:latin typeface="Arial" panose="020B0604020202020204" pitchFamily="34" charset="0"/>
              </a:rPr>
              <a:t>PBCH</a:t>
            </a:r>
            <a:endParaRPr kumimoji="0" lang="en-US" altLang="zh-CN" sz="1600">
              <a:solidFill>
                <a:schemeClr val="tx1"/>
              </a:solidFill>
              <a:latin typeface="Arial" panose="020B0604020202020204" pitchFamily="34" charset="0"/>
            </a:endParaRPr>
          </a:p>
          <a:p>
            <a:pPr marL="742950" lvl="1" indent="-285750" algn="l" eaLnBrk="1" hangingPunct="1">
              <a:lnSpc>
                <a:spcPct val="130000"/>
              </a:lnSpc>
              <a:buClr>
                <a:srgbClr val="0066FF"/>
              </a:buClr>
              <a:buSzPct val="80000"/>
              <a:buFont typeface="Wingdings" panose="05000000000000000000" pitchFamily="2" charset="2"/>
              <a:buChar char="u"/>
            </a:pPr>
            <a:r>
              <a:rPr kumimoji="0" lang="en-US" altLang="zh-CN" sz="1600">
                <a:solidFill>
                  <a:schemeClr val="tx1"/>
                </a:solidFill>
                <a:latin typeface="Arial" panose="020B0604020202020204" pitchFamily="34" charset="0"/>
              </a:rPr>
              <a:t>PMCH</a:t>
            </a:r>
            <a:endParaRPr kumimoji="0" lang="en-US" altLang="zh-CN" sz="1600">
              <a:solidFill>
                <a:schemeClr val="tx1"/>
              </a:solidFill>
              <a:latin typeface="Arial" panose="020B0604020202020204" pitchFamily="34" charset="0"/>
            </a:endParaRPr>
          </a:p>
          <a:p>
            <a:pPr marL="742950" lvl="1" indent="-285750" algn="l" eaLnBrk="1" hangingPunct="1">
              <a:lnSpc>
                <a:spcPct val="130000"/>
              </a:lnSpc>
              <a:buClr>
                <a:srgbClr val="0066FF"/>
              </a:buClr>
              <a:buSzPct val="80000"/>
              <a:buFont typeface="Wingdings" panose="05000000000000000000" pitchFamily="2" charset="2"/>
              <a:buChar char="u"/>
            </a:pPr>
            <a:r>
              <a:rPr kumimoji="0" lang="en-US" altLang="zh-CN" sz="1600">
                <a:solidFill>
                  <a:schemeClr val="tx1"/>
                </a:solidFill>
                <a:latin typeface="Arial" panose="020B0604020202020204" pitchFamily="34" charset="0"/>
              </a:rPr>
              <a:t>PCFICH</a:t>
            </a:r>
            <a:endParaRPr kumimoji="0" lang="en-US" altLang="zh-CN" sz="1600">
              <a:solidFill>
                <a:schemeClr val="tx1"/>
              </a:solidFill>
              <a:latin typeface="Arial" panose="020B0604020202020204" pitchFamily="34" charset="0"/>
            </a:endParaRPr>
          </a:p>
          <a:p>
            <a:pPr marL="742950" lvl="1" indent="-285750" algn="l" eaLnBrk="1" hangingPunct="1">
              <a:lnSpc>
                <a:spcPct val="130000"/>
              </a:lnSpc>
              <a:buClr>
                <a:srgbClr val="0066FF"/>
              </a:buClr>
              <a:buSzPct val="80000"/>
              <a:buFont typeface="Wingdings" panose="05000000000000000000" pitchFamily="2" charset="2"/>
              <a:buChar char="u"/>
            </a:pPr>
            <a:r>
              <a:rPr kumimoji="0" lang="en-US" altLang="zh-CN" sz="1800">
                <a:solidFill>
                  <a:schemeClr val="tx1"/>
                </a:solidFill>
                <a:latin typeface="Arial" panose="020B0604020202020204" pitchFamily="34" charset="0"/>
              </a:rPr>
              <a:t>PDCCH</a:t>
            </a:r>
            <a:endParaRPr kumimoji="0" lang="en-US" altLang="zh-CN" sz="1600">
              <a:solidFill>
                <a:schemeClr val="tx1"/>
              </a:solidFill>
              <a:latin typeface="Arial" panose="020B0604020202020204" pitchFamily="34" charset="0"/>
            </a:endParaRPr>
          </a:p>
          <a:p>
            <a:pPr marL="742950" lvl="1" indent="-285750" algn="l" eaLnBrk="1" hangingPunct="1">
              <a:lnSpc>
                <a:spcPct val="130000"/>
              </a:lnSpc>
              <a:buClr>
                <a:srgbClr val="0066FF"/>
              </a:buClr>
              <a:buSzPct val="80000"/>
              <a:buFont typeface="Wingdings" panose="05000000000000000000" pitchFamily="2" charset="2"/>
              <a:buChar char="u"/>
            </a:pPr>
            <a:r>
              <a:rPr kumimoji="0" lang="en-US" altLang="zh-CN" sz="1600">
                <a:solidFill>
                  <a:schemeClr val="tx1"/>
                </a:solidFill>
                <a:latin typeface="Arial" panose="020B0604020202020204" pitchFamily="34" charset="0"/>
              </a:rPr>
              <a:t>PHICH</a:t>
            </a:r>
            <a:endParaRPr kumimoji="0" lang="en-US" altLang="zh-CN" sz="1600">
              <a:solidFill>
                <a:schemeClr val="tx1"/>
              </a:solidFill>
              <a:latin typeface="Arial" panose="020B0604020202020204" pitchFamily="34" charset="0"/>
            </a:endParaRPr>
          </a:p>
          <a:p>
            <a:pPr marL="342900" indent="-342900" algn="l" eaLnBrk="1" hangingPunct="1">
              <a:lnSpc>
                <a:spcPct val="130000"/>
              </a:lnSpc>
              <a:buClr>
                <a:srgbClr val="0066FF"/>
              </a:buClr>
              <a:buSzPct val="80000"/>
              <a:buFont typeface="Wingdings" panose="05000000000000000000" pitchFamily="2" charset="2"/>
              <a:buChar char="n"/>
            </a:pPr>
            <a:r>
              <a:rPr kumimoji="0" lang="zh-CN" altLang="en-US" sz="1800">
                <a:solidFill>
                  <a:schemeClr val="tx1"/>
                </a:solidFill>
                <a:latin typeface="Arial" panose="020B0604020202020204" pitchFamily="34" charset="0"/>
              </a:rPr>
              <a:t>下行物理信号</a:t>
            </a:r>
            <a:endParaRPr kumimoji="0" lang="zh-CN" altLang="en-US" sz="1600">
              <a:solidFill>
                <a:schemeClr val="tx1"/>
              </a:solidFill>
              <a:latin typeface="Arial" panose="020B0604020202020204" pitchFamily="34" charset="0"/>
            </a:endParaRPr>
          </a:p>
          <a:p>
            <a:pPr marL="742950" lvl="1" indent="-285750" algn="l" eaLnBrk="1" hangingPunct="1">
              <a:lnSpc>
                <a:spcPct val="130000"/>
              </a:lnSpc>
              <a:buClr>
                <a:srgbClr val="0066FF"/>
              </a:buClr>
              <a:buSzPct val="80000"/>
              <a:buFont typeface="Wingdings" panose="05000000000000000000" pitchFamily="2" charset="2"/>
              <a:buChar char="u"/>
            </a:pPr>
            <a:r>
              <a:rPr kumimoji="0" lang="zh-CN" altLang="en-US" sz="1600">
                <a:solidFill>
                  <a:schemeClr val="tx1"/>
                </a:solidFill>
                <a:latin typeface="Arial" panose="020B0604020202020204" pitchFamily="34" charset="0"/>
              </a:rPr>
              <a:t>同步信号（</a:t>
            </a:r>
            <a:r>
              <a:rPr kumimoji="0" lang="en-US" altLang="zh-CN" sz="1600">
                <a:solidFill>
                  <a:schemeClr val="tx1"/>
                </a:solidFill>
                <a:latin typeface="Arial" panose="020B0604020202020204" pitchFamily="34" charset="0"/>
              </a:rPr>
              <a:t>Synchronization Signal</a:t>
            </a:r>
            <a:r>
              <a:rPr kumimoji="0" lang="zh-CN" altLang="en-US" sz="1600">
                <a:solidFill>
                  <a:schemeClr val="tx1"/>
                </a:solidFill>
                <a:latin typeface="Arial" panose="020B0604020202020204" pitchFamily="34" charset="0"/>
              </a:rPr>
              <a:t>）</a:t>
            </a:r>
            <a:endParaRPr kumimoji="0" lang="zh-CN" altLang="en-US" sz="1600">
              <a:solidFill>
                <a:schemeClr val="tx1"/>
              </a:solidFill>
              <a:latin typeface="Arial" panose="020B0604020202020204" pitchFamily="34" charset="0"/>
            </a:endParaRPr>
          </a:p>
          <a:p>
            <a:pPr marL="742950" lvl="1" indent="-285750" algn="l" eaLnBrk="1" hangingPunct="1">
              <a:lnSpc>
                <a:spcPct val="130000"/>
              </a:lnSpc>
              <a:buClr>
                <a:srgbClr val="0066FF"/>
              </a:buClr>
              <a:buSzPct val="80000"/>
              <a:buFont typeface="Wingdings" panose="05000000000000000000" pitchFamily="2" charset="2"/>
              <a:buChar char="u"/>
            </a:pPr>
            <a:r>
              <a:rPr kumimoji="0" lang="zh-CN" altLang="en-US" sz="1600">
                <a:solidFill>
                  <a:schemeClr val="tx1"/>
                </a:solidFill>
                <a:latin typeface="Arial" panose="020B0604020202020204" pitchFamily="34" charset="0"/>
              </a:rPr>
              <a:t>参考信号（</a:t>
            </a:r>
            <a:r>
              <a:rPr kumimoji="0" lang="en-US" altLang="zh-CN" sz="1600">
                <a:solidFill>
                  <a:schemeClr val="tx1"/>
                </a:solidFill>
                <a:latin typeface="Arial" panose="020B0604020202020204" pitchFamily="34" charset="0"/>
              </a:rPr>
              <a:t>Reference Signal</a:t>
            </a:r>
            <a:r>
              <a:rPr kumimoji="0" lang="zh-CN" altLang="en-US" sz="1600">
                <a:solidFill>
                  <a:schemeClr val="tx1"/>
                </a:solidFill>
                <a:latin typeface="Arial" panose="020B0604020202020204" pitchFamily="34" charset="0"/>
              </a:rPr>
              <a:t>）</a:t>
            </a:r>
            <a:endParaRPr kumimoji="0" lang="zh-CN" altLang="en-US" sz="1600">
              <a:solidFill>
                <a:schemeClr val="tx1"/>
              </a:solidFill>
              <a:latin typeface="Arial" panose="020B0604020202020204" pitchFamily="34" charset="0"/>
            </a:endParaRPr>
          </a:p>
        </p:txBody>
      </p:sp>
      <p:sp>
        <p:nvSpPr>
          <p:cNvPr id="66565" name="Rectangle 6"/>
          <p:cNvSpPr>
            <a:spLocks noChangeArrowheads="1"/>
          </p:cNvSpPr>
          <p:nvPr/>
        </p:nvSpPr>
        <p:spPr bwMode="auto">
          <a:xfrm>
            <a:off x="465455" y="685800"/>
            <a:ext cx="10689590" cy="1557020"/>
          </a:xfrm>
          <a:prstGeom prst="rect">
            <a:avLst/>
          </a:prstGeom>
          <a:noFill/>
          <a:ln w="9525">
            <a:noFill/>
            <a:miter lim="800000"/>
          </a:ln>
        </p:spPr>
        <p:txBody>
          <a:bodyPr/>
          <a:lstStyle/>
          <a:p>
            <a:pPr marL="342900" indent="-342900" algn="l" eaLnBrk="1" hangingPunct="1">
              <a:lnSpc>
                <a:spcPct val="120000"/>
              </a:lnSpc>
              <a:buClr>
                <a:srgbClr val="0066FF"/>
              </a:buClr>
              <a:buSzPct val="80000"/>
              <a:buFont typeface="Wingdings" panose="05000000000000000000" pitchFamily="2" charset="2"/>
              <a:buChar char="n"/>
            </a:pPr>
            <a:r>
              <a:rPr kumimoji="0" lang="zh-CN" altLang="en-US" sz="2800">
                <a:solidFill>
                  <a:schemeClr val="tx1"/>
                </a:solidFill>
                <a:latin typeface="Arial" panose="020B0604020202020204" pitchFamily="34" charset="0"/>
              </a:rPr>
              <a:t>物理信道</a:t>
            </a:r>
            <a:endParaRPr kumimoji="0" lang="zh-CN" altLang="en-US" sz="2800">
              <a:solidFill>
                <a:schemeClr val="tx1"/>
              </a:solidFill>
              <a:latin typeface="Arial" panose="020B0604020202020204" pitchFamily="34" charset="0"/>
            </a:endParaRPr>
          </a:p>
          <a:p>
            <a:pPr marL="742950" lvl="1" indent="-285750" algn="l" eaLnBrk="1" hangingPunct="1">
              <a:lnSpc>
                <a:spcPct val="120000"/>
              </a:lnSpc>
              <a:buClr>
                <a:srgbClr val="0066FF"/>
              </a:buClr>
              <a:buSzPct val="80000"/>
              <a:buFont typeface="Wingdings" panose="05000000000000000000" pitchFamily="2" charset="2"/>
              <a:buChar char="u"/>
            </a:pPr>
            <a:r>
              <a:rPr kumimoji="0" lang="zh-CN" altLang="en-US" sz="2400">
                <a:solidFill>
                  <a:schemeClr val="tx1"/>
                </a:solidFill>
                <a:latin typeface="宋体" panose="02010600030101010101" pitchFamily="2" charset="-122"/>
              </a:rPr>
              <a:t>一系列资源粒子（</a:t>
            </a:r>
            <a:r>
              <a:rPr kumimoji="0" lang="en-US" altLang="zh-CN" sz="2400">
                <a:solidFill>
                  <a:schemeClr val="tx1"/>
                </a:solidFill>
                <a:latin typeface="宋体" panose="02010600030101010101" pitchFamily="2" charset="-122"/>
              </a:rPr>
              <a:t>RE</a:t>
            </a:r>
            <a:r>
              <a:rPr kumimoji="0" lang="zh-CN" altLang="en-US" sz="2400">
                <a:solidFill>
                  <a:schemeClr val="tx1"/>
                </a:solidFill>
                <a:latin typeface="宋体" panose="02010600030101010101" pitchFamily="2" charset="-122"/>
              </a:rPr>
              <a:t>）的集合，用于承载源于高层的信息</a:t>
            </a:r>
            <a:endParaRPr kumimoji="0" lang="zh-CN" altLang="en-US" sz="2400">
              <a:solidFill>
                <a:schemeClr val="tx1"/>
              </a:solidFill>
              <a:latin typeface="宋体" panose="02010600030101010101" pitchFamily="2" charset="-122"/>
            </a:endParaRPr>
          </a:p>
          <a:p>
            <a:pPr marL="342900" indent="-342900" algn="l" eaLnBrk="1" hangingPunct="1">
              <a:lnSpc>
                <a:spcPct val="120000"/>
              </a:lnSpc>
              <a:buClr>
                <a:srgbClr val="0066FF"/>
              </a:buClr>
              <a:buSzPct val="80000"/>
              <a:buFont typeface="Wingdings" panose="05000000000000000000" pitchFamily="2" charset="2"/>
              <a:buChar char="n"/>
            </a:pPr>
            <a:r>
              <a:rPr kumimoji="0" lang="zh-CN" altLang="en-US" sz="2800">
                <a:solidFill>
                  <a:schemeClr val="tx1"/>
                </a:solidFill>
                <a:latin typeface="宋体" panose="02010600030101010101" pitchFamily="2" charset="-122"/>
              </a:rPr>
              <a:t>物理信号</a:t>
            </a:r>
            <a:endParaRPr kumimoji="0" lang="zh-CN" altLang="en-US" sz="2800">
              <a:solidFill>
                <a:schemeClr val="tx1"/>
              </a:solidFill>
              <a:latin typeface="宋体" panose="02010600030101010101" pitchFamily="2" charset="-122"/>
            </a:endParaRPr>
          </a:p>
          <a:p>
            <a:pPr marL="742950" lvl="1" indent="-285750" algn="l" eaLnBrk="1" hangingPunct="1">
              <a:lnSpc>
                <a:spcPct val="120000"/>
              </a:lnSpc>
              <a:buClr>
                <a:srgbClr val="0066FF"/>
              </a:buClr>
              <a:buSzPct val="80000"/>
              <a:buFont typeface="Wingdings" panose="05000000000000000000" pitchFamily="2" charset="2"/>
              <a:buChar char="u"/>
            </a:pPr>
            <a:r>
              <a:rPr kumimoji="0" lang="zh-CN" altLang="en-US" sz="2400">
                <a:solidFill>
                  <a:schemeClr val="tx1"/>
                </a:solidFill>
                <a:latin typeface="宋体" panose="02010600030101010101" pitchFamily="2" charset="-122"/>
              </a:rPr>
              <a:t>一系列资源粒子（</a:t>
            </a:r>
            <a:r>
              <a:rPr kumimoji="0" lang="en-US" altLang="zh-CN" sz="2400">
                <a:solidFill>
                  <a:schemeClr val="tx1"/>
                </a:solidFill>
                <a:latin typeface="宋体" panose="02010600030101010101" pitchFamily="2" charset="-122"/>
              </a:rPr>
              <a:t>RE</a:t>
            </a:r>
            <a:r>
              <a:rPr kumimoji="0" lang="zh-CN" altLang="en-US" sz="2400">
                <a:solidFill>
                  <a:schemeClr val="tx1"/>
                </a:solidFill>
                <a:latin typeface="宋体" panose="02010600030101010101" pitchFamily="2" charset="-122"/>
              </a:rPr>
              <a:t>）的集合，这些</a:t>
            </a:r>
            <a:r>
              <a:rPr kumimoji="0" lang="en-US" altLang="zh-CN" sz="2400">
                <a:solidFill>
                  <a:schemeClr val="tx1"/>
                </a:solidFill>
                <a:latin typeface="宋体" panose="02010600030101010101" pitchFamily="2" charset="-122"/>
              </a:rPr>
              <a:t>RE</a:t>
            </a:r>
            <a:r>
              <a:rPr kumimoji="0" lang="zh-CN" altLang="en-US" sz="2400">
                <a:solidFill>
                  <a:schemeClr val="tx1"/>
                </a:solidFill>
                <a:latin typeface="宋体" panose="02010600030101010101" pitchFamily="2" charset="-122"/>
              </a:rPr>
              <a:t>不承载任何源于高层的信息</a:t>
            </a:r>
            <a:endParaRPr kumimoji="0" lang="zh-CN" altLang="en-US" sz="2400">
              <a:solidFill>
                <a:schemeClr val="tx1"/>
              </a:solidFill>
              <a:latin typeface="宋体" panose="02010600030101010101" pitchFamily="2" charset="-122"/>
            </a:endParaRPr>
          </a:p>
        </p:txBody>
      </p:sp>
      <p:sp>
        <p:nvSpPr>
          <p:cNvPr id="66566" name="Line 7"/>
          <p:cNvSpPr>
            <a:spLocks noChangeShapeType="1"/>
          </p:cNvSpPr>
          <p:nvPr/>
        </p:nvSpPr>
        <p:spPr bwMode="auto">
          <a:xfrm>
            <a:off x="1821468" y="2890231"/>
            <a:ext cx="8549065" cy="0"/>
          </a:xfrm>
          <a:prstGeom prst="line">
            <a:avLst/>
          </a:prstGeom>
          <a:noFill/>
          <a:ln w="9525">
            <a:solidFill>
              <a:schemeClr val="tx1"/>
            </a:solidFill>
            <a:prstDash val="dash"/>
            <a:round/>
          </a:ln>
        </p:spPr>
        <p:txBody>
          <a:bodyPr wrap="none" lIns="84143" tIns="43754" rIns="84143" bIns="43754" anchor="ctr"/>
          <a:lstStyle/>
          <a:p>
            <a:endParaRPr lang="zh-CN" altLang="en-US" sz="1680"/>
          </a:p>
        </p:txBody>
      </p:sp>
      <p:sp>
        <p:nvSpPr>
          <p:cNvPr id="66567" name="Line 8"/>
          <p:cNvSpPr>
            <a:spLocks noChangeShapeType="1"/>
          </p:cNvSpPr>
          <p:nvPr/>
        </p:nvSpPr>
        <p:spPr bwMode="auto">
          <a:xfrm>
            <a:off x="5759084" y="2890231"/>
            <a:ext cx="0" cy="3366194"/>
          </a:xfrm>
          <a:prstGeom prst="line">
            <a:avLst/>
          </a:prstGeom>
          <a:noFill/>
          <a:ln w="9525">
            <a:solidFill>
              <a:schemeClr val="tx1"/>
            </a:solidFill>
            <a:prstDash val="dash"/>
            <a:round/>
          </a:ln>
        </p:spPr>
        <p:txBody>
          <a:bodyPr wrap="none" lIns="84143" tIns="43754" rIns="84143" bIns="43754" anchor="ctr"/>
          <a:lstStyle/>
          <a:p>
            <a:endParaRPr lang="zh-CN" altLang="en-US" sz="1680"/>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ChangeArrowheads="1"/>
          </p:cNvSpPr>
          <p:nvPr>
            <p:custDataLst>
              <p:tags r:id="rId1"/>
            </p:custDataLst>
          </p:nvPr>
        </p:nvSpPr>
        <p:spPr bwMode="auto">
          <a:xfrm>
            <a:off x="2663003" y="705037"/>
            <a:ext cx="30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07" name="Rectangle 4"/>
          <p:cNvSpPr>
            <a:spLocks noChangeArrowheads="1"/>
          </p:cNvSpPr>
          <p:nvPr>
            <p:custDataLst>
              <p:tags r:id="rId2"/>
            </p:custDataLst>
          </p:nvPr>
        </p:nvSpPr>
        <p:spPr bwMode="auto">
          <a:xfrm>
            <a:off x="1560981" y="1651763"/>
            <a:ext cx="30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09" name="AutoShape 44"/>
          <p:cNvSpPr>
            <a:spLocks noChangeArrowheads="1"/>
          </p:cNvSpPr>
          <p:nvPr>
            <p:custDataLst>
              <p:tags r:id="rId3"/>
            </p:custDataLst>
          </p:nvPr>
        </p:nvSpPr>
        <p:spPr bwMode="gray">
          <a:xfrm rot="16920000">
            <a:off x="5336350" y="2806865"/>
            <a:ext cx="740666" cy="270143"/>
          </a:xfrm>
          <a:prstGeom prst="rightArrow">
            <a:avLst>
              <a:gd name="adj1" fmla="val 35167"/>
              <a:gd name="adj2" fmla="val 111029"/>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10" name="AutoShape 45"/>
          <p:cNvSpPr>
            <a:spLocks noChangeArrowheads="1"/>
          </p:cNvSpPr>
          <p:nvPr>
            <p:custDataLst>
              <p:tags r:id="rId4"/>
            </p:custDataLst>
          </p:nvPr>
        </p:nvSpPr>
        <p:spPr bwMode="gray">
          <a:xfrm rot="3465783">
            <a:off x="5888458" y="4835304"/>
            <a:ext cx="740665" cy="270143"/>
          </a:xfrm>
          <a:prstGeom prst="rightArrow">
            <a:avLst>
              <a:gd name="adj1" fmla="val 35167"/>
              <a:gd name="adj2" fmla="val 111028"/>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11" name="AutoShape 46"/>
          <p:cNvSpPr>
            <a:spLocks noChangeArrowheads="1"/>
          </p:cNvSpPr>
          <p:nvPr>
            <p:custDataLst>
              <p:tags r:id="rId5"/>
            </p:custDataLst>
          </p:nvPr>
        </p:nvSpPr>
        <p:spPr bwMode="gray">
          <a:xfrm rot="11216584">
            <a:off x="3931789" y="3965272"/>
            <a:ext cx="740665" cy="270143"/>
          </a:xfrm>
          <a:prstGeom prst="rightArrow">
            <a:avLst>
              <a:gd name="adj1" fmla="val 35167"/>
              <a:gd name="adj2" fmla="val 111028"/>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12" name="AutoShape 47"/>
          <p:cNvSpPr>
            <a:spLocks noChangeArrowheads="1"/>
          </p:cNvSpPr>
          <p:nvPr>
            <p:custDataLst>
              <p:tags r:id="rId6"/>
            </p:custDataLst>
          </p:nvPr>
        </p:nvSpPr>
        <p:spPr bwMode="gray">
          <a:xfrm rot="7535209">
            <a:off x="4427906" y="4833821"/>
            <a:ext cx="740666" cy="270143"/>
          </a:xfrm>
          <a:prstGeom prst="rightArrow">
            <a:avLst>
              <a:gd name="adj1" fmla="val 35167"/>
              <a:gd name="adj2" fmla="val 111029"/>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13" name="AutoShape 48"/>
          <p:cNvSpPr>
            <a:spLocks noChangeArrowheads="1"/>
          </p:cNvSpPr>
          <p:nvPr>
            <p:custDataLst>
              <p:tags r:id="rId7"/>
            </p:custDataLst>
          </p:nvPr>
        </p:nvSpPr>
        <p:spPr bwMode="gray">
          <a:xfrm rot="21184788">
            <a:off x="6265631" y="3404526"/>
            <a:ext cx="740665" cy="270143"/>
          </a:xfrm>
          <a:prstGeom prst="rightArrow">
            <a:avLst>
              <a:gd name="adj1" fmla="val 35167"/>
              <a:gd name="adj2" fmla="val 111028"/>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14" name="Oval 50"/>
          <p:cNvSpPr>
            <a:spLocks noChangeArrowheads="1"/>
          </p:cNvSpPr>
          <p:nvPr>
            <p:custDataLst>
              <p:tags r:id="rId8"/>
            </p:custDataLst>
          </p:nvPr>
        </p:nvSpPr>
        <p:spPr bwMode="auto">
          <a:xfrm>
            <a:off x="3751807" y="3684352"/>
            <a:ext cx="3499979" cy="787920"/>
          </a:xfrm>
          <a:prstGeom prst="ellipse">
            <a:avLst/>
          </a:prstGeom>
          <a:noFill/>
          <a:ln w="38100" algn="ctr">
            <a:solidFill>
              <a:schemeClr val="lt2">
                <a:lumMod val="95000"/>
              </a:schemeClr>
            </a:solidFill>
            <a:round/>
          </a:ln>
          <a:extLst>
            <a:ext uri="{909E8E84-426E-40DD-AFC4-6F175D3DCCD1}">
              <a14:hiddenFill xmlns:a14="http://schemas.microsoft.com/office/drawing/2010/main">
                <a:solidFill>
                  <a:srgbClr val="FFFFFF"/>
                </a:solidFill>
              </a14:hiddenFill>
            </a:ext>
          </a:extLst>
        </p:spPr>
        <p:txBody>
          <a:bodyPr anchor="ctr">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15" name="Text Box 51"/>
          <p:cNvSpPr txBox="1">
            <a:spLocks noChangeArrowheads="1"/>
          </p:cNvSpPr>
          <p:nvPr/>
        </p:nvSpPr>
        <p:spPr bwMode="auto">
          <a:xfrm>
            <a:off x="875969" y="3576173"/>
            <a:ext cx="30466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nSpc>
                <a:spcPct val="100000"/>
              </a:lnSpc>
              <a:spcBef>
                <a:spcPct val="0"/>
              </a:spcBef>
              <a:buClrTx/>
              <a:buSzTx/>
              <a:buFontTx/>
              <a:buNone/>
            </a:pPr>
            <a:r>
              <a:rPr lang="en-US" altLang="zh-CN" sz="1900" b="1" dirty="0">
                <a:solidFill>
                  <a:schemeClr val="dk1"/>
                </a:solidFill>
                <a:latin typeface="Arial" panose="020B0604020202020204" pitchFamily="34" charset="0"/>
                <a:ea typeface="宋体" panose="02010600030101010101" pitchFamily="2" charset="-122"/>
              </a:rPr>
              <a:t>PBCH</a:t>
            </a:r>
            <a:r>
              <a:rPr lang="zh-CN" altLang="en-US" sz="1900" b="1" dirty="0">
                <a:solidFill>
                  <a:schemeClr val="dk1"/>
                </a:solidFill>
                <a:latin typeface="Arial" panose="020B0604020202020204" pitchFamily="34" charset="0"/>
                <a:ea typeface="宋体" panose="02010600030101010101" pitchFamily="2" charset="-122"/>
              </a:rPr>
              <a:t>：</a:t>
            </a:r>
            <a:r>
              <a:rPr lang="zh-CN" altLang="en-US" sz="1900" b="1" dirty="0">
                <a:solidFill>
                  <a:schemeClr val="dk1"/>
                </a:solidFill>
                <a:latin typeface="Arial" panose="020B0604020202020204" pitchFamily="34" charset="0"/>
              </a:rPr>
              <a:t>物理广播信道</a:t>
            </a:r>
            <a:endParaRPr lang="zh-CN" altLang="en-US" sz="1900" b="1" dirty="0">
              <a:solidFill>
                <a:schemeClr val="dk1"/>
              </a:solidFill>
              <a:latin typeface="Arial" panose="020B0604020202020204" pitchFamily="34" charset="0"/>
            </a:endParaRPr>
          </a:p>
          <a:p>
            <a:pPr>
              <a:lnSpc>
                <a:spcPct val="100000"/>
              </a:lnSpc>
              <a:spcBef>
                <a:spcPct val="0"/>
              </a:spcBef>
              <a:buClrTx/>
              <a:buSzTx/>
              <a:buFontTx/>
              <a:buNone/>
            </a:pPr>
            <a:r>
              <a:rPr lang="zh-CN" altLang="en-US" sz="1900" dirty="0">
                <a:solidFill>
                  <a:schemeClr val="dk1"/>
                </a:solidFill>
                <a:latin typeface="Arial" panose="020B0604020202020204" pitchFamily="34" charset="0"/>
                <a:ea typeface="宋体" panose="02010600030101010101" pitchFamily="2" charset="-122"/>
              </a:rPr>
              <a:t>调制方式：</a:t>
            </a:r>
            <a:r>
              <a:rPr lang="en-GB" altLang="zh-CN" sz="1900" dirty="0">
                <a:solidFill>
                  <a:schemeClr val="dk1"/>
                </a:solidFill>
                <a:latin typeface="Arial" panose="020B0604020202020204" pitchFamily="34" charset="0"/>
                <a:ea typeface="宋体" panose="02010600030101010101" pitchFamily="2" charset="-122"/>
              </a:rPr>
              <a:t>QPSK</a:t>
            </a:r>
            <a:endParaRPr lang="en-GB" altLang="zh-CN" sz="1900" dirty="0">
              <a:solidFill>
                <a:schemeClr val="dk1"/>
              </a:solidFill>
              <a:latin typeface="Arial" panose="020B0604020202020204" pitchFamily="34" charset="0"/>
              <a:ea typeface="宋体" panose="02010600030101010101" pitchFamily="2" charset="-122"/>
            </a:endParaRPr>
          </a:p>
          <a:p>
            <a:pPr>
              <a:lnSpc>
                <a:spcPct val="100000"/>
              </a:lnSpc>
              <a:spcBef>
                <a:spcPct val="0"/>
              </a:spcBef>
              <a:buClrTx/>
              <a:buSzTx/>
              <a:buFontTx/>
              <a:buNone/>
            </a:pPr>
            <a:endParaRPr lang="en-GB" altLang="zh-CN" sz="1900" b="1" dirty="0">
              <a:solidFill>
                <a:schemeClr val="dk1"/>
              </a:solidFill>
              <a:latin typeface="Arial" panose="020B0604020202020204" pitchFamily="34" charset="0"/>
              <a:ea typeface="宋体" panose="02010600030101010101" pitchFamily="2" charset="-122"/>
            </a:endParaRPr>
          </a:p>
        </p:txBody>
      </p:sp>
      <p:sp>
        <p:nvSpPr>
          <p:cNvPr id="47116" name="Text Box 52"/>
          <p:cNvSpPr txBox="1">
            <a:spLocks noChangeArrowheads="1"/>
          </p:cNvSpPr>
          <p:nvPr/>
        </p:nvSpPr>
        <p:spPr bwMode="auto">
          <a:xfrm>
            <a:off x="4470047" y="1461496"/>
            <a:ext cx="4601241" cy="67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00000"/>
              </a:lnSpc>
              <a:spcBef>
                <a:spcPct val="0"/>
              </a:spcBef>
              <a:buClrTx/>
              <a:buSzTx/>
              <a:buFontTx/>
              <a:buNone/>
              <a:defRPr sz="1600" b="1">
                <a:solidFill>
                  <a:schemeClr val="accent2"/>
                </a:solidFill>
                <a:latin typeface="Arial" panose="020B0604020202020204" pitchFamily="34" charset="0"/>
                <a:ea typeface="宋体" panose="0201060003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9pPr>
          </a:lstStyle>
          <a:p>
            <a:r>
              <a:rPr lang="en-US" altLang="zh-CN" sz="1900" dirty="0">
                <a:solidFill>
                  <a:schemeClr val="dk1"/>
                </a:solidFill>
              </a:rPr>
              <a:t>PDSCH</a:t>
            </a:r>
            <a:r>
              <a:rPr lang="zh-CN" altLang="en-US" sz="1900" dirty="0">
                <a:solidFill>
                  <a:schemeClr val="dk1"/>
                </a:solidFill>
              </a:rPr>
              <a:t>：物理下行共享信道</a:t>
            </a:r>
            <a:endParaRPr lang="zh-CN" altLang="en-US" sz="1900" dirty="0">
              <a:solidFill>
                <a:schemeClr val="dk1"/>
              </a:solidFill>
            </a:endParaRPr>
          </a:p>
          <a:p>
            <a:r>
              <a:rPr lang="zh-CN" altLang="en-GB" sz="1900" b="0" dirty="0">
                <a:solidFill>
                  <a:schemeClr val="dk1"/>
                </a:solidFill>
              </a:rPr>
              <a:t>调制方式：</a:t>
            </a:r>
            <a:r>
              <a:rPr lang="en-GB" altLang="ja-JP" sz="1900" b="0" dirty="0">
                <a:solidFill>
                  <a:schemeClr val="dk1"/>
                </a:solidFill>
              </a:rPr>
              <a:t>QPSK,16QAM, 64QAM</a:t>
            </a:r>
            <a:endParaRPr lang="en-GB" altLang="ja-JP" sz="1900" b="0" dirty="0">
              <a:solidFill>
                <a:schemeClr val="dk1"/>
              </a:solidFill>
            </a:endParaRPr>
          </a:p>
        </p:txBody>
      </p:sp>
      <p:sp>
        <p:nvSpPr>
          <p:cNvPr id="47117" name="Text Box 54"/>
          <p:cNvSpPr txBox="1">
            <a:spLocks noChangeArrowheads="1"/>
          </p:cNvSpPr>
          <p:nvPr/>
        </p:nvSpPr>
        <p:spPr bwMode="auto">
          <a:xfrm>
            <a:off x="7019925" y="5109210"/>
            <a:ext cx="3761740" cy="67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00000"/>
              </a:lnSpc>
              <a:spcBef>
                <a:spcPct val="0"/>
              </a:spcBef>
              <a:buClrTx/>
              <a:buSzTx/>
              <a:buFontTx/>
              <a:buNone/>
              <a:defRPr sz="1600" b="1">
                <a:solidFill>
                  <a:schemeClr val="accent2"/>
                </a:solidFill>
                <a:latin typeface="Arial" panose="020B0604020202020204" pitchFamily="34" charset="0"/>
                <a:ea typeface="宋体" panose="0201060003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9pPr>
          </a:lstStyle>
          <a:p>
            <a:r>
              <a:rPr lang="en-US" altLang="zh-CN" sz="1900" dirty="0">
                <a:solidFill>
                  <a:schemeClr val="dk1"/>
                </a:solidFill>
              </a:rPr>
              <a:t>PCFICH</a:t>
            </a:r>
            <a:r>
              <a:rPr lang="zh-CN" altLang="en-US" sz="1900" dirty="0">
                <a:solidFill>
                  <a:schemeClr val="dk1"/>
                </a:solidFill>
              </a:rPr>
              <a:t>：物理控制格式指示信道</a:t>
            </a:r>
            <a:endParaRPr lang="zh-CN" altLang="en-US" sz="1900" dirty="0">
              <a:solidFill>
                <a:schemeClr val="dk1"/>
              </a:solidFill>
            </a:endParaRPr>
          </a:p>
          <a:p>
            <a:r>
              <a:rPr lang="zh-CN" altLang="en-US" sz="1900" b="0" dirty="0">
                <a:solidFill>
                  <a:schemeClr val="dk1"/>
                </a:solidFill>
              </a:rPr>
              <a:t>调制方式：</a:t>
            </a:r>
            <a:r>
              <a:rPr lang="en-GB" altLang="zh-CN" sz="1900" b="0" dirty="0">
                <a:solidFill>
                  <a:schemeClr val="dk1"/>
                </a:solidFill>
              </a:rPr>
              <a:t>QPSK</a:t>
            </a:r>
            <a:endParaRPr lang="en-GB" altLang="zh-CN" sz="1900" b="0" dirty="0">
              <a:solidFill>
                <a:schemeClr val="dk1"/>
              </a:solidFill>
            </a:endParaRPr>
          </a:p>
        </p:txBody>
      </p:sp>
      <p:sp>
        <p:nvSpPr>
          <p:cNvPr id="47118" name="Text Box 56"/>
          <p:cNvSpPr txBox="1">
            <a:spLocks noChangeArrowheads="1"/>
          </p:cNvSpPr>
          <p:nvPr/>
        </p:nvSpPr>
        <p:spPr bwMode="auto">
          <a:xfrm>
            <a:off x="961320" y="5183372"/>
            <a:ext cx="329397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00000"/>
              </a:lnSpc>
              <a:spcBef>
                <a:spcPct val="0"/>
              </a:spcBef>
              <a:buClrTx/>
              <a:buSzTx/>
              <a:buFontTx/>
              <a:buNone/>
              <a:defRPr sz="1600" b="1">
                <a:solidFill>
                  <a:schemeClr val="accent2"/>
                </a:solidFill>
                <a:latin typeface="Arial" panose="020B0604020202020204" pitchFamily="34" charset="0"/>
                <a:ea typeface="宋体" panose="0201060003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9pPr>
          </a:lstStyle>
          <a:p>
            <a:r>
              <a:rPr lang="en-US" altLang="zh-CN" sz="1900" dirty="0">
                <a:solidFill>
                  <a:schemeClr val="dk1"/>
                </a:solidFill>
              </a:rPr>
              <a:t>PDCCH</a:t>
            </a:r>
            <a:r>
              <a:rPr lang="zh-CN" altLang="en-US" sz="1900" dirty="0">
                <a:solidFill>
                  <a:schemeClr val="dk1"/>
                </a:solidFill>
              </a:rPr>
              <a:t>：物理下行控制信道</a:t>
            </a:r>
            <a:endParaRPr lang="zh-CN" altLang="en-US" sz="1900" dirty="0">
              <a:solidFill>
                <a:schemeClr val="dk1"/>
              </a:solidFill>
            </a:endParaRPr>
          </a:p>
          <a:p>
            <a:r>
              <a:rPr lang="zh-CN" altLang="en-US" sz="1900" b="0" dirty="0">
                <a:solidFill>
                  <a:schemeClr val="dk1"/>
                </a:solidFill>
              </a:rPr>
              <a:t>调制方式：</a:t>
            </a:r>
            <a:r>
              <a:rPr lang="en-GB" altLang="zh-CN" sz="1900" b="0" dirty="0">
                <a:solidFill>
                  <a:schemeClr val="dk1"/>
                </a:solidFill>
              </a:rPr>
              <a:t>QPSK</a:t>
            </a:r>
            <a:endParaRPr lang="en-GB" altLang="zh-CN" sz="1900" b="0" dirty="0">
              <a:solidFill>
                <a:schemeClr val="dk1"/>
              </a:solidFill>
            </a:endParaRPr>
          </a:p>
          <a:p>
            <a:endParaRPr lang="en-GB" altLang="zh-CN" sz="1900" b="0" dirty="0">
              <a:solidFill>
                <a:schemeClr val="dk1"/>
              </a:solidFill>
            </a:endParaRPr>
          </a:p>
        </p:txBody>
      </p:sp>
      <p:sp>
        <p:nvSpPr>
          <p:cNvPr id="861242" name="Oval 58"/>
          <p:cNvSpPr>
            <a:spLocks noChangeArrowheads="1"/>
          </p:cNvSpPr>
          <p:nvPr>
            <p:custDataLst>
              <p:tags r:id="rId9"/>
            </p:custDataLst>
          </p:nvPr>
        </p:nvSpPr>
        <p:spPr bwMode="gray">
          <a:xfrm>
            <a:off x="3529550" y="3857127"/>
            <a:ext cx="284985" cy="284985"/>
          </a:xfrm>
          <a:prstGeom prst="ellipse">
            <a:avLst/>
          </a:prstGeom>
          <a:gradFill rotWithShape="1">
            <a:gsLst>
              <a:gs pos="0">
                <a:srgbClr val="3B3E4D"/>
              </a:gs>
              <a:gs pos="100000">
                <a:srgbClr val="3B3E4D"/>
              </a:gs>
            </a:gsLst>
            <a:path path="shape">
              <a:fillToRect l="50000" t="50000" r="50000" b="50000"/>
            </a:path>
            <a:tileRect/>
          </a:gradFill>
          <a:ln w="9525">
            <a:noFill/>
            <a:round/>
          </a:ln>
          <a:effectLst/>
        </p:spPr>
        <p:txBody>
          <a:bodyPr wrap="none" anchor="ctr"/>
          <a:lstStyle/>
          <a:p>
            <a:pPr eaLnBrk="1" hangingPunct="1">
              <a:defRPr/>
            </a:pPr>
            <a:endParaRPr lang="zh-CN" altLang="en-US" sz="2995">
              <a:solidFill>
                <a:schemeClr val="dk1"/>
              </a:solidFill>
              <a:latin typeface="Arial" panose="020B0604020202020204" pitchFamily="34" charset="0"/>
              <a:ea typeface="宋体" panose="02010600030101010101" pitchFamily="2" charset="-122"/>
            </a:endParaRPr>
          </a:p>
        </p:txBody>
      </p:sp>
      <p:sp>
        <p:nvSpPr>
          <p:cNvPr id="861243" name="Oval 59"/>
          <p:cNvSpPr>
            <a:spLocks noChangeArrowheads="1"/>
          </p:cNvSpPr>
          <p:nvPr>
            <p:custDataLst>
              <p:tags r:id="rId10"/>
            </p:custDataLst>
          </p:nvPr>
        </p:nvSpPr>
        <p:spPr bwMode="gray">
          <a:xfrm>
            <a:off x="5668448" y="2213638"/>
            <a:ext cx="284985" cy="284985"/>
          </a:xfrm>
          <a:prstGeom prst="ellipse">
            <a:avLst/>
          </a:prstGeom>
          <a:gradFill rotWithShape="1">
            <a:gsLst>
              <a:gs pos="0">
                <a:srgbClr val="3B3E4D"/>
              </a:gs>
              <a:gs pos="100000">
                <a:srgbClr val="3B3E4D"/>
              </a:gs>
            </a:gsLst>
            <a:path path="shape">
              <a:fillToRect l="50000" t="50000" r="50000" b="50000"/>
            </a:path>
            <a:tileRect/>
          </a:gradFill>
          <a:ln w="9525">
            <a:noFill/>
            <a:round/>
          </a:ln>
          <a:effectLst/>
        </p:spPr>
        <p:txBody>
          <a:bodyPr wrap="none" anchor="ctr"/>
          <a:lstStyle/>
          <a:p>
            <a:pPr eaLnBrk="1" hangingPunct="1">
              <a:defRPr/>
            </a:pPr>
            <a:endParaRPr lang="zh-CN" altLang="en-US" sz="2995">
              <a:solidFill>
                <a:schemeClr val="dk1"/>
              </a:solidFill>
              <a:latin typeface="Arial" panose="020B0604020202020204" pitchFamily="34" charset="0"/>
              <a:ea typeface="宋体" panose="02010600030101010101" pitchFamily="2" charset="-122"/>
            </a:endParaRPr>
          </a:p>
        </p:txBody>
      </p:sp>
      <p:sp>
        <p:nvSpPr>
          <p:cNvPr id="861244" name="Oval 60"/>
          <p:cNvSpPr>
            <a:spLocks noChangeArrowheads="1"/>
          </p:cNvSpPr>
          <p:nvPr>
            <p:custDataLst>
              <p:tags r:id="rId11"/>
            </p:custDataLst>
          </p:nvPr>
        </p:nvSpPr>
        <p:spPr bwMode="gray">
          <a:xfrm>
            <a:off x="4293577" y="5316959"/>
            <a:ext cx="284985" cy="284985"/>
          </a:xfrm>
          <a:prstGeom prst="ellipse">
            <a:avLst/>
          </a:prstGeom>
          <a:gradFill rotWithShape="1">
            <a:gsLst>
              <a:gs pos="0">
                <a:srgbClr val="3B3E4D"/>
              </a:gs>
              <a:gs pos="100000">
                <a:srgbClr val="3B3E4D"/>
              </a:gs>
            </a:gsLst>
            <a:path path="shape">
              <a:fillToRect l="50000" t="50000" r="50000" b="50000"/>
            </a:path>
            <a:tileRect/>
          </a:gradFill>
          <a:ln w="9525">
            <a:noFill/>
            <a:round/>
          </a:ln>
          <a:effectLst/>
        </p:spPr>
        <p:txBody>
          <a:bodyPr wrap="none" anchor="ctr"/>
          <a:lstStyle/>
          <a:p>
            <a:pPr eaLnBrk="1" hangingPunct="1">
              <a:defRPr/>
            </a:pPr>
            <a:endParaRPr lang="zh-CN" altLang="en-US" sz="2995">
              <a:solidFill>
                <a:schemeClr val="dk1"/>
              </a:solidFill>
              <a:latin typeface="Arial" panose="020B0604020202020204" pitchFamily="34" charset="0"/>
              <a:ea typeface="宋体" panose="02010600030101010101" pitchFamily="2" charset="-122"/>
            </a:endParaRPr>
          </a:p>
        </p:txBody>
      </p:sp>
      <p:sp>
        <p:nvSpPr>
          <p:cNvPr id="861245" name="Oval 61"/>
          <p:cNvSpPr>
            <a:spLocks noChangeArrowheads="1"/>
          </p:cNvSpPr>
          <p:nvPr>
            <p:custDataLst>
              <p:tags r:id="rId12"/>
            </p:custDataLst>
          </p:nvPr>
        </p:nvSpPr>
        <p:spPr bwMode="gray">
          <a:xfrm>
            <a:off x="6493310" y="5281337"/>
            <a:ext cx="284985" cy="284985"/>
          </a:xfrm>
          <a:prstGeom prst="ellipse">
            <a:avLst/>
          </a:prstGeom>
          <a:gradFill rotWithShape="1">
            <a:gsLst>
              <a:gs pos="0">
                <a:srgbClr val="3B3E4D"/>
              </a:gs>
              <a:gs pos="100000">
                <a:srgbClr val="3B3E4D"/>
              </a:gs>
            </a:gsLst>
            <a:path path="shape">
              <a:fillToRect l="50000" t="50000" r="50000" b="50000"/>
            </a:path>
            <a:tileRect/>
          </a:gradFill>
          <a:ln w="9525">
            <a:noFill/>
            <a:round/>
          </a:ln>
          <a:effectLst/>
        </p:spPr>
        <p:txBody>
          <a:bodyPr wrap="none" anchor="ctr"/>
          <a:lstStyle/>
          <a:p>
            <a:pPr eaLnBrk="1" hangingPunct="1">
              <a:defRPr/>
            </a:pPr>
            <a:endParaRPr lang="zh-CN" altLang="en-US" sz="2995">
              <a:solidFill>
                <a:schemeClr val="dk1"/>
              </a:solidFill>
              <a:latin typeface="Arial" panose="020B0604020202020204" pitchFamily="34" charset="0"/>
              <a:ea typeface="宋体" panose="02010600030101010101" pitchFamily="2" charset="-122"/>
            </a:endParaRPr>
          </a:p>
        </p:txBody>
      </p:sp>
      <p:sp>
        <p:nvSpPr>
          <p:cNvPr id="861246" name="Oval 62"/>
          <p:cNvSpPr>
            <a:spLocks noChangeArrowheads="1"/>
          </p:cNvSpPr>
          <p:nvPr>
            <p:custDataLst>
              <p:tags r:id="rId13"/>
            </p:custDataLst>
          </p:nvPr>
        </p:nvSpPr>
        <p:spPr bwMode="gray">
          <a:xfrm>
            <a:off x="7064765" y="3332452"/>
            <a:ext cx="284985" cy="284985"/>
          </a:xfrm>
          <a:prstGeom prst="ellipse">
            <a:avLst/>
          </a:prstGeom>
          <a:gradFill rotWithShape="1">
            <a:gsLst>
              <a:gs pos="0">
                <a:srgbClr val="3B3E4D"/>
              </a:gs>
              <a:gs pos="100000">
                <a:srgbClr val="3B3E4D"/>
              </a:gs>
            </a:gsLst>
            <a:path path="shape">
              <a:fillToRect l="50000" t="50000" r="50000" b="50000"/>
            </a:path>
            <a:tileRect/>
          </a:gradFill>
          <a:ln w="9525">
            <a:noFill/>
            <a:round/>
          </a:ln>
          <a:effectLst/>
        </p:spPr>
        <p:txBody>
          <a:bodyPr wrap="none" anchor="ctr"/>
          <a:lstStyle/>
          <a:p>
            <a:pPr eaLnBrk="1" hangingPunct="1">
              <a:defRPr/>
            </a:pPr>
            <a:endParaRPr lang="zh-CN" altLang="en-US" sz="2995">
              <a:solidFill>
                <a:schemeClr val="dk1"/>
              </a:solidFill>
              <a:latin typeface="Arial" panose="020B0604020202020204" pitchFamily="34" charset="0"/>
              <a:ea typeface="宋体" panose="02010600030101010101" pitchFamily="2" charset="-122"/>
            </a:endParaRPr>
          </a:p>
        </p:txBody>
      </p:sp>
      <p:sp>
        <p:nvSpPr>
          <p:cNvPr id="861249" name="Oval 65"/>
          <p:cNvSpPr>
            <a:spLocks noChangeArrowheads="1"/>
          </p:cNvSpPr>
          <p:nvPr>
            <p:custDataLst>
              <p:tags r:id="rId14"/>
            </p:custDataLst>
          </p:nvPr>
        </p:nvSpPr>
        <p:spPr bwMode="gray">
          <a:xfrm>
            <a:off x="4827926" y="3685093"/>
            <a:ext cx="1384852" cy="787920"/>
          </a:xfrm>
          <a:prstGeom prst="ellipse">
            <a:avLst/>
          </a:prstGeom>
          <a:gradFill rotWithShape="1">
            <a:gsLst>
              <a:gs pos="0">
                <a:srgbClr val="5FCBFB"/>
              </a:gs>
              <a:gs pos="50000">
                <a:srgbClr val="5FCBFB"/>
              </a:gs>
              <a:gs pos="100000">
                <a:srgbClr val="5FCBFB"/>
              </a:gs>
            </a:gsLst>
            <a:lin ang="18900000" scaled="0"/>
          </a:gradFill>
          <a:ln w="38100" algn="ctr">
            <a:noFill/>
            <a:round/>
          </a:ln>
          <a:effectLst/>
        </p:spPr>
        <p:txBody>
          <a:bodyPr anchor="ctr">
            <a:spAutoFit/>
          </a:bodyPr>
          <a:lstStyle/>
          <a:p>
            <a:pPr eaLnBrk="1" hangingPunct="1">
              <a:defRPr/>
            </a:pPr>
            <a:endParaRPr lang="zh-CN" altLang="en-US" sz="2995">
              <a:solidFill>
                <a:schemeClr val="dk1"/>
              </a:solidFill>
              <a:latin typeface="Arial" panose="020B0604020202020204" pitchFamily="34" charset="0"/>
              <a:ea typeface="宋体" panose="02010600030101010101" pitchFamily="2" charset="-122"/>
            </a:endParaRPr>
          </a:p>
        </p:txBody>
      </p:sp>
      <p:sp>
        <p:nvSpPr>
          <p:cNvPr id="861250" name="Oval 66"/>
          <p:cNvSpPr>
            <a:spLocks noChangeArrowheads="1"/>
          </p:cNvSpPr>
          <p:nvPr>
            <p:custDataLst>
              <p:tags r:id="rId15"/>
            </p:custDataLst>
          </p:nvPr>
        </p:nvSpPr>
        <p:spPr bwMode="gray">
          <a:xfrm>
            <a:off x="4869486" y="3717749"/>
            <a:ext cx="1384852" cy="787920"/>
          </a:xfrm>
          <a:prstGeom prst="ellipse">
            <a:avLst/>
          </a:prstGeom>
          <a:gradFill rotWithShape="1">
            <a:gsLst>
              <a:gs pos="0">
                <a:srgbClr val="5FCBFB"/>
              </a:gs>
              <a:gs pos="100000">
                <a:srgbClr val="5FCBFB">
                  <a:alpha val="0"/>
                </a:srgbClr>
              </a:gs>
            </a:gsLst>
            <a:lin ang="2700000" scaled="0"/>
          </a:gradFill>
          <a:ln w="38100" algn="ctr">
            <a:noFill/>
            <a:round/>
          </a:ln>
          <a:effectLst/>
        </p:spPr>
        <p:txBody>
          <a:bodyPr anchor="ctr">
            <a:spAutoFit/>
          </a:bodyPr>
          <a:lstStyle/>
          <a:p>
            <a:pPr eaLnBrk="1" hangingPunct="1">
              <a:defRPr/>
            </a:pPr>
            <a:endParaRPr lang="zh-CN" altLang="en-US" sz="2995">
              <a:solidFill>
                <a:schemeClr val="dk1"/>
              </a:solidFill>
              <a:latin typeface="Arial" panose="020B0604020202020204" pitchFamily="34" charset="0"/>
              <a:ea typeface="宋体" panose="02010600030101010101" pitchFamily="2" charset="-122"/>
            </a:endParaRPr>
          </a:p>
        </p:txBody>
      </p:sp>
      <p:sp>
        <p:nvSpPr>
          <p:cNvPr id="47128" name="Oval 67"/>
          <p:cNvSpPr>
            <a:spLocks noChangeArrowheads="1"/>
          </p:cNvSpPr>
          <p:nvPr>
            <p:custDataLst>
              <p:tags r:id="rId16"/>
            </p:custDataLst>
          </p:nvPr>
        </p:nvSpPr>
        <p:spPr bwMode="gray">
          <a:xfrm>
            <a:off x="4897687" y="3686579"/>
            <a:ext cx="1246812" cy="787920"/>
          </a:xfrm>
          <a:prstGeom prst="ellipse">
            <a:avLst/>
          </a:prstGeom>
          <a:solidFill>
            <a:srgbClr val="333333"/>
          </a:soli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grpSp>
        <p:nvGrpSpPr>
          <p:cNvPr id="47129" name="Group 68"/>
          <p:cNvGrpSpPr/>
          <p:nvPr/>
        </p:nvGrpSpPr>
        <p:grpSpPr bwMode="auto">
          <a:xfrm>
            <a:off x="4916984" y="3480881"/>
            <a:ext cx="1206735" cy="1194861"/>
            <a:chOff x="4166" y="1706"/>
            <a:chExt cx="1252" cy="1252"/>
          </a:xfrm>
        </p:grpSpPr>
        <p:sp>
          <p:nvSpPr>
            <p:cNvPr id="47133" name="Oval 69"/>
            <p:cNvSpPr>
              <a:spLocks noChangeArrowheads="1"/>
            </p:cNvSpPr>
            <p:nvPr>
              <p:custDataLst>
                <p:tags r:id="rId17"/>
              </p:custDataLst>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34" name="Oval 70"/>
            <p:cNvSpPr>
              <a:spLocks noChangeArrowheads="1"/>
            </p:cNvSpPr>
            <p:nvPr>
              <p:custDataLst>
                <p:tags r:id="rId18"/>
              </p:custDataLst>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35" name="Oval 71"/>
            <p:cNvSpPr>
              <a:spLocks noChangeArrowheads="1"/>
            </p:cNvSpPr>
            <p:nvPr>
              <p:custDataLst>
                <p:tags r:id="rId19"/>
              </p:custDataLst>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47136" name="Oval 72"/>
            <p:cNvSpPr>
              <a:spLocks noChangeArrowheads="1"/>
            </p:cNvSpPr>
            <p:nvPr>
              <p:custDataLst>
                <p:tags r:id="rId20"/>
              </p:custDataLst>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grpSp>
      <p:sp>
        <p:nvSpPr>
          <p:cNvPr id="47130" name="Text Box 73"/>
          <p:cNvSpPr txBox="1">
            <a:spLocks noChangeArrowheads="1"/>
          </p:cNvSpPr>
          <p:nvPr/>
        </p:nvSpPr>
        <p:spPr bwMode="gray">
          <a:xfrm>
            <a:off x="5003044" y="3718370"/>
            <a:ext cx="1042035" cy="78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a:lnSpc>
                <a:spcPct val="100000"/>
              </a:lnSpc>
              <a:spcBef>
                <a:spcPct val="0"/>
              </a:spcBef>
              <a:buClrTx/>
              <a:buSzTx/>
              <a:buFontTx/>
              <a:buNone/>
            </a:pPr>
            <a:r>
              <a:rPr lang="zh-CN" altLang="en-US" sz="2245" dirty="0">
                <a:solidFill>
                  <a:srgbClr val="000000"/>
                </a:solidFill>
                <a:latin typeface="Arial" panose="020B0604020202020204" pitchFamily="34" charset="0"/>
              </a:rPr>
              <a:t>下行物</a:t>
            </a:r>
            <a:endParaRPr lang="zh-CN" altLang="en-US" sz="2245" dirty="0">
              <a:solidFill>
                <a:srgbClr val="000000"/>
              </a:solidFill>
              <a:latin typeface="Arial" panose="020B0604020202020204" pitchFamily="34" charset="0"/>
            </a:endParaRPr>
          </a:p>
          <a:p>
            <a:pPr algn="ctr">
              <a:lnSpc>
                <a:spcPct val="100000"/>
              </a:lnSpc>
              <a:spcBef>
                <a:spcPct val="0"/>
              </a:spcBef>
              <a:buClrTx/>
              <a:buSzTx/>
              <a:buFontTx/>
              <a:buNone/>
            </a:pPr>
            <a:r>
              <a:rPr lang="zh-CN" altLang="en-US" sz="2245" dirty="0">
                <a:solidFill>
                  <a:srgbClr val="000000"/>
                </a:solidFill>
                <a:latin typeface="Arial" panose="020B0604020202020204" pitchFamily="34" charset="0"/>
              </a:rPr>
              <a:t>理信道</a:t>
            </a:r>
            <a:endParaRPr lang="zh-CN" altLang="en-US" sz="2245" dirty="0">
              <a:solidFill>
                <a:srgbClr val="000000"/>
              </a:solidFill>
              <a:latin typeface="Arial" panose="020B0604020202020204" pitchFamily="34" charset="0"/>
            </a:endParaRPr>
          </a:p>
        </p:txBody>
      </p:sp>
      <p:sp>
        <p:nvSpPr>
          <p:cNvPr id="47131" name="Text Box 74"/>
          <p:cNvSpPr txBox="1">
            <a:spLocks noChangeArrowheads="1"/>
          </p:cNvSpPr>
          <p:nvPr/>
        </p:nvSpPr>
        <p:spPr bwMode="auto">
          <a:xfrm>
            <a:off x="7289165" y="2856230"/>
            <a:ext cx="4086225" cy="67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00000"/>
              </a:lnSpc>
              <a:spcBef>
                <a:spcPct val="0"/>
              </a:spcBef>
              <a:buClrTx/>
              <a:buSzTx/>
              <a:buFontTx/>
              <a:buNone/>
              <a:defRPr sz="1600" b="1">
                <a:solidFill>
                  <a:schemeClr val="accent2"/>
                </a:solidFill>
                <a:latin typeface="Arial" panose="020B0604020202020204" pitchFamily="34" charset="0"/>
                <a:ea typeface="宋体" panose="0201060003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latin typeface="FrutigerNext LT Medium" pitchFamily="34" charset="0"/>
                <a:ea typeface="华文细黑" panose="02010600040101010101" pitchFamily="2" charset="-122"/>
              </a:defRPr>
            </a:lvl9pPr>
          </a:lstStyle>
          <a:p>
            <a:r>
              <a:rPr lang="en-US" altLang="zh-CN" sz="1900" dirty="0">
                <a:solidFill>
                  <a:schemeClr val="dk1"/>
                </a:solidFill>
              </a:rPr>
              <a:t>PHICH</a:t>
            </a:r>
            <a:r>
              <a:rPr lang="zh-CN" altLang="en-US" sz="1900" dirty="0">
                <a:solidFill>
                  <a:schemeClr val="dk1"/>
                </a:solidFill>
              </a:rPr>
              <a:t>：物理</a:t>
            </a:r>
            <a:r>
              <a:rPr lang="en-US" altLang="zh-CN" sz="1900" dirty="0">
                <a:solidFill>
                  <a:schemeClr val="dk1"/>
                </a:solidFill>
              </a:rPr>
              <a:t>HARQ</a:t>
            </a:r>
            <a:r>
              <a:rPr lang="zh-CN" altLang="en-US" sz="1900" dirty="0">
                <a:solidFill>
                  <a:schemeClr val="dk1"/>
                </a:solidFill>
              </a:rPr>
              <a:t>指示信道</a:t>
            </a:r>
            <a:endParaRPr lang="zh-CN" altLang="en-US" sz="1900" dirty="0">
              <a:solidFill>
                <a:schemeClr val="dk1"/>
              </a:solidFill>
            </a:endParaRPr>
          </a:p>
          <a:p>
            <a:r>
              <a:rPr lang="zh-CN" altLang="en-US" sz="1900" b="0" dirty="0">
                <a:solidFill>
                  <a:schemeClr val="dk1"/>
                </a:solidFill>
              </a:rPr>
              <a:t>调制方式：</a:t>
            </a:r>
            <a:r>
              <a:rPr lang="en-US" altLang="zh-CN" sz="1900" b="0" dirty="0">
                <a:solidFill>
                  <a:schemeClr val="dk1"/>
                </a:solidFill>
              </a:rPr>
              <a:t>B</a:t>
            </a:r>
            <a:r>
              <a:rPr lang="en-GB" altLang="zh-CN" sz="1900" b="0" dirty="0">
                <a:solidFill>
                  <a:schemeClr val="dk1"/>
                </a:solidFill>
              </a:rPr>
              <a:t>PSK</a:t>
            </a:r>
            <a:endParaRPr lang="en-GB" altLang="zh-CN" sz="1900" b="0" dirty="0">
              <a:solidFill>
                <a:schemeClr val="dk1"/>
              </a:solidFill>
            </a:endParaRPr>
          </a:p>
        </p:txBody>
      </p:sp>
      <p:sp>
        <p:nvSpPr>
          <p:cNvPr id="47132" name="Text Box 77"/>
          <p:cNvSpPr txBox="1">
            <a:spLocks noChangeArrowheads="1"/>
          </p:cNvSpPr>
          <p:nvPr>
            <p:custDataLst>
              <p:tags r:id="rId21"/>
            </p:custDataLst>
          </p:nvPr>
        </p:nvSpPr>
        <p:spPr bwMode="auto">
          <a:xfrm>
            <a:off x="2132437" y="2664517"/>
            <a:ext cx="30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33" name="文本框 3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下行物理信道</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34" name="直线连接符 3"/>
          <p:cNvCxnSpPr/>
          <p:nvPr>
            <p:custDataLst>
              <p:tags r:id="rId22"/>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AutoShape 46"/>
          <p:cNvSpPr>
            <a:spLocks noChangeArrowheads="1"/>
          </p:cNvSpPr>
          <p:nvPr>
            <p:custDataLst>
              <p:tags r:id="rId23"/>
            </p:custDataLst>
          </p:nvPr>
        </p:nvSpPr>
        <p:spPr bwMode="gray">
          <a:xfrm rot="13676584">
            <a:off x="4237400" y="3083904"/>
            <a:ext cx="740665" cy="270143"/>
          </a:xfrm>
          <a:prstGeom prst="rightArrow">
            <a:avLst>
              <a:gd name="adj1" fmla="val 35167"/>
              <a:gd name="adj2" fmla="val 111028"/>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3" name="Text Box 51"/>
          <p:cNvSpPr txBox="1">
            <a:spLocks noChangeArrowheads="1"/>
          </p:cNvSpPr>
          <p:nvPr/>
        </p:nvSpPr>
        <p:spPr bwMode="auto">
          <a:xfrm>
            <a:off x="983238" y="2052995"/>
            <a:ext cx="3702800" cy="67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nSpc>
                <a:spcPct val="100000"/>
              </a:lnSpc>
              <a:spcBef>
                <a:spcPct val="0"/>
              </a:spcBef>
              <a:buClrTx/>
              <a:buSzTx/>
              <a:buFontTx/>
              <a:buNone/>
            </a:pPr>
            <a:r>
              <a:rPr lang="en-US" altLang="zh-CN" sz="1900" b="1" dirty="0">
                <a:solidFill>
                  <a:schemeClr val="dk1"/>
                </a:solidFill>
                <a:latin typeface="Arial" panose="020B0604020202020204" pitchFamily="34" charset="0"/>
                <a:ea typeface="宋体" panose="02010600030101010101" pitchFamily="2" charset="-122"/>
              </a:rPr>
              <a:t>PMCH</a:t>
            </a:r>
            <a:r>
              <a:rPr lang="zh-CN" altLang="en-US" sz="1900" b="1" dirty="0">
                <a:solidFill>
                  <a:schemeClr val="dk1"/>
                </a:solidFill>
                <a:latin typeface="Arial" panose="020B0604020202020204" pitchFamily="34" charset="0"/>
                <a:ea typeface="宋体" panose="02010600030101010101" pitchFamily="2" charset="-122"/>
              </a:rPr>
              <a:t>：</a:t>
            </a:r>
            <a:r>
              <a:rPr lang="zh-CN" altLang="en-US" sz="1900" b="1" dirty="0">
                <a:solidFill>
                  <a:schemeClr val="dk1"/>
                </a:solidFill>
                <a:latin typeface="Arial" panose="020B0604020202020204" pitchFamily="34" charset="0"/>
              </a:rPr>
              <a:t>物理多播信道</a:t>
            </a:r>
            <a:endParaRPr lang="zh-CN" altLang="en-US" sz="1900" b="1" dirty="0">
              <a:solidFill>
                <a:schemeClr val="dk1"/>
              </a:solidFill>
              <a:latin typeface="Arial" panose="020B0604020202020204" pitchFamily="34" charset="0"/>
            </a:endParaRPr>
          </a:p>
          <a:p>
            <a:pPr>
              <a:lnSpc>
                <a:spcPct val="100000"/>
              </a:lnSpc>
              <a:spcBef>
                <a:spcPct val="0"/>
              </a:spcBef>
              <a:buClrTx/>
              <a:buSzTx/>
              <a:buFontTx/>
              <a:buNone/>
            </a:pPr>
            <a:r>
              <a:rPr lang="zh-CN" altLang="en-US" sz="1900" dirty="0">
                <a:solidFill>
                  <a:schemeClr val="dk1"/>
                </a:solidFill>
                <a:latin typeface="Arial" panose="020B0604020202020204" pitchFamily="34" charset="0"/>
                <a:ea typeface="宋体" panose="02010600030101010101" pitchFamily="2" charset="-122"/>
              </a:rPr>
              <a:t>调制方式：</a:t>
            </a:r>
            <a:r>
              <a:rPr lang="en-GB" altLang="ja-JP" sz="1900" dirty="0">
                <a:solidFill>
                  <a:schemeClr val="dk1"/>
                </a:solidFill>
                <a:sym typeface="+mn-ea"/>
              </a:rPr>
              <a:t>QPSK,16QAM, 64QAM</a:t>
            </a:r>
            <a:endParaRPr lang="en-GB" altLang="ja-JP" sz="1900" b="1" dirty="0">
              <a:solidFill>
                <a:schemeClr val="dk1"/>
              </a:solidFill>
              <a:latin typeface="Arial" panose="020B0604020202020204" pitchFamily="34" charset="0"/>
              <a:ea typeface="宋体" panose="02010600030101010101" pitchFamily="2" charset="-122"/>
              <a:sym typeface="+mn-ea"/>
            </a:endParaRPr>
          </a:p>
        </p:txBody>
      </p:sp>
      <p:sp>
        <p:nvSpPr>
          <p:cNvPr id="4" name="Oval 58"/>
          <p:cNvSpPr>
            <a:spLocks noChangeArrowheads="1"/>
          </p:cNvSpPr>
          <p:nvPr>
            <p:custDataLst>
              <p:tags r:id="rId24"/>
            </p:custDataLst>
          </p:nvPr>
        </p:nvSpPr>
        <p:spPr bwMode="gray">
          <a:xfrm>
            <a:off x="4042675" y="2664112"/>
            <a:ext cx="284985" cy="284985"/>
          </a:xfrm>
          <a:prstGeom prst="ellipse">
            <a:avLst/>
          </a:prstGeom>
          <a:gradFill rotWithShape="1">
            <a:gsLst>
              <a:gs pos="0">
                <a:srgbClr val="3B3E4D"/>
              </a:gs>
              <a:gs pos="100000">
                <a:srgbClr val="3B3E4D"/>
              </a:gs>
            </a:gsLst>
            <a:path path="shape">
              <a:fillToRect l="50000" t="50000" r="50000" b="50000"/>
            </a:path>
            <a:tileRect/>
          </a:gradFill>
          <a:ln w="9525">
            <a:noFill/>
            <a:round/>
          </a:ln>
          <a:effectLst/>
        </p:spPr>
        <p:txBody>
          <a:bodyPr wrap="none" anchor="ctr"/>
          <a:lstStyle/>
          <a:p>
            <a:pPr eaLnBrk="1" hangingPunct="1">
              <a:defRPr/>
            </a:pPr>
            <a:endParaRPr lang="zh-CN" altLang="en-US" sz="2995">
              <a:solidFill>
                <a:schemeClr val="dk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ChangeArrowheads="1"/>
          </p:cNvSpPr>
          <p:nvPr>
            <p:custDataLst>
              <p:tags r:id="rId1"/>
            </p:custDataLst>
          </p:nvPr>
        </p:nvSpPr>
        <p:spPr bwMode="gray">
          <a:xfrm>
            <a:off x="5120685" y="3680658"/>
            <a:ext cx="6023936" cy="1319033"/>
          </a:xfrm>
          <a:prstGeom prst="rect">
            <a:avLst/>
          </a:prstGeom>
          <a:solidFill>
            <a:srgbClr val="CCECFF">
              <a:alpha val="50195"/>
            </a:srgbClr>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3600">
              <a:solidFill>
                <a:schemeClr val="dk1"/>
              </a:solidFill>
              <a:latin typeface="微软雅黑" panose="020B0503020204020204" charset="-122"/>
              <a:ea typeface="微软雅黑" panose="020B0503020204020204" charset="-122"/>
            </a:endParaRPr>
          </a:p>
        </p:txBody>
      </p:sp>
      <p:sp>
        <p:nvSpPr>
          <p:cNvPr id="69637" name="Rectangle 5"/>
          <p:cNvSpPr>
            <a:spLocks noChangeArrowheads="1"/>
          </p:cNvSpPr>
          <p:nvPr>
            <p:custDataLst>
              <p:tags r:id="rId2"/>
            </p:custDataLst>
          </p:nvPr>
        </p:nvSpPr>
        <p:spPr bwMode="gray">
          <a:xfrm>
            <a:off x="1693545" y="3679825"/>
            <a:ext cx="3427095" cy="1620520"/>
          </a:xfrm>
          <a:prstGeom prst="rect">
            <a:avLst/>
          </a:prstGeom>
          <a:solidFill>
            <a:schemeClr val="accent1">
              <a:lumMod val="20000"/>
              <a:lumOff val="80000"/>
            </a:schemeClr>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3600">
              <a:solidFill>
                <a:schemeClr val="dk1"/>
              </a:solidFill>
              <a:latin typeface="微软雅黑" panose="020B0503020204020204" charset="-122"/>
              <a:ea typeface="微软雅黑" panose="020B0503020204020204" charset="-122"/>
            </a:endParaRPr>
          </a:p>
        </p:txBody>
      </p:sp>
      <p:sp>
        <p:nvSpPr>
          <p:cNvPr id="69639" name="Rectangle 7"/>
          <p:cNvSpPr>
            <a:spLocks noChangeArrowheads="1"/>
          </p:cNvSpPr>
          <p:nvPr>
            <p:custDataLst>
              <p:tags r:id="rId3"/>
            </p:custDataLst>
          </p:nvPr>
        </p:nvSpPr>
        <p:spPr bwMode="auto">
          <a:xfrm>
            <a:off x="5180298" y="3733587"/>
            <a:ext cx="5785484"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
                <a:schemeClr val="tx1"/>
              </a:buClr>
              <a:buFont typeface="Wingdings" panose="05000000000000000000" pitchFamily="2" charset="2"/>
              <a:buChar char="p"/>
            </a:pPr>
            <a:r>
              <a:rPr lang="zh-CN" altLang="en-US" sz="2400" b="1" dirty="0">
                <a:solidFill>
                  <a:schemeClr val="accent2"/>
                </a:solidFill>
                <a:latin typeface="微软雅黑" panose="020B0503020204020204" charset="-122"/>
                <a:ea typeface="微软雅黑" panose="020B0503020204020204" charset="-122"/>
              </a:rPr>
              <a:t> 下行信道质量测量</a:t>
            </a:r>
            <a:endParaRPr lang="zh-CN" altLang="en-US" sz="2400" b="1" dirty="0">
              <a:solidFill>
                <a:schemeClr val="accent2"/>
              </a:solidFill>
              <a:latin typeface="微软雅黑" panose="020B0503020204020204" charset="-122"/>
              <a:ea typeface="微软雅黑" panose="020B0503020204020204" charset="-122"/>
            </a:endParaRPr>
          </a:p>
          <a:p>
            <a:pPr eaLnBrk="1" hangingPunct="1">
              <a:lnSpc>
                <a:spcPct val="100000"/>
              </a:lnSpc>
              <a:spcBef>
                <a:spcPct val="0"/>
              </a:spcBef>
              <a:buClr>
                <a:schemeClr val="tx1"/>
              </a:buClr>
              <a:buFont typeface="Wingdings" panose="05000000000000000000" pitchFamily="2" charset="2"/>
              <a:buChar char="p"/>
            </a:pPr>
            <a:r>
              <a:rPr lang="zh-CN" altLang="en-US" sz="2400" b="1" dirty="0">
                <a:solidFill>
                  <a:schemeClr val="accent2"/>
                </a:solidFill>
                <a:latin typeface="微软雅黑" panose="020B0503020204020204" charset="-122"/>
                <a:ea typeface="微软雅黑" panose="020B0503020204020204" charset="-122"/>
              </a:rPr>
              <a:t> 下行信道估计，用于</a:t>
            </a:r>
            <a:r>
              <a:rPr lang="en-US" altLang="zh-CN" sz="2400" b="1" dirty="0">
                <a:solidFill>
                  <a:schemeClr val="accent2"/>
                </a:solidFill>
                <a:latin typeface="微软雅黑" panose="020B0503020204020204" charset="-122"/>
                <a:ea typeface="微软雅黑" panose="020B0503020204020204" charset="-122"/>
              </a:rPr>
              <a:t>UE</a:t>
            </a:r>
            <a:r>
              <a:rPr lang="zh-CN" altLang="en-US" sz="2400" b="1" dirty="0">
                <a:solidFill>
                  <a:schemeClr val="accent2"/>
                </a:solidFill>
                <a:latin typeface="微软雅黑" panose="020B0503020204020204" charset="-122"/>
                <a:ea typeface="微软雅黑" panose="020B0503020204020204" charset="-122"/>
              </a:rPr>
              <a:t>端的相干检测和解调</a:t>
            </a:r>
            <a:endParaRPr lang="zh-CN" altLang="en-US" sz="2400" b="1" dirty="0">
              <a:solidFill>
                <a:schemeClr val="accent2"/>
              </a:solidFill>
              <a:latin typeface="微软雅黑" panose="020B0503020204020204" charset="-122"/>
              <a:ea typeface="微软雅黑" panose="020B0503020204020204" charset="-122"/>
            </a:endParaRPr>
          </a:p>
        </p:txBody>
      </p:sp>
      <p:sp>
        <p:nvSpPr>
          <p:cNvPr id="69640" name="Text Box 8"/>
          <p:cNvSpPr txBox="1">
            <a:spLocks noChangeArrowheads="1"/>
          </p:cNvSpPr>
          <p:nvPr>
            <p:custDataLst>
              <p:tags r:id="rId4"/>
            </p:custDataLst>
          </p:nvPr>
        </p:nvSpPr>
        <p:spPr bwMode="auto">
          <a:xfrm>
            <a:off x="228600" y="1981200"/>
            <a:ext cx="16554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50000"/>
              </a:spcBef>
              <a:buClrTx/>
              <a:buSzTx/>
              <a:buFontTx/>
              <a:buNone/>
            </a:pPr>
            <a:r>
              <a:rPr lang="zh-CN" altLang="en-US" sz="2400" b="1" dirty="0">
                <a:solidFill>
                  <a:schemeClr val="accent2"/>
                </a:solidFill>
                <a:latin typeface="微软雅黑" panose="020B0503020204020204" charset="-122"/>
                <a:ea typeface="微软雅黑" panose="020B0503020204020204" charset="-122"/>
              </a:rPr>
              <a:t>同步信号</a:t>
            </a:r>
            <a:endParaRPr lang="zh-CN" altLang="en-US" sz="2400" b="1" dirty="0">
              <a:solidFill>
                <a:schemeClr val="accent2"/>
              </a:solidFill>
              <a:latin typeface="微软雅黑" panose="020B0503020204020204" charset="-122"/>
              <a:ea typeface="微软雅黑" panose="020B0503020204020204" charset="-122"/>
            </a:endParaRPr>
          </a:p>
        </p:txBody>
      </p:sp>
      <p:sp>
        <p:nvSpPr>
          <p:cNvPr id="69641" name="Text Box 9"/>
          <p:cNvSpPr txBox="1">
            <a:spLocks noChangeArrowheads="1"/>
          </p:cNvSpPr>
          <p:nvPr>
            <p:custDataLst>
              <p:tags r:id="rId5"/>
            </p:custDataLst>
          </p:nvPr>
        </p:nvSpPr>
        <p:spPr bwMode="auto">
          <a:xfrm>
            <a:off x="180340" y="4191000"/>
            <a:ext cx="17037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50000"/>
              </a:spcBef>
              <a:buClrTx/>
              <a:buSzTx/>
              <a:buFontTx/>
              <a:buNone/>
            </a:pPr>
            <a:r>
              <a:rPr lang="zh-CN" altLang="en-US" sz="2400" b="1" dirty="0">
                <a:solidFill>
                  <a:schemeClr val="accent2"/>
                </a:solidFill>
                <a:latin typeface="微软雅黑" panose="020B0503020204020204" charset="-122"/>
                <a:ea typeface="微软雅黑" panose="020B0503020204020204" charset="-122"/>
              </a:rPr>
              <a:t>参考信号</a:t>
            </a:r>
            <a:endParaRPr lang="zh-CN" altLang="en-US" sz="2400" b="1" dirty="0">
              <a:solidFill>
                <a:schemeClr val="accent2"/>
              </a:solidFill>
              <a:latin typeface="微软雅黑" panose="020B0503020204020204" charset="-122"/>
              <a:ea typeface="微软雅黑" panose="020B0503020204020204" charset="-122"/>
            </a:endParaRPr>
          </a:p>
        </p:txBody>
      </p:sp>
      <p:sp>
        <p:nvSpPr>
          <p:cNvPr id="69643" name="Text Box 11"/>
          <p:cNvSpPr txBox="1">
            <a:spLocks noChangeArrowheads="1"/>
          </p:cNvSpPr>
          <p:nvPr>
            <p:custDataLst>
              <p:tags r:id="rId6"/>
            </p:custDataLst>
          </p:nvPr>
        </p:nvSpPr>
        <p:spPr bwMode="gray">
          <a:xfrm>
            <a:off x="1685290" y="3810000"/>
            <a:ext cx="362458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50000"/>
              </a:spcBef>
              <a:buClrTx/>
              <a:buSzTx/>
              <a:buFontTx/>
              <a:buChar char="•"/>
            </a:pPr>
            <a:r>
              <a:rPr lang="zh-CN" altLang="en-US" sz="2400" b="1" dirty="0">
                <a:solidFill>
                  <a:schemeClr val="dk1"/>
                </a:solidFill>
                <a:latin typeface="微软雅黑" panose="020B0503020204020204" charset="-122"/>
                <a:ea typeface="微软雅黑" panose="020B0503020204020204" charset="-122"/>
              </a:rPr>
              <a:t>小区专用参考信号</a:t>
            </a:r>
            <a:r>
              <a:rPr lang="en-US" altLang="zh-CN" sz="2400" b="1" dirty="0">
                <a:solidFill>
                  <a:schemeClr val="dk1"/>
                </a:solidFill>
                <a:latin typeface="微软雅黑" panose="020B0503020204020204" charset="-122"/>
                <a:ea typeface="微软雅黑" panose="020B0503020204020204" charset="-122"/>
                <a:sym typeface="+mn-ea"/>
              </a:rPr>
              <a:t>(CRS)</a:t>
            </a:r>
            <a:endParaRPr lang="zh-CN" altLang="en-US" sz="2400" b="1" dirty="0">
              <a:solidFill>
                <a:schemeClr val="dk1"/>
              </a:solidFill>
              <a:latin typeface="微软雅黑" panose="020B0503020204020204" charset="-122"/>
              <a:ea typeface="微软雅黑" panose="020B0503020204020204" charset="-122"/>
            </a:endParaRPr>
          </a:p>
          <a:p>
            <a:pPr eaLnBrk="1" hangingPunct="1">
              <a:lnSpc>
                <a:spcPct val="100000"/>
              </a:lnSpc>
              <a:spcBef>
                <a:spcPct val="50000"/>
              </a:spcBef>
              <a:buClrTx/>
              <a:buSzTx/>
              <a:buFontTx/>
              <a:buChar char="•"/>
            </a:pPr>
            <a:r>
              <a:rPr lang="zh-CN" altLang="en-US" sz="2400" b="1" dirty="0">
                <a:solidFill>
                  <a:schemeClr val="dk1"/>
                </a:solidFill>
                <a:latin typeface="微软雅黑" panose="020B0503020204020204" charset="-122"/>
                <a:ea typeface="微软雅黑" panose="020B0503020204020204" charset="-122"/>
              </a:rPr>
              <a:t>终端专用的参考信号</a:t>
            </a:r>
            <a:r>
              <a:rPr lang="en-US" altLang="zh-CN" sz="2400" b="1" dirty="0">
                <a:solidFill>
                  <a:schemeClr val="dk1"/>
                </a:solidFill>
                <a:latin typeface="微软雅黑" panose="020B0503020204020204" charset="-122"/>
                <a:ea typeface="微软雅黑" panose="020B0503020204020204" charset="-122"/>
                <a:sym typeface="+mn-ea"/>
              </a:rPr>
              <a:t>(UE-RS)</a:t>
            </a:r>
            <a:endParaRPr lang="en-US" altLang="zh-CN" sz="2400" b="1" dirty="0">
              <a:solidFill>
                <a:schemeClr val="dk1"/>
              </a:solidFill>
              <a:latin typeface="微软雅黑" panose="020B0503020204020204" charset="-122"/>
              <a:ea typeface="微软雅黑" panose="020B0503020204020204" charset="-122"/>
              <a:sym typeface="+mn-ea"/>
            </a:endParaRPr>
          </a:p>
        </p:txBody>
      </p:sp>
      <p:sp>
        <p:nvSpPr>
          <p:cNvPr id="13" name="文本框 1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下行物理信号</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6" name="Rectangle 3"/>
          <p:cNvSpPr>
            <a:spLocks noChangeArrowheads="1"/>
          </p:cNvSpPr>
          <p:nvPr>
            <p:custDataLst>
              <p:tags r:id="rId7"/>
            </p:custDataLst>
          </p:nvPr>
        </p:nvSpPr>
        <p:spPr bwMode="gray">
          <a:xfrm>
            <a:off x="5067864" y="1758703"/>
            <a:ext cx="6076758" cy="1229236"/>
          </a:xfrm>
          <a:prstGeom prst="rect">
            <a:avLst/>
          </a:prstGeom>
          <a:solidFill>
            <a:srgbClr val="CCECFF">
              <a:alpha val="50195"/>
            </a:srgbClr>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3600">
              <a:solidFill>
                <a:schemeClr val="dk1"/>
              </a:solidFill>
              <a:latin typeface="微软雅黑" panose="020B0503020204020204" charset="-122"/>
              <a:ea typeface="微软雅黑" panose="020B0503020204020204" charset="-122"/>
            </a:endParaRPr>
          </a:p>
        </p:txBody>
      </p:sp>
      <p:sp>
        <p:nvSpPr>
          <p:cNvPr id="17" name="Rectangle 5"/>
          <p:cNvSpPr>
            <a:spLocks noChangeArrowheads="1"/>
          </p:cNvSpPr>
          <p:nvPr>
            <p:custDataLst>
              <p:tags r:id="rId8"/>
            </p:custDataLst>
          </p:nvPr>
        </p:nvSpPr>
        <p:spPr bwMode="gray">
          <a:xfrm>
            <a:off x="1862342" y="1743611"/>
            <a:ext cx="3205522" cy="1242819"/>
          </a:xfrm>
          <a:prstGeom prst="rect">
            <a:avLst/>
          </a:prstGeom>
          <a:solidFill>
            <a:schemeClr val="accent1">
              <a:lumMod val="20000"/>
              <a:lumOff val="80000"/>
            </a:schemeClr>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3600">
              <a:solidFill>
                <a:schemeClr val="dk1"/>
              </a:solidFill>
              <a:latin typeface="微软雅黑" panose="020B0503020204020204" charset="-122"/>
              <a:ea typeface="微软雅黑" panose="020B0503020204020204" charset="-122"/>
            </a:endParaRPr>
          </a:p>
        </p:txBody>
      </p:sp>
      <p:sp>
        <p:nvSpPr>
          <p:cNvPr id="69642" name="Text Box 10"/>
          <p:cNvSpPr txBox="1">
            <a:spLocks noChangeArrowheads="1"/>
          </p:cNvSpPr>
          <p:nvPr>
            <p:custDataLst>
              <p:tags r:id="rId9"/>
            </p:custDataLst>
          </p:nvPr>
        </p:nvSpPr>
        <p:spPr bwMode="gray">
          <a:xfrm>
            <a:off x="1884045" y="1828800"/>
            <a:ext cx="290957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50000"/>
              </a:spcBef>
              <a:buClrTx/>
              <a:buSzTx/>
              <a:buFontTx/>
              <a:buChar char="•"/>
            </a:pPr>
            <a:r>
              <a:rPr lang="zh-CN" altLang="en-US" sz="2400" b="1" dirty="0">
                <a:solidFill>
                  <a:schemeClr val="dk1"/>
                </a:solidFill>
                <a:latin typeface="微软雅黑" panose="020B0503020204020204" charset="-122"/>
                <a:ea typeface="微软雅黑" panose="020B0503020204020204" charset="-122"/>
              </a:rPr>
              <a:t>主同步信号</a:t>
            </a:r>
            <a:r>
              <a:rPr lang="en-US" altLang="zh-CN" sz="2400" b="1" dirty="0">
                <a:solidFill>
                  <a:schemeClr val="dk1"/>
                </a:solidFill>
                <a:latin typeface="微软雅黑" panose="020B0503020204020204" charset="-122"/>
                <a:ea typeface="微软雅黑" panose="020B0503020204020204" charset="-122"/>
                <a:sym typeface="+mn-ea"/>
              </a:rPr>
              <a:t>(PSS)</a:t>
            </a:r>
            <a:endParaRPr lang="zh-CN" altLang="en-US" sz="2400" b="1" dirty="0">
              <a:solidFill>
                <a:schemeClr val="dk1"/>
              </a:solidFill>
              <a:latin typeface="微软雅黑" panose="020B0503020204020204" charset="-122"/>
              <a:ea typeface="微软雅黑" panose="020B0503020204020204" charset="-122"/>
            </a:endParaRPr>
          </a:p>
          <a:p>
            <a:pPr eaLnBrk="1" hangingPunct="1">
              <a:lnSpc>
                <a:spcPct val="100000"/>
              </a:lnSpc>
              <a:spcBef>
                <a:spcPct val="50000"/>
              </a:spcBef>
              <a:buClrTx/>
              <a:buSzTx/>
              <a:buFontTx/>
              <a:buChar char="•"/>
            </a:pPr>
            <a:r>
              <a:rPr lang="zh-CN" altLang="en-US" sz="2400" b="1" dirty="0">
                <a:solidFill>
                  <a:schemeClr val="dk1"/>
                </a:solidFill>
                <a:latin typeface="微软雅黑" panose="020B0503020204020204" charset="-122"/>
                <a:ea typeface="微软雅黑" panose="020B0503020204020204" charset="-122"/>
              </a:rPr>
              <a:t>辅同步信号</a:t>
            </a:r>
            <a:r>
              <a:rPr lang="en-US" altLang="zh-CN" sz="2400" b="1" dirty="0">
                <a:solidFill>
                  <a:schemeClr val="dk1"/>
                </a:solidFill>
                <a:latin typeface="微软雅黑" panose="020B0503020204020204" charset="-122"/>
                <a:ea typeface="微软雅黑" panose="020B0503020204020204" charset="-122"/>
                <a:sym typeface="+mn-ea"/>
              </a:rPr>
              <a:t>(SSS)</a:t>
            </a:r>
            <a:endParaRPr lang="en-US" altLang="zh-CN" sz="2400" b="1" dirty="0">
              <a:solidFill>
                <a:schemeClr val="dk1"/>
              </a:solidFill>
              <a:latin typeface="微软雅黑" panose="020B0503020204020204" charset="-122"/>
              <a:ea typeface="微软雅黑" panose="020B0503020204020204" charset="-122"/>
              <a:sym typeface="+mn-ea"/>
            </a:endParaRPr>
          </a:p>
        </p:txBody>
      </p:sp>
      <p:sp>
        <p:nvSpPr>
          <p:cNvPr id="69638" name="Rectangle 6"/>
          <p:cNvSpPr>
            <a:spLocks noChangeArrowheads="1"/>
          </p:cNvSpPr>
          <p:nvPr>
            <p:custDataLst>
              <p:tags r:id="rId10"/>
            </p:custDataLst>
          </p:nvPr>
        </p:nvSpPr>
        <p:spPr bwMode="auto">
          <a:xfrm>
            <a:off x="5095208" y="1788901"/>
            <a:ext cx="604959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
                <a:schemeClr val="tx1"/>
              </a:buClr>
              <a:buFont typeface="Wingdings" panose="05000000000000000000" pitchFamily="2" charset="2"/>
              <a:buChar char="p"/>
            </a:pPr>
            <a:r>
              <a:rPr lang="en-US" altLang="zh-CN" sz="2400" b="1" dirty="0">
                <a:solidFill>
                  <a:schemeClr val="accent2"/>
                </a:solidFill>
                <a:latin typeface="微软雅黑" panose="020B0503020204020204" charset="-122"/>
                <a:ea typeface="微软雅黑" panose="020B0503020204020204" charset="-122"/>
              </a:rPr>
              <a:t> </a:t>
            </a:r>
            <a:r>
              <a:rPr lang="zh-CN" altLang="en-US" sz="2400" b="1" dirty="0">
                <a:solidFill>
                  <a:schemeClr val="accent2"/>
                </a:solidFill>
                <a:latin typeface="微软雅黑" panose="020B0503020204020204" charset="-122"/>
                <a:ea typeface="微软雅黑" panose="020B0503020204020204" charset="-122"/>
              </a:rPr>
              <a:t>先后获得：组内物理层小区标识</a:t>
            </a:r>
            <a:r>
              <a:rPr lang="zh-CN" altLang="en-US" sz="2400" b="1" dirty="0">
                <a:solidFill>
                  <a:schemeClr val="accent2"/>
                </a:solidFill>
                <a:latin typeface="微软雅黑" panose="020B0503020204020204" charset="-122"/>
                <a:ea typeface="微软雅黑" panose="020B0503020204020204" charset="-122"/>
                <a:sym typeface="+mn-ea"/>
              </a:rPr>
              <a:t>，</a:t>
            </a:r>
            <a:r>
              <a:rPr lang="zh-CN" altLang="en-US" sz="2400" b="1" dirty="0">
                <a:solidFill>
                  <a:schemeClr val="accent2"/>
                </a:solidFill>
                <a:latin typeface="微软雅黑" panose="020B0503020204020204" charset="-122"/>
                <a:ea typeface="微软雅黑" panose="020B0503020204020204" charset="-122"/>
              </a:rPr>
              <a:t>物理层小区标识组</a:t>
            </a:r>
            <a:endParaRPr lang="zh-CN" altLang="en-US" sz="2400" b="1" dirty="0">
              <a:solidFill>
                <a:schemeClr val="accent2"/>
              </a:solidFill>
              <a:latin typeface="微软雅黑" panose="020B0503020204020204" charset="-122"/>
              <a:ea typeface="微软雅黑" panose="020B0503020204020204" charset="-122"/>
            </a:endParaRPr>
          </a:p>
          <a:p>
            <a:pPr eaLnBrk="1" hangingPunct="1">
              <a:lnSpc>
                <a:spcPct val="100000"/>
              </a:lnSpc>
              <a:spcBef>
                <a:spcPct val="0"/>
              </a:spcBef>
              <a:buClr>
                <a:schemeClr val="tx1"/>
              </a:buClr>
              <a:buFont typeface="Wingdings" panose="05000000000000000000" pitchFamily="2" charset="2"/>
              <a:buChar char="p"/>
            </a:pPr>
            <a:r>
              <a:rPr lang="zh-CN" altLang="en-US" sz="2400" b="1" dirty="0">
                <a:solidFill>
                  <a:schemeClr val="accent2"/>
                </a:solidFill>
                <a:latin typeface="微软雅黑" panose="020B0503020204020204" charset="-122"/>
                <a:ea typeface="微软雅黑" panose="020B0503020204020204" charset="-122"/>
              </a:rPr>
              <a:t> 然后确定唯一的物理小区</a:t>
            </a:r>
            <a:r>
              <a:rPr lang="en-US" altLang="zh-CN" sz="2400" b="1" dirty="0">
                <a:solidFill>
                  <a:schemeClr val="accent2"/>
                </a:solidFill>
                <a:latin typeface="微软雅黑" panose="020B0503020204020204" charset="-122"/>
                <a:ea typeface="微软雅黑" panose="020B0503020204020204" charset="-122"/>
              </a:rPr>
              <a:t>id</a:t>
            </a:r>
            <a:endParaRPr lang="en-US" altLang="zh-CN" sz="2400" b="1" dirty="0">
              <a:solidFill>
                <a:schemeClr val="accent2"/>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标题 131073"/>
          <p:cNvSpPr>
            <a:spLocks noGrp="1"/>
          </p:cNvSpPr>
          <p:nvPr>
            <p:ph type="title"/>
          </p:nvPr>
        </p:nvSpPr>
        <p:spPr>
          <a:xfrm>
            <a:off x="533400" y="457200"/>
            <a:ext cx="10972800" cy="808038"/>
          </a:xfrm>
        </p:spPr>
        <p:txBody>
          <a:bodyPr anchor="t" anchorCtr="0"/>
          <a:lstStyle/>
          <a:p>
            <a:r>
              <a:rPr lang="en-US" altLang="zh-CN"/>
              <a:t>2</a:t>
            </a:r>
            <a:r>
              <a:rPr lang="zh-CN" altLang="en-US" dirty="0"/>
              <a:t>．参考信号</a:t>
            </a:r>
            <a:endParaRPr lang="zh-CN" altLang="en-US" dirty="0"/>
          </a:p>
        </p:txBody>
      </p:sp>
      <p:sp>
        <p:nvSpPr>
          <p:cNvPr id="147458" name="文本占位符 131074"/>
          <p:cNvSpPr>
            <a:spLocks noGrp="1"/>
          </p:cNvSpPr>
          <p:nvPr>
            <p:ph idx="1"/>
          </p:nvPr>
        </p:nvSpPr>
        <p:spPr>
          <a:xfrm>
            <a:off x="685800" y="1143000"/>
            <a:ext cx="10972800" cy="4530725"/>
          </a:xfrm>
        </p:spPr>
        <p:txBody>
          <a:bodyPr anchor="t" anchorCtr="0"/>
          <a:lstStyle/>
          <a:p>
            <a:pPr>
              <a:lnSpc>
                <a:spcPct val="90000"/>
              </a:lnSpc>
            </a:pPr>
            <a:r>
              <a:rPr lang="zh-CN" altLang="en-US" b="1" dirty="0">
                <a:solidFill>
                  <a:srgbClr val="FF0066"/>
                </a:solidFill>
              </a:rPr>
              <a:t>参考信号是发射端提供给接收端用于信道</a:t>
            </a:r>
            <a:r>
              <a:rPr lang="zh-CN" altLang="en-US" b="1" dirty="0" smtClean="0">
                <a:solidFill>
                  <a:srgbClr val="FF0066"/>
                </a:solidFill>
              </a:rPr>
              <a:t>估计</a:t>
            </a:r>
            <a:r>
              <a:rPr lang="zh-CN" altLang="en-US" b="1" dirty="0">
                <a:solidFill>
                  <a:srgbClr val="FF0066"/>
                </a:solidFill>
              </a:rPr>
              <a:t>或</a:t>
            </a:r>
            <a:r>
              <a:rPr lang="zh-CN" altLang="en-US" b="1" dirty="0" smtClean="0">
                <a:solidFill>
                  <a:srgbClr val="FF0066"/>
                </a:solidFill>
              </a:rPr>
              <a:t>信道</a:t>
            </a:r>
            <a:r>
              <a:rPr lang="zh-CN" altLang="en-US" b="1" dirty="0">
                <a:solidFill>
                  <a:srgbClr val="FF0066"/>
                </a:solidFill>
              </a:rPr>
              <a:t>质量估计的一种已知信号。</a:t>
            </a:r>
            <a:endParaRPr lang="en-US" altLang="zh-CN" b="1" dirty="0">
              <a:solidFill>
                <a:srgbClr val="FF0066"/>
              </a:solidFill>
            </a:endParaRPr>
          </a:p>
          <a:p>
            <a:pPr>
              <a:lnSpc>
                <a:spcPct val="90000"/>
              </a:lnSpc>
            </a:pPr>
            <a:r>
              <a:rPr lang="en-US" altLang="zh-CN" b="1" dirty="0">
                <a:solidFill>
                  <a:srgbClr val="FF0066"/>
                </a:solidFill>
              </a:rPr>
              <a:t>1</a:t>
            </a:r>
            <a:r>
              <a:rPr lang="zh-CN" altLang="en-US" b="1" dirty="0">
                <a:solidFill>
                  <a:srgbClr val="FF0066"/>
                </a:solidFill>
              </a:rPr>
              <a:t>）下行参考信号 </a:t>
            </a:r>
            <a:endParaRPr lang="zh-CN" altLang="en-US" b="1" dirty="0">
              <a:solidFill>
                <a:srgbClr val="FF0066"/>
              </a:solidFill>
            </a:endParaRPr>
          </a:p>
          <a:p>
            <a:pPr>
              <a:lnSpc>
                <a:spcPct val="90000"/>
              </a:lnSpc>
              <a:buFont typeface="Wingdings" panose="05000000000000000000" pitchFamily="2" charset="2"/>
              <a:buChar char="Ø"/>
            </a:pPr>
            <a:r>
              <a:rPr lang="zh-CN" altLang="en-US" dirty="0"/>
              <a:t> 主要作用：信道质量测量以实现</a:t>
            </a:r>
            <a:r>
              <a:rPr lang="en-US" altLang="zh-CN" dirty="0"/>
              <a:t>MCS</a:t>
            </a:r>
            <a:r>
              <a:rPr lang="zh-CN" altLang="en-US" dirty="0"/>
              <a:t>选取和小区间测量，通过信道估计以实现</a:t>
            </a:r>
            <a:r>
              <a:rPr lang="en-US" altLang="zh-CN" dirty="0"/>
              <a:t>UE</a:t>
            </a:r>
            <a:r>
              <a:rPr lang="zh-CN" altLang="en-US" dirty="0"/>
              <a:t>端的相干检测与解调，以及终端对系统时间</a:t>
            </a:r>
            <a:r>
              <a:rPr lang="en-US" altLang="zh-CN" dirty="0"/>
              <a:t>/</a:t>
            </a:r>
            <a:r>
              <a:rPr lang="zh-CN" altLang="en-US" dirty="0"/>
              <a:t>频率同步的维持。下行参考信号包括小区专用参考信号（</a:t>
            </a:r>
            <a:r>
              <a:rPr lang="en-US" altLang="zh-CN" dirty="0"/>
              <a:t>CRS</a:t>
            </a:r>
            <a:r>
              <a:rPr lang="zh-CN" altLang="en-US" dirty="0"/>
              <a:t>）、用户专用参考信号（</a:t>
            </a:r>
            <a:r>
              <a:rPr lang="en-US" altLang="zh-CN" dirty="0"/>
              <a:t>DRS</a:t>
            </a:r>
            <a:r>
              <a:rPr lang="zh-CN" altLang="en-US" dirty="0"/>
              <a:t>）和</a:t>
            </a:r>
            <a:r>
              <a:rPr lang="en-US" altLang="zh-CN" dirty="0"/>
              <a:t>MBSFN</a:t>
            </a:r>
            <a:r>
              <a:rPr lang="zh-CN" altLang="en-US" dirty="0"/>
              <a:t>参考信号。</a:t>
            </a:r>
            <a:endParaRPr lang="zh-CN" altLang="en-US" dirty="0"/>
          </a:p>
          <a:p>
            <a:pPr>
              <a:lnSpc>
                <a:spcPct val="90000"/>
              </a:lnSpc>
              <a:buFont typeface="Wingdings" panose="05000000000000000000" pitchFamily="2" charset="2"/>
              <a:buChar char="Ø"/>
            </a:pPr>
            <a:r>
              <a:rPr lang="zh-CN" altLang="en-US" dirty="0"/>
              <a:t> 每个下行信道的子帧都发送</a:t>
            </a:r>
            <a:r>
              <a:rPr lang="zh-CN" altLang="en-US" b="1" dirty="0"/>
              <a:t>小区专用参考信号</a:t>
            </a:r>
            <a:r>
              <a:rPr lang="zh-CN" altLang="en-US" dirty="0"/>
              <a:t>，扩展到整个小区下行带宽，下行信道相干解调都可以采用该信号进行信道估计。 </a:t>
            </a:r>
            <a:endParaRPr lang="zh-CN" altLang="en-US" dirty="0"/>
          </a:p>
          <a:p>
            <a:pPr>
              <a:lnSpc>
                <a:spcPct val="90000"/>
              </a:lnSpc>
              <a:buFont typeface="Wingdings" panose="05000000000000000000" pitchFamily="2" charset="2"/>
              <a:buChar char="Ø"/>
            </a:pPr>
            <a:r>
              <a:rPr lang="zh-CN" altLang="en-US" dirty="0"/>
              <a:t> </a:t>
            </a:r>
            <a:r>
              <a:rPr lang="zh-CN" altLang="en-US" b="1" dirty="0"/>
              <a:t>用户专用参考信号</a:t>
            </a:r>
            <a:r>
              <a:rPr lang="zh-CN" altLang="en-US" dirty="0"/>
              <a:t>主要应用于非码本波束成形下行</a:t>
            </a:r>
            <a:r>
              <a:rPr lang="en-US" altLang="zh-CN" dirty="0"/>
              <a:t>DL-SCH</a:t>
            </a:r>
            <a:r>
              <a:rPr lang="zh-CN" altLang="en-US" dirty="0"/>
              <a:t>信道的信道估计。 </a:t>
            </a:r>
            <a:endParaRPr lang="zh-CN" altLang="en-US" dirty="0"/>
          </a:p>
          <a:p>
            <a:pPr>
              <a:lnSpc>
                <a:spcPct val="90000"/>
              </a:lnSpc>
              <a:buFont typeface="Wingdings" panose="05000000000000000000" pitchFamily="2" charset="2"/>
              <a:buChar char="Ø"/>
            </a:pPr>
            <a:r>
              <a:rPr lang="zh-CN" altLang="en-US" dirty="0"/>
              <a:t>  </a:t>
            </a:r>
            <a:r>
              <a:rPr lang="en-US" altLang="zh-CN" b="1" dirty="0"/>
              <a:t>MBSFN</a:t>
            </a:r>
            <a:r>
              <a:rPr lang="zh-CN" altLang="en-US" b="1" dirty="0"/>
              <a:t>（多播</a:t>
            </a:r>
            <a:r>
              <a:rPr lang="en-US" altLang="zh-CN" b="1" dirty="0"/>
              <a:t>/</a:t>
            </a:r>
            <a:r>
              <a:rPr lang="zh-CN" altLang="en-US" b="1" dirty="0"/>
              <a:t>组播单频网络）参考信号</a:t>
            </a:r>
            <a:r>
              <a:rPr lang="zh-CN" altLang="en-US" dirty="0"/>
              <a:t>用于相干解调</a:t>
            </a:r>
            <a:r>
              <a:rPr lang="en-US" altLang="zh-CN" dirty="0"/>
              <a:t>MBSFN</a:t>
            </a:r>
            <a:r>
              <a:rPr lang="zh-CN" altLang="en-US" dirty="0"/>
              <a:t>发送的信号。 </a:t>
            </a:r>
            <a:endParaRPr lang="zh-CN" altLang="en-US" dirty="0"/>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图片 132099"/>
          <p:cNvPicPr>
            <a:picLocks noChangeAspect="1"/>
          </p:cNvPicPr>
          <p:nvPr/>
        </p:nvPicPr>
        <p:blipFill>
          <a:blip r:embed="rId1"/>
          <a:stretch>
            <a:fillRect/>
          </a:stretch>
        </p:blipFill>
        <p:spPr>
          <a:xfrm>
            <a:off x="381635" y="1676400"/>
            <a:ext cx="11132185" cy="4168775"/>
          </a:xfrm>
          <a:prstGeom prst="rect">
            <a:avLst/>
          </a:prstGeom>
          <a:noFill/>
          <a:ln w="9525">
            <a:noFill/>
          </a:ln>
        </p:spPr>
      </p:pic>
      <p:sp>
        <p:nvSpPr>
          <p:cNvPr id="148482" name="矩形 132100"/>
          <p:cNvSpPr/>
          <p:nvPr/>
        </p:nvSpPr>
        <p:spPr>
          <a:xfrm>
            <a:off x="3316923" y="6141085"/>
            <a:ext cx="4925060" cy="521970"/>
          </a:xfrm>
          <a:prstGeom prst="rect">
            <a:avLst/>
          </a:prstGeom>
          <a:noFill/>
          <a:ln w="9525">
            <a:noFill/>
          </a:ln>
        </p:spPr>
        <p:txBody>
          <a:bodyPr wrap="none" anchor="ctr" anchorCtr="0">
            <a:spAutoFit/>
          </a:bodyPr>
          <a:lstStyle/>
          <a:p>
            <a:pPr algn="ctr"/>
            <a:r>
              <a:rPr lang="zh-CN" altLang="en-US" sz="2800" dirty="0">
                <a:latin typeface="Arial" panose="020B0604020202020204" pitchFamily="34" charset="0"/>
                <a:ea typeface="宋体" panose="02010600030101010101" pitchFamily="2" charset="-122"/>
              </a:rPr>
              <a:t>图</a:t>
            </a:r>
            <a:r>
              <a:rPr lang="en-US" altLang="zh-CN" sz="2800">
                <a:latin typeface="Arial" panose="020B0604020202020204" pitchFamily="34" charset="0"/>
                <a:ea typeface="宋体" panose="02010600030101010101" pitchFamily="2" charset="-122"/>
              </a:rPr>
              <a:t>6-29 </a:t>
            </a:r>
            <a:r>
              <a:rPr lang="zh-CN" altLang="en-US" sz="2800" dirty="0">
                <a:latin typeface="Arial" panose="020B0604020202020204" pitchFamily="34" charset="0"/>
                <a:ea typeface="宋体" panose="02010600030101010101" pitchFamily="2" charset="-122"/>
              </a:rPr>
              <a:t>小区专用参考信号结构</a:t>
            </a:r>
            <a:endParaRPr lang="zh-CN" altLang="en-US" sz="2800"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5" name="标题 134145"/>
          <p:cNvSpPr>
            <a:spLocks noGrp="1"/>
          </p:cNvSpPr>
          <p:nvPr>
            <p:ph type="title"/>
          </p:nvPr>
        </p:nvSpPr>
        <p:spPr/>
        <p:txBody>
          <a:bodyPr anchor="t" anchorCtr="0"/>
          <a:lstStyle/>
          <a:p>
            <a:r>
              <a:rPr lang="en-US" altLang="zh-CN"/>
              <a:t>LTE-A</a:t>
            </a:r>
            <a:r>
              <a:rPr lang="zh-CN" altLang="en-US" dirty="0"/>
              <a:t>新增下行参考信号</a:t>
            </a:r>
            <a:endParaRPr lang="zh-CN" altLang="en-US" dirty="0"/>
          </a:p>
        </p:txBody>
      </p:sp>
      <p:sp>
        <p:nvSpPr>
          <p:cNvPr id="149506" name="文本占位符 134146"/>
          <p:cNvSpPr>
            <a:spLocks noGrp="1"/>
          </p:cNvSpPr>
          <p:nvPr>
            <p:ph idx="1"/>
          </p:nvPr>
        </p:nvSpPr>
        <p:spPr/>
        <p:txBody>
          <a:bodyPr anchor="t" anchorCtr="0"/>
          <a:lstStyle/>
          <a:p>
            <a:r>
              <a:rPr lang="en-US" altLang="zh-CN"/>
              <a:t>LTE-A</a:t>
            </a:r>
            <a:r>
              <a:rPr lang="zh-CN" altLang="en-US" dirty="0"/>
              <a:t>在</a:t>
            </a:r>
            <a:r>
              <a:rPr lang="en-US" altLang="zh-CN"/>
              <a:t>LTE</a:t>
            </a:r>
            <a:r>
              <a:rPr lang="zh-CN" altLang="en-US" dirty="0"/>
              <a:t>的基础上增加了新的下行参考信号：定位参考信号（</a:t>
            </a:r>
            <a:r>
              <a:rPr lang="en-US" altLang="zh-CN"/>
              <a:t>PRS</a:t>
            </a:r>
            <a:r>
              <a:rPr lang="zh-CN" altLang="en-US" dirty="0"/>
              <a:t>）用于</a:t>
            </a:r>
            <a:r>
              <a:rPr lang="en-US" altLang="zh-CN"/>
              <a:t>UE</a:t>
            </a:r>
            <a:r>
              <a:rPr lang="zh-CN" altLang="en-US" dirty="0"/>
              <a:t>的精确定位，只能在天线端口</a:t>
            </a:r>
            <a:r>
              <a:rPr lang="en-US" altLang="zh-CN"/>
              <a:t>6</a:t>
            </a:r>
            <a:r>
              <a:rPr lang="zh-CN" altLang="en-US" dirty="0"/>
              <a:t>传输，采用定时发送；信道状态参考信号（</a:t>
            </a:r>
            <a:r>
              <a:rPr lang="en-US" altLang="zh-CN"/>
              <a:t>CSIRS</a:t>
            </a:r>
            <a:r>
              <a:rPr lang="zh-CN" altLang="en-US" dirty="0"/>
              <a:t>）用于探测信道状态信息，以便于</a:t>
            </a:r>
            <a:r>
              <a:rPr lang="en-US" altLang="zh-CN"/>
              <a:t>CQI/PMI/RI</a:t>
            </a:r>
            <a:r>
              <a:rPr lang="zh-CN" altLang="en-US" dirty="0"/>
              <a:t>反馈，也采用定时发送。</a:t>
            </a:r>
            <a:endParaRPr lang="zh-CN" altLang="en-US" dirty="0"/>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文本占位符 133122"/>
          <p:cNvSpPr>
            <a:spLocks noGrp="1"/>
          </p:cNvSpPr>
          <p:nvPr>
            <p:ph idx="1"/>
          </p:nvPr>
        </p:nvSpPr>
        <p:spPr>
          <a:xfrm>
            <a:off x="803910" y="838200"/>
            <a:ext cx="10299065" cy="5292725"/>
          </a:xfrm>
        </p:spPr>
        <p:txBody>
          <a:bodyPr anchor="t" anchorCtr="0"/>
          <a:lstStyle/>
          <a:p>
            <a:pPr>
              <a:lnSpc>
                <a:spcPct val="90000"/>
              </a:lnSpc>
            </a:pPr>
            <a:r>
              <a:rPr lang="en-US" altLang="zh-CN" b="1">
                <a:solidFill>
                  <a:srgbClr val="FF0066"/>
                </a:solidFill>
              </a:rPr>
              <a:t>2</a:t>
            </a:r>
            <a:r>
              <a:rPr lang="zh-CN" altLang="en-US" b="1" dirty="0">
                <a:solidFill>
                  <a:srgbClr val="FF0066"/>
                </a:solidFill>
              </a:rPr>
              <a:t>）上行参考信号</a:t>
            </a:r>
            <a:endParaRPr lang="zh-CN" altLang="en-US" b="1" dirty="0">
              <a:solidFill>
                <a:srgbClr val="FF0066"/>
              </a:solidFill>
            </a:endParaRPr>
          </a:p>
          <a:p>
            <a:pPr>
              <a:lnSpc>
                <a:spcPct val="90000"/>
              </a:lnSpc>
              <a:buFont typeface="Wingdings" panose="05000000000000000000" pitchFamily="2" charset="2"/>
              <a:buChar char="Ø"/>
            </a:pPr>
            <a:r>
              <a:rPr lang="zh-CN" altLang="en-US" b="1" dirty="0"/>
              <a:t>上行参考信号用于数据的相关检测和解调，或者用于上行信道质量测量以协助上行调度、功率控制和支持下行波束赋形等。上行参考信号包括解调参考信号（</a:t>
            </a:r>
            <a:r>
              <a:rPr lang="en-US" altLang="zh-CN" b="1"/>
              <a:t>DMRS</a:t>
            </a:r>
            <a:r>
              <a:rPr lang="zh-CN" altLang="en-US" b="1" dirty="0"/>
              <a:t>）和信道探测参考信号（</a:t>
            </a:r>
            <a:r>
              <a:rPr lang="en-US" altLang="zh-CN" b="1"/>
              <a:t>SRS</a:t>
            </a:r>
            <a:r>
              <a:rPr lang="zh-CN" altLang="en-US" b="1" dirty="0"/>
              <a:t>）。</a:t>
            </a:r>
            <a:endParaRPr lang="zh-CN" altLang="en-US" b="1" dirty="0"/>
          </a:p>
          <a:p>
            <a:pPr>
              <a:lnSpc>
                <a:spcPct val="90000"/>
              </a:lnSpc>
              <a:buFont typeface="Wingdings" panose="05000000000000000000" pitchFamily="2" charset="2"/>
              <a:buChar char="Ø"/>
            </a:pPr>
            <a:r>
              <a:rPr lang="en-US" altLang="zh-CN" b="1"/>
              <a:t>DMRS</a:t>
            </a:r>
            <a:r>
              <a:rPr lang="zh-CN" altLang="en-US" b="1" dirty="0"/>
              <a:t>主要用于上行数据符号的相干解调，与上行数据或者上行控制信号一起发送；</a:t>
            </a:r>
            <a:r>
              <a:rPr lang="en-US" altLang="zh-CN" b="1"/>
              <a:t>SRS</a:t>
            </a:r>
            <a:r>
              <a:rPr lang="zh-CN" altLang="en-US" b="1" dirty="0"/>
              <a:t>主要用于上行信道质量测量，来协助基站完成频选调度、功率控制等。 </a:t>
            </a:r>
            <a:endParaRPr lang="zh-CN" altLang="en-US" b="1" dirty="0"/>
          </a:p>
          <a:p>
            <a:pPr>
              <a:lnSpc>
                <a:spcPct val="90000"/>
              </a:lnSpc>
              <a:buFont typeface="Wingdings" panose="05000000000000000000" pitchFamily="2" charset="2"/>
              <a:buChar char="Ø"/>
            </a:pPr>
            <a:r>
              <a:rPr lang="zh-CN" altLang="en-US" b="1" dirty="0"/>
              <a:t>为了控制上行链路的</a:t>
            </a:r>
            <a:r>
              <a:rPr lang="en-US" altLang="zh-CN" b="1"/>
              <a:t>PAPR</a:t>
            </a:r>
            <a:r>
              <a:rPr lang="zh-CN" altLang="en-US" b="1" dirty="0"/>
              <a:t>，上行参考信号不与上行数据进行频分复用，而是采用时分复用。  </a:t>
            </a:r>
            <a:endParaRPr lang="zh-CN" altLang="en-US" b="1" dirty="0"/>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3" name="组合 135171"/>
          <p:cNvGrpSpPr/>
          <p:nvPr/>
        </p:nvGrpSpPr>
        <p:grpSpPr>
          <a:xfrm>
            <a:off x="1524000" y="609600"/>
            <a:ext cx="8380095" cy="5331460"/>
            <a:chOff x="1872" y="348"/>
            <a:chExt cx="8820" cy="5004"/>
          </a:xfrm>
        </p:grpSpPr>
        <p:graphicFrame>
          <p:nvGraphicFramePr>
            <p:cNvPr id="151554" name="对象 135172"/>
            <p:cNvGraphicFramePr/>
            <p:nvPr/>
          </p:nvGraphicFramePr>
          <p:xfrm>
            <a:off x="1872" y="348"/>
            <a:ext cx="8761" cy="5004"/>
          </p:xfrm>
          <a:graphic>
            <a:graphicData uri="http://schemas.openxmlformats.org/presentationml/2006/ole">
              <mc:AlternateContent xmlns:mc="http://schemas.openxmlformats.org/markup-compatibility/2006">
                <mc:Choice xmlns:v="urn:schemas-microsoft-com:vml" Requires="v">
                  <p:oleObj spid="_x0000_s10246" name="" r:id="rId1" imgW="5565775" imgH="3178810" progId="Visio.Drawing.11">
                    <p:embed/>
                  </p:oleObj>
                </mc:Choice>
                <mc:Fallback>
                  <p:oleObj name="" r:id="rId1" imgW="5565775" imgH="3178810" progId="Visio.Drawing.11">
                    <p:embed/>
                    <p:pic>
                      <p:nvPicPr>
                        <p:cNvPr id="0" name="图片 3082"/>
                        <p:cNvPicPr/>
                        <p:nvPr/>
                      </p:nvPicPr>
                      <p:blipFill>
                        <a:blip r:embed="rId2">
                          <a:grayscl/>
                        </a:blip>
                        <a:stretch>
                          <a:fillRect/>
                        </a:stretch>
                      </p:blipFill>
                      <p:spPr>
                        <a:xfrm>
                          <a:off x="1872" y="348"/>
                          <a:ext cx="8761" cy="5004"/>
                        </a:xfrm>
                        <a:prstGeom prst="rect">
                          <a:avLst/>
                        </a:prstGeom>
                        <a:noFill/>
                        <a:ln w="38100">
                          <a:noFill/>
                          <a:miter/>
                        </a:ln>
                      </p:spPr>
                    </p:pic>
                  </p:oleObj>
                </mc:Fallback>
              </mc:AlternateContent>
            </a:graphicData>
          </a:graphic>
        </p:graphicFrame>
        <p:sp>
          <p:nvSpPr>
            <p:cNvPr id="151555" name="矩形 135173"/>
            <p:cNvSpPr/>
            <p:nvPr/>
          </p:nvSpPr>
          <p:spPr>
            <a:xfrm>
              <a:off x="6702" y="5028"/>
              <a:ext cx="3990" cy="312"/>
            </a:xfrm>
            <a:prstGeom prst="rect">
              <a:avLst/>
            </a:prstGeom>
            <a:solidFill>
              <a:srgbClr val="FFFFFF"/>
            </a:solid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grpSp>
      <p:sp>
        <p:nvSpPr>
          <p:cNvPr id="151556" name="矩形 135174"/>
          <p:cNvSpPr/>
          <p:nvPr/>
        </p:nvSpPr>
        <p:spPr>
          <a:xfrm>
            <a:off x="3733800" y="6172200"/>
            <a:ext cx="4298950" cy="460375"/>
          </a:xfrm>
          <a:prstGeom prst="rect">
            <a:avLst/>
          </a:prstGeom>
          <a:noFill/>
          <a:ln w="9525">
            <a:noFill/>
          </a:ln>
        </p:spPr>
        <p:txBody>
          <a:bodyPr wrap="square" anchor="ctr" anchorCtr="0">
            <a:spAutoFit/>
          </a:bodyPr>
          <a:lstStyle/>
          <a:p>
            <a:r>
              <a:rPr lang="zh-CN" altLang="en-US" sz="2400" dirty="0">
                <a:latin typeface="Arial" panose="020B0604020202020204" pitchFamily="34" charset="0"/>
                <a:ea typeface="宋体" panose="02010600030101010101" pitchFamily="2" charset="-122"/>
              </a:rPr>
              <a:t>图</a:t>
            </a:r>
            <a:r>
              <a:rPr lang="en-US" altLang="zh-CN" sz="2400">
                <a:latin typeface="Arial" panose="020B0604020202020204" pitchFamily="34" charset="0"/>
                <a:ea typeface="宋体" panose="02010600030101010101" pitchFamily="2" charset="-122"/>
              </a:rPr>
              <a:t>6-30 </a:t>
            </a:r>
            <a:r>
              <a:rPr lang="zh-CN" altLang="en-US" sz="2400" dirty="0">
                <a:latin typeface="Arial" panose="020B0604020202020204" pitchFamily="34" charset="0"/>
                <a:ea typeface="宋体" panose="02010600030101010101" pitchFamily="2" charset="-122"/>
              </a:rPr>
              <a:t>上行参考信号结构 </a:t>
            </a:r>
            <a:endParaRPr lang="zh-CN" altLang="en-US" sz="2400" dirty="0">
              <a:latin typeface="Arial" panose="020B0604020202020204" pitchFamily="34" charset="0"/>
              <a:ea typeface="宋体" panose="02010600030101010101" pitchFamily="2" charset="-122"/>
            </a:endParaRPr>
          </a:p>
        </p:txBody>
      </p:sp>
      <p:sp>
        <p:nvSpPr>
          <p:cNvPr id="2" name="文本框 1"/>
          <p:cNvSpPr txBox="1"/>
          <p:nvPr/>
        </p:nvSpPr>
        <p:spPr>
          <a:xfrm>
            <a:off x="9296400" y="1752600"/>
            <a:ext cx="3083560" cy="368300"/>
          </a:xfrm>
          <a:prstGeom prst="rect">
            <a:avLst/>
          </a:prstGeom>
          <a:noFill/>
        </p:spPr>
        <p:txBody>
          <a:bodyPr wrap="square" rtlCol="0">
            <a:spAutoFit/>
          </a:bodyPr>
          <a:lstStyle/>
          <a:p>
            <a:r>
              <a:rPr lang="zh-CN" altLang="en-US"/>
              <a:t>上行时隙的第</a:t>
            </a:r>
            <a:r>
              <a:rPr lang="en-US" altLang="zh-CN"/>
              <a:t>4</a:t>
            </a:r>
            <a:r>
              <a:rPr lang="zh-CN" altLang="en-US"/>
              <a:t>个符号发送</a:t>
            </a:r>
            <a:endParaRPr lang="zh-CN" altLang="en-US"/>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标题 143361"/>
          <p:cNvSpPr>
            <a:spLocks noGrp="1"/>
          </p:cNvSpPr>
          <p:nvPr>
            <p:ph type="title"/>
          </p:nvPr>
        </p:nvSpPr>
        <p:spPr/>
        <p:txBody>
          <a:bodyPr anchor="t" anchorCtr="0"/>
          <a:lstStyle/>
          <a:p>
            <a:r>
              <a:rPr lang="en-US" altLang="zh-CN"/>
              <a:t>4</a:t>
            </a:r>
            <a:r>
              <a:rPr lang="zh-CN" altLang="en-US" dirty="0"/>
              <a:t>．物理层处理 </a:t>
            </a:r>
            <a:endParaRPr lang="zh-CN" altLang="en-US" dirty="0"/>
          </a:p>
        </p:txBody>
      </p:sp>
      <p:sp>
        <p:nvSpPr>
          <p:cNvPr id="158722" name="文本占位符 143362"/>
          <p:cNvSpPr>
            <a:spLocks noGrp="1"/>
          </p:cNvSpPr>
          <p:nvPr>
            <p:ph idx="1"/>
          </p:nvPr>
        </p:nvSpPr>
        <p:spPr>
          <a:xfrm>
            <a:off x="609600" y="1143000"/>
            <a:ext cx="10972800" cy="4530725"/>
          </a:xfrm>
        </p:spPr>
        <p:txBody>
          <a:bodyPr anchor="t" anchorCtr="0"/>
          <a:lstStyle/>
          <a:p>
            <a:pPr>
              <a:lnSpc>
                <a:spcPct val="100000"/>
              </a:lnSpc>
            </a:pPr>
            <a:r>
              <a:rPr lang="en-US" altLang="zh-CN" b="1" dirty="0">
                <a:solidFill>
                  <a:srgbClr val="FF0066"/>
                </a:solidFill>
              </a:rPr>
              <a:t>1</a:t>
            </a:r>
            <a:r>
              <a:rPr lang="zh-CN" altLang="en-US" b="1" dirty="0">
                <a:solidFill>
                  <a:srgbClr val="FF0066"/>
                </a:solidFill>
              </a:rPr>
              <a:t>）小区搜索</a:t>
            </a:r>
            <a:r>
              <a:rPr lang="zh-CN" altLang="en-US" dirty="0"/>
              <a:t> </a:t>
            </a:r>
            <a:endParaRPr lang="zh-CN" altLang="en-US" dirty="0"/>
          </a:p>
          <a:p>
            <a:pPr>
              <a:lnSpc>
                <a:spcPct val="100000"/>
              </a:lnSpc>
              <a:buFont typeface="Wingdings" panose="05000000000000000000" pitchFamily="2" charset="2"/>
              <a:buChar char="Ø"/>
            </a:pPr>
            <a:r>
              <a:rPr lang="zh-CN" altLang="en-US" b="1" dirty="0"/>
              <a:t>移动终端开机后的初始接入和通信过程中的切换都要完成物理层小区搜索</a:t>
            </a:r>
            <a:r>
              <a:rPr lang="zh-CN" altLang="en-US" dirty="0"/>
              <a:t>，即通过频率扫描的方式确定小区</a:t>
            </a:r>
            <a:r>
              <a:rPr lang="zh-CN" altLang="en-US" b="1" dirty="0"/>
              <a:t>载波频率</a:t>
            </a:r>
            <a:r>
              <a:rPr lang="zh-CN" altLang="en-US" dirty="0"/>
              <a:t>。</a:t>
            </a:r>
            <a:endParaRPr lang="zh-CN" altLang="en-US" dirty="0"/>
          </a:p>
          <a:p>
            <a:pPr>
              <a:lnSpc>
                <a:spcPct val="100000"/>
              </a:lnSpc>
              <a:buFont typeface="Wingdings" panose="05000000000000000000" pitchFamily="2" charset="2"/>
              <a:buChar char="Ø"/>
            </a:pPr>
            <a:r>
              <a:rPr lang="en-US" altLang="zh-CN" dirty="0"/>
              <a:t>LTE/LTE-A</a:t>
            </a:r>
            <a:r>
              <a:rPr lang="zh-CN" altLang="en-US" dirty="0"/>
              <a:t>系统中的小区搜索主要基于</a:t>
            </a:r>
            <a:r>
              <a:rPr lang="en-US" altLang="zh-CN" dirty="0"/>
              <a:t>3</a:t>
            </a:r>
            <a:r>
              <a:rPr lang="zh-CN" altLang="en-US" dirty="0"/>
              <a:t>个信号完成：主同步信号（</a:t>
            </a:r>
            <a:r>
              <a:rPr lang="en-US" altLang="zh-CN" dirty="0">
                <a:solidFill>
                  <a:srgbClr val="FF0000"/>
                </a:solidFill>
              </a:rPr>
              <a:t>PSS</a:t>
            </a:r>
            <a:r>
              <a:rPr lang="zh-CN" altLang="en-US" dirty="0"/>
              <a:t>）、辅同步信号（</a:t>
            </a:r>
            <a:r>
              <a:rPr lang="en-US" altLang="zh-CN" dirty="0">
                <a:solidFill>
                  <a:srgbClr val="FF0000"/>
                </a:solidFill>
              </a:rPr>
              <a:t>SSS</a:t>
            </a:r>
            <a:r>
              <a:rPr lang="zh-CN" altLang="en-US" dirty="0"/>
              <a:t>）和下行小区专用参考信号。同时完成小区</a:t>
            </a:r>
            <a:r>
              <a:rPr lang="en-US" altLang="zh-CN" dirty="0"/>
              <a:t>ID</a:t>
            </a:r>
            <a:r>
              <a:rPr lang="zh-CN" altLang="en-US" dirty="0"/>
              <a:t>识别、</a:t>
            </a:r>
            <a:r>
              <a:rPr lang="en-US" altLang="zh-CN" dirty="0"/>
              <a:t>CP</a:t>
            </a:r>
            <a:r>
              <a:rPr lang="zh-CN" altLang="en-US" dirty="0"/>
              <a:t>长度检测和下行同步。</a:t>
            </a:r>
            <a:endParaRPr lang="zh-CN" altLang="en-US" dirty="0"/>
          </a:p>
          <a:p>
            <a:pPr>
              <a:lnSpc>
                <a:spcPct val="100000"/>
              </a:lnSpc>
              <a:buFont typeface="Wingdings" panose="05000000000000000000" pitchFamily="2" charset="2"/>
              <a:buChar char="Ø"/>
            </a:pPr>
            <a:r>
              <a:rPr lang="en-US" altLang="zh-CN" dirty="0"/>
              <a:t>LTE/LTE-A</a:t>
            </a:r>
            <a:r>
              <a:rPr lang="zh-CN" altLang="en-US" dirty="0"/>
              <a:t>系统中有</a:t>
            </a:r>
            <a:r>
              <a:rPr lang="en-US" altLang="zh-CN" dirty="0"/>
              <a:t>504</a:t>
            </a:r>
            <a:r>
              <a:rPr lang="zh-CN" altLang="en-US" dirty="0"/>
              <a:t>个小区</a:t>
            </a:r>
            <a:r>
              <a:rPr lang="en-US" altLang="zh-CN" dirty="0"/>
              <a:t>ID</a:t>
            </a:r>
            <a:r>
              <a:rPr lang="zh-CN" altLang="en-US" dirty="0"/>
              <a:t>，每个小区</a:t>
            </a:r>
            <a:r>
              <a:rPr lang="en-US" altLang="zh-CN" dirty="0"/>
              <a:t>ID</a:t>
            </a:r>
            <a:r>
              <a:rPr lang="zh-CN" altLang="en-US" dirty="0"/>
              <a:t>对应一个特定的下行参考信号序列。所有小区</a:t>
            </a:r>
            <a:r>
              <a:rPr lang="en-US" altLang="zh-CN" dirty="0"/>
              <a:t>ID</a:t>
            </a:r>
            <a:r>
              <a:rPr lang="zh-CN" altLang="en-US" dirty="0"/>
              <a:t>划分为</a:t>
            </a:r>
            <a:r>
              <a:rPr lang="en-US" altLang="zh-CN" dirty="0"/>
              <a:t>168</a:t>
            </a:r>
            <a:r>
              <a:rPr lang="zh-CN" altLang="en-US" dirty="0"/>
              <a:t>个小区</a:t>
            </a:r>
            <a:r>
              <a:rPr lang="en-US" altLang="zh-CN" dirty="0"/>
              <a:t>ID</a:t>
            </a:r>
            <a:r>
              <a:rPr lang="zh-CN" altLang="en-US" dirty="0"/>
              <a:t>组，每组中有</a:t>
            </a:r>
            <a:r>
              <a:rPr lang="en-US" altLang="zh-CN" dirty="0"/>
              <a:t>3</a:t>
            </a:r>
            <a:r>
              <a:rPr lang="zh-CN" altLang="en-US" dirty="0"/>
              <a:t>个小区</a:t>
            </a:r>
            <a:r>
              <a:rPr lang="en-US" altLang="zh-CN" dirty="0"/>
              <a:t>ID</a:t>
            </a:r>
            <a:r>
              <a:rPr lang="zh-CN" altLang="en-US" dirty="0"/>
              <a:t>。与此对应的，</a:t>
            </a:r>
            <a:r>
              <a:rPr lang="zh-CN" altLang="en-US" dirty="0">
                <a:solidFill>
                  <a:srgbClr val="FF0000"/>
                </a:solidFill>
              </a:rPr>
              <a:t>主同步信号</a:t>
            </a:r>
            <a:r>
              <a:rPr lang="zh-CN" altLang="en-US" dirty="0"/>
              <a:t>包含</a:t>
            </a:r>
            <a:r>
              <a:rPr lang="en-US" altLang="zh-CN" dirty="0"/>
              <a:t>3</a:t>
            </a:r>
            <a:r>
              <a:rPr lang="zh-CN" altLang="en-US" dirty="0"/>
              <a:t>种不同序列，指示小区的</a:t>
            </a:r>
            <a:r>
              <a:rPr lang="zh-CN" altLang="en-US" dirty="0">
                <a:solidFill>
                  <a:srgbClr val="FF0000"/>
                </a:solidFill>
              </a:rPr>
              <a:t>组内</a:t>
            </a:r>
            <a:r>
              <a:rPr lang="en-US" altLang="zh-CN" dirty="0">
                <a:solidFill>
                  <a:srgbClr val="FF0000"/>
                </a:solidFill>
              </a:rPr>
              <a:t>ID</a:t>
            </a:r>
            <a:r>
              <a:rPr lang="zh-CN" altLang="en-US" dirty="0"/>
              <a:t>；</a:t>
            </a:r>
            <a:r>
              <a:rPr lang="zh-CN" altLang="en-US" dirty="0">
                <a:solidFill>
                  <a:srgbClr val="FF0000"/>
                </a:solidFill>
              </a:rPr>
              <a:t>辅同步信号</a:t>
            </a:r>
            <a:r>
              <a:rPr lang="zh-CN" altLang="en-US" dirty="0"/>
              <a:t>序列包含</a:t>
            </a:r>
            <a:r>
              <a:rPr lang="en-US" altLang="zh-CN" dirty="0"/>
              <a:t>168</a:t>
            </a:r>
            <a:r>
              <a:rPr lang="zh-CN" altLang="en-US" dirty="0"/>
              <a:t>种不同序列，指示小区的</a:t>
            </a:r>
            <a:r>
              <a:rPr lang="zh-CN" altLang="en-US" dirty="0">
                <a:solidFill>
                  <a:srgbClr val="FF0000"/>
                </a:solidFill>
              </a:rPr>
              <a:t>组</a:t>
            </a:r>
            <a:r>
              <a:rPr lang="en-US" altLang="zh-CN" dirty="0">
                <a:solidFill>
                  <a:srgbClr val="FF0000"/>
                </a:solidFill>
              </a:rPr>
              <a:t>ID</a:t>
            </a:r>
            <a:r>
              <a:rPr lang="zh-CN" altLang="en-US" dirty="0"/>
              <a:t>，组内</a:t>
            </a:r>
            <a:r>
              <a:rPr lang="en-US" altLang="zh-CN" dirty="0"/>
              <a:t>ID</a:t>
            </a:r>
            <a:r>
              <a:rPr lang="zh-CN" altLang="en-US" dirty="0"/>
              <a:t>和组</a:t>
            </a:r>
            <a:r>
              <a:rPr lang="en-US" altLang="zh-CN" dirty="0"/>
              <a:t>ID</a:t>
            </a:r>
            <a:r>
              <a:rPr lang="zh-CN" altLang="en-US" dirty="0"/>
              <a:t>将联合确定小区</a:t>
            </a:r>
            <a:r>
              <a:rPr lang="en-US" altLang="zh-CN" dirty="0"/>
              <a:t>ID</a:t>
            </a:r>
            <a:r>
              <a:rPr lang="zh-CN" altLang="en-US" dirty="0"/>
              <a:t>。 </a:t>
            </a:r>
            <a:endParaRPr lang="zh-CN" alt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27649"/>
          <p:cNvSpPr>
            <a:spLocks noGrp="1"/>
          </p:cNvSpPr>
          <p:nvPr>
            <p:ph type="title"/>
          </p:nvPr>
        </p:nvSpPr>
        <p:spPr>
          <a:xfrm>
            <a:off x="381000" y="381000"/>
            <a:ext cx="10972800" cy="808038"/>
          </a:xfrm>
        </p:spPr>
        <p:txBody>
          <a:bodyPr anchor="t" anchorCtr="0"/>
          <a:lstStyle/>
          <a:p>
            <a:r>
              <a:rPr lang="en-US" altLang="zh-CN" sz="4000"/>
              <a:t>3</a:t>
            </a:r>
            <a:r>
              <a:rPr lang="zh-CN" altLang="en-US" sz="4000" dirty="0"/>
              <a:t>．</a:t>
            </a:r>
            <a:r>
              <a:rPr lang="en-US" altLang="zh-CN" sz="4000"/>
              <a:t>4G</a:t>
            </a:r>
            <a:r>
              <a:rPr lang="zh-CN" altLang="en-US" sz="4000" dirty="0"/>
              <a:t>频谱 </a:t>
            </a:r>
            <a:endParaRPr lang="zh-CN" altLang="en-US" sz="4000" dirty="0"/>
          </a:p>
        </p:txBody>
      </p:sp>
      <p:sp>
        <p:nvSpPr>
          <p:cNvPr id="18434" name="文本占位符 27650"/>
          <p:cNvSpPr>
            <a:spLocks noGrp="1"/>
          </p:cNvSpPr>
          <p:nvPr>
            <p:ph idx="1"/>
          </p:nvPr>
        </p:nvSpPr>
        <p:spPr>
          <a:xfrm>
            <a:off x="609600" y="1143000"/>
            <a:ext cx="10602595" cy="4605655"/>
          </a:xfrm>
        </p:spPr>
        <p:txBody>
          <a:bodyPr anchor="t" anchorCtr="0"/>
          <a:lstStyle/>
          <a:p>
            <a:pPr>
              <a:lnSpc>
                <a:spcPct val="90000"/>
              </a:lnSpc>
            </a:pPr>
            <a:r>
              <a:rPr lang="zh-CN" altLang="en-US" sz="2400" b="1" dirty="0"/>
              <a:t>国际移动通信标准</a:t>
            </a:r>
            <a:r>
              <a:rPr lang="en-US" altLang="zh-CN" sz="2400" b="1"/>
              <a:t>IMT-2000</a:t>
            </a:r>
            <a:r>
              <a:rPr lang="zh-CN" altLang="en-US" sz="2400" b="1" dirty="0"/>
              <a:t>和</a:t>
            </a:r>
            <a:r>
              <a:rPr lang="en-US" altLang="zh-CN" sz="2400" b="1"/>
              <a:t>IMT-Advanced</a:t>
            </a:r>
            <a:r>
              <a:rPr lang="zh-CN" altLang="en-US" sz="2400" b="1" dirty="0"/>
              <a:t>频段可以通用。除原来已有的</a:t>
            </a:r>
            <a:r>
              <a:rPr lang="en-US" altLang="zh-CN" sz="2400" b="1"/>
              <a:t>1G</a:t>
            </a:r>
            <a:r>
              <a:rPr lang="zh-CN" altLang="en-US" sz="2400" b="1" dirty="0"/>
              <a:t>、</a:t>
            </a:r>
            <a:r>
              <a:rPr lang="en-US" altLang="zh-CN" sz="2400" b="1"/>
              <a:t>2G</a:t>
            </a:r>
            <a:r>
              <a:rPr lang="zh-CN" altLang="en-US" sz="2400" b="1" dirty="0"/>
              <a:t>和</a:t>
            </a:r>
            <a:r>
              <a:rPr lang="en-US" altLang="zh-CN" sz="2400" b="1"/>
              <a:t>3G</a:t>
            </a:r>
            <a:r>
              <a:rPr lang="zh-CN" altLang="en-US" sz="2400" b="1" dirty="0"/>
              <a:t>频段外，</a:t>
            </a:r>
            <a:r>
              <a:rPr lang="en-US" altLang="zh-CN" sz="2400" b="1"/>
              <a:t>ITU-R</a:t>
            </a:r>
            <a:r>
              <a:rPr lang="zh-CN" altLang="en-US" sz="2400" b="1" dirty="0"/>
              <a:t>为</a:t>
            </a:r>
            <a:r>
              <a:rPr lang="en-US" altLang="zh-CN" sz="2400" b="1"/>
              <a:t>IMT</a:t>
            </a:r>
            <a:r>
              <a:rPr lang="zh-CN" altLang="en-US" sz="2400" b="1" dirty="0"/>
              <a:t>划分了新的频段，具体包括如下</a:t>
            </a:r>
            <a:r>
              <a:rPr lang="en-US" altLang="zh-CN" sz="2400" b="1"/>
              <a:t>4</a:t>
            </a:r>
            <a:r>
              <a:rPr lang="zh-CN" altLang="en-US" sz="2400" b="1" dirty="0"/>
              <a:t>个频段。</a:t>
            </a:r>
            <a:endParaRPr lang="zh-CN" altLang="en-US" sz="2400" b="1" dirty="0"/>
          </a:p>
          <a:p>
            <a:pPr lvl="1">
              <a:lnSpc>
                <a:spcPct val="90000"/>
              </a:lnSpc>
              <a:buClr>
                <a:schemeClr val="accent1"/>
              </a:buClr>
              <a:buFont typeface="Wingdings" panose="05000000000000000000" pitchFamily="2" charset="2"/>
              <a:buChar char="Ø"/>
            </a:pPr>
            <a:r>
              <a:rPr lang="en-US" altLang="zh-CN" sz="2000"/>
              <a:t>450~470 MHz</a:t>
            </a:r>
            <a:r>
              <a:rPr lang="zh-CN" altLang="en-US" sz="2000" dirty="0"/>
              <a:t>（</a:t>
            </a:r>
            <a:r>
              <a:rPr lang="en-US" altLang="zh-CN" sz="2000"/>
              <a:t>20 MHz</a:t>
            </a:r>
            <a:r>
              <a:rPr lang="zh-CN" altLang="en-US" sz="2000" dirty="0"/>
              <a:t>带宽）</a:t>
            </a:r>
            <a:endParaRPr lang="zh-CN" altLang="en-US" sz="2000" dirty="0"/>
          </a:p>
          <a:p>
            <a:pPr lvl="1">
              <a:lnSpc>
                <a:spcPct val="90000"/>
              </a:lnSpc>
              <a:buClr>
                <a:schemeClr val="accent1"/>
              </a:buClr>
              <a:buFont typeface="Wingdings" panose="05000000000000000000" pitchFamily="2" charset="2"/>
              <a:buChar char="Ø"/>
            </a:pPr>
            <a:r>
              <a:rPr lang="en-US" altLang="zh-CN" sz="2000"/>
              <a:t>698~806 MHz</a:t>
            </a:r>
            <a:r>
              <a:rPr lang="zh-CN" altLang="en-US" sz="2000" dirty="0"/>
              <a:t>（</a:t>
            </a:r>
            <a:r>
              <a:rPr lang="en-US" altLang="zh-CN" sz="2000"/>
              <a:t>108 MHz</a:t>
            </a:r>
            <a:r>
              <a:rPr lang="zh-CN" altLang="en-US" sz="2000" dirty="0"/>
              <a:t>带宽）</a:t>
            </a:r>
            <a:endParaRPr lang="zh-CN" altLang="en-US" sz="2000" dirty="0"/>
          </a:p>
          <a:p>
            <a:pPr lvl="1">
              <a:lnSpc>
                <a:spcPct val="90000"/>
              </a:lnSpc>
              <a:buClr>
                <a:schemeClr val="accent1"/>
              </a:buClr>
              <a:buFont typeface="Wingdings" panose="05000000000000000000" pitchFamily="2" charset="2"/>
              <a:buChar char="Ø"/>
            </a:pPr>
            <a:r>
              <a:rPr lang="en-US" altLang="zh-CN" sz="2000"/>
              <a:t>2300~2400 MHz</a:t>
            </a:r>
            <a:r>
              <a:rPr lang="zh-CN" altLang="en-US" sz="2000" dirty="0"/>
              <a:t>（</a:t>
            </a:r>
            <a:r>
              <a:rPr lang="en-US" altLang="zh-CN" sz="2000"/>
              <a:t>100 MHz</a:t>
            </a:r>
            <a:r>
              <a:rPr lang="zh-CN" altLang="en-US" sz="2000" dirty="0"/>
              <a:t>带宽）</a:t>
            </a:r>
            <a:endParaRPr lang="zh-CN" altLang="en-US" sz="2000" dirty="0"/>
          </a:p>
          <a:p>
            <a:pPr lvl="1">
              <a:lnSpc>
                <a:spcPct val="90000"/>
              </a:lnSpc>
              <a:buClr>
                <a:schemeClr val="accent1"/>
              </a:buClr>
              <a:buFont typeface="Wingdings" panose="05000000000000000000" pitchFamily="2" charset="2"/>
              <a:buChar char="Ø"/>
            </a:pPr>
            <a:r>
              <a:rPr lang="en-US" altLang="zh-CN" sz="2000"/>
              <a:t>3400~3600 MHz</a:t>
            </a:r>
            <a:r>
              <a:rPr lang="zh-CN" altLang="en-US" sz="2000" dirty="0"/>
              <a:t>（</a:t>
            </a:r>
            <a:r>
              <a:rPr lang="en-US" altLang="zh-CN" sz="2000"/>
              <a:t>200 MHz</a:t>
            </a:r>
            <a:r>
              <a:rPr lang="zh-CN" altLang="en-US" sz="2000" dirty="0"/>
              <a:t>带宽）</a:t>
            </a:r>
            <a:endParaRPr lang="zh-CN" altLang="en-US" sz="2000" dirty="0"/>
          </a:p>
          <a:p>
            <a:pPr>
              <a:lnSpc>
                <a:spcPct val="90000"/>
              </a:lnSpc>
            </a:pPr>
            <a:r>
              <a:rPr lang="en-US" altLang="zh-CN" sz="2400" b="1"/>
              <a:t>2013</a:t>
            </a:r>
            <a:r>
              <a:rPr lang="zh-CN" altLang="en-US" sz="2400" b="1" dirty="0"/>
              <a:t>年，随</a:t>
            </a:r>
            <a:r>
              <a:rPr lang="en-US" altLang="zh-CN" sz="2400" b="1"/>
              <a:t>TD-LTE</a:t>
            </a:r>
            <a:r>
              <a:rPr lang="zh-CN" altLang="en-US" sz="2400" b="1" dirty="0"/>
              <a:t>牌照的发放，工信部对</a:t>
            </a:r>
            <a:r>
              <a:rPr lang="en-US" altLang="zh-CN" sz="2400" b="1"/>
              <a:t>TD-LTE</a:t>
            </a:r>
            <a:r>
              <a:rPr lang="zh-CN" altLang="en-US" sz="2400" b="1" dirty="0"/>
              <a:t>的频谱进行了分配</a:t>
            </a:r>
            <a:r>
              <a:rPr lang="en-US" altLang="zh-CN" sz="2400" b="1"/>
              <a:t>.</a:t>
            </a:r>
            <a:endParaRPr lang="en-US" altLang="zh-CN" sz="2400" b="1"/>
          </a:p>
          <a:p>
            <a:pPr lvl="1">
              <a:lnSpc>
                <a:spcPct val="90000"/>
              </a:lnSpc>
              <a:buClr>
                <a:schemeClr val="accent1"/>
              </a:buClr>
              <a:buFont typeface="Wingdings" panose="05000000000000000000" pitchFamily="2" charset="2"/>
              <a:buChar char="Ø"/>
            </a:pPr>
            <a:r>
              <a:rPr lang="zh-CN" altLang="en-US" dirty="0">
                <a:ea typeface="楷体_GB2312" panose="02010609030101010101" pitchFamily="49" charset="-122"/>
              </a:rPr>
              <a:t>中国移动共获得</a:t>
            </a:r>
            <a:r>
              <a:rPr lang="en-US" altLang="zh-CN">
                <a:ea typeface="楷体_GB2312" panose="02010609030101010101" pitchFamily="49" charset="-122"/>
              </a:rPr>
              <a:t>130MHz</a:t>
            </a:r>
            <a:r>
              <a:rPr lang="zh-CN" altLang="en-US" dirty="0">
                <a:ea typeface="楷体_GB2312" panose="02010609030101010101" pitchFamily="49" charset="-122"/>
              </a:rPr>
              <a:t>频谱资源，频段分别为</a:t>
            </a:r>
            <a:r>
              <a:rPr lang="en-US" altLang="zh-CN">
                <a:ea typeface="楷体_GB2312" panose="02010609030101010101" pitchFamily="49" charset="-122"/>
              </a:rPr>
              <a:t>1880~1900MHz</a:t>
            </a:r>
            <a:r>
              <a:rPr lang="zh-CN" altLang="en-US" dirty="0">
                <a:ea typeface="楷体_GB2312" panose="02010609030101010101" pitchFamily="49" charset="-122"/>
              </a:rPr>
              <a:t>、</a:t>
            </a:r>
            <a:r>
              <a:rPr lang="en-US" altLang="zh-CN">
                <a:ea typeface="楷体_GB2312" panose="02010609030101010101" pitchFamily="49" charset="-122"/>
              </a:rPr>
              <a:t>2320~2370MHz</a:t>
            </a:r>
            <a:r>
              <a:rPr lang="zh-CN" altLang="en-US" dirty="0">
                <a:ea typeface="楷体_GB2312" panose="02010609030101010101" pitchFamily="49" charset="-122"/>
              </a:rPr>
              <a:t>、</a:t>
            </a:r>
            <a:r>
              <a:rPr lang="en-US" altLang="zh-CN">
                <a:ea typeface="楷体_GB2312" panose="02010609030101010101" pitchFamily="49" charset="-122"/>
              </a:rPr>
              <a:t>2575~2635MHz</a:t>
            </a:r>
            <a:r>
              <a:rPr lang="zh-CN" altLang="en-US" dirty="0">
                <a:ea typeface="楷体_GB2312" panose="02010609030101010101" pitchFamily="49" charset="-122"/>
              </a:rPr>
              <a:t>；</a:t>
            </a:r>
            <a:endParaRPr lang="zh-CN" altLang="en-US" dirty="0">
              <a:ea typeface="楷体_GB2312" panose="02010609030101010101" pitchFamily="49" charset="-122"/>
            </a:endParaRPr>
          </a:p>
          <a:p>
            <a:pPr lvl="1">
              <a:lnSpc>
                <a:spcPct val="90000"/>
              </a:lnSpc>
              <a:buClr>
                <a:schemeClr val="accent1"/>
              </a:buClr>
              <a:buFont typeface="Wingdings" panose="05000000000000000000" pitchFamily="2" charset="2"/>
              <a:buChar char="Ø"/>
            </a:pPr>
            <a:r>
              <a:rPr lang="zh-CN" altLang="en-US" dirty="0">
                <a:ea typeface="楷体_GB2312" panose="02010609030101010101" pitchFamily="49" charset="-122"/>
              </a:rPr>
              <a:t>中国联通共获得</a:t>
            </a:r>
            <a:r>
              <a:rPr lang="en-US" altLang="zh-CN">
                <a:ea typeface="楷体_GB2312" panose="02010609030101010101" pitchFamily="49" charset="-122"/>
              </a:rPr>
              <a:t>40MHz</a:t>
            </a:r>
            <a:r>
              <a:rPr lang="zh-CN" altLang="en-US" dirty="0">
                <a:ea typeface="楷体_GB2312" panose="02010609030101010101" pitchFamily="49" charset="-122"/>
              </a:rPr>
              <a:t>频谱资源，频段分别为</a:t>
            </a:r>
            <a:r>
              <a:rPr lang="en-US" altLang="zh-CN">
                <a:ea typeface="楷体_GB2312" panose="02010609030101010101" pitchFamily="49" charset="-122"/>
              </a:rPr>
              <a:t>2300~2320MHz</a:t>
            </a:r>
            <a:r>
              <a:rPr lang="zh-CN" altLang="en-US" dirty="0">
                <a:ea typeface="楷体_GB2312" panose="02010609030101010101" pitchFamily="49" charset="-122"/>
              </a:rPr>
              <a:t>、</a:t>
            </a:r>
            <a:r>
              <a:rPr lang="en-US" altLang="zh-CN">
                <a:ea typeface="楷体_GB2312" panose="02010609030101010101" pitchFamily="49" charset="-122"/>
              </a:rPr>
              <a:t>2555~2575MHz</a:t>
            </a:r>
            <a:r>
              <a:rPr lang="zh-CN" altLang="en-US" dirty="0">
                <a:ea typeface="楷体_GB2312" panose="02010609030101010101" pitchFamily="49" charset="-122"/>
              </a:rPr>
              <a:t>；</a:t>
            </a:r>
            <a:endParaRPr lang="zh-CN" altLang="en-US" dirty="0">
              <a:ea typeface="楷体_GB2312" panose="02010609030101010101" pitchFamily="49" charset="-122"/>
            </a:endParaRPr>
          </a:p>
          <a:p>
            <a:pPr lvl="1">
              <a:lnSpc>
                <a:spcPct val="90000"/>
              </a:lnSpc>
              <a:buClr>
                <a:schemeClr val="accent1"/>
              </a:buClr>
              <a:buFont typeface="Wingdings" panose="05000000000000000000" pitchFamily="2" charset="2"/>
              <a:buChar char="Ø"/>
            </a:pPr>
            <a:r>
              <a:rPr lang="zh-CN" altLang="en-US" dirty="0">
                <a:ea typeface="楷体_GB2312" panose="02010609030101010101" pitchFamily="49" charset="-122"/>
              </a:rPr>
              <a:t>中国电信共获得</a:t>
            </a:r>
            <a:r>
              <a:rPr lang="en-US" altLang="zh-CN">
                <a:ea typeface="楷体_GB2312" panose="02010609030101010101" pitchFamily="49" charset="-122"/>
              </a:rPr>
              <a:t>40MHz</a:t>
            </a:r>
            <a:r>
              <a:rPr lang="zh-CN" altLang="en-US" dirty="0">
                <a:ea typeface="楷体_GB2312" panose="02010609030101010101" pitchFamily="49" charset="-122"/>
              </a:rPr>
              <a:t>频谱资源，频段分别为</a:t>
            </a:r>
            <a:r>
              <a:rPr lang="en-US" altLang="zh-CN">
                <a:ea typeface="楷体_GB2312" panose="02010609030101010101" pitchFamily="49" charset="-122"/>
              </a:rPr>
              <a:t>2370~2390MHz</a:t>
            </a:r>
            <a:r>
              <a:rPr lang="zh-CN" altLang="en-US" dirty="0">
                <a:ea typeface="楷体_GB2312" panose="02010609030101010101" pitchFamily="49" charset="-122"/>
              </a:rPr>
              <a:t>、</a:t>
            </a:r>
            <a:r>
              <a:rPr lang="en-US" altLang="zh-CN">
                <a:ea typeface="楷体_GB2312" panose="02010609030101010101" pitchFamily="49" charset="-122"/>
              </a:rPr>
              <a:t>2635~2655MHz</a:t>
            </a:r>
            <a:r>
              <a:rPr lang="zh-CN" altLang="en-US" dirty="0">
                <a:ea typeface="楷体_GB2312" panose="02010609030101010101" pitchFamily="49" charset="-122"/>
              </a:rPr>
              <a:t>。 </a:t>
            </a:r>
            <a:endParaRPr lang="zh-CN" altLang="en-US" dirty="0">
              <a:ea typeface="楷体_GB2312" panose="02010609030101010101" pitchFamily="49" charset="-122"/>
            </a:endParaRPr>
          </a:p>
          <a:p>
            <a:pPr>
              <a:lnSpc>
                <a:spcPct val="90000"/>
              </a:lnSpc>
              <a:buFont typeface="Wingdings" panose="05000000000000000000" pitchFamily="2" charset="2"/>
              <a:buChar char="u"/>
            </a:pPr>
            <a:endParaRPr lang="zh-CN" altLang="en-US" dirty="0">
              <a:ea typeface="楷体_GB2312" panose="02010609030101010101" pitchFamily="49"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1922395" y="534786"/>
            <a:ext cx="7694158" cy="672348"/>
          </a:xfrm>
          <a:noFill/>
        </p:spPr>
        <p:txBody>
          <a:bodyPr vert="horz" wrap="square" lIns="85490" tIns="42744" rIns="85490" bIns="42744" rtlCol="0" anchor="ctr" anchorCtr="0">
            <a:normAutofit fontScale="90000"/>
          </a:bodyPr>
          <a:lstStyle/>
          <a:p>
            <a:pPr lvl="0" algn="ctr">
              <a:buClrTx/>
              <a:buSzTx/>
              <a:buFontTx/>
            </a:pPr>
            <a:r>
              <a:rPr lang="zh-CN" altLang="en-US" dirty="0">
                <a:latin typeface="微软雅黑" panose="020B0503020204020204" charset="-122"/>
                <a:ea typeface="微软雅黑" panose="020B0503020204020204" charset="-122"/>
                <a:sym typeface="+mn-ea"/>
              </a:rPr>
              <a:t>物理层过程—小区搜索</a:t>
            </a:r>
            <a:endParaRPr lang="zh-CN" altLang="en-US" dirty="0">
              <a:latin typeface="微软雅黑" panose="020B0503020204020204" charset="-122"/>
              <a:ea typeface="微软雅黑" panose="020B0503020204020204" charset="-122"/>
              <a:sym typeface="+mn-ea"/>
            </a:endParaRPr>
          </a:p>
        </p:txBody>
      </p:sp>
      <p:sp>
        <p:nvSpPr>
          <p:cNvPr id="70659" name="Rectangle 3"/>
          <p:cNvSpPr>
            <a:spLocks noGrp="1" noChangeArrowheads="1"/>
          </p:cNvSpPr>
          <p:nvPr>
            <p:ph type="body" idx="1"/>
          </p:nvPr>
        </p:nvSpPr>
        <p:spPr>
          <a:xfrm>
            <a:off x="457200" y="1828800"/>
            <a:ext cx="10972800" cy="4784725"/>
          </a:xfrm>
          <a:noFill/>
        </p:spPr>
        <p:txBody>
          <a:bodyPr>
            <a:noAutofit/>
          </a:bodyPr>
          <a:lstStyle/>
          <a:p>
            <a:pPr marL="533400" indent="-533400" eaLnBrk="1" hangingPunct="1">
              <a:buFont typeface="+mj-ea"/>
              <a:buAutoNum type="circleNumDbPlain"/>
            </a:pPr>
            <a:r>
              <a:rPr lang="zh-CN" altLang="en-US" sz="3325" b="1" dirty="0" smtClean="0"/>
              <a:t>搜索</a:t>
            </a:r>
            <a:r>
              <a:rPr lang="en-US" altLang="zh-CN" sz="3325" b="1" dirty="0" smtClean="0"/>
              <a:t>PSCH</a:t>
            </a:r>
            <a:r>
              <a:rPr lang="zh-CN" altLang="en-US" sz="3325" b="1" dirty="0" smtClean="0"/>
              <a:t>，确定</a:t>
            </a:r>
            <a:r>
              <a:rPr lang="en-US" altLang="zh-CN" sz="3325" b="1" dirty="0" smtClean="0"/>
              <a:t>5ms</a:t>
            </a:r>
            <a:r>
              <a:rPr lang="zh-CN" altLang="en-US" sz="3325" b="1" dirty="0" smtClean="0"/>
              <a:t>定时、获得小区</a:t>
            </a:r>
            <a:r>
              <a:rPr lang="en-US" altLang="zh-CN" sz="3325" b="1" dirty="0" smtClean="0"/>
              <a:t>ID</a:t>
            </a:r>
            <a:endParaRPr lang="en-US" altLang="zh-CN" sz="3325" b="1" dirty="0" smtClean="0"/>
          </a:p>
          <a:p>
            <a:pPr marL="533400" indent="-533400" eaLnBrk="1" hangingPunct="1">
              <a:buFont typeface="+mj-ea"/>
              <a:buAutoNum type="circleNumDbPlain"/>
            </a:pPr>
            <a:r>
              <a:rPr lang="zh-CN" altLang="en-US" sz="3325" b="1" dirty="0" smtClean="0"/>
              <a:t>解</a:t>
            </a:r>
            <a:r>
              <a:rPr lang="en-US" altLang="zh-CN" sz="3325" b="1" dirty="0" smtClean="0"/>
              <a:t>SSCH</a:t>
            </a:r>
            <a:r>
              <a:rPr lang="zh-CN" altLang="en-US" sz="3325" b="1" dirty="0" smtClean="0"/>
              <a:t>，取得</a:t>
            </a:r>
            <a:r>
              <a:rPr lang="en-US" altLang="zh-CN" sz="3325" b="1" dirty="0" smtClean="0"/>
              <a:t>10ms</a:t>
            </a:r>
            <a:r>
              <a:rPr lang="zh-CN" altLang="en-US" sz="3325" b="1" dirty="0" smtClean="0"/>
              <a:t>定时，获得小区</a:t>
            </a:r>
            <a:r>
              <a:rPr lang="en-US" altLang="zh-CN" sz="3325" b="1" dirty="0" smtClean="0"/>
              <a:t>ID</a:t>
            </a:r>
            <a:r>
              <a:rPr lang="zh-CN" altLang="en-US" sz="3325" b="1" dirty="0" smtClean="0"/>
              <a:t>组</a:t>
            </a:r>
            <a:endParaRPr lang="zh-CN" altLang="en-US" sz="3325" b="1" dirty="0" smtClean="0"/>
          </a:p>
          <a:p>
            <a:pPr marL="533400" indent="-533400" eaLnBrk="1" hangingPunct="1">
              <a:buFont typeface="+mj-ea"/>
              <a:buAutoNum type="circleNumDbPlain"/>
            </a:pPr>
            <a:r>
              <a:rPr lang="zh-CN" altLang="en-US" sz="3325" b="1" dirty="0" smtClean="0"/>
              <a:t>检测下行参考信号，获取</a:t>
            </a:r>
            <a:r>
              <a:rPr lang="en-US" altLang="zh-CN" sz="3325" b="1" dirty="0" smtClean="0"/>
              <a:t>BCH</a:t>
            </a:r>
            <a:r>
              <a:rPr lang="zh-CN" altLang="en-US" sz="3325" b="1" dirty="0" smtClean="0"/>
              <a:t>的天线配置</a:t>
            </a:r>
            <a:endParaRPr lang="zh-CN" altLang="en-US" sz="3325" b="1" dirty="0" smtClean="0"/>
          </a:p>
          <a:p>
            <a:pPr marL="533400" indent="-533400" eaLnBrk="1" hangingPunct="1">
              <a:buFont typeface="+mj-ea"/>
              <a:buAutoNum type="circleNumDbPlain"/>
            </a:pPr>
            <a:r>
              <a:rPr lang="en-US" altLang="zh-CN" sz="3325" b="1" dirty="0" smtClean="0"/>
              <a:t>UE</a:t>
            </a:r>
            <a:r>
              <a:rPr lang="zh-CN" altLang="en-US" sz="3325" b="1" dirty="0" smtClean="0"/>
              <a:t>读取</a:t>
            </a:r>
            <a:r>
              <a:rPr lang="en-US" altLang="zh-CN" sz="3325" b="1" dirty="0" smtClean="0"/>
              <a:t>PBCH</a:t>
            </a:r>
            <a:r>
              <a:rPr lang="zh-CN" altLang="en-US" sz="3325" b="1" dirty="0" smtClean="0"/>
              <a:t>的系统消息（</a:t>
            </a:r>
            <a:r>
              <a:rPr lang="en-US" altLang="zh-CN" sz="3325" b="1" dirty="0" smtClean="0"/>
              <a:t>PCH</a:t>
            </a:r>
            <a:r>
              <a:rPr lang="zh-CN" altLang="en-US" sz="3325" b="1" dirty="0" smtClean="0"/>
              <a:t>配置、</a:t>
            </a:r>
            <a:r>
              <a:rPr lang="en-US" altLang="zh-CN" sz="3325" b="1" dirty="0" smtClean="0"/>
              <a:t>RACH</a:t>
            </a:r>
            <a:r>
              <a:rPr lang="zh-CN" altLang="en-US" sz="3325" b="1" dirty="0" smtClean="0"/>
              <a:t>配置、邻区列表等）</a:t>
            </a:r>
            <a:endParaRPr lang="zh-CN" altLang="en-US" sz="3325" b="1" dirty="0" smtClean="0"/>
          </a:p>
          <a:p>
            <a:pPr marL="533400" indent="-533400" eaLnBrk="1" hangingPunct="1">
              <a:buFont typeface="+mj-ea"/>
              <a:buAutoNum type="circleNumDbPlain"/>
            </a:pPr>
            <a:r>
              <a:rPr lang="en-US" altLang="zh-CN" sz="3325" b="1" dirty="0" smtClean="0"/>
              <a:t>SCH</a:t>
            </a:r>
            <a:r>
              <a:rPr lang="zh-CN" altLang="en-US" sz="3325" b="1" dirty="0" smtClean="0"/>
              <a:t>结构基于</a:t>
            </a:r>
            <a:r>
              <a:rPr lang="en-US" altLang="zh-CN" sz="3325" b="1" dirty="0" smtClean="0"/>
              <a:t>1.25MHz</a:t>
            </a:r>
            <a:r>
              <a:rPr lang="zh-CN" altLang="en-US" sz="3325" b="1" dirty="0" smtClean="0"/>
              <a:t>固定带宽。</a:t>
            </a:r>
            <a:r>
              <a:rPr lang="en-US" altLang="zh-CN" sz="3325" b="1" dirty="0" smtClean="0"/>
              <a:t>UE</a:t>
            </a:r>
            <a:r>
              <a:rPr lang="zh-CN" altLang="en-US" sz="3325" b="1" dirty="0" smtClean="0"/>
              <a:t>必需的小区信息有：小区总发射带宽、小区</a:t>
            </a:r>
            <a:r>
              <a:rPr lang="en-US" altLang="zh-CN" sz="3325" b="1" dirty="0" smtClean="0"/>
              <a:t>ID</a:t>
            </a:r>
            <a:r>
              <a:rPr lang="zh-CN" altLang="en-US" sz="3325" b="1" dirty="0" smtClean="0"/>
              <a:t>、小区天线配置、</a:t>
            </a:r>
            <a:r>
              <a:rPr lang="en-US" altLang="zh-CN" sz="3325" b="1" dirty="0" smtClean="0"/>
              <a:t>CP</a:t>
            </a:r>
            <a:r>
              <a:rPr lang="zh-CN" altLang="en-US" sz="3325" b="1" dirty="0" smtClean="0"/>
              <a:t>长度配置、</a:t>
            </a:r>
            <a:r>
              <a:rPr lang="en-US" altLang="zh-CN" sz="3325" b="1" dirty="0" smtClean="0"/>
              <a:t>BCH</a:t>
            </a:r>
            <a:r>
              <a:rPr lang="zh-CN" altLang="en-US" sz="3325" b="1" dirty="0" smtClean="0"/>
              <a:t>带宽</a:t>
            </a:r>
            <a:endParaRPr lang="zh-CN" altLang="en-US" sz="3325" b="1" dirty="0" smtClean="0"/>
          </a:p>
        </p:txBody>
      </p:sp>
      <p:sp>
        <p:nvSpPr>
          <p:cNvPr id="68627" name="Rectangle 2"/>
          <p:cNvSpPr txBox="1"/>
          <p:nvPr>
            <p:custDataLst>
              <p:tags r:id="rId1"/>
            </p:custDataLst>
          </p:nvPr>
        </p:nvSpPr>
        <p:spPr>
          <a:xfrm>
            <a:off x="991235" y="1066800"/>
            <a:ext cx="10666095" cy="725170"/>
          </a:xfrm>
          <a:prstGeom prst="rect">
            <a:avLst/>
          </a:prstGeom>
          <a:noFill/>
          <a:ln w="9525">
            <a:noFill/>
          </a:ln>
        </p:spPr>
        <p:txBody>
          <a:bodyPr/>
          <a:lstStyle/>
          <a:p>
            <a:pPr marL="342900" indent="-342900" algn="ctr" eaLnBrk="0" hangingPunct="0">
              <a:lnSpc>
                <a:spcPct val="150000"/>
              </a:lnSpc>
              <a:buClr>
                <a:srgbClr val="0066FF"/>
              </a:buClr>
              <a:buSzPct val="80000"/>
              <a:buFont typeface="Wingdings" panose="05000000000000000000" pitchFamily="2" charset="2"/>
              <a:buNone/>
            </a:pPr>
            <a:r>
              <a:rPr lang="zh-CN" altLang="en-US" sz="280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小区搜索是</a:t>
            </a:r>
            <a:r>
              <a:rPr lang="en-US" altLang="zh-CN" sz="280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UE</a:t>
            </a:r>
            <a:r>
              <a:rPr lang="zh-CN" altLang="en-US" sz="280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接入网络，为用户提供各种业务的基础 </a:t>
            </a:r>
            <a:endParaRPr lang="zh-CN" altLang="en-US" sz="280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Box 9"/>
              <p:cNvSpPr txBox="1"/>
              <p:nvPr/>
            </p:nvSpPr>
            <p:spPr>
              <a:xfrm>
                <a:off x="365125" y="1033145"/>
                <a:ext cx="11243945" cy="5358765"/>
              </a:xfrm>
              <a:prstGeom prst="rect">
                <a:avLst/>
              </a:prstGeom>
              <a:noFill/>
            </p:spPr>
            <p:txBody>
              <a:bodyPr wrap="square" rtlCol="0">
                <a:spAutoFit/>
              </a:bodyPr>
              <a:lstStyle/>
              <a:p>
                <a:pPr marL="342900" indent="-342900" defTabSz="719455">
                  <a:lnSpc>
                    <a:spcPct val="150000"/>
                  </a:lnSpc>
                  <a:buFont typeface="Arial" panose="020B0604020202020204" pitchFamily="34" charset="0"/>
                  <a:buChar char="•"/>
                  <a:defRPr/>
                </a:pPr>
                <a:r>
                  <a:rPr lang="en-US" altLang="zh-CN" sz="2400" dirty="0">
                    <a:solidFill>
                      <a:schemeClr val="dk1"/>
                    </a:solidFill>
                    <a:latin typeface="微软雅黑" panose="020B0503020204020204" charset="-122"/>
                    <a:ea typeface="微软雅黑" panose="020B0503020204020204" charset="-122"/>
                  </a:rPr>
                  <a:t>LTE</a:t>
                </a:r>
                <a:r>
                  <a:rPr lang="zh-CN" altLang="zh-CN" sz="2400" dirty="0">
                    <a:solidFill>
                      <a:schemeClr val="dk1"/>
                    </a:solidFill>
                    <a:latin typeface="微软雅黑" panose="020B0503020204020204" charset="-122"/>
                    <a:ea typeface="微软雅黑" panose="020B0503020204020204" charset="-122"/>
                  </a:rPr>
                  <a:t>系统中采用</a:t>
                </a:r>
                <a:r>
                  <a:rPr lang="zh-CN" altLang="zh-CN" sz="2400" u="sng" dirty="0">
                    <a:solidFill>
                      <a:schemeClr val="dk1"/>
                    </a:solidFill>
                    <a:latin typeface="微软雅黑" panose="020B0503020204020204" charset="-122"/>
                    <a:ea typeface="微软雅黑" panose="020B0503020204020204" charset="-122"/>
                  </a:rPr>
                  <a:t>分级的同步信号结构</a:t>
                </a:r>
                <a:r>
                  <a:rPr lang="zh-CN" altLang="zh-CN" sz="2400" dirty="0">
                    <a:solidFill>
                      <a:schemeClr val="dk1"/>
                    </a:solidFill>
                    <a:latin typeface="微软雅黑" panose="020B0503020204020204" charset="-122"/>
                    <a:ea typeface="微软雅黑" panose="020B0503020204020204" charset="-122"/>
                  </a:rPr>
                  <a:t>来实现小区搜索的功能</a:t>
                </a:r>
                <a:r>
                  <a:rPr lang="zh-CN" altLang="en-US" sz="2400" dirty="0">
                    <a:solidFill>
                      <a:schemeClr val="dk1"/>
                    </a:solidFill>
                    <a:latin typeface="微软雅黑" panose="020B0503020204020204" charset="-122"/>
                    <a:ea typeface="微软雅黑" panose="020B0503020204020204" charset="-122"/>
                  </a:rPr>
                  <a:t>，</a:t>
                </a:r>
                <a:r>
                  <a:rPr lang="zh-CN" altLang="zh-CN" sz="2400" dirty="0">
                    <a:solidFill>
                      <a:schemeClr val="dk1"/>
                    </a:solidFill>
                    <a:latin typeface="微软雅黑" panose="020B0503020204020204" charset="-122"/>
                    <a:ea typeface="微软雅黑" panose="020B0503020204020204" charset="-122"/>
                  </a:rPr>
                  <a:t>即规定了主同步信号</a:t>
                </a:r>
                <a:r>
                  <a:rPr lang="en-US" altLang="zh-CN" sz="2400" dirty="0">
                    <a:solidFill>
                      <a:schemeClr val="dk1"/>
                    </a:solidFill>
                    <a:latin typeface="微软雅黑" panose="020B0503020204020204" charset="-122"/>
                    <a:ea typeface="微软雅黑" panose="020B0503020204020204" charset="-122"/>
                  </a:rPr>
                  <a:t>(PSS )</a:t>
                </a:r>
                <a:r>
                  <a:rPr lang="zh-CN" altLang="zh-CN" sz="2400" dirty="0">
                    <a:solidFill>
                      <a:schemeClr val="dk1"/>
                    </a:solidFill>
                    <a:latin typeface="微软雅黑" panose="020B0503020204020204" charset="-122"/>
                    <a:ea typeface="微软雅黑" panose="020B0503020204020204" charset="-122"/>
                  </a:rPr>
                  <a:t>和辅同步信号</a:t>
                </a:r>
                <a:r>
                  <a:rPr lang="en-US" altLang="zh-CN" sz="2400" dirty="0">
                    <a:solidFill>
                      <a:schemeClr val="dk1"/>
                    </a:solidFill>
                    <a:latin typeface="微软雅黑" panose="020B0503020204020204" charset="-122"/>
                    <a:ea typeface="微软雅黑" panose="020B0503020204020204" charset="-122"/>
                  </a:rPr>
                  <a:t>(SSS )</a:t>
                </a:r>
                <a:r>
                  <a:rPr lang="zh-CN" altLang="zh-CN" sz="2400" dirty="0">
                    <a:solidFill>
                      <a:schemeClr val="dk1"/>
                    </a:solidFill>
                    <a:latin typeface="微软雅黑" panose="020B0503020204020204" charset="-122"/>
                    <a:ea typeface="微软雅黑" panose="020B0503020204020204" charset="-122"/>
                  </a:rPr>
                  <a:t>。</a:t>
                </a:r>
                <a:endParaRPr lang="en-US" altLang="zh-CN" sz="2400" dirty="0">
                  <a:solidFill>
                    <a:schemeClr val="dk1"/>
                  </a:solidFill>
                  <a:latin typeface="微软雅黑" panose="020B0503020204020204" charset="-122"/>
                  <a:ea typeface="微软雅黑" panose="020B0503020204020204" charset="-122"/>
                </a:endParaRPr>
              </a:p>
              <a:p>
                <a:pPr marL="342900" indent="-342900" defTabSz="719455">
                  <a:lnSpc>
                    <a:spcPct val="150000"/>
                  </a:lnSpc>
                  <a:buFont typeface="Arial" panose="020B0604020202020204" pitchFamily="34" charset="0"/>
                  <a:buChar char="•"/>
                  <a:defRPr/>
                </a:pPr>
                <a:r>
                  <a:rPr lang="en-US" altLang="zh-CN" sz="2400" dirty="0">
                    <a:solidFill>
                      <a:schemeClr val="dk1"/>
                    </a:solidFill>
                    <a:latin typeface="微软雅黑" panose="020B0503020204020204" charset="-122"/>
                    <a:ea typeface="微软雅黑" panose="020B0503020204020204" charset="-122"/>
                  </a:rPr>
                  <a:t>LTE</a:t>
                </a:r>
                <a:r>
                  <a:rPr lang="zh-CN" altLang="zh-CN" sz="2400" dirty="0">
                    <a:solidFill>
                      <a:schemeClr val="dk1"/>
                    </a:solidFill>
                    <a:latin typeface="微软雅黑" panose="020B0503020204020204" charset="-122"/>
                    <a:ea typeface="微软雅黑" panose="020B0503020204020204" charset="-122"/>
                  </a:rPr>
                  <a:t>系统中最大可以支持</a:t>
                </a:r>
                <a:r>
                  <a:rPr lang="en-US" altLang="zh-CN" sz="2400" dirty="0">
                    <a:solidFill>
                      <a:schemeClr val="dk1"/>
                    </a:solidFill>
                    <a:latin typeface="微软雅黑" panose="020B0503020204020204" charset="-122"/>
                    <a:ea typeface="微软雅黑" panose="020B0503020204020204" charset="-122"/>
                  </a:rPr>
                  <a:t>504</a:t>
                </a:r>
                <a:r>
                  <a:rPr lang="zh-CN" altLang="zh-CN" sz="2400" dirty="0">
                    <a:solidFill>
                      <a:schemeClr val="dk1"/>
                    </a:solidFill>
                    <a:latin typeface="微软雅黑" panose="020B0503020204020204" charset="-122"/>
                    <a:ea typeface="微软雅黑" panose="020B0503020204020204" charset="-122"/>
                  </a:rPr>
                  <a:t>个物理层小区</a:t>
                </a:r>
                <a:r>
                  <a:rPr lang="zh-CN" altLang="en-US" sz="2400" dirty="0">
                    <a:solidFill>
                      <a:schemeClr val="dk1"/>
                    </a:solidFill>
                    <a:latin typeface="微软雅黑" panose="020B0503020204020204" charset="-122"/>
                    <a:ea typeface="微软雅黑" panose="020B0503020204020204" charset="-122"/>
                  </a:rPr>
                  <a:t>，</a:t>
                </a:r>
                <a:r>
                  <a:rPr lang="zh-CN" altLang="zh-CN" sz="2400" dirty="0">
                    <a:solidFill>
                      <a:schemeClr val="dk1"/>
                    </a:solidFill>
                    <a:latin typeface="微软雅黑" panose="020B0503020204020204" charset="-122"/>
                    <a:ea typeface="微软雅黑" panose="020B0503020204020204" charset="-122"/>
                  </a:rPr>
                  <a:t>每个小区分配一个小区标识</a:t>
                </a:r>
                <a14:m>
                  <m:oMath xmlns:m="http://schemas.openxmlformats.org/officeDocument/2006/math">
                    <m:sSubSup>
                      <m:sSubSupPr>
                        <m:ctrlPr>
                          <a:rPr lang="zh-CN" altLang="zh-CN" sz="2400" i="1">
                            <a:solidFill>
                              <a:schemeClr val="dk1"/>
                            </a:solidFill>
                            <a:latin typeface="Cambria Math" panose="02040503050406030204" pitchFamily="18" charset="0"/>
                          </a:rPr>
                        </m:ctrlPr>
                      </m:sSubSupPr>
                      <m:e>
                        <m:r>
                          <a:rPr lang="en-US" altLang="zh-CN" sz="2400" i="1">
                            <a:solidFill>
                              <a:schemeClr val="dk1"/>
                            </a:solidFill>
                            <a:latin typeface="Cambria Math" panose="02040503050406030204"/>
                          </a:rPr>
                          <m:t>𝑁</m:t>
                        </m:r>
                      </m:e>
                      <m:sub>
                        <m:r>
                          <a:rPr lang="en-US" altLang="zh-CN" sz="2400" i="1">
                            <a:solidFill>
                              <a:schemeClr val="dk1"/>
                            </a:solidFill>
                            <a:latin typeface="Cambria Math" panose="02040503050406030204"/>
                          </a:rPr>
                          <m:t>𝐼𝐷</m:t>
                        </m:r>
                      </m:sub>
                      <m:sup>
                        <m:r>
                          <m:rPr>
                            <m:sty m:val="p"/>
                          </m:rPr>
                          <a:rPr lang="en-US" altLang="zh-CN" sz="2400">
                            <a:solidFill>
                              <a:schemeClr val="dk1"/>
                            </a:solidFill>
                            <a:latin typeface="Cambria Math" panose="02040503050406030204"/>
                          </a:rPr>
                          <m:t>cell</m:t>
                        </m:r>
                      </m:sup>
                    </m:sSubSup>
                  </m:oMath>
                </a14:m>
                <a:r>
                  <a:rPr lang="zh-CN" altLang="zh-CN" sz="2400" dirty="0">
                    <a:solidFill>
                      <a:schemeClr val="dk1"/>
                    </a:solidFill>
                    <a:latin typeface="微软雅黑" panose="020B0503020204020204" charset="-122"/>
                    <a:ea typeface="微软雅黑" panose="020B0503020204020204" charset="-122"/>
                  </a:rPr>
                  <a:t>，</a:t>
                </a:r>
                <a:r>
                  <a:rPr lang="en-US" altLang="zh-CN" sz="2400" dirty="0">
                    <a:solidFill>
                      <a:schemeClr val="dk1"/>
                    </a:solidFill>
                    <a:latin typeface="微软雅黑" panose="020B0503020204020204" charset="-122"/>
                    <a:ea typeface="微软雅黑" panose="020B0503020204020204" charset="-122"/>
                  </a:rPr>
                  <a:t>0~503</a:t>
                </a:r>
                <a:r>
                  <a:rPr lang="zh-CN" altLang="en-US" sz="2400" dirty="0">
                    <a:solidFill>
                      <a:schemeClr val="dk1"/>
                    </a:solidFill>
                    <a:latin typeface="微软雅黑" panose="020B0503020204020204" charset="-122"/>
                    <a:ea typeface="微软雅黑" panose="020B0503020204020204" charset="-122"/>
                  </a:rPr>
                  <a:t>。</a:t>
                </a:r>
                <a:endParaRPr lang="zh-CN" altLang="zh-CN" sz="2400" dirty="0">
                  <a:solidFill>
                    <a:schemeClr val="dk1"/>
                  </a:solidFill>
                  <a:latin typeface="微软雅黑" panose="020B0503020204020204" charset="-122"/>
                  <a:ea typeface="微软雅黑" panose="020B0503020204020204" charset="-122"/>
                </a:endParaRPr>
              </a:p>
              <a:p>
                <a:pPr marL="342900" indent="-342900" defTabSz="719455">
                  <a:lnSpc>
                    <a:spcPct val="150000"/>
                  </a:lnSpc>
                  <a:buFont typeface="Arial" panose="020B0604020202020204" pitchFamily="34" charset="0"/>
                  <a:buChar char="•"/>
                  <a:defRPr/>
                </a:pPr>
                <a:r>
                  <a:rPr lang="zh-CN" altLang="zh-CN" sz="2400" dirty="0">
                    <a:solidFill>
                      <a:schemeClr val="dk1"/>
                    </a:solidFill>
                    <a:latin typeface="微软雅黑" panose="020B0503020204020204" charset="-122"/>
                    <a:ea typeface="微软雅黑" panose="020B0503020204020204" charset="-122"/>
                  </a:rPr>
                  <a:t>这些小区标识平均分成</a:t>
                </a:r>
                <a:r>
                  <a:rPr lang="en-US" altLang="zh-CN" sz="2400" dirty="0">
                    <a:solidFill>
                      <a:schemeClr val="dk1"/>
                    </a:solidFill>
                    <a:latin typeface="微软雅黑" panose="020B0503020204020204" charset="-122"/>
                    <a:ea typeface="微软雅黑" panose="020B0503020204020204" charset="-122"/>
                  </a:rPr>
                  <a:t>168</a:t>
                </a:r>
                <a:r>
                  <a:rPr lang="zh-CN" altLang="zh-CN" sz="2400" dirty="0">
                    <a:solidFill>
                      <a:schemeClr val="dk1"/>
                    </a:solidFill>
                    <a:latin typeface="微软雅黑" panose="020B0503020204020204" charset="-122"/>
                    <a:ea typeface="微软雅黑" panose="020B0503020204020204" charset="-122"/>
                  </a:rPr>
                  <a:t>组</a:t>
                </a:r>
                <a:r>
                  <a:rPr lang="zh-CN" altLang="en-US" sz="2400" dirty="0">
                    <a:solidFill>
                      <a:schemeClr val="dk1"/>
                    </a:solidFill>
                    <a:latin typeface="微软雅黑" panose="020B0503020204020204" charset="-122"/>
                    <a:ea typeface="微软雅黑" panose="020B0503020204020204" charset="-122"/>
                  </a:rPr>
                  <a:t>，</a:t>
                </a:r>
                <a:r>
                  <a:rPr lang="zh-CN" altLang="zh-CN" sz="2400" dirty="0">
                    <a:solidFill>
                      <a:schemeClr val="dk1"/>
                    </a:solidFill>
                    <a:latin typeface="微软雅黑" panose="020B0503020204020204" charset="-122"/>
                    <a:ea typeface="微软雅黑" panose="020B0503020204020204" charset="-122"/>
                  </a:rPr>
                  <a:t>每组分配一个组标识</a:t>
                </a:r>
                <a14:m>
                  <m:oMath xmlns:m="http://schemas.openxmlformats.org/officeDocument/2006/math">
                    <m:sSubSup>
                      <m:sSubSupPr>
                        <m:ctrlPr>
                          <a:rPr lang="zh-CN" altLang="zh-CN" sz="2400" i="1">
                            <a:solidFill>
                              <a:schemeClr val="dk1"/>
                            </a:solidFill>
                            <a:latin typeface="Cambria Math" panose="02040503050406030204" pitchFamily="18" charset="0"/>
                          </a:rPr>
                        </m:ctrlPr>
                      </m:sSubSupPr>
                      <m:e>
                        <m:r>
                          <a:rPr lang="en-US" altLang="zh-CN" sz="2400" i="1">
                            <a:solidFill>
                              <a:schemeClr val="dk1"/>
                            </a:solidFill>
                            <a:latin typeface="Cambria Math" panose="02040503050406030204"/>
                          </a:rPr>
                          <m:t>𝑁</m:t>
                        </m:r>
                      </m:e>
                      <m:sub>
                        <m:r>
                          <a:rPr lang="en-US" altLang="zh-CN" sz="2400" i="1">
                            <a:solidFill>
                              <a:schemeClr val="dk1"/>
                            </a:solidFill>
                            <a:latin typeface="Cambria Math" panose="02040503050406030204"/>
                          </a:rPr>
                          <m:t>𝐼𝐷</m:t>
                        </m:r>
                      </m:sub>
                      <m:sup>
                        <m:r>
                          <a:rPr lang="en-US" altLang="zh-CN" sz="2400">
                            <a:solidFill>
                              <a:schemeClr val="dk1"/>
                            </a:solidFill>
                            <a:latin typeface="Cambria Math" panose="02040503050406030204"/>
                          </a:rPr>
                          <m:t>(</m:t>
                        </m:r>
                        <m:r>
                          <a:rPr lang="en-US" altLang="zh-CN" sz="2400">
                            <a:solidFill>
                              <a:schemeClr val="dk1"/>
                            </a:solidFill>
                            <a:latin typeface="Cambria Math" panose="02040503050406030204"/>
                          </a:rPr>
                          <m:t>1</m:t>
                        </m:r>
                        <m:r>
                          <a:rPr lang="en-US" altLang="zh-CN" sz="2400">
                            <a:solidFill>
                              <a:schemeClr val="dk1"/>
                            </a:solidFill>
                            <a:latin typeface="Cambria Math" panose="02040503050406030204"/>
                          </a:rPr>
                          <m:t>)</m:t>
                        </m:r>
                      </m:sup>
                    </m:sSubSup>
                  </m:oMath>
                </a14:m>
                <a:r>
                  <a:rPr lang="zh-CN" altLang="zh-CN" sz="2400" dirty="0">
                    <a:solidFill>
                      <a:schemeClr val="dk1"/>
                    </a:solidFill>
                    <a:latin typeface="微软雅黑" panose="020B0503020204020204" charset="-122"/>
                    <a:ea typeface="微软雅黑" panose="020B0503020204020204" charset="-122"/>
                  </a:rPr>
                  <a:t>，</a:t>
                </a:r>
                <a:r>
                  <a:rPr lang="en-US" altLang="zh-CN" sz="2400" dirty="0">
                    <a:solidFill>
                      <a:schemeClr val="dk1"/>
                    </a:solidFill>
                    <a:latin typeface="微软雅黑" panose="020B0503020204020204" charset="-122"/>
                    <a:ea typeface="微软雅黑" panose="020B0503020204020204" charset="-122"/>
                  </a:rPr>
                  <a:t>0~167</a:t>
                </a:r>
                <a:r>
                  <a:rPr lang="zh-CN" altLang="zh-CN" sz="2400" dirty="0">
                    <a:solidFill>
                      <a:schemeClr val="dk1"/>
                    </a:solidFill>
                    <a:latin typeface="微软雅黑" panose="020B0503020204020204" charset="-122"/>
                    <a:ea typeface="微软雅黑" panose="020B0503020204020204" charset="-122"/>
                  </a:rPr>
                  <a:t>。每个组标识对应一个辅同步码</a:t>
                </a:r>
                <a:r>
                  <a:rPr lang="zh-CN" altLang="en-US" sz="2400" dirty="0">
                    <a:solidFill>
                      <a:schemeClr val="dk1"/>
                    </a:solidFill>
                    <a:latin typeface="微软雅黑" panose="020B0503020204020204" charset="-122"/>
                    <a:ea typeface="微软雅黑" panose="020B0503020204020204" charset="-122"/>
                  </a:rPr>
                  <a:t>（</a:t>
                </a:r>
                <a:r>
                  <a:rPr lang="en-US" altLang="zh-CN" sz="2400" dirty="0">
                    <a:solidFill>
                      <a:schemeClr val="dk1"/>
                    </a:solidFill>
                    <a:latin typeface="微软雅黑" panose="020B0503020204020204" charset="-122"/>
                    <a:ea typeface="微软雅黑" panose="020B0503020204020204" charset="-122"/>
                  </a:rPr>
                  <a:t>SSS</a:t>
                </a:r>
                <a:r>
                  <a:rPr lang="zh-CN" altLang="en-US" sz="2400" dirty="0">
                    <a:solidFill>
                      <a:schemeClr val="dk1"/>
                    </a:solidFill>
                    <a:latin typeface="微软雅黑" panose="020B0503020204020204" charset="-122"/>
                    <a:ea typeface="微软雅黑" panose="020B0503020204020204" charset="-122"/>
                  </a:rPr>
                  <a:t>）</a:t>
                </a:r>
                <a:r>
                  <a:rPr lang="zh-CN" altLang="zh-CN" sz="2400" dirty="0">
                    <a:solidFill>
                      <a:schemeClr val="dk1"/>
                    </a:solidFill>
                    <a:latin typeface="微软雅黑" panose="020B0503020204020204" charset="-122"/>
                    <a:ea typeface="微软雅黑" panose="020B0503020204020204" charset="-122"/>
                  </a:rPr>
                  <a:t>。每个小区组内包括</a:t>
                </a:r>
                <a:r>
                  <a:rPr lang="en-US" altLang="zh-CN" sz="2400" dirty="0">
                    <a:solidFill>
                      <a:schemeClr val="dk1"/>
                    </a:solidFill>
                    <a:latin typeface="微软雅黑" panose="020B0503020204020204" charset="-122"/>
                    <a:ea typeface="微软雅黑" panose="020B0503020204020204" charset="-122"/>
                  </a:rPr>
                  <a:t>3</a:t>
                </a:r>
                <a:r>
                  <a:rPr lang="zh-CN" altLang="zh-CN" sz="2400" dirty="0">
                    <a:solidFill>
                      <a:schemeClr val="dk1"/>
                    </a:solidFill>
                    <a:latin typeface="微软雅黑" panose="020B0503020204020204" charset="-122"/>
                    <a:ea typeface="微软雅黑" panose="020B0503020204020204" charset="-122"/>
                  </a:rPr>
                  <a:t>个物理层小区</a:t>
                </a:r>
                <a:r>
                  <a:rPr lang="zh-CN" altLang="en-US" sz="2400" dirty="0">
                    <a:solidFill>
                      <a:schemeClr val="dk1"/>
                    </a:solidFill>
                    <a:latin typeface="微软雅黑" panose="020B0503020204020204" charset="-122"/>
                    <a:ea typeface="微软雅黑" panose="020B0503020204020204" charset="-122"/>
                  </a:rPr>
                  <a:t>，</a:t>
                </a:r>
                <a:r>
                  <a:rPr lang="zh-CN" altLang="zh-CN" sz="2400" dirty="0">
                    <a:solidFill>
                      <a:schemeClr val="dk1"/>
                    </a:solidFill>
                    <a:latin typeface="微软雅黑" panose="020B0503020204020204" charset="-122"/>
                    <a:ea typeface="微软雅黑" panose="020B0503020204020204" charset="-122"/>
                  </a:rPr>
                  <a:t>每个小区分配一个扇区标识</a:t>
                </a:r>
                <a14:m>
                  <m:oMath xmlns:m="http://schemas.openxmlformats.org/officeDocument/2006/math">
                    <m:sSubSup>
                      <m:sSubSupPr>
                        <m:ctrlPr>
                          <a:rPr lang="zh-CN" altLang="zh-CN" sz="2400" i="1">
                            <a:solidFill>
                              <a:schemeClr val="dk1"/>
                            </a:solidFill>
                            <a:latin typeface="Cambria Math" panose="02040503050406030204" pitchFamily="18" charset="0"/>
                          </a:rPr>
                        </m:ctrlPr>
                      </m:sSubSupPr>
                      <m:e>
                        <m:r>
                          <a:rPr lang="en-US" altLang="zh-CN" sz="2400" i="1">
                            <a:solidFill>
                              <a:schemeClr val="dk1"/>
                            </a:solidFill>
                            <a:latin typeface="Cambria Math" panose="02040503050406030204"/>
                          </a:rPr>
                          <m:t>𝑁</m:t>
                        </m:r>
                      </m:e>
                      <m:sub>
                        <m:r>
                          <a:rPr lang="en-US" altLang="zh-CN" sz="2400" i="1">
                            <a:solidFill>
                              <a:schemeClr val="dk1"/>
                            </a:solidFill>
                            <a:latin typeface="Cambria Math" panose="02040503050406030204"/>
                          </a:rPr>
                          <m:t>𝐼𝐷</m:t>
                        </m:r>
                      </m:sub>
                      <m:sup>
                        <m:r>
                          <a:rPr lang="en-US" altLang="zh-CN" sz="2400">
                            <a:solidFill>
                              <a:schemeClr val="dk1"/>
                            </a:solidFill>
                            <a:latin typeface="Cambria Math" panose="02040503050406030204"/>
                          </a:rPr>
                          <m:t>(</m:t>
                        </m:r>
                        <m:r>
                          <a:rPr lang="en-US" altLang="zh-CN" sz="2400">
                            <a:solidFill>
                              <a:schemeClr val="dk1"/>
                            </a:solidFill>
                            <a:latin typeface="Cambria Math" panose="02040503050406030204"/>
                          </a:rPr>
                          <m:t>2</m:t>
                        </m:r>
                        <m:r>
                          <a:rPr lang="en-US" altLang="zh-CN" sz="2400">
                            <a:solidFill>
                              <a:schemeClr val="dk1"/>
                            </a:solidFill>
                            <a:latin typeface="Cambria Math" panose="02040503050406030204"/>
                          </a:rPr>
                          <m:t>)</m:t>
                        </m:r>
                      </m:sup>
                    </m:sSubSup>
                    <m:r>
                      <a:rPr lang="zh-CN" altLang="en-US" sz="2400" i="1">
                        <a:solidFill>
                          <a:schemeClr val="dk1"/>
                        </a:solidFill>
                        <a:latin typeface="Cambria Math" panose="02040503050406030204"/>
                      </a:rPr>
                      <m:t>，</m:t>
                    </m:r>
                  </m:oMath>
                </a14:m>
                <a:r>
                  <a:rPr lang="en-US" altLang="zh-CN" sz="2400" dirty="0">
                    <a:solidFill>
                      <a:schemeClr val="dk1"/>
                    </a:solidFill>
                    <a:latin typeface="微软雅黑" panose="020B0503020204020204" charset="-122"/>
                    <a:ea typeface="微软雅黑" panose="020B0503020204020204" charset="-122"/>
                  </a:rPr>
                  <a:t>0~2</a:t>
                </a:r>
                <a:r>
                  <a:rPr lang="zh-CN" altLang="en-US" sz="2400" dirty="0">
                    <a:solidFill>
                      <a:schemeClr val="dk1"/>
                    </a:solidFill>
                    <a:latin typeface="微软雅黑" panose="020B0503020204020204" charset="-122"/>
                    <a:ea typeface="微软雅黑" panose="020B0503020204020204" charset="-122"/>
                  </a:rPr>
                  <a:t>。</a:t>
                </a:r>
                <a:r>
                  <a:rPr lang="zh-CN" altLang="zh-CN" sz="2400" dirty="0">
                    <a:solidFill>
                      <a:schemeClr val="dk1"/>
                    </a:solidFill>
                    <a:latin typeface="微软雅黑" panose="020B0503020204020204" charset="-122"/>
                    <a:ea typeface="微软雅黑" panose="020B0503020204020204" charset="-122"/>
                  </a:rPr>
                  <a:t>每个扇区标识对应一个主同步码</a:t>
                </a:r>
                <a:r>
                  <a:rPr lang="en-US" altLang="zh-CN" sz="2400" dirty="0">
                    <a:solidFill>
                      <a:schemeClr val="dk1"/>
                    </a:solidFill>
                    <a:latin typeface="微软雅黑" panose="020B0503020204020204" charset="-122"/>
                    <a:ea typeface="微软雅黑" panose="020B0503020204020204" charset="-122"/>
                  </a:rPr>
                  <a:t>(PSS)</a:t>
                </a:r>
                <a:r>
                  <a:rPr lang="zh-CN" altLang="zh-CN" sz="2400" dirty="0">
                    <a:solidFill>
                      <a:schemeClr val="dk1"/>
                    </a:solidFill>
                    <a:latin typeface="微软雅黑" panose="020B0503020204020204" charset="-122"/>
                    <a:ea typeface="微软雅黑" panose="020B0503020204020204" charset="-122"/>
                  </a:rPr>
                  <a:t>。</a:t>
                </a:r>
                <a:endParaRPr lang="zh-CN" altLang="zh-CN" sz="2400" dirty="0">
                  <a:solidFill>
                    <a:schemeClr val="dk1"/>
                  </a:solidFill>
                  <a:latin typeface="微软雅黑" panose="020B0503020204020204" charset="-122"/>
                  <a:ea typeface="微软雅黑" panose="020B0503020204020204" charset="-122"/>
                </a:endParaRPr>
              </a:p>
              <a:p>
                <a:pPr marL="342900" indent="-342900" defTabSz="719455">
                  <a:lnSpc>
                    <a:spcPct val="150000"/>
                  </a:lnSpc>
                  <a:buFont typeface="Arial" panose="020B0604020202020204" pitchFamily="34" charset="0"/>
                  <a:buChar char="•"/>
                  <a:defRPr/>
                </a:pPr>
                <a:r>
                  <a:rPr lang="zh-CN" altLang="zh-CN" sz="2400" dirty="0">
                    <a:solidFill>
                      <a:schemeClr val="dk1"/>
                    </a:solidFill>
                    <a:latin typeface="微软雅黑" panose="020B0503020204020204" charset="-122"/>
                    <a:ea typeface="微软雅黑" panose="020B0503020204020204" charset="-122"/>
                  </a:rPr>
                  <a:t>所以</a:t>
                </a:r>
                <a:r>
                  <a:rPr lang="en-US" altLang="zh-CN" sz="2400" dirty="0">
                    <a:solidFill>
                      <a:schemeClr val="dk1"/>
                    </a:solidFill>
                    <a:latin typeface="微软雅黑" panose="020B0503020204020204" charset="-122"/>
                    <a:ea typeface="微软雅黑" panose="020B0503020204020204" charset="-122"/>
                  </a:rPr>
                  <a:t>,</a:t>
                </a:r>
                <a:r>
                  <a:rPr lang="zh-CN" altLang="zh-CN" sz="2400" dirty="0">
                    <a:solidFill>
                      <a:schemeClr val="dk1"/>
                    </a:solidFill>
                    <a:latin typeface="微软雅黑" panose="020B0503020204020204" charset="-122"/>
                    <a:ea typeface="微软雅黑" panose="020B0503020204020204" charset="-122"/>
                  </a:rPr>
                  <a:t>根据检测到的主、辅同步信号就可以判断小区标识。</a:t>
                </a:r>
                <a:endParaRPr lang="en-US" altLang="zh-CN" sz="2400" dirty="0">
                  <a:solidFill>
                    <a:schemeClr val="dk1"/>
                  </a:solidFill>
                  <a:latin typeface="微软雅黑" panose="020B0503020204020204" charset="-122"/>
                  <a:ea typeface="微软雅黑" panose="020B0503020204020204" charset="-122"/>
                </a:endParaRPr>
              </a:p>
              <a:p>
                <a:pPr defTabSz="719455">
                  <a:defRPr/>
                </a:pPr>
                <a:endParaRPr lang="en-US" altLang="zh-CN" sz="2400" dirty="0">
                  <a:solidFill>
                    <a:schemeClr val="dk1"/>
                  </a:solidFill>
                  <a:latin typeface="微软雅黑" panose="020B0503020204020204" charset="-122"/>
                  <a:ea typeface="微软雅黑" panose="020B0503020204020204" charset="-122"/>
                </a:endParaRPr>
              </a:p>
            </p:txBody>
          </p:sp>
        </mc:Choice>
        <mc:Fallback>
          <p:sp>
            <p:nvSpPr>
              <p:cNvPr id="10" name="TextBox 9"/>
              <p:cNvSpPr txBox="1">
                <a:spLocks noRot="1" noChangeAspect="1" noMove="1" noResize="1" noEditPoints="1" noAdjustHandles="1" noChangeArrowheads="1" noChangeShapeType="1" noTextEdit="1"/>
              </p:cNvSpPr>
              <p:nvPr/>
            </p:nvSpPr>
            <p:spPr>
              <a:xfrm>
                <a:off x="365125" y="1033145"/>
                <a:ext cx="11243945" cy="5358765"/>
              </a:xfrm>
              <a:prstGeom prst="rect">
                <a:avLst/>
              </a:prstGeom>
              <a:blipFill rotWithShape="1">
                <a:blip r:embed="rId1"/>
                <a:stretch>
                  <a:fillRect/>
                </a:stretch>
              </a:blipFill>
            </p:spPr>
            <p:txBody>
              <a:bodyPr/>
              <a:lstStyle/>
              <a:p>
                <a:r>
                  <a:rPr lang="zh-CN" altLang="en-US">
                    <a:noFill/>
                  </a:rPr>
                  <a:t> </a:t>
                </a:r>
              </a:p>
            </p:txBody>
          </p:sp>
        </mc:Fallback>
      </mc:AlternateContent>
      <p:pic>
        <p:nvPicPr>
          <p:cNvPr id="9" name="图片 8"/>
          <p:cNvPicPr/>
          <p:nvPr/>
        </p:nvPicPr>
        <p:blipFill>
          <a:blip r:embed="rId2">
            <a:extLst>
              <a:ext uri="{28A0092B-C50C-407E-A947-70E740481C1C}">
                <a14:useLocalDpi xmlns:a14="http://schemas.microsoft.com/office/drawing/2010/main" val="0"/>
              </a:ext>
            </a:extLst>
          </a:blip>
          <a:stretch>
            <a:fillRect/>
          </a:stretch>
        </p:blipFill>
        <p:spPr>
          <a:xfrm>
            <a:off x="9753330" y="4876802"/>
            <a:ext cx="1962027" cy="473932"/>
          </a:xfrm>
          <a:prstGeom prst="rect">
            <a:avLst/>
          </a:prstGeom>
        </p:spPr>
      </p:pic>
      <p:cxnSp>
        <p:nvCxnSpPr>
          <p:cNvPr id="4" name="直线连接符 3"/>
          <p:cNvCxnSpPr/>
          <p:nvPr>
            <p:custDataLst>
              <p:tags r:id="rId3"/>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小区搜索与同步流程</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721" y="1846990"/>
            <a:ext cx="6820789" cy="353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2" name="TextBox 6"/>
              <p:cNvSpPr txBox="1"/>
              <p:nvPr/>
            </p:nvSpPr>
            <p:spPr>
              <a:xfrm>
                <a:off x="6477000" y="1760855"/>
                <a:ext cx="5256530" cy="2290445"/>
              </a:xfrm>
              <a:prstGeom prst="rect">
                <a:avLst/>
              </a:prstGeom>
              <a:noFill/>
            </p:spPr>
            <p:txBody>
              <a:bodyPr wrap="square" rtlCol="0">
                <a:spAutoFit/>
              </a:bodyPr>
              <a:lstStyle/>
              <a:p>
                <a:pPr defTabSz="719455">
                  <a:defRPr/>
                </a:pPr>
                <a:r>
                  <a:rPr lang="zh-CN" altLang="zh-CN" sz="2620" dirty="0">
                    <a:solidFill>
                      <a:schemeClr val="dk1"/>
                    </a:solidFill>
                    <a:latin typeface="Candara" panose="020E0502030303020204"/>
                    <a:ea typeface="华文楷体" panose="02010600040101010101" pitchFamily="2" charset="-122"/>
                  </a:rPr>
                  <a:t>“两步法同步”是指首先通过</a:t>
                </a:r>
                <a:r>
                  <a:rPr lang="en-US" altLang="zh-CN" sz="2620" dirty="0">
                    <a:solidFill>
                      <a:schemeClr val="dk1"/>
                    </a:solidFill>
                    <a:latin typeface="Candara" panose="020E0502030303020204"/>
                    <a:ea typeface="华文楷体" panose="02010600040101010101" pitchFamily="2" charset="-122"/>
                  </a:rPr>
                  <a:t>PSS</a:t>
                </a:r>
                <a:r>
                  <a:rPr lang="zh-CN" altLang="zh-CN" sz="2620" dirty="0">
                    <a:solidFill>
                      <a:schemeClr val="dk1"/>
                    </a:solidFill>
                    <a:latin typeface="Candara" panose="020E0502030303020204"/>
                    <a:ea typeface="华文楷体" panose="02010600040101010101" pitchFamily="2" charset="-122"/>
                  </a:rPr>
                  <a:t>获得</a:t>
                </a:r>
                <a:r>
                  <a:rPr lang="zh-CN" altLang="zh-CN" sz="2620" u="sng" dirty="0">
                    <a:solidFill>
                      <a:schemeClr val="dk1"/>
                    </a:solidFill>
                    <a:latin typeface="Candara" panose="020E0502030303020204"/>
                    <a:ea typeface="华文楷体" panose="02010600040101010101" pitchFamily="2" charset="-122"/>
                  </a:rPr>
                  <a:t>符号级同步</a:t>
                </a:r>
                <a:r>
                  <a:rPr lang="zh-CN" altLang="en-US" sz="2620" dirty="0">
                    <a:solidFill>
                      <a:schemeClr val="dk1"/>
                    </a:solidFill>
                    <a:latin typeface="Candara" panose="020E0502030303020204"/>
                    <a:ea typeface="华文楷体" panose="02010600040101010101" pitchFamily="2" charset="-122"/>
                  </a:rPr>
                  <a:t>，</a:t>
                </a:r>
                <a:r>
                  <a:rPr lang="zh-CN" altLang="zh-CN" sz="2620" dirty="0">
                    <a:solidFill>
                      <a:schemeClr val="dk1"/>
                    </a:solidFill>
                    <a:latin typeface="Candara" panose="020E0502030303020204"/>
                    <a:ea typeface="华文楷体" panose="02010600040101010101" pitchFamily="2" charset="-122"/>
                  </a:rPr>
                  <a:t>得到扇区标识</a:t>
                </a:r>
                <a14:m>
                  <m:oMath xmlns:m="http://schemas.openxmlformats.org/officeDocument/2006/math">
                    <m:sSubSup>
                      <m:sSubSupPr>
                        <m:ctrlPr>
                          <a:rPr lang="zh-CN" altLang="zh-CN" sz="2620" i="1">
                            <a:solidFill>
                              <a:schemeClr val="dk1"/>
                            </a:solidFill>
                            <a:latin typeface="Cambria Math" panose="02040503050406030204" pitchFamily="18" charset="0"/>
                          </a:rPr>
                        </m:ctrlPr>
                      </m:sSubSupPr>
                      <m:e>
                        <m:r>
                          <a:rPr lang="en-US" altLang="zh-CN" sz="2620" i="1">
                            <a:solidFill>
                              <a:schemeClr val="dk1"/>
                            </a:solidFill>
                            <a:latin typeface="Cambria Math" panose="02040503050406030204"/>
                          </a:rPr>
                          <m:t>𝑁</m:t>
                        </m:r>
                      </m:e>
                      <m:sub>
                        <m:r>
                          <a:rPr lang="en-US" altLang="zh-CN" sz="2620" i="1">
                            <a:solidFill>
                              <a:schemeClr val="dk1"/>
                            </a:solidFill>
                            <a:latin typeface="Cambria Math" panose="02040503050406030204"/>
                          </a:rPr>
                          <m:t>𝐼𝐷</m:t>
                        </m:r>
                      </m:sub>
                      <m:sup>
                        <m:r>
                          <a:rPr lang="en-US" altLang="zh-CN" sz="2620">
                            <a:solidFill>
                              <a:schemeClr val="dk1"/>
                            </a:solidFill>
                            <a:latin typeface="Cambria Math" panose="02040503050406030204"/>
                          </a:rPr>
                          <m:t>(</m:t>
                        </m:r>
                        <m:r>
                          <a:rPr lang="en-US" altLang="zh-CN" sz="2620">
                            <a:solidFill>
                              <a:schemeClr val="dk1"/>
                            </a:solidFill>
                            <a:latin typeface="Cambria Math" panose="02040503050406030204"/>
                          </a:rPr>
                          <m:t>2</m:t>
                        </m:r>
                        <m:r>
                          <a:rPr lang="en-US" altLang="zh-CN" sz="2620">
                            <a:solidFill>
                              <a:schemeClr val="dk1"/>
                            </a:solidFill>
                            <a:latin typeface="Cambria Math" panose="02040503050406030204"/>
                          </a:rPr>
                          <m:t>)</m:t>
                        </m:r>
                      </m:sup>
                    </m:sSubSup>
                  </m:oMath>
                </a14:m>
                <a:r>
                  <a:rPr lang="zh-CN" altLang="zh-CN" sz="2620" dirty="0">
                    <a:solidFill>
                      <a:schemeClr val="dk1"/>
                    </a:solidFill>
                    <a:latin typeface="Candara" panose="020E0502030303020204"/>
                    <a:ea typeface="华文楷体" panose="02010600040101010101" pitchFamily="2" charset="-122"/>
                  </a:rPr>
                  <a:t>。</a:t>
                </a:r>
                <a:endParaRPr lang="en-US" altLang="zh-CN" sz="2620" dirty="0">
                  <a:solidFill>
                    <a:schemeClr val="dk1"/>
                  </a:solidFill>
                  <a:latin typeface="Candara" panose="020E0502030303020204"/>
                  <a:ea typeface="华文楷体" panose="02010600040101010101" pitchFamily="2" charset="-122"/>
                </a:endParaRPr>
              </a:p>
              <a:p>
                <a:pPr defTabSz="719455">
                  <a:defRPr/>
                </a:pPr>
                <a:r>
                  <a:rPr lang="zh-CN" altLang="zh-CN" sz="2620" dirty="0">
                    <a:solidFill>
                      <a:schemeClr val="dk1"/>
                    </a:solidFill>
                    <a:latin typeface="Candara" panose="020E0502030303020204"/>
                    <a:ea typeface="华文楷体" panose="02010600040101010101" pitchFamily="2" charset="-122"/>
                  </a:rPr>
                  <a:t>在符号同步基础上</a:t>
                </a:r>
                <a:r>
                  <a:rPr lang="en-US" altLang="zh-CN" sz="2620" dirty="0">
                    <a:solidFill>
                      <a:schemeClr val="dk1"/>
                    </a:solidFill>
                    <a:latin typeface="Candara" panose="020E0502030303020204"/>
                    <a:ea typeface="华文楷体" panose="02010600040101010101" pitchFamily="2" charset="-122"/>
                  </a:rPr>
                  <a:t>,</a:t>
                </a:r>
                <a:r>
                  <a:rPr lang="zh-CN" altLang="zh-CN" sz="2620" dirty="0">
                    <a:solidFill>
                      <a:schemeClr val="dk1"/>
                    </a:solidFill>
                    <a:latin typeface="Candara" panose="020E0502030303020204"/>
                    <a:ea typeface="华文楷体" panose="02010600040101010101" pitchFamily="2" charset="-122"/>
                  </a:rPr>
                  <a:t>通过</a:t>
                </a:r>
                <a:r>
                  <a:rPr lang="en-US" altLang="zh-CN" sz="2620" dirty="0">
                    <a:solidFill>
                      <a:schemeClr val="dk1"/>
                    </a:solidFill>
                    <a:latin typeface="Candara" panose="020E0502030303020204"/>
                    <a:ea typeface="华文楷体" panose="02010600040101010101" pitchFamily="2" charset="-122"/>
                  </a:rPr>
                  <a:t>SSS</a:t>
                </a:r>
                <a:r>
                  <a:rPr lang="zh-CN" altLang="zh-CN" sz="2620" dirty="0">
                    <a:solidFill>
                      <a:schemeClr val="dk1"/>
                    </a:solidFill>
                    <a:latin typeface="Candara" panose="020E0502030303020204"/>
                    <a:ea typeface="华文楷体" panose="02010600040101010101" pitchFamily="2" charset="-122"/>
                  </a:rPr>
                  <a:t>获得</a:t>
                </a:r>
                <a:r>
                  <a:rPr lang="zh-CN" altLang="zh-CN" sz="2620" u="sng" dirty="0">
                    <a:solidFill>
                      <a:schemeClr val="dk1"/>
                    </a:solidFill>
                    <a:latin typeface="Candara" panose="020E0502030303020204"/>
                    <a:ea typeface="华文楷体" panose="02010600040101010101" pitchFamily="2" charset="-122"/>
                  </a:rPr>
                  <a:t>无线帧同步</a:t>
                </a:r>
                <a:r>
                  <a:rPr lang="zh-CN" altLang="en-US" sz="2620" dirty="0">
                    <a:solidFill>
                      <a:schemeClr val="dk1"/>
                    </a:solidFill>
                    <a:latin typeface="Candara" panose="020E0502030303020204"/>
                    <a:ea typeface="华文楷体" panose="02010600040101010101" pitchFamily="2" charset="-122"/>
                  </a:rPr>
                  <a:t>，</a:t>
                </a:r>
                <a:r>
                  <a:rPr lang="zh-CN" altLang="zh-CN" sz="2620" dirty="0">
                    <a:solidFill>
                      <a:schemeClr val="dk1"/>
                    </a:solidFill>
                    <a:latin typeface="Candara" panose="020E0502030303020204"/>
                    <a:ea typeface="华文楷体" panose="02010600040101010101" pitchFamily="2" charset="-122"/>
                  </a:rPr>
                  <a:t>得到小区组标识</a:t>
                </a:r>
                <a14:m>
                  <m:oMath xmlns:m="http://schemas.openxmlformats.org/officeDocument/2006/math">
                    <m:sSubSup>
                      <m:sSubSupPr>
                        <m:ctrlPr>
                          <a:rPr lang="zh-CN" altLang="zh-CN" sz="2620" i="1">
                            <a:solidFill>
                              <a:schemeClr val="dk1"/>
                            </a:solidFill>
                            <a:latin typeface="Cambria Math" panose="02040503050406030204" pitchFamily="18" charset="0"/>
                          </a:rPr>
                        </m:ctrlPr>
                      </m:sSubSupPr>
                      <m:e>
                        <m:r>
                          <a:rPr lang="en-US" altLang="zh-CN" sz="2620" i="1">
                            <a:solidFill>
                              <a:schemeClr val="dk1"/>
                            </a:solidFill>
                            <a:latin typeface="Cambria Math" panose="02040503050406030204"/>
                          </a:rPr>
                          <m:t>𝑁</m:t>
                        </m:r>
                      </m:e>
                      <m:sub>
                        <m:r>
                          <a:rPr lang="en-US" altLang="zh-CN" sz="2620" i="1">
                            <a:solidFill>
                              <a:schemeClr val="dk1"/>
                            </a:solidFill>
                            <a:latin typeface="Cambria Math" panose="02040503050406030204"/>
                          </a:rPr>
                          <m:t>𝐼𝐷</m:t>
                        </m:r>
                      </m:sub>
                      <m:sup>
                        <m:r>
                          <a:rPr lang="en-US" altLang="zh-CN" sz="2620">
                            <a:solidFill>
                              <a:schemeClr val="dk1"/>
                            </a:solidFill>
                            <a:latin typeface="Cambria Math" panose="02040503050406030204"/>
                          </a:rPr>
                          <m:t>(</m:t>
                        </m:r>
                        <m:r>
                          <a:rPr lang="en-US" altLang="zh-CN" sz="2620">
                            <a:solidFill>
                              <a:schemeClr val="dk1"/>
                            </a:solidFill>
                            <a:latin typeface="Cambria Math" panose="02040503050406030204"/>
                          </a:rPr>
                          <m:t>1</m:t>
                        </m:r>
                        <m:r>
                          <a:rPr lang="en-US" altLang="zh-CN" sz="2620">
                            <a:solidFill>
                              <a:schemeClr val="dk1"/>
                            </a:solidFill>
                            <a:latin typeface="Cambria Math" panose="02040503050406030204"/>
                          </a:rPr>
                          <m:t>)</m:t>
                        </m:r>
                      </m:sup>
                    </m:sSubSup>
                  </m:oMath>
                </a14:m>
                <a:r>
                  <a:rPr lang="zh-CN" altLang="en-US" sz="2620" dirty="0">
                    <a:solidFill>
                      <a:schemeClr val="dk1"/>
                    </a:solidFill>
                    <a:latin typeface="Candara" panose="020E0502030303020204"/>
                    <a:ea typeface="华文楷体" panose="02010600040101010101" pitchFamily="2" charset="-122"/>
                  </a:rPr>
                  <a:t>。</a:t>
                </a:r>
                <a:endParaRPr lang="zh-CN" altLang="en-US" sz="2620" dirty="0">
                  <a:solidFill>
                    <a:schemeClr val="dk1"/>
                  </a:solidFill>
                  <a:latin typeface="Candara" panose="020E0502030303020204"/>
                  <a:ea typeface="华文楷体" panose="02010600040101010101" pitchFamily="2" charset="-122"/>
                </a:endParaRPr>
              </a:p>
            </p:txBody>
          </p:sp>
        </mc:Choice>
        <mc:Fallback>
          <p:sp>
            <p:nvSpPr>
              <p:cNvPr id="2" name="TextBox 6"/>
              <p:cNvSpPr txBox="1">
                <a:spLocks noRot="1" noChangeAspect="1" noMove="1" noResize="1" noEditPoints="1" noAdjustHandles="1" noChangeArrowheads="1" noChangeShapeType="1" noTextEdit="1"/>
              </p:cNvSpPr>
              <p:nvPr/>
            </p:nvSpPr>
            <p:spPr>
              <a:xfrm>
                <a:off x="6477000" y="1760855"/>
                <a:ext cx="5256530" cy="2290445"/>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p:nvPr/>
        </p:nvPicPr>
        <p:blipFill>
          <a:blip r:embed="rId3">
            <a:extLst>
              <a:ext uri="{28A0092B-C50C-407E-A947-70E740481C1C}">
                <a14:useLocalDpi xmlns:a14="http://schemas.microsoft.com/office/drawing/2010/main" val="0"/>
              </a:ext>
            </a:extLst>
          </a:blip>
          <a:stretch>
            <a:fillRect/>
          </a:stretch>
        </p:blipFill>
        <p:spPr>
          <a:xfrm>
            <a:off x="6849464" y="4759729"/>
            <a:ext cx="2935377" cy="750068"/>
          </a:xfrm>
          <a:prstGeom prst="rect">
            <a:avLst/>
          </a:prstGeom>
        </p:spPr>
      </p:pic>
      <p:sp>
        <p:nvSpPr>
          <p:cNvPr id="33" name="文本框 3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小区搜索与同步流程</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ChangeArrowheads="1"/>
          </p:cNvSpPr>
          <p:nvPr>
            <p:custDataLst>
              <p:tags r:id="rId1"/>
            </p:custDataLst>
          </p:nvPr>
        </p:nvSpPr>
        <p:spPr bwMode="auto">
          <a:xfrm>
            <a:off x="2663003" y="-403464"/>
            <a:ext cx="30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0"/>
              </a:spcBef>
              <a:buClrTx/>
              <a:buSzTx/>
              <a:buFontTx/>
              <a:buNone/>
            </a:pPr>
            <a:endParaRPr lang="zh-CN" altLang="zh-CN" sz="2995">
              <a:solidFill>
                <a:schemeClr val="dk1"/>
              </a:solidFill>
              <a:latin typeface="Arial" panose="020B0604020202020204" pitchFamily="34" charset="0"/>
              <a:ea typeface="宋体" panose="02010600030101010101" pitchFamily="2" charset="-122"/>
            </a:endParaRPr>
          </a:p>
        </p:txBody>
      </p:sp>
      <p:sp>
        <p:nvSpPr>
          <p:cNvPr id="33" name="文本框 3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小区搜索流程</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custDataLst>
              <p:tags r:id="rId2"/>
            </p:custDataLst>
          </p:nvPr>
        </p:nvPicPr>
        <p:blipFill>
          <a:blip r:embed="rId3"/>
          <a:stretch>
            <a:fillRect/>
          </a:stretch>
        </p:blipFill>
        <p:spPr>
          <a:xfrm>
            <a:off x="990600" y="1219200"/>
            <a:ext cx="10001250" cy="5045710"/>
          </a:xfrm>
          <a:prstGeom prst="rect">
            <a:avLst/>
          </a:prstGeo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34142" y="434240"/>
            <a:ext cx="8043575" cy="617220"/>
          </a:xfrm>
          <a:prstGeom prst="rect">
            <a:avLst/>
          </a:prstGeom>
          <a:noFill/>
        </p:spPr>
        <p:txBody>
          <a:bodyPr wrap="square" rtlCol="0">
            <a:spAutoFit/>
          </a:bodyPr>
          <a:lstStyle/>
          <a:p>
            <a:pPr>
              <a:lnSpc>
                <a:spcPct val="120000"/>
              </a:lnSpc>
            </a:pPr>
            <a:r>
              <a:rPr sz="2850">
                <a:sym typeface="+mn-ea"/>
              </a:rPr>
              <a:t>TDD与FDD同步信号的设计</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rcRect t="42802" r="22956" b="12752"/>
          <a:stretch>
            <a:fillRect/>
          </a:stretch>
        </p:blipFill>
        <p:spPr>
          <a:xfrm>
            <a:off x="5325935" y="1631176"/>
            <a:ext cx="6549135" cy="2682587"/>
          </a:xfrm>
          <a:prstGeom prst="rect">
            <a:avLst/>
          </a:prstGeom>
        </p:spPr>
      </p:pic>
      <p:pic>
        <p:nvPicPr>
          <p:cNvPr id="70660" name="Picture 4"/>
          <p:cNvPicPr>
            <a:picLocks noChangeAspect="1" noChangeArrowheads="1"/>
          </p:cNvPicPr>
          <p:nvPr/>
        </p:nvPicPr>
        <p:blipFill>
          <a:blip r:embed="rId2" cstate="print"/>
          <a:srcRect/>
          <a:stretch>
            <a:fillRect/>
          </a:stretch>
        </p:blipFill>
        <p:spPr bwMode="auto">
          <a:xfrm>
            <a:off x="2666792" y="4495675"/>
            <a:ext cx="6328682" cy="1724655"/>
          </a:xfrm>
          <a:prstGeom prst="rect">
            <a:avLst/>
          </a:prstGeom>
          <a:noFill/>
          <a:ln w="9525">
            <a:noFill/>
            <a:miter lim="800000"/>
            <a:headEnd/>
            <a:tailEnd/>
          </a:ln>
        </p:spPr>
      </p:pic>
      <p:sp>
        <p:nvSpPr>
          <p:cNvPr id="2" name="文本框 1"/>
          <p:cNvSpPr txBox="1"/>
          <p:nvPr>
            <p:custDataLst>
              <p:tags r:id="rId3"/>
            </p:custDataLst>
          </p:nvPr>
        </p:nvSpPr>
        <p:spPr>
          <a:xfrm>
            <a:off x="685800" y="1447800"/>
            <a:ext cx="4999990" cy="119888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r>
              <a:rPr sz="2400" b="1">
                <a:sym typeface="+mn-ea"/>
              </a:rPr>
              <a:t>在FDD帧结构中，主同步信号和辅同步信号位于5ms第一个子帧内前一个时隙的最后两个符号。</a:t>
            </a:r>
            <a:endParaRPr lang="zh-CN" altLang="en-US" sz="2400" b="1">
              <a:sym typeface="+mn-ea"/>
            </a:endParaRPr>
          </a:p>
        </p:txBody>
      </p:sp>
      <p:sp>
        <p:nvSpPr>
          <p:cNvPr id="3" name="文本框 2"/>
          <p:cNvSpPr txBox="1"/>
          <p:nvPr>
            <p:custDataLst>
              <p:tags r:id="rId4"/>
            </p:custDataLst>
          </p:nvPr>
        </p:nvSpPr>
        <p:spPr>
          <a:xfrm>
            <a:off x="685800" y="2971800"/>
            <a:ext cx="4815840" cy="1198880"/>
          </a:xfrm>
          <a:prstGeom prst="rect">
            <a:avLst/>
          </a:prstGeom>
          <a:solidFill>
            <a:schemeClr val="accent1">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nchor="t">
            <a:spAutoFit/>
          </a:bodyPr>
          <a:lstStyle/>
          <a:p>
            <a:r>
              <a:rPr sz="2400" b="1">
                <a:latin typeface="宋体" panose="02010600030101010101" pitchFamily="2" charset="-122"/>
                <a:ea typeface="宋体" panose="02010600030101010101" pitchFamily="2" charset="-122"/>
                <a:cs typeface="宋体" panose="02010600030101010101" pitchFamily="2" charset="-122"/>
                <a:sym typeface="+mn-ea"/>
              </a:rPr>
              <a:t>在TDD帧结构中，PSS位于DwPTS的第三个符号，SSS位于5ms第一个子帧的最后一个符号；</a:t>
            </a:r>
            <a:endParaRPr lang="zh-CN" altLang="en-US" sz="2400" b="1">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线连接符 3"/>
          <p:cNvCxnSpPr/>
          <p:nvPr>
            <p:custDataLst>
              <p:tags r:id="rId1"/>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9988" name="Rectangle 57"/>
          <p:cNvSpPr>
            <a:spLocks noGrp="1"/>
          </p:cNvSpPr>
          <p:nvPr/>
        </p:nvSpPr>
        <p:spPr>
          <a:xfrm>
            <a:off x="447853" y="433633"/>
            <a:ext cx="10096488" cy="769687"/>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a:buNone/>
            </a:pPr>
            <a:r>
              <a:rPr lang="en-US" altLang="zh-CN" sz="2850" dirty="0">
                <a:effectLst>
                  <a:outerShdw blurRad="38100" dist="38100" dir="2700000" algn="tl">
                    <a:srgbClr val="000000">
                      <a:alpha val="43137"/>
                    </a:srgbClr>
                  </a:outerShdw>
                </a:effectLst>
                <a:sym typeface="Arial" panose="020B0604020202020204" pitchFamily="34" charset="0"/>
              </a:rPr>
              <a:t>LTE</a:t>
            </a:r>
            <a:r>
              <a:rPr lang="zh-CN" altLang="en-US" sz="2850" dirty="0">
                <a:effectLst>
                  <a:outerShdw blurRad="38100" dist="38100" dir="2700000" algn="tl">
                    <a:srgbClr val="000000">
                      <a:alpha val="43137"/>
                    </a:srgbClr>
                  </a:outerShdw>
                </a:effectLst>
                <a:sym typeface="Arial" panose="020B0604020202020204" pitchFamily="34" charset="0"/>
              </a:rPr>
              <a:t>物理层过程</a:t>
            </a:r>
            <a:r>
              <a:rPr lang="en-US" altLang="zh-CN" sz="2850" dirty="0">
                <a:effectLst>
                  <a:outerShdw blurRad="38100" dist="38100" dir="2700000" algn="tl">
                    <a:srgbClr val="000000">
                      <a:alpha val="43137"/>
                    </a:srgbClr>
                  </a:outerShdw>
                </a:effectLst>
                <a:sym typeface="Arial" panose="020B0604020202020204" pitchFamily="34" charset="0"/>
              </a:rPr>
              <a:t>——</a:t>
            </a:r>
            <a:r>
              <a:rPr lang="zh-CN" altLang="en-US" sz="2850" dirty="0">
                <a:effectLst>
                  <a:outerShdw blurRad="38100" dist="38100" dir="2700000" algn="tl">
                    <a:srgbClr val="000000">
                      <a:alpha val="43137"/>
                    </a:srgbClr>
                  </a:outerShdw>
                </a:effectLst>
                <a:sym typeface="Arial" panose="020B0604020202020204" pitchFamily="34" charset="0"/>
              </a:rPr>
              <a:t>同步</a:t>
            </a:r>
            <a:endParaRPr lang="zh-CN" altLang="en-US" sz="2850" dirty="0">
              <a:effectLst>
                <a:outerShdw blurRad="38100" dist="38100" dir="2700000" algn="tl">
                  <a:srgbClr val="000000">
                    <a:alpha val="43137"/>
                  </a:srgbClr>
                </a:outerShdw>
              </a:effectLst>
              <a:sym typeface="Arial" panose="020B0604020202020204" pitchFamily="34" charset="0"/>
            </a:endParaRPr>
          </a:p>
        </p:txBody>
      </p:sp>
      <p:grpSp>
        <p:nvGrpSpPr>
          <p:cNvPr id="39938" name="Group 55"/>
          <p:cNvGrpSpPr/>
          <p:nvPr/>
        </p:nvGrpSpPr>
        <p:grpSpPr>
          <a:xfrm>
            <a:off x="1838949" y="1118051"/>
            <a:ext cx="7875714" cy="5332727"/>
            <a:chOff x="1066" y="799"/>
            <a:chExt cx="3810" cy="3291"/>
          </a:xfrm>
        </p:grpSpPr>
        <p:sp>
          <p:nvSpPr>
            <p:cNvPr id="39939" name="AutoShape 5"/>
            <p:cNvSpPr>
              <a:spLocks noChangeAspect="1" noTextEdit="1"/>
            </p:cNvSpPr>
            <p:nvPr/>
          </p:nvSpPr>
          <p:spPr>
            <a:xfrm>
              <a:off x="1066" y="799"/>
              <a:ext cx="3810" cy="3291"/>
            </a:xfrm>
            <a:prstGeom prst="rect">
              <a:avLst/>
            </a:prstGeom>
            <a:noFill/>
            <a:ln w="9525">
              <a:noFill/>
            </a:ln>
          </p:spPr>
          <p:txBody>
            <a:bodyPr anchor="t" anchorCtr="0"/>
            <a:lstStyle/>
            <a:p>
              <a:endParaRPr lang="zh-CN" altLang="en-US" sz="100">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9940" name="Rectangle 7"/>
            <p:cNvSpPr/>
            <p:nvPr/>
          </p:nvSpPr>
          <p:spPr>
            <a:xfrm>
              <a:off x="1741" y="819"/>
              <a:ext cx="716" cy="305"/>
            </a:xfrm>
            <a:prstGeom prst="rect">
              <a:avLst/>
            </a:prstGeom>
            <a:solidFill>
              <a:srgbClr val="FFFFFF"/>
            </a:solidFill>
            <a:ln w="9525">
              <a:noFill/>
            </a:ln>
          </p:spPr>
          <p:txBody>
            <a:bodyPr anchor="t" anchorCtr="0"/>
            <a:lstStyle/>
            <a:p>
              <a:endParaRPr lang="zh-CN" altLang="en-US" sz="100" dirty="0">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9941" name="Rectangle 8"/>
            <p:cNvSpPr/>
            <p:nvPr/>
          </p:nvSpPr>
          <p:spPr>
            <a:xfrm>
              <a:off x="1741" y="819"/>
              <a:ext cx="716" cy="305"/>
            </a:xfrm>
            <a:prstGeom prst="rect">
              <a:avLst/>
            </a:prstGeom>
            <a:noFill/>
            <a:ln w="11113" cap="rnd" cmpd="sng">
              <a:solidFill>
                <a:srgbClr val="000000"/>
              </a:solidFill>
              <a:prstDash val="solid"/>
              <a:round/>
              <a:headEnd type="none" w="med" len="med"/>
              <a:tailEnd type="none" w="med" len="med"/>
            </a:ln>
          </p:spPr>
          <p:txBody>
            <a:bodyPr anchor="t" anchorCtr="0"/>
            <a:lstStyle/>
            <a:p>
              <a:endParaRPr lang="zh-CN" altLang="en-US" sz="100" dirty="0">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9942" name="Rectangle 9"/>
            <p:cNvSpPr/>
            <p:nvPr/>
          </p:nvSpPr>
          <p:spPr>
            <a:xfrm>
              <a:off x="1854" y="904"/>
              <a:ext cx="516"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接收数据</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43" name="Rectangle 10"/>
            <p:cNvSpPr/>
            <p:nvPr/>
          </p:nvSpPr>
          <p:spPr>
            <a:xfrm>
              <a:off x="2958" y="1428"/>
              <a:ext cx="1431" cy="457"/>
            </a:xfrm>
            <a:prstGeom prst="rect">
              <a:avLst/>
            </a:prstGeom>
            <a:solidFill>
              <a:srgbClr val="FFFFFF"/>
            </a:solidFill>
            <a:ln w="9525">
              <a:noFill/>
            </a:ln>
          </p:spPr>
          <p:txBody>
            <a:bodyPr anchor="t" anchorCtr="0"/>
            <a:lstStyle/>
            <a:p>
              <a:endParaRPr lang="zh-CN" altLang="en-US" sz="100" dirty="0">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9944" name="Rectangle 11"/>
            <p:cNvSpPr/>
            <p:nvPr/>
          </p:nvSpPr>
          <p:spPr>
            <a:xfrm>
              <a:off x="2958" y="1428"/>
              <a:ext cx="1431" cy="457"/>
            </a:xfrm>
            <a:prstGeom prst="rect">
              <a:avLst/>
            </a:prstGeom>
            <a:noFill/>
            <a:ln w="11113" cap="rnd" cmpd="sng">
              <a:solidFill>
                <a:srgbClr val="000000"/>
              </a:solidFill>
              <a:prstDash val="solid"/>
              <a:round/>
              <a:headEnd type="none" w="med" len="med"/>
              <a:tailEnd type="none" w="med" len="med"/>
            </a:ln>
          </p:spPr>
          <p:txBody>
            <a:bodyPr anchor="t" anchorCtr="0"/>
            <a:lstStyle/>
            <a:p>
              <a:endParaRPr lang="zh-CN" altLang="en-US" sz="100" dirty="0">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9945" name="Rectangle 12"/>
            <p:cNvSpPr/>
            <p:nvPr/>
          </p:nvSpPr>
          <p:spPr>
            <a:xfrm>
              <a:off x="3005" y="1500"/>
              <a:ext cx="516"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小区搜索</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46" name="Rectangle 13"/>
            <p:cNvSpPr/>
            <p:nvPr/>
          </p:nvSpPr>
          <p:spPr>
            <a:xfrm>
              <a:off x="3490" y="1500"/>
              <a:ext cx="128"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47" name="Rectangle 14"/>
            <p:cNvSpPr/>
            <p:nvPr/>
          </p:nvSpPr>
          <p:spPr>
            <a:xfrm>
              <a:off x="3611" y="1500"/>
              <a:ext cx="774"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获得和小区的</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48" name="Rectangle 15"/>
            <p:cNvSpPr/>
            <p:nvPr/>
          </p:nvSpPr>
          <p:spPr>
            <a:xfrm>
              <a:off x="3429" y="1661"/>
              <a:ext cx="516"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时频同步</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49" name="Rectangle 16"/>
            <p:cNvSpPr/>
            <p:nvPr/>
          </p:nvSpPr>
          <p:spPr>
            <a:xfrm>
              <a:off x="1422" y="2418"/>
              <a:ext cx="1432" cy="457"/>
            </a:xfrm>
            <a:prstGeom prst="rect">
              <a:avLst/>
            </a:prstGeom>
            <a:solidFill>
              <a:srgbClr val="FFFFFF"/>
            </a:solidFill>
            <a:ln w="9525">
              <a:noFill/>
            </a:ln>
          </p:spPr>
          <p:txBody>
            <a:bodyPr anchor="t" anchorCtr="0"/>
            <a:lstStyle/>
            <a:p>
              <a:endParaRPr lang="zh-CN" altLang="en-US" sz="100" dirty="0">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9950" name="Rectangle 17"/>
            <p:cNvSpPr/>
            <p:nvPr/>
          </p:nvSpPr>
          <p:spPr>
            <a:xfrm>
              <a:off x="1422" y="2418"/>
              <a:ext cx="1432" cy="457"/>
            </a:xfrm>
            <a:prstGeom prst="rect">
              <a:avLst/>
            </a:prstGeom>
            <a:noFill/>
            <a:ln w="11113" cap="rnd" cmpd="sng">
              <a:solidFill>
                <a:srgbClr val="000000"/>
              </a:solidFill>
              <a:prstDash val="solid"/>
              <a:round/>
              <a:headEnd type="none" w="med" len="med"/>
              <a:tailEnd type="none" w="med" len="med"/>
            </a:ln>
          </p:spPr>
          <p:txBody>
            <a:bodyPr anchor="t" anchorCtr="0"/>
            <a:lstStyle/>
            <a:p>
              <a:endParaRPr lang="zh-CN" altLang="en-US" sz="100" dirty="0">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sp>
          <p:nvSpPr>
            <p:cNvPr id="39951" name="Rectangle 18"/>
            <p:cNvSpPr/>
            <p:nvPr/>
          </p:nvSpPr>
          <p:spPr>
            <a:xfrm>
              <a:off x="1475" y="2491"/>
              <a:ext cx="1419"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正常通信过程中周期性地</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52" name="Rectangle 19"/>
            <p:cNvSpPr/>
            <p:nvPr/>
          </p:nvSpPr>
          <p:spPr>
            <a:xfrm>
              <a:off x="1596" y="2652"/>
              <a:ext cx="1161"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进行同步跟踪和补偿</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53" name="Freeform 20"/>
            <p:cNvSpPr/>
            <p:nvPr/>
          </p:nvSpPr>
          <p:spPr>
            <a:xfrm>
              <a:off x="1537" y="3103"/>
              <a:ext cx="1203" cy="457"/>
            </a:xfrm>
            <a:custGeom>
              <a:avLst/>
              <a:gdLst/>
              <a:ahLst/>
              <a:cxnLst>
                <a:cxn ang="0">
                  <a:pos x="0" y="229"/>
                </a:cxn>
                <a:cxn ang="0">
                  <a:pos x="601" y="0"/>
                </a:cxn>
                <a:cxn ang="0">
                  <a:pos x="1203" y="229"/>
                </a:cxn>
                <a:cxn ang="0">
                  <a:pos x="601" y="457"/>
                </a:cxn>
                <a:cxn ang="0">
                  <a:pos x="0" y="229"/>
                </a:cxn>
              </a:cxnLst>
              <a:rect l="0" t="0" r="0" b="0"/>
              <a:pathLst>
                <a:path w="1203" h="457">
                  <a:moveTo>
                    <a:pt x="0" y="229"/>
                  </a:moveTo>
                  <a:lnTo>
                    <a:pt x="601" y="0"/>
                  </a:lnTo>
                  <a:lnTo>
                    <a:pt x="1203" y="229"/>
                  </a:lnTo>
                  <a:lnTo>
                    <a:pt x="601" y="457"/>
                  </a:lnTo>
                  <a:lnTo>
                    <a:pt x="0" y="229"/>
                  </a:lnTo>
                  <a:close/>
                </a:path>
              </a:pathLst>
            </a:custGeom>
            <a:solidFill>
              <a:srgbClr val="FFFFFF"/>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54" name="Freeform 21"/>
            <p:cNvSpPr/>
            <p:nvPr/>
          </p:nvSpPr>
          <p:spPr>
            <a:xfrm>
              <a:off x="1537" y="3103"/>
              <a:ext cx="1203" cy="457"/>
            </a:xfrm>
            <a:custGeom>
              <a:avLst/>
              <a:gdLst/>
              <a:ahLst/>
              <a:cxnLst>
                <a:cxn ang="0">
                  <a:pos x="0" y="229"/>
                </a:cxn>
                <a:cxn ang="0">
                  <a:pos x="601" y="0"/>
                </a:cxn>
                <a:cxn ang="0">
                  <a:pos x="1203" y="229"/>
                </a:cxn>
                <a:cxn ang="0">
                  <a:pos x="601" y="457"/>
                </a:cxn>
                <a:cxn ang="0">
                  <a:pos x="0" y="229"/>
                </a:cxn>
              </a:cxnLst>
              <a:rect l="0" t="0" r="0" b="0"/>
              <a:pathLst>
                <a:path w="1203" h="457">
                  <a:moveTo>
                    <a:pt x="0" y="229"/>
                  </a:moveTo>
                  <a:lnTo>
                    <a:pt x="601" y="0"/>
                  </a:lnTo>
                  <a:lnTo>
                    <a:pt x="1203" y="229"/>
                  </a:lnTo>
                  <a:lnTo>
                    <a:pt x="601" y="457"/>
                  </a:lnTo>
                  <a:lnTo>
                    <a:pt x="0" y="229"/>
                  </a:lnTo>
                  <a:close/>
                </a:path>
              </a:pathLst>
            </a:custGeom>
            <a:noFill/>
            <a:ln w="3175" cap="rnd" cmpd="sng">
              <a:solidFill>
                <a:srgbClr val="000000"/>
              </a:solidFill>
              <a:prstDash val="solid"/>
              <a:round/>
              <a:headEnd type="none" w="med" len="med"/>
              <a:tailEnd type="none" w="med" len="med"/>
            </a:ln>
          </p:spPr>
          <p:txBody>
            <a:bodyPr/>
            <a:lstStyle/>
            <a:p>
              <a:endParaRPr lang="zh-CN" altLang="en-US" sz="100">
                <a:effectLst>
                  <a:outerShdw blurRad="38100" dist="38100" dir="2700000" algn="tl">
                    <a:srgbClr val="000000">
                      <a:alpha val="43137"/>
                    </a:srgbClr>
                  </a:outerShdw>
                </a:effectLst>
              </a:endParaRPr>
            </a:p>
          </p:txBody>
        </p:sp>
        <p:sp>
          <p:nvSpPr>
            <p:cNvPr id="39955" name="Rectangle 22"/>
            <p:cNvSpPr/>
            <p:nvPr/>
          </p:nvSpPr>
          <p:spPr>
            <a:xfrm>
              <a:off x="1862" y="3183"/>
              <a:ext cx="686" cy="361"/>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能否可以正常同步跟踪</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56" name="Line 23"/>
            <p:cNvSpPr/>
            <p:nvPr/>
          </p:nvSpPr>
          <p:spPr>
            <a:xfrm>
              <a:off x="2099" y="1124"/>
              <a:ext cx="1" cy="266"/>
            </a:xfrm>
            <a:prstGeom prst="line">
              <a:avLst/>
            </a:prstGeom>
            <a:ln w="3175" cap="rnd" cmpd="sng">
              <a:solidFill>
                <a:srgbClr val="000000"/>
              </a:solidFill>
              <a:prstDash val="solid"/>
              <a:round/>
              <a:headEnd type="none" w="med" len="med"/>
              <a:tailEnd type="none" w="med" len="med"/>
            </a:ln>
          </p:spPr>
        </p:sp>
        <p:sp>
          <p:nvSpPr>
            <p:cNvPr id="39957" name="Freeform 24"/>
            <p:cNvSpPr/>
            <p:nvPr/>
          </p:nvSpPr>
          <p:spPr>
            <a:xfrm>
              <a:off x="2078" y="1384"/>
              <a:ext cx="42" cy="44"/>
            </a:xfrm>
            <a:custGeom>
              <a:avLst/>
              <a:gdLst/>
              <a:ahLst/>
              <a:cxnLst>
                <a:cxn ang="0">
                  <a:pos x="0" y="0"/>
                </a:cxn>
                <a:cxn ang="0">
                  <a:pos x="21" y="44"/>
                </a:cxn>
                <a:cxn ang="0">
                  <a:pos x="42" y="0"/>
                </a:cxn>
                <a:cxn ang="0">
                  <a:pos x="0" y="0"/>
                </a:cxn>
              </a:cxnLst>
              <a:rect l="0" t="0" r="0" b="0"/>
              <a:pathLst>
                <a:path w="42" h="44">
                  <a:moveTo>
                    <a:pt x="0" y="0"/>
                  </a:moveTo>
                  <a:lnTo>
                    <a:pt x="21" y="44"/>
                  </a:lnTo>
                  <a:lnTo>
                    <a:pt x="42" y="0"/>
                  </a:lnTo>
                  <a:lnTo>
                    <a:pt x="0"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58" name="Line 25"/>
            <p:cNvSpPr/>
            <p:nvPr/>
          </p:nvSpPr>
          <p:spPr>
            <a:xfrm>
              <a:off x="2099" y="1885"/>
              <a:ext cx="1" cy="510"/>
            </a:xfrm>
            <a:prstGeom prst="line">
              <a:avLst/>
            </a:prstGeom>
            <a:ln w="3175" cap="rnd" cmpd="sng">
              <a:solidFill>
                <a:srgbClr val="000000"/>
              </a:solidFill>
              <a:prstDash val="solid"/>
              <a:round/>
              <a:headEnd type="none" w="med" len="med"/>
              <a:tailEnd type="none" w="med" len="med"/>
            </a:ln>
          </p:spPr>
        </p:sp>
        <p:sp>
          <p:nvSpPr>
            <p:cNvPr id="39959" name="Freeform 26"/>
            <p:cNvSpPr/>
            <p:nvPr/>
          </p:nvSpPr>
          <p:spPr>
            <a:xfrm>
              <a:off x="2078" y="2390"/>
              <a:ext cx="42" cy="43"/>
            </a:xfrm>
            <a:custGeom>
              <a:avLst/>
              <a:gdLst/>
              <a:ahLst/>
              <a:cxnLst>
                <a:cxn ang="0">
                  <a:pos x="0" y="0"/>
                </a:cxn>
                <a:cxn ang="0">
                  <a:pos x="21" y="43"/>
                </a:cxn>
                <a:cxn ang="0">
                  <a:pos x="42" y="0"/>
                </a:cxn>
                <a:cxn ang="0">
                  <a:pos x="0" y="0"/>
                </a:cxn>
              </a:cxnLst>
              <a:rect l="0" t="0" r="0" b="0"/>
              <a:pathLst>
                <a:path w="42" h="43">
                  <a:moveTo>
                    <a:pt x="0" y="0"/>
                  </a:moveTo>
                  <a:lnTo>
                    <a:pt x="21" y="43"/>
                  </a:lnTo>
                  <a:lnTo>
                    <a:pt x="42" y="0"/>
                  </a:lnTo>
                  <a:lnTo>
                    <a:pt x="0"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60" name="Line 27"/>
            <p:cNvSpPr/>
            <p:nvPr/>
          </p:nvSpPr>
          <p:spPr>
            <a:xfrm>
              <a:off x="2138" y="3560"/>
              <a:ext cx="1" cy="267"/>
            </a:xfrm>
            <a:prstGeom prst="line">
              <a:avLst/>
            </a:prstGeom>
            <a:ln w="3175" cap="rnd" cmpd="sng">
              <a:solidFill>
                <a:srgbClr val="000000"/>
              </a:solidFill>
              <a:prstDash val="solid"/>
              <a:round/>
              <a:headEnd type="none" w="med" len="med"/>
              <a:tailEnd type="none" w="med" len="med"/>
            </a:ln>
          </p:spPr>
        </p:sp>
        <p:sp>
          <p:nvSpPr>
            <p:cNvPr id="39961" name="Freeform 28"/>
            <p:cNvSpPr/>
            <p:nvPr/>
          </p:nvSpPr>
          <p:spPr>
            <a:xfrm>
              <a:off x="2118" y="3821"/>
              <a:ext cx="41" cy="44"/>
            </a:xfrm>
            <a:custGeom>
              <a:avLst/>
              <a:gdLst/>
              <a:ahLst/>
              <a:cxnLst>
                <a:cxn ang="0">
                  <a:pos x="0" y="0"/>
                </a:cxn>
                <a:cxn ang="0">
                  <a:pos x="20" y="44"/>
                </a:cxn>
                <a:cxn ang="0">
                  <a:pos x="41" y="0"/>
                </a:cxn>
                <a:cxn ang="0">
                  <a:pos x="0" y="0"/>
                </a:cxn>
              </a:cxnLst>
              <a:rect l="0" t="0" r="0" b="0"/>
              <a:pathLst>
                <a:path w="41" h="44">
                  <a:moveTo>
                    <a:pt x="0" y="0"/>
                  </a:moveTo>
                  <a:lnTo>
                    <a:pt x="20" y="44"/>
                  </a:lnTo>
                  <a:lnTo>
                    <a:pt x="41" y="0"/>
                  </a:lnTo>
                  <a:lnTo>
                    <a:pt x="0"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62" name="Rectangle 29"/>
            <p:cNvSpPr/>
            <p:nvPr/>
          </p:nvSpPr>
          <p:spPr>
            <a:xfrm>
              <a:off x="2126" y="3644"/>
              <a:ext cx="128"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63" name="Line 30"/>
            <p:cNvSpPr/>
            <p:nvPr/>
          </p:nvSpPr>
          <p:spPr>
            <a:xfrm>
              <a:off x="2138" y="2875"/>
              <a:ext cx="1" cy="190"/>
            </a:xfrm>
            <a:prstGeom prst="line">
              <a:avLst/>
            </a:prstGeom>
            <a:ln w="3175" cap="rnd" cmpd="sng">
              <a:solidFill>
                <a:srgbClr val="000000"/>
              </a:solidFill>
              <a:prstDash val="solid"/>
              <a:round/>
              <a:headEnd type="none" w="med" len="med"/>
              <a:tailEnd type="none" w="med" len="med"/>
            </a:ln>
          </p:spPr>
        </p:sp>
        <p:sp>
          <p:nvSpPr>
            <p:cNvPr id="39964" name="Freeform 31"/>
            <p:cNvSpPr/>
            <p:nvPr/>
          </p:nvSpPr>
          <p:spPr>
            <a:xfrm>
              <a:off x="2118" y="3060"/>
              <a:ext cx="41" cy="43"/>
            </a:xfrm>
            <a:custGeom>
              <a:avLst/>
              <a:gdLst/>
              <a:ahLst/>
              <a:cxnLst>
                <a:cxn ang="0">
                  <a:pos x="0" y="0"/>
                </a:cxn>
                <a:cxn ang="0">
                  <a:pos x="20" y="43"/>
                </a:cxn>
                <a:cxn ang="0">
                  <a:pos x="41" y="0"/>
                </a:cxn>
                <a:cxn ang="0">
                  <a:pos x="0" y="0"/>
                </a:cxn>
              </a:cxnLst>
              <a:rect l="0" t="0" r="0" b="0"/>
              <a:pathLst>
                <a:path w="41" h="43">
                  <a:moveTo>
                    <a:pt x="0" y="0"/>
                  </a:moveTo>
                  <a:lnTo>
                    <a:pt x="20" y="43"/>
                  </a:lnTo>
                  <a:lnTo>
                    <a:pt x="41" y="0"/>
                  </a:lnTo>
                  <a:lnTo>
                    <a:pt x="0"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65" name="Freeform 32"/>
            <p:cNvSpPr>
              <a:spLocks noEditPoints="1"/>
            </p:cNvSpPr>
            <p:nvPr/>
          </p:nvSpPr>
          <p:spPr>
            <a:xfrm>
              <a:off x="1137" y="2647"/>
              <a:ext cx="249" cy="609"/>
            </a:xfrm>
            <a:custGeom>
              <a:avLst/>
              <a:gdLst/>
              <a:ahLst/>
              <a:cxnLst>
                <a:cxn ang="0">
                  <a:pos x="0" y="609"/>
                </a:cxn>
                <a:cxn ang="0">
                  <a:pos x="0" y="38"/>
                </a:cxn>
                <a:cxn ang="0">
                  <a:pos x="0" y="0"/>
                </a:cxn>
                <a:cxn ang="0">
                  <a:pos x="249" y="0"/>
                </a:cxn>
              </a:cxnLst>
              <a:rect l="0" t="0" r="0" b="0"/>
              <a:pathLst>
                <a:path w="249" h="609">
                  <a:moveTo>
                    <a:pt x="0" y="609"/>
                  </a:moveTo>
                  <a:lnTo>
                    <a:pt x="0" y="38"/>
                  </a:lnTo>
                  <a:moveTo>
                    <a:pt x="0" y="0"/>
                  </a:moveTo>
                  <a:lnTo>
                    <a:pt x="249" y="0"/>
                  </a:lnTo>
                </a:path>
              </a:pathLst>
            </a:custGeom>
            <a:noFill/>
            <a:ln w="3175" cap="rnd" cmpd="sng">
              <a:solidFill>
                <a:srgbClr val="000000"/>
              </a:solidFill>
              <a:prstDash val="solid"/>
              <a:round/>
              <a:headEnd type="none" w="med" len="med"/>
              <a:tailEnd type="none" w="med" len="med"/>
            </a:ln>
          </p:spPr>
          <p:txBody>
            <a:bodyPr/>
            <a:lstStyle/>
            <a:p>
              <a:endParaRPr lang="zh-CN" altLang="en-US" sz="100">
                <a:effectLst>
                  <a:outerShdw blurRad="38100" dist="38100" dir="2700000" algn="tl">
                    <a:srgbClr val="000000">
                      <a:alpha val="43137"/>
                    </a:srgbClr>
                  </a:outerShdw>
                </a:effectLst>
              </a:endParaRPr>
            </a:p>
          </p:txBody>
        </p:sp>
        <p:sp>
          <p:nvSpPr>
            <p:cNvPr id="39966" name="Freeform 33"/>
            <p:cNvSpPr/>
            <p:nvPr/>
          </p:nvSpPr>
          <p:spPr>
            <a:xfrm>
              <a:off x="1116" y="2647"/>
              <a:ext cx="41" cy="43"/>
            </a:xfrm>
            <a:custGeom>
              <a:avLst/>
              <a:gdLst/>
              <a:ahLst/>
              <a:cxnLst>
                <a:cxn ang="0">
                  <a:pos x="0" y="43"/>
                </a:cxn>
                <a:cxn ang="0">
                  <a:pos x="21" y="0"/>
                </a:cxn>
                <a:cxn ang="0">
                  <a:pos x="41" y="43"/>
                </a:cxn>
                <a:cxn ang="0">
                  <a:pos x="0" y="43"/>
                </a:cxn>
              </a:cxnLst>
              <a:rect l="0" t="0" r="0" b="0"/>
              <a:pathLst>
                <a:path w="41" h="43">
                  <a:moveTo>
                    <a:pt x="0" y="43"/>
                  </a:moveTo>
                  <a:lnTo>
                    <a:pt x="21" y="0"/>
                  </a:lnTo>
                  <a:lnTo>
                    <a:pt x="41" y="43"/>
                  </a:lnTo>
                  <a:lnTo>
                    <a:pt x="0" y="43"/>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67" name="Freeform 34"/>
            <p:cNvSpPr/>
            <p:nvPr/>
          </p:nvSpPr>
          <p:spPr>
            <a:xfrm>
              <a:off x="1381" y="2625"/>
              <a:ext cx="41" cy="44"/>
            </a:xfrm>
            <a:custGeom>
              <a:avLst/>
              <a:gdLst/>
              <a:ahLst/>
              <a:cxnLst>
                <a:cxn ang="0">
                  <a:pos x="0" y="0"/>
                </a:cxn>
                <a:cxn ang="0">
                  <a:pos x="41" y="22"/>
                </a:cxn>
                <a:cxn ang="0">
                  <a:pos x="0" y="44"/>
                </a:cxn>
                <a:cxn ang="0">
                  <a:pos x="0" y="0"/>
                </a:cxn>
              </a:cxnLst>
              <a:rect l="0" t="0" r="0" b="0"/>
              <a:pathLst>
                <a:path w="41" h="44">
                  <a:moveTo>
                    <a:pt x="0" y="0"/>
                  </a:moveTo>
                  <a:lnTo>
                    <a:pt x="41" y="22"/>
                  </a:lnTo>
                  <a:lnTo>
                    <a:pt x="0" y="44"/>
                  </a:lnTo>
                  <a:lnTo>
                    <a:pt x="0"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68" name="Line 35"/>
            <p:cNvSpPr/>
            <p:nvPr/>
          </p:nvSpPr>
          <p:spPr>
            <a:xfrm flipH="1">
              <a:off x="1173" y="3865"/>
              <a:ext cx="965" cy="1"/>
            </a:xfrm>
            <a:prstGeom prst="line">
              <a:avLst/>
            </a:prstGeom>
            <a:ln w="3175" cap="rnd" cmpd="sng">
              <a:solidFill>
                <a:srgbClr val="000000"/>
              </a:solidFill>
              <a:prstDash val="solid"/>
              <a:round/>
              <a:headEnd type="none" w="med" len="med"/>
              <a:tailEnd type="none" w="med" len="med"/>
            </a:ln>
          </p:spPr>
        </p:sp>
        <p:sp>
          <p:nvSpPr>
            <p:cNvPr id="39969" name="Freeform 36"/>
            <p:cNvSpPr/>
            <p:nvPr/>
          </p:nvSpPr>
          <p:spPr>
            <a:xfrm>
              <a:off x="1137" y="3843"/>
              <a:ext cx="41" cy="44"/>
            </a:xfrm>
            <a:custGeom>
              <a:avLst/>
              <a:gdLst/>
              <a:ahLst/>
              <a:cxnLst>
                <a:cxn ang="0">
                  <a:pos x="41" y="0"/>
                </a:cxn>
                <a:cxn ang="0">
                  <a:pos x="0" y="22"/>
                </a:cxn>
                <a:cxn ang="0">
                  <a:pos x="41" y="44"/>
                </a:cxn>
                <a:cxn ang="0">
                  <a:pos x="41" y="0"/>
                </a:cxn>
              </a:cxnLst>
              <a:rect l="0" t="0" r="0" b="0"/>
              <a:pathLst>
                <a:path w="41" h="44">
                  <a:moveTo>
                    <a:pt x="41" y="0"/>
                  </a:moveTo>
                  <a:lnTo>
                    <a:pt x="0" y="22"/>
                  </a:lnTo>
                  <a:lnTo>
                    <a:pt x="41" y="44"/>
                  </a:lnTo>
                  <a:lnTo>
                    <a:pt x="41"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70" name="Line 37"/>
            <p:cNvSpPr/>
            <p:nvPr/>
          </p:nvSpPr>
          <p:spPr>
            <a:xfrm>
              <a:off x="1137" y="3256"/>
              <a:ext cx="1" cy="609"/>
            </a:xfrm>
            <a:prstGeom prst="line">
              <a:avLst/>
            </a:prstGeom>
            <a:ln w="11113" cap="rnd" cmpd="sng">
              <a:solidFill>
                <a:srgbClr val="000000"/>
              </a:solidFill>
              <a:prstDash val="solid"/>
              <a:round/>
              <a:headEnd type="none" w="med" len="med"/>
              <a:tailEnd type="none" w="med" len="med"/>
            </a:ln>
          </p:spPr>
        </p:sp>
        <p:sp>
          <p:nvSpPr>
            <p:cNvPr id="39971" name="Rectangle 38"/>
            <p:cNvSpPr/>
            <p:nvPr/>
          </p:nvSpPr>
          <p:spPr>
            <a:xfrm>
              <a:off x="3376" y="3184"/>
              <a:ext cx="128"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否</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72" name="Freeform 39"/>
            <p:cNvSpPr>
              <a:spLocks noEditPoints="1"/>
            </p:cNvSpPr>
            <p:nvPr/>
          </p:nvSpPr>
          <p:spPr>
            <a:xfrm>
              <a:off x="4425" y="1626"/>
              <a:ext cx="394" cy="564"/>
            </a:xfrm>
            <a:custGeom>
              <a:avLst/>
              <a:gdLst/>
              <a:ahLst/>
              <a:cxnLst>
                <a:cxn ang="0">
                  <a:pos x="394" y="564"/>
                </a:cxn>
                <a:cxn ang="0">
                  <a:pos x="394" y="39"/>
                </a:cxn>
                <a:cxn ang="0">
                  <a:pos x="394" y="0"/>
                </a:cxn>
                <a:cxn ang="0">
                  <a:pos x="0" y="0"/>
                </a:cxn>
              </a:cxnLst>
              <a:rect l="0" t="0" r="0" b="0"/>
              <a:pathLst>
                <a:path w="394" h="564">
                  <a:moveTo>
                    <a:pt x="394" y="564"/>
                  </a:moveTo>
                  <a:lnTo>
                    <a:pt x="394" y="39"/>
                  </a:lnTo>
                  <a:moveTo>
                    <a:pt x="394" y="0"/>
                  </a:moveTo>
                  <a:lnTo>
                    <a:pt x="0" y="0"/>
                  </a:lnTo>
                </a:path>
              </a:pathLst>
            </a:custGeom>
            <a:noFill/>
            <a:ln w="3175" cap="rnd" cmpd="sng">
              <a:solidFill>
                <a:srgbClr val="000000"/>
              </a:solidFill>
              <a:prstDash val="solid"/>
              <a:round/>
              <a:headEnd type="none" w="med" len="med"/>
              <a:tailEnd type="none" w="med" len="med"/>
            </a:ln>
          </p:spPr>
          <p:txBody>
            <a:bodyPr/>
            <a:lstStyle/>
            <a:p>
              <a:endParaRPr lang="zh-CN" altLang="en-US" sz="100">
                <a:effectLst>
                  <a:outerShdw blurRad="38100" dist="38100" dir="2700000" algn="tl">
                    <a:srgbClr val="000000">
                      <a:alpha val="43137"/>
                    </a:srgbClr>
                  </a:outerShdw>
                </a:effectLst>
              </a:endParaRPr>
            </a:p>
          </p:txBody>
        </p:sp>
        <p:sp>
          <p:nvSpPr>
            <p:cNvPr id="39973" name="Freeform 40"/>
            <p:cNvSpPr/>
            <p:nvPr/>
          </p:nvSpPr>
          <p:spPr>
            <a:xfrm>
              <a:off x="4798" y="1626"/>
              <a:ext cx="41" cy="44"/>
            </a:xfrm>
            <a:custGeom>
              <a:avLst/>
              <a:gdLst/>
              <a:ahLst/>
              <a:cxnLst>
                <a:cxn ang="0">
                  <a:pos x="41" y="44"/>
                </a:cxn>
                <a:cxn ang="0">
                  <a:pos x="21" y="0"/>
                </a:cxn>
                <a:cxn ang="0">
                  <a:pos x="0" y="44"/>
                </a:cxn>
                <a:cxn ang="0">
                  <a:pos x="41" y="44"/>
                </a:cxn>
              </a:cxnLst>
              <a:rect l="0" t="0" r="0" b="0"/>
              <a:pathLst>
                <a:path w="41" h="44">
                  <a:moveTo>
                    <a:pt x="41" y="44"/>
                  </a:moveTo>
                  <a:lnTo>
                    <a:pt x="21" y="0"/>
                  </a:lnTo>
                  <a:lnTo>
                    <a:pt x="0" y="44"/>
                  </a:lnTo>
                  <a:lnTo>
                    <a:pt x="41" y="44"/>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74" name="Freeform 41"/>
            <p:cNvSpPr/>
            <p:nvPr/>
          </p:nvSpPr>
          <p:spPr>
            <a:xfrm>
              <a:off x="4389" y="1604"/>
              <a:ext cx="42" cy="44"/>
            </a:xfrm>
            <a:custGeom>
              <a:avLst/>
              <a:gdLst/>
              <a:ahLst/>
              <a:cxnLst>
                <a:cxn ang="0">
                  <a:pos x="42" y="0"/>
                </a:cxn>
                <a:cxn ang="0">
                  <a:pos x="0" y="22"/>
                </a:cxn>
                <a:cxn ang="0">
                  <a:pos x="42" y="44"/>
                </a:cxn>
                <a:cxn ang="0">
                  <a:pos x="42" y="0"/>
                </a:cxn>
              </a:cxnLst>
              <a:rect l="0" t="0" r="0" b="0"/>
              <a:pathLst>
                <a:path w="42" h="44">
                  <a:moveTo>
                    <a:pt x="42" y="0"/>
                  </a:moveTo>
                  <a:lnTo>
                    <a:pt x="0" y="22"/>
                  </a:lnTo>
                  <a:lnTo>
                    <a:pt x="42" y="44"/>
                  </a:lnTo>
                  <a:lnTo>
                    <a:pt x="42"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75" name="Line 42"/>
            <p:cNvSpPr/>
            <p:nvPr/>
          </p:nvSpPr>
          <p:spPr>
            <a:xfrm flipV="1">
              <a:off x="4819" y="2081"/>
              <a:ext cx="1" cy="1266"/>
            </a:xfrm>
            <a:prstGeom prst="line">
              <a:avLst/>
            </a:prstGeom>
            <a:ln w="11113" cap="rnd" cmpd="sng">
              <a:solidFill>
                <a:srgbClr val="000000"/>
              </a:solidFill>
              <a:prstDash val="solid"/>
              <a:round/>
              <a:headEnd type="none" w="med" len="med"/>
              <a:tailEnd type="none" w="med" len="med"/>
            </a:ln>
          </p:spPr>
        </p:sp>
        <p:sp>
          <p:nvSpPr>
            <p:cNvPr id="39976" name="Freeform 43"/>
            <p:cNvSpPr/>
            <p:nvPr/>
          </p:nvSpPr>
          <p:spPr>
            <a:xfrm>
              <a:off x="1440" y="1428"/>
              <a:ext cx="1317" cy="457"/>
            </a:xfrm>
            <a:custGeom>
              <a:avLst/>
              <a:gdLst/>
              <a:ahLst/>
              <a:cxnLst>
                <a:cxn ang="0">
                  <a:pos x="0" y="229"/>
                </a:cxn>
                <a:cxn ang="0">
                  <a:pos x="659" y="0"/>
                </a:cxn>
                <a:cxn ang="0">
                  <a:pos x="1317" y="229"/>
                </a:cxn>
                <a:cxn ang="0">
                  <a:pos x="659" y="457"/>
                </a:cxn>
                <a:cxn ang="0">
                  <a:pos x="0" y="229"/>
                </a:cxn>
              </a:cxnLst>
              <a:rect l="0" t="0" r="0" b="0"/>
              <a:pathLst>
                <a:path w="1317" h="457">
                  <a:moveTo>
                    <a:pt x="0" y="229"/>
                  </a:moveTo>
                  <a:lnTo>
                    <a:pt x="659" y="0"/>
                  </a:lnTo>
                  <a:lnTo>
                    <a:pt x="1317" y="229"/>
                  </a:lnTo>
                  <a:lnTo>
                    <a:pt x="659" y="457"/>
                  </a:lnTo>
                  <a:lnTo>
                    <a:pt x="0" y="229"/>
                  </a:lnTo>
                  <a:close/>
                </a:path>
              </a:pathLst>
            </a:custGeom>
            <a:solidFill>
              <a:srgbClr val="FFFFFF"/>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77" name="Freeform 44"/>
            <p:cNvSpPr/>
            <p:nvPr/>
          </p:nvSpPr>
          <p:spPr>
            <a:xfrm>
              <a:off x="1440" y="1428"/>
              <a:ext cx="1317" cy="457"/>
            </a:xfrm>
            <a:custGeom>
              <a:avLst/>
              <a:gdLst/>
              <a:ahLst/>
              <a:cxnLst>
                <a:cxn ang="0">
                  <a:pos x="0" y="229"/>
                </a:cxn>
                <a:cxn ang="0">
                  <a:pos x="659" y="0"/>
                </a:cxn>
                <a:cxn ang="0">
                  <a:pos x="1317" y="229"/>
                </a:cxn>
                <a:cxn ang="0">
                  <a:pos x="659" y="457"/>
                </a:cxn>
                <a:cxn ang="0">
                  <a:pos x="0" y="229"/>
                </a:cxn>
              </a:cxnLst>
              <a:rect l="0" t="0" r="0" b="0"/>
              <a:pathLst>
                <a:path w="1317" h="457">
                  <a:moveTo>
                    <a:pt x="0" y="229"/>
                  </a:moveTo>
                  <a:lnTo>
                    <a:pt x="659" y="0"/>
                  </a:lnTo>
                  <a:lnTo>
                    <a:pt x="1317" y="229"/>
                  </a:lnTo>
                  <a:lnTo>
                    <a:pt x="659" y="457"/>
                  </a:lnTo>
                  <a:lnTo>
                    <a:pt x="0" y="229"/>
                  </a:lnTo>
                  <a:close/>
                </a:path>
              </a:pathLst>
            </a:custGeom>
            <a:noFill/>
            <a:ln w="3175" cap="rnd" cmpd="sng">
              <a:solidFill>
                <a:srgbClr val="000000"/>
              </a:solidFill>
              <a:prstDash val="solid"/>
              <a:round/>
              <a:headEnd type="none" w="med" len="med"/>
              <a:tailEnd type="none" w="med" len="med"/>
            </a:ln>
          </p:spPr>
          <p:txBody>
            <a:bodyPr/>
            <a:lstStyle/>
            <a:p>
              <a:endParaRPr lang="zh-CN" altLang="en-US" sz="100">
                <a:effectLst>
                  <a:outerShdw blurRad="38100" dist="38100" dir="2700000" algn="tl">
                    <a:srgbClr val="000000">
                      <a:alpha val="43137"/>
                    </a:srgbClr>
                  </a:outerShdw>
                </a:effectLst>
              </a:endParaRPr>
            </a:p>
          </p:txBody>
        </p:sp>
        <p:sp>
          <p:nvSpPr>
            <p:cNvPr id="39978" name="Rectangle 45"/>
            <p:cNvSpPr/>
            <p:nvPr/>
          </p:nvSpPr>
          <p:spPr>
            <a:xfrm>
              <a:off x="1689" y="1500"/>
              <a:ext cx="861" cy="361"/>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是否和小区建立初始同步</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79" name="Rectangle 46"/>
            <p:cNvSpPr/>
            <p:nvPr/>
          </p:nvSpPr>
          <p:spPr>
            <a:xfrm>
              <a:off x="2126" y="1919"/>
              <a:ext cx="128"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是</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80" name="Line 47"/>
            <p:cNvSpPr/>
            <p:nvPr/>
          </p:nvSpPr>
          <p:spPr>
            <a:xfrm>
              <a:off x="2757" y="1657"/>
              <a:ext cx="208" cy="1"/>
            </a:xfrm>
            <a:prstGeom prst="line">
              <a:avLst/>
            </a:prstGeom>
            <a:ln w="3175" cap="rnd" cmpd="sng">
              <a:solidFill>
                <a:srgbClr val="000000"/>
              </a:solidFill>
              <a:prstDash val="solid"/>
              <a:round/>
              <a:headEnd type="none" w="med" len="med"/>
              <a:tailEnd type="none" w="med" len="med"/>
            </a:ln>
          </p:spPr>
        </p:sp>
        <p:sp>
          <p:nvSpPr>
            <p:cNvPr id="39981" name="Freeform 48"/>
            <p:cNvSpPr/>
            <p:nvPr/>
          </p:nvSpPr>
          <p:spPr>
            <a:xfrm>
              <a:off x="2960" y="1635"/>
              <a:ext cx="41" cy="43"/>
            </a:xfrm>
            <a:custGeom>
              <a:avLst/>
              <a:gdLst/>
              <a:ahLst/>
              <a:cxnLst>
                <a:cxn ang="0">
                  <a:pos x="0" y="0"/>
                </a:cxn>
                <a:cxn ang="0">
                  <a:pos x="41" y="22"/>
                </a:cxn>
                <a:cxn ang="0">
                  <a:pos x="0" y="43"/>
                </a:cxn>
                <a:cxn ang="0">
                  <a:pos x="0" y="0"/>
                </a:cxn>
              </a:cxnLst>
              <a:rect l="0" t="0" r="0" b="0"/>
              <a:pathLst>
                <a:path w="41" h="43">
                  <a:moveTo>
                    <a:pt x="0" y="0"/>
                  </a:moveTo>
                  <a:lnTo>
                    <a:pt x="41" y="22"/>
                  </a:lnTo>
                  <a:lnTo>
                    <a:pt x="0" y="43"/>
                  </a:lnTo>
                  <a:lnTo>
                    <a:pt x="0"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82" name="Rectangle 49"/>
            <p:cNvSpPr/>
            <p:nvPr/>
          </p:nvSpPr>
          <p:spPr>
            <a:xfrm>
              <a:off x="2755" y="1508"/>
              <a:ext cx="128" cy="180"/>
            </a:xfrm>
            <a:prstGeom prst="rect">
              <a:avLst/>
            </a:prstGeom>
            <a:noFill/>
            <a:ln w="9525">
              <a:noFill/>
            </a:ln>
          </p:spPr>
          <p:txBody>
            <a:bodyPr wrap="square" lIns="0" tIns="0" rIns="0" bIns="0" anchor="t" anchorCtr="0">
              <a:spAutoFit/>
            </a:bodyPr>
            <a:lstStyle/>
            <a:p>
              <a:r>
                <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否</a:t>
              </a:r>
              <a:endParaRPr lang="zh-CN" altLang="en-US" sz="190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sp>
          <p:nvSpPr>
            <p:cNvPr id="39983" name="Freeform 50"/>
            <p:cNvSpPr>
              <a:spLocks noEditPoints="1"/>
            </p:cNvSpPr>
            <p:nvPr/>
          </p:nvSpPr>
          <p:spPr>
            <a:xfrm>
              <a:off x="2135" y="1885"/>
              <a:ext cx="1539" cy="335"/>
            </a:xfrm>
            <a:custGeom>
              <a:avLst/>
              <a:gdLst/>
              <a:ahLst/>
              <a:cxnLst>
                <a:cxn ang="0">
                  <a:pos x="1539" y="0"/>
                </a:cxn>
                <a:cxn ang="0">
                  <a:pos x="1539" y="297"/>
                </a:cxn>
                <a:cxn ang="0">
                  <a:pos x="1539" y="335"/>
                </a:cxn>
                <a:cxn ang="0">
                  <a:pos x="0" y="335"/>
                </a:cxn>
              </a:cxnLst>
              <a:rect l="0" t="0" r="0" b="0"/>
              <a:pathLst>
                <a:path w="1539" h="335">
                  <a:moveTo>
                    <a:pt x="1539" y="0"/>
                  </a:moveTo>
                  <a:lnTo>
                    <a:pt x="1539" y="297"/>
                  </a:lnTo>
                  <a:moveTo>
                    <a:pt x="1539" y="335"/>
                  </a:moveTo>
                  <a:lnTo>
                    <a:pt x="0" y="335"/>
                  </a:lnTo>
                </a:path>
              </a:pathLst>
            </a:custGeom>
            <a:noFill/>
            <a:ln w="3175" cap="rnd" cmpd="sng">
              <a:solidFill>
                <a:srgbClr val="000000"/>
              </a:solidFill>
              <a:prstDash val="solid"/>
              <a:round/>
              <a:headEnd type="none" w="med" len="med"/>
              <a:tailEnd type="none" w="med" len="med"/>
            </a:ln>
          </p:spPr>
          <p:txBody>
            <a:bodyPr/>
            <a:lstStyle/>
            <a:p>
              <a:endParaRPr lang="zh-CN" altLang="en-US" sz="100">
                <a:effectLst>
                  <a:outerShdw blurRad="38100" dist="38100" dir="2700000" algn="tl">
                    <a:srgbClr val="000000">
                      <a:alpha val="43137"/>
                    </a:srgbClr>
                  </a:outerShdw>
                </a:effectLst>
              </a:endParaRPr>
            </a:p>
          </p:txBody>
        </p:sp>
        <p:sp>
          <p:nvSpPr>
            <p:cNvPr id="39984" name="Freeform 51"/>
            <p:cNvSpPr/>
            <p:nvPr/>
          </p:nvSpPr>
          <p:spPr>
            <a:xfrm>
              <a:off x="3653" y="2177"/>
              <a:ext cx="41" cy="43"/>
            </a:xfrm>
            <a:custGeom>
              <a:avLst/>
              <a:gdLst/>
              <a:ahLst/>
              <a:cxnLst>
                <a:cxn ang="0">
                  <a:pos x="41" y="0"/>
                </a:cxn>
                <a:cxn ang="0">
                  <a:pos x="21" y="43"/>
                </a:cxn>
                <a:cxn ang="0">
                  <a:pos x="0" y="0"/>
                </a:cxn>
                <a:cxn ang="0">
                  <a:pos x="41" y="0"/>
                </a:cxn>
              </a:cxnLst>
              <a:rect l="0" t="0" r="0" b="0"/>
              <a:pathLst>
                <a:path w="41" h="43">
                  <a:moveTo>
                    <a:pt x="41" y="0"/>
                  </a:moveTo>
                  <a:lnTo>
                    <a:pt x="21" y="43"/>
                  </a:lnTo>
                  <a:lnTo>
                    <a:pt x="0" y="0"/>
                  </a:lnTo>
                  <a:lnTo>
                    <a:pt x="41"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85" name="Freeform 52"/>
            <p:cNvSpPr/>
            <p:nvPr/>
          </p:nvSpPr>
          <p:spPr>
            <a:xfrm>
              <a:off x="2099" y="2198"/>
              <a:ext cx="41" cy="44"/>
            </a:xfrm>
            <a:custGeom>
              <a:avLst/>
              <a:gdLst/>
              <a:ahLst/>
              <a:cxnLst>
                <a:cxn ang="0">
                  <a:pos x="41" y="44"/>
                </a:cxn>
                <a:cxn ang="0">
                  <a:pos x="0" y="22"/>
                </a:cxn>
                <a:cxn ang="0">
                  <a:pos x="41" y="0"/>
                </a:cxn>
                <a:cxn ang="0">
                  <a:pos x="41" y="44"/>
                </a:cxn>
              </a:cxnLst>
              <a:rect l="0" t="0" r="0" b="0"/>
              <a:pathLst>
                <a:path w="41" h="44">
                  <a:moveTo>
                    <a:pt x="41" y="44"/>
                  </a:moveTo>
                  <a:lnTo>
                    <a:pt x="0" y="22"/>
                  </a:lnTo>
                  <a:lnTo>
                    <a:pt x="41" y="0"/>
                  </a:lnTo>
                  <a:lnTo>
                    <a:pt x="41" y="44"/>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sp>
          <p:nvSpPr>
            <p:cNvPr id="39986" name="Line 53"/>
            <p:cNvSpPr/>
            <p:nvPr/>
          </p:nvSpPr>
          <p:spPr>
            <a:xfrm>
              <a:off x="2740" y="3332"/>
              <a:ext cx="2043" cy="15"/>
            </a:xfrm>
            <a:prstGeom prst="line">
              <a:avLst/>
            </a:prstGeom>
            <a:ln w="3175" cap="rnd" cmpd="sng">
              <a:solidFill>
                <a:srgbClr val="000000"/>
              </a:solidFill>
              <a:prstDash val="solid"/>
              <a:round/>
              <a:headEnd type="none" w="med" len="med"/>
              <a:tailEnd type="none" w="med" len="med"/>
            </a:ln>
          </p:spPr>
        </p:sp>
        <p:sp>
          <p:nvSpPr>
            <p:cNvPr id="39987" name="Freeform 54"/>
            <p:cNvSpPr/>
            <p:nvPr/>
          </p:nvSpPr>
          <p:spPr>
            <a:xfrm>
              <a:off x="4778" y="3325"/>
              <a:ext cx="41" cy="44"/>
            </a:xfrm>
            <a:custGeom>
              <a:avLst/>
              <a:gdLst/>
              <a:ahLst/>
              <a:cxnLst>
                <a:cxn ang="0">
                  <a:pos x="0" y="0"/>
                </a:cxn>
                <a:cxn ang="0">
                  <a:pos x="41" y="22"/>
                </a:cxn>
                <a:cxn ang="0">
                  <a:pos x="0" y="44"/>
                </a:cxn>
                <a:cxn ang="0">
                  <a:pos x="0" y="0"/>
                </a:cxn>
              </a:cxnLst>
              <a:rect l="0" t="0" r="0" b="0"/>
              <a:pathLst>
                <a:path w="41" h="44">
                  <a:moveTo>
                    <a:pt x="0" y="0"/>
                  </a:moveTo>
                  <a:lnTo>
                    <a:pt x="41" y="22"/>
                  </a:lnTo>
                  <a:lnTo>
                    <a:pt x="0" y="44"/>
                  </a:lnTo>
                  <a:lnTo>
                    <a:pt x="0" y="0"/>
                  </a:lnTo>
                  <a:close/>
                </a:path>
              </a:pathLst>
            </a:custGeom>
            <a:solidFill>
              <a:srgbClr val="000000"/>
            </a:solidFill>
            <a:ln w="9525">
              <a:noFill/>
            </a:ln>
          </p:spPr>
          <p:txBody>
            <a:bodyPr/>
            <a:lstStyle/>
            <a:p>
              <a:endParaRPr lang="zh-CN" altLang="en-US" sz="100">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33507" y="304700"/>
            <a:ext cx="8043575" cy="681990"/>
          </a:xfrm>
          <a:prstGeom prst="rect">
            <a:avLst/>
          </a:prstGeom>
          <a:noFill/>
        </p:spPr>
        <p:txBody>
          <a:bodyPr wrap="square" rtlCol="0">
            <a:spAutoFit/>
          </a:bodyPr>
          <a:lstStyle/>
          <a:p>
            <a:pPr>
              <a:lnSpc>
                <a:spcPct val="120000"/>
              </a:lnSpc>
            </a:pPr>
            <a:r>
              <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rPr>
              <a:t>小区搜索与同步流程</a:t>
            </a:r>
            <a:endPar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6" name="组合 5"/>
          <p:cNvGrpSpPr/>
          <p:nvPr/>
        </p:nvGrpSpPr>
        <p:grpSpPr>
          <a:xfrm>
            <a:off x="1043855" y="1027273"/>
            <a:ext cx="10668332" cy="5466963"/>
            <a:chOff x="898" y="100"/>
            <a:chExt cx="14743" cy="9380"/>
          </a:xfrm>
        </p:grpSpPr>
        <p:pic>
          <p:nvPicPr>
            <p:cNvPr id="30" name="Picture 4"/>
            <p:cNvPicPr>
              <a:picLocks noChangeAspect="1" noChangeArrowheads="1"/>
            </p:cNvPicPr>
            <p:nvPr>
              <p:custDataLst>
                <p:tags r:id="rId1"/>
              </p:custDataLst>
            </p:nvPr>
          </p:nvPicPr>
          <p:blipFill>
            <a:blip r:embed="rId2"/>
            <a:srcRect/>
            <a:stretch>
              <a:fillRect/>
            </a:stretch>
          </p:blipFill>
          <p:spPr bwMode="auto">
            <a:xfrm>
              <a:off x="2990" y="7730"/>
              <a:ext cx="533" cy="588"/>
            </a:xfrm>
            <a:prstGeom prst="rect">
              <a:avLst/>
            </a:prstGeom>
            <a:solidFill>
              <a:schemeClr val="lt1"/>
            </a:solidFill>
            <a:ln>
              <a:solidFill>
                <a:schemeClr val="lt1">
                  <a:lumMod val="95000"/>
                </a:schemeClr>
              </a:solidFill>
            </a:ln>
          </p:spPr>
          <p:style>
            <a:lnRef idx="2">
              <a:schemeClr val="accent1"/>
            </a:lnRef>
            <a:fillRef idx="1">
              <a:schemeClr val="lt1"/>
            </a:fillRef>
            <a:effectRef idx="0">
              <a:schemeClr val="accent1"/>
            </a:effectRef>
            <a:fontRef idx="minor">
              <a:schemeClr val="dk1"/>
            </a:fontRef>
          </p:style>
        </p:pic>
        <p:pic>
          <p:nvPicPr>
            <p:cNvPr id="72" name="Picture 4"/>
            <p:cNvPicPr>
              <a:picLocks noChangeAspect="1" noChangeArrowheads="1"/>
            </p:cNvPicPr>
            <p:nvPr>
              <p:custDataLst>
                <p:tags r:id="rId3"/>
              </p:custDataLst>
            </p:nvPr>
          </p:nvPicPr>
          <p:blipFill>
            <a:blip r:embed="rId2"/>
            <a:srcRect/>
            <a:stretch>
              <a:fillRect/>
            </a:stretch>
          </p:blipFill>
          <p:spPr bwMode="auto">
            <a:xfrm>
              <a:off x="11995" y="2423"/>
              <a:ext cx="533" cy="585"/>
            </a:xfrm>
            <a:prstGeom prst="rect">
              <a:avLst/>
            </a:prstGeom>
            <a:solidFill>
              <a:schemeClr val="lt1"/>
            </a:solidFill>
            <a:ln>
              <a:solidFill>
                <a:schemeClr val="lt1">
                  <a:lumMod val="95000"/>
                </a:schemeClr>
              </a:solidFill>
            </a:ln>
          </p:spPr>
          <p:style>
            <a:lnRef idx="2">
              <a:schemeClr val="accent1"/>
            </a:lnRef>
            <a:fillRef idx="1">
              <a:schemeClr val="lt1"/>
            </a:fillRef>
            <a:effectRef idx="0">
              <a:schemeClr val="accent1"/>
            </a:effectRef>
            <a:fontRef idx="minor">
              <a:schemeClr val="dk1"/>
            </a:fontRef>
          </p:style>
        </p:pic>
        <p:pic>
          <p:nvPicPr>
            <p:cNvPr id="71" name="Picture 4"/>
            <p:cNvPicPr>
              <a:picLocks noChangeAspect="1" noChangeArrowheads="1"/>
            </p:cNvPicPr>
            <p:nvPr>
              <p:custDataLst>
                <p:tags r:id="rId4"/>
              </p:custDataLst>
            </p:nvPr>
          </p:nvPicPr>
          <p:blipFill>
            <a:blip r:embed="rId2"/>
            <a:srcRect/>
            <a:stretch>
              <a:fillRect/>
            </a:stretch>
          </p:blipFill>
          <p:spPr bwMode="auto">
            <a:xfrm>
              <a:off x="10063" y="4085"/>
              <a:ext cx="532" cy="588"/>
            </a:xfrm>
            <a:prstGeom prst="rect">
              <a:avLst/>
            </a:prstGeom>
            <a:solidFill>
              <a:schemeClr val="lt1"/>
            </a:solidFill>
            <a:ln>
              <a:solidFill>
                <a:schemeClr val="lt1">
                  <a:lumMod val="95000"/>
                </a:schemeClr>
              </a:solidFill>
            </a:ln>
          </p:spPr>
          <p:style>
            <a:lnRef idx="2">
              <a:schemeClr val="accent1"/>
            </a:lnRef>
            <a:fillRef idx="1">
              <a:schemeClr val="lt1"/>
            </a:fillRef>
            <a:effectRef idx="0">
              <a:schemeClr val="accent1"/>
            </a:effectRef>
            <a:fontRef idx="minor">
              <a:schemeClr val="dk1"/>
            </a:fontRef>
          </p:style>
        </p:pic>
        <p:sp>
          <p:nvSpPr>
            <p:cNvPr id="228358" name="TextBox 15"/>
            <p:cNvSpPr txBox="1">
              <a:spLocks noChangeArrowheads="1"/>
            </p:cNvSpPr>
            <p:nvPr/>
          </p:nvSpPr>
          <p:spPr bwMode="auto">
            <a:xfrm>
              <a:off x="898" y="8473"/>
              <a:ext cx="1327"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r>
                <a:rPr kumimoji="0" lang="en-US" altLang="zh-CN" sz="1800">
                  <a:solidFill>
                    <a:srgbClr val="FF0000"/>
                  </a:solidFill>
                  <a:latin typeface="微软雅黑" panose="020B0503020204020204" charset="-122"/>
                  <a:ea typeface="微软雅黑" panose="020B0503020204020204" charset="-122"/>
                </a:rPr>
                <a:t>UE</a:t>
              </a:r>
              <a:r>
                <a:rPr kumimoji="0" lang="zh-CN" altLang="en-US" sz="1800">
                  <a:solidFill>
                    <a:srgbClr val="FF0000"/>
                  </a:solidFill>
                  <a:latin typeface="微软雅黑" panose="020B0503020204020204" charset="-122"/>
                  <a:ea typeface="微软雅黑" panose="020B0503020204020204" charset="-122"/>
                </a:rPr>
                <a:t>开机</a:t>
              </a:r>
              <a:endParaRPr kumimoji="0" lang="zh-CN" altLang="en-US" sz="1800">
                <a:solidFill>
                  <a:srgbClr val="FF0000"/>
                </a:solidFill>
                <a:latin typeface="微软雅黑" panose="020B0503020204020204" charset="-122"/>
                <a:ea typeface="微软雅黑" panose="020B0503020204020204" charset="-122"/>
              </a:endParaRPr>
            </a:p>
          </p:txBody>
        </p:sp>
        <p:pic>
          <p:nvPicPr>
            <p:cNvPr id="228359" name="Picture 216" descr="天线"/>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8" y="838"/>
              <a:ext cx="2115" cy="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custDataLst>
                <p:tags r:id="rId6"/>
              </p:custDataLst>
            </p:nvPr>
          </p:nvSpPr>
          <p:spPr>
            <a:xfrm>
              <a:off x="14202" y="5722"/>
              <a:ext cx="1381" cy="1899"/>
            </a:xfrm>
            <a:prstGeom prst="rect">
              <a:avLst/>
            </a:prstGeom>
            <a:noFill/>
            <a:ln>
              <a:noFill/>
            </a:ln>
            <a:effectLst>
              <a:glow rad="635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eaLnBrk="1" hangingPunct="1">
                <a:spcBef>
                  <a:spcPct val="0"/>
                </a:spcBef>
                <a:defRPr/>
              </a:pPr>
              <a:r>
                <a:rPr kumimoji="0" lang="zh-CN" altLang="en-US" sz="6600" dirty="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微软雅黑" panose="020B0503020204020204" charset="-122"/>
                  <a:ea typeface="微软雅黑" panose="020B0503020204020204" charset="-122"/>
                </a:rPr>
                <a:t>？</a:t>
              </a:r>
              <a:endParaRPr kumimoji="0" lang="zh-CN" altLang="en-US" sz="6600" dirty="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微软雅黑" panose="020B0503020204020204" charset="-122"/>
                <a:ea typeface="微软雅黑" panose="020B0503020204020204" charset="-122"/>
              </a:endParaRPr>
            </a:p>
          </p:txBody>
        </p:sp>
        <p:sp>
          <p:nvSpPr>
            <p:cNvPr id="228361" name="TextBox 5"/>
            <p:cNvSpPr txBox="1">
              <a:spLocks noChangeArrowheads="1"/>
            </p:cNvSpPr>
            <p:nvPr/>
          </p:nvSpPr>
          <p:spPr bwMode="auto">
            <a:xfrm>
              <a:off x="2917" y="8323"/>
              <a:ext cx="2487"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r>
                <a:rPr kumimoji="0" lang="en-US" altLang="zh-CN" sz="1600">
                  <a:solidFill>
                    <a:srgbClr val="FF0000"/>
                  </a:solidFill>
                  <a:latin typeface="微软雅黑" panose="020B0503020204020204" charset="-122"/>
                  <a:ea typeface="微软雅黑" panose="020B0503020204020204" charset="-122"/>
                </a:rPr>
                <a:t>UE</a:t>
              </a:r>
              <a:r>
                <a:rPr kumimoji="0" lang="zh-CN" altLang="en-US" sz="1600">
                  <a:solidFill>
                    <a:srgbClr val="FF0000"/>
                  </a:solidFill>
                  <a:latin typeface="微软雅黑" panose="020B0503020204020204" charset="-122"/>
                  <a:ea typeface="微软雅黑" panose="020B0503020204020204" charset="-122"/>
                </a:rPr>
                <a:t>在下行信道上搜索小区</a:t>
              </a:r>
              <a:endParaRPr kumimoji="0" lang="zh-CN" altLang="en-US" sz="1600">
                <a:solidFill>
                  <a:srgbClr val="FF0000"/>
                </a:solidFill>
                <a:latin typeface="微软雅黑" panose="020B0503020204020204" charset="-122"/>
                <a:ea typeface="微软雅黑" panose="020B0503020204020204" charset="-122"/>
              </a:endParaRPr>
            </a:p>
          </p:txBody>
        </p:sp>
        <p:sp>
          <p:nvSpPr>
            <p:cNvPr id="2" name="TextBox 4"/>
            <p:cNvSpPr txBox="1"/>
            <p:nvPr/>
          </p:nvSpPr>
          <p:spPr>
            <a:xfrm>
              <a:off x="7847" y="1108"/>
              <a:ext cx="2825" cy="2268"/>
            </a:xfrm>
            <a:prstGeom prst="rect">
              <a:avLst/>
            </a:prstGeom>
            <a:noFill/>
          </p:spPr>
          <p:txBody>
            <a:bodyPr>
              <a:spAutoFit/>
            </a:bodyPr>
            <a:lstStyle/>
            <a:p>
              <a:pPr algn="l" eaLnBrk="1" hangingPunct="1">
                <a:spcBef>
                  <a:spcPct val="0"/>
                </a:spcBef>
                <a:defRPr/>
              </a:pPr>
              <a:r>
                <a:rPr kumimoji="0" lang="en-US" altLang="zh-CN" sz="1600" dirty="0">
                  <a:solidFill>
                    <a:schemeClr val="dk1"/>
                  </a:solidFill>
                  <a:latin typeface="微软雅黑" panose="020B0503020204020204" charset="-122"/>
                  <a:ea typeface="微软雅黑" panose="020B0503020204020204" charset="-122"/>
                </a:rPr>
                <a:t>4</a:t>
              </a:r>
              <a:r>
                <a:rPr kumimoji="0" lang="zh-CN" altLang="en-US" sz="1600" dirty="0">
                  <a:solidFill>
                    <a:schemeClr val="dk1"/>
                  </a:solidFill>
                  <a:latin typeface="微软雅黑" panose="020B0503020204020204" charset="-122"/>
                  <a:ea typeface="微软雅黑" panose="020B0503020204020204" charset="-122"/>
                </a:rPr>
                <a:t>、</a:t>
              </a:r>
              <a:r>
                <a:rPr kumimoji="0" lang="en-US" altLang="zh-CN" sz="1600" dirty="0">
                  <a:solidFill>
                    <a:schemeClr val="dk1"/>
                  </a:solidFill>
                  <a:latin typeface="微软雅黑" panose="020B0503020204020204" charset="-122"/>
                  <a:ea typeface="微软雅黑" panose="020B0503020204020204" charset="-122"/>
                </a:rPr>
                <a:t>UE</a:t>
              </a:r>
              <a:r>
                <a:rPr kumimoji="0" lang="zh-CN" altLang="en-US" sz="1600" dirty="0">
                  <a:solidFill>
                    <a:schemeClr val="dk1"/>
                  </a:solidFill>
                  <a:latin typeface="微软雅黑" panose="020B0503020204020204" charset="-122"/>
                  <a:ea typeface="微软雅黑" panose="020B0503020204020204" charset="-122"/>
                </a:rPr>
                <a:t>获知：</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zh-CN" sz="1600" dirty="0">
                  <a:solidFill>
                    <a:schemeClr val="dk1"/>
                  </a:solidFill>
                  <a:latin typeface="微软雅黑" panose="020B0503020204020204" charset="-122"/>
                  <a:ea typeface="微软雅黑" panose="020B0503020204020204" charset="-122"/>
                </a:rPr>
                <a:t>系统帧</a:t>
              </a:r>
              <a:r>
                <a:rPr kumimoji="0" lang="zh-CN" altLang="zh-CN" sz="1600" dirty="0" smtClean="0">
                  <a:solidFill>
                    <a:schemeClr val="dk1"/>
                  </a:solidFill>
                  <a:latin typeface="微软雅黑" panose="020B0503020204020204" charset="-122"/>
                  <a:ea typeface="微软雅黑" panose="020B0503020204020204" charset="-122"/>
                </a:rPr>
                <a:t>号</a:t>
              </a:r>
              <a:r>
                <a:rPr kumimoji="0" lang="en-US" altLang="zh-CN" sz="1600" dirty="0" smtClean="0">
                  <a:solidFill>
                    <a:schemeClr val="dk1"/>
                  </a:solidFill>
                  <a:latin typeface="微软雅黑" panose="020B0503020204020204" charset="-122"/>
                  <a:ea typeface="微软雅黑" panose="020B0503020204020204" charset="-122"/>
                </a:rPr>
                <a:t>SFN</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zh-CN" sz="1600" dirty="0">
                  <a:solidFill>
                    <a:schemeClr val="dk1"/>
                  </a:solidFill>
                  <a:latin typeface="微软雅黑" panose="020B0503020204020204" charset="-122"/>
                  <a:ea typeface="微软雅黑" panose="020B0503020204020204" charset="-122"/>
                </a:rPr>
                <a:t>下行系统带宽</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en-US" altLang="zh-CN" sz="1600" dirty="0">
                  <a:solidFill>
                    <a:schemeClr val="dk1"/>
                  </a:solidFill>
                  <a:latin typeface="微软雅黑" panose="020B0503020204020204" charset="-122"/>
                  <a:ea typeface="微软雅黑" panose="020B0503020204020204" charset="-122"/>
                </a:rPr>
                <a:t>PHICH</a:t>
              </a:r>
              <a:r>
                <a:rPr kumimoji="0" lang="zh-CN" altLang="zh-CN" sz="1600" dirty="0">
                  <a:solidFill>
                    <a:schemeClr val="dk1"/>
                  </a:solidFill>
                  <a:latin typeface="微软雅黑" panose="020B0503020204020204" charset="-122"/>
                  <a:ea typeface="微软雅黑" panose="020B0503020204020204" charset="-122"/>
                </a:rPr>
                <a:t>配置信息</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zh-CN" sz="1600" dirty="0">
                  <a:solidFill>
                    <a:schemeClr val="dk1"/>
                  </a:solidFill>
                  <a:latin typeface="微软雅黑" panose="020B0503020204020204" charset="-122"/>
                  <a:ea typeface="微软雅黑" panose="020B0503020204020204" charset="-122"/>
                </a:rPr>
                <a:t>天线端口数信息。</a:t>
              </a:r>
              <a:endParaRPr kumimoji="0" lang="zh-CN" altLang="zh-CN" sz="1600" dirty="0">
                <a:solidFill>
                  <a:schemeClr val="dk1"/>
                </a:solidFill>
                <a:latin typeface="微软雅黑" panose="020B0503020204020204" charset="-122"/>
                <a:ea typeface="微软雅黑" panose="020B0503020204020204" charset="-122"/>
              </a:endParaRPr>
            </a:p>
          </p:txBody>
        </p:sp>
        <p:pic>
          <p:nvPicPr>
            <p:cNvPr id="7" name="Picture 4"/>
            <p:cNvPicPr>
              <a:picLocks noChangeAspect="1" noChangeArrowheads="1"/>
            </p:cNvPicPr>
            <p:nvPr>
              <p:custDataLst>
                <p:tags r:id="rId7"/>
              </p:custDataLst>
            </p:nvPr>
          </p:nvPicPr>
          <p:blipFill>
            <a:blip r:embed="rId2"/>
            <a:srcRect/>
            <a:stretch>
              <a:fillRect/>
            </a:stretch>
          </p:blipFill>
          <p:spPr bwMode="auto">
            <a:xfrm>
              <a:off x="5425" y="7175"/>
              <a:ext cx="533" cy="588"/>
            </a:xfrm>
            <a:prstGeom prst="rect">
              <a:avLst/>
            </a:prstGeom>
            <a:solidFill>
              <a:schemeClr val="lt1"/>
            </a:solidFill>
            <a:ln>
              <a:solidFill>
                <a:schemeClr val="lt1">
                  <a:lumMod val="95000"/>
                </a:schemeClr>
              </a:solidFill>
            </a:ln>
          </p:spPr>
          <p:style>
            <a:lnRef idx="2">
              <a:schemeClr val="accent1"/>
            </a:lnRef>
            <a:fillRef idx="1">
              <a:schemeClr val="lt1"/>
            </a:fillRef>
            <a:effectRef idx="0">
              <a:schemeClr val="accent1"/>
            </a:effectRef>
            <a:fontRef idx="minor">
              <a:schemeClr val="dk1"/>
            </a:fontRef>
          </p:style>
        </p:pic>
        <p:pic>
          <p:nvPicPr>
            <p:cNvPr id="3" name="Picture 4"/>
            <p:cNvPicPr>
              <a:picLocks noChangeAspect="1" noChangeArrowheads="1"/>
            </p:cNvPicPr>
            <p:nvPr>
              <p:custDataLst>
                <p:tags r:id="rId8"/>
              </p:custDataLst>
            </p:nvPr>
          </p:nvPicPr>
          <p:blipFill>
            <a:blip r:embed="rId2"/>
            <a:srcRect/>
            <a:stretch>
              <a:fillRect/>
            </a:stretch>
          </p:blipFill>
          <p:spPr bwMode="auto">
            <a:xfrm>
              <a:off x="7628" y="5628"/>
              <a:ext cx="532" cy="587"/>
            </a:xfrm>
            <a:prstGeom prst="rect">
              <a:avLst/>
            </a:prstGeom>
            <a:solidFill>
              <a:schemeClr val="lt1"/>
            </a:solidFill>
            <a:ln>
              <a:solidFill>
                <a:schemeClr val="lt1">
                  <a:lumMod val="95000"/>
                </a:schemeClr>
              </a:solidFill>
            </a:ln>
          </p:spPr>
          <p:style>
            <a:lnRef idx="2">
              <a:schemeClr val="accent1"/>
            </a:lnRef>
            <a:fillRef idx="1">
              <a:schemeClr val="lt1"/>
            </a:fillRef>
            <a:effectRef idx="0">
              <a:schemeClr val="accent1"/>
            </a:effectRef>
            <a:fontRef idx="minor">
              <a:schemeClr val="dk1"/>
            </a:fontRef>
          </p:style>
        </p:pic>
        <p:cxnSp>
          <p:nvCxnSpPr>
            <p:cNvPr id="13" name="曲线连接符 12"/>
            <p:cNvCxnSpPr/>
            <p:nvPr>
              <p:custDataLst>
                <p:tags r:id="rId9"/>
              </p:custDataLst>
            </p:nvPr>
          </p:nvCxnSpPr>
          <p:spPr bwMode="auto">
            <a:xfrm flipV="1">
              <a:off x="4603" y="5858"/>
              <a:ext cx="1870" cy="1495"/>
            </a:xfrm>
            <a:prstGeom prst="curvedConnector2">
              <a:avLst/>
            </a:prstGeom>
            <a:ln>
              <a:solidFill>
                <a:schemeClr val="accent6"/>
              </a:solidFill>
              <a:headEnd type="none" w="med" len="med"/>
              <a:tailEnd type="arrow"/>
            </a:ln>
          </p:spPr>
          <p:style>
            <a:lnRef idx="2">
              <a:schemeClr val="accent6"/>
            </a:lnRef>
            <a:fillRef idx="0">
              <a:schemeClr val="accent6"/>
            </a:fillRef>
            <a:effectRef idx="1">
              <a:schemeClr val="accent6"/>
            </a:effectRef>
            <a:fontRef idx="minor">
              <a:schemeClr val="tx1"/>
            </a:fontRef>
          </p:style>
        </p:cxnSp>
        <p:sp>
          <p:nvSpPr>
            <p:cNvPr id="17" name="TextBox 16"/>
            <p:cNvSpPr txBox="1"/>
            <p:nvPr/>
          </p:nvSpPr>
          <p:spPr>
            <a:xfrm>
              <a:off x="5689" y="7633"/>
              <a:ext cx="2668" cy="1847"/>
            </a:xfrm>
            <a:prstGeom prst="rect">
              <a:avLst/>
            </a:prstGeom>
            <a:noFill/>
          </p:spPr>
          <p:txBody>
            <a:bodyPr>
              <a:spAutoFit/>
            </a:bodyPr>
            <a:lstStyle/>
            <a:p>
              <a:pPr algn="l" eaLnBrk="1" hangingPunct="1">
                <a:spcBef>
                  <a:spcPct val="0"/>
                </a:spcBef>
                <a:defRPr/>
              </a:pPr>
              <a:r>
                <a:rPr kumimoji="0" lang="en-US" altLang="zh-CN" sz="1600" dirty="0">
                  <a:solidFill>
                    <a:schemeClr val="dk1"/>
                  </a:solidFill>
                  <a:latin typeface="微软雅黑" panose="020B0503020204020204" charset="-122"/>
                  <a:ea typeface="微软雅黑" panose="020B0503020204020204" charset="-122"/>
                </a:rPr>
                <a:t>UE</a:t>
              </a:r>
              <a:r>
                <a:rPr kumimoji="0" lang="zh-CN" altLang="en-US" sz="1600" dirty="0">
                  <a:solidFill>
                    <a:schemeClr val="dk1"/>
                  </a:solidFill>
                  <a:latin typeface="微软雅黑" panose="020B0503020204020204" charset="-122"/>
                  <a:ea typeface="微软雅黑" panose="020B0503020204020204" charset="-122"/>
                </a:rPr>
                <a:t>搜索</a:t>
              </a:r>
              <a:r>
                <a:rPr kumimoji="0" lang="en-US" altLang="zh-CN" sz="1600" dirty="0">
                  <a:solidFill>
                    <a:schemeClr val="dk1"/>
                  </a:solidFill>
                  <a:latin typeface="微软雅黑" panose="020B0503020204020204" charset="-122"/>
                  <a:ea typeface="微软雅黑" panose="020B0503020204020204" charset="-122"/>
                </a:rPr>
                <a:t>PSS</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en-US" sz="1600" dirty="0">
                  <a:solidFill>
                    <a:schemeClr val="dk1"/>
                  </a:solidFill>
                  <a:latin typeface="微软雅黑" panose="020B0503020204020204" charset="-122"/>
                  <a:ea typeface="微软雅黑" panose="020B0503020204020204" charset="-122"/>
                </a:rPr>
                <a:t>尝试与</a:t>
              </a:r>
              <a:r>
                <a:rPr kumimoji="0" lang="en-US" altLang="zh-CN" sz="1600" dirty="0">
                  <a:solidFill>
                    <a:schemeClr val="dk1"/>
                  </a:solidFill>
                  <a:latin typeface="微软雅黑" panose="020B0503020204020204" charset="-122"/>
                  <a:ea typeface="微软雅黑" panose="020B0503020204020204" charset="-122"/>
                </a:rPr>
                <a:t>3</a:t>
              </a:r>
              <a:r>
                <a:rPr kumimoji="0" lang="zh-CN" altLang="en-US" sz="1600" dirty="0">
                  <a:solidFill>
                    <a:schemeClr val="dk1"/>
                  </a:solidFill>
                  <a:latin typeface="微软雅黑" panose="020B0503020204020204" charset="-122"/>
                  <a:ea typeface="微软雅黑" panose="020B0503020204020204" charset="-122"/>
                </a:rPr>
                <a:t>个可能的主同步信号之一相匹配。</a:t>
              </a:r>
              <a:endParaRPr kumimoji="0" lang="zh-CN" altLang="en-US" sz="1600" dirty="0">
                <a:solidFill>
                  <a:schemeClr val="dk1"/>
                </a:solidFill>
                <a:latin typeface="微软雅黑" panose="020B0503020204020204" charset="-122"/>
                <a:ea typeface="微软雅黑" panose="020B0503020204020204" charset="-122"/>
              </a:endParaRPr>
            </a:p>
          </p:txBody>
        </p:sp>
        <p:sp>
          <p:nvSpPr>
            <p:cNvPr id="18" name="TextBox 17"/>
            <p:cNvSpPr txBox="1"/>
            <p:nvPr/>
          </p:nvSpPr>
          <p:spPr>
            <a:xfrm>
              <a:off x="3228" y="4475"/>
              <a:ext cx="3642" cy="1847"/>
            </a:xfrm>
            <a:prstGeom prst="rect">
              <a:avLst/>
            </a:prstGeom>
            <a:noFill/>
          </p:spPr>
          <p:txBody>
            <a:bodyPr>
              <a:spAutoFit/>
            </a:bodyPr>
            <a:lstStyle/>
            <a:p>
              <a:pPr algn="l" eaLnBrk="1" hangingPunct="1">
                <a:spcBef>
                  <a:spcPct val="0"/>
                </a:spcBef>
                <a:defRPr/>
              </a:pPr>
              <a:r>
                <a:rPr kumimoji="0" lang="en-US" altLang="zh-CN" sz="1600" dirty="0">
                  <a:solidFill>
                    <a:schemeClr val="dk1"/>
                  </a:solidFill>
                  <a:latin typeface="微软雅黑" panose="020B0503020204020204" charset="-122"/>
                  <a:ea typeface="微软雅黑" panose="020B0503020204020204" charset="-122"/>
                </a:rPr>
                <a:t>2</a:t>
              </a:r>
              <a:r>
                <a:rPr kumimoji="0" lang="zh-CN" altLang="en-US" sz="1600" dirty="0">
                  <a:solidFill>
                    <a:schemeClr val="dk1"/>
                  </a:solidFill>
                  <a:latin typeface="微软雅黑" panose="020B0503020204020204" charset="-122"/>
                  <a:ea typeface="微软雅黑" panose="020B0503020204020204" charset="-122"/>
                </a:rPr>
                <a:t>、</a:t>
              </a:r>
              <a:r>
                <a:rPr kumimoji="0" lang="en-US" altLang="zh-CN" sz="1600" dirty="0">
                  <a:solidFill>
                    <a:schemeClr val="dk1"/>
                  </a:solidFill>
                  <a:latin typeface="微软雅黑" panose="020B0503020204020204" charset="-122"/>
                  <a:ea typeface="微软雅黑" panose="020B0503020204020204" charset="-122"/>
                </a:rPr>
                <a:t>UE</a:t>
              </a:r>
              <a:r>
                <a:rPr kumimoji="0" lang="zh-CN" altLang="en-US" sz="1600" dirty="0">
                  <a:solidFill>
                    <a:schemeClr val="dk1"/>
                  </a:solidFill>
                  <a:latin typeface="微软雅黑" panose="020B0503020204020204" charset="-122"/>
                  <a:ea typeface="微软雅黑" panose="020B0503020204020204" charset="-122"/>
                </a:rPr>
                <a:t>获知：</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en-US" sz="1600" dirty="0">
                  <a:solidFill>
                    <a:schemeClr val="dk1"/>
                  </a:solidFill>
                  <a:latin typeface="微软雅黑" panose="020B0503020204020204" charset="-122"/>
                  <a:ea typeface="微软雅黑" panose="020B0503020204020204" charset="-122"/>
                </a:rPr>
                <a:t>精确的载波频率</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en-US" sz="1600" dirty="0">
                  <a:solidFill>
                    <a:schemeClr val="dk1"/>
                  </a:solidFill>
                  <a:latin typeface="微软雅黑" panose="020B0503020204020204" charset="-122"/>
                  <a:ea typeface="微软雅黑" panose="020B0503020204020204" charset="-122"/>
                </a:rPr>
                <a:t>确定</a:t>
              </a:r>
              <a:r>
                <a:rPr kumimoji="0" lang="en-US" altLang="zh-CN" sz="1600" dirty="0">
                  <a:solidFill>
                    <a:schemeClr val="dk1"/>
                  </a:solidFill>
                  <a:latin typeface="微软雅黑" panose="020B0503020204020204" charset="-122"/>
                  <a:ea typeface="微软雅黑" panose="020B0503020204020204" charset="-122"/>
                </a:rPr>
                <a:t>3</a:t>
              </a:r>
              <a:r>
                <a:rPr kumimoji="0" lang="zh-CN" altLang="en-US" sz="1600" dirty="0">
                  <a:solidFill>
                    <a:schemeClr val="dk1"/>
                  </a:solidFill>
                  <a:latin typeface="微软雅黑" panose="020B0503020204020204" charset="-122"/>
                  <a:ea typeface="微软雅黑" panose="020B0503020204020204" charset="-122"/>
                </a:rPr>
                <a:t>个小区组</a:t>
              </a:r>
              <a:r>
                <a:rPr kumimoji="0" lang="en-US" altLang="zh-CN" sz="1600" dirty="0">
                  <a:solidFill>
                    <a:schemeClr val="dk1"/>
                  </a:solidFill>
                  <a:latin typeface="微软雅黑" panose="020B0503020204020204" charset="-122"/>
                  <a:ea typeface="微软雅黑" panose="020B0503020204020204" charset="-122"/>
                </a:rPr>
                <a:t>ID</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en-US" sz="1600" dirty="0">
                  <a:solidFill>
                    <a:schemeClr val="dk1"/>
                  </a:solidFill>
                  <a:latin typeface="微软雅黑" panose="020B0503020204020204" charset="-122"/>
                  <a:ea typeface="微软雅黑" panose="020B0503020204020204" charset="-122"/>
                </a:rPr>
                <a:t>子帧同步</a:t>
              </a:r>
              <a:endParaRPr kumimoji="0" lang="zh-CN" altLang="en-US" sz="1600" dirty="0">
                <a:solidFill>
                  <a:schemeClr val="dk1"/>
                </a:solidFill>
                <a:latin typeface="微软雅黑" panose="020B0503020204020204" charset="-122"/>
                <a:ea typeface="微软雅黑" panose="020B0503020204020204" charset="-122"/>
              </a:endParaRPr>
            </a:p>
          </p:txBody>
        </p:sp>
        <p:sp>
          <p:nvSpPr>
            <p:cNvPr id="19" name="TextBox 18"/>
            <p:cNvSpPr txBox="1"/>
            <p:nvPr/>
          </p:nvSpPr>
          <p:spPr>
            <a:xfrm>
              <a:off x="5199" y="2623"/>
              <a:ext cx="3648" cy="2691"/>
            </a:xfrm>
            <a:prstGeom prst="rect">
              <a:avLst/>
            </a:prstGeom>
            <a:noFill/>
          </p:spPr>
          <p:txBody>
            <a:bodyPr>
              <a:spAutoFit/>
            </a:bodyPr>
            <a:lstStyle/>
            <a:p>
              <a:pPr algn="l" eaLnBrk="1" hangingPunct="1">
                <a:spcBef>
                  <a:spcPct val="0"/>
                </a:spcBef>
                <a:defRPr/>
              </a:pPr>
              <a:r>
                <a:rPr kumimoji="0" lang="en-US" altLang="zh-CN" sz="1600" dirty="0">
                  <a:solidFill>
                    <a:schemeClr val="dk1"/>
                  </a:solidFill>
                  <a:latin typeface="微软雅黑" panose="020B0503020204020204" charset="-122"/>
                  <a:ea typeface="微软雅黑" panose="020B0503020204020204" charset="-122"/>
                </a:rPr>
                <a:t>3</a:t>
              </a:r>
              <a:r>
                <a:rPr kumimoji="0" lang="zh-CN" altLang="en-US" sz="1600" dirty="0">
                  <a:solidFill>
                    <a:schemeClr val="dk1"/>
                  </a:solidFill>
                  <a:latin typeface="微软雅黑" panose="020B0503020204020204" charset="-122"/>
                  <a:ea typeface="微软雅黑" panose="020B0503020204020204" charset="-122"/>
                </a:rPr>
                <a:t>、</a:t>
              </a:r>
              <a:r>
                <a:rPr kumimoji="0" lang="en-US" altLang="zh-CN" sz="1600" dirty="0">
                  <a:solidFill>
                    <a:schemeClr val="dk1"/>
                  </a:solidFill>
                  <a:latin typeface="微软雅黑" panose="020B0503020204020204" charset="-122"/>
                  <a:ea typeface="微软雅黑" panose="020B0503020204020204" charset="-122"/>
                </a:rPr>
                <a:t>UE</a:t>
              </a:r>
              <a:r>
                <a:rPr kumimoji="0" lang="zh-CN" altLang="en-US" sz="1600" dirty="0">
                  <a:solidFill>
                    <a:schemeClr val="dk1"/>
                  </a:solidFill>
                  <a:latin typeface="微软雅黑" panose="020B0503020204020204" charset="-122"/>
                  <a:ea typeface="微软雅黑" panose="020B0503020204020204" charset="-122"/>
                </a:rPr>
                <a:t>获知：</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en-US" altLang="zh-CN" sz="1600" dirty="0">
                  <a:solidFill>
                    <a:schemeClr val="dk1"/>
                  </a:solidFill>
                  <a:latin typeface="微软雅黑" panose="020B0503020204020204" charset="-122"/>
                  <a:ea typeface="微软雅黑" panose="020B0503020204020204" charset="-122"/>
                </a:rPr>
                <a:t>10ms</a:t>
              </a:r>
              <a:r>
                <a:rPr kumimoji="0" lang="zh-CN" altLang="en-US" sz="1600" dirty="0">
                  <a:solidFill>
                    <a:schemeClr val="dk1"/>
                  </a:solidFill>
                  <a:latin typeface="微软雅黑" panose="020B0503020204020204" charset="-122"/>
                  <a:ea typeface="微软雅黑" panose="020B0503020204020204" charset="-122"/>
                </a:rPr>
                <a:t>帧同步</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en-US" sz="1600" dirty="0">
                  <a:solidFill>
                    <a:schemeClr val="dk1"/>
                  </a:solidFill>
                  <a:latin typeface="微软雅黑" panose="020B0503020204020204" charset="-122"/>
                  <a:ea typeface="微软雅黑" panose="020B0503020204020204" charset="-122"/>
                </a:rPr>
                <a:t>确定</a:t>
              </a:r>
              <a:r>
                <a:rPr kumimoji="0" lang="en-US" altLang="zh-CN" sz="1600" dirty="0">
                  <a:solidFill>
                    <a:schemeClr val="dk1"/>
                  </a:solidFill>
                  <a:latin typeface="微软雅黑" panose="020B0503020204020204" charset="-122"/>
                  <a:ea typeface="微软雅黑" panose="020B0503020204020204" charset="-122"/>
                </a:rPr>
                <a:t>168</a:t>
              </a:r>
              <a:r>
                <a:rPr kumimoji="0" lang="zh-CN" altLang="en-US" sz="1600" dirty="0">
                  <a:solidFill>
                    <a:schemeClr val="dk1"/>
                  </a:solidFill>
                  <a:latin typeface="微软雅黑" panose="020B0503020204020204" charset="-122"/>
                  <a:ea typeface="微软雅黑" panose="020B0503020204020204" charset="-122"/>
                </a:rPr>
                <a:t>个小区组内</a:t>
              </a:r>
              <a:r>
                <a:rPr kumimoji="0" lang="en-US" altLang="zh-CN" sz="1600" dirty="0">
                  <a:solidFill>
                    <a:schemeClr val="dk1"/>
                  </a:solidFill>
                  <a:latin typeface="微软雅黑" panose="020B0503020204020204" charset="-122"/>
                  <a:ea typeface="微软雅黑" panose="020B0503020204020204" charset="-122"/>
                </a:rPr>
                <a:t>ID</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en-US" sz="1600" dirty="0">
                  <a:solidFill>
                    <a:schemeClr val="dk1"/>
                  </a:solidFill>
                  <a:latin typeface="微软雅黑" panose="020B0503020204020204" charset="-122"/>
                  <a:ea typeface="微软雅黑" panose="020B0503020204020204" charset="-122"/>
                </a:rPr>
                <a:t>确定当前的</a:t>
              </a:r>
              <a:r>
                <a:rPr kumimoji="0" lang="en-US" altLang="zh-CN" sz="1600" dirty="0">
                  <a:solidFill>
                    <a:schemeClr val="dk1"/>
                  </a:solidFill>
                  <a:latin typeface="微软雅黑" panose="020B0503020204020204" charset="-122"/>
                  <a:ea typeface="微软雅黑" panose="020B0503020204020204" charset="-122"/>
                </a:rPr>
                <a:t>PCI</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en-US" altLang="zh-CN" sz="1600" dirty="0">
                  <a:solidFill>
                    <a:schemeClr val="dk1"/>
                  </a:solidFill>
                  <a:latin typeface="微软雅黑" panose="020B0503020204020204" charset="-122"/>
                  <a:ea typeface="微软雅黑" panose="020B0503020204020204" charset="-122"/>
                </a:rPr>
                <a:t>CP</a:t>
              </a:r>
              <a:r>
                <a:rPr kumimoji="0" lang="zh-CN" altLang="en-US" sz="1600" dirty="0">
                  <a:solidFill>
                    <a:schemeClr val="dk1"/>
                  </a:solidFill>
                  <a:latin typeface="微软雅黑" panose="020B0503020204020204" charset="-122"/>
                  <a:ea typeface="微软雅黑" panose="020B0503020204020204" charset="-122"/>
                </a:rPr>
                <a:t>的长度</a:t>
              </a:r>
              <a:endParaRPr kumimoji="0" lang="zh-CN" altLang="en-US" sz="1600" dirty="0">
                <a:solidFill>
                  <a:schemeClr val="dk1"/>
                </a:solidFill>
                <a:latin typeface="微软雅黑" panose="020B0503020204020204" charset="-122"/>
                <a:ea typeface="微软雅黑" panose="020B0503020204020204" charset="-122"/>
              </a:endParaRPr>
            </a:p>
            <a:p>
              <a:pPr marL="171450" indent="-171450" algn="l" eaLnBrk="1" hangingPunct="1">
                <a:spcBef>
                  <a:spcPct val="0"/>
                </a:spcBef>
                <a:buFont typeface="Arial" panose="020B0604020202020204" pitchFamily="34" charset="0"/>
                <a:buChar char="•"/>
                <a:defRPr/>
              </a:pPr>
              <a:endParaRPr kumimoji="0" lang="zh-CN" altLang="en-US" sz="1600" dirty="0">
                <a:solidFill>
                  <a:schemeClr val="dk1"/>
                </a:solidFill>
                <a:latin typeface="微软雅黑" panose="020B0503020204020204" charset="-122"/>
                <a:ea typeface="微软雅黑" panose="020B0503020204020204" charset="-122"/>
              </a:endParaRPr>
            </a:p>
          </p:txBody>
        </p:sp>
        <p:sp>
          <p:nvSpPr>
            <p:cNvPr id="20" name="TextBox 19"/>
            <p:cNvSpPr txBox="1"/>
            <p:nvPr/>
          </p:nvSpPr>
          <p:spPr>
            <a:xfrm>
              <a:off x="7924" y="6025"/>
              <a:ext cx="2790" cy="1847"/>
            </a:xfrm>
            <a:prstGeom prst="rect">
              <a:avLst/>
            </a:prstGeom>
            <a:noFill/>
          </p:spPr>
          <p:txBody>
            <a:bodyPr>
              <a:spAutoFit/>
            </a:bodyPr>
            <a:lstStyle/>
            <a:p>
              <a:pPr algn="l" eaLnBrk="1" hangingPunct="1">
                <a:spcBef>
                  <a:spcPct val="0"/>
                </a:spcBef>
                <a:defRPr/>
              </a:pPr>
              <a:r>
                <a:rPr kumimoji="0" lang="en-US" altLang="zh-CN" sz="1600" dirty="0">
                  <a:solidFill>
                    <a:schemeClr val="dk1"/>
                  </a:solidFill>
                  <a:latin typeface="微软雅黑" panose="020B0503020204020204" charset="-122"/>
                  <a:ea typeface="微软雅黑" panose="020B0503020204020204" charset="-122"/>
                </a:rPr>
                <a:t>UE</a:t>
              </a:r>
              <a:r>
                <a:rPr kumimoji="0" lang="zh-CN" altLang="en-US" sz="1600" dirty="0">
                  <a:solidFill>
                    <a:schemeClr val="dk1"/>
                  </a:solidFill>
                  <a:latin typeface="微软雅黑" panose="020B0503020204020204" charset="-122"/>
                  <a:ea typeface="微软雅黑" panose="020B0503020204020204" charset="-122"/>
                </a:rPr>
                <a:t>搜索</a:t>
              </a:r>
              <a:r>
                <a:rPr kumimoji="0" lang="en-US" altLang="zh-CN" sz="1600" dirty="0">
                  <a:solidFill>
                    <a:schemeClr val="dk1"/>
                  </a:solidFill>
                  <a:latin typeface="微软雅黑" panose="020B0503020204020204" charset="-122"/>
                  <a:ea typeface="微软雅黑" panose="020B0503020204020204" charset="-122"/>
                </a:rPr>
                <a:t>SSS</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en-US" sz="1600" dirty="0">
                  <a:solidFill>
                    <a:schemeClr val="dk1"/>
                  </a:solidFill>
                  <a:latin typeface="微软雅黑" panose="020B0503020204020204" charset="-122"/>
                  <a:ea typeface="微软雅黑" panose="020B0503020204020204" charset="-122"/>
                </a:rPr>
                <a:t>尝试与</a:t>
              </a:r>
              <a:r>
                <a:rPr kumimoji="0" lang="en-US" altLang="zh-CN" sz="1600" dirty="0">
                  <a:solidFill>
                    <a:schemeClr val="dk1"/>
                  </a:solidFill>
                  <a:latin typeface="微软雅黑" panose="020B0503020204020204" charset="-122"/>
                  <a:ea typeface="微软雅黑" panose="020B0503020204020204" charset="-122"/>
                </a:rPr>
                <a:t>168</a:t>
              </a:r>
              <a:r>
                <a:rPr kumimoji="0" lang="zh-CN" altLang="en-US" sz="1600" dirty="0">
                  <a:solidFill>
                    <a:schemeClr val="dk1"/>
                  </a:solidFill>
                  <a:latin typeface="微软雅黑" panose="020B0503020204020204" charset="-122"/>
                  <a:ea typeface="微软雅黑" panose="020B0503020204020204" charset="-122"/>
                </a:rPr>
                <a:t>个辅同步信号中的某一个相匹配。</a:t>
              </a:r>
              <a:endParaRPr kumimoji="0" lang="zh-CN" altLang="en-US" sz="1600" dirty="0">
                <a:solidFill>
                  <a:schemeClr val="dk1"/>
                </a:solidFill>
                <a:latin typeface="微软雅黑" panose="020B0503020204020204" charset="-122"/>
                <a:ea typeface="微软雅黑" panose="020B0503020204020204" charset="-122"/>
              </a:endParaRPr>
            </a:p>
          </p:txBody>
        </p:sp>
        <p:sp>
          <p:nvSpPr>
            <p:cNvPr id="22" name="TextBox 21"/>
            <p:cNvSpPr txBox="1"/>
            <p:nvPr/>
          </p:nvSpPr>
          <p:spPr>
            <a:xfrm>
              <a:off x="1148" y="6296"/>
              <a:ext cx="2643" cy="1001"/>
            </a:xfrm>
            <a:prstGeom prst="rect">
              <a:avLst/>
            </a:prstGeom>
            <a:noFill/>
          </p:spPr>
          <p:txBody>
            <a:bodyPr>
              <a:spAutoFit/>
            </a:bodyPr>
            <a:lstStyle/>
            <a:p>
              <a:pPr algn="l" eaLnBrk="1" hangingPunct="1">
                <a:spcBef>
                  <a:spcPct val="0"/>
                </a:spcBef>
                <a:defRPr/>
              </a:pPr>
              <a:r>
                <a:rPr kumimoji="0" lang="en-US" altLang="zh-CN" sz="1600" dirty="0">
                  <a:solidFill>
                    <a:schemeClr val="dk1"/>
                  </a:solidFill>
                  <a:latin typeface="微软雅黑" panose="020B0503020204020204" charset="-122"/>
                  <a:ea typeface="微软雅黑" panose="020B0503020204020204" charset="-122"/>
                </a:rPr>
                <a:t>1</a:t>
              </a:r>
              <a:r>
                <a:rPr kumimoji="0" lang="zh-CN" altLang="en-US" sz="1600" dirty="0">
                  <a:solidFill>
                    <a:schemeClr val="dk1"/>
                  </a:solidFill>
                  <a:latin typeface="微软雅黑" panose="020B0503020204020204" charset="-122"/>
                  <a:ea typeface="微软雅黑" panose="020B0503020204020204" charset="-122"/>
                </a:rPr>
                <a:t>、</a:t>
              </a:r>
              <a:r>
                <a:rPr kumimoji="0" lang="en-US" altLang="zh-CN" sz="1600" dirty="0">
                  <a:solidFill>
                    <a:schemeClr val="dk1"/>
                  </a:solidFill>
                  <a:latin typeface="微软雅黑" panose="020B0503020204020204" charset="-122"/>
                  <a:ea typeface="微软雅黑" panose="020B0503020204020204" charset="-122"/>
                </a:rPr>
                <a:t>UE</a:t>
              </a:r>
              <a:r>
                <a:rPr kumimoji="0" lang="zh-CN" altLang="en-US" sz="1600" dirty="0">
                  <a:solidFill>
                    <a:schemeClr val="dk1"/>
                  </a:solidFill>
                  <a:latin typeface="微软雅黑" panose="020B0503020204020204" charset="-122"/>
                  <a:ea typeface="微软雅黑" panose="020B0503020204020204" charset="-122"/>
                </a:rPr>
                <a:t>获知：</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zh-CN" altLang="en-US" sz="1600" dirty="0">
                  <a:solidFill>
                    <a:schemeClr val="dk1"/>
                  </a:solidFill>
                  <a:latin typeface="微软雅黑" panose="020B0503020204020204" charset="-122"/>
                  <a:ea typeface="微软雅黑" panose="020B0503020204020204" charset="-122"/>
                </a:rPr>
                <a:t>粗频率同步</a:t>
              </a:r>
              <a:endParaRPr kumimoji="0" lang="zh-CN" altLang="en-US" sz="1600" dirty="0">
                <a:solidFill>
                  <a:schemeClr val="dk1"/>
                </a:solidFill>
                <a:latin typeface="微软雅黑" panose="020B0503020204020204" charset="-122"/>
                <a:ea typeface="微软雅黑" panose="020B0503020204020204" charset="-122"/>
              </a:endParaRPr>
            </a:p>
          </p:txBody>
        </p:sp>
        <p:cxnSp>
          <p:nvCxnSpPr>
            <p:cNvPr id="25" name="曲线连接符 24"/>
            <p:cNvCxnSpPr/>
            <p:nvPr>
              <p:custDataLst>
                <p:tags r:id="rId10"/>
              </p:custDataLst>
            </p:nvPr>
          </p:nvCxnSpPr>
          <p:spPr bwMode="auto">
            <a:xfrm rot="5400000" flipH="1" flipV="1">
              <a:off x="2735" y="6873"/>
              <a:ext cx="1272" cy="2233"/>
            </a:xfrm>
            <a:prstGeom prst="curvedConnector2">
              <a:avLst/>
            </a:prstGeom>
            <a:ln>
              <a:solidFill>
                <a:schemeClr val="accent6"/>
              </a:solidFill>
              <a:headEnd type="none" w="med" len="med"/>
              <a:tailEnd type="arrow"/>
            </a:ln>
          </p:spPr>
          <p:style>
            <a:lnRef idx="2">
              <a:schemeClr val="accent6"/>
            </a:lnRef>
            <a:fillRef idx="0">
              <a:schemeClr val="accent6"/>
            </a:fillRef>
            <a:effectRef idx="1">
              <a:schemeClr val="accent6"/>
            </a:effectRef>
            <a:fontRef idx="minor">
              <a:schemeClr val="tx1"/>
            </a:fontRef>
          </p:style>
        </p:cxnSp>
        <p:sp>
          <p:nvSpPr>
            <p:cNvPr id="228372" name="TextBox 20"/>
            <p:cNvSpPr txBox="1">
              <a:spLocks noChangeArrowheads="1"/>
            </p:cNvSpPr>
            <p:nvPr/>
          </p:nvSpPr>
          <p:spPr bwMode="auto">
            <a:xfrm>
              <a:off x="10244" y="4563"/>
              <a:ext cx="2640"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r>
                <a:rPr kumimoji="0" lang="zh-CN" altLang="en-US" sz="1600">
                  <a:solidFill>
                    <a:srgbClr val="FF0000"/>
                  </a:solidFill>
                  <a:latin typeface="微软雅黑" panose="020B0503020204020204" charset="-122"/>
                  <a:ea typeface="微软雅黑" panose="020B0503020204020204" charset="-122"/>
                </a:rPr>
                <a:t>读取</a:t>
              </a:r>
              <a:r>
                <a:rPr kumimoji="0" lang="en-US" altLang="zh-CN" sz="1600">
                  <a:solidFill>
                    <a:srgbClr val="FF0000"/>
                  </a:solidFill>
                  <a:latin typeface="微软雅黑" panose="020B0503020204020204" charset="-122"/>
                  <a:ea typeface="微软雅黑" panose="020B0503020204020204" charset="-122"/>
                </a:rPr>
                <a:t>PBCH</a:t>
              </a:r>
              <a:r>
                <a:rPr kumimoji="0" lang="zh-CN" altLang="en-US" sz="1600">
                  <a:solidFill>
                    <a:srgbClr val="FF0000"/>
                  </a:solidFill>
                  <a:latin typeface="微软雅黑" panose="020B0503020204020204" charset="-122"/>
                  <a:ea typeface="微软雅黑" panose="020B0503020204020204" charset="-122"/>
                </a:rPr>
                <a:t>信道。</a:t>
              </a:r>
              <a:endParaRPr kumimoji="0" lang="zh-CN" altLang="en-US" sz="1600">
                <a:solidFill>
                  <a:srgbClr val="FF0000"/>
                </a:solidFill>
                <a:latin typeface="微软雅黑" panose="020B0503020204020204" charset="-122"/>
                <a:ea typeface="微软雅黑" panose="020B0503020204020204" charset="-122"/>
              </a:endParaRPr>
            </a:p>
          </p:txBody>
        </p:sp>
        <p:sp>
          <p:nvSpPr>
            <p:cNvPr id="31" name="椭圆 30"/>
            <p:cNvSpPr/>
            <p:nvPr>
              <p:custDataLst>
                <p:tags r:id="rId11"/>
              </p:custDataLst>
            </p:nvPr>
          </p:nvSpPr>
          <p:spPr bwMode="auto">
            <a:xfrm>
              <a:off x="12323" y="1245"/>
              <a:ext cx="205" cy="200"/>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l">
                <a:spcBef>
                  <a:spcPct val="20000"/>
                </a:spcBef>
                <a:defRPr/>
              </a:pPr>
              <a:endParaRPr kumimoji="0" lang="zh-CN" altLang="en-US" sz="1800">
                <a:solidFill>
                  <a:srgbClr val="FF0000"/>
                </a:solidFill>
                <a:latin typeface="微软雅黑" panose="020B0503020204020204" charset="-122"/>
                <a:ea typeface="微软雅黑" panose="020B0503020204020204" charset="-122"/>
              </a:endParaRPr>
            </a:p>
          </p:txBody>
        </p:sp>
        <p:cxnSp>
          <p:nvCxnSpPr>
            <p:cNvPr id="32" name="曲线连接符 31"/>
            <p:cNvCxnSpPr/>
            <p:nvPr>
              <p:custDataLst>
                <p:tags r:id="rId12"/>
              </p:custDataLst>
            </p:nvPr>
          </p:nvCxnSpPr>
          <p:spPr bwMode="auto">
            <a:xfrm flipV="1">
              <a:off x="10623" y="1445"/>
              <a:ext cx="1762" cy="1563"/>
            </a:xfrm>
            <a:prstGeom prst="curvedConnector2">
              <a:avLst/>
            </a:prstGeom>
            <a:ln>
              <a:solidFill>
                <a:schemeClr val="accent6"/>
              </a:solidFill>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33" name="TextBox 32"/>
            <p:cNvSpPr txBox="1"/>
            <p:nvPr/>
          </p:nvSpPr>
          <p:spPr>
            <a:xfrm>
              <a:off x="10486" y="811"/>
              <a:ext cx="2505" cy="1847"/>
            </a:xfrm>
            <a:prstGeom prst="rect">
              <a:avLst/>
            </a:prstGeom>
            <a:noFill/>
          </p:spPr>
          <p:txBody>
            <a:bodyPr>
              <a:spAutoFit/>
            </a:bodyPr>
            <a:lstStyle/>
            <a:p>
              <a:pPr algn="l" eaLnBrk="1" hangingPunct="1">
                <a:spcBef>
                  <a:spcPct val="0"/>
                </a:spcBef>
                <a:defRPr/>
              </a:pPr>
              <a:r>
                <a:rPr kumimoji="0" lang="en-US" altLang="zh-CN" sz="1600" dirty="0">
                  <a:solidFill>
                    <a:schemeClr val="dk1"/>
                  </a:solidFill>
                  <a:latin typeface="微软雅黑" panose="020B0503020204020204" charset="-122"/>
                  <a:ea typeface="微软雅黑" panose="020B0503020204020204" charset="-122"/>
                </a:rPr>
                <a:t>5</a:t>
              </a:r>
              <a:r>
                <a:rPr kumimoji="0" lang="zh-CN" altLang="en-US" sz="1600" dirty="0">
                  <a:solidFill>
                    <a:schemeClr val="dk1"/>
                  </a:solidFill>
                  <a:latin typeface="微软雅黑" panose="020B0503020204020204" charset="-122"/>
                  <a:ea typeface="微软雅黑" panose="020B0503020204020204" charset="-122"/>
                </a:rPr>
                <a:t>、</a:t>
              </a:r>
              <a:r>
                <a:rPr kumimoji="0" lang="en-US" altLang="zh-CN" sz="1600" dirty="0">
                  <a:solidFill>
                    <a:schemeClr val="dk1"/>
                  </a:solidFill>
                  <a:latin typeface="微软雅黑" panose="020B0503020204020204" charset="-122"/>
                  <a:ea typeface="微软雅黑" panose="020B0503020204020204" charset="-122"/>
                </a:rPr>
                <a:t>UE</a:t>
              </a:r>
              <a:r>
                <a:rPr kumimoji="0" lang="zh-CN" altLang="en-US" sz="1600" dirty="0">
                  <a:solidFill>
                    <a:schemeClr val="dk1"/>
                  </a:solidFill>
                  <a:latin typeface="微软雅黑" panose="020B0503020204020204" charset="-122"/>
                  <a:ea typeface="微软雅黑" panose="020B0503020204020204" charset="-122"/>
                </a:rPr>
                <a:t>获知：</a:t>
              </a:r>
              <a:endParaRPr kumimoji="0" lang="en-US" altLang="zh-CN" sz="1600" dirty="0">
                <a:solidFill>
                  <a:schemeClr val="dk1"/>
                </a:solidFill>
                <a:latin typeface="微软雅黑" panose="020B0503020204020204" charset="-122"/>
                <a:ea typeface="微软雅黑" panose="020B0503020204020204" charset="-122"/>
              </a:endParaRPr>
            </a:p>
            <a:p>
              <a:pPr marL="285750" indent="-285750" algn="l" eaLnBrk="1" hangingPunct="1">
                <a:spcBef>
                  <a:spcPct val="0"/>
                </a:spcBef>
                <a:buClr>
                  <a:srgbClr val="0070C0"/>
                </a:buClr>
                <a:buFont typeface="Wingdings" panose="05000000000000000000" pitchFamily="2" charset="2"/>
                <a:buChar char="p"/>
                <a:defRPr/>
              </a:pPr>
              <a:r>
                <a:rPr kumimoji="0" lang="en-US" altLang="zh-CN" sz="1600" dirty="0">
                  <a:solidFill>
                    <a:schemeClr val="dk1"/>
                  </a:solidFill>
                  <a:latin typeface="微软雅黑" panose="020B0503020204020204" charset="-122"/>
                  <a:ea typeface="微软雅黑" panose="020B0503020204020204" charset="-122"/>
                </a:rPr>
                <a:t>SIB</a:t>
              </a:r>
              <a:r>
                <a:rPr kumimoji="0" lang="zh-CN" altLang="en-US" sz="1600" dirty="0">
                  <a:solidFill>
                    <a:schemeClr val="dk1"/>
                  </a:solidFill>
                  <a:latin typeface="微软雅黑" panose="020B0503020204020204" charset="-122"/>
                  <a:ea typeface="微软雅黑" panose="020B0503020204020204" charset="-122"/>
                </a:rPr>
                <a:t>信息</a:t>
              </a:r>
              <a:endParaRPr kumimoji="0" lang="en-US" altLang="zh-CN" sz="1600" dirty="0">
                <a:solidFill>
                  <a:schemeClr val="dk1"/>
                </a:solidFill>
                <a:latin typeface="微软雅黑" panose="020B0503020204020204" charset="-122"/>
                <a:ea typeface="微软雅黑" panose="020B0503020204020204" charset="-122"/>
              </a:endParaRPr>
            </a:p>
            <a:p>
              <a:pPr algn="l" eaLnBrk="1" hangingPunct="1">
                <a:spcBef>
                  <a:spcPct val="0"/>
                </a:spcBef>
                <a:defRPr/>
              </a:pPr>
              <a:endParaRPr kumimoji="0" lang="en-US" altLang="zh-CN" sz="1600" dirty="0">
                <a:solidFill>
                  <a:schemeClr val="dk1"/>
                </a:solidFill>
                <a:latin typeface="微软雅黑" panose="020B0503020204020204" charset="-122"/>
                <a:ea typeface="微软雅黑" panose="020B0503020204020204" charset="-122"/>
              </a:endParaRPr>
            </a:p>
            <a:p>
              <a:pPr algn="l" eaLnBrk="1" hangingPunct="1">
                <a:spcBef>
                  <a:spcPct val="0"/>
                </a:spcBef>
                <a:defRPr/>
              </a:pPr>
              <a:endParaRPr kumimoji="0" lang="en-US" altLang="zh-CN" sz="1600" dirty="0">
                <a:solidFill>
                  <a:schemeClr val="dk1"/>
                </a:solidFill>
                <a:latin typeface="微软雅黑" panose="020B0503020204020204" charset="-122"/>
                <a:ea typeface="微软雅黑" panose="020B0503020204020204" charset="-122"/>
              </a:endParaRPr>
            </a:p>
          </p:txBody>
        </p:sp>
        <p:sp>
          <p:nvSpPr>
            <p:cNvPr id="228376" name="TextBox 34"/>
            <p:cNvSpPr txBox="1">
              <a:spLocks noChangeArrowheads="1"/>
            </p:cNvSpPr>
            <p:nvPr/>
          </p:nvSpPr>
          <p:spPr bwMode="auto">
            <a:xfrm>
              <a:off x="12149" y="3008"/>
              <a:ext cx="2519"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r>
                <a:rPr kumimoji="0" lang="zh-CN" altLang="en-US" sz="1600">
                  <a:solidFill>
                    <a:srgbClr val="FF0000"/>
                  </a:solidFill>
                  <a:latin typeface="微软雅黑" panose="020B0503020204020204" charset="-122"/>
                  <a:ea typeface="微软雅黑" panose="020B0503020204020204" charset="-122"/>
                </a:rPr>
                <a:t>读取</a:t>
              </a:r>
              <a:r>
                <a:rPr kumimoji="0" lang="en-US" altLang="zh-CN" sz="1600">
                  <a:solidFill>
                    <a:srgbClr val="FF0000"/>
                  </a:solidFill>
                  <a:latin typeface="微软雅黑" panose="020B0503020204020204" charset="-122"/>
                  <a:ea typeface="微软雅黑" panose="020B0503020204020204" charset="-122"/>
                </a:rPr>
                <a:t>PDSCH</a:t>
              </a:r>
              <a:r>
                <a:rPr kumimoji="0" lang="zh-CN" altLang="en-US" sz="1600">
                  <a:solidFill>
                    <a:srgbClr val="FF0000"/>
                  </a:solidFill>
                  <a:latin typeface="微软雅黑" panose="020B0503020204020204" charset="-122"/>
                  <a:ea typeface="微软雅黑" panose="020B0503020204020204" charset="-122"/>
                </a:rPr>
                <a:t>信道。</a:t>
              </a:r>
              <a:endParaRPr kumimoji="0" lang="zh-CN" altLang="en-US" sz="1600">
                <a:solidFill>
                  <a:srgbClr val="FF0000"/>
                </a:solidFill>
                <a:latin typeface="微软雅黑" panose="020B0503020204020204" charset="-122"/>
                <a:ea typeface="微软雅黑" panose="020B0503020204020204" charset="-122"/>
              </a:endParaRPr>
            </a:p>
          </p:txBody>
        </p:sp>
        <p:sp>
          <p:nvSpPr>
            <p:cNvPr id="37" name="椭圆 36"/>
            <p:cNvSpPr/>
            <p:nvPr>
              <p:custDataLst>
                <p:tags r:id="rId13"/>
              </p:custDataLst>
            </p:nvPr>
          </p:nvSpPr>
          <p:spPr bwMode="auto">
            <a:xfrm>
              <a:off x="2128" y="8515"/>
              <a:ext cx="205" cy="198"/>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l">
                <a:spcBef>
                  <a:spcPct val="20000"/>
                </a:spcBef>
                <a:defRPr/>
              </a:pPr>
              <a:endParaRPr kumimoji="0" lang="zh-CN" altLang="en-US" sz="1800">
                <a:solidFill>
                  <a:srgbClr val="FF0000"/>
                </a:solidFill>
                <a:latin typeface="微软雅黑" panose="020B0503020204020204" charset="-122"/>
                <a:ea typeface="微软雅黑" panose="020B0503020204020204" charset="-122"/>
              </a:endParaRPr>
            </a:p>
          </p:txBody>
        </p:sp>
        <p:sp>
          <p:nvSpPr>
            <p:cNvPr id="38" name="椭圆 37"/>
            <p:cNvSpPr/>
            <p:nvPr>
              <p:custDataLst>
                <p:tags r:id="rId14"/>
              </p:custDataLst>
            </p:nvPr>
          </p:nvSpPr>
          <p:spPr bwMode="auto">
            <a:xfrm>
              <a:off x="4395" y="7253"/>
              <a:ext cx="205" cy="200"/>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l">
                <a:spcBef>
                  <a:spcPct val="20000"/>
                </a:spcBef>
                <a:defRPr/>
              </a:pPr>
              <a:endParaRPr kumimoji="0" lang="zh-CN" altLang="en-US" sz="1800">
                <a:solidFill>
                  <a:srgbClr val="FF0000"/>
                </a:solidFill>
                <a:latin typeface="微软雅黑" panose="020B0503020204020204" charset="-122"/>
                <a:ea typeface="微软雅黑" panose="020B0503020204020204" charset="-122"/>
              </a:endParaRPr>
            </a:p>
          </p:txBody>
        </p:sp>
        <p:sp>
          <p:nvSpPr>
            <p:cNvPr id="39" name="椭圆 38"/>
            <p:cNvSpPr/>
            <p:nvPr>
              <p:custDataLst>
                <p:tags r:id="rId15"/>
              </p:custDataLst>
            </p:nvPr>
          </p:nvSpPr>
          <p:spPr bwMode="auto">
            <a:xfrm>
              <a:off x="6438" y="5680"/>
              <a:ext cx="202" cy="198"/>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l">
                <a:spcBef>
                  <a:spcPct val="20000"/>
                </a:spcBef>
                <a:defRPr/>
              </a:pPr>
              <a:endParaRPr kumimoji="0" lang="zh-CN" altLang="en-US" sz="1800" dirty="0">
                <a:solidFill>
                  <a:srgbClr val="FF0000"/>
                </a:solidFill>
                <a:latin typeface="微软雅黑" panose="020B0503020204020204" charset="-122"/>
                <a:ea typeface="微软雅黑" panose="020B0503020204020204" charset="-122"/>
              </a:endParaRPr>
            </a:p>
          </p:txBody>
        </p:sp>
        <p:sp>
          <p:nvSpPr>
            <p:cNvPr id="40" name="椭圆 39"/>
            <p:cNvSpPr/>
            <p:nvPr>
              <p:custDataLst>
                <p:tags r:id="rId16"/>
              </p:custDataLst>
            </p:nvPr>
          </p:nvSpPr>
          <p:spPr bwMode="auto">
            <a:xfrm>
              <a:off x="8593" y="4573"/>
              <a:ext cx="202" cy="200"/>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l">
                <a:spcBef>
                  <a:spcPct val="20000"/>
                </a:spcBef>
                <a:defRPr/>
              </a:pPr>
              <a:endParaRPr kumimoji="0" lang="zh-CN" altLang="en-US" sz="1800">
                <a:solidFill>
                  <a:srgbClr val="FF0000"/>
                </a:solidFill>
                <a:latin typeface="微软雅黑" panose="020B0503020204020204" charset="-122"/>
                <a:ea typeface="微软雅黑" panose="020B0503020204020204" charset="-122"/>
              </a:endParaRPr>
            </a:p>
          </p:txBody>
        </p:sp>
        <p:sp>
          <p:nvSpPr>
            <p:cNvPr id="41" name="椭圆 40"/>
            <p:cNvSpPr/>
            <p:nvPr>
              <p:custDataLst>
                <p:tags r:id="rId17"/>
              </p:custDataLst>
            </p:nvPr>
          </p:nvSpPr>
          <p:spPr bwMode="auto">
            <a:xfrm>
              <a:off x="10493" y="2970"/>
              <a:ext cx="205" cy="200"/>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 pos="0">
                  <a:srgbClr val="3B3E4D"/>
                </a:gs>
                <a:gs pos="35000">
                  <a:srgbClr val="3B3E4D"/>
                </a:gs>
                <a:gs pos="100000">
                  <a:srgbClr val="3B3E4D"/>
                </a:gs>
              </a:gsLst>
              <a:lin ang="16200000" scaled="0"/>
            </a:gradFill>
            <a:ln>
              <a:solidFill>
                <a:schemeClr val="accent6">
                  <a:shade val="95000"/>
                  <a:satMod val="105000"/>
                </a:schemeClr>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algn="l">
                <a:spcBef>
                  <a:spcPct val="20000"/>
                </a:spcBef>
                <a:defRPr/>
              </a:pPr>
              <a:endParaRPr kumimoji="0" lang="zh-CN" altLang="en-US" sz="1800">
                <a:solidFill>
                  <a:srgbClr val="FF0000"/>
                </a:solidFill>
                <a:latin typeface="微软雅黑" panose="020B0503020204020204" charset="-122"/>
                <a:ea typeface="微软雅黑" panose="020B0503020204020204" charset="-122"/>
              </a:endParaRPr>
            </a:p>
          </p:txBody>
        </p:sp>
        <p:cxnSp>
          <p:nvCxnSpPr>
            <p:cNvPr id="57" name="曲线连接符 56"/>
            <p:cNvCxnSpPr/>
            <p:nvPr>
              <p:custDataLst>
                <p:tags r:id="rId18"/>
              </p:custDataLst>
            </p:nvPr>
          </p:nvCxnSpPr>
          <p:spPr bwMode="auto">
            <a:xfrm flipV="1">
              <a:off x="8795" y="3095"/>
              <a:ext cx="1763" cy="1563"/>
            </a:xfrm>
            <a:prstGeom prst="curvedConnector2">
              <a:avLst/>
            </a:prstGeom>
            <a:ln>
              <a:solidFill>
                <a:schemeClr val="accent6"/>
              </a:solidFill>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228383" name="TextBox 57"/>
            <p:cNvSpPr txBox="1">
              <a:spLocks noChangeArrowheads="1"/>
            </p:cNvSpPr>
            <p:nvPr/>
          </p:nvSpPr>
          <p:spPr bwMode="auto">
            <a:xfrm>
              <a:off x="12509" y="860"/>
              <a:ext cx="1730"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0"/>
                </a:spcBef>
              </a:pPr>
              <a:r>
                <a:rPr kumimoji="0" lang="zh-CN" altLang="en-US" sz="1600">
                  <a:solidFill>
                    <a:srgbClr val="FF0000"/>
                  </a:solidFill>
                  <a:latin typeface="微软雅黑" panose="020B0503020204020204" charset="-122"/>
                  <a:ea typeface="微软雅黑" panose="020B0503020204020204" charset="-122"/>
                </a:rPr>
                <a:t>进入空闲态</a:t>
              </a:r>
              <a:endParaRPr kumimoji="0" lang="zh-CN" altLang="en-US" sz="1600">
                <a:solidFill>
                  <a:srgbClr val="FF0000"/>
                </a:solidFill>
                <a:latin typeface="微软雅黑" panose="020B0503020204020204" charset="-122"/>
                <a:ea typeface="微软雅黑" panose="020B0503020204020204" charset="-122"/>
              </a:endParaRPr>
            </a:p>
          </p:txBody>
        </p:sp>
        <p:cxnSp>
          <p:nvCxnSpPr>
            <p:cNvPr id="7194" name="曲线连接符 7193"/>
            <p:cNvCxnSpPr>
              <a:stCxn id="39" idx="6"/>
              <a:endCxn id="40" idx="4"/>
            </p:cNvCxnSpPr>
            <p:nvPr>
              <p:custDataLst>
                <p:tags r:id="rId19"/>
              </p:custDataLst>
            </p:nvPr>
          </p:nvCxnSpPr>
          <p:spPr>
            <a:xfrm flipV="1">
              <a:off x="6640" y="4773"/>
              <a:ext cx="2054" cy="1006"/>
            </a:xfrm>
            <a:prstGeom prst="curvedConnector2">
              <a:avLst/>
            </a:prstGeom>
            <a:ln>
              <a:solidFill>
                <a:schemeClr val="accent6"/>
              </a:solidFill>
              <a:headEnd type="none" w="med" len="med"/>
              <a:tailEnd type="arrow"/>
            </a:ln>
          </p:spPr>
          <p:style>
            <a:lnRef idx="3">
              <a:schemeClr val="accent6"/>
            </a:lnRef>
            <a:fillRef idx="0">
              <a:schemeClr val="accent6"/>
            </a:fillRef>
            <a:effectRef idx="2">
              <a:schemeClr val="accent6"/>
            </a:effectRef>
            <a:fontRef idx="minor">
              <a:schemeClr val="tx1"/>
            </a:fontRef>
          </p:style>
        </p:cxnSp>
        <p:pic>
          <p:nvPicPr>
            <p:cNvPr id="228385"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231" y="6612"/>
              <a:ext cx="947" cy="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
            <p:cNvSpPr>
              <a:spLocks noChangeArrowheads="1"/>
            </p:cNvSpPr>
            <p:nvPr/>
          </p:nvSpPr>
          <p:spPr bwMode="auto">
            <a:xfrm>
              <a:off x="904" y="100"/>
              <a:ext cx="14737"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lgn="l" eaLnBrk="1" fontAlgn="auto" hangingPunct="1">
                <a:spcBef>
                  <a:spcPct val="0"/>
                </a:spcBef>
              </a:pPr>
              <a:r>
                <a:rPr lang="en-US" altLang="zh-CN" sz="1800" dirty="0">
                  <a:solidFill>
                    <a:srgbClr val="FF00FF"/>
                  </a:solidFill>
                  <a:latin typeface="微软雅黑" panose="020B0503020204020204" charset="-122"/>
                  <a:ea typeface="微软雅黑" panose="020B0503020204020204" charset="-122"/>
                </a:rPr>
                <a:t>PCI</a:t>
              </a:r>
              <a:r>
                <a:rPr lang="zh-CN" altLang="en-US" sz="1800" dirty="0">
                  <a:solidFill>
                    <a:srgbClr val="FF00FF"/>
                  </a:solidFill>
                  <a:latin typeface="微软雅黑" panose="020B0503020204020204" charset="-122"/>
                  <a:ea typeface="微软雅黑" panose="020B0503020204020204" charset="-122"/>
                </a:rPr>
                <a:t>（物理小区</a:t>
              </a:r>
              <a:r>
                <a:rPr lang="en-US" altLang="zh-CN" sz="1800" dirty="0">
                  <a:solidFill>
                    <a:srgbClr val="FF00FF"/>
                  </a:solidFill>
                  <a:latin typeface="微软雅黑" panose="020B0503020204020204" charset="-122"/>
                  <a:ea typeface="微软雅黑" panose="020B0503020204020204" charset="-122"/>
                </a:rPr>
                <a:t>ID</a:t>
              </a:r>
              <a:r>
                <a:rPr lang="zh-CN" altLang="en-US" sz="1800" dirty="0">
                  <a:solidFill>
                    <a:srgbClr val="FF00FF"/>
                  </a:solidFill>
                  <a:latin typeface="微软雅黑" panose="020B0503020204020204" charset="-122"/>
                  <a:ea typeface="微软雅黑" panose="020B0503020204020204" charset="-122"/>
                </a:rPr>
                <a:t>，取值为</a:t>
              </a:r>
              <a:r>
                <a:rPr lang="en-US" altLang="zh-CN" sz="1800" dirty="0">
                  <a:solidFill>
                    <a:srgbClr val="FF00FF"/>
                  </a:solidFill>
                  <a:latin typeface="微软雅黑" panose="020B0503020204020204" charset="-122"/>
                  <a:ea typeface="微软雅黑" panose="020B0503020204020204" charset="-122"/>
                </a:rPr>
                <a:t>0-503</a:t>
              </a:r>
              <a:r>
                <a:rPr lang="zh-CN" altLang="en-US" sz="1800" dirty="0">
                  <a:solidFill>
                    <a:srgbClr val="FF00FF"/>
                  </a:solidFill>
                  <a:latin typeface="微软雅黑" panose="020B0503020204020204" charset="-122"/>
                  <a:ea typeface="微软雅黑" panose="020B0503020204020204" charset="-122"/>
                </a:rPr>
                <a:t>）</a:t>
              </a:r>
              <a:r>
                <a:rPr lang="en-US" altLang="zh-CN" sz="1800" dirty="0">
                  <a:solidFill>
                    <a:srgbClr val="FF00FF"/>
                  </a:solidFill>
                  <a:latin typeface="微软雅黑" panose="020B0503020204020204" charset="-122"/>
                  <a:ea typeface="微软雅黑" panose="020B0503020204020204" charset="-122"/>
                </a:rPr>
                <a:t>=PSS</a:t>
              </a:r>
              <a:r>
                <a:rPr lang="zh-CN" altLang="en-US" sz="1800" dirty="0">
                  <a:solidFill>
                    <a:srgbClr val="FF00FF"/>
                  </a:solidFill>
                  <a:latin typeface="微软雅黑" panose="020B0503020204020204" charset="-122"/>
                  <a:ea typeface="微软雅黑" panose="020B0503020204020204" charset="-122"/>
                </a:rPr>
                <a:t>（主同步，取值为</a:t>
              </a:r>
              <a:r>
                <a:rPr lang="en-US" altLang="zh-CN" sz="1800" dirty="0">
                  <a:solidFill>
                    <a:srgbClr val="FF00FF"/>
                  </a:solidFill>
                  <a:latin typeface="微软雅黑" panose="020B0503020204020204" charset="-122"/>
                  <a:ea typeface="微软雅黑" panose="020B0503020204020204" charset="-122"/>
                </a:rPr>
                <a:t>0-2</a:t>
              </a:r>
              <a:r>
                <a:rPr lang="zh-CN" altLang="en-US" sz="1800" dirty="0">
                  <a:solidFill>
                    <a:srgbClr val="FF00FF"/>
                  </a:solidFill>
                  <a:latin typeface="微软雅黑" panose="020B0503020204020204" charset="-122"/>
                  <a:ea typeface="微软雅黑" panose="020B0503020204020204" charset="-122"/>
                </a:rPr>
                <a:t>）</a:t>
              </a:r>
              <a:r>
                <a:rPr lang="en-US" altLang="zh-CN" sz="1800" dirty="0">
                  <a:solidFill>
                    <a:srgbClr val="FF00FF"/>
                  </a:solidFill>
                  <a:latin typeface="微软雅黑" panose="020B0503020204020204" charset="-122"/>
                  <a:ea typeface="微软雅黑" panose="020B0503020204020204" charset="-122"/>
                </a:rPr>
                <a:t>+3*SSS</a:t>
              </a:r>
              <a:r>
                <a:rPr lang="zh-CN" altLang="en-US" sz="1800" dirty="0">
                  <a:solidFill>
                    <a:srgbClr val="FF00FF"/>
                  </a:solidFill>
                  <a:latin typeface="微软雅黑" panose="020B0503020204020204" charset="-122"/>
                  <a:ea typeface="微软雅黑" panose="020B0503020204020204" charset="-122"/>
                </a:rPr>
                <a:t>（辅同步，取值为</a:t>
              </a:r>
              <a:r>
                <a:rPr lang="en-US" altLang="zh-CN" sz="1800" dirty="0">
                  <a:solidFill>
                    <a:srgbClr val="FF00FF"/>
                  </a:solidFill>
                  <a:latin typeface="微软雅黑" panose="020B0503020204020204" charset="-122"/>
                  <a:ea typeface="微软雅黑" panose="020B0503020204020204" charset="-122"/>
                </a:rPr>
                <a:t>0-167</a:t>
              </a:r>
              <a:r>
                <a:rPr lang="zh-CN" altLang="en-US" sz="1800" dirty="0">
                  <a:solidFill>
                    <a:srgbClr val="FF00FF"/>
                  </a:solidFill>
                  <a:latin typeface="微软雅黑" panose="020B0503020204020204" charset="-122"/>
                  <a:ea typeface="微软雅黑" panose="020B0503020204020204" charset="-122"/>
                </a:rPr>
                <a:t>）</a:t>
              </a:r>
              <a:endParaRPr lang="zh-CN" altLang="en-US" sz="1800" dirty="0">
                <a:solidFill>
                  <a:srgbClr val="FF00FF"/>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46433"/>
          <p:cNvSpPr>
            <a:spLocks noGrp="1"/>
          </p:cNvSpPr>
          <p:nvPr>
            <p:ph type="title"/>
          </p:nvPr>
        </p:nvSpPr>
        <p:spPr/>
        <p:txBody>
          <a:bodyPr anchor="t" anchorCtr="0"/>
          <a:lstStyle/>
          <a:p>
            <a:r>
              <a:rPr lang="en-US" altLang="zh-CN"/>
              <a:t>2</a:t>
            </a:r>
            <a:r>
              <a:rPr lang="zh-CN" altLang="en-US" dirty="0"/>
              <a:t>）随机接入 </a:t>
            </a:r>
            <a:endParaRPr lang="zh-CN" altLang="en-US" dirty="0"/>
          </a:p>
        </p:txBody>
      </p:sp>
      <p:sp>
        <p:nvSpPr>
          <p:cNvPr id="161794" name="文本占位符 146434"/>
          <p:cNvSpPr>
            <a:spLocks noGrp="1"/>
          </p:cNvSpPr>
          <p:nvPr>
            <p:ph idx="1"/>
          </p:nvPr>
        </p:nvSpPr>
        <p:spPr>
          <a:xfrm>
            <a:off x="457835" y="1447800"/>
            <a:ext cx="11371580" cy="4672965"/>
          </a:xfrm>
        </p:spPr>
        <p:txBody>
          <a:bodyPr anchor="t" anchorCtr="0"/>
          <a:lstStyle/>
          <a:p>
            <a:pPr>
              <a:lnSpc>
                <a:spcPct val="110000"/>
              </a:lnSpc>
            </a:pPr>
            <a:r>
              <a:rPr lang="zh-CN" altLang="en-US" b="1" dirty="0"/>
              <a:t>随机接入可用以下</a:t>
            </a:r>
            <a:r>
              <a:rPr lang="en-US" altLang="zh-CN" b="1"/>
              <a:t>5</a:t>
            </a:r>
            <a:r>
              <a:rPr lang="zh-CN" altLang="en-US" b="1" dirty="0"/>
              <a:t>种情况：</a:t>
            </a:r>
            <a:endParaRPr lang="zh-CN" altLang="en-US" b="1" dirty="0"/>
          </a:p>
          <a:p>
            <a:pPr lvl="2">
              <a:lnSpc>
                <a:spcPct val="110000"/>
              </a:lnSpc>
            </a:pPr>
            <a:r>
              <a:rPr lang="zh-CN" altLang="en-US" sz="2800" b="1" dirty="0"/>
              <a:t>(1)通过初始接</a:t>
            </a:r>
            <a:r>
              <a:rPr lang="zh-CN" altLang="en-US" sz="2800" b="1" dirty="0">
                <a:sym typeface="+mn-ea"/>
              </a:rPr>
              <a:t>入</a:t>
            </a:r>
            <a:r>
              <a:rPr lang="zh-CN" altLang="en-US" sz="2800" b="1" dirty="0"/>
              <a:t>而建立无线链路。</a:t>
            </a:r>
            <a:endParaRPr lang="zh-CN" altLang="en-US" sz="2800" b="1" dirty="0"/>
          </a:p>
          <a:p>
            <a:pPr lvl="2">
              <a:lnSpc>
                <a:spcPct val="110000"/>
              </a:lnSpc>
            </a:pPr>
            <a:r>
              <a:rPr lang="zh-CN" altLang="en-US" sz="2800" b="1" dirty="0"/>
              <a:t>(2)当无线链路中断后通过随机接入重新建立连接</a:t>
            </a:r>
            <a:endParaRPr lang="zh-CN" altLang="en-US" sz="2800" b="1" dirty="0"/>
          </a:p>
          <a:p>
            <a:pPr lvl="2">
              <a:lnSpc>
                <a:spcPct val="110000"/>
              </a:lnSpc>
            </a:pPr>
            <a:r>
              <a:rPr lang="zh-CN" altLang="en-US" sz="2800" b="1" dirty="0"/>
              <a:t>(3)当切换到新小区后,通过随机接</a:t>
            </a:r>
            <a:r>
              <a:rPr lang="zh-CN" altLang="en-US" sz="2800" b="1" dirty="0">
                <a:sym typeface="+mn-ea"/>
              </a:rPr>
              <a:t>入</a:t>
            </a:r>
            <a:r>
              <a:rPr lang="zh-CN" altLang="en-US" sz="2800" b="1" dirty="0"/>
              <a:t>建立上行同步。</a:t>
            </a:r>
            <a:endParaRPr lang="zh-CN" altLang="en-US" sz="2800" b="1" dirty="0"/>
          </a:p>
          <a:p>
            <a:pPr lvl="2">
              <a:lnSpc>
                <a:spcPct val="110000"/>
              </a:lnSpc>
            </a:pPr>
            <a:r>
              <a:rPr lang="zh-CN" altLang="en-US" sz="2800" b="1" dirty="0"/>
              <a:t>(4)当上行链路没有同步时,可以通过随机接入建立上行同步,从而完成上下行数据收发。</a:t>
            </a:r>
            <a:endParaRPr lang="zh-CN" altLang="en-US" sz="2800" b="1" dirty="0"/>
          </a:p>
          <a:p>
            <a:pPr lvl="2">
              <a:lnSpc>
                <a:spcPct val="110000"/>
              </a:lnSpc>
            </a:pPr>
            <a:r>
              <a:rPr lang="zh-CN" altLang="en-US" sz="2800" b="1" dirty="0"/>
              <a:t>(5)如果PUCCH 没有配置专门的调度请求资源,则发送调度请求。</a:t>
            </a:r>
            <a:endParaRPr lang="zh-CN" altLang="en-US" sz="2800" b="1" dirty="0"/>
          </a:p>
          <a:p>
            <a:pPr>
              <a:lnSpc>
                <a:spcPct val="110000"/>
              </a:lnSpc>
            </a:pPr>
            <a:endParaRPr lang="zh-CN" altLang="en-US" sz="2800" b="1" dirty="0"/>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46433"/>
          <p:cNvSpPr>
            <a:spLocks noGrp="1"/>
          </p:cNvSpPr>
          <p:nvPr>
            <p:ph type="title"/>
          </p:nvPr>
        </p:nvSpPr>
        <p:spPr>
          <a:xfrm>
            <a:off x="534035" y="152400"/>
            <a:ext cx="10972800" cy="808038"/>
          </a:xfrm>
        </p:spPr>
        <p:txBody>
          <a:bodyPr anchor="t" anchorCtr="0"/>
          <a:lstStyle/>
          <a:p>
            <a:r>
              <a:rPr lang="en-US" altLang="zh-CN"/>
              <a:t>2</a:t>
            </a:r>
            <a:r>
              <a:rPr lang="zh-CN" altLang="en-US" dirty="0"/>
              <a:t>）随机接入 </a:t>
            </a:r>
            <a:endParaRPr lang="zh-CN" altLang="en-US" dirty="0"/>
          </a:p>
        </p:txBody>
      </p:sp>
      <p:sp>
        <p:nvSpPr>
          <p:cNvPr id="161794" name="文本占位符 146434"/>
          <p:cNvSpPr>
            <a:spLocks noGrp="1"/>
          </p:cNvSpPr>
          <p:nvPr>
            <p:ph idx="1"/>
          </p:nvPr>
        </p:nvSpPr>
        <p:spPr>
          <a:xfrm>
            <a:off x="410210" y="838200"/>
            <a:ext cx="11371580" cy="1371600"/>
          </a:xfrm>
        </p:spPr>
        <p:txBody>
          <a:bodyPr anchor="t" anchorCtr="0"/>
          <a:lstStyle/>
          <a:p>
            <a:pPr>
              <a:lnSpc>
                <a:spcPct val="110000"/>
              </a:lnSpc>
            </a:pPr>
            <a:r>
              <a:rPr lang="zh-CN" altLang="en-US" b="1" dirty="0"/>
              <a:t>随机接入过程有两种形式：</a:t>
            </a:r>
            <a:endParaRPr lang="zh-CN" altLang="en-US" b="1" dirty="0"/>
          </a:p>
          <a:p>
            <a:pPr>
              <a:lnSpc>
                <a:spcPct val="110000"/>
              </a:lnSpc>
            </a:pPr>
            <a:r>
              <a:rPr lang="zh-CN" altLang="en-US" b="1" dirty="0"/>
              <a:t>基于竞争的随机过程（可用于全部</a:t>
            </a:r>
            <a:r>
              <a:rPr lang="en-US" altLang="zh-CN" b="1"/>
              <a:t>5</a:t>
            </a:r>
            <a:r>
              <a:rPr lang="zh-CN" altLang="en-US" b="1" dirty="0"/>
              <a:t>种情况）</a:t>
            </a:r>
            <a:endParaRPr lang="zh-CN" altLang="en-US" b="1" dirty="0"/>
          </a:p>
          <a:p>
            <a:pPr>
              <a:lnSpc>
                <a:spcPct val="110000"/>
              </a:lnSpc>
            </a:pPr>
            <a:r>
              <a:rPr lang="zh-CN" altLang="en-US" b="1" dirty="0"/>
              <a:t>基于非竞争的随机接入过程（仅用于切换和下行数据到达）。</a:t>
            </a:r>
            <a:endParaRPr lang="zh-CN" altLang="en-US" b="1" dirty="0"/>
          </a:p>
        </p:txBody>
      </p:sp>
      <p:pic>
        <p:nvPicPr>
          <p:cNvPr id="161795" name="图片 146435"/>
          <p:cNvPicPr>
            <a:picLocks noChangeAspect="1"/>
          </p:cNvPicPr>
          <p:nvPr/>
        </p:nvPicPr>
        <p:blipFill>
          <a:blip r:embed="rId1">
            <a:grayscl/>
          </a:blip>
          <a:stretch>
            <a:fillRect/>
          </a:stretch>
        </p:blipFill>
        <p:spPr>
          <a:xfrm>
            <a:off x="762000" y="2438400"/>
            <a:ext cx="8108315" cy="4869180"/>
          </a:xfrm>
          <a:prstGeom prst="rect">
            <a:avLst/>
          </a:prstGeom>
          <a:noFill/>
          <a:ln w="9525">
            <a:noFill/>
          </a:ln>
        </p:spPr>
      </p:pic>
      <p:sp>
        <p:nvSpPr>
          <p:cNvPr id="161796" name="矩形 146436"/>
          <p:cNvSpPr/>
          <p:nvPr/>
        </p:nvSpPr>
        <p:spPr>
          <a:xfrm>
            <a:off x="8839200" y="6172200"/>
            <a:ext cx="3065463" cy="368300"/>
          </a:xfrm>
          <a:prstGeom prst="rect">
            <a:avLst/>
          </a:prstGeom>
          <a:noFill/>
          <a:ln w="9525">
            <a:noFill/>
          </a:ln>
        </p:spPr>
        <p:txBody>
          <a:bodyPr wrap="none"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6-38 </a:t>
            </a:r>
            <a:r>
              <a:rPr lang="zh-CN" altLang="en-US" dirty="0">
                <a:latin typeface="Arial" panose="020B0604020202020204" pitchFamily="34" charset="0"/>
                <a:ea typeface="宋体" panose="02010600030101010101" pitchFamily="2" charset="-122"/>
              </a:rPr>
              <a:t>竞争性随机接入过程 </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标题 147457"/>
          <p:cNvSpPr>
            <a:spLocks noGrp="1"/>
          </p:cNvSpPr>
          <p:nvPr>
            <p:ph type="title"/>
          </p:nvPr>
        </p:nvSpPr>
        <p:spPr/>
        <p:txBody>
          <a:bodyPr anchor="t" anchorCtr="0"/>
          <a:lstStyle/>
          <a:p>
            <a:r>
              <a:rPr lang="en-US" altLang="zh-CN"/>
              <a:t>3</a:t>
            </a:r>
            <a:r>
              <a:rPr lang="zh-CN" altLang="en-US" dirty="0"/>
              <a:t>）时间调整</a:t>
            </a:r>
            <a:endParaRPr lang="zh-CN" altLang="en-US" dirty="0"/>
          </a:p>
        </p:txBody>
      </p:sp>
      <p:sp>
        <p:nvSpPr>
          <p:cNvPr id="162818" name="文本占位符 147458"/>
          <p:cNvSpPr>
            <a:spLocks noGrp="1"/>
          </p:cNvSpPr>
          <p:nvPr>
            <p:ph idx="1"/>
          </p:nvPr>
        </p:nvSpPr>
        <p:spPr>
          <a:xfrm>
            <a:off x="609600" y="1524000"/>
            <a:ext cx="10972800" cy="4530725"/>
          </a:xfrm>
        </p:spPr>
        <p:txBody>
          <a:bodyPr anchor="t" anchorCtr="0"/>
          <a:lstStyle/>
          <a:p>
            <a:pPr>
              <a:lnSpc>
                <a:spcPct val="120000"/>
              </a:lnSpc>
            </a:pPr>
            <a:r>
              <a:rPr lang="zh-CN" altLang="en-US" b="1" dirty="0"/>
              <a:t>上行同步的过程类似于功率控制，距离基站远的终端需要提前发送信号，而距离基站近的终端需要推后发送信号。最大时间调整量为</a:t>
            </a:r>
            <a:r>
              <a:rPr lang="en-US" altLang="zh-CN" b="1"/>
              <a:t>0.67ms</a:t>
            </a:r>
            <a:r>
              <a:rPr lang="zh-CN" altLang="en-US" b="1" dirty="0"/>
              <a:t>，相应于基站移动台距离为</a:t>
            </a:r>
            <a:r>
              <a:rPr lang="en-US" altLang="zh-CN" b="1"/>
              <a:t>100km</a:t>
            </a:r>
            <a:r>
              <a:rPr lang="zh-CN" altLang="en-US" b="1" dirty="0"/>
              <a:t>。</a:t>
            </a:r>
            <a:endParaRPr lang="zh-CN" altLang="en-US" b="1" dirty="0"/>
          </a:p>
          <a:p>
            <a:pPr>
              <a:lnSpc>
                <a:spcPct val="120000"/>
              </a:lnSpc>
            </a:pPr>
            <a:r>
              <a:rPr lang="zh-CN" altLang="en-US" b="1" dirty="0"/>
              <a:t>典型情况下，时间同步指令是慢速调整信令，大约</a:t>
            </a:r>
            <a:r>
              <a:rPr lang="en-US" altLang="zh-CN" b="1"/>
              <a:t>1</a:t>
            </a:r>
            <a:r>
              <a:rPr lang="zh-CN" altLang="en-US" b="1" dirty="0"/>
              <a:t>秒</a:t>
            </a:r>
            <a:r>
              <a:rPr lang="en-US" altLang="zh-CN" b="1"/>
              <a:t>1</a:t>
            </a:r>
            <a:r>
              <a:rPr lang="zh-CN" altLang="en-US" b="1" dirty="0"/>
              <a:t>次或几次。如果移动台在预定周期无法接收到时间调整指令，则终端判断上行失步。需要采用随机接入过程重新与网络建立上行同步，然后才能开始</a:t>
            </a:r>
            <a:r>
              <a:rPr lang="en-US" altLang="zh-CN" b="1"/>
              <a:t>PUSCH</a:t>
            </a:r>
            <a:r>
              <a:rPr lang="zh-CN" altLang="en-US" b="1" dirty="0"/>
              <a:t>或</a:t>
            </a:r>
            <a:r>
              <a:rPr lang="en-US" altLang="zh-CN" b="1"/>
              <a:t>PUCCH</a:t>
            </a:r>
            <a:r>
              <a:rPr lang="zh-CN" altLang="en-US" b="1" dirty="0"/>
              <a:t>信道的发送。 </a:t>
            </a:r>
            <a:endParaRPr lang="zh-CN" altLang="en-US" b="1"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29697"/>
          <p:cNvSpPr>
            <a:spLocks noGrp="1"/>
          </p:cNvSpPr>
          <p:nvPr>
            <p:ph type="title"/>
          </p:nvPr>
        </p:nvSpPr>
        <p:spPr>
          <a:xfrm>
            <a:off x="152400" y="533400"/>
            <a:ext cx="5464810" cy="808355"/>
          </a:xfrm>
        </p:spPr>
        <p:txBody>
          <a:bodyPr anchor="t" anchorCtr="0"/>
          <a:lstStyle/>
          <a:p>
            <a:r>
              <a:rPr lang="en-US" altLang="zh-CN" sz="3200"/>
              <a:t>6.1.3 4G</a:t>
            </a:r>
            <a:r>
              <a:rPr lang="zh-CN" altLang="en-US" sz="3200" dirty="0"/>
              <a:t>网络架构 </a:t>
            </a:r>
            <a:endParaRPr lang="zh-CN" altLang="en-US" sz="3200" dirty="0"/>
          </a:p>
        </p:txBody>
      </p:sp>
      <p:grpSp>
        <p:nvGrpSpPr>
          <p:cNvPr id="19458" name="组合 29740"/>
          <p:cNvGrpSpPr/>
          <p:nvPr/>
        </p:nvGrpSpPr>
        <p:grpSpPr>
          <a:xfrm>
            <a:off x="2891155" y="609600"/>
            <a:ext cx="8005445" cy="6071235"/>
            <a:chOff x="2293" y="6581"/>
            <a:chExt cx="8280" cy="5683"/>
          </a:xfrm>
        </p:grpSpPr>
        <p:pic>
          <p:nvPicPr>
            <p:cNvPr id="19459" name="图片 29741"/>
            <p:cNvPicPr>
              <a:picLocks noChangeAspect="1"/>
            </p:cNvPicPr>
            <p:nvPr/>
          </p:nvPicPr>
          <p:blipFill>
            <a:blip r:embed="rId1"/>
            <a:stretch>
              <a:fillRect/>
            </a:stretch>
          </p:blipFill>
          <p:spPr>
            <a:xfrm>
              <a:off x="2293" y="6581"/>
              <a:ext cx="8280" cy="5683"/>
            </a:xfrm>
            <a:prstGeom prst="rect">
              <a:avLst/>
            </a:prstGeom>
            <a:noFill/>
            <a:ln w="9525">
              <a:noFill/>
            </a:ln>
          </p:spPr>
        </p:pic>
        <p:sp>
          <p:nvSpPr>
            <p:cNvPr id="19460" name="文本框 29742"/>
            <p:cNvSpPr txBox="1"/>
            <p:nvPr/>
          </p:nvSpPr>
          <p:spPr>
            <a:xfrm>
              <a:off x="4131" y="9140"/>
              <a:ext cx="547" cy="255"/>
            </a:xfrm>
            <a:prstGeom prst="rect">
              <a:avLst/>
            </a:prstGeom>
            <a:solidFill>
              <a:srgbClr val="FFFFFF"/>
            </a:solidFill>
            <a:ln w="9525">
              <a:noFill/>
            </a:ln>
          </p:spPr>
          <p:txBody>
            <a:bodyPr lIns="0" tIns="0" rIns="0" bIns="0" anchor="t" anchorCtr="0"/>
            <a:lstStyle/>
            <a:p>
              <a:pPr algn="ctr"/>
              <a:r>
                <a:rPr lang="en-US" altLang="zh-CN" sz="900" b="0">
                  <a:latin typeface="Times New Roman" panose="02020603050405020304" pitchFamily="18" charset="0"/>
                  <a:ea typeface="宋体" panose="02010600030101010101" pitchFamily="2" charset="-122"/>
                </a:rPr>
                <a:t>S1-C</a:t>
              </a:r>
              <a:endParaRPr lang="en-US" altLang="zh-CN" sz="900" b="0">
                <a:latin typeface="Times New Roman" panose="02020603050405020304" pitchFamily="18" charset="0"/>
                <a:ea typeface="宋体" panose="02010600030101010101" pitchFamily="2" charset="-122"/>
              </a:endParaRPr>
            </a:p>
          </p:txBody>
        </p:sp>
        <p:sp>
          <p:nvSpPr>
            <p:cNvPr id="19461" name="文本框 29743"/>
            <p:cNvSpPr txBox="1"/>
            <p:nvPr/>
          </p:nvSpPr>
          <p:spPr>
            <a:xfrm>
              <a:off x="5651" y="9207"/>
              <a:ext cx="547" cy="255"/>
            </a:xfrm>
            <a:prstGeom prst="rect">
              <a:avLst/>
            </a:prstGeom>
            <a:solidFill>
              <a:srgbClr val="FFFFFF"/>
            </a:solidFill>
            <a:ln w="9525">
              <a:noFill/>
            </a:ln>
          </p:spPr>
          <p:txBody>
            <a:bodyPr lIns="0" tIns="0" rIns="0" bIns="0" anchor="t" anchorCtr="0"/>
            <a:lstStyle/>
            <a:p>
              <a:pPr algn="ctr"/>
              <a:r>
                <a:rPr lang="en-US" altLang="zh-CN" sz="900" b="0">
                  <a:latin typeface="Times New Roman" panose="02020603050405020304" pitchFamily="18" charset="0"/>
                  <a:ea typeface="宋体" panose="02010600030101010101" pitchFamily="2" charset="-122"/>
                </a:rPr>
                <a:t>S1-C</a:t>
              </a:r>
              <a:endParaRPr lang="en-US" altLang="zh-CN" sz="900" b="0">
                <a:latin typeface="Times New Roman" panose="02020603050405020304" pitchFamily="18" charset="0"/>
                <a:ea typeface="宋体" panose="02010600030101010101" pitchFamily="2" charset="-122"/>
              </a:endParaRPr>
            </a:p>
          </p:txBody>
        </p:sp>
        <p:sp>
          <p:nvSpPr>
            <p:cNvPr id="19462" name="文本框 29744"/>
            <p:cNvSpPr txBox="1"/>
            <p:nvPr/>
          </p:nvSpPr>
          <p:spPr>
            <a:xfrm>
              <a:off x="6942" y="9802"/>
              <a:ext cx="547" cy="256"/>
            </a:xfrm>
            <a:prstGeom prst="rect">
              <a:avLst/>
            </a:prstGeom>
            <a:solidFill>
              <a:srgbClr val="FFFFFF"/>
            </a:solidFill>
            <a:ln w="9525">
              <a:noFill/>
            </a:ln>
          </p:spPr>
          <p:txBody>
            <a:bodyPr lIns="0" tIns="0" rIns="0" bIns="0" anchor="t" anchorCtr="0"/>
            <a:lstStyle/>
            <a:p>
              <a:pPr algn="ctr"/>
              <a:r>
                <a:rPr lang="en-US" altLang="zh-CN" sz="900" b="0">
                  <a:latin typeface="Times New Roman" panose="02020603050405020304" pitchFamily="18" charset="0"/>
                  <a:ea typeface="宋体" panose="02010600030101010101" pitchFamily="2" charset="-122"/>
                </a:rPr>
                <a:t>S1-C</a:t>
              </a:r>
              <a:endParaRPr lang="en-US" altLang="zh-CN" sz="900" b="0">
                <a:latin typeface="Times New Roman" panose="02020603050405020304" pitchFamily="18" charset="0"/>
                <a:ea typeface="宋体" panose="02010600030101010101" pitchFamily="2" charset="-122"/>
              </a:endParaRPr>
            </a:p>
          </p:txBody>
        </p:sp>
        <p:sp>
          <p:nvSpPr>
            <p:cNvPr id="19463" name="文本框 29745"/>
            <p:cNvSpPr txBox="1"/>
            <p:nvPr/>
          </p:nvSpPr>
          <p:spPr>
            <a:xfrm>
              <a:off x="7170" y="9237"/>
              <a:ext cx="547" cy="255"/>
            </a:xfrm>
            <a:prstGeom prst="rect">
              <a:avLst/>
            </a:prstGeom>
            <a:solidFill>
              <a:srgbClr val="FFFFFF"/>
            </a:solidFill>
            <a:ln w="9525">
              <a:noFill/>
            </a:ln>
          </p:spPr>
          <p:txBody>
            <a:bodyPr lIns="0" tIns="0" rIns="0" bIns="0" anchor="t" anchorCtr="0"/>
            <a:lstStyle/>
            <a:p>
              <a:pPr algn="ctr"/>
              <a:r>
                <a:rPr lang="en-US" altLang="zh-CN" sz="900" b="0">
                  <a:latin typeface="Times New Roman" panose="02020603050405020304" pitchFamily="18" charset="0"/>
                  <a:ea typeface="宋体" panose="02010600030101010101" pitchFamily="2" charset="-122"/>
                </a:rPr>
                <a:t>S1-C</a:t>
              </a:r>
              <a:endParaRPr lang="en-US" altLang="zh-CN" sz="900" b="0">
                <a:latin typeface="Times New Roman" panose="02020603050405020304" pitchFamily="18" charset="0"/>
                <a:ea typeface="宋体" panose="02010600030101010101" pitchFamily="2" charset="-122"/>
              </a:endParaRPr>
            </a:p>
          </p:txBody>
        </p:sp>
        <p:sp>
          <p:nvSpPr>
            <p:cNvPr id="19464" name="文本框 29746"/>
            <p:cNvSpPr txBox="1"/>
            <p:nvPr/>
          </p:nvSpPr>
          <p:spPr>
            <a:xfrm>
              <a:off x="3205" y="11637"/>
              <a:ext cx="547" cy="256"/>
            </a:xfrm>
            <a:prstGeom prst="rect">
              <a:avLst/>
            </a:prstGeom>
            <a:solidFill>
              <a:srgbClr val="FFFFFF"/>
            </a:solidFill>
            <a:ln w="9525">
              <a:noFill/>
            </a:ln>
          </p:spPr>
          <p:txBody>
            <a:bodyPr lIns="0" tIns="0" rIns="0" bIns="0" anchor="t" anchorCtr="0"/>
            <a:lstStyle/>
            <a:p>
              <a:pPr algn="ctr"/>
              <a:r>
                <a:rPr lang="en-US" altLang="zh-CN" sz="900" b="0">
                  <a:latin typeface="Times New Roman" panose="02020603050405020304" pitchFamily="18" charset="0"/>
                  <a:ea typeface="宋体" panose="02010600030101010101" pitchFamily="2" charset="-122"/>
                </a:rPr>
                <a:t>RN</a:t>
              </a:r>
              <a:endParaRPr lang="en-US" altLang="zh-CN" sz="900" b="0">
                <a:latin typeface="Times New Roman" panose="02020603050405020304" pitchFamily="18" charset="0"/>
                <a:ea typeface="宋体" panose="02010600030101010101" pitchFamily="2" charset="-122"/>
              </a:endParaRPr>
            </a:p>
          </p:txBody>
        </p:sp>
      </p:grpSp>
      <p:sp>
        <p:nvSpPr>
          <p:cNvPr id="29748" name="矩形 29747"/>
          <p:cNvSpPr/>
          <p:nvPr>
            <p:custDataLst>
              <p:tags r:id="rId2"/>
            </p:custDataLst>
          </p:nvPr>
        </p:nvSpPr>
        <p:spPr>
          <a:xfrm>
            <a:off x="76200" y="1752600"/>
            <a:ext cx="3887788" cy="366713"/>
          </a:xfrm>
          <a:prstGeom prst="rect">
            <a:avLst/>
          </a:prstGeom>
          <a:noFill/>
          <a:ln w="9525">
            <a:noFill/>
          </a:ln>
        </p:spPr>
        <p:txBody>
          <a:bodyPr wrap="none" anchor="ctr" anchorCtr="0">
            <a:spAutoFit/>
          </a:bodyPr>
          <a:lstStyle/>
          <a:p>
            <a:r>
              <a:rPr lang="zh-CN" altLang="en-US" dirty="0">
                <a:latin typeface="Arial" panose="020B0604020202020204" pitchFamily="34" charset="0"/>
              </a:rPr>
              <a:t>图</a:t>
            </a:r>
            <a:r>
              <a:rPr lang="en-US" altLang="zh-CN">
                <a:latin typeface="Arial" panose="020B0604020202020204" pitchFamily="34" charset="0"/>
              </a:rPr>
              <a:t>6-3 LTE/LTE-Advanced</a:t>
            </a:r>
            <a:r>
              <a:rPr lang="zh-CN" altLang="en-US" dirty="0">
                <a:latin typeface="Arial" panose="020B0604020202020204" pitchFamily="34" charset="0"/>
              </a:rPr>
              <a:t>网络架构 </a:t>
            </a:r>
            <a:endParaRPr lang="zh-CN" altLang="en-US" dirty="0">
              <a:latin typeface="Arial" panose="020B0604020202020204" pitchFamily="34" charset="0"/>
            </a:endParaRPr>
          </a:p>
        </p:txBody>
      </p:sp>
      <p:pic>
        <p:nvPicPr>
          <p:cNvPr id="3" name="图片 2" descr="3b31393938333939383bbed8d0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5600" y="2819400"/>
            <a:ext cx="8134350" cy="4591685"/>
          </a:xfrm>
          <a:prstGeom prst="rect">
            <a:avLst/>
          </a:prstGeom>
        </p:spPr>
      </p:pic>
      <p:pic>
        <p:nvPicPr>
          <p:cNvPr id="5" name="图片 4" descr="3b31393938333939383bbed8d0c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9400" y="1518285"/>
            <a:ext cx="6816725" cy="2806065"/>
          </a:xfrm>
          <a:prstGeom prst="rect">
            <a:avLst/>
          </a:prstGeom>
        </p:spPr>
      </p:pic>
      <p:sp>
        <p:nvSpPr>
          <p:cNvPr id="9" name="左箭头 8"/>
          <p:cNvSpPr/>
          <p:nvPr/>
        </p:nvSpPr>
        <p:spPr>
          <a:xfrm>
            <a:off x="2331720" y="3370580"/>
            <a:ext cx="792480" cy="76200"/>
          </a:xfrm>
          <a:prstGeom prst="leftArrow">
            <a:avLst/>
          </a:prstGeom>
          <a:solidFill>
            <a:schemeClr val="tx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609600" y="3200400"/>
            <a:ext cx="1915160" cy="829945"/>
          </a:xfrm>
          <a:prstGeom prst="rect">
            <a:avLst/>
          </a:prstGeom>
          <a:noFill/>
        </p:spPr>
        <p:txBody>
          <a:bodyPr wrap="square" rtlCol="0">
            <a:spAutoFit/>
          </a:bodyPr>
          <a:lstStyle/>
          <a:p>
            <a:r>
              <a:rPr lang="en-US" altLang="zh-CN" sz="2400">
                <a:solidFill>
                  <a:schemeClr val="tx1"/>
                </a:solidFill>
              </a:rPr>
              <a:t>EPC</a:t>
            </a:r>
            <a:r>
              <a:rPr lang="zh-CN" altLang="en-US" sz="2400">
                <a:solidFill>
                  <a:srgbClr val="FF0000"/>
                </a:solidFill>
              </a:rPr>
              <a:t>增强型分组核心网</a:t>
            </a:r>
            <a:endParaRPr lang="zh-CN" altLang="en-US" sz="2400">
              <a:solidFill>
                <a:srgbClr val="FF0000"/>
              </a:solidFill>
            </a:endParaRPr>
          </a:p>
        </p:txBody>
      </p:sp>
      <p:sp>
        <p:nvSpPr>
          <p:cNvPr id="11" name="文本框 10"/>
          <p:cNvSpPr txBox="1"/>
          <p:nvPr>
            <p:custDataLst>
              <p:tags r:id="rId7"/>
            </p:custDataLst>
          </p:nvPr>
        </p:nvSpPr>
        <p:spPr>
          <a:xfrm>
            <a:off x="485140" y="4419600"/>
            <a:ext cx="1741170" cy="1198880"/>
          </a:xfrm>
          <a:prstGeom prst="rect">
            <a:avLst/>
          </a:prstGeom>
          <a:noFill/>
        </p:spPr>
        <p:txBody>
          <a:bodyPr wrap="square" rtlCol="0">
            <a:spAutoFit/>
          </a:bodyPr>
          <a:lstStyle/>
          <a:p>
            <a:r>
              <a:rPr kumimoji="1"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E-UTRAN</a:t>
            </a:r>
            <a:r>
              <a:rPr lang="zh-CN" altLang="en-US" sz="2400">
                <a:solidFill>
                  <a:srgbClr val="FF0000"/>
                </a:solidFill>
              </a:rPr>
              <a:t>增强型无线接入网</a:t>
            </a:r>
            <a:endParaRPr lang="zh-CN" altLang="en-US" sz="2400">
              <a:solidFill>
                <a:srgbClr val="FF0000"/>
              </a:solidFill>
            </a:endParaRPr>
          </a:p>
        </p:txBody>
      </p:sp>
      <p:sp>
        <p:nvSpPr>
          <p:cNvPr id="12" name="左箭头 11"/>
          <p:cNvSpPr/>
          <p:nvPr/>
        </p:nvSpPr>
        <p:spPr>
          <a:xfrm rot="20760000">
            <a:off x="2220595" y="4319905"/>
            <a:ext cx="1074420" cy="8509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标题 148481"/>
          <p:cNvSpPr>
            <a:spLocks noGrp="1"/>
          </p:cNvSpPr>
          <p:nvPr>
            <p:ph type="title"/>
          </p:nvPr>
        </p:nvSpPr>
        <p:spPr/>
        <p:txBody>
          <a:bodyPr anchor="t" anchorCtr="0"/>
          <a:lstStyle/>
          <a:p>
            <a:r>
              <a:rPr lang="en-US" altLang="zh-CN"/>
              <a:t>4</a:t>
            </a:r>
            <a:r>
              <a:rPr lang="zh-CN" altLang="en-US" dirty="0"/>
              <a:t>）寻呼控制</a:t>
            </a:r>
            <a:endParaRPr lang="zh-CN" altLang="en-US" dirty="0"/>
          </a:p>
        </p:txBody>
      </p:sp>
      <p:sp>
        <p:nvSpPr>
          <p:cNvPr id="163842" name="文本占位符 148482"/>
          <p:cNvSpPr>
            <a:spLocks noGrp="1"/>
          </p:cNvSpPr>
          <p:nvPr>
            <p:ph idx="1"/>
          </p:nvPr>
        </p:nvSpPr>
        <p:spPr/>
        <p:txBody>
          <a:bodyPr anchor="t" anchorCtr="0"/>
          <a:lstStyle/>
          <a:p>
            <a:pPr>
              <a:lnSpc>
                <a:spcPct val="80000"/>
              </a:lnSpc>
            </a:pPr>
            <a:r>
              <a:rPr lang="zh-CN" altLang="en-US" dirty="0"/>
              <a:t>寻呼用于网络发起的呼叫建立过程。有效的寻呼过程允许</a:t>
            </a:r>
            <a:r>
              <a:rPr lang="en-US" altLang="zh-CN"/>
              <a:t>UE</a:t>
            </a:r>
            <a:r>
              <a:rPr lang="zh-CN" altLang="en-US" dirty="0"/>
              <a:t>在多数时间处于休眠状态，只在预定时间醒来监听网络的寻呼信息。在</a:t>
            </a:r>
            <a:r>
              <a:rPr lang="en-US" altLang="zh-CN"/>
              <a:t>WCDMA</a:t>
            </a:r>
            <a:r>
              <a:rPr lang="zh-CN" altLang="en-US" dirty="0"/>
              <a:t>和</a:t>
            </a:r>
            <a:r>
              <a:rPr lang="en-US" altLang="zh-CN"/>
              <a:t>TD-SCDMA</a:t>
            </a:r>
            <a:r>
              <a:rPr lang="zh-CN" altLang="en-US" dirty="0"/>
              <a:t>系统中，</a:t>
            </a:r>
            <a:r>
              <a:rPr lang="en-US" altLang="zh-CN"/>
              <a:t>UE</a:t>
            </a:r>
            <a:r>
              <a:rPr lang="zh-CN" altLang="en-US" dirty="0"/>
              <a:t>在预定时刻监听物理层寻呼指示信道（</a:t>
            </a:r>
            <a:r>
              <a:rPr lang="en-US" altLang="zh-CN" err="1"/>
              <a:t>PlCH</a:t>
            </a:r>
            <a:r>
              <a:rPr lang="zh-CN" altLang="en-US" dirty="0"/>
              <a:t>），此信道指示</a:t>
            </a:r>
            <a:r>
              <a:rPr lang="en-US" altLang="zh-CN"/>
              <a:t>UE</a:t>
            </a:r>
            <a:r>
              <a:rPr lang="zh-CN" altLang="en-US" dirty="0"/>
              <a:t>是否去接收寻呼信息。因为寻呼指示信息的时长比寻呼信息时长短得多，这种方法可以延长</a:t>
            </a:r>
            <a:r>
              <a:rPr lang="en-US" altLang="zh-CN"/>
              <a:t>UE</a:t>
            </a:r>
            <a:r>
              <a:rPr lang="zh-CN" altLang="en-US" dirty="0"/>
              <a:t>休眠的时间。</a:t>
            </a:r>
            <a:endParaRPr lang="zh-CN" altLang="en-US" dirty="0"/>
          </a:p>
          <a:p>
            <a:pPr>
              <a:lnSpc>
                <a:spcPct val="80000"/>
              </a:lnSpc>
            </a:pPr>
            <a:r>
              <a:rPr lang="zh-CN" altLang="en-US" dirty="0"/>
              <a:t>在</a:t>
            </a:r>
            <a:r>
              <a:rPr lang="en-US" altLang="zh-CN"/>
              <a:t>LTE/LTE-A</a:t>
            </a:r>
            <a:r>
              <a:rPr lang="zh-CN" altLang="en-US" dirty="0"/>
              <a:t>中寻呼依靠</a:t>
            </a:r>
            <a:r>
              <a:rPr lang="en-US" altLang="zh-CN"/>
              <a:t>PDCCH</a:t>
            </a:r>
            <a:r>
              <a:rPr lang="zh-CN" altLang="en-US" dirty="0"/>
              <a:t>。</a:t>
            </a:r>
            <a:r>
              <a:rPr lang="en-US" altLang="zh-CN"/>
              <a:t>UE</a:t>
            </a:r>
            <a:r>
              <a:rPr lang="zh-CN" altLang="en-US" dirty="0"/>
              <a:t>依照特定的</a:t>
            </a:r>
            <a:r>
              <a:rPr lang="en-US" altLang="zh-CN"/>
              <a:t>DRX</a:t>
            </a:r>
            <a:r>
              <a:rPr lang="zh-CN" altLang="en-US" dirty="0"/>
              <a:t>周期在预定时刻监听</a:t>
            </a:r>
            <a:r>
              <a:rPr lang="en-US" altLang="zh-CN"/>
              <a:t>PDCCH</a:t>
            </a:r>
            <a:r>
              <a:rPr lang="zh-CN" altLang="en-US" dirty="0"/>
              <a:t>。因为</a:t>
            </a:r>
            <a:r>
              <a:rPr lang="en-US" altLang="zh-CN"/>
              <a:t>PDCCH</a:t>
            </a:r>
            <a:r>
              <a:rPr lang="zh-CN" altLang="en-US" dirty="0"/>
              <a:t>传输时间很短，引入</a:t>
            </a:r>
            <a:r>
              <a:rPr lang="en-US" altLang="zh-CN" err="1"/>
              <a:t>PlCH</a:t>
            </a:r>
            <a:r>
              <a:rPr lang="zh-CN" altLang="en-US" dirty="0"/>
              <a:t>节省的能量很有限，所以</a:t>
            </a:r>
            <a:r>
              <a:rPr lang="en-US" altLang="zh-CN"/>
              <a:t>LTE</a:t>
            </a:r>
            <a:r>
              <a:rPr lang="zh-CN" altLang="en-US" dirty="0"/>
              <a:t>中没有使用物理层寻呼指示信道。如果在</a:t>
            </a:r>
            <a:r>
              <a:rPr lang="en-US" altLang="zh-CN"/>
              <a:t>PDCCH</a:t>
            </a:r>
            <a:r>
              <a:rPr lang="zh-CN" altLang="en-US" dirty="0"/>
              <a:t>上检测到自己的寻呼组标识，</a:t>
            </a:r>
            <a:r>
              <a:rPr lang="en-US" altLang="zh-CN"/>
              <a:t>UE</a:t>
            </a:r>
            <a:r>
              <a:rPr lang="zh-CN" altLang="en-US" dirty="0"/>
              <a:t>将解读</a:t>
            </a:r>
            <a:r>
              <a:rPr lang="en-US" altLang="zh-CN"/>
              <a:t>PDSCH</a:t>
            </a:r>
            <a:r>
              <a:rPr lang="zh-CN" altLang="en-US" dirty="0"/>
              <a:t>并将解码的数据通过寻呼传输信道（</a:t>
            </a:r>
            <a:r>
              <a:rPr lang="en-US" altLang="zh-CN"/>
              <a:t>PCH</a:t>
            </a:r>
            <a:r>
              <a:rPr lang="zh-CN" altLang="en-US" dirty="0"/>
              <a:t>）传到</a:t>
            </a:r>
            <a:r>
              <a:rPr lang="en-US" altLang="zh-CN"/>
              <a:t>MAC</a:t>
            </a:r>
            <a:r>
              <a:rPr lang="zh-CN" altLang="en-US" dirty="0"/>
              <a:t>层。</a:t>
            </a:r>
            <a:r>
              <a:rPr lang="en-US" altLang="zh-CN"/>
              <a:t>PCH</a:t>
            </a:r>
            <a:r>
              <a:rPr lang="zh-CN" altLang="en-US" dirty="0"/>
              <a:t>传输块中包含被寻呼</a:t>
            </a:r>
            <a:r>
              <a:rPr lang="en-US" altLang="zh-CN"/>
              <a:t>UE</a:t>
            </a:r>
            <a:r>
              <a:rPr lang="zh-CN" altLang="en-US" dirty="0"/>
              <a:t>的标识。未在</a:t>
            </a:r>
            <a:r>
              <a:rPr lang="en-US" altLang="zh-CN"/>
              <a:t>PCH</a:t>
            </a:r>
            <a:r>
              <a:rPr lang="zh-CN" altLang="en-US" dirty="0"/>
              <a:t>上找到自己标识的</a:t>
            </a:r>
            <a:r>
              <a:rPr lang="en-US" altLang="zh-CN"/>
              <a:t>UE</a:t>
            </a:r>
            <a:r>
              <a:rPr lang="zh-CN" altLang="en-US" dirty="0"/>
              <a:t>会丢弃这个信息并依照</a:t>
            </a:r>
            <a:r>
              <a:rPr lang="en-US" altLang="zh-CN"/>
              <a:t>DRX</a:t>
            </a:r>
            <a:r>
              <a:rPr lang="zh-CN" altLang="en-US" dirty="0"/>
              <a:t>周期进入休眠。 </a:t>
            </a:r>
            <a:endParaRPr lang="zh-CN" altLang="en-US" dirty="0"/>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49449" y="1552698"/>
            <a:ext cx="7320398" cy="728939"/>
            <a:chOff x="4260" y="638"/>
            <a:chExt cx="8921" cy="966"/>
          </a:xfrm>
        </p:grpSpPr>
        <p:sp>
          <p:nvSpPr>
            <p:cNvPr id="82" name="矩形 81"/>
            <p:cNvSpPr/>
            <p:nvPr>
              <p:custDataLst>
                <p:tags r:id="rId1"/>
              </p:custDataLst>
            </p:nvPr>
          </p:nvSpPr>
          <p:spPr>
            <a:xfrm>
              <a:off x="11754" y="1545"/>
              <a:ext cx="1427" cy="5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3" name="TextBox 82"/>
            <p:cNvSpPr txBox="1"/>
            <p:nvPr>
              <p:custDataLst>
                <p:tags r:id="rId2"/>
              </p:custDataLst>
            </p:nvPr>
          </p:nvSpPr>
          <p:spPr>
            <a:xfrm>
              <a:off x="7277" y="638"/>
              <a:ext cx="2902" cy="785"/>
            </a:xfrm>
            <a:prstGeom prst="round2SameRect">
              <a:avLst>
                <a:gd name="adj1" fmla="val 27581"/>
                <a:gd name="adj2" fmla="val 0"/>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805" b="1" dirty="0">
                  <a:solidFill>
                    <a:schemeClr val="lt1"/>
                  </a:solidFill>
                  <a:latin typeface="微软雅黑" panose="020B0503020204020204" charset="-122"/>
                  <a:ea typeface="微软雅黑" panose="020B0503020204020204" charset="-122"/>
                </a:rPr>
                <a:t>目    录</a:t>
              </a:r>
              <a:endParaRPr lang="zh-CN" altLang="en-US" sz="3805" b="1" dirty="0">
                <a:solidFill>
                  <a:schemeClr val="lt1"/>
                </a:solidFill>
                <a:latin typeface="微软雅黑" panose="020B0503020204020204" charset="-122"/>
                <a:ea typeface="微软雅黑" panose="020B0503020204020204" charset="-122"/>
              </a:endParaRPr>
            </a:p>
          </p:txBody>
        </p:sp>
        <p:sp>
          <p:nvSpPr>
            <p:cNvPr id="84" name="矩形 83"/>
            <p:cNvSpPr/>
            <p:nvPr>
              <p:custDataLst>
                <p:tags r:id="rId3"/>
              </p:custDataLst>
            </p:nvPr>
          </p:nvSpPr>
          <p:spPr>
            <a:xfrm>
              <a:off x="4260" y="1545"/>
              <a:ext cx="1427" cy="59"/>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5" name="矩形 84"/>
            <p:cNvSpPr/>
            <p:nvPr>
              <p:custDataLst>
                <p:tags r:id="rId4"/>
              </p:custDataLst>
            </p:nvPr>
          </p:nvSpPr>
          <p:spPr>
            <a:xfrm>
              <a:off x="5759" y="1545"/>
              <a:ext cx="1427" cy="59"/>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6" name="矩形 85"/>
            <p:cNvSpPr/>
            <p:nvPr>
              <p:custDataLst>
                <p:tags r:id="rId5"/>
              </p:custDataLst>
            </p:nvPr>
          </p:nvSpPr>
          <p:spPr>
            <a:xfrm>
              <a:off x="7258" y="1545"/>
              <a:ext cx="1427" cy="59"/>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7" name="矩形 86"/>
            <p:cNvSpPr/>
            <p:nvPr>
              <p:custDataLst>
                <p:tags r:id="rId6"/>
              </p:custDataLst>
            </p:nvPr>
          </p:nvSpPr>
          <p:spPr>
            <a:xfrm>
              <a:off x="8756" y="1545"/>
              <a:ext cx="1427" cy="59"/>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8" name="矩形 87"/>
            <p:cNvSpPr/>
            <p:nvPr>
              <p:custDataLst>
                <p:tags r:id="rId7"/>
              </p:custDataLst>
            </p:nvPr>
          </p:nvSpPr>
          <p:spPr>
            <a:xfrm>
              <a:off x="10255" y="1545"/>
              <a:ext cx="1427" cy="59"/>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grpSp>
      <p:cxnSp>
        <p:nvCxnSpPr>
          <p:cNvPr id="53" name="直接连接符 52"/>
          <p:cNvCxnSpPr/>
          <p:nvPr>
            <p:custDataLst>
              <p:tags r:id="rId8"/>
            </p:custDataLst>
          </p:nvPr>
        </p:nvCxnSpPr>
        <p:spPr>
          <a:xfrm>
            <a:off x="3498970" y="3410512"/>
            <a:ext cx="6276726" cy="0"/>
          </a:xfrm>
          <a:prstGeom prst="line">
            <a:avLst/>
          </a:prstGeom>
          <a:ln w="9525">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0" name="TextBox 99"/>
          <p:cNvSpPr txBox="1"/>
          <p:nvPr>
            <p:custDataLst>
              <p:tags r:id="rId9"/>
            </p:custDataLst>
          </p:nvPr>
        </p:nvSpPr>
        <p:spPr>
          <a:xfrm>
            <a:off x="3991721" y="2644598"/>
            <a:ext cx="5783975" cy="2106930"/>
          </a:xfrm>
          <a:prstGeom prst="rect">
            <a:avLst/>
          </a:prstGeom>
          <a:noFill/>
        </p:spPr>
        <p:txBody>
          <a:bodyPr wrap="square" rtlCol="0">
            <a:spAutoFit/>
          </a:bodyPr>
          <a:lstStyle/>
          <a:p>
            <a:pPr indent="-342900">
              <a:spcBef>
                <a:spcPct val="20000"/>
              </a:spcBef>
            </a:pPr>
            <a:r>
              <a:rPr lang="en-US" altLang="zh-CN" sz="2850" b="1" dirty="0">
                <a:solidFill>
                  <a:srgbClr val="F25600"/>
                </a:solidFill>
                <a:latin typeface="微软雅黑" panose="020B0503020204020204" charset="-122"/>
                <a:ea typeface="微软雅黑" panose="020B0503020204020204" charset="-122"/>
              </a:rPr>
              <a:t> </a:t>
            </a:r>
            <a:r>
              <a:rPr lang="zh-CN" altLang="en-US" sz="2850" b="1" dirty="0">
                <a:solidFill>
                  <a:srgbClr val="F25600"/>
                </a:solidFill>
                <a:latin typeface="微软雅黑" panose="020B0503020204020204" charset="-122"/>
                <a:ea typeface="微软雅黑" panose="020B0503020204020204" charset="-122"/>
              </a:rPr>
              <a:t>一、</a:t>
            </a:r>
            <a:r>
              <a:rPr lang="en-US" altLang="zh-CN" sz="2850" b="1" dirty="0">
                <a:solidFill>
                  <a:srgbClr val="F25600"/>
                </a:solidFill>
                <a:latin typeface="微软雅黑" panose="020B0503020204020204" charset="-122"/>
                <a:ea typeface="微软雅黑" panose="020B0503020204020204" charset="-122"/>
                <a:sym typeface="+mn-ea"/>
              </a:rPr>
              <a:t>LTE</a:t>
            </a:r>
            <a:r>
              <a:rPr lang="zh-CN" altLang="en-US" sz="2850" b="1" dirty="0">
                <a:solidFill>
                  <a:srgbClr val="F25600"/>
                </a:solidFill>
                <a:latin typeface="微软雅黑" panose="020B0503020204020204" charset="-122"/>
                <a:ea typeface="微软雅黑" panose="020B0503020204020204" charset="-122"/>
                <a:sym typeface="+mn-ea"/>
              </a:rPr>
              <a:t>移动性管理相关概念</a:t>
            </a:r>
            <a:endParaRPr lang="zh-CN" altLang="en-US" sz="2850" b="1" dirty="0">
              <a:solidFill>
                <a:srgbClr val="F25600"/>
              </a:solidFill>
              <a:latin typeface="微软雅黑" panose="020B0503020204020204" charset="-122"/>
              <a:ea typeface="微软雅黑" panose="020B0503020204020204" charset="-122"/>
              <a:sym typeface="+mn-ea"/>
            </a:endParaRPr>
          </a:p>
          <a:p>
            <a:pPr indent="-342900">
              <a:spcBef>
                <a:spcPct val="20000"/>
              </a:spcBef>
            </a:pPr>
            <a:endParaRPr lang="zh-CN" altLang="en-US" sz="2850" b="1" dirty="0">
              <a:solidFill>
                <a:srgbClr val="F25600"/>
              </a:solidFill>
              <a:latin typeface="微软雅黑" panose="020B0503020204020204" charset="-122"/>
              <a:ea typeface="微软雅黑" panose="020B0503020204020204" charset="-122"/>
              <a:sym typeface="+mn-ea"/>
            </a:endParaRPr>
          </a:p>
          <a:p>
            <a:pPr indent="-342900">
              <a:spcBef>
                <a:spcPct val="20000"/>
              </a:spcBef>
            </a:pPr>
            <a:endParaRPr lang="zh-CN" altLang="en-US" sz="2850" b="1" dirty="0">
              <a:solidFill>
                <a:srgbClr val="F25600"/>
              </a:solidFill>
              <a:latin typeface="微软雅黑" panose="020B0503020204020204" charset="-122"/>
              <a:ea typeface="微软雅黑" panose="020B0503020204020204" charset="-122"/>
              <a:sym typeface="+mn-ea"/>
            </a:endParaRPr>
          </a:p>
          <a:p>
            <a:pPr indent="-342900">
              <a:spcBef>
                <a:spcPct val="20000"/>
              </a:spcBef>
            </a:pPr>
            <a:endParaRPr lang="zh-CN" altLang="en-US" sz="2850" b="1" dirty="0">
              <a:solidFill>
                <a:srgbClr val="F25600"/>
              </a:solidFill>
              <a:latin typeface="微软雅黑" panose="020B0503020204020204" charset="-122"/>
              <a:ea typeface="微软雅黑" panose="020B0503020204020204" charset="-122"/>
              <a:sym typeface="+mn-ea"/>
            </a:endParaRPr>
          </a:p>
        </p:txBody>
      </p:sp>
      <p:cxnSp>
        <p:nvCxnSpPr>
          <p:cNvPr id="13" name="直接连接符 12"/>
          <p:cNvCxnSpPr/>
          <p:nvPr>
            <p:custDataLst>
              <p:tags r:id="rId10"/>
            </p:custDataLst>
          </p:nvPr>
        </p:nvCxnSpPr>
        <p:spPr>
          <a:xfrm>
            <a:off x="3498970" y="4432929"/>
            <a:ext cx="6276726" cy="0"/>
          </a:xfrm>
          <a:prstGeom prst="line">
            <a:avLst/>
          </a:prstGeom>
          <a:ln w="9525">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TextBox 99"/>
          <p:cNvSpPr txBox="1"/>
          <p:nvPr>
            <p:custDataLst>
              <p:tags r:id="rId11"/>
            </p:custDataLst>
          </p:nvPr>
        </p:nvSpPr>
        <p:spPr>
          <a:xfrm>
            <a:off x="3995631" y="3773473"/>
            <a:ext cx="5783975" cy="2632710"/>
          </a:xfrm>
          <a:prstGeom prst="rect">
            <a:avLst/>
          </a:prstGeom>
          <a:noFill/>
        </p:spPr>
        <p:txBody>
          <a:bodyPr wrap="square" rtlCol="0">
            <a:spAutoFit/>
          </a:bodyPr>
          <a:lstStyle/>
          <a:p>
            <a:pPr indent="-342900">
              <a:spcBef>
                <a:spcPct val="20000"/>
              </a:spcBef>
            </a:pPr>
            <a:r>
              <a:rPr lang="en-US" altLang="zh-CN" sz="2850" dirty="0">
                <a:solidFill>
                  <a:schemeClr val="dk1"/>
                </a:solidFill>
                <a:latin typeface="微软雅黑" panose="020B0503020204020204" charset="-122"/>
                <a:ea typeface="微软雅黑" panose="020B0503020204020204" charset="-122"/>
              </a:rPr>
              <a:t> </a:t>
            </a:r>
            <a:r>
              <a:rPr lang="zh-CN" altLang="en-US" sz="2850" dirty="0">
                <a:solidFill>
                  <a:schemeClr val="dk1"/>
                </a:solidFill>
                <a:latin typeface="微软雅黑" panose="020B0503020204020204" charset="-122"/>
                <a:ea typeface="微软雅黑" panose="020B0503020204020204" charset="-122"/>
              </a:rPr>
              <a:t>二、</a:t>
            </a:r>
            <a:r>
              <a:rPr lang="en-US" altLang="zh-CN" sz="2850" dirty="0">
                <a:solidFill>
                  <a:schemeClr val="dk1"/>
                </a:solidFill>
                <a:latin typeface="微软雅黑" panose="020B0503020204020204" charset="-122"/>
                <a:ea typeface="微软雅黑" panose="020B0503020204020204" charset="-122"/>
                <a:sym typeface="+mn-ea"/>
              </a:rPr>
              <a:t>LTE</a:t>
            </a:r>
            <a:r>
              <a:rPr lang="zh-CN" altLang="en-US" sz="2850" dirty="0">
                <a:solidFill>
                  <a:schemeClr val="dk1"/>
                </a:solidFill>
                <a:latin typeface="微软雅黑" panose="020B0503020204020204" charset="-122"/>
                <a:ea typeface="微软雅黑" panose="020B0503020204020204" charset="-122"/>
                <a:sym typeface="+mn-ea"/>
              </a:rPr>
              <a:t>小区选择</a:t>
            </a: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p:txBody>
      </p:sp>
      <p:cxnSp>
        <p:nvCxnSpPr>
          <p:cNvPr id="15" name="直接连接符 14"/>
          <p:cNvCxnSpPr/>
          <p:nvPr>
            <p:custDataLst>
              <p:tags r:id="rId12"/>
            </p:custDataLst>
          </p:nvPr>
        </p:nvCxnSpPr>
        <p:spPr>
          <a:xfrm>
            <a:off x="3529090" y="5543172"/>
            <a:ext cx="6276726" cy="0"/>
          </a:xfrm>
          <a:prstGeom prst="line">
            <a:avLst/>
          </a:prstGeom>
          <a:ln w="9525">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TextBox 99"/>
          <p:cNvSpPr txBox="1"/>
          <p:nvPr>
            <p:custDataLst>
              <p:tags r:id="rId13"/>
            </p:custDataLst>
          </p:nvPr>
        </p:nvSpPr>
        <p:spPr>
          <a:xfrm>
            <a:off x="4025751" y="4883716"/>
            <a:ext cx="5783975" cy="1055370"/>
          </a:xfrm>
          <a:prstGeom prst="rect">
            <a:avLst/>
          </a:prstGeom>
          <a:noFill/>
        </p:spPr>
        <p:txBody>
          <a:bodyPr wrap="square" rtlCol="0">
            <a:spAutoFit/>
          </a:bodyPr>
          <a:lstStyle/>
          <a:p>
            <a:pPr indent="-342900">
              <a:spcBef>
                <a:spcPct val="20000"/>
              </a:spcBef>
            </a:pPr>
            <a:r>
              <a:rPr lang="en-US" altLang="zh-CN" sz="2850" dirty="0">
                <a:solidFill>
                  <a:schemeClr val="dk1"/>
                </a:solidFill>
                <a:latin typeface="微软雅黑" panose="020B0503020204020204" charset="-122"/>
                <a:ea typeface="微软雅黑" panose="020B0503020204020204" charset="-122"/>
              </a:rPr>
              <a:t> </a:t>
            </a:r>
            <a:r>
              <a:rPr lang="zh-CN" altLang="en-US" sz="2850" dirty="0">
                <a:solidFill>
                  <a:schemeClr val="dk1"/>
                </a:solidFill>
                <a:latin typeface="微软雅黑" panose="020B0503020204020204" charset="-122"/>
                <a:ea typeface="微软雅黑" panose="020B0503020204020204" charset="-122"/>
              </a:rPr>
              <a:t>三、</a:t>
            </a:r>
            <a:r>
              <a:rPr lang="en-US" altLang="zh-CN" sz="2850" dirty="0">
                <a:solidFill>
                  <a:schemeClr val="dk1"/>
                </a:solidFill>
                <a:latin typeface="微软雅黑" panose="020B0503020204020204" charset="-122"/>
                <a:ea typeface="微软雅黑" panose="020B0503020204020204" charset="-122"/>
                <a:sym typeface="+mn-ea"/>
              </a:rPr>
              <a:t>LTE</a:t>
            </a:r>
            <a:r>
              <a:rPr lang="zh-CN" altLang="en-US" sz="2850" dirty="0">
                <a:solidFill>
                  <a:schemeClr val="dk1"/>
                </a:solidFill>
                <a:latin typeface="微软雅黑" panose="020B0503020204020204" charset="-122"/>
                <a:ea typeface="微软雅黑" panose="020B0503020204020204" charset="-122"/>
                <a:sym typeface="+mn-ea"/>
              </a:rPr>
              <a:t>小区重选</a:t>
            </a: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algn="l" eaLnBrk="1" hangingPunct="1"/>
            <a:r>
              <a:rPr lang="zh-CN" altLang="zh-CN" sz="3600" b="1" dirty="0">
                <a:solidFill>
                  <a:srgbClr val="0000FF"/>
                </a:solidFill>
              </a:rPr>
              <a:t>移动管理相关的几个</a:t>
            </a:r>
            <a:r>
              <a:rPr lang="zh-CN" altLang="zh-CN" sz="3600" b="1" dirty="0" smtClean="0">
                <a:solidFill>
                  <a:srgbClr val="0000FF"/>
                </a:solidFill>
              </a:rPr>
              <a:t>概念</a:t>
            </a:r>
            <a:r>
              <a:rPr lang="zh-CN" altLang="en-US" sz="3600" b="1" dirty="0" smtClean="0">
                <a:solidFill>
                  <a:srgbClr val="0000FF"/>
                </a:solidFill>
              </a:rPr>
              <a:t>解释</a:t>
            </a:r>
            <a:endParaRPr lang="zh-CN" altLang="en-US" sz="3600" b="1" dirty="0" smtClean="0">
              <a:solidFill>
                <a:srgbClr val="0000FF"/>
              </a:solidFill>
            </a:endParaRPr>
          </a:p>
        </p:txBody>
      </p:sp>
      <p:sp>
        <p:nvSpPr>
          <p:cNvPr id="46084" name="Rectangle 3"/>
          <p:cNvSpPr>
            <a:spLocks noGrp="1" noChangeArrowheads="1"/>
          </p:cNvSpPr>
          <p:nvPr>
            <p:ph type="body" idx="1"/>
          </p:nvPr>
        </p:nvSpPr>
        <p:spPr/>
        <p:txBody>
          <a:bodyPr/>
          <a:lstStyle/>
          <a:p>
            <a:pPr>
              <a:lnSpc>
                <a:spcPct val="150000"/>
              </a:lnSpc>
            </a:pPr>
            <a:r>
              <a:rPr lang="en-US" altLang="zh-CN" sz="2800" b="1" dirty="0" smtClean="0">
                <a:solidFill>
                  <a:srgbClr val="0000FF"/>
                </a:solidFill>
                <a:effectLst>
                  <a:outerShdw blurRad="38100" dist="38100" dir="2700000" algn="tl">
                    <a:srgbClr val="000000">
                      <a:alpha val="43137"/>
                    </a:srgbClr>
                  </a:outerShdw>
                </a:effectLst>
              </a:rPr>
              <a:t>1</a:t>
            </a:r>
            <a:r>
              <a:rPr lang="zh-CN" altLang="zh-CN" sz="2800" b="1" dirty="0">
                <a:solidFill>
                  <a:srgbClr val="0000FF"/>
                </a:solidFill>
                <a:effectLst>
                  <a:outerShdw blurRad="38100" dist="38100" dir="2700000" algn="tl">
                    <a:srgbClr val="000000">
                      <a:alpha val="43137"/>
                    </a:srgbClr>
                  </a:outerShdw>
                </a:effectLst>
              </a:rPr>
              <a:t>）跟踪区域（</a:t>
            </a:r>
            <a:r>
              <a:rPr lang="en-US" altLang="zh-CN" sz="2800" b="1" dirty="0">
                <a:solidFill>
                  <a:srgbClr val="0000FF"/>
                </a:solidFill>
                <a:effectLst>
                  <a:outerShdw blurRad="38100" dist="38100" dir="2700000" algn="tl">
                    <a:srgbClr val="000000">
                      <a:alpha val="43137"/>
                    </a:srgbClr>
                  </a:outerShdw>
                </a:effectLst>
              </a:rPr>
              <a:t>TA</a:t>
            </a:r>
            <a:r>
              <a:rPr lang="zh-CN" altLang="zh-CN" sz="2800" b="1" dirty="0">
                <a:solidFill>
                  <a:srgbClr val="0000FF"/>
                </a:solidFill>
                <a:effectLst>
                  <a:outerShdw blurRad="38100" dist="38100" dir="2700000" algn="tl">
                    <a:srgbClr val="000000">
                      <a:alpha val="43137"/>
                    </a:srgbClr>
                  </a:outerShdw>
                </a:effectLst>
              </a:rPr>
              <a:t>）</a:t>
            </a:r>
            <a:endParaRPr lang="zh-CN" altLang="zh-CN" sz="2800" b="1" dirty="0">
              <a:solidFill>
                <a:srgbClr val="0000FF"/>
              </a:solidFill>
              <a:effectLst>
                <a:outerShdw blurRad="38100" dist="38100" dir="2700000" algn="tl">
                  <a:srgbClr val="000000">
                    <a:alpha val="43137"/>
                  </a:srgbClr>
                </a:outerShdw>
              </a:effectLst>
            </a:endParaRPr>
          </a:p>
          <a:p>
            <a:pPr>
              <a:lnSpc>
                <a:spcPct val="150000"/>
              </a:lnSpc>
            </a:pPr>
            <a:r>
              <a:rPr lang="en-US" altLang="zh-CN" sz="2800" b="1" dirty="0" smtClean="0"/>
              <a:t>      TA</a:t>
            </a:r>
            <a:r>
              <a:rPr lang="zh-CN" altLang="zh-CN" sz="2800" b="1" dirty="0"/>
              <a:t>是</a:t>
            </a:r>
            <a:r>
              <a:rPr lang="en-US" altLang="zh-CN" sz="2800" b="1" dirty="0"/>
              <a:t>LTE/SAE</a:t>
            </a:r>
            <a:r>
              <a:rPr lang="zh-CN" altLang="zh-CN" sz="2800" b="1" dirty="0"/>
              <a:t>系统为</a:t>
            </a:r>
            <a:r>
              <a:rPr lang="en-US" altLang="zh-CN" sz="2800" b="1" dirty="0"/>
              <a:t>UE</a:t>
            </a:r>
            <a:r>
              <a:rPr lang="zh-CN" altLang="zh-CN" sz="2800" b="1" dirty="0"/>
              <a:t>的位置管理设立的概念，其被定义为</a:t>
            </a:r>
            <a:r>
              <a:rPr lang="en-US" altLang="zh-CN" sz="2800" b="1" dirty="0"/>
              <a:t>UE</a:t>
            </a:r>
            <a:r>
              <a:rPr lang="zh-CN" altLang="zh-CN" sz="2800" b="1" dirty="0"/>
              <a:t>不需要更新服务的自由移动区域。</a:t>
            </a:r>
            <a:r>
              <a:rPr lang="en-US" altLang="zh-CN" sz="2800" b="1" dirty="0"/>
              <a:t>TA</a:t>
            </a:r>
            <a:r>
              <a:rPr lang="zh-CN" altLang="zh-CN" sz="2800" b="1" dirty="0"/>
              <a:t>功能可以实现对终端位置的管理，分为寻呼管理和位置更新管理。</a:t>
            </a:r>
            <a:r>
              <a:rPr lang="en-US" altLang="zh-CN" sz="2800" b="1" dirty="0"/>
              <a:t>UE</a:t>
            </a:r>
            <a:r>
              <a:rPr lang="zh-CN" altLang="zh-CN" sz="2800" b="1" dirty="0"/>
              <a:t>通过跟踪区注册告知</a:t>
            </a:r>
            <a:r>
              <a:rPr lang="en-US" altLang="zh-CN" sz="2800" b="1" dirty="0"/>
              <a:t>EPC</a:t>
            </a:r>
            <a:r>
              <a:rPr lang="zh-CN" altLang="zh-CN" sz="2800" b="1" dirty="0"/>
              <a:t>自己的跟踪区。</a:t>
            </a:r>
            <a:endParaRPr lang="en-GB" altLang="zh-CN" sz="2800" b="1" dirty="0" smtClean="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381742" y="914300"/>
            <a:ext cx="8043575" cy="617220"/>
          </a:xfrm>
          <a:prstGeom prst="rect">
            <a:avLst/>
          </a:prstGeom>
          <a:noFill/>
        </p:spPr>
        <p:txBody>
          <a:bodyPr wrap="square" rtlCol="0">
            <a:spAutoFit/>
          </a:bodyPr>
          <a:lstStyle/>
          <a:p>
            <a:pPr marL="457200" indent="-457200">
              <a:lnSpc>
                <a:spcPct val="120000"/>
              </a:lnSpc>
              <a:buFont typeface="Wingdings" panose="05000000000000000000" charset="0"/>
              <a:buChar char="Ø"/>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跟踪区（</a:t>
            </a: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TA</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sp>
        <p:nvSpPr>
          <p:cNvPr id="10" name="Rectangle 3"/>
          <p:cNvSpPr txBox="1">
            <a:spLocks noChangeArrowheads="1"/>
          </p:cNvSpPr>
          <p:nvPr>
            <p:custDataLst>
              <p:tags r:id="rId2"/>
            </p:custDataLst>
          </p:nvPr>
        </p:nvSpPr>
        <p:spPr>
          <a:xfrm>
            <a:off x="381635" y="1447800"/>
            <a:ext cx="10654030" cy="3089910"/>
          </a:xfrm>
          <a:prstGeom prst="rect">
            <a:avLst/>
          </a:prstGeom>
        </p:spPr>
        <p:txBody>
          <a:bodyPr vert="horz" lIns="108661" tIns="54330" rIns="108661" bIns="54330" rtlCol="0">
            <a:normAutofit/>
          </a:bodyPr>
          <a:lstStyle>
            <a:lvl1pPr marL="269875" indent="-269240" algn="l" defTabSz="719455" rtl="0" eaLnBrk="1" latinLnBrk="0" hangingPunct="1">
              <a:spcBef>
                <a:spcPts val="75"/>
              </a:spcBef>
              <a:buFont typeface="Arial" panose="020B0604020202020204" pitchFamily="34" charset="0"/>
              <a:buChar char="•"/>
              <a:defRPr sz="2520" kern="1200">
                <a:solidFill>
                  <a:schemeClr val="tx1"/>
                </a:solidFill>
                <a:latin typeface="+mn-lt"/>
                <a:ea typeface="+mn-ea"/>
                <a:cs typeface="+mn-cs"/>
              </a:defRPr>
            </a:lvl1pPr>
            <a:lvl2pPr marL="584835" indent="-224155" algn="l" defTabSz="719455" rtl="0" eaLnBrk="1" latinLnBrk="0" hangingPunct="1">
              <a:spcBef>
                <a:spcPts val="75"/>
              </a:spcBef>
              <a:buFont typeface="Arial" panose="020B0604020202020204" pitchFamily="34" charset="0"/>
              <a:buChar char="–"/>
              <a:defRPr sz="2205" kern="1200">
                <a:solidFill>
                  <a:schemeClr val="tx1"/>
                </a:solidFill>
                <a:latin typeface="+mn-lt"/>
                <a:ea typeface="+mn-ea"/>
                <a:cs typeface="+mn-cs"/>
              </a:defRPr>
            </a:lvl2pPr>
            <a:lvl3pPr marL="899160" indent="-179070" algn="l" defTabSz="719455" rtl="0" eaLnBrk="1" latinLnBrk="0" hangingPunct="1">
              <a:spcBef>
                <a:spcPts val="75"/>
              </a:spcBef>
              <a:buFont typeface="Arial" panose="020B0604020202020204" pitchFamily="34" charset="0"/>
              <a:buChar char="•"/>
              <a:defRPr sz="1890" kern="1200">
                <a:solidFill>
                  <a:schemeClr val="tx1"/>
                </a:solidFill>
                <a:latin typeface="+mn-lt"/>
                <a:ea typeface="+mn-ea"/>
                <a:cs typeface="+mn-cs"/>
              </a:defRPr>
            </a:lvl3pPr>
            <a:lvl4pPr marL="12592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4pPr>
            <a:lvl5pPr marL="16186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5pPr>
            <a:lvl6pPr marL="19786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6pPr>
            <a:lvl7pPr marL="23387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7pPr>
            <a:lvl8pPr marL="26981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8pPr>
            <a:lvl9pPr marL="30581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9pPr>
          </a:lstStyle>
          <a:p>
            <a:pPr>
              <a:lnSpc>
                <a:spcPct val="150000"/>
              </a:lnSpc>
            </a:pPr>
            <a:endParaRPr lang="zh-CN" altLang="en-US" sz="1900" dirty="0">
              <a:solidFill>
                <a:schemeClr val="dk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rcRect b="21859"/>
          <a:stretch>
            <a:fillRect/>
          </a:stretch>
        </p:blipFill>
        <p:spPr>
          <a:xfrm>
            <a:off x="6400800" y="2755265"/>
            <a:ext cx="5711825" cy="3085465"/>
          </a:xfrm>
          <a:prstGeom prst="rect">
            <a:avLst/>
          </a:prstGeom>
        </p:spPr>
      </p:pic>
      <p:sp>
        <p:nvSpPr>
          <p:cNvPr id="8" name="文本框 7"/>
          <p:cNvSpPr txBox="1"/>
          <p:nvPr/>
        </p:nvSpPr>
        <p:spPr>
          <a:xfrm>
            <a:off x="1218672" y="4370358"/>
            <a:ext cx="375920" cy="106680"/>
          </a:xfrm>
          <a:prstGeom prst="rect">
            <a:avLst/>
          </a:prstGeom>
          <a:noFill/>
        </p:spPr>
        <p:txBody>
          <a:bodyPr wrap="none" rtlCol="0" anchor="t">
            <a:spAutoFit/>
          </a:bodyPr>
          <a:lstStyle/>
          <a:p>
            <a:r>
              <a:rPr lang="zh-CN" altLang="en-US" sz="100" dirty="0">
                <a:solidFill>
                  <a:srgbClr val="00B050"/>
                </a:solidFill>
                <a:latin typeface="微软雅黑" panose="020B0503020204020204" charset="-122"/>
                <a:ea typeface="微软雅黑" panose="020B0503020204020204" charset="-122"/>
                <a:sym typeface="+mn-ea"/>
              </a:rPr>
              <a:t>每个小区</a:t>
            </a:r>
            <a:r>
              <a:rPr lang="en-US" altLang="zh-CN" sz="100" dirty="0">
                <a:solidFill>
                  <a:srgbClr val="00B050"/>
                </a:solidFill>
                <a:latin typeface="微软雅黑" panose="020B0503020204020204" charset="-122"/>
                <a:ea typeface="微软雅黑" panose="020B0503020204020204" charset="-122"/>
                <a:sym typeface="+mn-ea"/>
              </a:rPr>
              <a:t>(</a:t>
            </a:r>
            <a:r>
              <a:rPr lang="zh-CN" altLang="en-US" sz="100" dirty="0">
                <a:solidFill>
                  <a:srgbClr val="00B050"/>
                </a:solidFill>
                <a:latin typeface="微软雅黑" panose="020B0503020204020204" charset="-122"/>
                <a:ea typeface="微软雅黑" panose="020B0503020204020204" charset="-122"/>
                <a:sym typeface="+mn-ea"/>
              </a:rPr>
              <a:t>频率信号</a:t>
            </a:r>
            <a:r>
              <a:rPr lang="en-US" altLang="zh-CN" sz="100" dirty="0">
                <a:solidFill>
                  <a:srgbClr val="00B050"/>
                </a:solidFill>
                <a:latin typeface="微软雅黑" panose="020B0503020204020204" charset="-122"/>
                <a:ea typeface="微软雅黑" panose="020B0503020204020204" charset="-122"/>
                <a:sym typeface="+mn-ea"/>
              </a:rPr>
              <a:t>)</a:t>
            </a:r>
            <a:r>
              <a:rPr lang="zh-CN" altLang="en-US" sz="100" dirty="0">
                <a:solidFill>
                  <a:srgbClr val="00B050"/>
                </a:solidFill>
                <a:latin typeface="微软雅黑" panose="020B0503020204020204" charset="-122"/>
                <a:ea typeface="微软雅黑" panose="020B0503020204020204" charset="-122"/>
                <a:sym typeface="+mn-ea"/>
              </a:rPr>
              <a:t>只属于一个</a:t>
            </a:r>
            <a:r>
              <a:rPr lang="en-US" altLang="zh-CN" sz="100" dirty="0">
                <a:solidFill>
                  <a:srgbClr val="00B050"/>
                </a:solidFill>
                <a:latin typeface="微软雅黑" panose="020B0503020204020204" charset="-122"/>
                <a:ea typeface="微软雅黑" panose="020B0503020204020204" charset="-122"/>
                <a:sym typeface="+mn-ea"/>
              </a:rPr>
              <a:t>TA</a:t>
            </a:r>
            <a:endParaRPr lang="en-US" altLang="zh-CN" sz="100" dirty="0">
              <a:solidFill>
                <a:srgbClr val="00B050"/>
              </a:solidFill>
              <a:latin typeface="微软雅黑" panose="020B0503020204020204" charset="-122"/>
              <a:ea typeface="微软雅黑" panose="020B0503020204020204" charset="-122"/>
              <a:sym typeface="+mn-ea"/>
            </a:endParaRPr>
          </a:p>
        </p:txBody>
      </p:sp>
      <p:sp>
        <p:nvSpPr>
          <p:cNvPr id="2" name="文本框 1"/>
          <p:cNvSpPr txBox="1"/>
          <p:nvPr/>
        </p:nvSpPr>
        <p:spPr>
          <a:xfrm>
            <a:off x="457200" y="1691640"/>
            <a:ext cx="6096000" cy="3271520"/>
          </a:xfrm>
          <a:prstGeom prst="rect">
            <a:avLst/>
          </a:prstGeom>
          <a:noFill/>
        </p:spPr>
        <p:txBody>
          <a:bodyPr wrap="square" rtlCol="0" anchor="t">
            <a:spAutoFit/>
          </a:bodyPr>
          <a:lstStyle/>
          <a:p>
            <a:pPr>
              <a:lnSpc>
                <a:spcPct val="150000"/>
              </a:lnSpc>
            </a:pPr>
            <a:r>
              <a:rPr lang="zh-CN" altLang="en-US" sz="2375" dirty="0">
                <a:solidFill>
                  <a:schemeClr val="dk1"/>
                </a:solidFill>
                <a:latin typeface="微软雅黑" panose="020B0503020204020204" charset="-122"/>
                <a:ea typeface="微软雅黑" panose="020B0503020204020204" charset="-122"/>
                <a:sym typeface="+mn-ea"/>
              </a:rPr>
              <a:t>跟踪区设计要求：</a:t>
            </a:r>
            <a:endParaRPr lang="zh-CN" altLang="en-US" sz="2375"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zh-CN" altLang="en-US" sz="1900" dirty="0">
                <a:solidFill>
                  <a:schemeClr val="dk1"/>
                </a:solidFill>
                <a:latin typeface="微软雅黑" panose="020B0503020204020204" charset="-122"/>
                <a:ea typeface="微软雅黑" panose="020B0503020204020204" charset="-122"/>
                <a:sym typeface="+mn-ea"/>
              </a:rPr>
              <a:t>当</a:t>
            </a:r>
            <a:r>
              <a:rPr lang="en-US" altLang="zh-CN" sz="1900" dirty="0">
                <a:solidFill>
                  <a:schemeClr val="dk1"/>
                </a:solidFill>
                <a:latin typeface="微软雅黑" panose="020B0503020204020204" charset="-122"/>
                <a:ea typeface="微软雅黑" panose="020B0503020204020204" charset="-122"/>
                <a:sym typeface="+mn-ea"/>
              </a:rPr>
              <a:t>UE</a:t>
            </a:r>
            <a:r>
              <a:rPr lang="zh-CN" altLang="en-US" sz="1900" dirty="0">
                <a:solidFill>
                  <a:schemeClr val="dk1"/>
                </a:solidFill>
                <a:latin typeface="微软雅黑" panose="020B0503020204020204" charset="-122"/>
                <a:ea typeface="微软雅黑" panose="020B0503020204020204" charset="-122"/>
                <a:sym typeface="+mn-ea"/>
              </a:rPr>
              <a:t>处于空闲状态时，核心网能够知道</a:t>
            </a:r>
            <a:r>
              <a:rPr lang="en-US" altLang="zh-CN" sz="1900" dirty="0">
                <a:solidFill>
                  <a:schemeClr val="dk1"/>
                </a:solidFill>
                <a:latin typeface="微软雅黑" panose="020B0503020204020204" charset="-122"/>
                <a:ea typeface="微软雅黑" panose="020B0503020204020204" charset="-122"/>
                <a:sym typeface="+mn-ea"/>
              </a:rPr>
              <a:t>UE</a:t>
            </a:r>
            <a:r>
              <a:rPr lang="zh-CN" altLang="en-US" sz="1900" dirty="0">
                <a:solidFill>
                  <a:schemeClr val="dk1"/>
                </a:solidFill>
                <a:latin typeface="微软雅黑" panose="020B0503020204020204" charset="-122"/>
                <a:ea typeface="微软雅黑" panose="020B0503020204020204" charset="-122"/>
                <a:sym typeface="+mn-ea"/>
              </a:rPr>
              <a:t>所在的跟踪区</a:t>
            </a:r>
            <a:endParaRPr lang="zh-CN" altLang="en-US" sz="1900"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zh-CN" altLang="en-US" sz="1900" dirty="0">
                <a:solidFill>
                  <a:schemeClr val="dk1"/>
                </a:solidFill>
                <a:latin typeface="微软雅黑" panose="020B0503020204020204" charset="-122"/>
                <a:ea typeface="微软雅黑" panose="020B0503020204020204" charset="-122"/>
                <a:sym typeface="+mn-ea"/>
              </a:rPr>
              <a:t>当处于空闲状态的</a:t>
            </a:r>
            <a:r>
              <a:rPr lang="en-US" altLang="zh-CN" sz="1900" dirty="0">
                <a:solidFill>
                  <a:schemeClr val="dk1"/>
                </a:solidFill>
                <a:latin typeface="微软雅黑" panose="020B0503020204020204" charset="-122"/>
                <a:ea typeface="微软雅黑" panose="020B0503020204020204" charset="-122"/>
                <a:sym typeface="+mn-ea"/>
              </a:rPr>
              <a:t>UE</a:t>
            </a:r>
            <a:r>
              <a:rPr lang="zh-CN" altLang="en-US" sz="1900" dirty="0">
                <a:solidFill>
                  <a:schemeClr val="dk1"/>
                </a:solidFill>
                <a:latin typeface="微软雅黑" panose="020B0503020204020204" charset="-122"/>
                <a:ea typeface="微软雅黑" panose="020B0503020204020204" charset="-122"/>
                <a:sym typeface="+mn-ea"/>
              </a:rPr>
              <a:t>需要被寻呼时，必须在</a:t>
            </a:r>
            <a:r>
              <a:rPr lang="en-US" altLang="zh-CN" sz="1900" dirty="0">
                <a:solidFill>
                  <a:schemeClr val="dk1"/>
                </a:solidFill>
                <a:latin typeface="微软雅黑" panose="020B0503020204020204" charset="-122"/>
                <a:ea typeface="微软雅黑" panose="020B0503020204020204" charset="-122"/>
                <a:sym typeface="+mn-ea"/>
              </a:rPr>
              <a:t>UE</a:t>
            </a:r>
            <a:r>
              <a:rPr lang="zh-CN" altLang="en-US" sz="1900" dirty="0">
                <a:solidFill>
                  <a:schemeClr val="dk1"/>
                </a:solidFill>
                <a:latin typeface="微软雅黑" panose="020B0503020204020204" charset="-122"/>
                <a:ea typeface="微软雅黑" panose="020B0503020204020204" charset="-122"/>
                <a:sym typeface="+mn-ea"/>
              </a:rPr>
              <a:t>所注册的跟踪区的所有小区进行寻呼</a:t>
            </a:r>
            <a:endParaRPr lang="zh-CN" altLang="en-US" sz="1900"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zh-CN" altLang="en-US" sz="1900" dirty="0">
                <a:solidFill>
                  <a:schemeClr val="dk1"/>
                </a:solidFill>
                <a:latin typeface="微软雅黑" panose="020B0503020204020204" charset="-122"/>
                <a:ea typeface="微软雅黑" panose="020B0503020204020204" charset="-122"/>
                <a:sym typeface="+mn-ea"/>
              </a:rPr>
              <a:t>在</a:t>
            </a:r>
            <a:r>
              <a:rPr lang="en-US" altLang="zh-CN" sz="1900" dirty="0">
                <a:solidFill>
                  <a:schemeClr val="dk1"/>
                </a:solidFill>
                <a:latin typeface="微软雅黑" panose="020B0503020204020204" charset="-122"/>
                <a:ea typeface="微软雅黑" panose="020B0503020204020204" charset="-122"/>
                <a:sym typeface="+mn-ea"/>
              </a:rPr>
              <a:t>LTE</a:t>
            </a:r>
            <a:r>
              <a:rPr lang="zh-CN" altLang="en-US" sz="1900" dirty="0">
                <a:solidFill>
                  <a:schemeClr val="dk1"/>
                </a:solidFill>
                <a:latin typeface="微软雅黑" panose="020B0503020204020204" charset="-122"/>
                <a:ea typeface="微软雅黑" panose="020B0503020204020204" charset="-122"/>
                <a:sym typeface="+mn-ea"/>
              </a:rPr>
              <a:t>系统中应尽量减少因位置改变而引起的位置更新信令。</a:t>
            </a:r>
            <a:endParaRPr lang="zh-CN" altLang="en-US" sz="1900" dirty="0">
              <a:solidFill>
                <a:schemeClr val="dk1"/>
              </a:solidFill>
              <a:latin typeface="微软雅黑" panose="020B0503020204020204" charset="-122"/>
              <a:ea typeface="微软雅黑" panose="020B0503020204020204" charset="-122"/>
              <a:sym typeface="+mn-ea"/>
            </a:endParaRPr>
          </a:p>
        </p:txBody>
      </p:sp>
      <p:sp>
        <p:nvSpPr>
          <p:cNvPr id="3" name="文本框 2"/>
          <p:cNvSpPr txBox="1"/>
          <p:nvPr>
            <p:custDataLst>
              <p:tags r:id="rId4"/>
            </p:custDataLst>
          </p:nvPr>
        </p:nvSpPr>
        <p:spPr>
          <a:xfrm>
            <a:off x="7543800" y="2209800"/>
            <a:ext cx="4315460" cy="368300"/>
          </a:xfrm>
          <a:prstGeom prst="rect">
            <a:avLst/>
          </a:prstGeom>
          <a:noFill/>
        </p:spPr>
        <p:txBody>
          <a:bodyPr wrap="none" rtlCol="0" anchor="t">
            <a:spAutoFit/>
          </a:bodyPr>
          <a:lstStyle/>
          <a:p>
            <a:pPr algn="l"/>
            <a:r>
              <a:rPr lang="zh-CN" altLang="en-US" dirty="0">
                <a:solidFill>
                  <a:srgbClr val="00CC66"/>
                </a:solidFill>
                <a:latin typeface="微软雅黑" panose="020B0503020204020204" charset="-122"/>
                <a:ea typeface="微软雅黑" panose="020B0503020204020204" charset="-122"/>
                <a:sym typeface="+mn-ea"/>
              </a:rPr>
              <a:t>每个小区</a:t>
            </a:r>
            <a:r>
              <a:rPr lang="en-US" altLang="zh-CN" dirty="0">
                <a:solidFill>
                  <a:srgbClr val="00CC66"/>
                </a:solidFill>
                <a:latin typeface="微软雅黑" panose="020B0503020204020204" charset="-122"/>
                <a:ea typeface="微软雅黑" panose="020B0503020204020204" charset="-122"/>
                <a:sym typeface="+mn-ea"/>
              </a:rPr>
              <a:t>(</a:t>
            </a:r>
            <a:r>
              <a:rPr lang="zh-CN" altLang="en-US" dirty="0">
                <a:solidFill>
                  <a:srgbClr val="00CC66"/>
                </a:solidFill>
                <a:latin typeface="微软雅黑" panose="020B0503020204020204" charset="-122"/>
                <a:ea typeface="微软雅黑" panose="020B0503020204020204" charset="-122"/>
                <a:sym typeface="+mn-ea"/>
              </a:rPr>
              <a:t>频率信号</a:t>
            </a:r>
            <a:r>
              <a:rPr lang="en-US" altLang="zh-CN" dirty="0">
                <a:solidFill>
                  <a:srgbClr val="00CC66"/>
                </a:solidFill>
                <a:latin typeface="微软雅黑" panose="020B0503020204020204" charset="-122"/>
                <a:ea typeface="微软雅黑" panose="020B0503020204020204" charset="-122"/>
                <a:sym typeface="+mn-ea"/>
              </a:rPr>
              <a:t>)</a:t>
            </a:r>
            <a:r>
              <a:rPr lang="zh-CN" altLang="en-US" dirty="0">
                <a:solidFill>
                  <a:srgbClr val="00CC66"/>
                </a:solidFill>
                <a:latin typeface="微软雅黑" panose="020B0503020204020204" charset="-122"/>
                <a:ea typeface="微软雅黑" panose="020B0503020204020204" charset="-122"/>
                <a:sym typeface="+mn-ea"/>
              </a:rPr>
              <a:t>只属于一个跟踪区</a:t>
            </a:r>
            <a:r>
              <a:rPr lang="en-US" altLang="zh-CN" dirty="0">
                <a:solidFill>
                  <a:srgbClr val="00CC66"/>
                </a:solidFill>
                <a:latin typeface="微软雅黑" panose="020B0503020204020204" charset="-122"/>
                <a:ea typeface="微软雅黑" panose="020B0503020204020204" charset="-122"/>
                <a:sym typeface="+mn-ea"/>
              </a:rPr>
              <a:t>TA</a:t>
            </a:r>
            <a:endParaRPr lang="en-US" altLang="zh-CN" dirty="0">
              <a:solidFill>
                <a:srgbClr val="00CC66"/>
              </a:solidFill>
              <a:latin typeface="微软雅黑" panose="020B0503020204020204" charset="-122"/>
              <a:ea typeface="微软雅黑" panose="020B0503020204020204" charset="-122"/>
              <a:sym typeface="+mn-e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custDataLst>
              <p:tags r:id="rId1"/>
            </p:custDataLst>
          </p:nvPr>
        </p:nvSpPr>
        <p:spPr>
          <a:xfrm>
            <a:off x="2357238" y="1536707"/>
            <a:ext cx="7540243" cy="4620625"/>
          </a:xfrm>
          <a:noFill/>
        </p:spPr>
        <p:txBody>
          <a:bodyPr/>
          <a:lstStyle/>
          <a:p>
            <a:pPr lvl="1" eaLnBrk="1" hangingPunct="1"/>
            <a:endParaRPr lang="en-US" altLang="zh-CN" sz="2245" dirty="0">
              <a:solidFill>
                <a:schemeClr val="dk1"/>
              </a:solidFill>
            </a:endParaRPr>
          </a:p>
          <a:p>
            <a:pPr lvl="2" eaLnBrk="1" hangingPunct="1">
              <a:buFont typeface="Wingdings" panose="05000000000000000000" pitchFamily="2" charset="2"/>
              <a:buNone/>
            </a:pPr>
            <a:endParaRPr lang="en-US" altLang="zh-CN" sz="2245" dirty="0">
              <a:solidFill>
                <a:schemeClr val="dk1"/>
              </a:solidFill>
            </a:endParaRPr>
          </a:p>
        </p:txBody>
      </p:sp>
      <p:sp>
        <p:nvSpPr>
          <p:cNvPr id="5" name="文本框 4"/>
          <p:cNvSpPr txBox="1"/>
          <p:nvPr>
            <p:custDataLst>
              <p:tags r:id="rId2"/>
            </p:custDataLst>
          </p:nvPr>
        </p:nvSpPr>
        <p:spPr>
          <a:xfrm>
            <a:off x="534142" y="434240"/>
            <a:ext cx="8043575" cy="617220"/>
          </a:xfrm>
          <a:prstGeom prst="rect">
            <a:avLst/>
          </a:prstGeom>
          <a:noFill/>
        </p:spPr>
        <p:txBody>
          <a:bodyPr wrap="square" rtlCol="0">
            <a:spAutoFit/>
          </a:bodyPr>
          <a:lstStyle/>
          <a:p>
            <a:pPr marL="457200" indent="-457200">
              <a:lnSpc>
                <a:spcPct val="120000"/>
              </a:lnSpc>
              <a:buFont typeface="Wingdings" panose="05000000000000000000" charset="0"/>
              <a:buChar char="Ø"/>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跟踪区列表（</a:t>
            </a: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TAL</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sp>
        <p:nvSpPr>
          <p:cNvPr id="10" name="Rectangle 3"/>
          <p:cNvSpPr txBox="1">
            <a:spLocks noChangeArrowheads="1"/>
          </p:cNvSpPr>
          <p:nvPr>
            <p:custDataLst>
              <p:tags r:id="rId3"/>
            </p:custDataLst>
          </p:nvPr>
        </p:nvSpPr>
        <p:spPr>
          <a:xfrm>
            <a:off x="618490" y="990600"/>
            <a:ext cx="10857865" cy="4986020"/>
          </a:xfrm>
          <a:prstGeom prst="rect">
            <a:avLst/>
          </a:prstGeom>
        </p:spPr>
        <p:txBody>
          <a:bodyPr vert="horz" lIns="108661" tIns="54330" rIns="108661" bIns="54330" rtlCol="0">
            <a:normAutofit/>
          </a:bodyPr>
          <a:lstStyle>
            <a:lvl1pPr marL="269875" indent="-269240" algn="l" defTabSz="719455" rtl="0" eaLnBrk="1" latinLnBrk="0" hangingPunct="1">
              <a:spcBef>
                <a:spcPts val="75"/>
              </a:spcBef>
              <a:buFont typeface="Arial" panose="020B0604020202020204" pitchFamily="34" charset="0"/>
              <a:buChar char="•"/>
              <a:defRPr sz="2520" kern="1200">
                <a:solidFill>
                  <a:schemeClr val="tx1"/>
                </a:solidFill>
                <a:latin typeface="+mn-lt"/>
                <a:ea typeface="+mn-ea"/>
                <a:cs typeface="+mn-cs"/>
              </a:defRPr>
            </a:lvl1pPr>
            <a:lvl2pPr marL="584835" indent="-224155" algn="l" defTabSz="719455" rtl="0" eaLnBrk="1" latinLnBrk="0" hangingPunct="1">
              <a:spcBef>
                <a:spcPts val="75"/>
              </a:spcBef>
              <a:buFont typeface="Arial" panose="020B0604020202020204" pitchFamily="34" charset="0"/>
              <a:buChar char="–"/>
              <a:defRPr sz="2205" kern="1200">
                <a:solidFill>
                  <a:schemeClr val="tx1"/>
                </a:solidFill>
                <a:latin typeface="+mn-lt"/>
                <a:ea typeface="+mn-ea"/>
                <a:cs typeface="+mn-cs"/>
              </a:defRPr>
            </a:lvl2pPr>
            <a:lvl3pPr marL="899160" indent="-179070" algn="l" defTabSz="719455" rtl="0" eaLnBrk="1" latinLnBrk="0" hangingPunct="1">
              <a:spcBef>
                <a:spcPts val="75"/>
              </a:spcBef>
              <a:buFont typeface="Arial" panose="020B0604020202020204" pitchFamily="34" charset="0"/>
              <a:buChar char="•"/>
              <a:defRPr sz="1890" kern="1200">
                <a:solidFill>
                  <a:schemeClr val="tx1"/>
                </a:solidFill>
                <a:latin typeface="+mn-lt"/>
                <a:ea typeface="+mn-ea"/>
                <a:cs typeface="+mn-cs"/>
              </a:defRPr>
            </a:lvl3pPr>
            <a:lvl4pPr marL="12592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4pPr>
            <a:lvl5pPr marL="16186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5pPr>
            <a:lvl6pPr marL="19786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6pPr>
            <a:lvl7pPr marL="23387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7pPr>
            <a:lvl8pPr marL="26981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8pPr>
            <a:lvl9pPr marL="30581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9pPr>
          </a:lstStyle>
          <a:p>
            <a:pPr>
              <a:lnSpc>
                <a:spcPct val="150000"/>
              </a:lnSpc>
            </a:pPr>
            <a:r>
              <a:rPr lang="zh-CN" altLang="en-US" sz="2400" dirty="0">
                <a:solidFill>
                  <a:schemeClr val="dk1"/>
                </a:solidFill>
                <a:latin typeface="微软雅黑" panose="020B0503020204020204" charset="-122"/>
                <a:ea typeface="微软雅黑" panose="020B0503020204020204" charset="-122"/>
              </a:rPr>
              <a:t>多个</a:t>
            </a:r>
            <a:r>
              <a:rPr lang="en-US" altLang="zh-CN" sz="2400" dirty="0">
                <a:solidFill>
                  <a:schemeClr val="dk1"/>
                </a:solidFill>
                <a:latin typeface="微软雅黑" panose="020B0503020204020204" charset="-122"/>
                <a:ea typeface="微软雅黑" panose="020B0503020204020204" charset="-122"/>
              </a:rPr>
              <a:t>TA</a:t>
            </a:r>
            <a:r>
              <a:rPr lang="zh-CN" altLang="en-US" sz="2400" dirty="0">
                <a:solidFill>
                  <a:schemeClr val="dk1"/>
                </a:solidFill>
                <a:latin typeface="微软雅黑" panose="020B0503020204020204" charset="-122"/>
                <a:ea typeface="微软雅黑" panose="020B0503020204020204" charset="-122"/>
              </a:rPr>
              <a:t>组成一个</a:t>
            </a:r>
            <a:r>
              <a:rPr lang="en-US" altLang="zh-CN" sz="2400" dirty="0">
                <a:solidFill>
                  <a:schemeClr val="dk1"/>
                </a:solidFill>
                <a:latin typeface="微软雅黑" panose="020B0503020204020204" charset="-122"/>
                <a:ea typeface="微软雅黑" panose="020B0503020204020204" charset="-122"/>
              </a:rPr>
              <a:t>TA</a:t>
            </a:r>
            <a:r>
              <a:rPr lang="zh-CN" altLang="en-US" sz="2400" dirty="0">
                <a:solidFill>
                  <a:schemeClr val="dk1"/>
                </a:solidFill>
                <a:latin typeface="微软雅黑" panose="020B0503020204020204" charset="-122"/>
                <a:ea typeface="微软雅黑" panose="020B0503020204020204" charset="-122"/>
              </a:rPr>
              <a:t>列表</a:t>
            </a:r>
            <a:r>
              <a:rPr lang="en-US" altLang="zh-CN" sz="2400" dirty="0">
                <a:solidFill>
                  <a:schemeClr val="dk1"/>
                </a:solidFill>
                <a:latin typeface="微软雅黑" panose="020B0503020204020204" charset="-122"/>
                <a:ea typeface="微软雅黑" panose="020B0503020204020204" charset="-122"/>
              </a:rPr>
              <a:t>(</a:t>
            </a:r>
            <a:r>
              <a:rPr lang="en-US" altLang="zh-CN" sz="2400" dirty="0">
                <a:solidFill>
                  <a:srgbClr val="FF0000"/>
                </a:solidFill>
                <a:latin typeface="微软雅黑" panose="020B0503020204020204" charset="-122"/>
                <a:ea typeface="微软雅黑" panose="020B0503020204020204" charset="-122"/>
              </a:rPr>
              <a:t>TA List</a:t>
            </a:r>
            <a:r>
              <a:rPr lang="en-US" altLang="zh-CN" sz="2400" dirty="0">
                <a:solidFill>
                  <a:schemeClr val="dk1"/>
                </a:solidFill>
                <a:latin typeface="微软雅黑" panose="020B0503020204020204" charset="-122"/>
                <a:ea typeface="微软雅黑" panose="020B0503020204020204" charset="-122"/>
              </a:rPr>
              <a:t>)</a:t>
            </a:r>
            <a:r>
              <a:rPr lang="zh-CN" altLang="en-US" sz="2400" dirty="0">
                <a:solidFill>
                  <a:schemeClr val="dk1"/>
                </a:solidFill>
                <a:latin typeface="微软雅黑" panose="020B0503020204020204" charset="-122"/>
                <a:ea typeface="微软雅黑" panose="020B0503020204020204" charset="-122"/>
              </a:rPr>
              <a:t>，</a:t>
            </a:r>
            <a:r>
              <a:rPr lang="en-US" altLang="zh-CN" sz="2400" dirty="0">
                <a:solidFill>
                  <a:schemeClr val="dk1"/>
                </a:solidFill>
                <a:latin typeface="微软雅黑" panose="020B0503020204020204" charset="-122"/>
                <a:ea typeface="微软雅黑" panose="020B0503020204020204" charset="-122"/>
              </a:rPr>
              <a:t>MME</a:t>
            </a:r>
            <a:r>
              <a:rPr lang="zh-CN" altLang="en-US" sz="2400" dirty="0">
                <a:solidFill>
                  <a:schemeClr val="dk1"/>
                </a:solidFill>
                <a:latin typeface="微软雅黑" panose="020B0503020204020204" charset="-122"/>
                <a:ea typeface="微软雅黑" panose="020B0503020204020204" charset="-122"/>
              </a:rPr>
              <a:t>同时分配给一个</a:t>
            </a:r>
            <a:r>
              <a:rPr lang="en-US" altLang="zh-CN" sz="2400" dirty="0">
                <a:solidFill>
                  <a:schemeClr val="dk1"/>
                </a:solidFill>
                <a:latin typeface="微软雅黑" panose="020B0503020204020204" charset="-122"/>
                <a:ea typeface="微软雅黑" panose="020B0503020204020204" charset="-122"/>
              </a:rPr>
              <a:t>UE</a:t>
            </a:r>
            <a:r>
              <a:rPr lang="zh-CN" altLang="en-US" sz="2400" dirty="0">
                <a:solidFill>
                  <a:schemeClr val="dk1"/>
                </a:solidFill>
                <a:latin typeface="微软雅黑" panose="020B0503020204020204" charset="-122"/>
                <a:ea typeface="微软雅黑" panose="020B0503020204020204" charset="-122"/>
              </a:rPr>
              <a:t>，</a:t>
            </a:r>
            <a:r>
              <a:rPr lang="en-US" altLang="zh-CN" sz="2400" dirty="0">
                <a:solidFill>
                  <a:schemeClr val="dk1"/>
                </a:solidFill>
                <a:latin typeface="微软雅黑" panose="020B0503020204020204" charset="-122"/>
                <a:ea typeface="微软雅黑" panose="020B0503020204020204" charset="-122"/>
              </a:rPr>
              <a:t>UE</a:t>
            </a:r>
            <a:r>
              <a:rPr lang="zh-CN" altLang="en-US" sz="2400" dirty="0">
                <a:solidFill>
                  <a:schemeClr val="dk1"/>
                </a:solidFill>
                <a:latin typeface="微软雅黑" panose="020B0503020204020204" charset="-122"/>
                <a:ea typeface="微软雅黑" panose="020B0503020204020204" charset="-122"/>
              </a:rPr>
              <a:t>在该</a:t>
            </a:r>
            <a:r>
              <a:rPr lang="en-US" altLang="zh-CN" sz="2400" dirty="0">
                <a:solidFill>
                  <a:schemeClr val="dk1"/>
                </a:solidFill>
                <a:latin typeface="微软雅黑" panose="020B0503020204020204" charset="-122"/>
                <a:ea typeface="微软雅黑" panose="020B0503020204020204" charset="-122"/>
              </a:rPr>
              <a:t>TA</a:t>
            </a:r>
            <a:r>
              <a:rPr lang="zh-CN" altLang="en-US" sz="2400" dirty="0">
                <a:solidFill>
                  <a:schemeClr val="dk1"/>
                </a:solidFill>
                <a:latin typeface="微软雅黑" panose="020B0503020204020204" charset="-122"/>
                <a:ea typeface="微软雅黑" panose="020B0503020204020204" charset="-122"/>
              </a:rPr>
              <a:t>列表内移动时不需要执行</a:t>
            </a:r>
            <a:r>
              <a:rPr lang="en-US" altLang="zh-CN" sz="2400" dirty="0">
                <a:solidFill>
                  <a:schemeClr val="dk1"/>
                </a:solidFill>
                <a:latin typeface="微软雅黑" panose="020B0503020204020204" charset="-122"/>
                <a:ea typeface="微软雅黑" panose="020B0503020204020204" charset="-122"/>
              </a:rPr>
              <a:t>TA</a:t>
            </a:r>
            <a:r>
              <a:rPr lang="zh-CN" altLang="en-US" sz="2400" dirty="0">
                <a:solidFill>
                  <a:schemeClr val="dk1"/>
                </a:solidFill>
                <a:latin typeface="微软雅黑" panose="020B0503020204020204" charset="-122"/>
                <a:ea typeface="微软雅黑" panose="020B0503020204020204" charset="-122"/>
              </a:rPr>
              <a:t>更新。</a:t>
            </a:r>
            <a:endParaRPr lang="zh-CN" altLang="en-US" sz="2400" dirty="0">
              <a:solidFill>
                <a:schemeClr val="dk1"/>
              </a:solidFill>
              <a:latin typeface="微软雅黑" panose="020B0503020204020204" charset="-122"/>
              <a:ea typeface="微软雅黑" panose="020B0503020204020204" charset="-122"/>
            </a:endParaRPr>
          </a:p>
          <a:p>
            <a:pPr>
              <a:lnSpc>
                <a:spcPct val="150000"/>
              </a:lnSpc>
            </a:pPr>
            <a:r>
              <a:rPr lang="zh-CN" altLang="en-US" sz="2400" dirty="0">
                <a:solidFill>
                  <a:schemeClr val="dk1"/>
                </a:solidFill>
                <a:latin typeface="微软雅黑" panose="020B0503020204020204" charset="-122"/>
                <a:ea typeface="微软雅黑" panose="020B0503020204020204" charset="-122"/>
              </a:rPr>
              <a:t>当</a:t>
            </a:r>
            <a:r>
              <a:rPr lang="en-US" altLang="zh-CN" sz="2400" dirty="0">
                <a:solidFill>
                  <a:schemeClr val="dk1"/>
                </a:solidFill>
                <a:latin typeface="微软雅黑" panose="020B0503020204020204" charset="-122"/>
                <a:ea typeface="微软雅黑" panose="020B0503020204020204" charset="-122"/>
              </a:rPr>
              <a:t>UE</a:t>
            </a:r>
            <a:r>
              <a:rPr lang="zh-CN" altLang="en-US" sz="2400" dirty="0">
                <a:solidFill>
                  <a:schemeClr val="dk1"/>
                </a:solidFill>
                <a:latin typeface="微软雅黑" panose="020B0503020204020204" charset="-122"/>
                <a:ea typeface="微软雅黑" panose="020B0503020204020204" charset="-122"/>
              </a:rPr>
              <a:t>进入不在其所注册的</a:t>
            </a:r>
            <a:r>
              <a:rPr lang="en-US" altLang="zh-CN" sz="2400" dirty="0">
                <a:solidFill>
                  <a:schemeClr val="dk1"/>
                </a:solidFill>
                <a:latin typeface="微软雅黑" panose="020B0503020204020204" charset="-122"/>
                <a:ea typeface="微软雅黑" panose="020B0503020204020204" charset="-122"/>
              </a:rPr>
              <a:t>TA</a:t>
            </a:r>
            <a:r>
              <a:rPr lang="zh-CN" altLang="en-US" sz="2400" dirty="0">
                <a:solidFill>
                  <a:schemeClr val="dk1"/>
                </a:solidFill>
                <a:latin typeface="微软雅黑" panose="020B0503020204020204" charset="-122"/>
                <a:ea typeface="微软雅黑" panose="020B0503020204020204" charset="-122"/>
              </a:rPr>
              <a:t>列表中的新</a:t>
            </a:r>
            <a:r>
              <a:rPr lang="en-US" altLang="zh-CN" sz="2400" dirty="0">
                <a:solidFill>
                  <a:schemeClr val="dk1"/>
                </a:solidFill>
                <a:latin typeface="微软雅黑" panose="020B0503020204020204" charset="-122"/>
                <a:ea typeface="微软雅黑" panose="020B0503020204020204" charset="-122"/>
              </a:rPr>
              <a:t>TA</a:t>
            </a:r>
            <a:r>
              <a:rPr lang="zh-CN" altLang="en-US" sz="2400" dirty="0">
                <a:solidFill>
                  <a:schemeClr val="dk1"/>
                </a:solidFill>
                <a:latin typeface="微软雅黑" panose="020B0503020204020204" charset="-122"/>
                <a:ea typeface="微软雅黑" panose="020B0503020204020204" charset="-122"/>
              </a:rPr>
              <a:t>区域时，需要执行</a:t>
            </a:r>
            <a:r>
              <a:rPr lang="en-US" altLang="zh-CN" sz="2400" dirty="0">
                <a:solidFill>
                  <a:schemeClr val="dk1"/>
                </a:solidFill>
                <a:latin typeface="微软雅黑" panose="020B0503020204020204" charset="-122"/>
                <a:ea typeface="微软雅黑" panose="020B0503020204020204" charset="-122"/>
              </a:rPr>
              <a:t>TA</a:t>
            </a:r>
            <a:r>
              <a:rPr lang="zh-CN" altLang="en-US" sz="2400" dirty="0">
                <a:solidFill>
                  <a:schemeClr val="dk1"/>
                </a:solidFill>
                <a:latin typeface="微软雅黑" panose="020B0503020204020204" charset="-122"/>
                <a:ea typeface="微软雅黑" panose="020B0503020204020204" charset="-122"/>
              </a:rPr>
              <a:t>更新。</a:t>
            </a:r>
            <a:endParaRPr lang="zh-CN" altLang="en-US" sz="2400" dirty="0">
              <a:solidFill>
                <a:schemeClr val="dk1"/>
              </a:solidFill>
              <a:latin typeface="微软雅黑" panose="020B0503020204020204" charset="-122"/>
              <a:ea typeface="微软雅黑" panose="020B0503020204020204" charset="-122"/>
            </a:endParaRPr>
          </a:p>
        </p:txBody>
      </p:sp>
      <p:graphicFrame>
        <p:nvGraphicFramePr>
          <p:cNvPr id="8" name="Object 5"/>
          <p:cNvGraphicFramePr>
            <a:graphicFrameLocks noChangeAspect="1"/>
          </p:cNvGraphicFramePr>
          <p:nvPr>
            <p:custDataLst>
              <p:tags r:id="rId4"/>
            </p:custDataLst>
          </p:nvPr>
        </p:nvGraphicFramePr>
        <p:xfrm>
          <a:off x="5667955" y="2773737"/>
          <a:ext cx="5808500" cy="3516415"/>
        </p:xfrm>
        <a:graphic>
          <a:graphicData uri="http://schemas.openxmlformats.org/presentationml/2006/ole">
            <mc:AlternateContent xmlns:mc="http://schemas.openxmlformats.org/markup-compatibility/2006">
              <mc:Choice xmlns:v="urn:schemas-microsoft-com:vml" Requires="v">
                <p:oleObj spid="_x0000_s11270" name="Visio" r:id="rId5" imgW="6840220" imgH="4141470" progId="">
                  <p:embed/>
                </p:oleObj>
              </mc:Choice>
              <mc:Fallback>
                <p:oleObj name="Visio" r:id="rId5" imgW="6840220" imgH="414147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955" y="2773737"/>
                        <a:ext cx="5808500" cy="351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5" name="Rectangle 3"/>
          <p:cNvSpPr>
            <a:spLocks noGrp="1"/>
          </p:cNvSpPr>
          <p:nvPr/>
        </p:nvSpPr>
        <p:spPr>
          <a:xfrm>
            <a:off x="685800" y="3276600"/>
            <a:ext cx="5043805" cy="1692275"/>
          </a:xfrm>
          <a:prstGeom prst="rect">
            <a:avLst/>
          </a:prstGeom>
          <a:noFill/>
          <a:ln w="9525">
            <a:noFill/>
          </a:ln>
        </p:spPr>
        <p:txBody>
          <a:bodyPr vert="horz" wrap="square" anchor="t"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mn-lt"/>
                <a:ea typeface="+mn-ea"/>
                <a:cs typeface="+mn-cs"/>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5pPr>
            <a:lvl6pPr marL="2514600" lvl="5"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6pPr>
            <a:lvl7pPr marL="2971800" lvl="6"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7pPr>
            <a:lvl8pPr marL="3429000" lvl="7"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8pPr>
            <a:lvl9pPr marL="3886200" lvl="8"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9pPr>
          </a:lstStyle>
          <a:p>
            <a:r>
              <a:rPr lang="en-US" altLang="zh-CN" sz="2400">
                <a:solidFill>
                  <a:srgbClr val="0070C0"/>
                </a:solidFill>
              </a:rPr>
              <a:t>TA list </a:t>
            </a:r>
            <a:r>
              <a:rPr lang="zh-CN" altLang="en-US" sz="2400">
                <a:solidFill>
                  <a:srgbClr val="0070C0"/>
                </a:solidFill>
              </a:rPr>
              <a:t>里可能包含多个跟踪区，当</a:t>
            </a:r>
            <a:r>
              <a:rPr lang="en-US" altLang="zh-CN" sz="2400">
                <a:solidFill>
                  <a:srgbClr val="0070C0"/>
                </a:solidFill>
              </a:rPr>
              <a:t>UE</a:t>
            </a:r>
            <a:r>
              <a:rPr lang="zh-CN" altLang="en-US" sz="2400">
                <a:solidFill>
                  <a:srgbClr val="0070C0"/>
                </a:solidFill>
              </a:rPr>
              <a:t>检测到它保存的</a:t>
            </a:r>
            <a:r>
              <a:rPr lang="en-US" altLang="zh-CN" sz="2400">
                <a:solidFill>
                  <a:srgbClr val="0070C0"/>
                </a:solidFill>
              </a:rPr>
              <a:t>TA  list</a:t>
            </a:r>
            <a:r>
              <a:rPr lang="zh-CN" altLang="en-US" sz="2400">
                <a:solidFill>
                  <a:srgbClr val="0070C0"/>
                </a:solidFill>
              </a:rPr>
              <a:t>里</a:t>
            </a:r>
            <a:r>
              <a:rPr lang="en-US" altLang="zh-CN" sz="2400">
                <a:solidFill>
                  <a:srgbClr val="0070C0"/>
                </a:solidFill>
              </a:rPr>
              <a:t>TA</a:t>
            </a:r>
            <a:r>
              <a:rPr lang="zh-CN" altLang="en-US" sz="2400">
                <a:solidFill>
                  <a:srgbClr val="0070C0"/>
                </a:solidFill>
              </a:rPr>
              <a:t>与</a:t>
            </a:r>
            <a:r>
              <a:rPr lang="en-US" altLang="zh-CN" sz="2400">
                <a:solidFill>
                  <a:srgbClr val="0070C0"/>
                </a:solidFill>
              </a:rPr>
              <a:t>MME</a:t>
            </a:r>
            <a:r>
              <a:rPr lang="zh-CN" altLang="en-US" sz="2400">
                <a:solidFill>
                  <a:srgbClr val="0070C0"/>
                </a:solidFill>
              </a:rPr>
              <a:t>下发的</a:t>
            </a:r>
            <a:r>
              <a:rPr lang="en-US" altLang="zh-CN" sz="2400">
                <a:solidFill>
                  <a:srgbClr val="0070C0"/>
                </a:solidFill>
              </a:rPr>
              <a:t>TA list</a:t>
            </a:r>
            <a:r>
              <a:rPr lang="zh-CN" altLang="en-US" sz="2400">
                <a:solidFill>
                  <a:srgbClr val="0070C0"/>
                </a:solidFill>
              </a:rPr>
              <a:t>有不同的时候，随后执行</a:t>
            </a:r>
            <a:r>
              <a:rPr lang="en-US" altLang="zh-CN" sz="2400">
                <a:solidFill>
                  <a:srgbClr val="0070C0"/>
                </a:solidFill>
              </a:rPr>
              <a:t>TA list</a:t>
            </a:r>
            <a:r>
              <a:rPr lang="zh-CN" altLang="en-US" sz="2400">
                <a:solidFill>
                  <a:srgbClr val="0070C0"/>
                </a:solidFill>
              </a:rPr>
              <a:t>的更新过程。</a:t>
            </a:r>
            <a:endParaRPr lang="zh-CN" altLang="en-US" sz="2400">
              <a:solidFill>
                <a:srgbClr val="0070C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标题 155649"/>
          <p:cNvSpPr>
            <a:spLocks noGrp="1"/>
          </p:cNvSpPr>
          <p:nvPr>
            <p:ph type="title"/>
          </p:nvPr>
        </p:nvSpPr>
        <p:spPr/>
        <p:txBody>
          <a:bodyPr anchor="t" anchorCtr="0"/>
          <a:lstStyle/>
          <a:p>
            <a:r>
              <a:rPr lang="en-US" altLang="zh-CN"/>
              <a:t> </a:t>
            </a:r>
            <a:r>
              <a:rPr lang="zh-CN" altLang="en-US" dirty="0"/>
              <a:t>位置注册与跟踪区优化 </a:t>
            </a:r>
            <a:endParaRPr lang="zh-CN" altLang="en-US" dirty="0"/>
          </a:p>
        </p:txBody>
      </p:sp>
      <p:pic>
        <p:nvPicPr>
          <p:cNvPr id="171010" name="文本占位符 155651"/>
          <p:cNvPicPr>
            <a:picLocks noGrp="1" noChangeAspect="1"/>
          </p:cNvPicPr>
          <p:nvPr>
            <p:ph idx="1"/>
          </p:nvPr>
        </p:nvPicPr>
        <p:blipFill>
          <a:blip r:embed="rId1"/>
          <a:stretch>
            <a:fillRect/>
          </a:stretch>
        </p:blipFill>
        <p:spPr>
          <a:xfrm>
            <a:off x="5257800" y="1715770"/>
            <a:ext cx="6096000" cy="3319463"/>
          </a:xfrm>
        </p:spPr>
      </p:pic>
      <p:sp>
        <p:nvSpPr>
          <p:cNvPr id="171011" name="矩形 155652"/>
          <p:cNvSpPr/>
          <p:nvPr/>
        </p:nvSpPr>
        <p:spPr>
          <a:xfrm>
            <a:off x="4191000" y="5334000"/>
            <a:ext cx="3962400" cy="368300"/>
          </a:xfrm>
          <a:prstGeom prst="rect">
            <a:avLst/>
          </a:prstGeom>
          <a:noFill/>
          <a:ln w="9525">
            <a:noFill/>
          </a:ln>
        </p:spPr>
        <p:txBody>
          <a:bodyPr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6-41 LTE/LTE-A</a:t>
            </a:r>
            <a:r>
              <a:rPr lang="zh-CN" altLang="en-US" dirty="0">
                <a:latin typeface="Arial" panose="020B0604020202020204" pitchFamily="34" charset="0"/>
                <a:ea typeface="宋体" panose="02010600030101010101" pitchFamily="2" charset="-122"/>
              </a:rPr>
              <a:t>跟踪区概念 </a:t>
            </a:r>
            <a:endParaRPr lang="zh-CN" altLang="en-US" dirty="0">
              <a:latin typeface="Arial" panose="020B0604020202020204" pitchFamily="34" charset="0"/>
              <a:ea typeface="宋体" panose="02010600030101010101" pitchFamily="2" charset="-122"/>
            </a:endParaRPr>
          </a:p>
        </p:txBody>
      </p:sp>
      <p:sp>
        <p:nvSpPr>
          <p:cNvPr id="8195" name="Rectangle 3"/>
          <p:cNvSpPr>
            <a:spLocks noGrp="1"/>
          </p:cNvSpPr>
          <p:nvPr>
            <p:custDataLst>
              <p:tags r:id="rId2"/>
            </p:custDataLst>
          </p:nvPr>
        </p:nvSpPr>
        <p:spPr>
          <a:xfrm>
            <a:off x="609600" y="1600200"/>
            <a:ext cx="4565650" cy="2701290"/>
          </a:xfrm>
          <a:prstGeom prst="rect">
            <a:avLst/>
          </a:prstGeom>
          <a:noFill/>
          <a:ln w="9525">
            <a:noFill/>
          </a:ln>
        </p:spPr>
        <p:txBody>
          <a:bodyPr vert="horz" wrap="square" anchor="t"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mn-lt"/>
                <a:ea typeface="+mn-ea"/>
                <a:cs typeface="+mn-cs"/>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5pPr>
            <a:lvl6pPr marL="2514600" lvl="5"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6pPr>
            <a:lvl7pPr marL="2971800" lvl="6"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7pPr>
            <a:lvl8pPr marL="3429000" lvl="7"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8pPr>
            <a:lvl9pPr marL="3886200" lvl="8"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cs typeface="+mn-cs"/>
                <a:sym typeface="Arial" panose="020B0604020202020204" pitchFamily="34" charset="0"/>
              </a:defRPr>
            </a:lvl9pPr>
          </a:lstStyle>
          <a:p>
            <a:r>
              <a:rPr lang="en-US" altLang="zh-CN" sz="2400">
                <a:solidFill>
                  <a:schemeClr val="tx1"/>
                </a:solidFill>
              </a:rPr>
              <a:t>TA list </a:t>
            </a:r>
            <a:r>
              <a:rPr lang="zh-CN" altLang="en-US" sz="2400">
                <a:solidFill>
                  <a:schemeClr val="tx1"/>
                </a:solidFill>
              </a:rPr>
              <a:t>里可能包含多个跟踪区，当</a:t>
            </a:r>
            <a:r>
              <a:rPr lang="en-US" altLang="zh-CN" sz="2400">
                <a:solidFill>
                  <a:schemeClr val="tx1"/>
                </a:solidFill>
              </a:rPr>
              <a:t>UE</a:t>
            </a:r>
            <a:r>
              <a:rPr lang="zh-CN" altLang="en-US" sz="2400">
                <a:solidFill>
                  <a:schemeClr val="tx1"/>
                </a:solidFill>
              </a:rPr>
              <a:t>检测到它保存的</a:t>
            </a:r>
            <a:r>
              <a:rPr lang="en-US" altLang="zh-CN" sz="2400">
                <a:solidFill>
                  <a:schemeClr val="tx1"/>
                </a:solidFill>
              </a:rPr>
              <a:t>TA  list</a:t>
            </a:r>
            <a:r>
              <a:rPr lang="zh-CN" altLang="en-US" sz="2400">
                <a:solidFill>
                  <a:schemeClr val="tx1"/>
                </a:solidFill>
              </a:rPr>
              <a:t>里</a:t>
            </a:r>
            <a:r>
              <a:rPr lang="en-US" altLang="zh-CN" sz="2400">
                <a:solidFill>
                  <a:schemeClr val="tx1"/>
                </a:solidFill>
              </a:rPr>
              <a:t>TA</a:t>
            </a:r>
            <a:r>
              <a:rPr lang="zh-CN" altLang="en-US" sz="2400">
                <a:solidFill>
                  <a:schemeClr val="tx1"/>
                </a:solidFill>
              </a:rPr>
              <a:t>与</a:t>
            </a:r>
            <a:r>
              <a:rPr lang="en-US" altLang="zh-CN" sz="2400">
                <a:solidFill>
                  <a:schemeClr val="tx1"/>
                </a:solidFill>
              </a:rPr>
              <a:t>MME</a:t>
            </a:r>
            <a:r>
              <a:rPr lang="zh-CN" altLang="en-US" sz="2400">
                <a:solidFill>
                  <a:schemeClr val="tx1"/>
                </a:solidFill>
              </a:rPr>
              <a:t>下发的</a:t>
            </a:r>
            <a:r>
              <a:rPr lang="en-US" altLang="zh-CN" sz="2400">
                <a:solidFill>
                  <a:schemeClr val="tx1"/>
                </a:solidFill>
              </a:rPr>
              <a:t>TA list</a:t>
            </a:r>
            <a:r>
              <a:rPr lang="zh-CN" altLang="en-US" sz="2400">
                <a:solidFill>
                  <a:schemeClr val="tx1"/>
                </a:solidFill>
              </a:rPr>
              <a:t>有不同的时候，随后执行</a:t>
            </a:r>
            <a:r>
              <a:rPr lang="en-US" altLang="zh-CN" sz="2400">
                <a:solidFill>
                  <a:schemeClr val="tx1"/>
                </a:solidFill>
              </a:rPr>
              <a:t>TA list</a:t>
            </a:r>
            <a:r>
              <a:rPr lang="zh-CN" altLang="en-US" sz="2400">
                <a:solidFill>
                  <a:schemeClr val="tx1"/>
                </a:solidFill>
              </a:rPr>
              <a:t>的更新过程。</a:t>
            </a:r>
            <a:endParaRPr lang="zh-CN" altLang="en-US" sz="2400">
              <a:solidFill>
                <a:schemeClr val="tx1"/>
              </a:solidFill>
            </a:endParaRP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type="body" idx="1"/>
          </p:nvPr>
        </p:nvSpPr>
        <p:spPr>
          <a:xfrm>
            <a:off x="271145" y="764540"/>
            <a:ext cx="11235055" cy="4526280"/>
          </a:xfrm>
        </p:spPr>
        <p:txBody>
          <a:bodyPr/>
          <a:lstStyle/>
          <a:p>
            <a:pPr lvl="1" eaLnBrk="1" hangingPunct="1"/>
            <a:r>
              <a:rPr lang="en-US" altLang="zh-CN" sz="3200" b="1" dirty="0" smtClean="0">
                <a:solidFill>
                  <a:srgbClr val="0000FF"/>
                </a:solidFill>
              </a:rPr>
              <a:t> 3</a:t>
            </a:r>
            <a:r>
              <a:rPr lang="zh-CN" altLang="en-US" sz="3200" b="1" dirty="0" smtClean="0">
                <a:solidFill>
                  <a:srgbClr val="0000FF"/>
                </a:solidFill>
              </a:rPr>
              <a:t>）</a:t>
            </a:r>
            <a:r>
              <a:rPr lang="en-US" altLang="zh-CN" sz="3200" b="1" dirty="0" smtClean="0">
                <a:solidFill>
                  <a:srgbClr val="0000FF"/>
                </a:solidFill>
              </a:rPr>
              <a:t>EMM: </a:t>
            </a:r>
            <a:r>
              <a:rPr lang="en-GB" altLang="zh-CN" sz="3200" b="1" dirty="0" smtClean="0"/>
              <a:t>EPS Mobility Management</a:t>
            </a:r>
            <a:r>
              <a:rPr lang="zh-CN" altLang="en-GB" sz="3200" b="1" dirty="0" smtClean="0"/>
              <a:t>，</a:t>
            </a:r>
            <a:r>
              <a:rPr lang="en-GB" altLang="zh-CN" sz="3200" b="1" dirty="0" smtClean="0">
                <a:solidFill>
                  <a:srgbClr val="0000FF"/>
                </a:solidFill>
              </a:rPr>
              <a:t>EPS</a:t>
            </a:r>
            <a:r>
              <a:rPr lang="zh-CN" altLang="en-GB" sz="3200" b="1" dirty="0" smtClean="0">
                <a:solidFill>
                  <a:srgbClr val="0000FF"/>
                </a:solidFill>
              </a:rPr>
              <a:t>移动性管理</a:t>
            </a:r>
            <a:endParaRPr lang="zh-CN" altLang="en-GB" sz="3200" b="1" dirty="0" smtClean="0">
              <a:solidFill>
                <a:srgbClr val="0000FF"/>
              </a:solidFill>
            </a:endParaRPr>
          </a:p>
          <a:p>
            <a:pPr lvl="1" eaLnBrk="1" hangingPunct="1">
              <a:lnSpc>
                <a:spcPct val="150000"/>
              </a:lnSpc>
            </a:pPr>
            <a:r>
              <a:rPr lang="en-US" altLang="zh-CN" sz="3600" b="1" dirty="0" smtClean="0"/>
              <a:t>        </a:t>
            </a:r>
            <a:r>
              <a:rPr lang="zh-CN" altLang="zh-CN" sz="3200" b="1" dirty="0"/>
              <a:t>移动性管理主要目的是实现资源均衡、频率复用，使用户始终在网络质量较好的小区，进行业务。移动性管理根据</a:t>
            </a:r>
            <a:r>
              <a:rPr lang="en-US" altLang="zh-CN" sz="3200" b="1" dirty="0"/>
              <a:t>UE</a:t>
            </a:r>
            <a:r>
              <a:rPr lang="zh-CN" altLang="zh-CN" sz="3200" b="1" dirty="0"/>
              <a:t>状态的不同分为空闲态的移动管理和连接态的移动管理。</a:t>
            </a:r>
            <a:endParaRPr lang="zh-CN" altLang="zh-CN" sz="3200" b="1"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type="body" idx="1"/>
          </p:nvPr>
        </p:nvSpPr>
        <p:spPr>
          <a:xfrm>
            <a:off x="483235" y="692785"/>
            <a:ext cx="11245215" cy="4526280"/>
          </a:xfrm>
        </p:spPr>
        <p:txBody>
          <a:bodyPr/>
          <a:lstStyle/>
          <a:p>
            <a:pPr>
              <a:lnSpc>
                <a:spcPct val="120000"/>
              </a:lnSpc>
            </a:pPr>
            <a:r>
              <a:rPr lang="zh-CN" altLang="en-US" dirty="0" smtClean="0"/>
              <a:t> </a:t>
            </a:r>
            <a:r>
              <a:rPr lang="en-US" altLang="zh-CN" sz="3200" b="1" dirty="0">
                <a:solidFill>
                  <a:srgbClr val="0000FF"/>
                </a:solidFill>
                <a:sym typeface="+mn-ea"/>
              </a:rPr>
              <a:t>4</a:t>
            </a:r>
            <a:r>
              <a:rPr lang="zh-CN" altLang="zh-CN" sz="3200" b="1" dirty="0">
                <a:solidFill>
                  <a:srgbClr val="0000FF"/>
                </a:solidFill>
                <a:sym typeface="+mn-ea"/>
              </a:rPr>
              <a:t>）</a:t>
            </a:r>
            <a:r>
              <a:rPr lang="en-US" altLang="zh-CN" sz="3200" b="1" dirty="0">
                <a:solidFill>
                  <a:srgbClr val="0000FF"/>
                </a:solidFill>
                <a:sym typeface="+mn-ea"/>
              </a:rPr>
              <a:t>EPS</a:t>
            </a:r>
            <a:r>
              <a:rPr lang="zh-CN" altLang="zh-CN" sz="3200" b="1" dirty="0">
                <a:solidFill>
                  <a:srgbClr val="0000FF"/>
                </a:solidFill>
                <a:sym typeface="+mn-ea"/>
              </a:rPr>
              <a:t>连接管理（</a:t>
            </a:r>
            <a:r>
              <a:rPr lang="en-US" altLang="zh-CN" sz="3200" b="1" dirty="0">
                <a:solidFill>
                  <a:srgbClr val="0000FF"/>
                </a:solidFill>
                <a:sym typeface="+mn-ea"/>
              </a:rPr>
              <a:t>ECM</a:t>
            </a:r>
            <a:r>
              <a:rPr lang="zh-CN" altLang="zh-CN" sz="3200" b="1" dirty="0">
                <a:solidFill>
                  <a:srgbClr val="0000FF"/>
                </a:solidFill>
                <a:sym typeface="+mn-ea"/>
              </a:rPr>
              <a:t>）</a:t>
            </a:r>
            <a:endParaRPr lang="zh-CN" altLang="zh-CN" sz="3200" b="1" dirty="0">
              <a:solidFill>
                <a:srgbClr val="0000FF"/>
              </a:solidFill>
            </a:endParaRPr>
          </a:p>
          <a:p>
            <a:pPr>
              <a:lnSpc>
                <a:spcPct val="120000"/>
              </a:lnSpc>
            </a:pPr>
            <a:r>
              <a:rPr lang="en-US" altLang="zh-CN" sz="3200" b="1" dirty="0" smtClean="0"/>
              <a:t>ECM</a:t>
            </a:r>
            <a:r>
              <a:rPr lang="zh-CN" altLang="zh-CN" sz="3200" b="1" dirty="0"/>
              <a:t>状态描述了</a:t>
            </a:r>
            <a:r>
              <a:rPr lang="en-US" altLang="zh-CN" sz="3200" b="1" dirty="0"/>
              <a:t>UE</a:t>
            </a:r>
            <a:r>
              <a:rPr lang="zh-CN" altLang="zh-CN" sz="3200" b="1" dirty="0"/>
              <a:t>和</a:t>
            </a:r>
            <a:r>
              <a:rPr lang="en-US" altLang="zh-CN" sz="3200" b="1" dirty="0"/>
              <a:t>EPC</a:t>
            </a:r>
            <a:r>
              <a:rPr lang="zh-CN" altLang="zh-CN" sz="3200" b="1" dirty="0"/>
              <a:t>之间的信令连接状态。</a:t>
            </a:r>
            <a:endParaRPr lang="zh-CN" altLang="zh-CN" sz="3200" b="1" dirty="0"/>
          </a:p>
          <a:p>
            <a:pPr>
              <a:lnSpc>
                <a:spcPct val="120000"/>
              </a:lnSpc>
            </a:pPr>
            <a:endParaRPr lang="zh-CN" altLang="zh-CN" sz="3200" b="1" dirty="0"/>
          </a:p>
          <a:p>
            <a:pPr>
              <a:lnSpc>
                <a:spcPct val="120000"/>
              </a:lnSpc>
            </a:pPr>
            <a:r>
              <a:rPr lang="en-US" altLang="zh-CN" sz="2800" b="1" dirty="0" smtClean="0"/>
              <a:t>    </a:t>
            </a:r>
            <a:r>
              <a:rPr lang="zh-CN" altLang="zh-CN" sz="2800" b="1" dirty="0" smtClean="0"/>
              <a:t>（</a:t>
            </a:r>
            <a:r>
              <a:rPr lang="en-US" altLang="zh-CN" sz="2800" b="1" dirty="0"/>
              <a:t>1</a:t>
            </a:r>
            <a:r>
              <a:rPr lang="zh-CN" altLang="zh-CN" sz="2800" b="1" dirty="0"/>
              <a:t>）</a:t>
            </a:r>
            <a:r>
              <a:rPr lang="en-US" altLang="zh-CN" sz="2800" b="1" dirty="0"/>
              <a:t>EPS</a:t>
            </a:r>
            <a:r>
              <a:rPr lang="zh-CN" altLang="zh-CN" sz="2800" b="1" dirty="0"/>
              <a:t>连接管理</a:t>
            </a:r>
            <a:r>
              <a:rPr lang="zh-CN" altLang="zh-CN" sz="2800" b="1" dirty="0">
                <a:solidFill>
                  <a:srgbClr val="0000FF"/>
                </a:solidFill>
              </a:rPr>
              <a:t>空闲态</a:t>
            </a:r>
            <a:r>
              <a:rPr lang="zh-CN" altLang="zh-CN" sz="2800" b="1" dirty="0"/>
              <a:t>（</a:t>
            </a:r>
            <a:r>
              <a:rPr lang="en-US" altLang="zh-CN" sz="2800" b="1" dirty="0"/>
              <a:t>ECM-</a:t>
            </a:r>
            <a:r>
              <a:rPr lang="en-US" altLang="zh-CN" sz="2800" b="1" dirty="0">
                <a:solidFill>
                  <a:srgbClr val="0000FF"/>
                </a:solidFill>
              </a:rPr>
              <a:t>IDLE</a:t>
            </a:r>
            <a:r>
              <a:rPr lang="zh-CN" altLang="zh-CN" sz="2800" b="1" dirty="0"/>
              <a:t>）：一个用户与网络没有</a:t>
            </a:r>
            <a:r>
              <a:rPr lang="en-US" altLang="zh-CN" sz="2800" b="1" dirty="0"/>
              <a:t>NAS</a:t>
            </a:r>
            <a:r>
              <a:rPr lang="zh-CN" altLang="zh-CN" sz="2800" b="1" dirty="0"/>
              <a:t>信令连接时，用户进入了</a:t>
            </a:r>
            <a:r>
              <a:rPr lang="en-US" altLang="zh-CN" sz="2800" b="1" dirty="0"/>
              <a:t>IDLE</a:t>
            </a:r>
            <a:r>
              <a:rPr lang="zh-CN" altLang="zh-CN" sz="2800" b="1" dirty="0"/>
              <a:t>态。此状态下的</a:t>
            </a:r>
            <a:r>
              <a:rPr lang="en-US" altLang="zh-CN" sz="2800" b="1" dirty="0"/>
              <a:t>UE</a:t>
            </a:r>
            <a:r>
              <a:rPr lang="zh-CN" altLang="zh-CN" sz="2800" b="1" dirty="0"/>
              <a:t>在</a:t>
            </a:r>
            <a:r>
              <a:rPr lang="en-US" altLang="zh-CN" sz="2800" b="1" dirty="0" err="1"/>
              <a:t>eNodeB</a:t>
            </a:r>
            <a:r>
              <a:rPr lang="zh-CN" altLang="zh-CN" sz="2800" b="1" dirty="0"/>
              <a:t>内没有上下文，也没有</a:t>
            </a:r>
            <a:r>
              <a:rPr lang="en-US" altLang="zh-CN" sz="2800" b="1" dirty="0"/>
              <a:t>S1 -MME</a:t>
            </a:r>
            <a:r>
              <a:rPr lang="zh-CN" altLang="zh-CN" sz="2800" b="1" dirty="0"/>
              <a:t>，</a:t>
            </a:r>
            <a:r>
              <a:rPr lang="en-US" altLang="zh-CN" sz="2800" b="1" dirty="0"/>
              <a:t>S1-U</a:t>
            </a:r>
            <a:r>
              <a:rPr lang="zh-CN" altLang="zh-CN" sz="2800" b="1" dirty="0"/>
              <a:t>连接。</a:t>
            </a:r>
            <a:endParaRPr lang="zh-CN" altLang="zh-CN" sz="2800" b="1" dirty="0"/>
          </a:p>
          <a:p>
            <a:pPr>
              <a:lnSpc>
                <a:spcPct val="120000"/>
              </a:lnSpc>
            </a:pPr>
            <a:r>
              <a:rPr lang="en-US" altLang="zh-CN" sz="2800" b="1" dirty="0" smtClean="0"/>
              <a:t>    </a:t>
            </a:r>
            <a:r>
              <a:rPr lang="zh-CN" altLang="zh-CN" sz="2800" b="1" dirty="0" smtClean="0"/>
              <a:t>（</a:t>
            </a:r>
            <a:r>
              <a:rPr lang="en-US" altLang="zh-CN" sz="2800" b="1" dirty="0"/>
              <a:t>2</a:t>
            </a:r>
            <a:r>
              <a:rPr lang="zh-CN" altLang="zh-CN" sz="2800" b="1" dirty="0"/>
              <a:t>） </a:t>
            </a:r>
            <a:r>
              <a:rPr lang="en-US" altLang="zh-CN" sz="2800" b="1" dirty="0"/>
              <a:t>EPS</a:t>
            </a:r>
            <a:r>
              <a:rPr lang="zh-CN" altLang="zh-CN" sz="2800" b="1" dirty="0"/>
              <a:t>连接管理</a:t>
            </a:r>
            <a:r>
              <a:rPr lang="zh-CN" altLang="zh-CN" sz="2800" b="1" dirty="0">
                <a:solidFill>
                  <a:srgbClr val="0000FF"/>
                </a:solidFill>
              </a:rPr>
              <a:t>连接态</a:t>
            </a:r>
            <a:r>
              <a:rPr lang="zh-CN" altLang="zh-CN" sz="2800" b="1" dirty="0"/>
              <a:t>（</a:t>
            </a:r>
            <a:r>
              <a:rPr lang="en-US" altLang="zh-CN" sz="2800" b="1" dirty="0"/>
              <a:t>ECM-</a:t>
            </a:r>
            <a:r>
              <a:rPr lang="en-US" altLang="zh-CN" sz="2800" b="1" dirty="0">
                <a:solidFill>
                  <a:srgbClr val="0000FF"/>
                </a:solidFill>
              </a:rPr>
              <a:t>CONNECTED</a:t>
            </a:r>
            <a:r>
              <a:rPr lang="zh-CN" altLang="zh-CN" sz="2800" b="1" dirty="0"/>
              <a:t>）：这种状态下，</a:t>
            </a:r>
            <a:r>
              <a:rPr lang="en-US" altLang="zh-CN" sz="2800" b="1" dirty="0"/>
              <a:t>UE</a:t>
            </a:r>
            <a:r>
              <a:rPr lang="zh-CN" altLang="zh-CN" sz="2800" b="1" dirty="0"/>
              <a:t>和网络有</a:t>
            </a:r>
            <a:r>
              <a:rPr lang="en-US" altLang="zh-CN" sz="2800" b="1" dirty="0"/>
              <a:t>NAS</a:t>
            </a:r>
            <a:r>
              <a:rPr lang="zh-CN" altLang="zh-CN" sz="2800" b="1" dirty="0"/>
              <a:t>信令连接，有上下文。</a:t>
            </a:r>
            <a:r>
              <a:rPr lang="en-US" altLang="zh-CN" sz="2800" b="1" dirty="0"/>
              <a:t>UE</a:t>
            </a:r>
            <a:r>
              <a:rPr lang="zh-CN" altLang="zh-CN" sz="2800" b="1" dirty="0"/>
              <a:t>处在这个状态下，</a:t>
            </a:r>
            <a:r>
              <a:rPr lang="en-US" altLang="zh-CN" sz="2800" b="1" dirty="0"/>
              <a:t>MME</a:t>
            </a:r>
            <a:r>
              <a:rPr lang="zh-CN" altLang="zh-CN" sz="2800" b="1" dirty="0"/>
              <a:t>将会知道为它服务的</a:t>
            </a:r>
            <a:r>
              <a:rPr lang="en-US" altLang="zh-CN" sz="2800" b="1" dirty="0" err="1"/>
              <a:t>eNodeB</a:t>
            </a:r>
            <a:r>
              <a:rPr lang="zh-CN" altLang="zh-CN" sz="2800" b="1" dirty="0"/>
              <a:t>的</a:t>
            </a:r>
            <a:r>
              <a:rPr lang="en-US" altLang="zh-CN" sz="2800" b="1" dirty="0"/>
              <a:t>ID</a:t>
            </a:r>
            <a:r>
              <a:rPr lang="zh-CN" altLang="zh-CN" sz="2800" b="1" dirty="0"/>
              <a:t>。</a:t>
            </a:r>
            <a:endParaRPr lang="en-GB" altLang="zh-CN" sz="2800" b="1" dirty="0"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534142" y="434240"/>
            <a:ext cx="8043575" cy="617220"/>
          </a:xfrm>
          <a:prstGeom prst="rect">
            <a:avLst/>
          </a:prstGeom>
          <a:noFill/>
        </p:spPr>
        <p:txBody>
          <a:bodyPr wrap="square" rtlCol="0">
            <a:spAutoFit/>
          </a:bodyPr>
          <a:lstStyle/>
          <a:p>
            <a:pPr marL="457200" indent="-457200">
              <a:lnSpc>
                <a:spcPct val="120000"/>
              </a:lnSpc>
              <a:buFont typeface="Wingdings" panose="05000000000000000000" charset="0"/>
              <a:buChar char="Ø"/>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移动性管理</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6" name="直线连接符 3"/>
          <p:cNvCxnSpPr/>
          <p:nvPr>
            <p:custDataLst>
              <p:tags r:id="rId2"/>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pic>
        <p:nvPicPr>
          <p:cNvPr id="3" name="图片 2"/>
          <p:cNvPicPr>
            <a:picLocks noChangeAspect="1"/>
          </p:cNvPicPr>
          <p:nvPr>
            <p:custDataLst>
              <p:tags r:id="rId3"/>
            </p:custDataLst>
          </p:nvPr>
        </p:nvPicPr>
        <p:blipFill>
          <a:blip r:embed="rId4"/>
          <a:srcRect l="8190" t="3306" b="4453"/>
          <a:stretch>
            <a:fillRect/>
          </a:stretch>
        </p:blipFill>
        <p:spPr>
          <a:xfrm>
            <a:off x="2209800" y="1066800"/>
            <a:ext cx="7082790" cy="48006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custDataLst>
              <p:tags r:id="rId1"/>
            </p:custDataLst>
          </p:nvPr>
        </p:nvSpPr>
        <p:spPr>
          <a:xfrm>
            <a:off x="2357238" y="1536707"/>
            <a:ext cx="7540243" cy="4620625"/>
          </a:xfrm>
          <a:noFill/>
        </p:spPr>
        <p:txBody>
          <a:bodyPr/>
          <a:lstStyle/>
          <a:p>
            <a:pPr lvl="1" eaLnBrk="1" hangingPunct="1"/>
            <a:endParaRPr lang="en-US" altLang="zh-CN" sz="2245" dirty="0">
              <a:solidFill>
                <a:schemeClr val="dk1"/>
              </a:solidFill>
            </a:endParaRPr>
          </a:p>
          <a:p>
            <a:pPr lvl="2" eaLnBrk="1" hangingPunct="1">
              <a:buFont typeface="Wingdings" panose="05000000000000000000" pitchFamily="2" charset="2"/>
              <a:buNone/>
            </a:pPr>
            <a:endParaRPr lang="en-US" altLang="zh-CN" sz="2245" dirty="0">
              <a:solidFill>
                <a:schemeClr val="dk1"/>
              </a:solidFill>
            </a:endParaRPr>
          </a:p>
        </p:txBody>
      </p:sp>
      <p:sp>
        <p:nvSpPr>
          <p:cNvPr id="5" name="文本框 4"/>
          <p:cNvSpPr txBox="1"/>
          <p:nvPr>
            <p:custDataLst>
              <p:tags r:id="rId2"/>
            </p:custDataLst>
          </p:nvPr>
        </p:nvSpPr>
        <p:spPr>
          <a:xfrm>
            <a:off x="534142" y="434240"/>
            <a:ext cx="8043575" cy="617220"/>
          </a:xfrm>
          <a:prstGeom prst="rect">
            <a:avLst/>
          </a:prstGeom>
          <a:noFill/>
        </p:spPr>
        <p:txBody>
          <a:bodyPr wrap="square" rtlCol="0">
            <a:spAutoFit/>
          </a:bodyPr>
          <a:lstStyle/>
          <a:p>
            <a:pPr>
              <a:lnSpc>
                <a:spcPct val="120000"/>
              </a:lnSpc>
            </a:pP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UE</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的</a:t>
            </a: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RRC</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状态及迁移</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6" name="直线连接符 3"/>
          <p:cNvCxnSpPr/>
          <p:nvPr>
            <p:custDataLst>
              <p:tags r:id="rId3"/>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graphicFrame>
        <p:nvGraphicFramePr>
          <p:cNvPr id="3" name="图示 2"/>
          <p:cNvGraphicFramePr/>
          <p:nvPr>
            <p:custDataLst>
              <p:tags r:id="rId4"/>
            </p:custDataLst>
          </p:nvPr>
        </p:nvGraphicFramePr>
        <p:xfrm>
          <a:off x="3543300" y="2762885"/>
          <a:ext cx="6395085" cy="33940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文本框 3"/>
          <p:cNvSpPr txBox="1"/>
          <p:nvPr>
            <p:custDataLst>
              <p:tags r:id="rId10"/>
            </p:custDataLst>
          </p:nvPr>
        </p:nvSpPr>
        <p:spPr>
          <a:xfrm>
            <a:off x="1025525" y="1118870"/>
            <a:ext cx="10778490" cy="1271905"/>
          </a:xfrm>
          <a:prstGeom prst="rect">
            <a:avLst/>
          </a:prstGeom>
          <a:noFill/>
        </p:spPr>
        <p:txBody>
          <a:bodyPr wrap="square" rtlCol="0">
            <a:spAutoFit/>
          </a:bodyPr>
          <a:lstStyle/>
          <a:p>
            <a:pPr marL="269875" indent="-269240" defTabSz="719455">
              <a:lnSpc>
                <a:spcPct val="160000"/>
              </a:lnSpc>
              <a:spcBef>
                <a:spcPts val="75"/>
              </a:spcBef>
              <a:buFont typeface="Arial" panose="020B0604020202020204" pitchFamily="34" charset="0"/>
              <a:buChar char="•"/>
            </a:pPr>
            <a:r>
              <a:rPr lang="en-US" altLang="zh-CN" sz="2375" dirty="0">
                <a:solidFill>
                  <a:schemeClr val="dk1"/>
                </a:solidFill>
                <a:latin typeface="微软雅黑" panose="020B0503020204020204" charset="-122"/>
                <a:ea typeface="微软雅黑" panose="020B0503020204020204" charset="-122"/>
              </a:rPr>
              <a:t>RRC</a:t>
            </a:r>
            <a:r>
              <a:rPr lang="zh-CN" altLang="en-US" sz="2375" dirty="0">
                <a:solidFill>
                  <a:schemeClr val="dk1"/>
                </a:solidFill>
                <a:latin typeface="微软雅黑" panose="020B0503020204020204" charset="-122"/>
                <a:ea typeface="微软雅黑" panose="020B0503020204020204" charset="-122"/>
              </a:rPr>
              <a:t>：</a:t>
            </a:r>
            <a:r>
              <a:rPr lang="en-US" altLang="zh-CN" sz="2375" dirty="0">
                <a:solidFill>
                  <a:schemeClr val="dk1"/>
                </a:solidFill>
                <a:latin typeface="微软雅黑" panose="020B0503020204020204" charset="-122"/>
                <a:ea typeface="微软雅黑" panose="020B0503020204020204" charset="-122"/>
              </a:rPr>
              <a:t>UE</a:t>
            </a:r>
            <a:r>
              <a:rPr lang="zh-CN" altLang="en-US" sz="2375" dirty="0">
                <a:solidFill>
                  <a:schemeClr val="dk1"/>
                </a:solidFill>
                <a:latin typeface="微软雅黑" panose="020B0503020204020204" charset="-122"/>
                <a:ea typeface="微软雅黑" panose="020B0503020204020204" charset="-122"/>
              </a:rPr>
              <a:t>与</a:t>
            </a:r>
            <a:r>
              <a:rPr lang="en-US" altLang="zh-CN" sz="2375" dirty="0">
                <a:solidFill>
                  <a:schemeClr val="dk1"/>
                </a:solidFill>
                <a:latin typeface="微软雅黑" panose="020B0503020204020204" charset="-122"/>
                <a:ea typeface="微软雅黑" panose="020B0503020204020204" charset="-122"/>
              </a:rPr>
              <a:t>ENB</a:t>
            </a:r>
            <a:r>
              <a:rPr lang="zh-CN" altLang="en-US" sz="2375" dirty="0">
                <a:solidFill>
                  <a:schemeClr val="dk1"/>
                </a:solidFill>
                <a:latin typeface="微软雅黑" panose="020B0503020204020204" charset="-122"/>
                <a:ea typeface="微软雅黑" panose="020B0503020204020204" charset="-122"/>
              </a:rPr>
              <a:t>之间的信令连接</a:t>
            </a:r>
            <a:endParaRPr lang="en-US" altLang="zh-CN" sz="2375" dirty="0">
              <a:solidFill>
                <a:schemeClr val="dk1"/>
              </a:solidFill>
              <a:latin typeface="微软雅黑" panose="020B0503020204020204" charset="-122"/>
              <a:ea typeface="微软雅黑" panose="020B0503020204020204" charset="-122"/>
            </a:endParaRPr>
          </a:p>
          <a:p>
            <a:pPr marL="269875" indent="-269240" defTabSz="719455">
              <a:lnSpc>
                <a:spcPct val="160000"/>
              </a:lnSpc>
              <a:spcBef>
                <a:spcPts val="75"/>
              </a:spcBef>
              <a:buFont typeface="Arial" panose="020B0604020202020204" pitchFamily="34" charset="0"/>
              <a:buChar char="•"/>
            </a:pPr>
            <a:r>
              <a:rPr lang="en-US" altLang="zh-CN" sz="2375" dirty="0">
                <a:solidFill>
                  <a:schemeClr val="dk1"/>
                </a:solidFill>
                <a:latin typeface="微软雅黑" panose="020B0503020204020204" charset="-122"/>
                <a:ea typeface="微软雅黑" panose="020B0503020204020204" charset="-122"/>
              </a:rPr>
              <a:t>UE</a:t>
            </a:r>
            <a:r>
              <a:rPr lang="zh-CN" altLang="en-US" sz="2375" dirty="0">
                <a:solidFill>
                  <a:schemeClr val="dk1"/>
                </a:solidFill>
                <a:latin typeface="微软雅黑" panose="020B0503020204020204" charset="-122"/>
                <a:ea typeface="微软雅黑" panose="020B0503020204020204" charset="-122"/>
              </a:rPr>
              <a:t>状态：</a:t>
            </a:r>
            <a:r>
              <a:rPr lang="en-US" altLang="zh-CN" sz="2375" dirty="0">
                <a:solidFill>
                  <a:schemeClr val="dk1"/>
                </a:solidFill>
                <a:latin typeface="微软雅黑" panose="020B0503020204020204" charset="-122"/>
                <a:ea typeface="微软雅黑" panose="020B0503020204020204" charset="-122"/>
              </a:rPr>
              <a:t>RRC</a:t>
            </a:r>
            <a:r>
              <a:rPr lang="zh-CN" altLang="en-US" sz="2375" dirty="0">
                <a:solidFill>
                  <a:schemeClr val="dk1"/>
                </a:solidFill>
                <a:latin typeface="微软雅黑" panose="020B0503020204020204" charset="-122"/>
                <a:ea typeface="微软雅黑" panose="020B0503020204020204" charset="-122"/>
              </a:rPr>
              <a:t>连接态（</a:t>
            </a:r>
            <a:r>
              <a:rPr lang="en-US" altLang="zh-CN" sz="2375" dirty="0">
                <a:solidFill>
                  <a:schemeClr val="dk1"/>
                </a:solidFill>
                <a:latin typeface="微软雅黑" panose="020B0503020204020204" charset="-122"/>
                <a:ea typeface="微软雅黑" panose="020B0503020204020204" charset="-122"/>
              </a:rPr>
              <a:t>RRC_CONNECTED</a:t>
            </a:r>
            <a:r>
              <a:rPr lang="zh-CN" altLang="en-US" sz="2375" dirty="0">
                <a:solidFill>
                  <a:schemeClr val="dk1"/>
                </a:solidFill>
                <a:latin typeface="微软雅黑" panose="020B0503020204020204" charset="-122"/>
                <a:ea typeface="微软雅黑" panose="020B0503020204020204" charset="-122"/>
              </a:rPr>
              <a:t>）、</a:t>
            </a:r>
            <a:r>
              <a:rPr lang="en-US" altLang="zh-CN" sz="2375" dirty="0">
                <a:solidFill>
                  <a:schemeClr val="dk1"/>
                </a:solidFill>
                <a:latin typeface="微软雅黑" panose="020B0503020204020204" charset="-122"/>
                <a:ea typeface="微软雅黑" panose="020B0503020204020204" charset="-122"/>
              </a:rPr>
              <a:t>RRC</a:t>
            </a:r>
            <a:r>
              <a:rPr lang="zh-CN" altLang="en-US" sz="2375" dirty="0">
                <a:solidFill>
                  <a:schemeClr val="dk1"/>
                </a:solidFill>
                <a:latin typeface="微软雅黑" panose="020B0503020204020204" charset="-122"/>
                <a:ea typeface="微软雅黑" panose="020B0503020204020204" charset="-122"/>
              </a:rPr>
              <a:t>空闲态（</a:t>
            </a:r>
            <a:r>
              <a:rPr lang="en-US" altLang="zh-CN" sz="2375" dirty="0">
                <a:solidFill>
                  <a:schemeClr val="dk1"/>
                </a:solidFill>
                <a:latin typeface="微软雅黑" panose="020B0503020204020204" charset="-122"/>
                <a:ea typeface="微软雅黑" panose="020B0503020204020204" charset="-122"/>
              </a:rPr>
              <a:t>RRC_IDLE</a:t>
            </a:r>
            <a:r>
              <a:rPr lang="zh-CN" altLang="en-US" sz="2375" dirty="0">
                <a:solidFill>
                  <a:schemeClr val="dk1"/>
                </a:solidFill>
                <a:latin typeface="微软雅黑" panose="020B0503020204020204" charset="-122"/>
                <a:ea typeface="微软雅黑" panose="020B0503020204020204" charset="-122"/>
              </a:rPr>
              <a:t>）</a:t>
            </a:r>
            <a:endParaRPr lang="zh-CN" altLang="en-US" sz="2375" dirty="0">
              <a:solidFill>
                <a:schemeClr val="dk1"/>
              </a:solidFill>
              <a:latin typeface="微软雅黑" panose="020B0503020204020204" charset="-122"/>
              <a:ea typeface="微软雅黑" panose="020B0503020204020204" charset="-122"/>
            </a:endParaRPr>
          </a:p>
        </p:txBody>
      </p:sp>
      <p:sp>
        <p:nvSpPr>
          <p:cNvPr id="12" name="Text Box 11"/>
          <p:cNvSpPr txBox="1">
            <a:spLocks noChangeArrowheads="1"/>
          </p:cNvSpPr>
          <p:nvPr>
            <p:custDataLst>
              <p:tags r:id="rId11"/>
            </p:custDataLst>
          </p:nvPr>
        </p:nvSpPr>
        <p:spPr bwMode="auto">
          <a:xfrm>
            <a:off x="5873115" y="3344545"/>
            <a:ext cx="1138555" cy="38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3080" tIns="46541" rIns="93080" bIns="46541">
            <a:spAutoFit/>
          </a:bodyPr>
          <a:lstStyle>
            <a:lvl1pPr defTabSz="65278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65278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65278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defTabSz="65278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65278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65278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65278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65278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65278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nSpc>
                <a:spcPct val="90000"/>
              </a:lnSpc>
              <a:spcBef>
                <a:spcPct val="0"/>
              </a:spcBef>
              <a:buClrTx/>
              <a:buSzTx/>
              <a:buFontTx/>
              <a:buNone/>
            </a:pPr>
            <a:r>
              <a:rPr lang="zh-CN" altLang="fi-FI" sz="2140" i="0" dirty="0">
                <a:solidFill>
                  <a:srgbClr val="0000CC"/>
                </a:solidFill>
                <a:latin typeface="微软雅黑" panose="020B0503020204020204" charset="-122"/>
                <a:ea typeface="微软雅黑" panose="020B0503020204020204" charset="-122"/>
              </a:rPr>
              <a:t>无活动</a:t>
            </a:r>
            <a:endParaRPr lang="zh-CN" altLang="fi-FI" sz="2140" i="0" dirty="0">
              <a:solidFill>
                <a:srgbClr val="0000CC"/>
              </a:solidFill>
              <a:latin typeface="微软雅黑" panose="020B0503020204020204" charset="-122"/>
              <a:ea typeface="微软雅黑" panose="020B0503020204020204" charset="-122"/>
            </a:endParaRPr>
          </a:p>
        </p:txBody>
      </p:sp>
      <p:sp>
        <p:nvSpPr>
          <p:cNvPr id="13" name="Text Box 17"/>
          <p:cNvSpPr txBox="1">
            <a:spLocks noChangeArrowheads="1"/>
          </p:cNvSpPr>
          <p:nvPr>
            <p:custDataLst>
              <p:tags r:id="rId12"/>
            </p:custDataLst>
          </p:nvPr>
        </p:nvSpPr>
        <p:spPr bwMode="auto">
          <a:xfrm>
            <a:off x="5925840" y="5140612"/>
            <a:ext cx="1000760" cy="38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3080" tIns="46541" rIns="93080" bIns="46541">
            <a:spAutoFit/>
          </a:bodyPr>
          <a:lstStyle>
            <a:lvl1pPr defTabSz="65278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65278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65278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defTabSz="65278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65278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65278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65278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65278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65278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nSpc>
                <a:spcPct val="90000"/>
              </a:lnSpc>
              <a:spcBef>
                <a:spcPct val="0"/>
              </a:spcBef>
              <a:buClrTx/>
              <a:buSzTx/>
              <a:buFontTx/>
              <a:buNone/>
            </a:pPr>
            <a:r>
              <a:rPr lang="zh-CN" altLang="fi-FI" sz="2140" i="0" dirty="0">
                <a:solidFill>
                  <a:srgbClr val="0000CC"/>
                </a:solidFill>
                <a:latin typeface="微软雅黑" panose="020B0503020204020204" charset="-122"/>
                <a:ea typeface="微软雅黑" panose="020B0503020204020204" charset="-122"/>
              </a:rPr>
              <a:t>新业务</a:t>
            </a:r>
            <a:endParaRPr lang="zh-CN" altLang="fi-FI" sz="2140" i="0" dirty="0">
              <a:solidFill>
                <a:srgbClr val="0000CC"/>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381158" y="685777"/>
            <a:ext cx="9217025" cy="645160"/>
          </a:xfrm>
          <a:prstGeom prst="rect">
            <a:avLst/>
          </a:prstGeom>
          <a:noFill/>
        </p:spPr>
        <p:txBody>
          <a:bodyPr wrap="square" rtlCol="0">
            <a:spAutoFit/>
          </a:bodyPr>
          <a:lstStyle/>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rPr>
              <a:t>LTE</a:t>
            </a:r>
            <a:r>
              <a:rPr kumimoji="1" lang="zh-CN" altLang="en-US" sz="2400" dirty="0">
                <a:solidFill>
                  <a:schemeClr val="dk1"/>
                </a:solidFill>
                <a:latin typeface="微软雅黑" panose="020B0503020204020204" charset="-122"/>
                <a:ea typeface="微软雅黑" panose="020B0503020204020204" charset="-122"/>
              </a:rPr>
              <a:t>网络结构示意图：</a:t>
            </a:r>
            <a:endParaRPr kumimoji="1"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a:picLocks noChangeAspect="1"/>
          </p:cNvPicPr>
          <p:nvPr>
            <p:custDataLst>
              <p:tags r:id="rId2"/>
            </p:custDataLst>
          </p:nvPr>
        </p:nvPicPr>
        <p:blipFill>
          <a:blip r:embed="rId3"/>
          <a:stretch>
            <a:fillRect/>
          </a:stretch>
        </p:blipFill>
        <p:spPr>
          <a:xfrm>
            <a:off x="838200" y="2209800"/>
            <a:ext cx="7902575" cy="4110990"/>
          </a:xfrm>
          <a:prstGeom prst="rect">
            <a:avLst/>
          </a:prstGeom>
        </p:spPr>
      </p:pic>
      <p:sp>
        <p:nvSpPr>
          <p:cNvPr id="4" name="文本框 3"/>
          <p:cNvSpPr txBox="1"/>
          <p:nvPr/>
        </p:nvSpPr>
        <p:spPr>
          <a:xfrm>
            <a:off x="4419600" y="533400"/>
            <a:ext cx="4610100" cy="1198880"/>
          </a:xfrm>
          <a:prstGeom prst="rect">
            <a:avLst/>
          </a:prstGeom>
          <a:noFill/>
        </p:spPr>
        <p:txBody>
          <a:bodyPr wrap="square" rtlCol="0" anchor="t">
            <a:spAutoFit/>
          </a:bodyPr>
          <a:lstStyle/>
          <a:p>
            <a:pPr>
              <a:lnSpc>
                <a:spcPct val="150000"/>
              </a:lnSpc>
            </a:pPr>
            <a:r>
              <a:rPr kumimoji="1"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E-UTRAN  </a:t>
            </a:r>
            <a:r>
              <a:rPr kumimoji="1"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：增强型无线接入网</a:t>
            </a:r>
            <a:endParaRPr kumimoji="1"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r>
              <a:rPr kumimoji="1" lang="en-US" altLang="zh-CN" sz="2400" dirty="0">
                <a:solidFill>
                  <a:schemeClr val="dk1"/>
                </a:solidFill>
                <a:latin typeface="微软雅黑" panose="020B0503020204020204" charset="-122"/>
                <a:ea typeface="微软雅黑" panose="020B0503020204020204" charset="-122"/>
                <a:cs typeface="微软雅黑" panose="020B0503020204020204" charset="-122"/>
                <a:sym typeface="+mn-ea"/>
              </a:rPr>
              <a:t>EPC:  </a:t>
            </a:r>
            <a:r>
              <a:rPr kumimoji="1"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增强型分组核心网</a:t>
            </a:r>
            <a:endParaRPr kumimoji="1"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4142" y="434240"/>
            <a:ext cx="8043575" cy="617220"/>
          </a:xfrm>
          <a:prstGeom prst="rect">
            <a:avLst/>
          </a:prstGeom>
          <a:noFill/>
        </p:spPr>
        <p:txBody>
          <a:bodyPr wrap="square" rtlCol="0">
            <a:spAutoFit/>
          </a:bodyPr>
          <a:lstStyle/>
          <a:p>
            <a:pPr>
              <a:lnSpc>
                <a:spcPct val="120000"/>
              </a:lnSpc>
            </a:pP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LTE</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测量</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6" name="直线连接符 3"/>
          <p:cNvCxnSpPr/>
          <p:nvPr>
            <p:custDataLst>
              <p:tags r:id="rId1"/>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graphicFrame>
        <p:nvGraphicFramePr>
          <p:cNvPr id="15" name="图示 14"/>
          <p:cNvGraphicFramePr/>
          <p:nvPr/>
        </p:nvGraphicFramePr>
        <p:xfrm>
          <a:off x="876085" y="1204075"/>
          <a:ext cx="2770120" cy="4950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p:cNvSpPr txBox="1"/>
          <p:nvPr/>
        </p:nvSpPr>
        <p:spPr>
          <a:xfrm>
            <a:off x="3962400" y="1524000"/>
            <a:ext cx="7543165" cy="706755"/>
          </a:xfrm>
          <a:prstGeom prst="rect">
            <a:avLst/>
          </a:prstGeom>
          <a:noFill/>
        </p:spPr>
        <p:txBody>
          <a:bodyPr wrap="square" rtlCol="0" anchor="t">
            <a:spAutoFit/>
          </a:bodyPr>
          <a:lstStyle/>
          <a:p>
            <a:pPr marL="0" lvl="1" algn="l" eaLnBrk="1" hangingPunct="1">
              <a:lnSpc>
                <a:spcPct val="100000"/>
              </a:lnSpc>
              <a:buClrTx/>
              <a:buSzTx/>
              <a:buNone/>
            </a:pPr>
            <a:r>
              <a:rPr lang="en-US" altLang="zh-CN" sz="2000" kern="0" dirty="0">
                <a:solidFill>
                  <a:srgbClr val="446F41"/>
                </a:solidFill>
                <a:uFillTx/>
                <a:latin typeface="微软雅黑" panose="020B0503020204020204" charset="-122"/>
                <a:ea typeface="微软雅黑" panose="020B0503020204020204" charset="-122"/>
                <a:cs typeface="微软雅黑" panose="020B0503020204020204" charset="-122"/>
                <a:sym typeface="+mn-ea"/>
              </a:rPr>
              <a:t>RSRP ( 参考信号接收功率) 每个RB上RS的接收功率,提供了小区RS信号强度度量</a:t>
            </a:r>
            <a:r>
              <a:rPr lang="zh-CN" altLang="en-US" sz="2000" kern="0" dirty="0">
                <a:solidFill>
                  <a:srgbClr val="446F41"/>
                </a:solidFill>
                <a:uFillTx/>
                <a:latin typeface="微软雅黑" panose="020B0503020204020204" charset="-122"/>
                <a:ea typeface="微软雅黑" panose="020B0503020204020204" charset="-122"/>
                <a:cs typeface="微软雅黑" panose="020B0503020204020204" charset="-122"/>
                <a:sym typeface="+mn-ea"/>
              </a:rPr>
              <a:t>。</a:t>
            </a:r>
            <a:endParaRPr lang="zh-CN" altLang="en-US" sz="2000" kern="0" dirty="0">
              <a:solidFill>
                <a:srgbClr val="446F4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4001770" y="2819400"/>
            <a:ext cx="7692390" cy="706755"/>
          </a:xfrm>
          <a:prstGeom prst="rect">
            <a:avLst/>
          </a:prstGeom>
          <a:noFill/>
        </p:spPr>
        <p:txBody>
          <a:bodyPr wrap="square" rtlCol="0" anchor="t">
            <a:spAutoFit/>
          </a:bodyPr>
          <a:lstStyle/>
          <a:p>
            <a:pPr marL="0" lvl="1" algn="l" fontAlgn="auto">
              <a:lnSpc>
                <a:spcPct val="100000"/>
              </a:lnSpc>
              <a:buClrTx/>
              <a:buSzTx/>
              <a:buFontTx/>
            </a:pPr>
            <a:r>
              <a:rPr lang="en-US" altLang="zh-CN" sz="2000" kern="0" dirty="0">
                <a:solidFill>
                  <a:srgbClr val="446F41"/>
                </a:solidFill>
                <a:uFillTx/>
                <a:latin typeface="微软雅黑" panose="020B0503020204020204" charset="-122"/>
                <a:ea typeface="微软雅黑" panose="020B0503020204020204" charset="-122"/>
                <a:cs typeface="微软雅黑" panose="020B0503020204020204" charset="-122"/>
                <a:sym typeface="+mn-ea"/>
              </a:rPr>
              <a:t>RSRQ=N*RSRP/RSSI，N为RSSI测量带宽的RB个数</a:t>
            </a:r>
            <a:endParaRPr lang="en-US" altLang="zh-CN" sz="2000" kern="0" dirty="0">
              <a:solidFill>
                <a:srgbClr val="446F41"/>
              </a:solidFill>
              <a:uFillTx/>
              <a:latin typeface="微软雅黑" panose="020B0503020204020204" charset="-122"/>
              <a:ea typeface="微软雅黑" panose="020B0503020204020204" charset="-122"/>
              <a:cs typeface="微软雅黑" panose="020B0503020204020204" charset="-122"/>
            </a:endParaRPr>
          </a:p>
          <a:p>
            <a:pPr marL="0" lvl="1" algn="l" fontAlgn="auto">
              <a:lnSpc>
                <a:spcPct val="100000"/>
              </a:lnSpc>
              <a:buClrTx/>
              <a:buSzTx/>
              <a:buFontTx/>
            </a:pPr>
            <a:r>
              <a:rPr lang="en-US" altLang="zh-CN" sz="2000" kern="0" dirty="0">
                <a:solidFill>
                  <a:srgbClr val="446F41"/>
                </a:solidFill>
                <a:uFillTx/>
                <a:latin typeface="微软雅黑" panose="020B0503020204020204" charset="-122"/>
                <a:ea typeface="微软雅黑" panose="020B0503020204020204" charset="-122"/>
                <a:cs typeface="微软雅黑" panose="020B0503020204020204" charset="-122"/>
                <a:sym typeface="+mn-ea"/>
              </a:rPr>
              <a:t>反映了小区RS信号的质量</a:t>
            </a:r>
            <a:r>
              <a:rPr lang="zh-CN" altLang="en-US" sz="2000" kern="0" dirty="0">
                <a:solidFill>
                  <a:srgbClr val="446F41"/>
                </a:solidFill>
                <a:uFillTx/>
                <a:latin typeface="微软雅黑" panose="020B0503020204020204" charset="-122"/>
                <a:ea typeface="微软雅黑" panose="020B0503020204020204" charset="-122"/>
                <a:cs typeface="微软雅黑" panose="020B0503020204020204" charset="-122"/>
                <a:sym typeface="+mn-ea"/>
              </a:rPr>
              <a:t>。</a:t>
            </a:r>
            <a:endParaRPr lang="zh-CN" altLang="en-US" sz="2000" kern="0" dirty="0">
              <a:solidFill>
                <a:srgbClr val="446F4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4001770" y="4038600"/>
            <a:ext cx="7315200" cy="706755"/>
          </a:xfrm>
          <a:prstGeom prst="rect">
            <a:avLst/>
          </a:prstGeom>
          <a:noFill/>
        </p:spPr>
        <p:txBody>
          <a:bodyPr wrap="square" rtlCol="0" anchor="t">
            <a:spAutoFit/>
          </a:bodyPr>
          <a:lstStyle/>
          <a:p>
            <a:pPr marL="0" lvl="1" indent="0" algn="l" defTabSz="914400" fontAlgn="auto">
              <a:lnSpc>
                <a:spcPct val="100000"/>
              </a:lnSpc>
              <a:spcBef>
                <a:spcPts val="0"/>
              </a:spcBef>
              <a:buClrTx/>
              <a:buSzTx/>
              <a:buFont typeface="Arial" panose="020B0604020202020204" pitchFamily="34" charset="0"/>
              <a:buNone/>
            </a:pPr>
            <a:r>
              <a:rPr lang="zh-CN" altLang="en-US" sz="2000" dirty="0">
                <a:solidFill>
                  <a:srgbClr val="446F41"/>
                </a:solidFill>
                <a:latin typeface="微软雅黑" panose="020B0503020204020204" charset="-122"/>
                <a:ea typeface="微软雅黑" panose="020B0503020204020204" charset="-122"/>
                <a:cs typeface="微软雅黑" panose="020B0503020204020204" charset="-122"/>
                <a:sym typeface="+mn-ea"/>
              </a:rPr>
              <a:t>RSSI (载波接收信号强度指示</a:t>
            </a:r>
            <a:r>
              <a:rPr lang="en-US" altLang="zh-CN" sz="2000" dirty="0">
                <a:solidFill>
                  <a:srgbClr val="446F41"/>
                </a:solidFill>
                <a:latin typeface="微软雅黑" panose="020B0503020204020204" charset="-122"/>
                <a:ea typeface="微软雅黑" panose="020B0503020204020204" charset="-122"/>
                <a:cs typeface="微软雅黑" panose="020B0503020204020204" charset="-122"/>
                <a:sym typeface="+mn-ea"/>
              </a:rPr>
              <a:t> </a:t>
            </a:r>
            <a:r>
              <a:rPr lang="zh-CN" altLang="en-US" sz="2000" dirty="0">
                <a:solidFill>
                  <a:srgbClr val="446F41"/>
                </a:solidFill>
                <a:latin typeface="微软雅黑" panose="020B0503020204020204" charset="-122"/>
                <a:ea typeface="微软雅黑" panose="020B0503020204020204" charset="-122"/>
                <a:cs typeface="微软雅黑" panose="020B0503020204020204" charset="-122"/>
                <a:sym typeface="+mn-ea"/>
              </a:rPr>
              <a:t>)指的是手机接收到的总功率，包括有用信号、干扰和底噪。</a:t>
            </a:r>
            <a:endParaRPr lang="zh-CN" altLang="en-US" sz="2000" dirty="0">
              <a:solidFill>
                <a:srgbClr val="446F41"/>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4107180" y="5105400"/>
            <a:ext cx="7209790" cy="706755"/>
          </a:xfrm>
          <a:prstGeom prst="rect">
            <a:avLst/>
          </a:prstGeom>
          <a:noFill/>
        </p:spPr>
        <p:txBody>
          <a:bodyPr wrap="square" rtlCol="0" anchor="t">
            <a:spAutoFit/>
          </a:bodyPr>
          <a:lstStyle/>
          <a:p>
            <a:pPr marL="0" lvl="1" indent="0" algn="l" defTabSz="914400" fontAlgn="auto">
              <a:lnSpc>
                <a:spcPct val="100000"/>
              </a:lnSpc>
              <a:spcBef>
                <a:spcPts val="0"/>
              </a:spcBef>
              <a:buClrTx/>
              <a:buSzTx/>
              <a:buFont typeface="Arial" panose="020B0604020202020204" pitchFamily="34" charset="0"/>
              <a:buNone/>
            </a:pPr>
            <a:r>
              <a:rPr lang="en-US" altLang="zh-CN" sz="2000" dirty="0">
                <a:solidFill>
                  <a:srgbClr val="446F41"/>
                </a:solidFill>
                <a:latin typeface="微软雅黑" panose="020B0503020204020204" charset="-122"/>
                <a:ea typeface="微软雅黑" panose="020B0503020204020204" charset="-122"/>
                <a:cs typeface="微软雅黑" panose="020B0503020204020204" charset="-122"/>
                <a:sym typeface="+mn-ea"/>
              </a:rPr>
              <a:t>SINR</a:t>
            </a:r>
            <a:r>
              <a:rPr lang="zh-CN" altLang="en-US" sz="2000" dirty="0">
                <a:solidFill>
                  <a:srgbClr val="446F41"/>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srgbClr val="446F41"/>
                </a:solidFill>
                <a:latin typeface="微软雅黑" panose="020B0503020204020204" charset="-122"/>
                <a:ea typeface="微软雅黑" panose="020B0503020204020204" charset="-122"/>
                <a:cs typeface="微软雅黑" panose="020B0503020204020204" charset="-122"/>
                <a:sym typeface="+mn-ea"/>
              </a:rPr>
              <a:t>信号干扰噪声比</a:t>
            </a:r>
            <a:r>
              <a:rPr lang="zh-CN" altLang="en-US" sz="2000" dirty="0">
                <a:solidFill>
                  <a:srgbClr val="446F41"/>
                </a:solidFill>
                <a:latin typeface="微软雅黑" panose="020B0503020204020204" charset="-122"/>
                <a:ea typeface="微软雅黑" panose="020B0503020204020204" charset="-122"/>
                <a:cs typeface="微软雅黑" panose="020B0503020204020204" charset="-122"/>
                <a:sym typeface="+mn-ea"/>
              </a:rPr>
              <a:t>)</a:t>
            </a:r>
            <a:r>
              <a:rPr lang="en-US" altLang="zh-CN" sz="2000" dirty="0">
                <a:solidFill>
                  <a:srgbClr val="446F41"/>
                </a:solidFill>
                <a:latin typeface="微软雅黑" panose="020B0503020204020204" charset="-122"/>
                <a:ea typeface="微软雅黑" panose="020B0503020204020204" charset="-122"/>
                <a:cs typeface="微软雅黑" panose="020B0503020204020204" charset="-122"/>
                <a:sym typeface="+mn-ea"/>
              </a:rPr>
              <a:t> </a:t>
            </a:r>
            <a:r>
              <a:rPr lang="zh-CN" altLang="en-US" sz="2000" dirty="0">
                <a:solidFill>
                  <a:srgbClr val="446F41"/>
                </a:solidFill>
                <a:latin typeface="微软雅黑" panose="020B0503020204020204" charset="-122"/>
                <a:ea typeface="微软雅黑" panose="020B0503020204020204" charset="-122"/>
                <a:cs typeface="微软雅黑" panose="020B0503020204020204" charset="-122"/>
                <a:sym typeface="+mn-ea"/>
              </a:rPr>
              <a:t>，顾名思义就是信号能量除以干扰加噪声的能量。</a:t>
            </a:r>
            <a:endParaRPr lang="zh-CN" altLang="en-US" sz="2000" dirty="0">
              <a:solidFill>
                <a:srgbClr val="446F4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4142" y="434240"/>
            <a:ext cx="8043575" cy="617220"/>
          </a:xfrm>
          <a:prstGeom prst="rect">
            <a:avLst/>
          </a:prstGeom>
          <a:noFill/>
        </p:spPr>
        <p:txBody>
          <a:bodyPr wrap="square" rtlCol="0">
            <a:spAutoFit/>
          </a:bodyPr>
          <a:lstStyle/>
          <a:p>
            <a:pPr>
              <a:lnSpc>
                <a:spcPct val="120000"/>
              </a:lnSpc>
            </a:pP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LTE</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测量</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6" name="直线连接符 3"/>
          <p:cNvCxnSpPr/>
          <p:nvPr>
            <p:custDataLst>
              <p:tags r:id="rId1"/>
            </p:custDataLst>
          </p:nvPr>
        </p:nvCxnSpPr>
        <p:spPr>
          <a:xfrm>
            <a:off x="534142" y="1025684"/>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graphicFrame>
        <p:nvGraphicFramePr>
          <p:cNvPr id="15" name="图示 14"/>
          <p:cNvGraphicFramePr/>
          <p:nvPr/>
        </p:nvGraphicFramePr>
        <p:xfrm>
          <a:off x="279200" y="1204075"/>
          <a:ext cx="2770120" cy="4950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0633" y="1615330"/>
            <a:ext cx="5802085" cy="4127638"/>
          </a:xfrm>
          <a:prstGeom prst="rect">
            <a:avLst/>
          </a:prstGeom>
        </p:spPr>
      </p:pic>
      <p:pic>
        <p:nvPicPr>
          <p:cNvPr id="11" name="图片 10"/>
          <p:cNvPicPr>
            <a:picLocks noChangeAspect="1"/>
          </p:cNvPicPr>
          <p:nvPr/>
        </p:nvPicPr>
        <p:blipFill>
          <a:blip r:embed="rId8"/>
          <a:srcRect t="10193"/>
          <a:stretch>
            <a:fillRect/>
          </a:stretch>
        </p:blipFill>
        <p:spPr>
          <a:xfrm>
            <a:off x="9090612" y="1155026"/>
            <a:ext cx="2774648" cy="499995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p:cNvCxnSpPr/>
          <p:nvPr/>
        </p:nvCxnSpPr>
        <p:spPr>
          <a:xfrm>
            <a:off x="534142" y="1033230"/>
            <a:ext cx="10867383" cy="0"/>
          </a:xfrm>
          <a:prstGeom prst="line">
            <a:avLst/>
          </a:prstGeom>
          <a:ln w="3175" cmpd="sng"/>
        </p:spPr>
        <p:style>
          <a:lnRef idx="2">
            <a:schemeClr val="accent1"/>
          </a:lnRef>
          <a:fillRef idx="0">
            <a:schemeClr val="accent1"/>
          </a:fillRef>
          <a:effectRef idx="1">
            <a:schemeClr val="accent1"/>
          </a:effectRef>
          <a:fontRef idx="minor">
            <a:schemeClr val="tx1"/>
          </a:fontRef>
        </p:style>
      </p:cxnSp>
      <p:grpSp>
        <p:nvGrpSpPr>
          <p:cNvPr id="7" name="组合 10"/>
          <p:cNvGrpSpPr/>
          <p:nvPr/>
        </p:nvGrpSpPr>
        <p:grpSpPr bwMode="auto">
          <a:xfrm>
            <a:off x="311785" y="76200"/>
            <a:ext cx="11696700" cy="6590030"/>
            <a:chOff x="69030" y="1574221"/>
            <a:chExt cx="7138993" cy="3458503"/>
          </a:xfrm>
        </p:grpSpPr>
        <p:pic>
          <p:nvPicPr>
            <p:cNvPr id="8" name="图片 13" descr="图片包含 屏幕截图, 天空, 计算机, 室内&#10;&#10;已生成高可信度的说明"/>
            <p:cNvPicPr/>
            <p:nvPr/>
          </p:nvPicPr>
          <p:blipFill>
            <a:blip r:embed="rId1">
              <a:extLst>
                <a:ext uri="{28A0092B-C50C-407E-A947-70E740481C1C}">
                  <a14:useLocalDpi xmlns:a14="http://schemas.microsoft.com/office/drawing/2010/main" val="0"/>
                </a:ext>
              </a:extLst>
            </a:blip>
            <a:srcRect/>
            <a:stretch>
              <a:fillRect/>
            </a:stretch>
          </p:blipFill>
          <p:spPr bwMode="auto">
            <a:xfrm>
              <a:off x="69030" y="1574221"/>
              <a:ext cx="7030985" cy="34585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椭圆 8"/>
            <p:cNvSpPr/>
            <p:nvPr/>
          </p:nvSpPr>
          <p:spPr>
            <a:xfrm>
              <a:off x="3237893" y="4419514"/>
              <a:ext cx="935074" cy="144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
            </a:p>
          </p:txBody>
        </p:sp>
        <p:cxnSp>
          <p:nvCxnSpPr>
            <p:cNvPr id="10" name="连接符: 曲线 9"/>
            <p:cNvCxnSpPr/>
            <p:nvPr/>
          </p:nvCxnSpPr>
          <p:spPr>
            <a:xfrm flipV="1">
              <a:off x="3810902" y="3706657"/>
              <a:ext cx="722557" cy="712857"/>
            </a:xfrm>
            <a:prstGeom prst="curved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1" name="文本框 5"/>
            <p:cNvSpPr txBox="1">
              <a:spLocks noChangeArrowheads="1"/>
            </p:cNvSpPr>
            <p:nvPr/>
          </p:nvSpPr>
          <p:spPr bwMode="auto">
            <a:xfrm>
              <a:off x="4461335" y="3449355"/>
              <a:ext cx="1008070" cy="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00">
                  <a:solidFill>
                    <a:srgbClr val="FF0000"/>
                  </a:solidFill>
                </a:rPr>
                <a:t>SINR  18</a:t>
              </a:r>
              <a:endParaRPr lang="zh-CN" altLang="en-US" sz="100">
                <a:solidFill>
                  <a:srgbClr val="FF0000"/>
                </a:solidFill>
              </a:endParaRPr>
            </a:p>
          </p:txBody>
        </p:sp>
        <p:sp>
          <p:nvSpPr>
            <p:cNvPr id="12" name="矩形: 圆角 11"/>
            <p:cNvSpPr/>
            <p:nvPr/>
          </p:nvSpPr>
          <p:spPr>
            <a:xfrm>
              <a:off x="5470107" y="4062319"/>
              <a:ext cx="358917" cy="2912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
            </a:p>
          </p:txBody>
        </p:sp>
        <p:cxnSp>
          <p:nvCxnSpPr>
            <p:cNvPr id="13" name="连接符: 肘形 12"/>
            <p:cNvCxnSpPr/>
            <p:nvPr/>
          </p:nvCxnSpPr>
          <p:spPr>
            <a:xfrm>
              <a:off x="5829025" y="4209489"/>
              <a:ext cx="215665" cy="2100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9"/>
            <p:cNvSpPr txBox="1">
              <a:spLocks noChangeArrowheads="1"/>
            </p:cNvSpPr>
            <p:nvPr/>
          </p:nvSpPr>
          <p:spPr bwMode="auto">
            <a:xfrm>
              <a:off x="6055943" y="4096093"/>
              <a:ext cx="1152080" cy="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00">
                  <a:solidFill>
                    <a:srgbClr val="FF0000"/>
                  </a:solidFill>
                </a:rPr>
                <a:t>DL(kb/s)</a:t>
              </a:r>
              <a:endParaRPr lang="en-US" altLang="zh-CN" sz="100">
                <a:solidFill>
                  <a:srgbClr val="FF0000"/>
                </a:solidFill>
              </a:endParaRPr>
            </a:p>
            <a:p>
              <a:r>
                <a:rPr lang="en-US" altLang="zh-CN" sz="100">
                  <a:solidFill>
                    <a:srgbClr val="FF0000"/>
                  </a:solidFill>
                </a:rPr>
                <a:t>53938.24</a:t>
              </a:r>
              <a:endParaRPr lang="zh-CN" altLang="en-US" sz="100">
                <a:solidFill>
                  <a:srgbClr val="FF0000"/>
                </a:solidFill>
              </a:endParaRPr>
            </a:p>
          </p:txBody>
        </p:sp>
        <p:sp>
          <p:nvSpPr>
            <p:cNvPr id="2" name="椭圆 1"/>
            <p:cNvSpPr/>
            <p:nvPr/>
          </p:nvSpPr>
          <p:spPr>
            <a:xfrm>
              <a:off x="3245693" y="4414234"/>
              <a:ext cx="935074" cy="144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
            </a:p>
          </p:txBody>
        </p:sp>
        <p:cxnSp>
          <p:nvCxnSpPr>
            <p:cNvPr id="15" name="连接符: 曲线 9"/>
            <p:cNvCxnSpPr/>
            <p:nvPr/>
          </p:nvCxnSpPr>
          <p:spPr>
            <a:xfrm flipV="1">
              <a:off x="3818702" y="3701377"/>
              <a:ext cx="722557" cy="712857"/>
            </a:xfrm>
            <a:prstGeom prst="curved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6" name="文本框 5"/>
            <p:cNvSpPr txBox="1">
              <a:spLocks noChangeArrowheads="1"/>
            </p:cNvSpPr>
            <p:nvPr/>
          </p:nvSpPr>
          <p:spPr bwMode="auto">
            <a:xfrm>
              <a:off x="4469135" y="3444075"/>
              <a:ext cx="1008070" cy="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00">
                  <a:solidFill>
                    <a:srgbClr val="FF0000"/>
                  </a:solidFill>
                </a:rPr>
                <a:t>SINR  18</a:t>
              </a:r>
              <a:endParaRPr lang="zh-CN" altLang="en-US" sz="100">
                <a:solidFill>
                  <a:srgbClr val="FF0000"/>
                </a:solidFill>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reeform 3"/>
          <p:cNvSpPr/>
          <p:nvPr/>
        </p:nvSpPr>
        <p:spPr>
          <a:xfrm>
            <a:off x="1821468" y="1042386"/>
            <a:ext cx="8549065" cy="783665"/>
          </a:xfrm>
          <a:custGeom>
            <a:avLst/>
            <a:gdLst/>
            <a:ahLst/>
            <a:cxnLst>
              <a:cxn ang="0">
                <a:pos x="0" y="0"/>
              </a:cxn>
              <a:cxn ang="0">
                <a:pos x="9143999" y="0"/>
              </a:cxn>
              <a:cxn ang="0">
                <a:pos x="9143999" y="838199"/>
              </a:cxn>
              <a:cxn ang="0">
                <a:pos x="0" y="838199"/>
              </a:cxn>
              <a:cxn ang="0">
                <a:pos x="0" y="0"/>
              </a:cxn>
            </a:cxnLst>
            <a:rect l="0" t="0" r="0" b="0"/>
            <a:pathLst>
              <a:path w="9144000" h="838200">
                <a:moveTo>
                  <a:pt x="0" y="0"/>
                </a:moveTo>
                <a:lnTo>
                  <a:pt x="9143999" y="0"/>
                </a:lnTo>
                <a:lnTo>
                  <a:pt x="9143999" y="838199"/>
                </a:lnTo>
                <a:lnTo>
                  <a:pt x="0" y="838199"/>
                </a:lnTo>
                <a:lnTo>
                  <a:pt x="0" y="0"/>
                </a:lnTo>
              </a:path>
            </a:pathLst>
          </a:custGeom>
          <a:solidFill>
            <a:srgbClr val="FFFFFF">
              <a:alpha val="100000"/>
            </a:srgbClr>
          </a:solidFill>
          <a:ln w="12700" cap="flat" cmpd="sng">
            <a:solidFill>
              <a:srgbClr val="000000">
                <a:alpha val="0"/>
              </a:srgbClr>
            </a:solidFill>
            <a:prstDash val="solid"/>
            <a:miter/>
            <a:headEnd type="none" w="med" len="med"/>
            <a:tailEnd type="none" w="med" len="med"/>
          </a:ln>
        </p:spPr>
        <p:txBody>
          <a:bodyPr/>
          <a:lstStyle/>
          <a:p>
            <a:endParaRPr lang="zh-CN" altLang="en-US" sz="1680"/>
          </a:p>
        </p:txBody>
      </p:sp>
      <p:sp>
        <p:nvSpPr>
          <p:cNvPr id="12291" name="Freeform 3"/>
          <p:cNvSpPr/>
          <p:nvPr/>
        </p:nvSpPr>
        <p:spPr>
          <a:xfrm>
            <a:off x="1821468" y="1831988"/>
            <a:ext cx="8549065" cy="801474"/>
          </a:xfrm>
          <a:custGeom>
            <a:avLst/>
            <a:gdLst/>
            <a:ahLst/>
            <a:cxnLst>
              <a:cxn ang="0">
                <a:pos x="0" y="0"/>
              </a:cxn>
              <a:cxn ang="0">
                <a:pos x="0" y="857250"/>
              </a:cxn>
              <a:cxn ang="0">
                <a:pos x="9143999" y="857250"/>
              </a:cxn>
              <a:cxn ang="0">
                <a:pos x="9143999" y="0"/>
              </a:cxn>
              <a:cxn ang="0">
                <a:pos x="0" y="0"/>
              </a:cxn>
            </a:cxnLst>
            <a:rect l="0" t="0" r="0" b="0"/>
            <a:pathLst>
              <a:path w="9144000" h="857250">
                <a:moveTo>
                  <a:pt x="0" y="0"/>
                </a:moveTo>
                <a:lnTo>
                  <a:pt x="0" y="857250"/>
                </a:lnTo>
                <a:lnTo>
                  <a:pt x="9143999" y="857250"/>
                </a:lnTo>
                <a:lnTo>
                  <a:pt x="9143999" y="0"/>
                </a:lnTo>
                <a:lnTo>
                  <a:pt x="0" y="0"/>
                </a:lnTo>
              </a:path>
            </a:pathLst>
          </a:custGeom>
          <a:solidFill>
            <a:srgbClr val="FFFFFF">
              <a:alpha val="100000"/>
            </a:srgbClr>
          </a:solidFill>
          <a:ln w="12700" cap="flat" cmpd="sng">
            <a:solidFill>
              <a:srgbClr val="000000">
                <a:alpha val="0"/>
              </a:srgbClr>
            </a:solidFill>
            <a:prstDash val="solid"/>
            <a:miter/>
            <a:headEnd type="none" w="med" len="med"/>
            <a:tailEnd type="none" w="med" len="med"/>
          </a:ln>
        </p:spPr>
        <p:txBody>
          <a:bodyPr/>
          <a:lstStyle/>
          <a:p>
            <a:endParaRPr lang="zh-CN" altLang="en-US" sz="1800"/>
          </a:p>
        </p:txBody>
      </p:sp>
      <p:sp>
        <p:nvSpPr>
          <p:cNvPr id="12292" name="Freeform 3"/>
          <p:cNvSpPr/>
          <p:nvPr/>
        </p:nvSpPr>
        <p:spPr>
          <a:xfrm>
            <a:off x="4292682" y="1898777"/>
            <a:ext cx="3339479" cy="534317"/>
          </a:xfrm>
          <a:custGeom>
            <a:avLst/>
            <a:gdLst/>
            <a:ahLst/>
            <a:cxnLst>
              <a:cxn ang="0">
                <a:pos x="0" y="285750"/>
              </a:cxn>
              <a:cxn ang="0">
                <a:pos x="1785943" y="0"/>
              </a:cxn>
              <a:cxn ang="0">
                <a:pos x="3571875" y="285750"/>
              </a:cxn>
              <a:cxn ang="0">
                <a:pos x="1785943" y="571500"/>
              </a:cxn>
              <a:cxn ang="0">
                <a:pos x="0" y="285750"/>
              </a:cxn>
            </a:cxnLst>
            <a:rect l="0" t="0" r="0" b="0"/>
            <a:pathLst>
              <a:path w="3572243" h="571500">
                <a:moveTo>
                  <a:pt x="0" y="285750"/>
                </a:moveTo>
                <a:cubicBezTo>
                  <a:pt x="0" y="128016"/>
                  <a:pt x="800100" y="0"/>
                  <a:pt x="1786127" y="0"/>
                </a:cubicBezTo>
                <a:cubicBezTo>
                  <a:pt x="2772155" y="0"/>
                  <a:pt x="3572243" y="128016"/>
                  <a:pt x="3572243" y="285750"/>
                </a:cubicBezTo>
                <a:cubicBezTo>
                  <a:pt x="3572243" y="443483"/>
                  <a:pt x="2772155" y="571500"/>
                  <a:pt x="1786127" y="571500"/>
                </a:cubicBezTo>
                <a:cubicBezTo>
                  <a:pt x="800100" y="571500"/>
                  <a:pt x="0" y="443483"/>
                  <a:pt x="0" y="285750"/>
                </a:cubicBezTo>
              </a:path>
            </a:pathLst>
          </a:custGeom>
          <a:solidFill>
            <a:srgbClr val="BBE0E3">
              <a:alpha val="100000"/>
            </a:srgbClr>
          </a:solidFill>
          <a:ln w="12700" cap="flat" cmpd="sng">
            <a:solidFill>
              <a:srgbClr val="000000">
                <a:alpha val="0"/>
              </a:srgbClr>
            </a:solidFill>
            <a:prstDash val="solid"/>
            <a:miter/>
            <a:headEnd type="none" w="med" len="med"/>
            <a:tailEnd type="none" w="med" len="med"/>
          </a:ln>
        </p:spPr>
        <p:txBody>
          <a:bodyPr/>
          <a:lstStyle/>
          <a:p>
            <a:endParaRPr lang="zh-CN" altLang="en-US" sz="2400"/>
          </a:p>
        </p:txBody>
      </p:sp>
      <p:sp>
        <p:nvSpPr>
          <p:cNvPr id="12293" name="Freeform 3"/>
          <p:cNvSpPr/>
          <p:nvPr/>
        </p:nvSpPr>
        <p:spPr>
          <a:xfrm>
            <a:off x="1821468" y="2633462"/>
            <a:ext cx="8549065" cy="801474"/>
          </a:xfrm>
          <a:custGeom>
            <a:avLst/>
            <a:gdLst/>
            <a:ahLst/>
            <a:cxnLst>
              <a:cxn ang="0">
                <a:pos x="0" y="0"/>
              </a:cxn>
              <a:cxn ang="0">
                <a:pos x="0" y="857250"/>
              </a:cxn>
              <a:cxn ang="0">
                <a:pos x="9143999" y="857250"/>
              </a:cxn>
              <a:cxn ang="0">
                <a:pos x="9143999" y="0"/>
              </a:cxn>
              <a:cxn ang="0">
                <a:pos x="0" y="0"/>
              </a:cxn>
            </a:cxnLst>
            <a:rect l="0" t="0" r="0" b="0"/>
            <a:pathLst>
              <a:path w="9144000" h="857250">
                <a:moveTo>
                  <a:pt x="0" y="0"/>
                </a:moveTo>
                <a:lnTo>
                  <a:pt x="0" y="857250"/>
                </a:lnTo>
                <a:lnTo>
                  <a:pt x="9143999" y="857250"/>
                </a:lnTo>
                <a:lnTo>
                  <a:pt x="9143999" y="0"/>
                </a:lnTo>
                <a:lnTo>
                  <a:pt x="0" y="0"/>
                </a:lnTo>
              </a:path>
            </a:pathLst>
          </a:custGeom>
          <a:solidFill>
            <a:srgbClr val="FFFFFF">
              <a:alpha val="100000"/>
            </a:srgbClr>
          </a:solidFill>
          <a:ln w="12700" cap="flat" cmpd="sng">
            <a:solidFill>
              <a:srgbClr val="000000">
                <a:alpha val="0"/>
              </a:srgbClr>
            </a:solidFill>
            <a:prstDash val="solid"/>
            <a:miter/>
            <a:headEnd type="none" w="med" len="med"/>
            <a:tailEnd type="none" w="med" len="med"/>
          </a:ln>
        </p:spPr>
        <p:txBody>
          <a:bodyPr/>
          <a:lstStyle/>
          <a:p>
            <a:endParaRPr lang="zh-CN" altLang="en-US" sz="1800"/>
          </a:p>
        </p:txBody>
      </p:sp>
      <p:sp>
        <p:nvSpPr>
          <p:cNvPr id="12294" name="Freeform 3"/>
          <p:cNvSpPr/>
          <p:nvPr/>
        </p:nvSpPr>
        <p:spPr>
          <a:xfrm>
            <a:off x="1821468" y="3434936"/>
            <a:ext cx="8549065" cy="801474"/>
          </a:xfrm>
          <a:custGeom>
            <a:avLst/>
            <a:gdLst/>
            <a:ahLst/>
            <a:cxnLst>
              <a:cxn ang="0">
                <a:pos x="0" y="0"/>
              </a:cxn>
              <a:cxn ang="0">
                <a:pos x="0" y="857250"/>
              </a:cxn>
              <a:cxn ang="0">
                <a:pos x="9143999" y="857250"/>
              </a:cxn>
              <a:cxn ang="0">
                <a:pos x="9143999" y="0"/>
              </a:cxn>
              <a:cxn ang="0">
                <a:pos x="0" y="0"/>
              </a:cxn>
            </a:cxnLst>
            <a:rect l="0" t="0" r="0" b="0"/>
            <a:pathLst>
              <a:path w="9144000" h="857250">
                <a:moveTo>
                  <a:pt x="0" y="0"/>
                </a:moveTo>
                <a:lnTo>
                  <a:pt x="0" y="857250"/>
                </a:lnTo>
                <a:lnTo>
                  <a:pt x="9143999" y="857250"/>
                </a:lnTo>
                <a:lnTo>
                  <a:pt x="9143999" y="0"/>
                </a:lnTo>
                <a:lnTo>
                  <a:pt x="0" y="0"/>
                </a:lnTo>
              </a:path>
            </a:pathLst>
          </a:custGeom>
          <a:solidFill>
            <a:srgbClr val="FFFFFF">
              <a:alpha val="100000"/>
            </a:srgbClr>
          </a:solidFill>
          <a:ln w="12700" cap="flat" cmpd="sng">
            <a:solidFill>
              <a:srgbClr val="000000">
                <a:alpha val="0"/>
              </a:srgbClr>
            </a:solidFill>
            <a:prstDash val="solid"/>
            <a:miter/>
            <a:headEnd type="none" w="med" len="med"/>
            <a:tailEnd type="none" w="med" len="med"/>
          </a:ln>
        </p:spPr>
        <p:txBody>
          <a:bodyPr/>
          <a:lstStyle/>
          <a:p>
            <a:endParaRPr lang="zh-CN" altLang="en-US" sz="1800"/>
          </a:p>
        </p:txBody>
      </p:sp>
      <p:sp>
        <p:nvSpPr>
          <p:cNvPr id="12295" name="Freeform 3"/>
          <p:cNvSpPr/>
          <p:nvPr/>
        </p:nvSpPr>
        <p:spPr>
          <a:xfrm>
            <a:off x="4292682" y="3434936"/>
            <a:ext cx="3339479" cy="534317"/>
          </a:xfrm>
          <a:custGeom>
            <a:avLst/>
            <a:gdLst/>
            <a:ahLst/>
            <a:cxnLst>
              <a:cxn ang="0">
                <a:pos x="0" y="285750"/>
              </a:cxn>
              <a:cxn ang="0">
                <a:pos x="1785943" y="0"/>
              </a:cxn>
              <a:cxn ang="0">
                <a:pos x="3571875" y="285750"/>
              </a:cxn>
              <a:cxn ang="0">
                <a:pos x="1785943" y="571500"/>
              </a:cxn>
              <a:cxn ang="0">
                <a:pos x="0" y="285750"/>
              </a:cxn>
            </a:cxnLst>
            <a:rect l="0" t="0" r="0" b="0"/>
            <a:pathLst>
              <a:path w="3572243" h="571500">
                <a:moveTo>
                  <a:pt x="0" y="285750"/>
                </a:moveTo>
                <a:cubicBezTo>
                  <a:pt x="0" y="128015"/>
                  <a:pt x="800100" y="0"/>
                  <a:pt x="1786127" y="0"/>
                </a:cubicBezTo>
                <a:cubicBezTo>
                  <a:pt x="2772155" y="0"/>
                  <a:pt x="3572243" y="128015"/>
                  <a:pt x="3572243" y="285750"/>
                </a:cubicBezTo>
                <a:cubicBezTo>
                  <a:pt x="3572243" y="444245"/>
                  <a:pt x="2772155" y="571500"/>
                  <a:pt x="1786127" y="571500"/>
                </a:cubicBezTo>
                <a:cubicBezTo>
                  <a:pt x="800100" y="571500"/>
                  <a:pt x="0" y="444245"/>
                  <a:pt x="0" y="285750"/>
                </a:cubicBezTo>
              </a:path>
            </a:pathLst>
          </a:custGeom>
          <a:solidFill>
            <a:srgbClr val="BBE0E3">
              <a:alpha val="100000"/>
            </a:srgbClr>
          </a:solidFill>
          <a:ln w="12700" cap="flat" cmpd="sng">
            <a:solidFill>
              <a:srgbClr val="000000">
                <a:alpha val="0"/>
              </a:srgbClr>
            </a:solidFill>
            <a:prstDash val="solid"/>
            <a:miter/>
            <a:headEnd type="none" w="med" len="med"/>
            <a:tailEnd type="none" w="med" len="med"/>
          </a:ln>
        </p:spPr>
        <p:txBody>
          <a:bodyPr/>
          <a:lstStyle/>
          <a:p>
            <a:endParaRPr lang="zh-CN" altLang="en-US" sz="2400"/>
          </a:p>
        </p:txBody>
      </p:sp>
      <p:sp>
        <p:nvSpPr>
          <p:cNvPr id="12296" name="Freeform 3"/>
          <p:cNvSpPr/>
          <p:nvPr/>
        </p:nvSpPr>
        <p:spPr>
          <a:xfrm>
            <a:off x="1821468" y="4236412"/>
            <a:ext cx="8549065" cy="801474"/>
          </a:xfrm>
          <a:custGeom>
            <a:avLst/>
            <a:gdLst/>
            <a:ahLst/>
            <a:cxnLst>
              <a:cxn ang="0">
                <a:pos x="0" y="0"/>
              </a:cxn>
              <a:cxn ang="0">
                <a:pos x="0" y="857250"/>
              </a:cxn>
              <a:cxn ang="0">
                <a:pos x="9143999" y="857250"/>
              </a:cxn>
              <a:cxn ang="0">
                <a:pos x="9143999" y="0"/>
              </a:cxn>
              <a:cxn ang="0">
                <a:pos x="0" y="0"/>
              </a:cxn>
            </a:cxnLst>
            <a:rect l="0" t="0" r="0" b="0"/>
            <a:pathLst>
              <a:path w="9144000" h="857250">
                <a:moveTo>
                  <a:pt x="0" y="0"/>
                </a:moveTo>
                <a:lnTo>
                  <a:pt x="0" y="857250"/>
                </a:lnTo>
                <a:lnTo>
                  <a:pt x="9143999" y="857250"/>
                </a:lnTo>
                <a:lnTo>
                  <a:pt x="9143999" y="0"/>
                </a:lnTo>
                <a:lnTo>
                  <a:pt x="0" y="0"/>
                </a:lnTo>
              </a:path>
            </a:pathLst>
          </a:custGeom>
          <a:solidFill>
            <a:srgbClr val="FFFFFF">
              <a:alpha val="100000"/>
            </a:srgbClr>
          </a:solidFill>
          <a:ln w="12700" cap="flat" cmpd="sng">
            <a:solidFill>
              <a:srgbClr val="000000">
                <a:alpha val="0"/>
              </a:srgbClr>
            </a:solidFill>
            <a:prstDash val="solid"/>
            <a:miter/>
            <a:headEnd type="none" w="med" len="med"/>
            <a:tailEnd type="none" w="med" len="med"/>
          </a:ln>
        </p:spPr>
        <p:txBody>
          <a:bodyPr/>
          <a:lstStyle/>
          <a:p>
            <a:endParaRPr lang="zh-CN" altLang="en-US" sz="1800"/>
          </a:p>
        </p:txBody>
      </p:sp>
      <p:sp>
        <p:nvSpPr>
          <p:cNvPr id="12297" name="Freeform 3"/>
          <p:cNvSpPr/>
          <p:nvPr/>
        </p:nvSpPr>
        <p:spPr>
          <a:xfrm>
            <a:off x="1821468" y="5037886"/>
            <a:ext cx="8549065" cy="801474"/>
          </a:xfrm>
          <a:custGeom>
            <a:avLst/>
            <a:gdLst/>
            <a:ahLst/>
            <a:cxnLst>
              <a:cxn ang="0">
                <a:pos x="0" y="0"/>
              </a:cxn>
              <a:cxn ang="0">
                <a:pos x="0" y="857250"/>
              </a:cxn>
              <a:cxn ang="0">
                <a:pos x="9143999" y="857250"/>
              </a:cxn>
              <a:cxn ang="0">
                <a:pos x="9143999" y="0"/>
              </a:cxn>
              <a:cxn ang="0">
                <a:pos x="0" y="0"/>
              </a:cxn>
            </a:cxnLst>
            <a:rect l="0" t="0" r="0" b="0"/>
            <a:pathLst>
              <a:path w="9144000" h="857250">
                <a:moveTo>
                  <a:pt x="0" y="0"/>
                </a:moveTo>
                <a:lnTo>
                  <a:pt x="0" y="857250"/>
                </a:lnTo>
                <a:lnTo>
                  <a:pt x="9143999" y="857250"/>
                </a:lnTo>
                <a:lnTo>
                  <a:pt x="9143999" y="0"/>
                </a:lnTo>
                <a:lnTo>
                  <a:pt x="0" y="0"/>
                </a:lnTo>
              </a:path>
            </a:pathLst>
          </a:custGeom>
          <a:solidFill>
            <a:srgbClr val="FFFFFF">
              <a:alpha val="100000"/>
            </a:srgbClr>
          </a:solidFill>
          <a:ln w="12700" cap="flat" cmpd="sng">
            <a:solidFill>
              <a:srgbClr val="000000">
                <a:alpha val="0"/>
              </a:srgbClr>
            </a:solidFill>
            <a:prstDash val="solid"/>
            <a:miter/>
            <a:headEnd type="none" w="med" len="med"/>
            <a:tailEnd type="none" w="med" len="med"/>
          </a:ln>
        </p:spPr>
        <p:txBody>
          <a:bodyPr/>
          <a:lstStyle/>
          <a:p>
            <a:endParaRPr lang="zh-CN" altLang="en-US" sz="1800"/>
          </a:p>
        </p:txBody>
      </p:sp>
      <p:pic>
        <p:nvPicPr>
          <p:cNvPr id="12298" name="Picture 3"/>
          <p:cNvPicPr>
            <a:picLocks noChangeAspect="1"/>
          </p:cNvPicPr>
          <p:nvPr/>
        </p:nvPicPr>
        <p:blipFill>
          <a:blip r:embed="rId1"/>
          <a:stretch>
            <a:fillRect/>
          </a:stretch>
        </p:blipFill>
        <p:spPr>
          <a:xfrm>
            <a:off x="3393679" y="1885419"/>
            <a:ext cx="4238911" cy="3633353"/>
          </a:xfrm>
          <a:prstGeom prst="rect">
            <a:avLst/>
          </a:prstGeom>
          <a:noFill/>
          <a:ln w="9525">
            <a:noFill/>
          </a:ln>
        </p:spPr>
      </p:pic>
      <p:sp>
        <p:nvSpPr>
          <p:cNvPr id="12299" name="TextBox 57"/>
          <p:cNvSpPr txBox="1"/>
          <p:nvPr/>
        </p:nvSpPr>
        <p:spPr>
          <a:xfrm>
            <a:off x="4127500" y="1899920"/>
            <a:ext cx="3590925" cy="446405"/>
          </a:xfrm>
          <a:prstGeom prst="rect">
            <a:avLst/>
          </a:prstGeom>
          <a:noFill/>
          <a:ln w="9525">
            <a:noFill/>
          </a:ln>
        </p:spPr>
        <p:txBody>
          <a:bodyPr wrap="square" lIns="0" tIns="0" rIns="0">
            <a:noAutofit/>
          </a:bodyPr>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defTabSz="914400">
              <a:lnSpc>
                <a:spcPts val="3400"/>
              </a:lnSpc>
              <a:spcBef>
                <a:spcPct val="0"/>
              </a:spcBef>
              <a:buClrTx/>
              <a:buSzTx/>
              <a:buNone/>
              <a:tabLst>
                <a:tab pos="3073400" algn="l"/>
              </a:tabLst>
            </a:pPr>
            <a:r>
              <a:rPr lang="en-US" altLang="zh-CN" sz="2400" b="1" dirty="0">
                <a:solidFill>
                  <a:srgbClr val="000000"/>
                </a:solidFill>
                <a:latin typeface="Times New Roman" panose="02020603050405020304" pitchFamily="18" charset="0"/>
                <a:cs typeface="Times New Roman" panose="02020603050405020304" pitchFamily="18" charset="0"/>
              </a:rPr>
              <a:t>RRC_IDEL</a:t>
            </a:r>
            <a:endParaRPr lang="en-US" altLang="zh-CN"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00" name="TextBox 1"/>
          <p:cNvSpPr txBox="1"/>
          <p:nvPr/>
        </p:nvSpPr>
        <p:spPr>
          <a:xfrm>
            <a:off x="3874577" y="2835315"/>
            <a:ext cx="762000" cy="250825"/>
          </a:xfrm>
          <a:prstGeom prst="rect">
            <a:avLst/>
          </a:prstGeom>
          <a:noFill/>
          <a:ln w="9525">
            <a:noFill/>
          </a:ln>
        </p:spPr>
        <p:txBody>
          <a:bodyPr wrap="none" lIns="0" tIns="0" rIns="0">
            <a:spAutoFit/>
          </a:bodyPr>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lnSpc>
                <a:spcPts val="1600"/>
              </a:lnSpc>
              <a:spcBef>
                <a:spcPct val="0"/>
              </a:spcBef>
              <a:buClrTx/>
              <a:buSzTx/>
              <a:buNone/>
            </a:pPr>
            <a:r>
              <a:rPr lang="en-US" altLang="zh-CN" sz="2000" dirty="0">
                <a:solidFill>
                  <a:srgbClr val="000000"/>
                </a:solidFill>
                <a:latin typeface="Times New Roman" panose="02020603050405020304" pitchFamily="18" charset="0"/>
                <a:cs typeface="Times New Roman" panose="02020603050405020304" pitchFamily="18" charset="0"/>
              </a:rPr>
              <a:t>新业务</a:t>
            </a:r>
            <a:endParaRPr lang="en-US" altLang="zh-C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01" name="TextBox 1"/>
          <p:cNvSpPr txBox="1"/>
          <p:nvPr/>
        </p:nvSpPr>
        <p:spPr>
          <a:xfrm>
            <a:off x="4590415" y="2795270"/>
            <a:ext cx="3041650" cy="1122680"/>
          </a:xfrm>
          <a:prstGeom prst="rect">
            <a:avLst/>
          </a:prstGeom>
          <a:noFill/>
          <a:ln w="9525">
            <a:noFill/>
          </a:ln>
        </p:spPr>
        <p:txBody>
          <a:bodyPr wrap="square" lIns="0" tIns="0" rIns="0">
            <a:spAutoFit/>
          </a:bodyPr>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defTabSz="914400">
              <a:lnSpc>
                <a:spcPts val="1600"/>
              </a:lnSpc>
              <a:spcBef>
                <a:spcPct val="0"/>
              </a:spcBef>
              <a:buClrTx/>
              <a:buSzTx/>
              <a:buNone/>
              <a:tabLst>
                <a:tab pos="1231900" algn="l"/>
              </a:tabLst>
            </a:pPr>
            <a:r>
              <a:rPr lang="en-US" altLang="zh-CN" sz="2400" dirty="0">
                <a:solidFill>
                  <a:schemeClr val="bg1"/>
                </a:solidFill>
                <a:latin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无活动</a:t>
            </a:r>
            <a:endParaRPr lang="en-US" altLang="zh-CN" sz="2000" dirty="0">
              <a:solidFill>
                <a:srgbClr val="000000"/>
              </a:solidFill>
              <a:latin typeface="Times New Roman" panose="02020603050405020304" pitchFamily="18" charset="0"/>
              <a:cs typeface="Times New Roman" panose="02020603050405020304" pitchFamily="18" charset="0"/>
            </a:endParaRPr>
          </a:p>
          <a:p>
            <a:pPr marL="0" lvl="0" indent="0" algn="ctr" defTabSz="914400">
              <a:lnSpc>
                <a:spcPts val="1000"/>
              </a:lnSpc>
              <a:spcBef>
                <a:spcPct val="0"/>
              </a:spcBef>
              <a:buClrTx/>
              <a:buSzTx/>
              <a:buNone/>
              <a:tabLst>
                <a:tab pos="12319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12319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12319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12319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1231900" algn="l"/>
              </a:tabLst>
            </a:pPr>
            <a:endParaRPr lang="en-US" altLang="zh-CN" sz="2400" dirty="0">
              <a:solidFill>
                <a:schemeClr val="bg1"/>
              </a:solidFill>
              <a:latin typeface="Times New Roman" panose="02020603050405020304" pitchFamily="18" charset="0"/>
            </a:endParaRPr>
          </a:p>
          <a:p>
            <a:pPr marL="0" lvl="0" indent="0" algn="ctr" defTabSz="914400">
              <a:lnSpc>
                <a:spcPts val="1800"/>
              </a:lnSpc>
              <a:spcBef>
                <a:spcPct val="0"/>
              </a:spcBef>
              <a:buClrTx/>
              <a:buSzTx/>
              <a:buNone/>
              <a:tabLst>
                <a:tab pos="1231900" algn="l"/>
              </a:tabLst>
            </a:pPr>
            <a:r>
              <a:rPr lang="en-US" altLang="zh-CN" sz="2400" b="1" dirty="0">
                <a:solidFill>
                  <a:srgbClr val="000000"/>
                </a:solidFill>
                <a:latin typeface="Times New Roman" panose="02020603050405020304" pitchFamily="18" charset="0"/>
                <a:cs typeface="Times New Roman" panose="02020603050405020304" pitchFamily="18" charset="0"/>
              </a:rPr>
              <a:t>RRC_CONNECTED</a:t>
            </a:r>
            <a:endParaRPr lang="en-US" altLang="zh-CN"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02" name="TextBox 1"/>
          <p:cNvSpPr txBox="1"/>
          <p:nvPr/>
        </p:nvSpPr>
        <p:spPr>
          <a:xfrm>
            <a:off x="2198569" y="3630853"/>
            <a:ext cx="1858010" cy="263525"/>
          </a:xfrm>
          <a:prstGeom prst="rect">
            <a:avLst/>
          </a:prstGeom>
          <a:noFill/>
          <a:ln w="9525">
            <a:noFill/>
          </a:ln>
        </p:spPr>
        <p:txBody>
          <a:bodyPr wrap="none" lIns="0" tIns="0" rIns="0">
            <a:spAutoFit/>
          </a:bodyPr>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lnSpc>
                <a:spcPts val="1700"/>
              </a:lnSpc>
              <a:spcBef>
                <a:spcPct val="0"/>
              </a:spcBef>
              <a:buClrTx/>
              <a:buSzTx/>
              <a:buNone/>
            </a:pPr>
            <a:r>
              <a:rPr lang="en-US" altLang="zh-CN" sz="2000" dirty="0">
                <a:solidFill>
                  <a:srgbClr val="000000"/>
                </a:solidFill>
                <a:latin typeface="Times New Roman" panose="02020603050405020304" pitchFamily="18" charset="0"/>
                <a:cs typeface="Times New Roman" panose="02020603050405020304" pitchFamily="18" charset="0"/>
              </a:rPr>
              <a:t>周期TA超时更新</a:t>
            </a:r>
            <a:endParaRPr lang="en-US" altLang="zh-C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03" name="TextBox 1"/>
          <p:cNvSpPr txBox="1"/>
          <p:nvPr/>
        </p:nvSpPr>
        <p:spPr>
          <a:xfrm>
            <a:off x="5943515" y="4438264"/>
            <a:ext cx="1016000" cy="250825"/>
          </a:xfrm>
          <a:prstGeom prst="rect">
            <a:avLst/>
          </a:prstGeom>
          <a:noFill/>
          <a:ln w="9525">
            <a:noFill/>
          </a:ln>
        </p:spPr>
        <p:txBody>
          <a:bodyPr wrap="none" lIns="0" tIns="0" rIns="0">
            <a:spAutoFit/>
          </a:bodyPr>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lnSpc>
                <a:spcPts val="1600"/>
              </a:lnSpc>
              <a:spcBef>
                <a:spcPct val="0"/>
              </a:spcBef>
              <a:buClrTx/>
              <a:buSzTx/>
              <a:buNone/>
            </a:pPr>
            <a:r>
              <a:rPr lang="en-US" altLang="zh-CN" sz="2000" dirty="0">
                <a:solidFill>
                  <a:srgbClr val="000000"/>
                </a:solidFill>
                <a:latin typeface="Times New Roman" panose="02020603050405020304" pitchFamily="18" charset="0"/>
                <a:cs typeface="Times New Roman" panose="02020603050405020304" pitchFamily="18" charset="0"/>
              </a:rPr>
              <a:t>执行注册</a:t>
            </a:r>
            <a:endParaRPr lang="en-US" altLang="zh-C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04" name="TextBox 1"/>
          <p:cNvSpPr txBox="1"/>
          <p:nvPr/>
        </p:nvSpPr>
        <p:spPr>
          <a:xfrm>
            <a:off x="7180135" y="4181289"/>
            <a:ext cx="2701925" cy="507365"/>
          </a:xfrm>
          <a:prstGeom prst="rect">
            <a:avLst/>
          </a:prstGeom>
          <a:noFill/>
          <a:ln w="9525">
            <a:noFill/>
          </a:ln>
        </p:spPr>
        <p:txBody>
          <a:bodyPr wrap="none" lIns="0" tIns="0" rIns="0">
            <a:spAutoFit/>
          </a:bodyPr>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lnSpc>
                <a:spcPts val="1700"/>
              </a:lnSpc>
              <a:spcBef>
                <a:spcPct val="0"/>
              </a:spcBef>
              <a:buClrTx/>
              <a:buSzTx/>
              <a:buNone/>
            </a:pPr>
            <a:r>
              <a:rPr lang="en-US" altLang="zh-CN" sz="2000" dirty="0">
                <a:solidFill>
                  <a:srgbClr val="000000"/>
                </a:solidFill>
                <a:latin typeface="Times New Roman" panose="02020603050405020304" pitchFamily="18" charset="0"/>
                <a:cs typeface="Times New Roman" panose="02020603050405020304" pitchFamily="18" charset="0"/>
              </a:rPr>
              <a:t>搜索网络（PLMN）</a:t>
            </a:r>
            <a:endParaRPr lang="en-US" altLang="zh-CN" sz="2000" dirty="0">
              <a:solidFill>
                <a:srgbClr val="000000"/>
              </a:solidFill>
              <a:latin typeface="Times New Roman" panose="02020603050405020304" pitchFamily="18" charset="0"/>
              <a:cs typeface="Times New Roman" panose="02020603050405020304" pitchFamily="18" charset="0"/>
            </a:endParaRPr>
          </a:p>
          <a:p>
            <a:pPr marL="0" lvl="0" indent="0" algn="ctr">
              <a:lnSpc>
                <a:spcPts val="1900"/>
              </a:lnSpc>
              <a:spcBef>
                <a:spcPct val="0"/>
              </a:spcBef>
              <a:buClrTx/>
              <a:buSzTx/>
              <a:buNone/>
            </a:pPr>
            <a:r>
              <a:rPr lang="en-US" altLang="zh-CN" sz="2000" dirty="0">
                <a:solidFill>
                  <a:srgbClr val="000000"/>
                </a:solidFill>
                <a:latin typeface="Times New Roman" panose="02020603050405020304" pitchFamily="18" charset="0"/>
                <a:cs typeface="Times New Roman" panose="02020603050405020304" pitchFamily="18" charset="0"/>
              </a:rPr>
              <a:t>“驻扎”小区（camp</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cs typeface="Times New Roman" panose="02020603050405020304" pitchFamily="18" charset="0"/>
              </a:rPr>
              <a:t>on）</a:t>
            </a:r>
            <a:endParaRPr lang="en-US" altLang="zh-C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05" name="TextBox 1"/>
          <p:cNvSpPr txBox="1"/>
          <p:nvPr/>
        </p:nvSpPr>
        <p:spPr>
          <a:xfrm>
            <a:off x="3626520" y="4367022"/>
            <a:ext cx="2018030" cy="263525"/>
          </a:xfrm>
          <a:prstGeom prst="rect">
            <a:avLst/>
          </a:prstGeom>
          <a:noFill/>
          <a:ln w="9525">
            <a:noFill/>
          </a:ln>
        </p:spPr>
        <p:txBody>
          <a:bodyPr wrap="none" lIns="0" tIns="0" rIns="0">
            <a:spAutoFit/>
          </a:bodyPr>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lnSpc>
                <a:spcPts val="1700"/>
              </a:lnSpc>
              <a:spcBef>
                <a:spcPct val="0"/>
              </a:spcBef>
              <a:buClrTx/>
              <a:buSzTx/>
              <a:buNone/>
            </a:pPr>
            <a:r>
              <a:rPr lang="en-US" altLang="zh-CN" sz="2000" dirty="0">
                <a:solidFill>
                  <a:srgbClr val="000000"/>
                </a:solidFill>
                <a:latin typeface="Times New Roman" panose="02020603050405020304" pitchFamily="18" charset="0"/>
                <a:cs typeface="Times New Roman" panose="02020603050405020304" pitchFamily="18" charset="0"/>
              </a:rPr>
              <a:t>PLMN改变与注销</a:t>
            </a:r>
            <a:endParaRPr lang="en-US" altLang="zh-C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06" name="TextBox 1"/>
          <p:cNvSpPr txBox="1"/>
          <p:nvPr/>
        </p:nvSpPr>
        <p:spPr>
          <a:xfrm>
            <a:off x="4939380" y="5105191"/>
            <a:ext cx="2020014" cy="1481455"/>
          </a:xfrm>
          <a:prstGeom prst="rect">
            <a:avLst/>
          </a:prstGeom>
          <a:noFill/>
          <a:ln w="9525">
            <a:noFill/>
          </a:ln>
        </p:spPr>
        <p:txBody>
          <a:bodyPr lIns="0" tIns="0" rIns="0">
            <a:spAutoFit/>
          </a:bodyPr>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defTabSz="914400">
              <a:lnSpc>
                <a:spcPts val="1800"/>
              </a:lnSpc>
              <a:spcBef>
                <a:spcPct val="0"/>
              </a:spcBef>
              <a:buClrTx/>
              <a:buSzTx/>
              <a:buNone/>
              <a:tabLst>
                <a:tab pos="4140200" algn="l"/>
              </a:tabLst>
            </a:pPr>
            <a:r>
              <a:rPr lang="en-US" altLang="zh-CN" sz="2400" b="1" dirty="0">
                <a:solidFill>
                  <a:srgbClr val="000000"/>
                </a:solidFill>
                <a:latin typeface="Times New Roman" panose="02020603050405020304" pitchFamily="18" charset="0"/>
                <a:cs typeface="Times New Roman" panose="02020603050405020304" pitchFamily="18" charset="0"/>
              </a:rPr>
              <a:t>DETACHED</a:t>
            </a:r>
            <a:endParaRPr lang="en-US" altLang="zh-CN" sz="2400" b="1" dirty="0">
              <a:solidFill>
                <a:srgbClr val="000000"/>
              </a:solidFill>
              <a:latin typeface="Times New Roman" panose="02020603050405020304" pitchFamily="18" charset="0"/>
              <a:cs typeface="Times New Roman" panose="02020603050405020304" pitchFamily="18" charset="0"/>
            </a:endParaRPr>
          </a:p>
          <a:p>
            <a:pPr marL="0" lvl="0" indent="0" algn="ctr" defTabSz="914400">
              <a:lnSpc>
                <a:spcPts val="1000"/>
              </a:lnSpc>
              <a:spcBef>
                <a:spcPct val="0"/>
              </a:spcBef>
              <a:buClrTx/>
              <a:buSzTx/>
              <a:buNone/>
              <a:tabLst>
                <a:tab pos="41402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41402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41402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41402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41402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4140200" algn="l"/>
              </a:tabLst>
            </a:pPr>
            <a:endParaRPr lang="en-US" altLang="zh-CN" sz="2400" dirty="0">
              <a:solidFill>
                <a:schemeClr val="bg1"/>
              </a:solidFill>
              <a:latin typeface="Times New Roman" panose="02020603050405020304" pitchFamily="18" charset="0"/>
            </a:endParaRPr>
          </a:p>
          <a:p>
            <a:pPr marL="0" lvl="0" indent="0" algn="ctr" defTabSz="914400">
              <a:lnSpc>
                <a:spcPts val="1000"/>
              </a:lnSpc>
              <a:spcBef>
                <a:spcPct val="0"/>
              </a:spcBef>
              <a:buClrTx/>
              <a:buSzTx/>
              <a:buNone/>
              <a:tabLst>
                <a:tab pos="4140200" algn="l"/>
              </a:tabLst>
            </a:pPr>
            <a:endParaRPr lang="en-US" altLang="zh-CN" sz="2400" dirty="0">
              <a:solidFill>
                <a:schemeClr val="bg1"/>
              </a:solidFill>
              <a:latin typeface="Times New Roman" panose="02020603050405020304" pitchFamily="18" charset="0"/>
            </a:endParaRPr>
          </a:p>
          <a:p>
            <a:pPr marL="0" lvl="0" indent="0" algn="ctr" defTabSz="914400">
              <a:lnSpc>
                <a:spcPts val="2400"/>
              </a:lnSpc>
              <a:spcBef>
                <a:spcPct val="0"/>
              </a:spcBef>
              <a:buClrTx/>
              <a:buSzTx/>
              <a:buNone/>
              <a:tabLst>
                <a:tab pos="4140200" algn="l"/>
              </a:tabLst>
            </a:pPr>
            <a:r>
              <a:rPr lang="en-US" altLang="zh-CN" sz="2400" dirty="0">
                <a:solidFill>
                  <a:schemeClr val="bg1"/>
                </a:solidFill>
                <a:latin typeface="Times New Roman" panose="02020603050405020304" pitchFamily="18" charset="0"/>
              </a:rPr>
              <a:t>	</a:t>
            </a:r>
            <a:endParaRPr lang="en-US" altLang="zh-CN" sz="2400" dirty="0">
              <a:solidFill>
                <a:schemeClr val="bg1"/>
              </a:solidFill>
              <a:latin typeface="Times New Roman" panose="02020603050405020304" pitchFamily="18" charset="0"/>
              <a:ea typeface="Times New Roman" panose="02020603050405020304" pitchFamily="18" charset="0"/>
            </a:endParaRPr>
          </a:p>
        </p:txBody>
      </p:sp>
      <p:sp>
        <p:nvSpPr>
          <p:cNvPr id="12307" name="Rectangle 19"/>
          <p:cNvSpPr>
            <a:spLocks noGrp="1"/>
          </p:cNvSpPr>
          <p:nvPr>
            <p:ph type="title" idx="4294967295"/>
          </p:nvPr>
        </p:nvSpPr>
        <p:spPr>
          <a:xfrm>
            <a:off x="2120522" y="533181"/>
            <a:ext cx="7930148" cy="673832"/>
          </a:xfrm>
        </p:spPr>
        <p:txBody>
          <a:bodyPr wrap="square" anchor="ctr" anchorCtr="0"/>
          <a:lstStyle/>
          <a:p>
            <a:r>
              <a:rPr lang="en-US" altLang="zh-CN"/>
              <a:t>LTE</a:t>
            </a:r>
            <a:r>
              <a:rPr lang="zh-CN" altLang="en-US"/>
              <a:t>中</a:t>
            </a:r>
            <a:r>
              <a:rPr lang="en-US" altLang="zh-CN"/>
              <a:t>UE</a:t>
            </a:r>
            <a:r>
              <a:rPr lang="zh-CN" altLang="en-US"/>
              <a:t>各状态迁移</a:t>
            </a:r>
            <a:endParaRPr lang="zh-CN" altLang="en-US"/>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custDataLst>
              <p:tags r:id="rId1"/>
            </p:custDataLst>
          </p:nvPr>
        </p:nvSpPr>
        <p:spPr>
          <a:xfrm>
            <a:off x="1218701" y="1184926"/>
            <a:ext cx="9070414" cy="4488523"/>
          </a:xfrm>
        </p:spPr>
        <p:txBody>
          <a:bodyPr>
            <a:noAutofit/>
          </a:bodyPr>
          <a:lstStyle/>
          <a:p>
            <a:pPr>
              <a:lnSpc>
                <a:spcPct val="130000"/>
              </a:lnSpc>
            </a:pPr>
            <a:r>
              <a:rPr lang="zh-CN" altLang="en-US" dirty="0">
                <a:solidFill>
                  <a:schemeClr val="dk1"/>
                </a:solidFill>
                <a:latin typeface="微软雅黑" panose="020B0503020204020204" charset="-122"/>
                <a:ea typeface="微软雅黑" panose="020B0503020204020204" charset="-122"/>
              </a:rPr>
              <a:t>空闲状态指</a:t>
            </a:r>
            <a:r>
              <a:rPr lang="en-US" altLang="zh-CN" b="1" dirty="0">
                <a:solidFill>
                  <a:srgbClr val="0000FF"/>
                </a:solidFill>
                <a:latin typeface="微软雅黑" panose="020B0503020204020204" charset="-122"/>
                <a:ea typeface="微软雅黑" panose="020B0503020204020204" charset="-122"/>
              </a:rPr>
              <a:t>ECM-IDLE</a:t>
            </a:r>
            <a:r>
              <a:rPr lang="zh-CN" altLang="en-US" dirty="0">
                <a:solidFill>
                  <a:schemeClr val="dk1"/>
                </a:solidFill>
                <a:latin typeface="微软雅黑" panose="020B0503020204020204" charset="-122"/>
                <a:ea typeface="微软雅黑" panose="020B0503020204020204" charset="-122"/>
              </a:rPr>
              <a:t>状态，其主要特征如下</a:t>
            </a:r>
            <a:r>
              <a:rPr lang="zh-CN" altLang="en-US" sz="2400" dirty="0">
                <a:solidFill>
                  <a:schemeClr val="dk1"/>
                </a:solidFill>
                <a:latin typeface="微软雅黑" panose="020B0503020204020204" charset="-122"/>
                <a:ea typeface="微软雅黑" panose="020B0503020204020204" charset="-122"/>
              </a:rPr>
              <a:t>：</a:t>
            </a:r>
            <a:endParaRPr lang="zh-CN" altLang="en-US" sz="2400"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en-US" altLang="zh-CN" dirty="0">
                <a:solidFill>
                  <a:schemeClr val="dk1"/>
                </a:solidFill>
                <a:latin typeface="微软雅黑" panose="020B0503020204020204" charset="-122"/>
                <a:ea typeface="微软雅黑" panose="020B0503020204020204" charset="-122"/>
              </a:rPr>
              <a:t>UE</a:t>
            </a:r>
            <a:r>
              <a:rPr lang="zh-CN" altLang="en-US" dirty="0">
                <a:solidFill>
                  <a:schemeClr val="dk1"/>
                </a:solidFill>
                <a:latin typeface="微软雅黑" panose="020B0503020204020204" charset="-122"/>
                <a:ea typeface="微软雅黑" panose="020B0503020204020204" charset="-122"/>
              </a:rPr>
              <a:t>和网络之间没有信令连接，在</a:t>
            </a:r>
            <a:r>
              <a:rPr lang="en-US" altLang="zh-CN" dirty="0">
                <a:solidFill>
                  <a:schemeClr val="dk1"/>
                </a:solidFill>
                <a:latin typeface="微软雅黑" panose="020B0503020204020204" charset="-122"/>
                <a:ea typeface="微软雅黑" panose="020B0503020204020204" charset="-122"/>
              </a:rPr>
              <a:t>E-UTRAN</a:t>
            </a:r>
            <a:r>
              <a:rPr lang="zh-CN" altLang="en-US" dirty="0">
                <a:solidFill>
                  <a:schemeClr val="dk1"/>
                </a:solidFill>
                <a:latin typeface="微软雅黑" panose="020B0503020204020204" charset="-122"/>
                <a:ea typeface="微软雅黑" panose="020B0503020204020204" charset="-122"/>
              </a:rPr>
              <a:t>中不为</a:t>
            </a:r>
            <a:r>
              <a:rPr lang="en-US" altLang="zh-CN" dirty="0">
                <a:solidFill>
                  <a:schemeClr val="dk1"/>
                </a:solidFill>
                <a:latin typeface="微软雅黑" panose="020B0503020204020204" charset="-122"/>
                <a:ea typeface="微软雅黑" panose="020B0503020204020204" charset="-122"/>
              </a:rPr>
              <a:t>UE</a:t>
            </a:r>
            <a:r>
              <a:rPr lang="zh-CN" altLang="en-US" dirty="0">
                <a:solidFill>
                  <a:schemeClr val="dk1"/>
                </a:solidFill>
                <a:latin typeface="微软雅黑" panose="020B0503020204020204" charset="-122"/>
                <a:ea typeface="微软雅黑" panose="020B0503020204020204" charset="-122"/>
              </a:rPr>
              <a:t>分配无线资源并且没有建立</a:t>
            </a:r>
            <a:r>
              <a:rPr lang="en-US" altLang="zh-CN" dirty="0">
                <a:solidFill>
                  <a:schemeClr val="dk1"/>
                </a:solidFill>
                <a:latin typeface="微软雅黑" panose="020B0503020204020204" charset="-122"/>
                <a:ea typeface="微软雅黑" panose="020B0503020204020204" charset="-122"/>
              </a:rPr>
              <a:t>UE</a:t>
            </a:r>
            <a:r>
              <a:rPr lang="zh-CN" altLang="en-US" dirty="0">
                <a:solidFill>
                  <a:schemeClr val="dk1"/>
                </a:solidFill>
                <a:latin typeface="微软雅黑" panose="020B0503020204020204" charset="-122"/>
                <a:ea typeface="微软雅黑" panose="020B0503020204020204" charset="-122"/>
              </a:rPr>
              <a:t>上下文；</a:t>
            </a:r>
            <a:endParaRPr lang="zh-CN" altLang="en-US"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en-US" altLang="zh-CN" dirty="0">
                <a:solidFill>
                  <a:schemeClr val="dk1"/>
                </a:solidFill>
                <a:latin typeface="微软雅黑" panose="020B0503020204020204" charset="-122"/>
                <a:ea typeface="微软雅黑" panose="020B0503020204020204" charset="-122"/>
              </a:rPr>
              <a:t>UE</a:t>
            </a:r>
            <a:r>
              <a:rPr lang="zh-CN" altLang="en-US" dirty="0">
                <a:solidFill>
                  <a:schemeClr val="dk1"/>
                </a:solidFill>
                <a:latin typeface="微软雅黑" panose="020B0503020204020204" charset="-122"/>
                <a:ea typeface="微软雅黑" panose="020B0503020204020204" charset="-122"/>
              </a:rPr>
              <a:t>和网络之间没有</a:t>
            </a:r>
            <a:r>
              <a:rPr lang="en-US" altLang="zh-CN" dirty="0">
                <a:solidFill>
                  <a:schemeClr val="dk1"/>
                </a:solidFill>
                <a:latin typeface="微软雅黑" panose="020B0503020204020204" charset="-122"/>
                <a:ea typeface="微软雅黑" panose="020B0503020204020204" charset="-122"/>
              </a:rPr>
              <a:t>S1-C</a:t>
            </a:r>
            <a:r>
              <a:rPr lang="zh-CN" altLang="en-US" dirty="0">
                <a:solidFill>
                  <a:schemeClr val="dk1"/>
                </a:solidFill>
                <a:latin typeface="微软雅黑" panose="020B0503020204020204" charset="-122"/>
                <a:ea typeface="微软雅黑" panose="020B0503020204020204" charset="-122"/>
              </a:rPr>
              <a:t>和</a:t>
            </a:r>
            <a:r>
              <a:rPr lang="en-US" altLang="zh-CN" dirty="0">
                <a:solidFill>
                  <a:schemeClr val="dk1"/>
                </a:solidFill>
                <a:latin typeface="微软雅黑" panose="020B0503020204020204" charset="-122"/>
                <a:ea typeface="微软雅黑" panose="020B0503020204020204" charset="-122"/>
              </a:rPr>
              <a:t>S1-U</a:t>
            </a:r>
            <a:r>
              <a:rPr lang="zh-CN" altLang="en-US" dirty="0">
                <a:solidFill>
                  <a:schemeClr val="dk1"/>
                </a:solidFill>
                <a:latin typeface="微软雅黑" panose="020B0503020204020204" charset="-122"/>
                <a:ea typeface="微软雅黑" panose="020B0503020204020204" charset="-122"/>
              </a:rPr>
              <a:t>连接；</a:t>
            </a:r>
            <a:endParaRPr lang="zh-CN" altLang="en-US"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en-US" altLang="zh-CN" dirty="0">
                <a:solidFill>
                  <a:schemeClr val="dk1"/>
                </a:solidFill>
                <a:latin typeface="微软雅黑" panose="020B0503020204020204" charset="-122"/>
                <a:ea typeface="微软雅黑" panose="020B0503020204020204" charset="-122"/>
              </a:rPr>
              <a:t>UE</a:t>
            </a:r>
            <a:r>
              <a:rPr lang="zh-CN" altLang="en-US" dirty="0">
                <a:solidFill>
                  <a:schemeClr val="dk1"/>
                </a:solidFill>
                <a:latin typeface="微软雅黑" panose="020B0503020204020204" charset="-122"/>
                <a:ea typeface="微软雅黑" panose="020B0503020204020204" charset="-122"/>
              </a:rPr>
              <a:t>在有下行数据到达时，数据应终止在</a:t>
            </a:r>
            <a:r>
              <a:rPr lang="en-US" altLang="zh-CN" dirty="0">
                <a:solidFill>
                  <a:schemeClr val="dk1"/>
                </a:solidFill>
                <a:latin typeface="微软雅黑" panose="020B0503020204020204" charset="-122"/>
                <a:ea typeface="微软雅黑" panose="020B0503020204020204" charset="-122"/>
              </a:rPr>
              <a:t>S-GW</a:t>
            </a:r>
            <a:r>
              <a:rPr lang="zh-CN" altLang="en-US" dirty="0">
                <a:solidFill>
                  <a:schemeClr val="dk1"/>
                </a:solidFill>
                <a:latin typeface="微软雅黑" panose="020B0503020204020204" charset="-122"/>
                <a:ea typeface="微软雅黑" panose="020B0503020204020204" charset="-122"/>
              </a:rPr>
              <a:t>，并由</a:t>
            </a:r>
            <a:r>
              <a:rPr lang="en-US" altLang="zh-CN" dirty="0">
                <a:solidFill>
                  <a:schemeClr val="dk1"/>
                </a:solidFill>
                <a:latin typeface="微软雅黑" panose="020B0503020204020204" charset="-122"/>
                <a:ea typeface="微软雅黑" panose="020B0503020204020204" charset="-122"/>
              </a:rPr>
              <a:t>MME</a:t>
            </a:r>
            <a:r>
              <a:rPr lang="zh-CN" altLang="en-US" dirty="0">
                <a:solidFill>
                  <a:schemeClr val="dk1"/>
                </a:solidFill>
                <a:latin typeface="微软雅黑" panose="020B0503020204020204" charset="-122"/>
                <a:ea typeface="微软雅黑" panose="020B0503020204020204" charset="-122"/>
              </a:rPr>
              <a:t>发起寻呼；</a:t>
            </a:r>
            <a:endParaRPr lang="zh-CN" altLang="en-US"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zh-CN" altLang="en-US" dirty="0">
                <a:solidFill>
                  <a:schemeClr val="dk1"/>
                </a:solidFill>
                <a:latin typeface="微软雅黑" panose="020B0503020204020204" charset="-122"/>
                <a:ea typeface="微软雅黑" panose="020B0503020204020204" charset="-122"/>
              </a:rPr>
              <a:t>网络对</a:t>
            </a:r>
            <a:r>
              <a:rPr lang="en-US" altLang="zh-CN" dirty="0">
                <a:solidFill>
                  <a:schemeClr val="dk1"/>
                </a:solidFill>
                <a:latin typeface="微软雅黑" panose="020B0503020204020204" charset="-122"/>
                <a:ea typeface="微软雅黑" panose="020B0503020204020204" charset="-122"/>
              </a:rPr>
              <a:t>UE</a:t>
            </a:r>
            <a:r>
              <a:rPr lang="zh-CN" altLang="en-US" dirty="0">
                <a:solidFill>
                  <a:schemeClr val="dk1"/>
                </a:solidFill>
                <a:latin typeface="微软雅黑" panose="020B0503020204020204" charset="-122"/>
                <a:ea typeface="微软雅黑" panose="020B0503020204020204" charset="-122"/>
              </a:rPr>
              <a:t>位置所知的精度为</a:t>
            </a:r>
            <a:r>
              <a:rPr lang="en-US" altLang="zh-CN" dirty="0">
                <a:solidFill>
                  <a:schemeClr val="dk1"/>
                </a:solidFill>
                <a:latin typeface="微软雅黑" panose="020B0503020204020204" charset="-122"/>
                <a:ea typeface="微软雅黑" panose="020B0503020204020204" charset="-122"/>
              </a:rPr>
              <a:t>TA</a:t>
            </a:r>
            <a:r>
              <a:rPr lang="zh-CN" altLang="en-US" dirty="0">
                <a:solidFill>
                  <a:schemeClr val="dk1"/>
                </a:solidFill>
                <a:latin typeface="微软雅黑" panose="020B0503020204020204" charset="-122"/>
                <a:ea typeface="微软雅黑" panose="020B0503020204020204" charset="-122"/>
              </a:rPr>
              <a:t>级别；</a:t>
            </a:r>
            <a:endParaRPr lang="zh-CN" altLang="en-US"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zh-CN" altLang="en-US" dirty="0">
                <a:solidFill>
                  <a:schemeClr val="dk1"/>
                </a:solidFill>
                <a:latin typeface="微软雅黑" panose="020B0503020204020204" charset="-122"/>
                <a:ea typeface="微软雅黑" panose="020B0503020204020204" charset="-122"/>
              </a:rPr>
              <a:t>当</a:t>
            </a:r>
            <a:r>
              <a:rPr lang="en-US" altLang="zh-CN" dirty="0">
                <a:solidFill>
                  <a:schemeClr val="dk1"/>
                </a:solidFill>
                <a:latin typeface="微软雅黑" panose="020B0503020204020204" charset="-122"/>
                <a:ea typeface="微软雅黑" panose="020B0503020204020204" charset="-122"/>
              </a:rPr>
              <a:t>UE</a:t>
            </a:r>
            <a:r>
              <a:rPr lang="zh-CN" altLang="en-US" dirty="0">
                <a:solidFill>
                  <a:schemeClr val="dk1"/>
                </a:solidFill>
                <a:latin typeface="微软雅黑" panose="020B0503020204020204" charset="-122"/>
                <a:ea typeface="微软雅黑" panose="020B0503020204020204" charset="-122"/>
              </a:rPr>
              <a:t>进入未注册的新</a:t>
            </a:r>
            <a:r>
              <a:rPr lang="en-US" altLang="zh-CN" dirty="0">
                <a:solidFill>
                  <a:schemeClr val="dk1"/>
                </a:solidFill>
                <a:latin typeface="微软雅黑" panose="020B0503020204020204" charset="-122"/>
                <a:ea typeface="微软雅黑" panose="020B0503020204020204" charset="-122"/>
              </a:rPr>
              <a:t>TA</a:t>
            </a:r>
            <a:r>
              <a:rPr lang="zh-CN" altLang="en-US" dirty="0">
                <a:solidFill>
                  <a:schemeClr val="dk1"/>
                </a:solidFill>
                <a:latin typeface="微软雅黑" panose="020B0503020204020204" charset="-122"/>
                <a:ea typeface="微软雅黑" panose="020B0503020204020204" charset="-122"/>
              </a:rPr>
              <a:t>时，应执行</a:t>
            </a:r>
            <a:r>
              <a:rPr lang="en-US" altLang="zh-CN" dirty="0">
                <a:solidFill>
                  <a:schemeClr val="dk1"/>
                </a:solidFill>
                <a:latin typeface="微软雅黑" panose="020B0503020204020204" charset="-122"/>
                <a:ea typeface="微软雅黑" panose="020B0503020204020204" charset="-122"/>
              </a:rPr>
              <a:t>TA</a:t>
            </a:r>
            <a:r>
              <a:rPr lang="zh-CN" altLang="en-US" dirty="0">
                <a:solidFill>
                  <a:schemeClr val="dk1"/>
                </a:solidFill>
                <a:latin typeface="微软雅黑" panose="020B0503020204020204" charset="-122"/>
                <a:ea typeface="微软雅黑" panose="020B0503020204020204" charset="-122"/>
              </a:rPr>
              <a:t>更新；</a:t>
            </a:r>
            <a:endParaRPr lang="zh-CN" altLang="en-US"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zh-CN" altLang="en-US" dirty="0">
                <a:solidFill>
                  <a:schemeClr val="dk1"/>
                </a:solidFill>
                <a:latin typeface="微软雅黑" panose="020B0503020204020204" charset="-122"/>
                <a:ea typeface="微软雅黑" panose="020B0503020204020204" charset="-122"/>
              </a:rPr>
              <a:t>应使用</a:t>
            </a:r>
            <a:r>
              <a:rPr lang="en-US" altLang="zh-CN" dirty="0">
                <a:solidFill>
                  <a:schemeClr val="dk1"/>
                </a:solidFill>
                <a:latin typeface="微软雅黑" panose="020B0503020204020204" charset="-122"/>
                <a:ea typeface="微软雅黑" panose="020B0503020204020204" charset="-122"/>
              </a:rPr>
              <a:t>DRX</a:t>
            </a:r>
            <a:r>
              <a:rPr lang="zh-CN" altLang="en-US" dirty="0">
                <a:solidFill>
                  <a:schemeClr val="dk1"/>
                </a:solidFill>
                <a:latin typeface="微软雅黑" panose="020B0503020204020204" charset="-122"/>
                <a:ea typeface="微软雅黑" panose="020B0503020204020204" charset="-122"/>
              </a:rPr>
              <a:t>等具有节省电力的功能。</a:t>
            </a:r>
            <a:endParaRPr lang="zh-CN" altLang="en-US" dirty="0">
              <a:solidFill>
                <a:schemeClr val="dk1"/>
              </a:solidFill>
              <a:latin typeface="微软雅黑" panose="020B0503020204020204" charset="-122"/>
              <a:ea typeface="微软雅黑" panose="020B0503020204020204" charset="-122"/>
            </a:endParaRPr>
          </a:p>
        </p:txBody>
      </p:sp>
      <p:sp>
        <p:nvSpPr>
          <p:cNvPr id="4" name="文本框 3"/>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空闲状态</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5" name="直线连接符 3"/>
          <p:cNvCxnSpPr/>
          <p:nvPr>
            <p:custDataLst>
              <p:tags r:id="rId2"/>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custDataLst>
              <p:tags r:id="rId1"/>
            </p:custDataLst>
          </p:nvPr>
        </p:nvSpPr>
        <p:spPr>
          <a:xfrm>
            <a:off x="1219336" y="1371701"/>
            <a:ext cx="8813703" cy="4513755"/>
          </a:xfrm>
        </p:spPr>
        <p:txBody>
          <a:bodyPr>
            <a:noAutofit/>
          </a:bodyPr>
          <a:lstStyle/>
          <a:p>
            <a:pPr>
              <a:lnSpc>
                <a:spcPct val="130000"/>
              </a:lnSpc>
            </a:pPr>
            <a:r>
              <a:rPr lang="zh-CN" altLang="en-US" dirty="0">
                <a:solidFill>
                  <a:schemeClr val="dk1"/>
                </a:solidFill>
                <a:latin typeface="微软雅黑" panose="020B0503020204020204" charset="-122"/>
                <a:ea typeface="微软雅黑" panose="020B0503020204020204" charset="-122"/>
              </a:rPr>
              <a:t>不同场景</a:t>
            </a:r>
            <a:endParaRPr lang="zh-CN" altLang="en-US"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zh-CN" altLang="en-US" sz="2800" dirty="0">
                <a:solidFill>
                  <a:schemeClr val="dk1"/>
                </a:solidFill>
                <a:latin typeface="微软雅黑" panose="020B0503020204020204" charset="-122"/>
                <a:ea typeface="微软雅黑" panose="020B0503020204020204" charset="-122"/>
              </a:rPr>
              <a:t>初始小区选择</a:t>
            </a:r>
            <a:endParaRPr lang="zh-CN" altLang="en-US" sz="2800"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zh-CN" altLang="en-US" sz="2800" dirty="0">
                <a:solidFill>
                  <a:schemeClr val="dk1"/>
                </a:solidFill>
                <a:latin typeface="微软雅黑" panose="020B0503020204020204" charset="-122"/>
                <a:ea typeface="微软雅黑" panose="020B0503020204020204" charset="-122"/>
              </a:rPr>
              <a:t>存储信息的小区选择</a:t>
            </a:r>
            <a:endParaRPr lang="zh-CN" altLang="en-US" sz="2800" dirty="0">
              <a:solidFill>
                <a:schemeClr val="dk1"/>
              </a:solidFill>
              <a:latin typeface="微软雅黑" panose="020B0503020204020204" charset="-122"/>
              <a:ea typeface="微软雅黑" panose="020B0503020204020204" charset="-122"/>
            </a:endParaRPr>
          </a:p>
          <a:p>
            <a:pPr>
              <a:lnSpc>
                <a:spcPct val="130000"/>
              </a:lnSpc>
            </a:pPr>
            <a:r>
              <a:rPr lang="zh-CN" altLang="en-US" dirty="0">
                <a:solidFill>
                  <a:schemeClr val="dk1"/>
                </a:solidFill>
                <a:latin typeface="微软雅黑" panose="020B0503020204020204" charset="-122"/>
                <a:ea typeface="微软雅黑" panose="020B0503020204020204" charset="-122"/>
              </a:rPr>
              <a:t>不同时机</a:t>
            </a:r>
            <a:endParaRPr lang="zh-CN" altLang="en-US"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en-US" altLang="zh-CN" sz="2800" dirty="0">
                <a:solidFill>
                  <a:schemeClr val="dk1"/>
                </a:solidFill>
                <a:latin typeface="微软雅黑" panose="020B0503020204020204" charset="-122"/>
                <a:ea typeface="微软雅黑" panose="020B0503020204020204" charset="-122"/>
              </a:rPr>
              <a:t>UE</a:t>
            </a:r>
            <a:r>
              <a:rPr lang="zh-CN" altLang="en-US" sz="2800" dirty="0">
                <a:solidFill>
                  <a:schemeClr val="dk1"/>
                </a:solidFill>
                <a:latin typeface="微软雅黑" panose="020B0503020204020204" charset="-122"/>
                <a:ea typeface="微软雅黑" panose="020B0503020204020204" charset="-122"/>
              </a:rPr>
              <a:t>开机</a:t>
            </a:r>
            <a:endParaRPr lang="zh-CN" altLang="en-US" sz="2800"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zh-CN" altLang="en-US" sz="2800" dirty="0">
                <a:solidFill>
                  <a:schemeClr val="dk1"/>
                </a:solidFill>
                <a:latin typeface="微软雅黑" panose="020B0503020204020204" charset="-122"/>
                <a:ea typeface="微软雅黑" panose="020B0503020204020204" charset="-122"/>
              </a:rPr>
              <a:t>从</a:t>
            </a:r>
            <a:r>
              <a:rPr lang="en-US" altLang="zh-CN" sz="2800" dirty="0">
                <a:solidFill>
                  <a:schemeClr val="dk1"/>
                </a:solidFill>
                <a:latin typeface="微软雅黑" panose="020B0503020204020204" charset="-122"/>
                <a:ea typeface="微软雅黑" panose="020B0503020204020204" charset="-122"/>
              </a:rPr>
              <a:t>RRC_CONNECTED</a:t>
            </a:r>
            <a:r>
              <a:rPr lang="zh-CN" altLang="en-US" sz="2800" dirty="0">
                <a:solidFill>
                  <a:schemeClr val="dk1"/>
                </a:solidFill>
                <a:latin typeface="微软雅黑" panose="020B0503020204020204" charset="-122"/>
                <a:ea typeface="微软雅黑" panose="020B0503020204020204" charset="-122"/>
              </a:rPr>
              <a:t>返回到</a:t>
            </a:r>
            <a:r>
              <a:rPr lang="en-US" altLang="zh-CN" sz="2800" dirty="0">
                <a:solidFill>
                  <a:schemeClr val="dk1"/>
                </a:solidFill>
                <a:latin typeface="微软雅黑" panose="020B0503020204020204" charset="-122"/>
                <a:ea typeface="微软雅黑" panose="020B0503020204020204" charset="-122"/>
              </a:rPr>
              <a:t>RRC_IDLE</a:t>
            </a:r>
            <a:r>
              <a:rPr lang="zh-CN" altLang="en-US" sz="2800" dirty="0">
                <a:solidFill>
                  <a:schemeClr val="dk1"/>
                </a:solidFill>
                <a:latin typeface="微软雅黑" panose="020B0503020204020204" charset="-122"/>
                <a:ea typeface="微软雅黑" panose="020B0503020204020204" charset="-122"/>
              </a:rPr>
              <a:t>模式</a:t>
            </a:r>
            <a:endParaRPr lang="zh-CN" altLang="en-US" sz="2800" dirty="0">
              <a:solidFill>
                <a:schemeClr val="dk1"/>
              </a:solidFill>
              <a:latin typeface="微软雅黑" panose="020B0503020204020204" charset="-122"/>
              <a:ea typeface="微软雅黑" panose="020B0503020204020204" charset="-122"/>
            </a:endParaRPr>
          </a:p>
          <a:p>
            <a:pPr lvl="1">
              <a:lnSpc>
                <a:spcPct val="130000"/>
              </a:lnSpc>
              <a:buFont typeface="Wingdings" panose="05000000000000000000" pitchFamily="2" charset="2"/>
              <a:buChar char="Ø"/>
            </a:pPr>
            <a:r>
              <a:rPr lang="zh-CN" altLang="en-US" sz="2800" dirty="0">
                <a:solidFill>
                  <a:schemeClr val="dk1"/>
                </a:solidFill>
                <a:latin typeface="微软雅黑" panose="020B0503020204020204" charset="-122"/>
                <a:ea typeface="微软雅黑" panose="020B0503020204020204" charset="-122"/>
              </a:rPr>
              <a:t>小区选择重新进入服务区</a:t>
            </a:r>
            <a:endParaRPr lang="zh-CN" altLang="en-US" sz="2800" dirty="0">
              <a:solidFill>
                <a:schemeClr val="dk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609707" y="685700"/>
            <a:ext cx="8043575" cy="681990"/>
          </a:xfrm>
          <a:prstGeom prst="rect">
            <a:avLst/>
          </a:prstGeom>
          <a:noFill/>
        </p:spPr>
        <p:txBody>
          <a:bodyPr wrap="square" rtlCol="0">
            <a:spAutoFit/>
          </a:bodyPr>
          <a:lstStyle/>
          <a:p>
            <a:pPr>
              <a:lnSpc>
                <a:spcPct val="120000"/>
              </a:lnSpc>
            </a:pPr>
            <a:r>
              <a:rPr kumimoji="1" lang="zh-CN" altLang="en-US" sz="3200" dirty="0">
                <a:solidFill>
                  <a:srgbClr val="0000FF"/>
                </a:solidFill>
                <a:latin typeface="微软雅黑" panose="020B0503020204020204" charset="-122"/>
                <a:ea typeface="微软雅黑" panose="020B0503020204020204" charset="-122"/>
                <a:cs typeface="微软雅黑" panose="020B0503020204020204" charset="-122"/>
              </a:rPr>
              <a:t>小区选择类型</a:t>
            </a:r>
            <a:endParaRPr kumimoji="1" lang="zh-CN" altLang="en-US" sz="320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5" name="直线连接符 3"/>
          <p:cNvCxnSpPr/>
          <p:nvPr>
            <p:custDataLst>
              <p:tags r:id="rId3"/>
            </p:custDataLst>
          </p:nvPr>
        </p:nvCxnSpPr>
        <p:spPr>
          <a:xfrm>
            <a:off x="609707" y="1371685"/>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3400" y="1371600"/>
            <a:ext cx="10405110" cy="5262245"/>
          </a:xfrm>
          <a:prstGeom prst="rect">
            <a:avLst/>
          </a:prstGeom>
        </p:spPr>
        <p:txBody>
          <a:bodyPr wrap="square">
            <a:spAutoFit/>
          </a:bodyPr>
          <a:lstStyle/>
          <a:p>
            <a:pPr indent="266700" algn="just"/>
            <a:r>
              <a:rPr lang="zh-CN" altLang="en-US" sz="2800" b="1" dirty="0" smtClean="0">
                <a:solidFill>
                  <a:schemeClr val="tx1"/>
                </a:solidFill>
                <a:latin typeface="宋体" panose="02010600030101010101" pitchFamily="2" charset="-122"/>
                <a:ea typeface="宋体" panose="02010600030101010101" pitchFamily="2" charset="-122"/>
              </a:rPr>
              <a:t>  小区</a:t>
            </a:r>
            <a:r>
              <a:rPr lang="zh-CN" altLang="en-US" sz="2800" b="1" dirty="0">
                <a:solidFill>
                  <a:schemeClr val="tx1"/>
                </a:solidFill>
                <a:latin typeface="宋体" panose="02010600030101010101" pitchFamily="2" charset="-122"/>
                <a:ea typeface="宋体" panose="02010600030101010101" pitchFamily="2" charset="-122"/>
              </a:rPr>
              <a:t>选择是指</a:t>
            </a:r>
            <a:r>
              <a:rPr lang="en-US" altLang="zh-CN" sz="2800" b="1" dirty="0">
                <a:solidFill>
                  <a:schemeClr val="tx1"/>
                </a:solidFill>
                <a:latin typeface="宋体" panose="02010600030101010101" pitchFamily="2" charset="-122"/>
                <a:ea typeface="宋体" panose="02010600030101010101" pitchFamily="2" charset="-122"/>
              </a:rPr>
              <a:t>UE</a:t>
            </a:r>
            <a:r>
              <a:rPr lang="zh-CN" altLang="en-US" sz="2800" b="1" dirty="0">
                <a:solidFill>
                  <a:schemeClr val="tx1"/>
                </a:solidFill>
                <a:latin typeface="宋体" panose="02010600030101010101" pitchFamily="2" charset="-122"/>
                <a:ea typeface="宋体" panose="02010600030101010101" pitchFamily="2" charset="-122"/>
              </a:rPr>
              <a:t>尚未驻留到一个小区，需要选择一个合适小区进行驻留的过程，小区选择遵循 </a:t>
            </a:r>
            <a:r>
              <a:rPr lang="en-US" altLang="zh-CN" sz="2800" b="1" dirty="0">
                <a:solidFill>
                  <a:schemeClr val="tx1"/>
                </a:solidFill>
                <a:latin typeface="宋体" panose="02010600030101010101" pitchFamily="2" charset="-122"/>
                <a:ea typeface="宋体" panose="02010600030101010101" pitchFamily="2" charset="-122"/>
              </a:rPr>
              <a:t>S</a:t>
            </a:r>
            <a:r>
              <a:rPr lang="zh-CN" altLang="en-US" sz="2800" b="1" dirty="0">
                <a:solidFill>
                  <a:schemeClr val="tx1"/>
                </a:solidFill>
                <a:latin typeface="宋体" panose="02010600030101010101" pitchFamily="2" charset="-122"/>
                <a:ea typeface="宋体" panose="02010600030101010101" pitchFamily="2" charset="-122"/>
              </a:rPr>
              <a:t>准则</a:t>
            </a:r>
            <a:r>
              <a:rPr lang="zh-CN" altLang="en-US" sz="2800" b="1" dirty="0" smtClean="0">
                <a:solidFill>
                  <a:schemeClr val="tx1"/>
                </a:solidFill>
                <a:latin typeface="宋体" panose="02010600030101010101" pitchFamily="2" charset="-122"/>
                <a:ea typeface="宋体" panose="02010600030101010101" pitchFamily="2" charset="-122"/>
              </a:rPr>
              <a:t>。</a:t>
            </a:r>
            <a:r>
              <a:rPr lang="en-US" altLang="zh-CN" sz="2800" b="1" dirty="0" smtClean="0">
                <a:solidFill>
                  <a:schemeClr val="tx1"/>
                </a:solidFill>
                <a:latin typeface="宋体" panose="02010600030101010101" pitchFamily="2" charset="-122"/>
                <a:ea typeface="宋体" panose="02010600030101010101" pitchFamily="2" charset="-122"/>
              </a:rPr>
              <a:t>UE</a:t>
            </a:r>
            <a:r>
              <a:rPr lang="zh-CN" altLang="en-US" sz="2800" b="1" dirty="0">
                <a:solidFill>
                  <a:schemeClr val="tx1"/>
                </a:solidFill>
                <a:latin typeface="宋体" panose="02010600030101010101" pitchFamily="2" charset="-122"/>
                <a:ea typeface="宋体" panose="02010600030101010101" pitchFamily="2" charset="-122"/>
              </a:rPr>
              <a:t>在空闲</a:t>
            </a:r>
            <a:r>
              <a:rPr lang="en-US" altLang="zh-CN" sz="2800" b="1" dirty="0">
                <a:solidFill>
                  <a:schemeClr val="tx1"/>
                </a:solidFill>
                <a:latin typeface="宋体" panose="02010600030101010101" pitchFamily="2" charset="-122"/>
                <a:ea typeface="宋体" panose="02010600030101010101" pitchFamily="2" charset="-122"/>
              </a:rPr>
              <a:t>IDLE</a:t>
            </a:r>
            <a:r>
              <a:rPr lang="zh-CN" altLang="en-US" sz="2800" b="1" dirty="0">
                <a:solidFill>
                  <a:schemeClr val="tx1"/>
                </a:solidFill>
                <a:latin typeface="宋体" panose="02010600030101010101" pitchFamily="2" charset="-122"/>
                <a:ea typeface="宋体" panose="02010600030101010101" pitchFamily="2" charset="-122"/>
              </a:rPr>
              <a:t>状态下小区选择分为：</a:t>
            </a:r>
            <a:endParaRPr lang="zh-CN" altLang="en-US" sz="2800" b="1" dirty="0">
              <a:solidFill>
                <a:schemeClr val="tx1"/>
              </a:solidFill>
              <a:latin typeface="宋体" panose="02010600030101010101" pitchFamily="2" charset="-122"/>
              <a:ea typeface="宋体" panose="02010600030101010101" pitchFamily="2" charset="-122"/>
            </a:endParaRPr>
          </a:p>
          <a:p>
            <a:pPr indent="266700" algn="just"/>
            <a:r>
              <a:rPr lang="zh-CN" altLang="en-US" sz="2800" b="1" dirty="0" smtClean="0">
                <a:solidFill>
                  <a:srgbClr val="0000FF"/>
                </a:solidFill>
                <a:latin typeface="宋体" panose="02010600030101010101" pitchFamily="2" charset="-122"/>
                <a:ea typeface="宋体" panose="02010600030101010101" pitchFamily="2" charset="-122"/>
              </a:rPr>
              <a:t>（</a:t>
            </a:r>
            <a:r>
              <a:rPr lang="en-US" altLang="zh-CN" sz="2800" b="1" dirty="0" smtClean="0">
                <a:solidFill>
                  <a:srgbClr val="0000FF"/>
                </a:solidFill>
                <a:latin typeface="宋体" panose="02010600030101010101" pitchFamily="2" charset="-122"/>
                <a:ea typeface="宋体" panose="02010600030101010101" pitchFamily="2" charset="-122"/>
              </a:rPr>
              <a:t>1</a:t>
            </a:r>
            <a:r>
              <a:rPr lang="zh-CN" altLang="en-US" sz="2800" b="1" dirty="0" smtClean="0">
                <a:solidFill>
                  <a:srgbClr val="0000FF"/>
                </a:solidFill>
                <a:latin typeface="宋体" panose="02010600030101010101" pitchFamily="2" charset="-122"/>
                <a:ea typeface="宋体" panose="02010600030101010101" pitchFamily="2" charset="-122"/>
              </a:rPr>
              <a:t>）初始</a:t>
            </a:r>
            <a:r>
              <a:rPr lang="zh-CN" altLang="en-US" sz="2800" b="1" dirty="0">
                <a:solidFill>
                  <a:srgbClr val="0000FF"/>
                </a:solidFill>
                <a:latin typeface="宋体" panose="02010600030101010101" pitchFamily="2" charset="-122"/>
                <a:ea typeface="宋体" panose="02010600030101010101" pitchFamily="2" charset="-122"/>
              </a:rPr>
              <a:t>小区选择</a:t>
            </a:r>
            <a:endParaRPr lang="zh-CN" altLang="en-US" sz="2800" b="1" dirty="0">
              <a:solidFill>
                <a:srgbClr val="0000FF"/>
              </a:solidFill>
              <a:latin typeface="宋体" panose="02010600030101010101" pitchFamily="2" charset="-122"/>
              <a:ea typeface="宋体" panose="02010600030101010101" pitchFamily="2" charset="-122"/>
            </a:endParaRPr>
          </a:p>
          <a:p>
            <a:pPr indent="266700" algn="just"/>
            <a:r>
              <a:rPr lang="zh-CN" altLang="en-US" sz="2800" b="1" dirty="0" smtClean="0">
                <a:solidFill>
                  <a:schemeClr val="tx1"/>
                </a:solidFill>
                <a:latin typeface="宋体" panose="02010600030101010101" pitchFamily="2" charset="-122"/>
                <a:ea typeface="宋体" panose="02010600030101010101" pitchFamily="2" charset="-122"/>
              </a:rPr>
              <a:t>  若</a:t>
            </a:r>
            <a:r>
              <a:rPr lang="en-US" altLang="zh-CN" sz="2800" b="1" dirty="0">
                <a:solidFill>
                  <a:schemeClr val="tx1"/>
                </a:solidFill>
                <a:latin typeface="宋体" panose="02010600030101010101" pitchFamily="2" charset="-122"/>
                <a:ea typeface="宋体" panose="02010600030101010101" pitchFamily="2" charset="-122"/>
              </a:rPr>
              <a:t>UE</a:t>
            </a:r>
            <a:r>
              <a:rPr lang="zh-CN" altLang="en-US" sz="2800" b="1" dirty="0">
                <a:solidFill>
                  <a:schemeClr val="tx1"/>
                </a:solidFill>
                <a:latin typeface="宋体" panose="02010600030101010101" pitchFamily="2" charset="-122"/>
                <a:ea typeface="宋体" panose="02010600030101010101" pitchFamily="2" charset="-122"/>
              </a:rPr>
              <a:t>没有储存任何有利于识别</a:t>
            </a:r>
            <a:r>
              <a:rPr lang="en-US" altLang="zh-CN" sz="2800" b="1" dirty="0">
                <a:solidFill>
                  <a:schemeClr val="tx1"/>
                </a:solidFill>
                <a:latin typeface="宋体" panose="02010600030101010101" pitchFamily="2" charset="-122"/>
                <a:ea typeface="宋体" panose="02010600030101010101" pitchFamily="2" charset="-122"/>
              </a:rPr>
              <a:t>LTE</a:t>
            </a:r>
            <a:r>
              <a:rPr lang="zh-CN" altLang="en-US" sz="2800" b="1" dirty="0">
                <a:solidFill>
                  <a:schemeClr val="tx1"/>
                </a:solidFill>
                <a:latin typeface="宋体" panose="02010600030101010101" pitchFamily="2" charset="-122"/>
                <a:ea typeface="宋体" panose="02010600030101010101" pitchFamily="2" charset="-122"/>
              </a:rPr>
              <a:t>系统频率的先验信息，则</a:t>
            </a:r>
            <a:r>
              <a:rPr lang="en-US" altLang="zh-CN" sz="2800" b="1" dirty="0">
                <a:solidFill>
                  <a:schemeClr val="tx1"/>
                </a:solidFill>
                <a:latin typeface="宋体" panose="02010600030101010101" pitchFamily="2" charset="-122"/>
                <a:ea typeface="宋体" panose="02010600030101010101" pitchFamily="2" charset="-122"/>
              </a:rPr>
              <a:t>UE</a:t>
            </a:r>
            <a:r>
              <a:rPr lang="zh-CN" altLang="en-US" sz="2800" b="1" dirty="0">
                <a:solidFill>
                  <a:schemeClr val="tx1"/>
                </a:solidFill>
                <a:latin typeface="宋体" panose="02010600030101010101" pitchFamily="2" charset="-122"/>
                <a:ea typeface="宋体" panose="02010600030101010101" pitchFamily="2" charset="-122"/>
              </a:rPr>
              <a:t>需要扫描所有频带，并寻找一个最佳信号质量的小区进行驻留。</a:t>
            </a:r>
            <a:endParaRPr lang="zh-CN" altLang="en-US" sz="2800" b="1" dirty="0">
              <a:solidFill>
                <a:schemeClr val="tx1"/>
              </a:solidFill>
              <a:latin typeface="宋体" panose="02010600030101010101" pitchFamily="2" charset="-122"/>
              <a:ea typeface="宋体" panose="02010600030101010101" pitchFamily="2" charset="-122"/>
            </a:endParaRPr>
          </a:p>
          <a:p>
            <a:pPr indent="266700" algn="just"/>
            <a:r>
              <a:rPr lang="zh-CN" altLang="en-US" sz="2800" b="1" dirty="0" smtClean="0">
                <a:solidFill>
                  <a:srgbClr val="0000FF"/>
                </a:solidFill>
                <a:latin typeface="宋体" panose="02010600030101010101" pitchFamily="2" charset="-122"/>
                <a:ea typeface="宋体" panose="02010600030101010101" pitchFamily="2" charset="-122"/>
              </a:rPr>
              <a:t>（</a:t>
            </a:r>
            <a:r>
              <a:rPr lang="en-US" altLang="zh-CN" sz="2800" b="1" dirty="0" smtClean="0">
                <a:solidFill>
                  <a:srgbClr val="0000FF"/>
                </a:solidFill>
                <a:latin typeface="宋体" panose="02010600030101010101" pitchFamily="2" charset="-122"/>
                <a:ea typeface="宋体" panose="02010600030101010101" pitchFamily="2" charset="-122"/>
              </a:rPr>
              <a:t>2</a:t>
            </a:r>
            <a:r>
              <a:rPr lang="zh-CN" altLang="en-US" sz="2800" b="1" dirty="0" smtClean="0">
                <a:solidFill>
                  <a:srgbClr val="0000FF"/>
                </a:solidFill>
                <a:latin typeface="宋体" panose="02010600030101010101" pitchFamily="2" charset="-122"/>
                <a:ea typeface="宋体" panose="02010600030101010101" pitchFamily="2" charset="-122"/>
              </a:rPr>
              <a:t>）根据</a:t>
            </a:r>
            <a:r>
              <a:rPr lang="zh-CN" altLang="en-US" sz="2800" b="1" dirty="0">
                <a:solidFill>
                  <a:srgbClr val="0000FF"/>
                </a:solidFill>
                <a:latin typeface="宋体" panose="02010600030101010101" pitchFamily="2" charset="-122"/>
                <a:ea typeface="宋体" panose="02010600030101010101" pitchFamily="2" charset="-122"/>
              </a:rPr>
              <a:t>存储信息的选择</a:t>
            </a:r>
            <a:endParaRPr lang="zh-CN" altLang="en-US" sz="2800" b="1" dirty="0">
              <a:solidFill>
                <a:srgbClr val="0000FF"/>
              </a:solidFill>
              <a:latin typeface="宋体" panose="02010600030101010101" pitchFamily="2" charset="-122"/>
              <a:ea typeface="宋体" panose="02010600030101010101" pitchFamily="2" charset="-122"/>
            </a:endParaRPr>
          </a:p>
          <a:p>
            <a:pPr indent="266700" algn="just"/>
            <a:r>
              <a:rPr lang="zh-CN" altLang="en-US" sz="2800" b="1" dirty="0" smtClean="0">
                <a:solidFill>
                  <a:schemeClr val="tx1"/>
                </a:solidFill>
                <a:latin typeface="宋体" panose="02010600030101010101" pitchFamily="2" charset="-122"/>
                <a:ea typeface="宋体" panose="02010600030101010101" pitchFamily="2" charset="-122"/>
              </a:rPr>
              <a:t>  若</a:t>
            </a:r>
            <a:r>
              <a:rPr lang="en-US" altLang="zh-CN" sz="2800" b="1" dirty="0">
                <a:solidFill>
                  <a:schemeClr val="tx1"/>
                </a:solidFill>
                <a:latin typeface="宋体" panose="02010600030101010101" pitchFamily="2" charset="-122"/>
                <a:ea typeface="宋体" panose="02010600030101010101" pitchFamily="2" charset="-122"/>
              </a:rPr>
              <a:t>UE</a:t>
            </a:r>
            <a:r>
              <a:rPr lang="zh-CN" altLang="en-US" sz="2800" b="1" dirty="0">
                <a:solidFill>
                  <a:schemeClr val="tx1"/>
                </a:solidFill>
                <a:latin typeface="宋体" panose="02010600030101010101" pitchFamily="2" charset="-122"/>
                <a:ea typeface="宋体" panose="02010600030101010101" pitchFamily="2" charset="-122"/>
              </a:rPr>
              <a:t>已经储存了</a:t>
            </a:r>
            <a:r>
              <a:rPr lang="en-US" altLang="zh-CN" sz="2800" b="1" dirty="0">
                <a:solidFill>
                  <a:schemeClr val="tx1"/>
                </a:solidFill>
                <a:latin typeface="宋体" panose="02010600030101010101" pitchFamily="2" charset="-122"/>
                <a:ea typeface="宋体" panose="02010600030101010101" pitchFamily="2" charset="-122"/>
              </a:rPr>
              <a:t>LTE</a:t>
            </a:r>
            <a:r>
              <a:rPr lang="zh-CN" altLang="en-US" sz="2800" b="1" dirty="0">
                <a:solidFill>
                  <a:schemeClr val="tx1"/>
                </a:solidFill>
                <a:latin typeface="宋体" panose="02010600030101010101" pitchFamily="2" charset="-122"/>
                <a:ea typeface="宋体" panose="02010600030101010101" pitchFamily="2" charset="-122"/>
              </a:rPr>
              <a:t>系统频率相关的信息，同时也可能包括一些小区参数信息，那么</a:t>
            </a:r>
            <a:r>
              <a:rPr lang="en-US" altLang="zh-CN" sz="2800" b="1" dirty="0">
                <a:solidFill>
                  <a:schemeClr val="tx1"/>
                </a:solidFill>
                <a:latin typeface="宋体" panose="02010600030101010101" pitchFamily="2" charset="-122"/>
                <a:ea typeface="宋体" panose="02010600030101010101" pitchFamily="2" charset="-122"/>
              </a:rPr>
              <a:t>UE</a:t>
            </a:r>
            <a:r>
              <a:rPr lang="zh-CN" altLang="en-US" sz="2800" b="1" dirty="0">
                <a:solidFill>
                  <a:schemeClr val="tx1"/>
                </a:solidFill>
                <a:latin typeface="宋体" panose="02010600030101010101" pitchFamily="2" charset="-122"/>
                <a:ea typeface="宋体" panose="02010600030101010101" pitchFamily="2" charset="-122"/>
              </a:rPr>
              <a:t>会优先选择有相关信息的小区，并寻找一个最佳信号质量的小区进行驻留。如果储存了相关信息的小区都不合适，</a:t>
            </a:r>
            <a:r>
              <a:rPr lang="en-US" altLang="zh-CN" sz="2800" b="1" dirty="0">
                <a:solidFill>
                  <a:schemeClr val="tx1"/>
                </a:solidFill>
                <a:latin typeface="宋体" panose="02010600030101010101" pitchFamily="2" charset="-122"/>
                <a:ea typeface="宋体" panose="02010600030101010101" pitchFamily="2" charset="-122"/>
              </a:rPr>
              <a:t>UE</a:t>
            </a:r>
            <a:r>
              <a:rPr lang="zh-CN" altLang="en-US" sz="2800" b="1" dirty="0">
                <a:solidFill>
                  <a:schemeClr val="tx1"/>
                </a:solidFill>
                <a:latin typeface="宋体" panose="02010600030101010101" pitchFamily="2" charset="-122"/>
                <a:ea typeface="宋体" panose="02010600030101010101" pitchFamily="2" charset="-122"/>
              </a:rPr>
              <a:t>将发起初始小区选择过程。</a:t>
            </a:r>
            <a:endParaRPr lang="zh-CN" altLang="en-US" sz="2800" b="1" dirty="0">
              <a:solidFill>
                <a:schemeClr val="tx1"/>
              </a:solidFill>
              <a:latin typeface="宋体" panose="02010600030101010101" pitchFamily="2" charset="-122"/>
              <a:ea typeface="宋体" panose="02010600030101010101" pitchFamily="2" charset="-122"/>
            </a:endParaRPr>
          </a:p>
          <a:p>
            <a:pPr indent="266700" algn="just"/>
            <a:endParaRPr lang="zh-CN" altLang="en-US" sz="2800" b="1" dirty="0">
              <a:latin typeface="宋体" panose="02010600030101010101" pitchFamily="2" charset="-122"/>
              <a:ea typeface="宋体" panose="02010600030101010101" pitchFamily="2" charset="-122"/>
            </a:endParaRPr>
          </a:p>
        </p:txBody>
      </p:sp>
      <p:sp>
        <p:nvSpPr>
          <p:cNvPr id="2" name="文本框 1"/>
          <p:cNvSpPr txBox="1"/>
          <p:nvPr/>
        </p:nvSpPr>
        <p:spPr>
          <a:xfrm>
            <a:off x="3505200" y="457200"/>
            <a:ext cx="6096000" cy="645160"/>
          </a:xfrm>
          <a:prstGeom prst="rect">
            <a:avLst/>
          </a:prstGeom>
          <a:noFill/>
        </p:spPr>
        <p:txBody>
          <a:bodyPr wrap="square" rtlCol="0" anchor="t">
            <a:spAutoFit/>
          </a:bodyPr>
          <a:p>
            <a:r>
              <a:rPr lang="zh-CN" altLang="en-US" sz="3600" dirty="0" smtClean="0">
                <a:solidFill>
                  <a:srgbClr val="0000FF"/>
                </a:solidFill>
                <a:effectLst>
                  <a:outerShdw blurRad="38100" dist="38100" dir="2700000" algn="tl">
                    <a:srgbClr val="000000">
                      <a:alpha val="43137"/>
                    </a:srgbClr>
                  </a:outerShdw>
                </a:effectLst>
                <a:latin typeface="宋体" panose="02010600030101010101" pitchFamily="2" charset="-122"/>
                <a:sym typeface="+mn-ea"/>
              </a:rPr>
              <a:t>  </a:t>
            </a:r>
            <a:r>
              <a:rPr lang="zh-CN" altLang="en-US" sz="3600" dirty="0" smtClean="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小区</a:t>
            </a:r>
            <a:r>
              <a:rPr lang="zh-CN" altLang="en-US" sz="36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选择</a:t>
            </a:r>
            <a:endParaRPr lang="zh-CN" altLang="en-US" sz="3600" dirty="0">
              <a:solidFill>
                <a:srgbClr val="0000FF"/>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文本占位符 153602"/>
          <p:cNvSpPr>
            <a:spLocks noGrp="1"/>
          </p:cNvSpPr>
          <p:nvPr>
            <p:ph idx="1"/>
          </p:nvPr>
        </p:nvSpPr>
        <p:spPr>
          <a:xfrm>
            <a:off x="609600" y="762000"/>
            <a:ext cx="8229600" cy="1371600"/>
          </a:xfrm>
        </p:spPr>
        <p:txBody>
          <a:bodyPr anchor="t" anchorCtr="0"/>
          <a:lstStyle/>
          <a:p>
            <a:pPr lvl="1">
              <a:buFont typeface="Wingdings" panose="05000000000000000000" pitchFamily="2" charset="2"/>
              <a:buChar char="Ø"/>
            </a:pPr>
            <a:r>
              <a:rPr lang="zh-CN" altLang="en-US" sz="3200" b="1" dirty="0">
                <a:solidFill>
                  <a:srgbClr val="9900CC"/>
                </a:solidFill>
              </a:rPr>
              <a:t>空闲状态移动性管理 </a:t>
            </a:r>
            <a:endParaRPr lang="zh-CN" altLang="en-US" sz="3200" b="1" dirty="0">
              <a:solidFill>
                <a:srgbClr val="9900CC"/>
              </a:solidFill>
            </a:endParaRPr>
          </a:p>
          <a:p>
            <a:pPr lvl="2">
              <a:buFont typeface="Wingdings" panose="05000000000000000000" pitchFamily="2" charset="2"/>
              <a:buChar char="u"/>
            </a:pPr>
            <a:r>
              <a:rPr lang="en-US" altLang="zh-CN" sz="2800" b="1">
                <a:solidFill>
                  <a:srgbClr val="00CC66"/>
                </a:solidFill>
              </a:rPr>
              <a:t>1</a:t>
            </a:r>
            <a:r>
              <a:rPr lang="zh-CN" altLang="en-US" sz="2800" b="1" dirty="0">
                <a:solidFill>
                  <a:srgbClr val="00CC66"/>
                </a:solidFill>
              </a:rPr>
              <a:t>）空闲模式移动性 </a:t>
            </a:r>
            <a:endParaRPr lang="zh-CN" altLang="en-US" sz="2800" b="1" dirty="0">
              <a:solidFill>
                <a:srgbClr val="00CC66"/>
              </a:solidFill>
            </a:endParaRPr>
          </a:p>
          <a:p>
            <a:pPr lvl="2">
              <a:buFont typeface="Wingdings" panose="05000000000000000000" pitchFamily="2" charset="2"/>
              <a:buChar char="u"/>
            </a:pPr>
            <a:endParaRPr lang="zh-CN" altLang="en-US" sz="2800" b="1" dirty="0">
              <a:solidFill>
                <a:srgbClr val="00CC66"/>
              </a:solidFill>
            </a:endParaRPr>
          </a:p>
          <a:p>
            <a:pPr>
              <a:buFont typeface="Wingdings" panose="05000000000000000000" pitchFamily="2" charset="2"/>
              <a:buChar char="u"/>
            </a:pPr>
            <a:endParaRPr lang="zh-CN" altLang="en-US" sz="2800" b="1" dirty="0">
              <a:solidFill>
                <a:srgbClr val="00CC66"/>
              </a:solidFill>
            </a:endParaRPr>
          </a:p>
        </p:txBody>
      </p:sp>
      <p:grpSp>
        <p:nvGrpSpPr>
          <p:cNvPr id="168963" name="组合 153603"/>
          <p:cNvGrpSpPr/>
          <p:nvPr/>
        </p:nvGrpSpPr>
        <p:grpSpPr>
          <a:xfrm>
            <a:off x="1600200" y="2133600"/>
            <a:ext cx="7929880" cy="3412490"/>
            <a:chOff x="2592" y="4642"/>
            <a:chExt cx="4680" cy="2408"/>
          </a:xfrm>
        </p:grpSpPr>
        <p:sp>
          <p:nvSpPr>
            <p:cNvPr id="168964" name="文本框 153604"/>
            <p:cNvSpPr txBox="1"/>
            <p:nvPr/>
          </p:nvSpPr>
          <p:spPr>
            <a:xfrm>
              <a:off x="2772" y="4642"/>
              <a:ext cx="1440" cy="624"/>
            </a:xfrm>
            <a:prstGeom prst="rect">
              <a:avLst/>
            </a:prstGeom>
            <a:solidFill>
              <a:srgbClr val="FFFFFF"/>
            </a:solidFill>
            <a:ln w="9525" cap="flat" cmpd="sng">
              <a:solidFill>
                <a:srgbClr val="000000"/>
              </a:solidFill>
              <a:prstDash val="solid"/>
              <a:miter/>
              <a:headEnd type="none" w="med" len="med"/>
              <a:tailEnd type="none" w="med" len="med"/>
            </a:ln>
          </p:spPr>
          <p:txBody>
            <a:bodyPr tIns="108000" anchor="ctr" anchorCtr="1"/>
            <a:lstStyle/>
            <a:p>
              <a:pPr algn="ctr"/>
              <a:r>
                <a:rPr lang="en-US" altLang="zh-CN" sz="2400">
                  <a:solidFill>
                    <a:srgbClr val="0000FF"/>
                  </a:solidFill>
                  <a:latin typeface="Times New Roman" panose="02020603050405020304" pitchFamily="18" charset="0"/>
                  <a:ea typeface="宋体" panose="02010600030101010101" pitchFamily="2" charset="-122"/>
                </a:rPr>
                <a:t>PLMN</a:t>
              </a:r>
              <a:r>
                <a:rPr lang="zh-CN" altLang="en-US" sz="2400" dirty="0">
                  <a:solidFill>
                    <a:srgbClr val="0000FF"/>
                  </a:solidFill>
                  <a:latin typeface="Times New Roman" panose="02020603050405020304" pitchFamily="18" charset="0"/>
                  <a:ea typeface="宋体" panose="02010600030101010101" pitchFamily="2" charset="-122"/>
                </a:rPr>
                <a:t>选择</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168965" name="文本框 153605"/>
            <p:cNvSpPr txBox="1"/>
            <p:nvPr/>
          </p:nvSpPr>
          <p:spPr>
            <a:xfrm>
              <a:off x="5653" y="4642"/>
              <a:ext cx="1439" cy="624"/>
            </a:xfrm>
            <a:prstGeom prst="rect">
              <a:avLst/>
            </a:prstGeom>
            <a:solidFill>
              <a:srgbClr val="FFFFFF"/>
            </a:solidFill>
            <a:ln w="9525" cap="flat" cmpd="sng">
              <a:solidFill>
                <a:srgbClr val="000000"/>
              </a:solidFill>
              <a:prstDash val="solid"/>
              <a:miter/>
              <a:headEnd type="none" w="med" len="med"/>
              <a:tailEnd type="none" w="med" len="med"/>
            </a:ln>
          </p:spPr>
          <p:txBody>
            <a:bodyPr tIns="108000" anchor="ctr" anchorCtr="1"/>
            <a:lstStyle/>
            <a:p>
              <a:pPr algn="ctr"/>
              <a:r>
                <a:rPr lang="zh-CN" altLang="en-US" sz="2400" dirty="0">
                  <a:solidFill>
                    <a:srgbClr val="0000FF"/>
                  </a:solidFill>
                  <a:latin typeface="Times New Roman" panose="02020603050405020304" pitchFamily="18" charset="0"/>
                  <a:ea typeface="宋体" panose="02010600030101010101" pitchFamily="2" charset="-122"/>
                </a:rPr>
                <a:t>位置注册</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168966" name="文本框 153606"/>
            <p:cNvSpPr txBox="1"/>
            <p:nvPr/>
          </p:nvSpPr>
          <p:spPr>
            <a:xfrm>
              <a:off x="3672" y="6046"/>
              <a:ext cx="2700" cy="625"/>
            </a:xfrm>
            <a:prstGeom prst="rect">
              <a:avLst/>
            </a:prstGeom>
            <a:solidFill>
              <a:srgbClr val="FFFFFF"/>
            </a:solidFill>
            <a:ln w="9525" cap="flat" cmpd="sng">
              <a:solidFill>
                <a:srgbClr val="000000"/>
              </a:solidFill>
              <a:prstDash val="solid"/>
              <a:miter/>
              <a:headEnd type="none" w="med" len="med"/>
              <a:tailEnd type="none" w="med" len="med"/>
            </a:ln>
          </p:spPr>
          <p:txBody>
            <a:bodyPr tIns="108000" anchor="ctr" anchorCtr="1"/>
            <a:lstStyle/>
            <a:p>
              <a:pPr algn="ctr"/>
              <a:r>
                <a:rPr lang="zh-CN" altLang="en-US" sz="2400" dirty="0">
                  <a:solidFill>
                    <a:srgbClr val="0000FF"/>
                  </a:solidFill>
                  <a:latin typeface="Times New Roman" panose="02020603050405020304" pitchFamily="18" charset="0"/>
                  <a:ea typeface="宋体" panose="02010600030101010101" pitchFamily="2" charset="-122"/>
                </a:rPr>
                <a:t>蜂窝选择与重选</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168967" name="直接连接符 153607"/>
            <p:cNvSpPr/>
            <p:nvPr/>
          </p:nvSpPr>
          <p:spPr>
            <a:xfrm flipH="1">
              <a:off x="4212" y="4954"/>
              <a:ext cx="1441" cy="0"/>
            </a:xfrm>
            <a:prstGeom prst="line">
              <a:avLst/>
            </a:prstGeom>
            <a:ln w="9525" cap="flat" cmpd="sng">
              <a:solidFill>
                <a:srgbClr val="000000"/>
              </a:solidFill>
              <a:prstDash val="solid"/>
              <a:round/>
              <a:headEnd type="none" w="med" len="med"/>
              <a:tailEnd type="triangle" w="med" len="med"/>
            </a:ln>
          </p:spPr>
        </p:sp>
        <p:sp>
          <p:nvSpPr>
            <p:cNvPr id="168968" name="直接连接符 153608"/>
            <p:cNvSpPr/>
            <p:nvPr/>
          </p:nvSpPr>
          <p:spPr>
            <a:xfrm flipV="1">
              <a:off x="6012" y="5266"/>
              <a:ext cx="0" cy="780"/>
            </a:xfrm>
            <a:prstGeom prst="line">
              <a:avLst/>
            </a:prstGeom>
            <a:ln w="9525" cap="flat" cmpd="sng">
              <a:solidFill>
                <a:srgbClr val="000000"/>
              </a:solidFill>
              <a:prstDash val="solid"/>
              <a:round/>
              <a:headEnd type="none" w="med" len="med"/>
              <a:tailEnd type="triangle" w="med" len="med"/>
            </a:ln>
          </p:spPr>
        </p:sp>
        <p:sp>
          <p:nvSpPr>
            <p:cNvPr id="168969" name="直接连接符 153609"/>
            <p:cNvSpPr/>
            <p:nvPr/>
          </p:nvSpPr>
          <p:spPr>
            <a:xfrm>
              <a:off x="5472" y="4954"/>
              <a:ext cx="1" cy="1092"/>
            </a:xfrm>
            <a:prstGeom prst="line">
              <a:avLst/>
            </a:prstGeom>
            <a:ln w="9525" cap="flat" cmpd="sng">
              <a:solidFill>
                <a:srgbClr val="000000"/>
              </a:solidFill>
              <a:prstDash val="solid"/>
              <a:round/>
              <a:headEnd type="none" w="med" len="med"/>
              <a:tailEnd type="triangle" w="med" len="med"/>
            </a:ln>
          </p:spPr>
        </p:sp>
        <p:sp>
          <p:nvSpPr>
            <p:cNvPr id="168970" name="直接连接符 153610"/>
            <p:cNvSpPr/>
            <p:nvPr/>
          </p:nvSpPr>
          <p:spPr>
            <a:xfrm flipV="1">
              <a:off x="4032" y="5266"/>
              <a:ext cx="0" cy="780"/>
            </a:xfrm>
            <a:prstGeom prst="line">
              <a:avLst/>
            </a:prstGeom>
            <a:ln w="9525" cap="flat" cmpd="sng">
              <a:solidFill>
                <a:srgbClr val="000000"/>
              </a:solidFill>
              <a:prstDash val="solid"/>
              <a:round/>
              <a:headEnd type="none" w="med" len="med"/>
              <a:tailEnd type="triangle" w="med" len="med"/>
            </a:ln>
          </p:spPr>
        </p:sp>
        <p:sp>
          <p:nvSpPr>
            <p:cNvPr id="168971" name="直接连接符 153611"/>
            <p:cNvSpPr/>
            <p:nvPr/>
          </p:nvSpPr>
          <p:spPr>
            <a:xfrm>
              <a:off x="3852" y="5266"/>
              <a:ext cx="0" cy="780"/>
            </a:xfrm>
            <a:prstGeom prst="line">
              <a:avLst/>
            </a:prstGeom>
            <a:ln w="9525" cap="flat" cmpd="sng">
              <a:solidFill>
                <a:srgbClr val="000000"/>
              </a:solidFill>
              <a:prstDash val="solid"/>
              <a:round/>
              <a:headEnd type="none" w="med" len="med"/>
              <a:tailEnd type="triangle" w="med" len="med"/>
            </a:ln>
          </p:spPr>
        </p:sp>
        <p:sp>
          <p:nvSpPr>
            <p:cNvPr id="168972" name="文本框 153612"/>
            <p:cNvSpPr txBox="1"/>
            <p:nvPr/>
          </p:nvSpPr>
          <p:spPr>
            <a:xfrm>
              <a:off x="6012" y="5577"/>
              <a:ext cx="1260" cy="314"/>
            </a:xfrm>
            <a:prstGeom prst="rect">
              <a:avLst/>
            </a:prstGeom>
            <a:noFill/>
            <a:ln w="9525">
              <a:noFill/>
            </a:ln>
          </p:spPr>
          <p:txBody>
            <a:bodyPr lIns="0" tIns="0" rIns="0" bIns="0" anchor="ctr" anchorCtr="1"/>
            <a:lstStyle/>
            <a:p>
              <a:pPr algn="ctr"/>
              <a:r>
                <a:rPr lang="zh-CN" altLang="en-US" sz="2400" dirty="0">
                  <a:solidFill>
                    <a:srgbClr val="0000FF"/>
                  </a:solidFill>
                  <a:latin typeface="Times New Roman" panose="02020603050405020304" pitchFamily="18" charset="0"/>
                  <a:ea typeface="宋体" panose="02010600030101010101" pitchFamily="2" charset="-122"/>
                </a:rPr>
                <a:t>注册区域变化</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168973" name="文本框 153613"/>
            <p:cNvSpPr txBox="1"/>
            <p:nvPr/>
          </p:nvSpPr>
          <p:spPr>
            <a:xfrm>
              <a:off x="4302" y="4642"/>
              <a:ext cx="1261" cy="314"/>
            </a:xfrm>
            <a:prstGeom prst="rect">
              <a:avLst/>
            </a:prstGeom>
            <a:noFill/>
            <a:ln w="9525">
              <a:noFill/>
            </a:ln>
          </p:spPr>
          <p:txBody>
            <a:bodyPr lIns="0" tIns="0" rIns="0" bIns="0" anchor="ctr" anchorCtr="1"/>
            <a:lstStyle/>
            <a:p>
              <a:pPr algn="ctr"/>
              <a:r>
                <a:rPr lang="zh-CN" altLang="en-US" sz="2400" dirty="0">
                  <a:solidFill>
                    <a:srgbClr val="0000FF"/>
                  </a:solidFill>
                  <a:latin typeface="Times New Roman" panose="02020603050405020304" pitchFamily="18" charset="0"/>
                  <a:ea typeface="宋体" panose="02010600030101010101" pitchFamily="2" charset="-122"/>
                </a:rPr>
                <a:t>位置注册响应</a:t>
              </a:r>
              <a:endParaRPr lang="zh-CN" altLang="en-US" sz="2400" dirty="0">
                <a:solidFill>
                  <a:srgbClr val="0000FF"/>
                </a:solidFill>
                <a:latin typeface="Times New Roman" panose="02020603050405020304" pitchFamily="18" charset="0"/>
                <a:ea typeface="宋体" panose="02010600030101010101" pitchFamily="2" charset="-122"/>
              </a:endParaRPr>
            </a:p>
          </p:txBody>
        </p:sp>
        <p:sp>
          <p:nvSpPr>
            <p:cNvPr id="168974" name="文本框 153614"/>
            <p:cNvSpPr txBox="1"/>
            <p:nvPr/>
          </p:nvSpPr>
          <p:spPr>
            <a:xfrm>
              <a:off x="4032" y="5578"/>
              <a:ext cx="1260" cy="314"/>
            </a:xfrm>
            <a:prstGeom prst="rect">
              <a:avLst/>
            </a:prstGeom>
            <a:noFill/>
            <a:ln w="9525">
              <a:noFill/>
            </a:ln>
          </p:spPr>
          <p:txBody>
            <a:bodyPr lIns="0" tIns="0" rIns="0" bIns="0" anchor="ctr" anchorCtr="1"/>
            <a:lstStyle/>
            <a:p>
              <a:pPr algn="ctr"/>
              <a:r>
                <a:rPr lang="zh-CN" altLang="en-US" sz="2400" dirty="0">
                  <a:solidFill>
                    <a:srgbClr val="0000FF"/>
                  </a:solidFill>
                  <a:latin typeface="Times New Roman" panose="02020603050405020304" pitchFamily="18" charset="0"/>
                  <a:ea typeface="宋体" panose="02010600030101010101" pitchFamily="2" charset="-122"/>
                </a:rPr>
                <a:t>可用的</a:t>
              </a:r>
              <a:r>
                <a:rPr lang="en-US" altLang="zh-CN" sz="2400">
                  <a:solidFill>
                    <a:srgbClr val="0000FF"/>
                  </a:solidFill>
                  <a:latin typeface="Times New Roman" panose="02020603050405020304" pitchFamily="18" charset="0"/>
                  <a:ea typeface="宋体" panose="02010600030101010101" pitchFamily="2" charset="-122"/>
                </a:rPr>
                <a:t>PLMN</a:t>
              </a:r>
              <a:endParaRPr lang="en-US" altLang="zh-CN" sz="2400">
                <a:solidFill>
                  <a:srgbClr val="0000FF"/>
                </a:solidFill>
                <a:latin typeface="Times New Roman" panose="02020603050405020304" pitchFamily="18" charset="0"/>
                <a:ea typeface="宋体" panose="02010600030101010101" pitchFamily="2" charset="-122"/>
              </a:endParaRPr>
            </a:p>
          </p:txBody>
        </p:sp>
        <p:sp>
          <p:nvSpPr>
            <p:cNvPr id="168975" name="文本框 153615"/>
            <p:cNvSpPr txBox="1"/>
            <p:nvPr/>
          </p:nvSpPr>
          <p:spPr>
            <a:xfrm>
              <a:off x="2592" y="5422"/>
              <a:ext cx="1260" cy="314"/>
            </a:xfrm>
            <a:prstGeom prst="rect">
              <a:avLst/>
            </a:prstGeom>
            <a:noFill/>
            <a:ln w="9525">
              <a:noFill/>
            </a:ln>
          </p:spPr>
          <p:txBody>
            <a:bodyPr lIns="0" tIns="0" rIns="0" bIns="0" anchor="ctr" anchorCtr="1"/>
            <a:lstStyle/>
            <a:p>
              <a:pPr algn="ctr"/>
              <a:r>
                <a:rPr lang="zh-CN" altLang="en-US" sz="2400" dirty="0">
                  <a:solidFill>
                    <a:srgbClr val="0000FF"/>
                  </a:solidFill>
                  <a:latin typeface="Times New Roman" panose="02020603050405020304" pitchFamily="18" charset="0"/>
                  <a:ea typeface="宋体" panose="02010600030101010101" pitchFamily="2" charset="-122"/>
                </a:rPr>
                <a:t>已选的</a:t>
              </a:r>
              <a:r>
                <a:rPr lang="en-US" altLang="zh-CN" sz="2400">
                  <a:solidFill>
                    <a:srgbClr val="0000FF"/>
                  </a:solidFill>
                  <a:latin typeface="Times New Roman" panose="02020603050405020304" pitchFamily="18" charset="0"/>
                  <a:ea typeface="宋体" panose="02010600030101010101" pitchFamily="2" charset="-122"/>
                </a:rPr>
                <a:t>PLMN</a:t>
              </a:r>
              <a:endParaRPr lang="en-US" altLang="zh-CN" sz="2400">
                <a:solidFill>
                  <a:srgbClr val="0000FF"/>
                </a:solidFill>
                <a:latin typeface="Times New Roman" panose="02020603050405020304" pitchFamily="18" charset="0"/>
                <a:ea typeface="宋体" panose="02010600030101010101" pitchFamily="2" charset="-122"/>
              </a:endParaRPr>
            </a:p>
          </p:txBody>
        </p:sp>
        <p:sp>
          <p:nvSpPr>
            <p:cNvPr id="168976" name="文本框 153616"/>
            <p:cNvSpPr txBox="1"/>
            <p:nvPr/>
          </p:nvSpPr>
          <p:spPr>
            <a:xfrm>
              <a:off x="4392" y="6736"/>
              <a:ext cx="1260" cy="314"/>
            </a:xfrm>
            <a:prstGeom prst="rect">
              <a:avLst/>
            </a:prstGeom>
            <a:noFill/>
            <a:ln w="9525">
              <a:noFill/>
            </a:ln>
          </p:spPr>
          <p:txBody>
            <a:bodyPr lIns="0" tIns="0" rIns="0" bIns="0" anchor="ctr" anchorCtr="1"/>
            <a:lstStyle/>
            <a:p>
              <a:pPr algn="ctr"/>
              <a:r>
                <a:rPr lang="zh-CN" altLang="en-US" sz="2400" dirty="0">
                  <a:solidFill>
                    <a:srgbClr val="0000FF"/>
                  </a:solidFill>
                  <a:latin typeface="Times New Roman" panose="02020603050405020304" pitchFamily="18" charset="0"/>
                  <a:ea typeface="宋体" panose="02010600030101010101" pitchFamily="2" charset="-122"/>
                </a:rPr>
                <a:t>无线测量值</a:t>
              </a:r>
              <a:endParaRPr lang="zh-CN" altLang="en-US" sz="2400" dirty="0">
                <a:solidFill>
                  <a:srgbClr val="0000FF"/>
                </a:solidFill>
                <a:latin typeface="Times New Roman" panose="02020603050405020304" pitchFamily="18" charset="0"/>
                <a:ea typeface="宋体" panose="02010600030101010101" pitchFamily="2" charset="-122"/>
              </a:endParaRPr>
            </a:p>
          </p:txBody>
        </p:sp>
      </p:grpSp>
      <p:sp>
        <p:nvSpPr>
          <p:cNvPr id="168977" name="矩形 153618"/>
          <p:cNvSpPr/>
          <p:nvPr/>
        </p:nvSpPr>
        <p:spPr>
          <a:xfrm>
            <a:off x="4038600" y="6248400"/>
            <a:ext cx="3756025" cy="368300"/>
          </a:xfrm>
          <a:prstGeom prst="rect">
            <a:avLst/>
          </a:prstGeom>
          <a:noFill/>
          <a:ln w="9525">
            <a:noFill/>
          </a:ln>
        </p:spPr>
        <p:txBody>
          <a:bodyPr wrap="none"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6-40 </a:t>
            </a:r>
            <a:r>
              <a:rPr lang="zh-CN" altLang="en-US" dirty="0">
                <a:latin typeface="Arial" panose="020B0604020202020204" pitchFamily="34" charset="0"/>
                <a:ea typeface="宋体" panose="02010600030101010101" pitchFamily="2" charset="-122"/>
              </a:rPr>
              <a:t>空闲模式移动性管理示意图 </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不同场景下的小区选择</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5" name="直线连接符 3"/>
          <p:cNvCxnSpPr/>
          <p:nvPr>
            <p:custDataLst>
              <p:tags r:id="rId2"/>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pic>
        <p:nvPicPr>
          <p:cNvPr id="7" name="图片 6"/>
          <p:cNvPicPr>
            <a:picLocks noChangeAspect="1"/>
          </p:cNvPicPr>
          <p:nvPr/>
        </p:nvPicPr>
        <p:blipFill>
          <a:blip r:embed="rId3"/>
          <a:stretch>
            <a:fillRect/>
          </a:stretch>
        </p:blipFill>
        <p:spPr>
          <a:xfrm>
            <a:off x="1265586" y="223100"/>
            <a:ext cx="9661203" cy="6412176"/>
          </a:xfrm>
          <a:prstGeom prst="rect">
            <a:avLst/>
          </a:prstGeom>
        </p:spPr>
      </p:pic>
      <p:pic>
        <p:nvPicPr>
          <p:cNvPr id="2" name="图片 1"/>
          <p:cNvPicPr>
            <a:picLocks noChangeAspect="1"/>
          </p:cNvPicPr>
          <p:nvPr>
            <p:custDataLst>
              <p:tags r:id="rId4"/>
            </p:custDataLst>
          </p:nvPr>
        </p:nvPicPr>
        <p:blipFill>
          <a:blip r:embed="rId5"/>
          <a:srcRect t="27027"/>
          <a:stretch>
            <a:fillRect/>
          </a:stretch>
        </p:blipFill>
        <p:spPr>
          <a:xfrm>
            <a:off x="5257800" y="1371600"/>
            <a:ext cx="1645920" cy="205740"/>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5105400" y="1093470"/>
            <a:ext cx="2005330" cy="27559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6"/>
          <p:cNvGraphicFramePr>
            <a:graphicFrameLocks noChangeAspect="1"/>
          </p:cNvGraphicFramePr>
          <p:nvPr>
            <p:custDataLst>
              <p:tags r:id="rId1"/>
            </p:custDataLst>
          </p:nvPr>
        </p:nvGraphicFramePr>
        <p:xfrm>
          <a:off x="838200" y="2298700"/>
          <a:ext cx="10866120" cy="1016635"/>
        </p:xfrm>
        <a:graphic>
          <a:graphicData uri="http://schemas.openxmlformats.org/presentationml/2006/ole">
            <mc:AlternateContent xmlns:mc="http://schemas.openxmlformats.org/markup-compatibility/2006">
              <mc:Choice xmlns:v="urn:schemas-microsoft-com:vml" Requires="v">
                <p:oleObj spid="_x0000_s2099" name="图片" r:id="rId2" imgW="4007485" imgH="403225" progId="Word.Picture.8">
                  <p:embed/>
                </p:oleObj>
              </mc:Choice>
              <mc:Fallback>
                <p:oleObj name="图片" r:id="rId2" imgW="4007485" imgH="403225" progId="Word.Picture.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98700"/>
                        <a:ext cx="10866120" cy="101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Group 117"/>
          <p:cNvGraphicFramePr/>
          <p:nvPr>
            <p:custDataLst>
              <p:tags r:id="rId4"/>
            </p:custDataLst>
          </p:nvPr>
        </p:nvGraphicFramePr>
        <p:xfrm>
          <a:off x="1371632" y="3315061"/>
          <a:ext cx="8481060" cy="3542665"/>
        </p:xfrm>
        <a:graphic>
          <a:graphicData uri="http://schemas.openxmlformats.org/drawingml/2006/table">
            <a:tbl>
              <a:tblPr/>
              <a:tblGrid>
                <a:gridCol w="2019300"/>
                <a:gridCol w="6461760"/>
              </a:tblGrid>
              <a:tr h="471805">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S</a:t>
                      </a:r>
                      <a:r>
                        <a:rPr kumimoji="0" lang="en-GB" altLang="zh-CN" sz="2375" b="1" i="0" u="none" strike="noStrike" cap="none" normalizeH="0" baseline="-25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rxlev</a:t>
                      </a:r>
                      <a:endParaRPr kumimoji="0" lang="en-GB" altLang="zh-CN" sz="2375" b="1" i="0" u="none" strike="noStrike" cap="none" normalizeH="0" baseline="-25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zh-CN" altLang="en-GB"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小区选择接收电平值 </a:t>
                      </a:r>
                      <a:r>
                        <a:rPr kumimoji="0" lang="en-GB" altLang="zh-CN"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(dB)</a:t>
                      </a:r>
                      <a:endParaRPr kumimoji="0" lang="en-GB" altLang="zh-CN"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1805">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Q</a:t>
                      </a:r>
                      <a:r>
                        <a:rPr kumimoji="0" lang="en-GB" altLang="zh-CN" sz="2375" b="1" i="0" u="none" strike="noStrike" cap="none" normalizeH="0" baseline="-30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rxlevmeas</a:t>
                      </a:r>
                      <a:endPar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zh-CN" altLang="en-GB"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测量小区接收电平值 </a:t>
                      </a:r>
                      <a:r>
                        <a:rPr kumimoji="0" lang="en-GB" altLang="zh-CN"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(RSRP). </a:t>
                      </a:r>
                      <a:endParaRPr kumimoji="0" lang="en-GB" altLang="zh-CN"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1805">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Q</a:t>
                      </a:r>
                      <a:r>
                        <a:rPr kumimoji="0" lang="en-GB" altLang="zh-CN" sz="2375" b="1" i="0" u="none" strike="noStrike" cap="none" normalizeH="0" baseline="-30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rxlevmin</a:t>
                      </a:r>
                      <a:endPar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zh-CN" altLang="en-GB"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小区要求的最小接收电平值 </a:t>
                      </a:r>
                      <a:r>
                        <a:rPr kumimoji="0" lang="en-GB" altLang="zh-CN"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(dBm)</a:t>
                      </a:r>
                      <a:endParaRPr kumimoji="0" lang="en-GB" altLang="zh-CN"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5305">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Q</a:t>
                      </a:r>
                      <a:r>
                        <a:rPr kumimoji="0" lang="en-GB" altLang="zh-CN" sz="2375" b="1" i="0" u="none" strike="noStrike" cap="none" normalizeH="0" baseline="-30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rxlevminoffset</a:t>
                      </a:r>
                      <a:endPar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zh-CN" altLang="en-GB"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相对于</a:t>
                      </a:r>
                      <a:r>
                        <a:rPr kumimoji="0" lang="en-GB" altLang="zh-CN"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Q</a:t>
                      </a:r>
                      <a:r>
                        <a:rPr kumimoji="0" lang="en-GB" altLang="zh-CN" sz="2375" b="1" i="0" u="none" strike="noStrike" cap="none" normalizeH="0" baseline="-3000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rxlevmin</a:t>
                      </a:r>
                      <a:r>
                        <a:rPr kumimoji="0" lang="zh-CN" altLang="en-GB"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的偏移量，防止“乒乓”选择</a:t>
                      </a:r>
                      <a:endParaRPr kumimoji="0" lang="en-GB" altLang="zh-CN"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1805">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P</a:t>
                      </a:r>
                      <a:r>
                        <a:rPr kumimoji="0" lang="en-GB" altLang="zh-CN" sz="2375" b="1" i="0" u="none" strike="noStrike" cap="none" normalizeH="0" baseline="-25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compensation</a:t>
                      </a:r>
                      <a:r>
                        <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 </a:t>
                      </a:r>
                      <a:endPar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max( P</a:t>
                      </a:r>
                      <a:r>
                        <a:rPr kumimoji="0" lang="en-GB" altLang="zh-CN" sz="2375" b="1" i="0" u="none" strike="noStrike" cap="none" normalizeH="0" baseline="-2500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emax</a:t>
                      </a:r>
                      <a:r>
                        <a:rPr kumimoji="0" lang="en-GB" altLang="zh-CN"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 – P</a:t>
                      </a:r>
                      <a:r>
                        <a:rPr kumimoji="0" lang="en-GB" altLang="zh-CN" sz="2375" b="1" i="0" u="none" strike="noStrike" cap="none" normalizeH="0" baseline="-2500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umax</a:t>
                      </a:r>
                      <a:r>
                        <a:rPr kumimoji="0" lang="en-GB" altLang="zh-CN"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 0)  (dB)</a:t>
                      </a:r>
                      <a:endParaRPr kumimoji="0" lang="en-GB" altLang="zh-CN" sz="2375" b="1" i="0" u="none" strike="noStrike" cap="none" normalizeH="0" baseline="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0690">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P</a:t>
                      </a:r>
                      <a:r>
                        <a:rPr kumimoji="0" lang="en-GB" altLang="zh-CN" sz="2375" b="1" i="0" u="none" strike="noStrike" cap="none" normalizeH="0" baseline="-25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emax</a:t>
                      </a:r>
                      <a:endParaRPr kumimoji="0" lang="en-GB" altLang="zh-CN" sz="2375" b="1" i="0" u="none" strike="noStrike" cap="none" normalizeH="0" baseline="-25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UE</a:t>
                      </a:r>
                      <a:r>
                        <a:rPr kumimoji="0" lang="zh-CN" altLang="en-GB"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上行发射时，可以采用的最大发射功率</a:t>
                      </a:r>
                      <a:r>
                        <a:rPr kumimoji="0" lang="en-GB" altLang="ja-JP"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(dBm)</a:t>
                      </a:r>
                      <a:endParaRPr kumimoji="0" lang="en-GB" altLang="ja-JP"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8335">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P</a:t>
                      </a:r>
                      <a:r>
                        <a:rPr kumimoji="0" lang="en-GB" altLang="zh-CN" sz="2375" b="1" i="0" u="none" strike="noStrike" cap="none" normalizeH="0" baseline="-25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rPr>
                        <a:t>umax</a:t>
                      </a:r>
                      <a:endParaRPr kumimoji="0" lang="en-GB" altLang="zh-CN" sz="2375" b="1" i="0" u="none" strike="noStrike" cap="none" normalizeH="0" baseline="-25000">
                        <a:ln>
                          <a:noFill/>
                        </a:ln>
                        <a:solidFill>
                          <a:schemeClr val="tx1"/>
                        </a:solidFill>
                        <a:effectLst/>
                        <a:latin typeface="Arial" panose="020B0604020202020204" pitchFamily="34" charset="0"/>
                        <a:ea typeface="MS Mincho" panose="02020609040205080304" pitchFamily="49" charset="-128"/>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UE</a:t>
                      </a:r>
                      <a:r>
                        <a:rPr kumimoji="0" lang="zh-CN" altLang="en-GB"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能发射的最大输出功率</a:t>
                      </a:r>
                      <a:r>
                        <a:rPr kumimoji="0" lang="en-GB" altLang="zh-CN"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rPr>
                        <a:t>(dBm) [TS 36.101]</a:t>
                      </a:r>
                      <a:endParaRPr kumimoji="0" lang="en-GB" altLang="zh-CN" sz="2375" b="1" i="0" u="none" strike="noStrike" cap="none" normalizeH="0" baseline="0" dirty="0">
                        <a:ln>
                          <a:noFill/>
                        </a:ln>
                        <a:solidFill>
                          <a:schemeClr val="tx1"/>
                        </a:solidFill>
                        <a:effectLst/>
                        <a:latin typeface="FrutigerNext LT Medium" pitchFamily="34" charset="0"/>
                        <a:ea typeface="华文细黑" panose="02010600040101010101" pitchFamily="2" charset="-122"/>
                        <a:cs typeface="Times New Roman" panose="02020603050405020304" pitchFamily="18" charset="0"/>
                      </a:endParaRPr>
                    </a:p>
                  </a:txBody>
                  <a:tcPr marL="108661" marR="108661" marT="54313" marB="543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文本框 3"/>
          <p:cNvSpPr txBox="1"/>
          <p:nvPr>
            <p:custDataLst>
              <p:tags r:id="rId5"/>
            </p:custDataLst>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小区选择标准：</a:t>
            </a: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S</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准则</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graphicFrame>
        <p:nvGraphicFramePr>
          <p:cNvPr id="7" name="Object 4"/>
          <p:cNvGraphicFramePr>
            <a:graphicFrameLocks noChangeAspect="1"/>
          </p:cNvGraphicFramePr>
          <p:nvPr>
            <p:custDataLst>
              <p:tags r:id="rId6"/>
            </p:custDataLst>
          </p:nvPr>
        </p:nvGraphicFramePr>
        <p:xfrm>
          <a:off x="838273" y="1524293"/>
          <a:ext cx="3114592" cy="1192261"/>
        </p:xfrm>
        <a:graphic>
          <a:graphicData uri="http://schemas.openxmlformats.org/presentationml/2006/ole">
            <mc:AlternateContent xmlns:mc="http://schemas.openxmlformats.org/markup-compatibility/2006">
              <mc:Choice xmlns:v="urn:schemas-microsoft-com:vml" Requires="v">
                <p:oleObj spid="_x0000_s2098" name="图片" r:id="rId7" imgW="1068070" imgH="407670" progId="Word.Picture.8">
                  <p:embed/>
                </p:oleObj>
              </mc:Choice>
              <mc:Fallback>
                <p:oleObj name="图片" r:id="rId7" imgW="1068070" imgH="407670" progId="Word.Picture.8">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r="3410"/>
                      <a:stretch>
                        <a:fillRect/>
                      </a:stretch>
                    </p:blipFill>
                    <p:spPr bwMode="auto">
                      <a:xfrm>
                        <a:off x="838273" y="1524293"/>
                        <a:ext cx="3114592" cy="119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直线连接符 3"/>
          <p:cNvCxnSpPr/>
          <p:nvPr>
            <p:custDataLst>
              <p:tags r:id="rId9"/>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533400" y="1051560"/>
            <a:ext cx="11045190" cy="953135"/>
          </a:xfrm>
          <a:prstGeom prst="rect">
            <a:avLst/>
          </a:prstGeom>
          <a:noFill/>
        </p:spPr>
        <p:txBody>
          <a:bodyPr wrap="square" rtlCol="0" anchor="t">
            <a:spAutoFit/>
          </a:bodyPr>
          <a:p>
            <a:r>
              <a:rPr lang="en-US" altLang="zh-CN" sz="2800" dirty="0">
                <a:latin typeface="宋体" panose="02010600030101010101" pitchFamily="2" charset="-122"/>
                <a:sym typeface="+mn-ea"/>
              </a:rPr>
              <a:t>     S</a:t>
            </a:r>
            <a:r>
              <a:rPr lang="zh-CN" altLang="zh-CN" sz="2800" dirty="0">
                <a:latin typeface="宋体" panose="02010600030101010101" pitchFamily="2" charset="-122"/>
                <a:sym typeface="+mn-ea"/>
              </a:rPr>
              <a:t>准则指的是在小区选择过程中，</a:t>
            </a:r>
            <a:r>
              <a:rPr lang="en-US" altLang="zh-CN" sz="2800" dirty="0">
                <a:latin typeface="宋体" panose="02010600030101010101" pitchFamily="2" charset="-122"/>
                <a:sym typeface="+mn-ea"/>
              </a:rPr>
              <a:t>UE</a:t>
            </a:r>
            <a:r>
              <a:rPr lang="zh-CN" altLang="zh-CN" sz="2800" dirty="0">
                <a:latin typeface="宋体" panose="02010600030101010101" pitchFamily="2" charset="-122"/>
                <a:sym typeface="+mn-ea"/>
              </a:rPr>
              <a:t>需要对将要选择的小区进行测量，以便进行信道质量评估，判断其是否符合驻留的标准。</a:t>
            </a:r>
            <a:endParaRPr lang="zh-CN" altLang="zh-CN" sz="2800" dirty="0">
              <a:latin typeface="宋体" panose="02010600030101010101" pitchFamily="2"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676400" y="533400"/>
            <a:ext cx="7074535" cy="5861685"/>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文本占位符 154626"/>
          <p:cNvSpPr>
            <a:spLocks noGrp="1"/>
          </p:cNvSpPr>
          <p:nvPr>
            <p:ph idx="1"/>
          </p:nvPr>
        </p:nvSpPr>
        <p:spPr>
          <a:xfrm>
            <a:off x="647700" y="1524000"/>
            <a:ext cx="9486900" cy="1752600"/>
          </a:xfrm>
        </p:spPr>
        <p:txBody>
          <a:bodyPr anchor="t" anchorCtr="0"/>
          <a:lstStyle/>
          <a:p>
            <a:r>
              <a:rPr lang="en-US" altLang="zh-CN" b="1" dirty="0">
                <a:solidFill>
                  <a:srgbClr val="FF0066"/>
                </a:solidFill>
              </a:rPr>
              <a:t>⑴ </a:t>
            </a:r>
            <a:r>
              <a:rPr lang="zh-CN" altLang="en-US" b="1" dirty="0">
                <a:solidFill>
                  <a:srgbClr val="FF0066"/>
                </a:solidFill>
              </a:rPr>
              <a:t>蜂窝选择（书本上公式）</a:t>
            </a:r>
            <a:endParaRPr lang="zh-CN" altLang="en-US" b="1" dirty="0">
              <a:solidFill>
                <a:srgbClr val="FF0066"/>
              </a:solidFill>
            </a:endParaRPr>
          </a:p>
          <a:p>
            <a:pPr>
              <a:buNone/>
            </a:pPr>
            <a:r>
              <a:rPr lang="zh-CN" altLang="en-US" b="1" dirty="0"/>
              <a:t>      对于一个合适蜂窝来说，它应当满足</a:t>
            </a:r>
            <a:r>
              <a:rPr lang="en-US" altLang="zh-CN" b="1"/>
              <a:t>S</a:t>
            </a:r>
            <a:r>
              <a:rPr lang="zh-CN" altLang="en-US" b="1" dirty="0"/>
              <a:t>标准</a:t>
            </a:r>
            <a:r>
              <a:rPr lang="en-US" altLang="zh-CN" b="1"/>
              <a:t>:</a:t>
            </a:r>
            <a:r>
              <a:rPr lang="en-US" altLang="zh-CN"/>
              <a:t> </a:t>
            </a:r>
            <a:endParaRPr lang="en-US" altLang="zh-CN"/>
          </a:p>
          <a:p>
            <a:endParaRPr lang="en-US" altLang="zh-CN" b="1" dirty="0">
              <a:solidFill>
                <a:srgbClr val="FF0066"/>
              </a:solidFill>
            </a:endParaRPr>
          </a:p>
        </p:txBody>
      </p:sp>
      <p:sp>
        <p:nvSpPr>
          <p:cNvPr id="169987" name="文本框 154627"/>
          <p:cNvSpPr txBox="1"/>
          <p:nvPr/>
        </p:nvSpPr>
        <p:spPr>
          <a:xfrm>
            <a:off x="812800" y="4191000"/>
            <a:ext cx="10749280" cy="2244725"/>
          </a:xfrm>
          <a:prstGeom prst="rect">
            <a:avLst/>
          </a:prstGeom>
          <a:noFill/>
          <a:ln w="9525">
            <a:noFill/>
          </a:ln>
        </p:spPr>
        <p:txBody>
          <a:bodyPr wrap="square" anchor="t" anchorCtr="0">
            <a:spAutoFit/>
          </a:bodyPr>
          <a:lstStyle/>
          <a:p>
            <a:pPr>
              <a:lnSpc>
                <a:spcPct val="110000"/>
              </a:lnSpc>
              <a:spcBef>
                <a:spcPct val="20000"/>
              </a:spcBef>
              <a:buClr>
                <a:schemeClr val="accent1"/>
              </a:buClr>
              <a:buFont typeface="Wingdings" panose="05000000000000000000" pitchFamily="2" charset="2"/>
              <a:buBlip>
                <a:blip r:embed="rId1"/>
              </a:buBlip>
            </a:pPr>
            <a:r>
              <a:rPr lang="en-US" altLang="zh-CN" sz="2800" dirty="0">
                <a:solidFill>
                  <a:srgbClr val="FF0066"/>
                </a:solidFill>
                <a:latin typeface="Arial" panose="020B0604020202020204" pitchFamily="34" charset="0"/>
                <a:ea typeface="楷体_GB2312" panose="02010609030101010101" pitchFamily="49" charset="-122"/>
              </a:rPr>
              <a:t> ⑵ </a:t>
            </a:r>
            <a:r>
              <a:rPr lang="zh-CN" altLang="en-US" sz="2800" dirty="0">
                <a:solidFill>
                  <a:srgbClr val="FF0066"/>
                </a:solidFill>
                <a:latin typeface="Arial" panose="020B0604020202020204" pitchFamily="34" charset="0"/>
                <a:ea typeface="楷体_GB2312" panose="02010609030101010101" pitchFamily="49" charset="-122"/>
              </a:rPr>
              <a:t>重选过程</a:t>
            </a:r>
            <a:endParaRPr lang="zh-CN" altLang="en-US" sz="2800" dirty="0">
              <a:solidFill>
                <a:srgbClr val="FF0066"/>
              </a:solidFill>
              <a:latin typeface="Arial" panose="020B0604020202020204" pitchFamily="34" charset="0"/>
              <a:ea typeface="楷体_GB2312" panose="02010609030101010101" pitchFamily="49" charset="-122"/>
            </a:endParaRPr>
          </a:p>
          <a:p>
            <a:pPr>
              <a:lnSpc>
                <a:spcPct val="110000"/>
              </a:lnSpc>
              <a:spcBef>
                <a:spcPct val="20000"/>
              </a:spcBef>
              <a:buClr>
                <a:schemeClr val="accent1"/>
              </a:buClr>
              <a:buFont typeface="Wingdings" panose="05000000000000000000" pitchFamily="2" charset="2"/>
              <a:buNone/>
            </a:pPr>
            <a:r>
              <a:rPr lang="zh-CN" altLang="en-US" sz="2800" dirty="0">
                <a:latin typeface="楷体_GB2312" panose="02010609030101010101" pitchFamily="49" charset="-122"/>
                <a:ea typeface="楷体_GB2312" panose="02010609030101010101" pitchFamily="49" charset="-122"/>
              </a:rPr>
              <a:t>   当</a:t>
            </a:r>
            <a:r>
              <a:rPr lang="en-US" altLang="zh-CN" sz="2800">
                <a:latin typeface="Times New Roman" panose="02020603050405020304" pitchFamily="18" charset="0"/>
                <a:ea typeface="楷体_GB2312" panose="02010609030101010101" pitchFamily="49" charset="-122"/>
              </a:rPr>
              <a:t>UE</a:t>
            </a:r>
            <a:r>
              <a:rPr lang="zh-CN" altLang="en-US" sz="2800" dirty="0">
                <a:latin typeface="楷体_GB2312" panose="02010609030101010101" pitchFamily="49" charset="-122"/>
                <a:ea typeface="楷体_GB2312" panose="02010609030101010101" pitchFamily="49" charset="-122"/>
              </a:rPr>
              <a:t>预占了某个蜂窝时，它将根据重选标准，继续寻找一个信号较好的蜂窝作为重选对象。频内蜂窝重选主要基于蜂窝分级标准。 </a:t>
            </a:r>
            <a:endParaRPr lang="zh-CN" altLang="en-US" sz="2800" dirty="0">
              <a:solidFill>
                <a:srgbClr val="FF0066"/>
              </a:solidFill>
              <a:latin typeface="楷体_GB2312" panose="02010609030101010101" pitchFamily="49" charset="-122"/>
              <a:ea typeface="楷体_GB2312" panose="02010609030101010101" pitchFamily="49" charset="-122"/>
            </a:endParaRPr>
          </a:p>
          <a:p>
            <a:pPr>
              <a:spcBef>
                <a:spcPct val="50000"/>
              </a:spcBef>
              <a:buNone/>
            </a:pPr>
            <a:endParaRPr lang="zh-CN" altLang="en-US" sz="2800" dirty="0">
              <a:latin typeface="楷体_GB2312" panose="02010609030101010101" pitchFamily="49" charset="-122"/>
              <a:ea typeface="楷体_GB2312" panose="02010609030101010101" pitchFamily="49" charset="-122"/>
            </a:endParaRPr>
          </a:p>
        </p:txBody>
      </p:sp>
      <p:sp>
        <p:nvSpPr>
          <p:cNvPr id="169988" name="矩形 154629"/>
          <p:cNvSpPr/>
          <p:nvPr/>
        </p:nvSpPr>
        <p:spPr>
          <a:xfrm>
            <a:off x="3973195" y="2557145"/>
            <a:ext cx="3189605" cy="614680"/>
          </a:xfrm>
          <a:prstGeom prst="rect">
            <a:avLst/>
          </a:prstGeom>
          <a:noFill/>
          <a:ln w="9525">
            <a:noFill/>
          </a:ln>
        </p:spPr>
        <p:txBody>
          <a:bodyPr anchor="ctr" anchorCtr="0">
            <a:noAutofit/>
          </a:bodyPr>
          <a:lstStyle/>
          <a:p>
            <a:r>
              <a:rPr lang="en-US" altLang="zh-CN" sz="2800" i="1" err="1">
                <a:solidFill>
                  <a:srgbClr val="9900CC"/>
                </a:solidFill>
                <a:latin typeface="Times New Roman" panose="02020603050405020304" pitchFamily="18" charset="0"/>
                <a:ea typeface="宋体" panose="02010600030101010101" pitchFamily="2" charset="-122"/>
              </a:rPr>
              <a:t>S</a:t>
            </a:r>
            <a:r>
              <a:rPr lang="en-US" altLang="zh-CN" sz="2800" baseline="-30000" err="1">
                <a:solidFill>
                  <a:srgbClr val="9900CC"/>
                </a:solidFill>
                <a:latin typeface="Times New Roman" panose="02020603050405020304" pitchFamily="18" charset="0"/>
                <a:ea typeface="宋体" panose="02010600030101010101" pitchFamily="2" charset="-122"/>
              </a:rPr>
              <a:t>rxlevel</a:t>
            </a:r>
            <a:r>
              <a:rPr lang="en-US" altLang="zh-CN" sz="2800">
                <a:solidFill>
                  <a:srgbClr val="9900CC"/>
                </a:solidFill>
                <a:latin typeface="Times New Roman" panose="02020603050405020304" pitchFamily="18" charset="0"/>
                <a:ea typeface="宋体" panose="02010600030101010101" pitchFamily="2" charset="-122"/>
              </a:rPr>
              <a:t>&gt;0</a:t>
            </a:r>
            <a:r>
              <a:rPr lang="zh-CN" altLang="en-US" sz="2800" dirty="0">
                <a:solidFill>
                  <a:srgbClr val="9900CC"/>
                </a:solidFill>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且有</a:t>
            </a:r>
            <a:endParaRPr lang="zh-CN" altLang="en-US" sz="2800" dirty="0">
              <a:latin typeface="Times New Roman" panose="02020603050405020304" pitchFamily="18" charset="0"/>
              <a:ea typeface="宋体" panose="0201060003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2209800" y="3171825"/>
            <a:ext cx="8135620" cy="666750"/>
          </a:xfrm>
          <a:prstGeom prst="rect">
            <a:avLst/>
          </a:prstGeom>
        </p:spPr>
      </p:pic>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219200"/>
            <a:ext cx="10972800" cy="4530725"/>
          </a:xfrm>
        </p:spPr>
        <p:txBody>
          <a:bodyPr/>
          <a:lstStyle/>
          <a:p>
            <a:pPr eaLnBrk="1" hangingPunct="1"/>
            <a:r>
              <a:rPr lang="zh-CN" altLang="zh-CN" b="1">
                <a:sym typeface="+mn-ea"/>
              </a:rPr>
              <a:t>小区重选指UE在</a:t>
            </a:r>
            <a:r>
              <a:rPr lang="zh-CN" altLang="zh-CN" b="1">
                <a:solidFill>
                  <a:srgbClr val="0000FF"/>
                </a:solidFill>
                <a:sym typeface="+mn-ea"/>
              </a:rPr>
              <a:t>空闲模式</a:t>
            </a:r>
            <a:r>
              <a:rPr lang="zh-CN" altLang="zh-CN" b="1">
                <a:sym typeface="+mn-ea"/>
              </a:rPr>
              <a:t>下通过监测</a:t>
            </a:r>
            <a:r>
              <a:rPr lang="zh-CN" altLang="zh-CN" b="1">
                <a:solidFill>
                  <a:srgbClr val="0000FF"/>
                </a:solidFill>
                <a:sym typeface="+mn-ea"/>
              </a:rPr>
              <a:t>邻区和当前小区的信号质量</a:t>
            </a:r>
            <a:r>
              <a:rPr lang="en-US" altLang="zh-CN" b="1">
                <a:sym typeface="+mn-ea"/>
              </a:rPr>
              <a:t>,</a:t>
            </a:r>
            <a:r>
              <a:rPr lang="zh-CN" altLang="zh-CN" b="1">
                <a:sym typeface="+mn-ea"/>
              </a:rPr>
              <a:t>以选择一个</a:t>
            </a:r>
            <a:r>
              <a:rPr lang="zh-CN" altLang="zh-CN" b="1">
                <a:solidFill>
                  <a:srgbClr val="0000FF"/>
                </a:solidFill>
                <a:sym typeface="+mn-ea"/>
              </a:rPr>
              <a:t>最好</a:t>
            </a:r>
            <a:r>
              <a:rPr lang="zh-CN" altLang="zh-CN" b="1">
                <a:sym typeface="+mn-ea"/>
              </a:rPr>
              <a:t>的小区提供服务信号的过程。</a:t>
            </a:r>
            <a:endParaRPr lang="zh-CN" altLang="zh-CN" b="1">
              <a:sym typeface="+mn-ea"/>
            </a:endParaRPr>
          </a:p>
          <a:p>
            <a:pPr eaLnBrk="1" hangingPunct="1"/>
            <a:r>
              <a:rPr lang="zh-CN" altLang="zh-CN" b="1">
                <a:sym typeface="+mn-ea"/>
              </a:rPr>
              <a:t>当邻区的信号质量及电平满足S准则且满足一定重选判决准则时，终端将接入该小区</a:t>
            </a:r>
            <a:r>
              <a:rPr lang="zh-CN" altLang="zh-CN" b="1">
                <a:solidFill>
                  <a:srgbClr val="0000FF"/>
                </a:solidFill>
                <a:sym typeface="+mn-ea"/>
              </a:rPr>
              <a:t>驻留</a:t>
            </a:r>
            <a:r>
              <a:rPr lang="zh-CN" altLang="zh-CN" b="1">
                <a:sym typeface="+mn-ea"/>
              </a:rPr>
              <a:t>。UE驻留到合适的LTE小区停留1s后，就可以进行小区</a:t>
            </a:r>
            <a:r>
              <a:rPr lang="zh-CN" altLang="zh-CN" b="1">
                <a:solidFill>
                  <a:srgbClr val="0000FF"/>
                </a:solidFill>
                <a:sym typeface="+mn-ea"/>
              </a:rPr>
              <a:t>重选</a:t>
            </a:r>
            <a:r>
              <a:rPr lang="zh-CN" altLang="zh-CN" b="1">
                <a:sym typeface="+mn-ea"/>
              </a:rPr>
              <a:t>的过程。小区重选过程包括测量和重选两部分过程，终端根据网络配置的相关参数，在满足条件时发起相应的流程。</a:t>
            </a:r>
            <a:endParaRPr lang="zh-CN" altLang="zh-CN" b="1">
              <a:sym typeface="+mn-ea"/>
            </a:endParaRPr>
          </a:p>
          <a:p>
            <a:pPr eaLnBrk="1" hangingPunct="1"/>
            <a:r>
              <a:rPr lang="zh-CN" altLang="zh-CN" b="1">
                <a:sym typeface="+mn-ea"/>
              </a:rPr>
              <a:t>重选测量启动准则：UE成功驻留后，将持续进行本小区测量。RRC层根据RSRP测量结果计算Srxlev，并将其与Sintrasearch和Snonintrasearch比较，作为是否启动邻区测量的判决条件。</a:t>
            </a:r>
            <a:endParaRPr lang="zh-CN" altLang="zh-CN" b="1"/>
          </a:p>
          <a:p>
            <a:pPr eaLnBrk="1" hangingPunct="1"/>
            <a:r>
              <a:rPr lang="zh-CN" altLang="zh-CN" b="1">
                <a:sym typeface="+mn-ea"/>
              </a:rPr>
              <a:t>对于重选优先级高于服务小区的载频，UE始终对其测量。</a:t>
            </a:r>
            <a:r>
              <a:rPr lang="en-US" altLang="zh-CN" b="1">
                <a:sym typeface="+mn-ea"/>
              </a:rPr>
              <a:t> </a:t>
            </a:r>
            <a:endParaRPr lang="en-US" altLang="zh-CN" b="1">
              <a:sym typeface="+mn-ea"/>
            </a:endParaRPr>
          </a:p>
        </p:txBody>
      </p:sp>
      <p:cxnSp>
        <p:nvCxnSpPr>
          <p:cNvPr id="5" name="直线连接符 3"/>
          <p:cNvCxnSpPr/>
          <p:nvPr>
            <p:custDataLst>
              <p:tags r:id="rId1"/>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文本框 3"/>
          <p:cNvSpPr txBox="1"/>
          <p:nvPr>
            <p:custDataLst>
              <p:tags r:id="rId2"/>
            </p:custDataLst>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小区重选</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custDataLst>
              <p:tags r:id="rId1"/>
            </p:custDataLst>
          </p:nvPr>
        </p:nvSpPr>
        <p:spPr>
          <a:xfrm>
            <a:off x="990834" y="1118811"/>
            <a:ext cx="9669404" cy="5279677"/>
          </a:xfrm>
        </p:spPr>
        <p:txBody>
          <a:bodyPr>
            <a:normAutofit/>
          </a:bodyPr>
          <a:lstStyle/>
          <a:p>
            <a:pPr>
              <a:lnSpc>
                <a:spcPct val="160000"/>
              </a:lnSpc>
            </a:pPr>
            <a:r>
              <a:rPr lang="zh-CN" altLang="en-US" sz="2375" b="1" dirty="0">
                <a:solidFill>
                  <a:schemeClr val="dk1"/>
                </a:solidFill>
                <a:latin typeface="微软雅黑" panose="020B0503020204020204" charset="-122"/>
                <a:ea typeface="微软雅黑" panose="020B0503020204020204" charset="-122"/>
              </a:rPr>
              <a:t>同频测量</a:t>
            </a:r>
            <a:r>
              <a:rPr lang="en-US" altLang="zh-CN" sz="2375" b="1" dirty="0">
                <a:solidFill>
                  <a:schemeClr val="dk1"/>
                </a:solidFill>
                <a:latin typeface="微软雅黑" panose="020B0503020204020204" charset="-122"/>
                <a:ea typeface="微软雅黑" panose="020B0503020204020204" charset="-122"/>
              </a:rPr>
              <a:t> </a:t>
            </a:r>
            <a:r>
              <a:rPr lang="zh-CN" altLang="en-US" sz="2375" b="1" dirty="0">
                <a:solidFill>
                  <a:schemeClr val="dk1"/>
                </a:solidFill>
                <a:latin typeface="微软雅黑" panose="020B0503020204020204" charset="-122"/>
                <a:ea typeface="微软雅黑" panose="020B0503020204020204" charset="-122"/>
              </a:rPr>
              <a:t>启动准则：</a:t>
            </a:r>
            <a:r>
              <a:rPr lang="en-US" altLang="zh-CN" sz="2375" b="1" dirty="0" err="1">
                <a:solidFill>
                  <a:schemeClr val="dk1"/>
                </a:solidFill>
                <a:latin typeface="微软雅黑" panose="020B0503020204020204" charset="-122"/>
                <a:ea typeface="微软雅黑" panose="020B0503020204020204" charset="-122"/>
              </a:rPr>
              <a:t>Srxlev</a:t>
            </a:r>
            <a:r>
              <a:rPr lang="en-US" altLang="zh-CN" sz="2375" b="1" dirty="0">
                <a:solidFill>
                  <a:schemeClr val="dk1"/>
                </a:solidFill>
                <a:latin typeface="微软雅黑" panose="020B0503020204020204" charset="-122"/>
                <a:ea typeface="微软雅黑" panose="020B0503020204020204" charset="-122"/>
              </a:rPr>
              <a:t> ≤ </a:t>
            </a:r>
            <a:r>
              <a:rPr lang="en-US" altLang="zh-CN" sz="2375" b="1" dirty="0" err="1">
                <a:solidFill>
                  <a:schemeClr val="dk1"/>
                </a:solidFill>
                <a:latin typeface="微软雅黑" panose="020B0503020204020204" charset="-122"/>
                <a:ea typeface="微软雅黑" panose="020B0503020204020204" charset="-122"/>
              </a:rPr>
              <a:t>SintraSearch</a:t>
            </a:r>
            <a:endParaRPr lang="en-US" altLang="zh-CN" sz="2375" b="1" dirty="0">
              <a:solidFill>
                <a:schemeClr val="dk1"/>
              </a:solidFill>
              <a:latin typeface="微软雅黑" panose="020B0503020204020204" charset="-122"/>
              <a:ea typeface="微软雅黑" panose="020B0503020204020204" charset="-122"/>
            </a:endParaRPr>
          </a:p>
          <a:p>
            <a:pPr>
              <a:lnSpc>
                <a:spcPct val="160000"/>
              </a:lnSpc>
            </a:pPr>
            <a:r>
              <a:rPr lang="zh-CN" altLang="en-US" sz="2375" b="1" dirty="0">
                <a:solidFill>
                  <a:schemeClr val="dk1"/>
                </a:solidFill>
                <a:latin typeface="微软雅黑" panose="020B0503020204020204" charset="-122"/>
                <a:ea typeface="微软雅黑" panose="020B0503020204020204" charset="-122"/>
              </a:rPr>
              <a:t>异频</a:t>
            </a:r>
            <a:r>
              <a:rPr lang="en-US" altLang="zh-CN" sz="2375" b="1" dirty="0">
                <a:solidFill>
                  <a:schemeClr val="dk1"/>
                </a:solidFill>
                <a:latin typeface="微软雅黑" panose="020B0503020204020204" charset="-122"/>
                <a:ea typeface="微软雅黑" panose="020B0503020204020204" charset="-122"/>
              </a:rPr>
              <a:t>/</a:t>
            </a:r>
            <a:r>
              <a:rPr lang="zh-CN" altLang="en-US" sz="2375" b="1" dirty="0">
                <a:solidFill>
                  <a:schemeClr val="dk1"/>
                </a:solidFill>
                <a:latin typeface="微软雅黑" panose="020B0503020204020204" charset="-122"/>
                <a:ea typeface="微软雅黑" panose="020B0503020204020204" charset="-122"/>
              </a:rPr>
              <a:t>异系统测量</a:t>
            </a:r>
            <a:r>
              <a:rPr lang="en-US" altLang="zh-CN" sz="2375" b="1" dirty="0">
                <a:solidFill>
                  <a:schemeClr val="dk1"/>
                </a:solidFill>
                <a:latin typeface="微软雅黑" panose="020B0503020204020204" charset="-122"/>
                <a:ea typeface="微软雅黑" panose="020B0503020204020204" charset="-122"/>
              </a:rPr>
              <a:t> </a:t>
            </a:r>
            <a:r>
              <a:rPr lang="zh-CN" altLang="en-US" sz="2375" b="1" dirty="0">
                <a:solidFill>
                  <a:schemeClr val="dk1"/>
                </a:solidFill>
                <a:latin typeface="微软雅黑" panose="020B0503020204020204" charset="-122"/>
                <a:ea typeface="微软雅黑" panose="020B0503020204020204" charset="-122"/>
              </a:rPr>
              <a:t>启动准则：</a:t>
            </a:r>
            <a:r>
              <a:rPr lang="en-US" altLang="zh-CN" sz="2375" b="1" dirty="0" err="1">
                <a:solidFill>
                  <a:schemeClr val="dk1"/>
                </a:solidFill>
                <a:latin typeface="微软雅黑" panose="020B0503020204020204" charset="-122"/>
                <a:ea typeface="微软雅黑" panose="020B0503020204020204" charset="-122"/>
              </a:rPr>
              <a:t>Srxlev</a:t>
            </a:r>
            <a:r>
              <a:rPr lang="en-US" altLang="zh-CN" sz="2375" b="1" dirty="0">
                <a:solidFill>
                  <a:schemeClr val="dk1"/>
                </a:solidFill>
                <a:latin typeface="微软雅黑" panose="020B0503020204020204" charset="-122"/>
                <a:ea typeface="微软雅黑" panose="020B0503020204020204" charset="-122"/>
              </a:rPr>
              <a:t> ≤ </a:t>
            </a:r>
            <a:r>
              <a:rPr lang="en-US" altLang="zh-CN" sz="2375" b="1" dirty="0" err="1">
                <a:solidFill>
                  <a:schemeClr val="dk1"/>
                </a:solidFill>
                <a:latin typeface="微软雅黑" panose="020B0503020204020204" charset="-122"/>
                <a:ea typeface="微软雅黑" panose="020B0503020204020204" charset="-122"/>
              </a:rPr>
              <a:t>SnonintraSearch</a:t>
            </a:r>
            <a:endParaRPr lang="en-US" altLang="zh-CN" sz="2375" b="1" dirty="0">
              <a:solidFill>
                <a:schemeClr val="dk1"/>
              </a:solidFill>
              <a:latin typeface="微软雅黑" panose="020B0503020204020204" charset="-122"/>
              <a:ea typeface="微软雅黑" panose="020B0503020204020204" charset="-122"/>
            </a:endParaRPr>
          </a:p>
          <a:p>
            <a:pPr marL="635" indent="0">
              <a:lnSpc>
                <a:spcPct val="160000"/>
              </a:lnSpc>
              <a:buNone/>
            </a:pPr>
            <a:r>
              <a:rPr lang="en-US" altLang="zh-CN" sz="2375" b="1" dirty="0" err="1">
                <a:solidFill>
                  <a:schemeClr val="dk1"/>
                </a:solidFill>
                <a:latin typeface="微软雅黑" panose="020B0503020204020204" charset="-122"/>
                <a:ea typeface="微软雅黑" panose="020B0503020204020204" charset="-122"/>
                <a:sym typeface="+mn-ea"/>
              </a:rPr>
              <a:t>Srxlev=Qrxlevmeas-qRxLevMin</a:t>
            </a:r>
            <a:endParaRPr lang="en-US" altLang="zh-CN" sz="2375" b="1" dirty="0" err="1">
              <a:solidFill>
                <a:schemeClr val="dk1"/>
              </a:solidFill>
              <a:latin typeface="微软雅黑" panose="020B0503020204020204" charset="-122"/>
              <a:ea typeface="微软雅黑" panose="020B0503020204020204" charset="-122"/>
              <a:sym typeface="+mn-ea"/>
            </a:endParaRPr>
          </a:p>
          <a:p>
            <a:pPr marL="635" indent="0">
              <a:lnSpc>
                <a:spcPct val="160000"/>
              </a:lnSpc>
              <a:buNone/>
            </a:pPr>
            <a:r>
              <a:rPr lang="en-US" altLang="zh-CN" sz="1900" b="1" dirty="0" err="1">
                <a:solidFill>
                  <a:schemeClr val="dk1"/>
                </a:solidFill>
                <a:latin typeface="微软雅黑" panose="020B0503020204020204" charset="-122"/>
                <a:ea typeface="微软雅黑" panose="020B0503020204020204" charset="-122"/>
                <a:sym typeface="+mn-ea"/>
              </a:rPr>
              <a:t>     Qrxlevmeas</a:t>
            </a:r>
            <a:r>
              <a:rPr lang="zh-CN" altLang="en-US" sz="1900" b="1" dirty="0" err="1">
                <a:solidFill>
                  <a:schemeClr val="dk1"/>
                </a:solidFill>
                <a:latin typeface="微软雅黑" panose="020B0503020204020204" charset="-122"/>
                <a:ea typeface="微软雅黑" panose="020B0503020204020204" charset="-122"/>
                <a:sym typeface="+mn-ea"/>
              </a:rPr>
              <a:t>：</a:t>
            </a:r>
            <a:r>
              <a:rPr lang="en-US" altLang="zh-CN" sz="1900" b="1" dirty="0" err="1">
                <a:solidFill>
                  <a:schemeClr val="dk1"/>
                </a:solidFill>
                <a:latin typeface="微软雅黑" panose="020B0503020204020204" charset="-122"/>
                <a:ea typeface="微软雅黑" panose="020B0503020204020204" charset="-122"/>
                <a:sym typeface="+mn-ea"/>
              </a:rPr>
              <a:t>测量小区接收电平值</a:t>
            </a:r>
            <a:endParaRPr lang="en-US" altLang="zh-CN" sz="1900" b="1" dirty="0" err="1">
              <a:solidFill>
                <a:schemeClr val="dk1"/>
              </a:solidFill>
              <a:latin typeface="微软雅黑" panose="020B0503020204020204" charset="-122"/>
              <a:ea typeface="微软雅黑" panose="020B0503020204020204" charset="-122"/>
              <a:sym typeface="+mn-ea"/>
            </a:endParaRPr>
          </a:p>
          <a:p>
            <a:pPr marL="635" indent="0">
              <a:lnSpc>
                <a:spcPct val="160000"/>
              </a:lnSpc>
              <a:buNone/>
            </a:pPr>
            <a:r>
              <a:rPr lang="en-US" altLang="zh-CN" sz="1900" b="1" dirty="0" err="1">
                <a:solidFill>
                  <a:schemeClr val="dk1"/>
                </a:solidFill>
                <a:latin typeface="微软雅黑" panose="020B0503020204020204" charset="-122"/>
                <a:ea typeface="微软雅黑" panose="020B0503020204020204" charset="-122"/>
                <a:sym typeface="+mn-ea"/>
              </a:rPr>
              <a:t>     qRxLevMin</a:t>
            </a:r>
            <a:r>
              <a:rPr lang="zh-CN" altLang="en-US" sz="1900" b="1" dirty="0" err="1">
                <a:solidFill>
                  <a:schemeClr val="dk1"/>
                </a:solidFill>
                <a:latin typeface="微软雅黑" panose="020B0503020204020204" charset="-122"/>
                <a:ea typeface="微软雅黑" panose="020B0503020204020204" charset="-122"/>
                <a:sym typeface="+mn-ea"/>
              </a:rPr>
              <a:t>：小区最低接入电平</a:t>
            </a:r>
            <a:endParaRPr lang="zh-CN" altLang="en-US" sz="1900" b="1" dirty="0" err="1">
              <a:solidFill>
                <a:schemeClr val="dk1"/>
              </a:solidFill>
              <a:latin typeface="微软雅黑" panose="020B0503020204020204" charset="-122"/>
              <a:ea typeface="微软雅黑" panose="020B0503020204020204" charset="-122"/>
              <a:sym typeface="+mn-ea"/>
            </a:endParaRPr>
          </a:p>
        </p:txBody>
      </p:sp>
      <p:sp>
        <p:nvSpPr>
          <p:cNvPr id="4" name="文本框 3"/>
          <p:cNvSpPr txBox="1"/>
          <p:nvPr>
            <p:custDataLst>
              <p:tags r:id="rId2"/>
            </p:custDataLst>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小区重选测量启动准则</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5" name="直线连接符 3"/>
          <p:cNvCxnSpPr/>
          <p:nvPr>
            <p:custDataLst>
              <p:tags r:id="rId3"/>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pic>
        <p:nvPicPr>
          <p:cNvPr id="2" name="图片 1"/>
          <p:cNvPicPr>
            <a:picLocks noChangeAspect="1"/>
          </p:cNvPicPr>
          <p:nvPr>
            <p:custDataLst>
              <p:tags r:id="rId4"/>
            </p:custDataLst>
          </p:nvPr>
        </p:nvPicPr>
        <p:blipFill>
          <a:blip r:embed="rId5"/>
          <a:stretch>
            <a:fillRect/>
          </a:stretch>
        </p:blipFill>
        <p:spPr>
          <a:xfrm>
            <a:off x="1721232" y="3667829"/>
            <a:ext cx="8628800" cy="2506766"/>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custDataLst>
              <p:tags r:id="rId1"/>
            </p:custDataLst>
          </p:nvPr>
        </p:nvSpPr>
        <p:spPr>
          <a:xfrm>
            <a:off x="763504" y="914341"/>
            <a:ext cx="9669404" cy="5279677"/>
          </a:xfrm>
        </p:spPr>
        <p:txBody>
          <a:bodyPr/>
          <a:lstStyle/>
          <a:p>
            <a:pPr>
              <a:lnSpc>
                <a:spcPct val="160000"/>
              </a:lnSpc>
            </a:pPr>
            <a:r>
              <a:rPr lang="en-US" altLang="zh-CN" sz="2400" b="1" dirty="0">
                <a:solidFill>
                  <a:srgbClr val="FF0000"/>
                </a:solidFill>
                <a:latin typeface="微软雅黑" panose="020B0503020204020204" charset="-122"/>
                <a:ea typeface="微软雅黑" panose="020B0503020204020204" charset="-122"/>
              </a:rPr>
              <a:t>R</a:t>
            </a:r>
            <a:r>
              <a:rPr lang="zh-CN" altLang="en-US" sz="2400" b="1" dirty="0">
                <a:solidFill>
                  <a:srgbClr val="FF0000"/>
                </a:solidFill>
                <a:latin typeface="微软雅黑" panose="020B0503020204020204" charset="-122"/>
                <a:ea typeface="微软雅黑" panose="020B0503020204020204" charset="-122"/>
              </a:rPr>
              <a:t>准则：</a:t>
            </a:r>
            <a:r>
              <a:rPr lang="en-US" altLang="zh-CN" sz="2400" b="1" dirty="0">
                <a:solidFill>
                  <a:srgbClr val="FF0000"/>
                </a:solidFill>
                <a:latin typeface="微软雅黑" panose="020B0503020204020204" charset="-122"/>
                <a:ea typeface="微软雅黑" panose="020B0503020204020204" charset="-122"/>
              </a:rPr>
              <a:t>Rs&lt;Rn</a:t>
            </a:r>
            <a:endParaRPr lang="en-US" altLang="zh-CN" sz="2400" b="1" dirty="0">
              <a:solidFill>
                <a:srgbClr val="FF0000"/>
              </a:solidFill>
              <a:latin typeface="微软雅黑" panose="020B0503020204020204" charset="-122"/>
              <a:ea typeface="微软雅黑" panose="020B0503020204020204" charset="-122"/>
            </a:endParaRPr>
          </a:p>
          <a:p>
            <a:pPr>
              <a:lnSpc>
                <a:spcPct val="160000"/>
              </a:lnSpc>
            </a:pPr>
            <a:r>
              <a:rPr lang="zh-CN" altLang="en-US" sz="2400" dirty="0">
                <a:solidFill>
                  <a:schemeClr val="dk1"/>
                </a:solidFill>
                <a:latin typeface="微软雅黑" panose="020B0503020204020204" charset="-122"/>
                <a:ea typeface="微软雅黑" panose="020B0503020204020204" charset="-122"/>
              </a:rPr>
              <a:t>服务小区</a:t>
            </a:r>
            <a:r>
              <a:rPr lang="zh-CN" altLang="en-US" sz="2000" dirty="0">
                <a:solidFill>
                  <a:schemeClr val="dk1"/>
                </a:solidFill>
                <a:latin typeface="微软雅黑" panose="020B0503020204020204" charset="-122"/>
                <a:ea typeface="微软雅黑" panose="020B0503020204020204" charset="-122"/>
              </a:rPr>
              <a:t>：</a:t>
            </a:r>
            <a:endParaRPr lang="en-US" altLang="zh-CN" sz="2000" dirty="0">
              <a:solidFill>
                <a:schemeClr val="dk1"/>
              </a:solidFill>
              <a:latin typeface="微软雅黑" panose="020B0503020204020204" charset="-122"/>
              <a:ea typeface="微软雅黑" panose="020B0503020204020204" charset="-122"/>
            </a:endParaRPr>
          </a:p>
          <a:p>
            <a:pPr>
              <a:lnSpc>
                <a:spcPct val="160000"/>
              </a:lnSpc>
            </a:pPr>
            <a:r>
              <a:rPr lang="zh-CN" altLang="en-US" sz="2400" dirty="0">
                <a:solidFill>
                  <a:schemeClr val="dk1"/>
                </a:solidFill>
                <a:latin typeface="微软雅黑" panose="020B0503020204020204" charset="-122"/>
                <a:ea typeface="微软雅黑" panose="020B0503020204020204" charset="-122"/>
              </a:rPr>
              <a:t>相邻小区</a:t>
            </a:r>
            <a:r>
              <a:rPr lang="zh-CN" altLang="en-US" sz="2000" dirty="0">
                <a:solidFill>
                  <a:schemeClr val="dk1"/>
                </a:solidFill>
                <a:latin typeface="微软雅黑" panose="020B0503020204020204" charset="-122"/>
                <a:ea typeface="微软雅黑" panose="020B0503020204020204" charset="-122"/>
              </a:rPr>
              <a:t>：</a:t>
            </a:r>
            <a:endParaRPr lang="en-US" altLang="zh-CN" sz="2000" dirty="0">
              <a:solidFill>
                <a:schemeClr val="dk1"/>
              </a:solidFill>
              <a:latin typeface="微软雅黑" panose="020B0503020204020204" charset="-122"/>
              <a:ea typeface="微软雅黑" panose="020B0503020204020204" charset="-122"/>
            </a:endParaRPr>
          </a:p>
          <a:p>
            <a:pPr>
              <a:lnSpc>
                <a:spcPct val="160000"/>
              </a:lnSpc>
            </a:pPr>
            <a:endParaRPr lang="en-US" altLang="zh-CN" sz="2000" dirty="0">
              <a:solidFill>
                <a:schemeClr val="dk1"/>
              </a:solidFill>
              <a:latin typeface="微软雅黑" panose="020B0503020204020204" charset="-122"/>
              <a:ea typeface="微软雅黑" panose="020B0503020204020204" charset="-122"/>
            </a:endParaRPr>
          </a:p>
          <a:p>
            <a:pPr>
              <a:lnSpc>
                <a:spcPct val="160000"/>
              </a:lnSpc>
            </a:pPr>
            <a:endParaRPr lang="en-US" altLang="zh-CN" sz="2000" dirty="0">
              <a:solidFill>
                <a:schemeClr val="dk1"/>
              </a:solidFill>
              <a:latin typeface="微软雅黑" panose="020B0503020204020204" charset="-122"/>
              <a:ea typeface="微软雅黑" panose="020B0503020204020204" charset="-122"/>
            </a:endParaRPr>
          </a:p>
          <a:p>
            <a:pPr>
              <a:lnSpc>
                <a:spcPct val="160000"/>
              </a:lnSpc>
            </a:pPr>
            <a:endParaRPr lang="en-US" altLang="zh-CN" sz="2000" dirty="0">
              <a:solidFill>
                <a:schemeClr val="dk1"/>
              </a:solidFill>
              <a:latin typeface="微软雅黑" panose="020B0503020204020204" charset="-122"/>
              <a:ea typeface="微软雅黑" panose="020B0503020204020204" charset="-122"/>
            </a:endParaRPr>
          </a:p>
          <a:p>
            <a:pPr>
              <a:lnSpc>
                <a:spcPct val="160000"/>
              </a:lnSpc>
            </a:pPr>
            <a:r>
              <a:rPr lang="zh-CN" altLang="en-US" sz="2000" dirty="0">
                <a:solidFill>
                  <a:schemeClr val="dk1"/>
                </a:solidFill>
              </a:rPr>
              <a:t>　</a:t>
            </a:r>
            <a:r>
              <a:rPr lang="zh-CN" altLang="en-US" sz="2400" dirty="0">
                <a:solidFill>
                  <a:schemeClr val="dk1"/>
                </a:solidFill>
                <a:latin typeface="微软雅黑" panose="020B0503020204020204" charset="-122"/>
                <a:ea typeface="微软雅黑" panose="020B0503020204020204" charset="-122"/>
              </a:rPr>
              <a:t>小区重选执行条件：</a:t>
            </a:r>
            <a:endParaRPr lang="zh-CN" altLang="en-US" sz="2400" dirty="0">
              <a:solidFill>
                <a:schemeClr val="dk1"/>
              </a:solidFill>
              <a:latin typeface="微软雅黑" panose="020B0503020204020204" charset="-122"/>
              <a:ea typeface="微软雅黑" panose="020B0503020204020204" charset="-122"/>
            </a:endParaRPr>
          </a:p>
          <a:p>
            <a:pPr marL="859155" lvl="1" indent="-457200">
              <a:lnSpc>
                <a:spcPct val="140000"/>
              </a:lnSpc>
              <a:buFont typeface="+mj-ea"/>
              <a:buAutoNum type="circleNumDbPlain"/>
            </a:pPr>
            <a:r>
              <a:rPr lang="en-US" altLang="zh-CN" sz="2000" b="1" dirty="0">
                <a:solidFill>
                  <a:srgbClr val="0000FF"/>
                </a:solidFill>
                <a:latin typeface="微软雅黑" panose="020B0503020204020204" charset="-122"/>
                <a:ea typeface="微软雅黑" panose="020B0503020204020204" charset="-122"/>
              </a:rPr>
              <a:t>UE</a:t>
            </a:r>
            <a:r>
              <a:rPr lang="zh-CN" altLang="en-US" sz="2000" b="1" dirty="0">
                <a:solidFill>
                  <a:srgbClr val="0000FF"/>
                </a:solidFill>
                <a:latin typeface="微软雅黑" panose="020B0503020204020204" charset="-122"/>
                <a:ea typeface="微软雅黑" panose="020B0503020204020204" charset="-122"/>
              </a:rPr>
              <a:t>驻留在当前服务小区超过</a:t>
            </a:r>
            <a:r>
              <a:rPr lang="en-US" altLang="zh-CN" sz="2000" b="1" dirty="0">
                <a:solidFill>
                  <a:srgbClr val="0000FF"/>
                </a:solidFill>
                <a:latin typeface="微软雅黑" panose="020B0503020204020204" charset="-122"/>
                <a:ea typeface="微软雅黑" panose="020B0503020204020204" charset="-122"/>
              </a:rPr>
              <a:t>1s</a:t>
            </a:r>
            <a:endParaRPr lang="en-US" altLang="zh-CN" sz="2000" b="1" dirty="0">
              <a:solidFill>
                <a:srgbClr val="0000FF"/>
              </a:solidFill>
              <a:latin typeface="微软雅黑" panose="020B0503020204020204" charset="-122"/>
              <a:ea typeface="微软雅黑" panose="020B0503020204020204" charset="-122"/>
            </a:endParaRPr>
          </a:p>
          <a:p>
            <a:pPr marL="859155" lvl="1" indent="-457200">
              <a:lnSpc>
                <a:spcPct val="140000"/>
              </a:lnSpc>
              <a:buFont typeface="+mj-ea"/>
              <a:buAutoNum type="circleNumDbPlain"/>
            </a:pPr>
            <a:r>
              <a:rPr lang="zh-CN" altLang="en-US" sz="2000" b="1" dirty="0">
                <a:solidFill>
                  <a:srgbClr val="0000FF"/>
                </a:solidFill>
                <a:latin typeface="微软雅黑" panose="020B0503020204020204" charset="-122"/>
                <a:ea typeface="微软雅黑" panose="020B0503020204020204" charset="-122"/>
              </a:rPr>
              <a:t>在</a:t>
            </a:r>
            <a:r>
              <a:rPr lang="en-US" altLang="zh-CN" sz="2000" b="1" dirty="0" err="1">
                <a:solidFill>
                  <a:srgbClr val="0000FF"/>
                </a:solidFill>
                <a:latin typeface="微软雅黑" panose="020B0503020204020204" charset="-122"/>
                <a:ea typeface="微软雅黑" panose="020B0503020204020204" charset="-122"/>
              </a:rPr>
              <a:t>T</a:t>
            </a:r>
            <a:r>
              <a:rPr lang="en-US" altLang="zh-CN" sz="2000" b="1" baseline="-25000" dirty="0" err="1">
                <a:solidFill>
                  <a:srgbClr val="0000FF"/>
                </a:solidFill>
                <a:latin typeface="微软雅黑" panose="020B0503020204020204" charset="-122"/>
                <a:ea typeface="微软雅黑" panose="020B0503020204020204" charset="-122"/>
              </a:rPr>
              <a:t>reselection</a:t>
            </a:r>
            <a:r>
              <a:rPr lang="zh-CN" altLang="en-US" sz="2000" b="1" dirty="0">
                <a:solidFill>
                  <a:srgbClr val="0000FF"/>
                </a:solidFill>
                <a:latin typeface="微软雅黑" panose="020B0503020204020204" charset="-122"/>
                <a:ea typeface="微软雅黑" panose="020B0503020204020204" charset="-122"/>
              </a:rPr>
              <a:t>时间段内，相邻小区比服务小区排序靠前</a:t>
            </a:r>
            <a:endParaRPr lang="zh-CN" altLang="en-US" sz="2000" b="1" dirty="0">
              <a:solidFill>
                <a:srgbClr val="0000FF"/>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a:t>
            </a: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1</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）同频</a:t>
            </a: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同优先级异频小区重选：</a:t>
            </a: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R</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准则</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5" name="直线连接符 3"/>
          <p:cNvCxnSpPr/>
          <p:nvPr>
            <p:custDataLst>
              <p:tags r:id="rId3"/>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graphicFrame>
        <p:nvGraphicFramePr>
          <p:cNvPr id="7" name="Object 4"/>
          <p:cNvGraphicFramePr>
            <a:graphicFrameLocks noChangeAspect="1"/>
          </p:cNvGraphicFramePr>
          <p:nvPr>
            <p:custDataLst>
              <p:tags r:id="rId4"/>
            </p:custDataLst>
          </p:nvPr>
        </p:nvGraphicFramePr>
        <p:xfrm>
          <a:off x="2673391" y="1574232"/>
          <a:ext cx="4386086" cy="1505418"/>
        </p:xfrm>
        <a:graphic>
          <a:graphicData uri="http://schemas.openxmlformats.org/presentationml/2006/ole">
            <mc:AlternateContent xmlns:mc="http://schemas.openxmlformats.org/markup-compatibility/2006">
              <mc:Choice xmlns:v="urn:schemas-microsoft-com:vml" Requires="v">
                <p:oleObj spid="_x0000_s12294" name="图片" r:id="rId5" imgW="2124075" imgH="723900" progId="Word.Picture.8">
                  <p:embed/>
                </p:oleObj>
              </mc:Choice>
              <mc:Fallback>
                <p:oleObj name="图片" r:id="rId5" imgW="2124075" imgH="723900" progId="Word.Picture.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3391" y="1574232"/>
                        <a:ext cx="4386086" cy="150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Group 49"/>
          <p:cNvGraphicFramePr/>
          <p:nvPr>
            <p:custDataLst>
              <p:tags r:id="rId7"/>
            </p:custDataLst>
          </p:nvPr>
        </p:nvGraphicFramePr>
        <p:xfrm>
          <a:off x="523875" y="3202940"/>
          <a:ext cx="11305540" cy="1157605"/>
        </p:xfrm>
        <a:graphic>
          <a:graphicData uri="http://schemas.openxmlformats.org/drawingml/2006/table">
            <a:tbl>
              <a:tblPr/>
              <a:tblGrid>
                <a:gridCol w="1224915"/>
                <a:gridCol w="10080625"/>
              </a:tblGrid>
              <a:tr h="470535">
                <a:tc>
                  <a:txBody>
                    <a:bodyPr/>
                    <a:lstStyle>
                      <a:lvl1pPr marL="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1pPr>
                      <a:lvl2pPr marL="36004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2pPr>
                      <a:lvl3pPr marL="71945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3pPr>
                      <a:lvl4pPr marL="107950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4pPr>
                      <a:lvl5pPr marL="143891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5pPr>
                      <a:lvl6pPr marL="179895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6pPr>
                      <a:lvl7pPr marL="215836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7pPr>
                      <a:lvl8pPr marL="251841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8pPr>
                      <a:lvl9pPr marL="287782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9pPr>
                    </a:lstStyle>
                    <a:p>
                      <a:pPr marL="0" marR="0" lvl="0" indent="0" algn="ctr" defTabSz="802005" rtl="0" eaLnBrk="1" fontAlgn="base" latinLnBrk="0" hangingPunct="1">
                        <a:lnSpc>
                          <a:spcPct val="100000"/>
                        </a:lnSpc>
                        <a:spcBef>
                          <a:spcPct val="0"/>
                        </a:spcBef>
                        <a:spcAft>
                          <a:spcPct val="0"/>
                        </a:spcAft>
                        <a:buClrTx/>
                        <a:buSzTx/>
                        <a:buFontTx/>
                        <a:buNone/>
                      </a:pPr>
                      <a:r>
                        <a:rPr kumimoji="0" lang="en-GB" altLang="zh-CN" sz="2375"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Q</a:t>
                      </a:r>
                      <a:r>
                        <a:rPr kumimoji="0" lang="en-GB" altLang="zh-CN" sz="2375" b="1" i="0" u="none" strike="noStrike" cap="none" normalizeH="0" baseline="-3000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meas</a:t>
                      </a:r>
                      <a:endParaRPr kumimoji="0" lang="en-GB" altLang="zh-CN" sz="2375" b="1" i="0" u="none" strike="noStrike" cap="none" normalizeH="0" baseline="-3000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endParaRPr>
                    </a:p>
                  </a:txBody>
                  <a:tcPr marL="108661" marR="108661" marT="54260" marB="542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1pPr>
                      <a:lvl2pPr marL="36004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2pPr>
                      <a:lvl3pPr marL="71945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3pPr>
                      <a:lvl4pPr marL="107950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4pPr>
                      <a:lvl5pPr marL="143891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5pPr>
                      <a:lvl6pPr marL="179895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6pPr>
                      <a:lvl7pPr marL="215836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7pPr>
                      <a:lvl8pPr marL="251841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8pPr>
                      <a:lvl9pPr marL="287782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9pPr>
                    </a:lstStyle>
                    <a:p>
                      <a:pPr marL="0" marR="0" lvl="0" indent="0" algn="l" defTabSz="802005" rtl="0" eaLnBrk="1" fontAlgn="base" latinLnBrk="0" hangingPunct="1">
                        <a:lnSpc>
                          <a:spcPct val="100000"/>
                        </a:lnSpc>
                        <a:spcBef>
                          <a:spcPct val="0"/>
                        </a:spcBef>
                        <a:spcAft>
                          <a:spcPct val="0"/>
                        </a:spcAft>
                        <a:buClrTx/>
                        <a:buSzTx/>
                        <a:buFontTx/>
                        <a:buNone/>
                      </a:pPr>
                      <a:r>
                        <a:rPr kumimoji="0" lang="zh-CN" altLang="en-GB" sz="2375"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小区重选中使用的</a:t>
                      </a:r>
                      <a:r>
                        <a:rPr kumimoji="0" lang="en-GB" altLang="zh-CN" sz="2375"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RSRP</a:t>
                      </a:r>
                      <a:r>
                        <a:rPr kumimoji="0" lang="zh-CN" altLang="en-GB" sz="2375"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测量值</a:t>
                      </a:r>
                      <a:endParaRPr kumimoji="0" lang="zh-CN" altLang="en-GB" sz="2375"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endParaRPr>
                    </a:p>
                  </a:txBody>
                  <a:tcPr marL="108661" marR="108661" marT="54260" marB="542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070">
                <a:tc>
                  <a:txBody>
                    <a:bodyPr/>
                    <a:lstStyle>
                      <a:lvl1pPr marL="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1pPr>
                      <a:lvl2pPr marL="36004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2pPr>
                      <a:lvl3pPr marL="71945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3pPr>
                      <a:lvl4pPr marL="107950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4pPr>
                      <a:lvl5pPr marL="143891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5pPr>
                      <a:lvl6pPr marL="179895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6pPr>
                      <a:lvl7pPr marL="215836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7pPr>
                      <a:lvl8pPr marL="251841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8pPr>
                      <a:lvl9pPr marL="287782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9pPr>
                    </a:lstStyle>
                    <a:p>
                      <a:pPr marL="0" marR="0" lvl="0" indent="0" algn="ctr" defTabSz="802005" rtl="0" fontAlgn="base">
                        <a:lnSpc>
                          <a:spcPct val="100000"/>
                        </a:lnSpc>
                        <a:spcBef>
                          <a:spcPct val="0"/>
                        </a:spcBef>
                        <a:spcAft>
                          <a:spcPct val="0"/>
                        </a:spcAft>
                        <a:buClrTx/>
                        <a:buSzTx/>
                        <a:buFontTx/>
                        <a:buNone/>
                      </a:pPr>
                      <a:r>
                        <a:rPr kumimoji="0" lang="en-GB" altLang="zh-CN" sz="19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Qoffset</a:t>
                      </a:r>
                      <a:endParaRPr kumimoji="0" lang="en-GB" altLang="zh-CN" sz="19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endParaRPr>
                    </a:p>
                  </a:txBody>
                  <a:tcPr marL="108661" marR="108661" marT="54260" marB="542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1pPr>
                      <a:lvl2pPr marL="36004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2pPr>
                      <a:lvl3pPr marL="71945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3pPr>
                      <a:lvl4pPr marL="107950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4pPr>
                      <a:lvl5pPr marL="143891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5pPr>
                      <a:lvl6pPr marL="179895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6pPr>
                      <a:lvl7pPr marL="2158365"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7pPr>
                      <a:lvl8pPr marL="251841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8pPr>
                      <a:lvl9pPr marL="2877820" algn="l" defTabSz="719455" rtl="0" eaLnBrk="1" latinLnBrk="0" hangingPunct="1">
                        <a:defRPr sz="1415" kern="1200">
                          <a:solidFill>
                            <a:schemeClr val="tx1"/>
                          </a:solidFill>
                          <a:latin typeface="FrutigerNext LT Regular" panose="020B0503040504020204"/>
                          <a:ea typeface="华文细黑" panose="02010600040101010101" pitchFamily="2" charset="-122"/>
                        </a:defRPr>
                      </a:lvl9pPr>
                    </a:lstStyle>
                    <a:p>
                      <a:pPr marL="0" marR="0" lvl="0" indent="0" algn="l" defTabSz="802005" rtl="0" eaLnBrk="1" fontAlgn="base" latinLnBrk="0" hangingPunct="1">
                        <a:lnSpc>
                          <a:spcPct val="100000"/>
                        </a:lnSpc>
                        <a:spcBef>
                          <a:spcPct val="0"/>
                        </a:spcBef>
                        <a:spcAft>
                          <a:spcPct val="0"/>
                        </a:spcAft>
                        <a:buClrTx/>
                        <a:buSzTx/>
                        <a:buFontTx/>
                        <a:buNone/>
                      </a:pPr>
                      <a:r>
                        <a:rPr lang="en-US" altLang="zh-CN" sz="1900">
                          <a:sym typeface="+mn-ea"/>
                        </a:rPr>
                        <a:t> </a:t>
                      </a:r>
                      <a:r>
                        <a:rPr lang="zh-CN" altLang="en-US" sz="1900" b="1">
                          <a:sym typeface="+mn-ea"/>
                        </a:rPr>
                        <a:t>目标小区的偏移值</a:t>
                      </a:r>
                      <a:r>
                        <a:rPr lang="zh-CN" altLang="en-US" sz="1900">
                          <a:sym typeface="+mn-ea"/>
                        </a:rPr>
                        <a:t>，</a:t>
                      </a:r>
                      <a:r>
                        <a:rPr kumimoji="0" lang="zh-CN" altLang="en-GB"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对同频：如</a:t>
                      </a:r>
                      <a:r>
                        <a:rPr kumimoji="0" lang="en-GB" altLang="zh-CN" sz="1900" b="1" i="0" u="none" strike="noStrike" cap="none" normalizeH="0" baseline="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Qoffset</a:t>
                      </a:r>
                      <a:r>
                        <a:rPr kumimoji="0" lang="en-GB" altLang="zh-CN" sz="1900" b="1" i="0" u="none" strike="noStrike" cap="none" normalizeH="0" baseline="-3000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s,n</a:t>
                      </a:r>
                      <a:r>
                        <a:rPr kumimoji="0" lang="en-GB" altLang="zh-CN"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 </a:t>
                      </a:r>
                      <a:r>
                        <a:rPr kumimoji="0" lang="zh-CN" altLang="en-GB"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有效，等于</a:t>
                      </a:r>
                      <a:r>
                        <a:rPr kumimoji="0" lang="en-GB" altLang="zh-CN" sz="1900" b="1" i="0" u="none" strike="noStrike" cap="none" normalizeH="0" baseline="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Qoffset</a:t>
                      </a:r>
                      <a:r>
                        <a:rPr kumimoji="0" lang="en-GB" altLang="zh-CN" sz="1900" b="1" i="0" u="none" strike="noStrike" cap="none" normalizeH="0" baseline="-3000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s,n</a:t>
                      </a:r>
                      <a:r>
                        <a:rPr kumimoji="0" lang="zh-CN" altLang="en-GB"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；否则为</a:t>
                      </a:r>
                      <a:r>
                        <a:rPr kumimoji="0" lang="en-GB" altLang="zh-CN"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0</a:t>
                      </a:r>
                      <a:endParaRPr kumimoji="0" lang="en-GB" altLang="zh-CN"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endParaRPr>
                    </a:p>
                    <a:p>
                      <a:pPr marL="0" marR="0" lvl="0" indent="0" algn="l" defTabSz="802005" rtl="0" eaLnBrk="0" fontAlgn="base" latinLnBrk="0" hangingPunct="0">
                        <a:lnSpc>
                          <a:spcPct val="100000"/>
                        </a:lnSpc>
                        <a:spcBef>
                          <a:spcPct val="0"/>
                        </a:spcBef>
                        <a:spcAft>
                          <a:spcPct val="0"/>
                        </a:spcAft>
                        <a:buClrTx/>
                        <a:buSzTx/>
                        <a:buFontTx/>
                        <a:buNone/>
                      </a:pPr>
                      <a:r>
                        <a:rPr kumimoji="0" lang="zh-CN" altLang="en-GB"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对异频：如</a:t>
                      </a:r>
                      <a:r>
                        <a:rPr kumimoji="0" lang="en-GB" altLang="zh-CN" sz="1900" b="1" i="0" u="none" strike="noStrike" cap="none" normalizeH="0" baseline="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Qoffset</a:t>
                      </a:r>
                      <a:r>
                        <a:rPr kumimoji="0" lang="en-GB" altLang="zh-CN" sz="1900" b="1" i="0" u="none" strike="noStrike" cap="none" normalizeH="0" baseline="-3000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s,n</a:t>
                      </a:r>
                      <a:r>
                        <a:rPr kumimoji="0" lang="en-GB" altLang="zh-CN"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 </a:t>
                      </a:r>
                      <a:r>
                        <a:rPr kumimoji="0" lang="zh-CN" altLang="en-GB"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有效，等于</a:t>
                      </a:r>
                      <a:r>
                        <a:rPr kumimoji="0" lang="en-GB" altLang="zh-CN" sz="1900" b="1" i="0" u="none" strike="noStrike" cap="none" normalizeH="0" baseline="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Qoffset</a:t>
                      </a:r>
                      <a:r>
                        <a:rPr kumimoji="0" lang="en-GB" altLang="zh-CN" sz="1900" b="1" i="0" u="none" strike="noStrike" cap="none" normalizeH="0" baseline="-3000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s,n</a:t>
                      </a:r>
                      <a:r>
                        <a:rPr kumimoji="0" lang="en-GB" altLang="zh-CN"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 </a:t>
                      </a:r>
                      <a:r>
                        <a:rPr kumimoji="0" lang="en-GB" altLang="zh-CN" sz="1900" b="1" i="0" u="none" strike="noStrike" cap="none" normalizeH="0" baseline="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Qoffset</a:t>
                      </a:r>
                      <a:r>
                        <a:rPr kumimoji="0" lang="en-GB" altLang="zh-CN" sz="1900" b="1" i="0" u="none" strike="noStrike" cap="none" normalizeH="0" baseline="-3000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frequency</a:t>
                      </a:r>
                      <a:r>
                        <a:rPr kumimoji="0" lang="en-GB" altLang="zh-CN" sz="1900" b="1" i="0" u="none" strike="noStrike" cap="none" normalizeH="0" baseline="-3000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 </a:t>
                      </a:r>
                      <a:r>
                        <a:rPr kumimoji="0" lang="zh-CN" altLang="en-GB" sz="19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；否则等于 </a:t>
                      </a:r>
                      <a:r>
                        <a:rPr kumimoji="0" lang="en-GB" altLang="zh-CN" sz="1900" b="1" i="0" u="none" strike="noStrike" cap="none" normalizeH="0" baseline="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Qoffset</a:t>
                      </a:r>
                      <a:r>
                        <a:rPr kumimoji="0" lang="en-GB" altLang="zh-CN" sz="1900" b="1" i="0" u="none" strike="noStrike" cap="none" normalizeH="0" baseline="-3000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frequency</a:t>
                      </a:r>
                      <a:endParaRPr kumimoji="0" lang="en-GB" altLang="zh-CN" sz="1900" b="1" i="0" u="none" strike="noStrike" cap="none" normalizeH="0" baseline="-30000" dirty="0" err="1">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endParaRPr>
                    </a:p>
                  </a:txBody>
                  <a:tcPr marL="108661" marR="108661" marT="54260" marB="542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文本框 1"/>
          <p:cNvSpPr txBox="1"/>
          <p:nvPr/>
        </p:nvSpPr>
        <p:spPr>
          <a:xfrm>
            <a:off x="8382000" y="3276600"/>
            <a:ext cx="3075940" cy="368300"/>
          </a:xfrm>
          <a:prstGeom prst="rect">
            <a:avLst/>
          </a:prstGeom>
          <a:noFill/>
        </p:spPr>
        <p:txBody>
          <a:bodyPr wrap="square" rtlCol="0" anchor="t">
            <a:spAutoFit/>
          </a:bodyPr>
          <a:lstStyle/>
          <a:p>
            <a:r>
              <a:rPr lang="zh-CN" altLang="en-US">
                <a:sym typeface="+mn-ea"/>
              </a:rPr>
              <a:t>Qhyst表示小区重选迟滞值</a:t>
            </a:r>
            <a:endParaRPr lang="zh-CN" altLang="en-US">
              <a:sym typeface="+mn-ea"/>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1000" y="1143000"/>
            <a:ext cx="11167110" cy="5131435"/>
          </a:xfrm>
          <a:prstGeom prst="rect">
            <a:avLst/>
          </a:prstGeom>
        </p:spPr>
        <p:txBody>
          <a:bodyPr wrap="square">
            <a:spAutoFit/>
          </a:bodyPr>
          <a:lstStyle/>
          <a:p>
            <a:pPr marL="457200" indent="-457200" algn="just">
              <a:lnSpc>
                <a:spcPct val="110000"/>
              </a:lnSpc>
              <a:buFont typeface="Arial" panose="020B0604020202020204" pitchFamily="34" charset="0"/>
              <a:buChar char="•"/>
            </a:pPr>
            <a:r>
              <a:rPr lang="zh-CN" altLang="en-US" sz="2800" b="1" dirty="0" smtClean="0">
                <a:solidFill>
                  <a:schemeClr val="tx1"/>
                </a:solidFill>
                <a:latin typeface="宋体" panose="02010600030101010101" pitchFamily="2" charset="-122"/>
                <a:ea typeface="宋体" panose="02010600030101010101" pitchFamily="2" charset="-122"/>
              </a:rPr>
              <a:t>  异</a:t>
            </a:r>
            <a:r>
              <a:rPr lang="zh-CN" altLang="en-US" sz="2800" b="1" dirty="0">
                <a:solidFill>
                  <a:schemeClr val="tx1"/>
                </a:solidFill>
                <a:latin typeface="宋体" panose="02010600030101010101" pitchFamily="2" charset="-122"/>
                <a:ea typeface="宋体" panose="02010600030101010101" pitchFamily="2" charset="-122"/>
              </a:rPr>
              <a:t>频</a:t>
            </a:r>
            <a:r>
              <a:rPr lang="en-US" altLang="zh-CN" sz="2800" b="1" dirty="0">
                <a:solidFill>
                  <a:schemeClr val="tx1"/>
                </a:solidFill>
                <a:latin typeface="宋体" panose="02010600030101010101" pitchFamily="2" charset="-122"/>
                <a:ea typeface="宋体" panose="02010600030101010101" pitchFamily="2" charset="-122"/>
              </a:rPr>
              <a:t>/</a:t>
            </a:r>
            <a:r>
              <a:rPr lang="zh-CN" altLang="en-US" sz="2800" b="1" dirty="0">
                <a:solidFill>
                  <a:schemeClr val="tx1"/>
                </a:solidFill>
                <a:latin typeface="宋体" panose="02010600030101010101" pitchFamily="2" charset="-122"/>
                <a:ea typeface="宋体" panose="02010600030101010101" pitchFamily="2" charset="-122"/>
              </a:rPr>
              <a:t>异系统小区重选，不仅可以解决无线覆盖问题，而且还可以通过设定不同频点的优先级来实现负载均衡</a:t>
            </a:r>
            <a:r>
              <a:rPr lang="zh-CN" altLang="en-US" sz="2800" b="1" dirty="0" smtClean="0">
                <a:solidFill>
                  <a:schemeClr val="tx1"/>
                </a:solidFill>
                <a:latin typeface="宋体" panose="02010600030101010101" pitchFamily="2" charset="-122"/>
                <a:ea typeface="宋体" panose="02010600030101010101" pitchFamily="2" charset="-122"/>
              </a:rPr>
              <a:t>。</a:t>
            </a:r>
            <a:endParaRPr lang="zh-CN" altLang="en-US" sz="2800" b="1" dirty="0" smtClean="0">
              <a:solidFill>
                <a:schemeClr val="tx1"/>
              </a:solidFill>
              <a:latin typeface="宋体" panose="02010600030101010101" pitchFamily="2" charset="-122"/>
              <a:ea typeface="宋体" panose="02010600030101010101" pitchFamily="2" charset="-122"/>
            </a:endParaRPr>
          </a:p>
          <a:p>
            <a:pPr marL="457200" indent="-457200" algn="just">
              <a:lnSpc>
                <a:spcPct val="110000"/>
              </a:lnSpc>
              <a:buFont typeface="Arial" panose="020B0604020202020204" pitchFamily="34" charset="0"/>
              <a:buChar char="•"/>
            </a:pPr>
            <a:endParaRPr lang="en-US" altLang="zh-CN" sz="2800" b="1" dirty="0" smtClean="0">
              <a:solidFill>
                <a:schemeClr val="tx1"/>
              </a:solidFill>
              <a:latin typeface="宋体" panose="02010600030101010101" pitchFamily="2" charset="-122"/>
              <a:ea typeface="宋体" panose="02010600030101010101" pitchFamily="2" charset="-122"/>
            </a:endParaRPr>
          </a:p>
          <a:p>
            <a:pPr marL="457200" indent="-457200" algn="just">
              <a:lnSpc>
                <a:spcPct val="110000"/>
              </a:lnSpc>
              <a:buFont typeface="Arial" panose="020B0604020202020204" pitchFamily="34" charset="0"/>
              <a:buChar char="•"/>
            </a:pP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smtClean="0">
                <a:solidFill>
                  <a:schemeClr val="tx1"/>
                </a:solidFill>
                <a:latin typeface="宋体" panose="02010600030101010101" pitchFamily="2" charset="-122"/>
                <a:ea typeface="宋体" panose="02010600030101010101" pitchFamily="2" charset="-122"/>
              </a:rPr>
              <a:t> </a:t>
            </a:r>
            <a:r>
              <a:rPr lang="zh-CN" altLang="en-US" sz="2800" b="1" dirty="0" smtClean="0">
                <a:solidFill>
                  <a:schemeClr val="tx1"/>
                </a:solidFill>
                <a:latin typeface="宋体" panose="02010600030101010101" pitchFamily="2" charset="-122"/>
                <a:ea typeface="宋体" panose="02010600030101010101" pitchFamily="2" charset="-122"/>
              </a:rPr>
              <a:t>异</a:t>
            </a:r>
            <a:r>
              <a:rPr lang="zh-CN" altLang="en-US" sz="2800" b="1" dirty="0">
                <a:solidFill>
                  <a:schemeClr val="tx1"/>
                </a:solidFill>
                <a:latin typeface="宋体" panose="02010600030101010101" pitchFamily="2" charset="-122"/>
                <a:ea typeface="宋体" panose="02010600030101010101" pitchFamily="2" charset="-122"/>
              </a:rPr>
              <a:t>频</a:t>
            </a:r>
            <a:r>
              <a:rPr lang="en-US" altLang="zh-CN" sz="2800" b="1" dirty="0">
                <a:solidFill>
                  <a:schemeClr val="tx1"/>
                </a:solidFill>
                <a:latin typeface="宋体" panose="02010600030101010101" pitchFamily="2" charset="-122"/>
                <a:ea typeface="宋体" panose="02010600030101010101" pitchFamily="2" charset="-122"/>
              </a:rPr>
              <a:t>/</a:t>
            </a:r>
            <a:r>
              <a:rPr lang="zh-CN" altLang="en-US" sz="2800" b="1" dirty="0">
                <a:solidFill>
                  <a:schemeClr val="tx1"/>
                </a:solidFill>
                <a:latin typeface="宋体" panose="02010600030101010101" pitchFamily="2" charset="-122"/>
                <a:ea typeface="宋体" panose="02010600030101010101" pitchFamily="2" charset="-122"/>
              </a:rPr>
              <a:t>异系统小区重选需要进行高优先级的小区重选或低优先级的小区重选。</a:t>
            </a:r>
            <a:endParaRPr lang="zh-CN" altLang="en-US" sz="2800" b="1" dirty="0">
              <a:solidFill>
                <a:schemeClr val="tx1"/>
              </a:solidFill>
              <a:latin typeface="宋体" panose="02010600030101010101" pitchFamily="2" charset="-122"/>
              <a:ea typeface="宋体" panose="02010600030101010101" pitchFamily="2" charset="-122"/>
            </a:endParaRPr>
          </a:p>
          <a:p>
            <a:pPr marL="457200" indent="-457200" algn="just">
              <a:lnSpc>
                <a:spcPct val="110000"/>
              </a:lnSpc>
              <a:buFont typeface="Arial" panose="020B0604020202020204" pitchFamily="34" charset="0"/>
              <a:buChar char="•"/>
            </a:pPr>
            <a:r>
              <a:rPr lang="zh-CN" altLang="en-US" sz="2800" b="1" dirty="0">
                <a:solidFill>
                  <a:schemeClr val="tx1"/>
                </a:solidFill>
                <a:latin typeface="宋体" panose="02010600030101010101" pitchFamily="2" charset="-122"/>
                <a:ea typeface="宋体" panose="02010600030101010101" pitchFamily="2" charset="-122"/>
              </a:rPr>
              <a:t>向</a:t>
            </a:r>
            <a:r>
              <a:rPr lang="zh-CN" altLang="en-US" sz="2800" b="1" dirty="0">
                <a:solidFill>
                  <a:srgbClr val="0000FF"/>
                </a:solidFill>
                <a:latin typeface="宋体" panose="02010600030101010101" pitchFamily="2" charset="-122"/>
                <a:ea typeface="宋体" panose="02010600030101010101" pitchFamily="2" charset="-122"/>
              </a:rPr>
              <a:t>高优先级</a:t>
            </a:r>
            <a:r>
              <a:rPr lang="zh-CN" altLang="en-US" sz="2800" b="1" dirty="0">
                <a:solidFill>
                  <a:schemeClr val="tx1"/>
                </a:solidFill>
                <a:latin typeface="宋体" panose="02010600030101010101" pitchFamily="2" charset="-122"/>
                <a:ea typeface="宋体" panose="02010600030101010101" pitchFamily="2" charset="-122"/>
              </a:rPr>
              <a:t>的小区重选时，只要高优先级的小区门限超过一定门限，不管本小区信号如何，终端都要向高优先小区进行重选。</a:t>
            </a:r>
            <a:endParaRPr lang="zh-CN" altLang="en-US" sz="2800" b="1" dirty="0">
              <a:solidFill>
                <a:schemeClr val="tx1"/>
              </a:solidFill>
              <a:latin typeface="宋体" panose="02010600030101010101" pitchFamily="2" charset="-122"/>
              <a:ea typeface="宋体" panose="02010600030101010101" pitchFamily="2" charset="-122"/>
            </a:endParaRPr>
          </a:p>
          <a:p>
            <a:pPr marL="457200" indent="-457200" algn="just">
              <a:lnSpc>
                <a:spcPct val="110000"/>
              </a:lnSpc>
              <a:buFont typeface="Arial" panose="020B0604020202020204" pitchFamily="34" charset="0"/>
              <a:buChar char="•"/>
            </a:pPr>
            <a:r>
              <a:rPr lang="zh-CN" altLang="en-US" sz="2800" b="1" dirty="0">
                <a:solidFill>
                  <a:schemeClr val="tx1"/>
                </a:solidFill>
                <a:latin typeface="宋体" panose="02010600030101010101" pitchFamily="2" charset="-122"/>
                <a:ea typeface="宋体" panose="02010600030101010101" pitchFamily="2" charset="-122"/>
              </a:rPr>
              <a:t>向</a:t>
            </a:r>
            <a:r>
              <a:rPr lang="zh-CN" altLang="en-US" sz="2800" b="1" dirty="0">
                <a:solidFill>
                  <a:srgbClr val="0000FF"/>
                </a:solidFill>
                <a:latin typeface="宋体" panose="02010600030101010101" pitchFamily="2" charset="-122"/>
                <a:ea typeface="宋体" panose="02010600030101010101" pitchFamily="2" charset="-122"/>
              </a:rPr>
              <a:t>低优先级</a:t>
            </a:r>
            <a:r>
              <a:rPr lang="zh-CN" altLang="en-US" sz="2800" b="1" dirty="0">
                <a:solidFill>
                  <a:schemeClr val="tx1"/>
                </a:solidFill>
                <a:latin typeface="宋体" panose="02010600030101010101" pitchFamily="2" charset="-122"/>
                <a:ea typeface="宋体" panose="02010600030101010101" pitchFamily="2" charset="-122"/>
              </a:rPr>
              <a:t>的小区重选时，需要本小区的信号低于一定门限值，低优先级的小区高于一定门限值才能发生重选</a:t>
            </a:r>
            <a:r>
              <a:rPr lang="zh-CN" altLang="en-US" sz="2800" b="1" dirty="0" smtClean="0">
                <a:solidFill>
                  <a:schemeClr val="tx1"/>
                </a:solidFill>
                <a:latin typeface="宋体" panose="02010600030101010101" pitchFamily="2" charset="-122"/>
                <a:ea typeface="宋体" panose="02010600030101010101" pitchFamily="2" charset="-122"/>
              </a:rPr>
              <a:t>。</a:t>
            </a:r>
            <a:endParaRPr lang="zh-CN" altLang="en-US" sz="2800" b="1" dirty="0" smtClean="0">
              <a:solidFill>
                <a:schemeClr val="tx1"/>
              </a:solidFill>
              <a:latin typeface="宋体" panose="02010600030101010101" pitchFamily="2" charset="-122"/>
              <a:ea typeface="宋体" panose="02010600030101010101" pitchFamily="2" charset="-122"/>
            </a:endParaRPr>
          </a:p>
          <a:p>
            <a:pPr marL="457200" indent="-457200" algn="just">
              <a:lnSpc>
                <a:spcPct val="70000"/>
              </a:lnSpc>
              <a:buFont typeface="Arial" panose="020B0604020202020204" pitchFamily="34" charset="0"/>
              <a:buChar char="•"/>
            </a:pPr>
            <a:endParaRPr lang="en-US" altLang="zh-CN" sz="2800" b="1" dirty="0" smtClean="0">
              <a:solidFill>
                <a:schemeClr val="tx1"/>
              </a:solidFill>
              <a:latin typeface="宋体" panose="02010600030101010101" pitchFamily="2" charset="-122"/>
              <a:ea typeface="宋体" panose="02010600030101010101" pitchFamily="2" charset="-122"/>
            </a:endParaRPr>
          </a:p>
          <a:p>
            <a:pPr marL="457200" indent="-457200" algn="just">
              <a:lnSpc>
                <a:spcPct val="110000"/>
              </a:lnSpc>
              <a:buFont typeface="Arial" panose="020B0604020202020204" pitchFamily="34" charset="0"/>
              <a:buChar char="•"/>
            </a:pPr>
            <a:r>
              <a:rPr lang="en-US" altLang="zh-CN" sz="2800" dirty="0">
                <a:solidFill>
                  <a:schemeClr val="tx1"/>
                </a:solidFill>
                <a:latin typeface="宋体" panose="02010600030101010101" pitchFamily="2" charset="-122"/>
                <a:ea typeface="宋体" panose="02010600030101010101" pitchFamily="2" charset="-122"/>
              </a:rPr>
              <a:t> </a:t>
            </a:r>
            <a:r>
              <a:rPr lang="en-US" altLang="zh-CN" sz="2800" dirty="0" smtClean="0">
                <a:solidFill>
                  <a:schemeClr val="tx1"/>
                </a:solidFill>
                <a:latin typeface="宋体" panose="02010600030101010101" pitchFamily="2" charset="-122"/>
                <a:ea typeface="宋体" panose="02010600030101010101" pitchFamily="2" charset="-122"/>
              </a:rPr>
              <a:t> </a:t>
            </a:r>
            <a:r>
              <a:rPr lang="zh-CN" altLang="en-US" sz="2800" b="1" dirty="0" smtClean="0">
                <a:solidFill>
                  <a:schemeClr val="tx1"/>
                </a:solidFill>
                <a:latin typeface="宋体" panose="02010600030101010101" pitchFamily="2" charset="-122"/>
                <a:ea typeface="宋体" panose="02010600030101010101" pitchFamily="2" charset="-122"/>
              </a:rPr>
              <a:t>异</a:t>
            </a:r>
            <a:r>
              <a:rPr lang="zh-CN" altLang="en-US" sz="2800" b="1" dirty="0">
                <a:solidFill>
                  <a:schemeClr val="tx1"/>
                </a:solidFill>
                <a:latin typeface="宋体" panose="02010600030101010101" pitchFamily="2" charset="-122"/>
                <a:ea typeface="宋体" panose="02010600030101010101" pitchFamily="2" charset="-122"/>
              </a:rPr>
              <a:t>系统之间的优先级不能是相同的。</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2" name="文本框 1"/>
          <p:cNvSpPr txBox="1"/>
          <p:nvPr/>
        </p:nvSpPr>
        <p:spPr>
          <a:xfrm>
            <a:off x="762000" y="533400"/>
            <a:ext cx="6096000" cy="583565"/>
          </a:xfrm>
          <a:prstGeom prst="rect">
            <a:avLst/>
          </a:prstGeom>
          <a:noFill/>
        </p:spPr>
        <p:txBody>
          <a:bodyPr wrap="square" rtlCol="0" anchor="t">
            <a:spAutoFit/>
          </a:bodyPr>
          <a:p>
            <a:r>
              <a:rPr lang="zh-CN" altLang="en-US" sz="3200" dirty="0" smtClean="0">
                <a:solidFill>
                  <a:srgbClr val="0000FF"/>
                </a:solidFill>
                <a:latin typeface="微软雅黑" panose="020B0503020204020204" charset="-122"/>
                <a:ea typeface="微软雅黑" panose="020B0503020204020204" charset="-122"/>
                <a:cs typeface="微软雅黑" panose="020B0503020204020204" charset="-122"/>
                <a:sym typeface="+mn-ea"/>
              </a:rPr>
              <a:t>异</a:t>
            </a:r>
            <a:r>
              <a:rPr lang="zh-CN" altLang="en-US" sz="3200" dirty="0">
                <a:solidFill>
                  <a:srgbClr val="0000FF"/>
                </a:solidFill>
                <a:latin typeface="微软雅黑" panose="020B0503020204020204" charset="-122"/>
                <a:ea typeface="微软雅黑" panose="020B0503020204020204" charset="-122"/>
                <a:cs typeface="微软雅黑" panose="020B0503020204020204" charset="-122"/>
                <a:sym typeface="+mn-ea"/>
              </a:rPr>
              <a:t>频</a:t>
            </a:r>
            <a:r>
              <a:rPr lang="en-US" altLang="zh-CN" sz="3200" dirty="0">
                <a:solidFill>
                  <a:srgbClr val="0000FF"/>
                </a:solidFill>
                <a:latin typeface="微软雅黑" panose="020B0503020204020204" charset="-122"/>
                <a:ea typeface="微软雅黑" panose="020B0503020204020204" charset="-122"/>
                <a:cs typeface="微软雅黑" panose="020B0503020204020204" charset="-122"/>
                <a:sym typeface="+mn-ea"/>
              </a:rPr>
              <a:t>/</a:t>
            </a:r>
            <a:r>
              <a:rPr lang="zh-CN" altLang="en-US" sz="3200" dirty="0">
                <a:solidFill>
                  <a:srgbClr val="0000FF"/>
                </a:solidFill>
                <a:latin typeface="微软雅黑" panose="020B0503020204020204" charset="-122"/>
                <a:ea typeface="微软雅黑" panose="020B0503020204020204" charset="-122"/>
                <a:cs typeface="微软雅黑" panose="020B0503020204020204" charset="-122"/>
                <a:sym typeface="+mn-ea"/>
              </a:rPr>
              <a:t>异系统小区重选</a:t>
            </a:r>
            <a:endParaRPr lang="zh-CN" altLang="en-US" sz="3200" dirty="0">
              <a:solidFill>
                <a:srgbClr val="0000FF"/>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9115" y="404495"/>
            <a:ext cx="11029950" cy="2675255"/>
          </a:xfrm>
          <a:prstGeom prst="rect">
            <a:avLst/>
          </a:prstGeom>
        </p:spPr>
        <p:txBody>
          <a:bodyPr wrap="square">
            <a:spAutoFit/>
          </a:bodyPr>
          <a:lstStyle/>
          <a:p>
            <a:pPr>
              <a:lnSpc>
                <a:spcPct val="120000"/>
              </a:lnSpc>
            </a:pPr>
            <a:r>
              <a:rPr lang="zh-CN" altLang="zh-CN" sz="2800" b="1" dirty="0">
                <a:solidFill>
                  <a:srgbClr val="0000FF"/>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FF"/>
                </a:solidFill>
                <a:latin typeface="微软雅黑" panose="020B0503020204020204" charset="-122"/>
                <a:ea typeface="微软雅黑" panose="020B0503020204020204" charset="-122"/>
                <a:cs typeface="微软雅黑" panose="020B0503020204020204" charset="-122"/>
              </a:rPr>
              <a:t>2</a:t>
            </a:r>
            <a:r>
              <a:rPr lang="zh-CN" altLang="zh-CN" sz="2800" b="1" dirty="0">
                <a:solidFill>
                  <a:srgbClr val="0000FF"/>
                </a:solidFill>
                <a:latin typeface="微软雅黑" panose="020B0503020204020204" charset="-122"/>
                <a:ea typeface="微软雅黑" panose="020B0503020204020204" charset="-122"/>
                <a:cs typeface="微软雅黑" panose="020B0503020204020204" charset="-122"/>
              </a:rPr>
              <a:t>）向高优先级异频</a:t>
            </a:r>
            <a:r>
              <a:rPr lang="en-US" altLang="zh-CN" sz="2800" b="1" dirty="0">
                <a:solidFill>
                  <a:srgbClr val="0000FF"/>
                </a:solidFill>
                <a:latin typeface="微软雅黑" panose="020B0503020204020204" charset="-122"/>
                <a:ea typeface="微软雅黑" panose="020B0503020204020204" charset="-122"/>
                <a:cs typeface="微软雅黑" panose="020B0503020204020204" charset="-122"/>
              </a:rPr>
              <a:t>/</a:t>
            </a:r>
            <a:r>
              <a:rPr lang="zh-CN" altLang="zh-CN" sz="2800" b="1" dirty="0">
                <a:solidFill>
                  <a:srgbClr val="0000FF"/>
                </a:solidFill>
                <a:latin typeface="微软雅黑" panose="020B0503020204020204" charset="-122"/>
                <a:ea typeface="微软雅黑" panose="020B0503020204020204" charset="-122"/>
                <a:cs typeface="微软雅黑" panose="020B0503020204020204" charset="-122"/>
              </a:rPr>
              <a:t>异系统（</a:t>
            </a:r>
            <a:r>
              <a:rPr lang="en-US" altLang="zh-CN" sz="2800" b="1" dirty="0">
                <a:solidFill>
                  <a:srgbClr val="0000FF"/>
                </a:solidFill>
                <a:latin typeface="微软雅黑" panose="020B0503020204020204" charset="-122"/>
                <a:ea typeface="微软雅黑" panose="020B0503020204020204" charset="-122"/>
                <a:cs typeface="微软雅黑" panose="020B0503020204020204" charset="-122"/>
              </a:rPr>
              <a:t>RAT</a:t>
            </a:r>
            <a:r>
              <a:rPr lang="zh-CN" altLang="zh-CN" sz="2800" b="1" dirty="0">
                <a:solidFill>
                  <a:srgbClr val="0000FF"/>
                </a:solidFill>
                <a:latin typeface="微软雅黑" panose="020B0503020204020204" charset="-122"/>
                <a:ea typeface="微软雅黑" panose="020B0503020204020204" charset="-122"/>
                <a:cs typeface="微软雅黑" panose="020B0503020204020204" charset="-122"/>
              </a:rPr>
              <a:t>）重选原则：</a:t>
            </a:r>
            <a:endParaRPr lang="zh-CN" altLang="zh-CN" sz="2800" b="1" dirty="0">
              <a:solidFill>
                <a:srgbClr val="0000FF"/>
              </a:solidFill>
              <a:latin typeface="微软雅黑" panose="020B0503020204020204" charset="-122"/>
              <a:ea typeface="微软雅黑" panose="020B0503020204020204" charset="-122"/>
              <a:cs typeface="微软雅黑" panose="020B0503020204020204" charset="-122"/>
            </a:endParaRPr>
          </a:p>
          <a:p>
            <a:pPr>
              <a:lnSpc>
                <a:spcPct val="120000"/>
              </a:lnSpc>
            </a:pPr>
            <a:r>
              <a:rPr lang="en-US" altLang="zh-CN" sz="2800" b="1" dirty="0" smtClean="0">
                <a:solidFill>
                  <a:schemeClr val="tx1"/>
                </a:solidFill>
                <a:latin typeface="宋体" panose="02010600030101010101" pitchFamily="2" charset="-122"/>
                <a:ea typeface="宋体" panose="02010600030101010101" pitchFamily="2" charset="-122"/>
                <a:sym typeface="Wingdings" panose="05000000000000000000" pitchFamily="2" charset="2"/>
              </a:rPr>
              <a:t>   </a:t>
            </a:r>
            <a:r>
              <a:rPr lang="en-US" altLang="zh-CN" sz="2800" b="1" dirty="0">
                <a:solidFill>
                  <a:schemeClr val="tx1"/>
                </a:solidFill>
                <a:latin typeface="宋体" panose="02010600030101010101" pitchFamily="2" charset="-122"/>
                <a:ea typeface="宋体" panose="02010600030101010101" pitchFamily="2" charset="-122"/>
              </a:rPr>
              <a:t>1s</a:t>
            </a:r>
            <a:r>
              <a:rPr lang="zh-CN" altLang="zh-CN" sz="2800" b="1" dirty="0">
                <a:solidFill>
                  <a:schemeClr val="tx1"/>
                </a:solidFill>
                <a:latin typeface="宋体" panose="02010600030101010101" pitchFamily="2" charset="-122"/>
                <a:ea typeface="宋体" panose="02010600030101010101" pitchFamily="2" charset="-122"/>
              </a:rPr>
              <a:t>准则：</a:t>
            </a:r>
            <a:r>
              <a:rPr lang="en-US" altLang="zh-CN" sz="2800" b="1" dirty="0">
                <a:solidFill>
                  <a:schemeClr val="tx1"/>
                </a:solidFill>
                <a:latin typeface="宋体" panose="02010600030101010101" pitchFamily="2" charset="-122"/>
                <a:ea typeface="宋体" panose="02010600030101010101" pitchFamily="2" charset="-122"/>
              </a:rPr>
              <a:t>UE</a:t>
            </a:r>
            <a:r>
              <a:rPr lang="zh-CN" altLang="zh-CN" sz="2800" b="1" dirty="0">
                <a:solidFill>
                  <a:schemeClr val="tx1"/>
                </a:solidFill>
                <a:latin typeface="宋体" panose="02010600030101010101" pitchFamily="2" charset="-122"/>
                <a:ea typeface="宋体" panose="02010600030101010101" pitchFamily="2" charset="-122"/>
              </a:rPr>
              <a:t>在当前服务小区驻留时间已超过</a:t>
            </a:r>
            <a:r>
              <a:rPr lang="en-US" altLang="zh-CN" sz="2800" b="1" dirty="0">
                <a:solidFill>
                  <a:schemeClr val="tx1"/>
                </a:solidFill>
                <a:latin typeface="宋体" panose="02010600030101010101" pitchFamily="2" charset="-122"/>
                <a:ea typeface="宋体" panose="02010600030101010101" pitchFamily="2" charset="-122"/>
              </a:rPr>
              <a:t>1</a:t>
            </a:r>
            <a:r>
              <a:rPr lang="zh-CN" altLang="zh-CN" sz="2800" b="1" dirty="0">
                <a:solidFill>
                  <a:schemeClr val="tx1"/>
                </a:solidFill>
                <a:latin typeface="宋体" panose="02010600030101010101" pitchFamily="2" charset="-122"/>
                <a:ea typeface="宋体" panose="02010600030101010101" pitchFamily="2" charset="-122"/>
              </a:rPr>
              <a:t>秒；</a:t>
            </a:r>
            <a:endParaRPr lang="zh-CN" altLang="zh-CN" sz="2800" b="1" dirty="0">
              <a:solidFill>
                <a:schemeClr val="tx1"/>
              </a:solidFill>
              <a:latin typeface="宋体" panose="02010600030101010101" pitchFamily="2" charset="-122"/>
              <a:ea typeface="宋体" panose="02010600030101010101" pitchFamily="2" charset="-122"/>
            </a:endParaRPr>
          </a:p>
          <a:p>
            <a:pPr>
              <a:lnSpc>
                <a:spcPct val="120000"/>
              </a:lnSpc>
            </a:pPr>
            <a:r>
              <a:rPr lang="en-US" altLang="zh-CN" sz="2800" b="1" dirty="0" smtClean="0">
                <a:solidFill>
                  <a:schemeClr val="tx1"/>
                </a:solidFill>
                <a:latin typeface="宋体" panose="02010600030101010101" pitchFamily="2" charset="-122"/>
                <a:ea typeface="宋体" panose="02010600030101010101" pitchFamily="2" charset="-122"/>
                <a:sym typeface="Wingdings" panose="05000000000000000000" pitchFamily="2" charset="2"/>
              </a:rPr>
              <a:t>   </a:t>
            </a:r>
            <a:r>
              <a:rPr lang="en-US" altLang="zh-CN" sz="2800" b="1" dirty="0" err="1">
                <a:solidFill>
                  <a:schemeClr val="tx1"/>
                </a:solidFill>
                <a:latin typeface="宋体" panose="02010600030101010101" pitchFamily="2" charset="-122"/>
                <a:ea typeface="宋体" panose="02010600030101010101" pitchFamily="2" charset="-122"/>
              </a:rPr>
              <a:t>Srxlev</a:t>
            </a:r>
            <a:r>
              <a:rPr lang="zh-CN" altLang="zh-CN" sz="2800" b="1" dirty="0">
                <a:solidFill>
                  <a:schemeClr val="tx1"/>
                </a:solidFill>
                <a:latin typeface="宋体" panose="02010600030101010101" pitchFamily="2" charset="-122"/>
                <a:ea typeface="宋体" panose="02010600030101010101" pitchFamily="2" charset="-122"/>
              </a:rPr>
              <a:t>（邻小区）</a:t>
            </a:r>
            <a:r>
              <a:rPr lang="en-US" altLang="zh-CN" sz="2800" b="1" dirty="0">
                <a:solidFill>
                  <a:schemeClr val="tx1"/>
                </a:solidFill>
                <a:latin typeface="宋体" panose="02010600030101010101" pitchFamily="2" charset="-122"/>
                <a:ea typeface="宋体" panose="02010600030101010101" pitchFamily="2" charset="-122"/>
              </a:rPr>
              <a:t>&gt;</a:t>
            </a:r>
            <a:r>
              <a:rPr lang="en-US" altLang="zh-CN" sz="2800" b="1" dirty="0" err="1">
                <a:solidFill>
                  <a:schemeClr val="tx1"/>
                </a:solidFill>
                <a:latin typeface="宋体" panose="02010600030101010101" pitchFamily="2" charset="-122"/>
                <a:ea typeface="宋体" panose="02010600030101010101" pitchFamily="2" charset="-122"/>
              </a:rPr>
              <a:t>Thresh</a:t>
            </a:r>
            <a:r>
              <a:rPr lang="en-US" altLang="zh-CN" sz="2800" b="1" baseline="-25000" dirty="0" err="1">
                <a:solidFill>
                  <a:schemeClr val="tx1"/>
                </a:solidFill>
                <a:latin typeface="宋体" panose="02010600030101010101" pitchFamily="2" charset="-122"/>
                <a:ea typeface="宋体" panose="02010600030101010101" pitchFamily="2" charset="-122"/>
              </a:rPr>
              <a:t>X</a:t>
            </a:r>
            <a:r>
              <a:rPr lang="en-US" altLang="zh-CN" sz="2800" b="1" baseline="-25000" dirty="0">
                <a:solidFill>
                  <a:schemeClr val="tx1"/>
                </a:solidFill>
                <a:latin typeface="宋体" panose="02010600030101010101" pitchFamily="2" charset="-122"/>
                <a:ea typeface="宋体" panose="02010600030101010101" pitchFamily="2" charset="-122"/>
              </a:rPr>
              <a:t>, High</a:t>
            </a:r>
            <a:r>
              <a:rPr lang="zh-CN" altLang="zh-CN" sz="2800" b="1" dirty="0">
                <a:solidFill>
                  <a:schemeClr val="tx1"/>
                </a:solidFill>
                <a:latin typeface="宋体" panose="02010600030101010101" pitchFamily="2" charset="-122"/>
                <a:ea typeface="宋体" panose="02010600030101010101" pitchFamily="2" charset="-122"/>
              </a:rPr>
              <a:t>（高优先级重选门限值），发现新小区比当前服务小区在信道质量中排序更好，并持续</a:t>
            </a:r>
            <a:r>
              <a:rPr lang="en-US" altLang="zh-CN" sz="2800" b="1" dirty="0" err="1">
                <a:solidFill>
                  <a:schemeClr val="tx1"/>
                </a:solidFill>
                <a:latin typeface="宋体" panose="02010600030101010101" pitchFamily="2" charset="-122"/>
                <a:ea typeface="宋体" panose="02010600030101010101" pitchFamily="2" charset="-122"/>
              </a:rPr>
              <a:t>Treselection</a:t>
            </a:r>
            <a:r>
              <a:rPr lang="zh-CN" altLang="zh-CN" sz="2800" b="1" dirty="0">
                <a:solidFill>
                  <a:schemeClr val="tx1"/>
                </a:solidFill>
                <a:latin typeface="宋体" panose="02010600030101010101" pitchFamily="2" charset="-122"/>
                <a:ea typeface="宋体" panose="02010600030101010101" pitchFamily="2" charset="-122"/>
              </a:rPr>
              <a:t>时长</a:t>
            </a:r>
            <a:r>
              <a:rPr lang="zh-CN" altLang="zh-CN" sz="2800" b="1" dirty="0" smtClean="0">
                <a:solidFill>
                  <a:schemeClr val="tx1"/>
                </a:solidFill>
                <a:latin typeface="宋体" panose="02010600030101010101" pitchFamily="2" charset="-122"/>
                <a:ea typeface="宋体" panose="02010600030101010101" pitchFamily="2" charset="-122"/>
              </a:rPr>
              <a:t>。</a:t>
            </a:r>
            <a:endParaRPr lang="zh-CN" altLang="zh-CN" sz="2800" b="1" dirty="0">
              <a:solidFill>
                <a:schemeClr val="tx1"/>
              </a:solidFill>
              <a:latin typeface="宋体" panose="02010600030101010101" pitchFamily="2" charset="-122"/>
              <a:ea typeface="宋体" panose="02010600030101010101" pitchFamily="2" charset="-122"/>
            </a:endParaRPr>
          </a:p>
        </p:txBody>
      </p:sp>
      <p:sp>
        <p:nvSpPr>
          <p:cNvPr id="2" name="矩形 1"/>
          <p:cNvSpPr/>
          <p:nvPr>
            <p:custDataLst>
              <p:tags r:id="rId1"/>
            </p:custDataLst>
          </p:nvPr>
        </p:nvSpPr>
        <p:spPr>
          <a:xfrm>
            <a:off x="457200" y="3581400"/>
            <a:ext cx="11688445" cy="3192145"/>
          </a:xfrm>
          <a:prstGeom prst="rect">
            <a:avLst/>
          </a:prstGeom>
        </p:spPr>
        <p:txBody>
          <a:bodyPr wrap="square">
            <a:spAutoFit/>
          </a:bodyPr>
          <a:p>
            <a:pPr>
              <a:lnSpc>
                <a:spcPct val="120000"/>
              </a:lnSpc>
            </a:pPr>
            <a:r>
              <a:rPr lang="zh-CN" altLang="zh-CN" sz="2800" b="1" dirty="0">
                <a:solidFill>
                  <a:srgbClr val="0000FF"/>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FF"/>
                </a:solidFill>
                <a:latin typeface="微软雅黑" panose="020B0503020204020204" charset="-122"/>
                <a:ea typeface="微软雅黑" panose="020B0503020204020204" charset="-122"/>
                <a:cs typeface="微软雅黑" panose="020B0503020204020204" charset="-122"/>
              </a:rPr>
              <a:t>3</a:t>
            </a:r>
            <a:r>
              <a:rPr lang="zh-CN" altLang="zh-CN" sz="2800" b="1" dirty="0">
                <a:solidFill>
                  <a:srgbClr val="0000FF"/>
                </a:solidFill>
                <a:latin typeface="微软雅黑" panose="020B0503020204020204" charset="-122"/>
                <a:ea typeface="微软雅黑" panose="020B0503020204020204" charset="-122"/>
                <a:cs typeface="微软雅黑" panose="020B0503020204020204" charset="-122"/>
              </a:rPr>
              <a:t>）向低优先级异频</a:t>
            </a:r>
            <a:r>
              <a:rPr lang="en-US" altLang="zh-CN" sz="2800" b="1" dirty="0">
                <a:solidFill>
                  <a:srgbClr val="0000FF"/>
                </a:solidFill>
                <a:latin typeface="微软雅黑" panose="020B0503020204020204" charset="-122"/>
                <a:ea typeface="微软雅黑" panose="020B0503020204020204" charset="-122"/>
                <a:cs typeface="微软雅黑" panose="020B0503020204020204" charset="-122"/>
              </a:rPr>
              <a:t>/</a:t>
            </a:r>
            <a:r>
              <a:rPr lang="zh-CN" altLang="zh-CN" sz="2800" b="1" dirty="0">
                <a:solidFill>
                  <a:srgbClr val="0000FF"/>
                </a:solidFill>
                <a:latin typeface="微软雅黑" panose="020B0503020204020204" charset="-122"/>
                <a:ea typeface="微软雅黑" panose="020B0503020204020204" charset="-122"/>
                <a:cs typeface="微软雅黑" panose="020B0503020204020204" charset="-122"/>
              </a:rPr>
              <a:t>异系统（</a:t>
            </a:r>
            <a:r>
              <a:rPr lang="en-US" altLang="zh-CN" sz="2800" b="1" dirty="0">
                <a:solidFill>
                  <a:srgbClr val="0000FF"/>
                </a:solidFill>
                <a:latin typeface="微软雅黑" panose="020B0503020204020204" charset="-122"/>
                <a:ea typeface="微软雅黑" panose="020B0503020204020204" charset="-122"/>
                <a:cs typeface="微软雅黑" panose="020B0503020204020204" charset="-122"/>
              </a:rPr>
              <a:t>RAT</a:t>
            </a:r>
            <a:r>
              <a:rPr lang="zh-CN" altLang="zh-CN" sz="2800" b="1" dirty="0">
                <a:solidFill>
                  <a:srgbClr val="0000FF"/>
                </a:solidFill>
                <a:latin typeface="微软雅黑" panose="020B0503020204020204" charset="-122"/>
                <a:ea typeface="微软雅黑" panose="020B0503020204020204" charset="-122"/>
                <a:cs typeface="微软雅黑" panose="020B0503020204020204" charset="-122"/>
              </a:rPr>
              <a:t>）重选原则：</a:t>
            </a:r>
            <a:endParaRPr lang="zh-CN" altLang="zh-CN" sz="2800" b="1" dirty="0">
              <a:solidFill>
                <a:srgbClr val="0000FF"/>
              </a:solidFill>
              <a:latin typeface="微软雅黑" panose="020B0503020204020204" charset="-122"/>
              <a:ea typeface="微软雅黑" panose="020B0503020204020204" charset="-122"/>
              <a:cs typeface="微软雅黑" panose="020B0503020204020204" charset="-122"/>
            </a:endParaRPr>
          </a:p>
          <a:p>
            <a:pPr>
              <a:lnSpc>
                <a:spcPct val="120000"/>
              </a:lnSpc>
            </a:pPr>
            <a:r>
              <a:rPr lang="en-US" altLang="zh-CN" sz="2800" b="1" dirty="0" smtClean="0">
                <a:solidFill>
                  <a:schemeClr val="tx1"/>
                </a:solidFill>
                <a:latin typeface="宋体" panose="02010600030101010101" pitchFamily="2" charset="-122"/>
                <a:ea typeface="宋体" panose="02010600030101010101" pitchFamily="2" charset="-122"/>
                <a:sym typeface="Wingdings" panose="05000000000000000000" pitchFamily="2" charset="2"/>
              </a:rPr>
              <a:t>   </a:t>
            </a:r>
            <a:r>
              <a:rPr lang="en-US" altLang="zh-CN" sz="2800" b="1" dirty="0">
                <a:solidFill>
                  <a:schemeClr val="tx1"/>
                </a:solidFill>
                <a:latin typeface="宋体" panose="02010600030101010101" pitchFamily="2" charset="-122"/>
                <a:ea typeface="宋体" panose="02010600030101010101" pitchFamily="2" charset="-122"/>
              </a:rPr>
              <a:t>1s</a:t>
            </a:r>
            <a:r>
              <a:rPr lang="zh-CN" altLang="zh-CN" sz="2800" b="1" dirty="0">
                <a:solidFill>
                  <a:schemeClr val="tx1"/>
                </a:solidFill>
                <a:latin typeface="宋体" panose="02010600030101010101" pitchFamily="2" charset="-122"/>
                <a:ea typeface="宋体" panose="02010600030101010101" pitchFamily="2" charset="-122"/>
              </a:rPr>
              <a:t>准则：</a:t>
            </a:r>
            <a:r>
              <a:rPr lang="en-US" altLang="zh-CN" sz="2800" b="1" dirty="0">
                <a:solidFill>
                  <a:schemeClr val="tx1"/>
                </a:solidFill>
                <a:latin typeface="宋体" panose="02010600030101010101" pitchFamily="2" charset="-122"/>
                <a:ea typeface="宋体" panose="02010600030101010101" pitchFamily="2" charset="-122"/>
              </a:rPr>
              <a:t>UE</a:t>
            </a:r>
            <a:r>
              <a:rPr lang="zh-CN" altLang="zh-CN" sz="2800" b="1" dirty="0">
                <a:solidFill>
                  <a:schemeClr val="tx1"/>
                </a:solidFill>
                <a:latin typeface="宋体" panose="02010600030101010101" pitchFamily="2" charset="-122"/>
                <a:ea typeface="宋体" panose="02010600030101010101" pitchFamily="2" charset="-122"/>
              </a:rPr>
              <a:t>在当前服务小区驻留时间已超过</a:t>
            </a:r>
            <a:r>
              <a:rPr lang="en-US" altLang="zh-CN" sz="2800" b="1" dirty="0">
                <a:solidFill>
                  <a:schemeClr val="tx1"/>
                </a:solidFill>
                <a:latin typeface="宋体" panose="02010600030101010101" pitchFamily="2" charset="-122"/>
                <a:ea typeface="宋体" panose="02010600030101010101" pitchFamily="2" charset="-122"/>
              </a:rPr>
              <a:t>1</a:t>
            </a:r>
            <a:r>
              <a:rPr lang="zh-CN" altLang="zh-CN" sz="2800" b="1" dirty="0">
                <a:solidFill>
                  <a:schemeClr val="tx1"/>
                </a:solidFill>
                <a:latin typeface="宋体" panose="02010600030101010101" pitchFamily="2" charset="-122"/>
                <a:ea typeface="宋体" panose="02010600030101010101" pitchFamily="2" charset="-122"/>
              </a:rPr>
              <a:t>秒；</a:t>
            </a:r>
            <a:endParaRPr lang="zh-CN" altLang="zh-CN" sz="2800" b="1" dirty="0">
              <a:solidFill>
                <a:schemeClr val="tx1"/>
              </a:solidFill>
              <a:latin typeface="宋体" panose="02010600030101010101" pitchFamily="2" charset="-122"/>
              <a:ea typeface="宋体" panose="02010600030101010101" pitchFamily="2" charset="-122"/>
            </a:endParaRPr>
          </a:p>
          <a:p>
            <a:pPr>
              <a:lnSpc>
                <a:spcPct val="120000"/>
              </a:lnSpc>
            </a:pPr>
            <a:r>
              <a:rPr lang="en-US" altLang="zh-CN" sz="2800" b="1" dirty="0" smtClean="0">
                <a:solidFill>
                  <a:schemeClr val="tx1"/>
                </a:solidFill>
                <a:latin typeface="宋体" panose="02010600030101010101" pitchFamily="2" charset="-122"/>
                <a:ea typeface="宋体" panose="02010600030101010101" pitchFamily="2" charset="-122"/>
                <a:sym typeface="Wingdings" panose="05000000000000000000" pitchFamily="2" charset="2"/>
              </a:rPr>
              <a:t>   </a:t>
            </a:r>
            <a:r>
              <a:rPr lang="en-US" altLang="zh-CN" sz="2800" b="1" dirty="0" err="1">
                <a:solidFill>
                  <a:schemeClr val="tx1"/>
                </a:solidFill>
                <a:latin typeface="宋体" panose="02010600030101010101" pitchFamily="2" charset="-122"/>
                <a:ea typeface="宋体" panose="02010600030101010101" pitchFamily="2" charset="-122"/>
              </a:rPr>
              <a:t>Srxlev</a:t>
            </a:r>
            <a:r>
              <a:rPr lang="zh-CN" altLang="zh-CN" sz="2800" b="1" dirty="0">
                <a:solidFill>
                  <a:schemeClr val="tx1"/>
                </a:solidFill>
                <a:latin typeface="宋体" panose="02010600030101010101" pitchFamily="2" charset="-122"/>
                <a:ea typeface="宋体" panose="02010600030101010101" pitchFamily="2" charset="-122"/>
              </a:rPr>
              <a:t>（服务小区）</a:t>
            </a:r>
            <a:r>
              <a:rPr lang="en-US" altLang="zh-CN" sz="2800" b="1" dirty="0">
                <a:solidFill>
                  <a:schemeClr val="tx1"/>
                </a:solidFill>
                <a:latin typeface="宋体" panose="02010600030101010101" pitchFamily="2" charset="-122"/>
                <a:ea typeface="宋体" panose="02010600030101010101" pitchFamily="2" charset="-122"/>
              </a:rPr>
              <a:t>&lt;</a:t>
            </a:r>
            <a:r>
              <a:rPr lang="en-US" altLang="zh-CN" sz="2800" b="1" dirty="0" err="1">
                <a:solidFill>
                  <a:schemeClr val="tx1"/>
                </a:solidFill>
                <a:latin typeface="宋体" panose="02010600030101010101" pitchFamily="2" charset="-122"/>
                <a:ea typeface="宋体" panose="02010600030101010101" pitchFamily="2" charset="-122"/>
              </a:rPr>
              <a:t>Thresh</a:t>
            </a:r>
            <a:r>
              <a:rPr lang="en-US" altLang="zh-CN" sz="2800" b="1" baseline="-25000" dirty="0" err="1">
                <a:solidFill>
                  <a:schemeClr val="tx1"/>
                </a:solidFill>
                <a:latin typeface="宋体" panose="02010600030101010101" pitchFamily="2" charset="-122"/>
                <a:ea typeface="宋体" panose="02010600030101010101" pitchFamily="2" charset="-122"/>
              </a:rPr>
              <a:t>Serving,Low</a:t>
            </a:r>
            <a:r>
              <a:rPr lang="en-US" altLang="zh-CN" sz="2800" b="1" dirty="0">
                <a:solidFill>
                  <a:schemeClr val="tx1"/>
                </a:solidFill>
                <a:latin typeface="宋体" panose="02010600030101010101" pitchFamily="2" charset="-122"/>
                <a:ea typeface="宋体" panose="02010600030101010101" pitchFamily="2" charset="-122"/>
              </a:rPr>
              <a:t> </a:t>
            </a:r>
            <a:r>
              <a:rPr lang="zh-CN" altLang="zh-CN" sz="2800" b="1" dirty="0">
                <a:solidFill>
                  <a:schemeClr val="tx1"/>
                </a:solidFill>
                <a:latin typeface="宋体" panose="02010600030101010101" pitchFamily="2" charset="-122"/>
                <a:ea typeface="宋体" panose="02010600030101010101" pitchFamily="2" charset="-122"/>
              </a:rPr>
              <a:t>（服务频点低优先级重选门限）且</a:t>
            </a:r>
            <a:r>
              <a:rPr lang="en-US" altLang="zh-CN" sz="2800" b="1" dirty="0">
                <a:solidFill>
                  <a:schemeClr val="tx1"/>
                </a:solidFill>
                <a:latin typeface="宋体" panose="02010600030101010101" pitchFamily="2" charset="-122"/>
                <a:ea typeface="宋体" panose="02010600030101010101" pitchFamily="2" charset="-122"/>
              </a:rPr>
              <a:t> </a:t>
            </a:r>
            <a:r>
              <a:rPr lang="en-US" altLang="zh-CN" sz="2800" b="1" dirty="0" err="1">
                <a:solidFill>
                  <a:schemeClr val="tx1"/>
                </a:solidFill>
                <a:latin typeface="宋体" panose="02010600030101010101" pitchFamily="2" charset="-122"/>
                <a:ea typeface="宋体" panose="02010600030101010101" pitchFamily="2" charset="-122"/>
              </a:rPr>
              <a:t>Srxlev</a:t>
            </a:r>
            <a:r>
              <a:rPr lang="zh-CN" altLang="zh-CN" sz="2800" b="1" dirty="0">
                <a:solidFill>
                  <a:schemeClr val="tx1"/>
                </a:solidFill>
                <a:latin typeface="宋体" panose="02010600030101010101" pitchFamily="2" charset="-122"/>
                <a:ea typeface="宋体" panose="02010600030101010101" pitchFamily="2" charset="-122"/>
              </a:rPr>
              <a:t>（邻区）</a:t>
            </a:r>
            <a:r>
              <a:rPr lang="en-US" altLang="zh-CN" sz="2800" b="1" dirty="0">
                <a:solidFill>
                  <a:schemeClr val="tx1"/>
                </a:solidFill>
                <a:latin typeface="宋体" panose="02010600030101010101" pitchFamily="2" charset="-122"/>
                <a:ea typeface="宋体" panose="02010600030101010101" pitchFamily="2" charset="-122"/>
              </a:rPr>
              <a:t>&gt; </a:t>
            </a:r>
            <a:r>
              <a:rPr lang="en-US" altLang="zh-CN" sz="2800" b="1" dirty="0" err="1">
                <a:solidFill>
                  <a:schemeClr val="tx1"/>
                </a:solidFill>
                <a:latin typeface="宋体" panose="02010600030101010101" pitchFamily="2" charset="-122"/>
                <a:ea typeface="宋体" panose="02010600030101010101" pitchFamily="2" charset="-122"/>
              </a:rPr>
              <a:t>Thresh</a:t>
            </a:r>
            <a:r>
              <a:rPr lang="en-US" altLang="zh-CN" sz="2800" b="1" baseline="-25000" dirty="0" err="1">
                <a:solidFill>
                  <a:schemeClr val="tx1"/>
                </a:solidFill>
                <a:latin typeface="宋体" panose="02010600030101010101" pitchFamily="2" charset="-122"/>
                <a:ea typeface="宋体" panose="02010600030101010101" pitchFamily="2" charset="-122"/>
              </a:rPr>
              <a:t>X,Low</a:t>
            </a:r>
            <a:r>
              <a:rPr lang="zh-CN" altLang="zh-CN" sz="2800" b="1" dirty="0">
                <a:solidFill>
                  <a:schemeClr val="tx1"/>
                </a:solidFill>
                <a:latin typeface="宋体" panose="02010600030101010101" pitchFamily="2" charset="-122"/>
                <a:ea typeface="宋体" panose="02010600030101010101" pitchFamily="2" charset="-122"/>
              </a:rPr>
              <a:t>（低优先级重选门限值），并持续时间</a:t>
            </a:r>
            <a:r>
              <a:rPr lang="en-US" altLang="zh-CN" sz="2800" b="1" dirty="0" err="1">
                <a:solidFill>
                  <a:schemeClr val="tx1"/>
                </a:solidFill>
                <a:latin typeface="宋体" panose="02010600030101010101" pitchFamily="2" charset="-122"/>
                <a:ea typeface="宋体" panose="02010600030101010101" pitchFamily="2" charset="-122"/>
              </a:rPr>
              <a:t>Treselection</a:t>
            </a:r>
            <a:r>
              <a:rPr lang="zh-CN" altLang="zh-CN" sz="2800" b="1" dirty="0">
                <a:solidFill>
                  <a:schemeClr val="tx1"/>
                </a:solidFill>
                <a:latin typeface="宋体" panose="02010600030101010101" pitchFamily="2" charset="-122"/>
                <a:ea typeface="宋体" panose="02010600030101010101" pitchFamily="2" charset="-122"/>
              </a:rPr>
              <a:t>长。</a:t>
            </a:r>
            <a:endParaRPr lang="zh-CN" altLang="zh-CN" sz="2800" b="1" dirty="0">
              <a:solidFill>
                <a:schemeClr val="tx1"/>
              </a:solidFill>
              <a:latin typeface="宋体" panose="02010600030101010101" pitchFamily="2" charset="-122"/>
              <a:ea typeface="宋体" panose="02010600030101010101" pitchFamily="2" charset="-122"/>
            </a:endParaRPr>
          </a:p>
          <a:p>
            <a:pPr>
              <a:lnSpc>
                <a:spcPct val="120000"/>
              </a:lnSpc>
            </a:pPr>
            <a:r>
              <a:rPr lang="en-US" altLang="zh-CN" sz="2800" b="1" dirty="0">
                <a:latin typeface="宋体" panose="02010600030101010101" pitchFamily="2" charset="-122"/>
                <a:ea typeface="宋体" panose="02010600030101010101" pitchFamily="2" charset="-122"/>
              </a:rPr>
              <a:t>    </a:t>
            </a:r>
            <a:endParaRPr lang="zh-CN" altLang="zh-CN" sz="28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9565" y="914400"/>
            <a:ext cx="11553190" cy="4530725"/>
          </a:xfrm>
        </p:spPr>
        <p:txBody>
          <a:bodyPr/>
          <a:lstStyle/>
          <a:p>
            <a:pPr eaLnBrk="1" hangingPunct="1"/>
            <a:r>
              <a:rPr lang="zh-CN" altLang="zh-CN" sz="3200" b="1">
                <a:solidFill>
                  <a:srgbClr val="0000FF"/>
                </a:solidFill>
                <a:sym typeface="+mn-ea"/>
              </a:rPr>
              <a:t>重选原则：</a:t>
            </a:r>
            <a:endParaRPr lang="zh-CN" altLang="zh-CN" sz="3200" b="1">
              <a:solidFill>
                <a:srgbClr val="0000FF"/>
              </a:solidFill>
            </a:endParaRPr>
          </a:p>
          <a:p>
            <a:pPr lvl="1" eaLnBrk="1" hangingPunct="1"/>
            <a:r>
              <a:rPr lang="zh-CN" altLang="zh-CN" sz="2800" b="1">
                <a:sym typeface="+mn-ea"/>
              </a:rPr>
              <a:t>1. 当邻区优先级高于服务小区时，UE始终对该邻区进行测量，只要满足条件就重选</a:t>
            </a:r>
            <a:endParaRPr lang="zh-CN" altLang="zh-CN" sz="2800" b="1"/>
          </a:p>
          <a:p>
            <a:pPr lvl="1" eaLnBrk="1" hangingPunct="1"/>
            <a:r>
              <a:rPr lang="zh-CN" altLang="zh-CN" sz="2800" b="1">
                <a:sym typeface="+mn-ea"/>
              </a:rPr>
              <a:t>2. LTE优先选择同频段小区，当电平低到某个程度时，启动同频测量</a:t>
            </a:r>
            <a:endParaRPr lang="zh-CN" altLang="zh-CN" sz="2800" b="1"/>
          </a:p>
          <a:p>
            <a:pPr lvl="1" eaLnBrk="1" hangingPunct="1"/>
            <a:r>
              <a:rPr lang="zh-CN" altLang="zh-CN" sz="2800" b="1">
                <a:sym typeface="+mn-ea"/>
              </a:rPr>
              <a:t>3. 当服务小区电平继续降低低到一定某个程度时，启动异频异系统门限，这里异频异系统指的是同优先级的</a:t>
            </a:r>
            <a:endParaRPr lang="zh-CN" altLang="zh-CN" sz="2800" b="1"/>
          </a:p>
          <a:p>
            <a:pPr lvl="1" eaLnBrk="1" hangingPunct="1"/>
            <a:r>
              <a:rPr lang="zh-CN" altLang="zh-CN" sz="2800" b="1">
                <a:sym typeface="+mn-ea"/>
              </a:rPr>
              <a:t>4. 同优先级采用比较RSRP来决定重选到哪个小区</a:t>
            </a:r>
            <a:endParaRPr lang="zh-CN" altLang="zh-CN" sz="2800" b="1">
              <a:sym typeface="+mn-ea"/>
            </a:endParaRPr>
          </a:p>
          <a:p>
            <a:pPr lvl="1" eaLnBrk="1" hangingPunct="1"/>
            <a:r>
              <a:rPr lang="en-US" altLang="zh-CN" sz="2800" b="1" dirty="0">
                <a:latin typeface="微软雅黑" panose="020B0503020204020204" charset="-122"/>
                <a:ea typeface="微软雅黑" panose="020B0503020204020204" charset="-122"/>
                <a:cs typeface="微软雅黑" panose="020B0503020204020204" charset="-122"/>
                <a:sym typeface="+mn-ea"/>
              </a:rPr>
              <a:t>5</a:t>
            </a:r>
            <a:r>
              <a:rPr lang="zh-CN" altLang="en-US" sz="2800" b="1" dirty="0">
                <a:latin typeface="微软雅黑" panose="020B0503020204020204" charset="-122"/>
                <a:ea typeface="微软雅黑" panose="020B0503020204020204" charset="-122"/>
                <a:cs typeface="微软雅黑" panose="020B0503020204020204" charset="-122"/>
                <a:sym typeface="+mn-ea"/>
              </a:rPr>
              <a:t>、</a:t>
            </a:r>
            <a:r>
              <a:rPr lang="zh-CN" altLang="en-US" sz="2800" b="1" dirty="0">
                <a:latin typeface="宋体" panose="02010600030101010101" pitchFamily="2" charset="-122"/>
                <a:sym typeface="+mn-ea"/>
              </a:rPr>
              <a:t>向</a:t>
            </a:r>
            <a:r>
              <a:rPr lang="zh-CN" altLang="en-US" sz="2800" b="1" dirty="0">
                <a:solidFill>
                  <a:schemeClr val="tx1"/>
                </a:solidFill>
                <a:latin typeface="宋体" panose="02010600030101010101" pitchFamily="2" charset="-122"/>
                <a:sym typeface="+mn-ea"/>
              </a:rPr>
              <a:t>高优先级</a:t>
            </a:r>
            <a:r>
              <a:rPr lang="zh-CN" altLang="en-US" sz="2800" b="1" dirty="0">
                <a:latin typeface="宋体" panose="02010600030101010101" pitchFamily="2" charset="-122"/>
                <a:sym typeface="+mn-ea"/>
              </a:rPr>
              <a:t>的小区重选时，只要高优先级的小区门限超过一定门限，不管本小区信号如何，终端都要向高优先小区进行重选。</a:t>
            </a:r>
            <a:endParaRPr lang="zh-CN" altLang="zh-CN" sz="2800" b="1"/>
          </a:p>
          <a:p>
            <a:pPr lvl="1" eaLnBrk="1" hangingPunct="1"/>
            <a:r>
              <a:rPr lang="en-US" altLang="zh-CN" sz="2800" b="1">
                <a:sym typeface="+mn-ea"/>
              </a:rPr>
              <a:t>6</a:t>
            </a:r>
            <a:r>
              <a:rPr lang="zh-CN" altLang="zh-CN" sz="2800" b="1">
                <a:sym typeface="+mn-ea"/>
              </a:rPr>
              <a:t>. 对低优先级小区的重选，必须同时满足服务小区要低于某个电平，低优先级小区必须高于某个电平，才会进行重选。</a:t>
            </a:r>
            <a:endParaRPr lang="zh-CN" altLang="zh-CN" sz="2800" b="1"/>
          </a:p>
          <a:p>
            <a:endParaRPr lang="zh-CN" altLang="zh-CN" sz="2800" b="1"/>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不同优先级的小区重选评估（异频</a:t>
            </a:r>
            <a:r>
              <a:rPr kumimoji="1" lang="en-US" altLang="zh-CN" sz="2850" dirty="0">
                <a:solidFill>
                  <a:schemeClr val="accent1"/>
                </a:solidFill>
                <a:latin typeface="微软雅黑" panose="020B0503020204020204" charset="-122"/>
                <a:ea typeface="微软雅黑" panose="020B0503020204020204" charset="-122"/>
                <a:cs typeface="微软雅黑" panose="020B0503020204020204" charset="-122"/>
              </a:rPr>
              <a:t>/IRAT</a:t>
            </a: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5" name="直线连接符 3"/>
          <p:cNvCxnSpPr/>
          <p:nvPr>
            <p:custDataLst>
              <p:tags r:id="rId2"/>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pic>
        <p:nvPicPr>
          <p:cNvPr id="3" name="图片 2"/>
          <p:cNvPicPr>
            <a:picLocks noChangeAspect="1"/>
          </p:cNvPicPr>
          <p:nvPr>
            <p:custDataLst>
              <p:tags r:id="rId3"/>
            </p:custDataLst>
          </p:nvPr>
        </p:nvPicPr>
        <p:blipFill>
          <a:blip r:embed="rId4"/>
          <a:stretch>
            <a:fillRect/>
          </a:stretch>
        </p:blipFill>
        <p:spPr>
          <a:xfrm>
            <a:off x="4800410" y="1676358"/>
            <a:ext cx="7966265" cy="4452114"/>
          </a:xfrm>
          <a:prstGeom prst="rect">
            <a:avLst/>
          </a:prstGeom>
        </p:spPr>
      </p:pic>
      <p:sp>
        <p:nvSpPr>
          <p:cNvPr id="6" name="文本框 5"/>
          <p:cNvSpPr txBox="1"/>
          <p:nvPr>
            <p:custDataLst>
              <p:tags r:id="rId5"/>
            </p:custDataLst>
          </p:nvPr>
        </p:nvSpPr>
        <p:spPr>
          <a:xfrm>
            <a:off x="457200" y="1143000"/>
            <a:ext cx="3869055" cy="1568450"/>
          </a:xfrm>
          <a:prstGeom prst="rect">
            <a:avLst/>
          </a:prstGeom>
          <a:noFill/>
        </p:spPr>
        <p:txBody>
          <a:bodyPr wrap="square" rtlCol="0" anchor="t">
            <a:spAutoFit/>
          </a:bodyPr>
          <a:lstStyle/>
          <a:p>
            <a:pPr>
              <a:lnSpc>
                <a:spcPct val="160000"/>
              </a:lnSpc>
              <a:buClr>
                <a:schemeClr val="bg1">
                  <a:lumMod val="50000"/>
                </a:schemeClr>
              </a:buClr>
              <a:buFont typeface="Wingdings" panose="05000000000000000000" pitchFamily="2" charset="2"/>
              <a:buChar char="l"/>
            </a:pPr>
            <a:r>
              <a:rPr lang="zh-CN" altLang="en-US" sz="2000" b="1" dirty="0">
                <a:solidFill>
                  <a:schemeClr val="dk1"/>
                </a:solidFill>
                <a:latin typeface="微软雅黑" panose="020B0503020204020204" charset="-122"/>
                <a:ea typeface="微软雅黑" panose="020B0503020204020204" charset="-122"/>
                <a:sym typeface="+mn-ea"/>
              </a:rPr>
              <a:t>同优先级小区</a:t>
            </a:r>
            <a:r>
              <a:rPr lang="zh-CN" altLang="en-US" sz="2000" dirty="0">
                <a:solidFill>
                  <a:schemeClr val="dk1"/>
                </a:solidFill>
                <a:latin typeface="微软雅黑" panose="020B0503020204020204" charset="-122"/>
                <a:ea typeface="微软雅黑" panose="020B0503020204020204" charset="-122"/>
                <a:sym typeface="+mn-ea"/>
              </a:rPr>
              <a:t>（</a:t>
            </a:r>
            <a:r>
              <a:rPr kumimoji="1"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mn-ea"/>
              </a:rPr>
              <a:t>R</a:t>
            </a:r>
            <a:r>
              <a:rPr kumimoji="1"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mn-ea"/>
              </a:rPr>
              <a:t>准则</a:t>
            </a:r>
            <a:r>
              <a:rPr lang="zh-CN" altLang="en-US" sz="2000" dirty="0">
                <a:solidFill>
                  <a:schemeClr val="dk1"/>
                </a:solidFill>
                <a:latin typeface="微软雅黑" panose="020B0503020204020204" charset="-122"/>
                <a:ea typeface="微软雅黑" panose="020B0503020204020204" charset="-122"/>
                <a:sym typeface="+mn-ea"/>
              </a:rPr>
              <a:t>）</a:t>
            </a:r>
            <a:endParaRPr lang="en-US" altLang="zh-CN" sz="2000" dirty="0">
              <a:solidFill>
                <a:schemeClr val="dk1"/>
              </a:solidFill>
              <a:latin typeface="微软雅黑" panose="020B0503020204020204" charset="-122"/>
              <a:ea typeface="微软雅黑" panose="020B0503020204020204" charset="-122"/>
            </a:endParaRPr>
          </a:p>
          <a:p>
            <a:pPr>
              <a:lnSpc>
                <a:spcPct val="160000"/>
              </a:lnSpc>
            </a:pPr>
            <a:r>
              <a:rPr lang="en-US" altLang="zh-CN" sz="2000" b="1" dirty="0">
                <a:solidFill>
                  <a:schemeClr val="dk1"/>
                </a:solidFill>
                <a:latin typeface="微软雅黑" panose="020B0503020204020204" charset="-122"/>
                <a:ea typeface="微软雅黑" panose="020B0503020204020204" charset="-122"/>
                <a:sym typeface="+mn-ea"/>
              </a:rPr>
              <a:t>R</a:t>
            </a:r>
            <a:r>
              <a:rPr lang="zh-CN" altLang="en-US" sz="2000" b="1" dirty="0">
                <a:solidFill>
                  <a:schemeClr val="dk1"/>
                </a:solidFill>
                <a:latin typeface="微软雅黑" panose="020B0503020204020204" charset="-122"/>
                <a:ea typeface="微软雅黑" panose="020B0503020204020204" charset="-122"/>
                <a:sym typeface="+mn-ea"/>
              </a:rPr>
              <a:t>准则：</a:t>
            </a:r>
            <a:r>
              <a:rPr lang="en-US" altLang="zh-CN" sz="2000" b="1" dirty="0">
                <a:solidFill>
                  <a:schemeClr val="dk1"/>
                </a:solidFill>
                <a:latin typeface="微软雅黑" panose="020B0503020204020204" charset="-122"/>
                <a:ea typeface="微软雅黑" panose="020B0503020204020204" charset="-122"/>
                <a:sym typeface="+mn-ea"/>
              </a:rPr>
              <a:t>Rs&lt;Rn</a:t>
            </a:r>
            <a:endParaRPr lang="en-US" altLang="zh-CN" sz="2000" b="1" dirty="0">
              <a:solidFill>
                <a:schemeClr val="dk1"/>
              </a:solidFill>
              <a:latin typeface="微软雅黑" panose="020B0503020204020204" charset="-122"/>
              <a:ea typeface="微软雅黑" panose="020B0503020204020204" charset="-122"/>
              <a:sym typeface="+mn-ea"/>
            </a:endParaRPr>
          </a:p>
          <a:p>
            <a:pPr>
              <a:lnSpc>
                <a:spcPct val="160000"/>
              </a:lnSpc>
            </a:pPr>
            <a:r>
              <a:rPr lang="zh-CN" altLang="en-US" sz="2000" dirty="0">
                <a:solidFill>
                  <a:schemeClr val="dk1"/>
                </a:solidFill>
                <a:latin typeface="微软雅黑" panose="020B0503020204020204" charset="-122"/>
                <a:ea typeface="微软雅黑" panose="020B0503020204020204" charset="-122"/>
                <a:sym typeface="+mn-ea"/>
              </a:rPr>
              <a:t>相邻小区</a:t>
            </a:r>
            <a:r>
              <a:rPr lang="en-US" altLang="zh-CN" sz="2000" b="1" dirty="0">
                <a:solidFill>
                  <a:schemeClr val="dk1"/>
                </a:solidFill>
                <a:latin typeface="微软雅黑" panose="020B0503020204020204" charset="-122"/>
                <a:ea typeface="微软雅黑" panose="020B0503020204020204" charset="-122"/>
                <a:sym typeface="+mn-ea"/>
              </a:rPr>
              <a:t>Rn</a:t>
            </a:r>
            <a:r>
              <a:rPr lang="zh-CN" altLang="en-US" sz="2000" dirty="0">
                <a:solidFill>
                  <a:schemeClr val="dk1"/>
                </a:solidFill>
                <a:latin typeface="微软雅黑" panose="020B0503020204020204" charset="-122"/>
                <a:ea typeface="微软雅黑" panose="020B0503020204020204" charset="-122"/>
                <a:sym typeface="+mn-ea"/>
              </a:rPr>
              <a:t>要大于服务小区</a:t>
            </a:r>
            <a:r>
              <a:rPr lang="en-US" altLang="zh-CN" sz="2000" b="1" dirty="0">
                <a:solidFill>
                  <a:schemeClr val="dk1"/>
                </a:solidFill>
                <a:latin typeface="微软雅黑" panose="020B0503020204020204" charset="-122"/>
                <a:ea typeface="微软雅黑" panose="020B0503020204020204" charset="-122"/>
                <a:sym typeface="+mn-ea"/>
              </a:rPr>
              <a:t>Rs</a:t>
            </a:r>
            <a:endParaRPr lang="en-US" altLang="zh-CN" sz="2000" b="1" dirty="0">
              <a:solidFill>
                <a:schemeClr val="dk1"/>
              </a:solidFill>
              <a:latin typeface="微软雅黑" panose="020B0503020204020204" charset="-122"/>
              <a:ea typeface="微软雅黑" panose="020B0503020204020204" charset="-122"/>
              <a:sym typeface="+mn-ea"/>
            </a:endParaRPr>
          </a:p>
        </p:txBody>
      </p:sp>
      <p:sp>
        <p:nvSpPr>
          <p:cNvPr id="7" name="文本框 6"/>
          <p:cNvSpPr txBox="1"/>
          <p:nvPr>
            <p:custDataLst>
              <p:tags r:id="rId6"/>
            </p:custDataLst>
          </p:nvPr>
        </p:nvSpPr>
        <p:spPr>
          <a:xfrm>
            <a:off x="284480" y="3352800"/>
            <a:ext cx="5126990" cy="2553335"/>
          </a:xfrm>
          <a:prstGeom prst="rect">
            <a:avLst/>
          </a:prstGeom>
          <a:noFill/>
        </p:spPr>
        <p:txBody>
          <a:bodyPr wrap="square" rtlCol="0" anchor="t">
            <a:spAutoFit/>
          </a:bodyPr>
          <a:lstStyle/>
          <a:p>
            <a:pPr>
              <a:lnSpc>
                <a:spcPct val="160000"/>
              </a:lnSpc>
              <a:buClr>
                <a:schemeClr val="bg1">
                  <a:lumMod val="50000"/>
                </a:schemeClr>
              </a:buClr>
              <a:buFont typeface="Wingdings" panose="05000000000000000000" pitchFamily="2" charset="2"/>
              <a:buChar char="l"/>
            </a:pPr>
            <a:r>
              <a:rPr lang="zh-CN" altLang="en-US" sz="2000" b="1" dirty="0">
                <a:solidFill>
                  <a:schemeClr val="dk1"/>
                </a:solidFill>
                <a:latin typeface="微软雅黑" panose="020B0503020204020204" charset="-122"/>
                <a:ea typeface="微软雅黑" panose="020B0503020204020204" charset="-122"/>
                <a:sym typeface="+mn-ea"/>
              </a:rPr>
              <a:t>高优先级小区</a:t>
            </a:r>
            <a:r>
              <a:rPr lang="zh-CN" altLang="en-US" sz="2000" dirty="0">
                <a:solidFill>
                  <a:schemeClr val="dk1"/>
                </a:solidFill>
                <a:latin typeface="微软雅黑" panose="020B0503020204020204" charset="-122"/>
                <a:ea typeface="微软雅黑" panose="020B0503020204020204" charset="-122"/>
                <a:sym typeface="+mn-ea"/>
              </a:rPr>
              <a:t>（只看邻区值）</a:t>
            </a:r>
            <a:endParaRPr lang="en-US" altLang="zh-CN" sz="2000" dirty="0">
              <a:solidFill>
                <a:schemeClr val="dk1"/>
              </a:solidFill>
              <a:latin typeface="微软雅黑" panose="020B0503020204020204" charset="-122"/>
              <a:ea typeface="微软雅黑" panose="020B0503020204020204" charset="-122"/>
            </a:endParaRPr>
          </a:p>
          <a:p>
            <a:pPr lvl="1" indent="0">
              <a:lnSpc>
                <a:spcPct val="160000"/>
              </a:lnSpc>
              <a:buClr>
                <a:schemeClr val="tx1"/>
              </a:buClr>
              <a:buFont typeface="Wingdings" panose="05000000000000000000" pitchFamily="2" charset="2"/>
              <a:buNone/>
            </a:pPr>
            <a:r>
              <a:rPr lang="zh-CN" altLang="en-US" sz="2000" dirty="0">
                <a:solidFill>
                  <a:schemeClr val="dk1"/>
                </a:solidFill>
                <a:latin typeface="微软雅黑" panose="020B0503020204020204" charset="-122"/>
                <a:ea typeface="微软雅黑" panose="020B0503020204020204" charset="-122"/>
                <a:sym typeface="+mn-ea"/>
              </a:rPr>
              <a:t>相邻小区：</a:t>
            </a:r>
            <a:r>
              <a:rPr lang="en-US" altLang="zh-CN" sz="2000" dirty="0" err="1">
                <a:solidFill>
                  <a:schemeClr val="dk1"/>
                </a:solidFill>
                <a:latin typeface="微软雅黑" panose="020B0503020204020204" charset="-122"/>
                <a:ea typeface="微软雅黑" panose="020B0503020204020204" charset="-122"/>
                <a:sym typeface="+mn-ea"/>
              </a:rPr>
              <a:t>Srxlev</a:t>
            </a:r>
            <a:r>
              <a:rPr lang="en-US" altLang="zh-CN" sz="2000" dirty="0">
                <a:solidFill>
                  <a:schemeClr val="dk1"/>
                </a:solidFill>
                <a:latin typeface="微软雅黑" panose="020B0503020204020204" charset="-122"/>
                <a:ea typeface="微软雅黑" panose="020B0503020204020204" charset="-122"/>
                <a:sym typeface="+mn-ea"/>
              </a:rPr>
              <a:t> &gt;</a:t>
            </a:r>
            <a:r>
              <a:rPr lang="en-US" altLang="zh-CN" sz="2000" dirty="0" err="1">
                <a:solidFill>
                  <a:schemeClr val="dk1"/>
                </a:solidFill>
                <a:latin typeface="微软雅黑" panose="020B0503020204020204" charset="-122"/>
                <a:ea typeface="微软雅黑" panose="020B0503020204020204" charset="-122"/>
                <a:sym typeface="+mn-ea"/>
              </a:rPr>
              <a:t>ThreshXHigh</a:t>
            </a:r>
            <a:r>
              <a:rPr lang="en-US" altLang="zh-CN" sz="2000" dirty="0">
                <a:solidFill>
                  <a:schemeClr val="dk1"/>
                </a:solidFill>
                <a:latin typeface="微软雅黑" panose="020B0503020204020204" charset="-122"/>
                <a:ea typeface="微软雅黑" panose="020B0503020204020204" charset="-122"/>
                <a:sym typeface="+mn-ea"/>
              </a:rPr>
              <a:t>;</a:t>
            </a:r>
            <a:endParaRPr lang="en-US" altLang="zh-CN" sz="2000" dirty="0">
              <a:solidFill>
                <a:schemeClr val="dk1"/>
              </a:solidFill>
              <a:latin typeface="微软雅黑" panose="020B0503020204020204" charset="-122"/>
              <a:ea typeface="微软雅黑" panose="020B0503020204020204" charset="-122"/>
            </a:endParaRPr>
          </a:p>
          <a:p>
            <a:pPr>
              <a:lnSpc>
                <a:spcPct val="160000"/>
              </a:lnSpc>
              <a:buClr>
                <a:schemeClr val="bg1">
                  <a:lumMod val="50000"/>
                </a:schemeClr>
              </a:buClr>
              <a:buFont typeface="Wingdings" panose="05000000000000000000" pitchFamily="2" charset="2"/>
              <a:buChar char="l"/>
            </a:pPr>
            <a:r>
              <a:rPr lang="zh-CN" altLang="en-US" sz="2000" b="1" dirty="0">
                <a:solidFill>
                  <a:schemeClr val="dk1"/>
                </a:solidFill>
                <a:latin typeface="微软雅黑" panose="020B0503020204020204" charset="-122"/>
                <a:ea typeface="微软雅黑" panose="020B0503020204020204" charset="-122"/>
                <a:sym typeface="+mn-ea"/>
              </a:rPr>
              <a:t>低优先级小区</a:t>
            </a:r>
            <a:r>
              <a:rPr lang="zh-CN" altLang="en-US" sz="2000" dirty="0">
                <a:solidFill>
                  <a:schemeClr val="dk1"/>
                </a:solidFill>
                <a:latin typeface="微软雅黑" panose="020B0503020204020204" charset="-122"/>
                <a:ea typeface="微软雅黑" panose="020B0503020204020204" charset="-122"/>
                <a:sym typeface="+mn-ea"/>
              </a:rPr>
              <a:t>（邻区好，本区差）</a:t>
            </a:r>
            <a:endParaRPr lang="en-US" altLang="zh-CN" sz="2000" dirty="0">
              <a:solidFill>
                <a:schemeClr val="dk1"/>
              </a:solidFill>
              <a:latin typeface="微软雅黑" panose="020B0503020204020204" charset="-122"/>
              <a:ea typeface="微软雅黑" panose="020B0503020204020204" charset="-122"/>
            </a:endParaRPr>
          </a:p>
          <a:p>
            <a:pPr lvl="1" indent="0">
              <a:lnSpc>
                <a:spcPct val="160000"/>
              </a:lnSpc>
              <a:buClr>
                <a:schemeClr val="tx1"/>
              </a:buClr>
              <a:buFont typeface="Wingdings" panose="05000000000000000000" pitchFamily="2" charset="2"/>
              <a:buNone/>
            </a:pPr>
            <a:r>
              <a:rPr lang="zh-CN" altLang="en-US" sz="2000" dirty="0">
                <a:solidFill>
                  <a:schemeClr val="dk1"/>
                </a:solidFill>
                <a:latin typeface="微软雅黑" panose="020B0503020204020204" charset="-122"/>
                <a:ea typeface="微软雅黑" panose="020B0503020204020204" charset="-122"/>
                <a:sym typeface="+mn-ea"/>
              </a:rPr>
              <a:t>相邻小区：</a:t>
            </a:r>
            <a:r>
              <a:rPr lang="en-US" altLang="zh-CN" sz="2000" dirty="0" err="1">
                <a:solidFill>
                  <a:schemeClr val="dk1"/>
                </a:solidFill>
                <a:latin typeface="微软雅黑" panose="020B0503020204020204" charset="-122"/>
                <a:ea typeface="微软雅黑" panose="020B0503020204020204" charset="-122"/>
                <a:sym typeface="+mn-ea"/>
              </a:rPr>
              <a:t>Srxlev_N</a:t>
            </a:r>
            <a:r>
              <a:rPr lang="en-US" altLang="zh-CN" sz="2000" dirty="0">
                <a:solidFill>
                  <a:schemeClr val="dk1"/>
                </a:solidFill>
                <a:latin typeface="微软雅黑" panose="020B0503020204020204" charset="-122"/>
                <a:ea typeface="微软雅黑" panose="020B0503020204020204" charset="-122"/>
                <a:sym typeface="+mn-ea"/>
              </a:rPr>
              <a:t> &gt;</a:t>
            </a:r>
            <a:r>
              <a:rPr lang="en-US" altLang="zh-CN" sz="2000" dirty="0" err="1">
                <a:solidFill>
                  <a:schemeClr val="dk1"/>
                </a:solidFill>
                <a:latin typeface="微软雅黑" panose="020B0503020204020204" charset="-122"/>
                <a:ea typeface="微软雅黑" panose="020B0503020204020204" charset="-122"/>
                <a:sym typeface="+mn-ea"/>
              </a:rPr>
              <a:t>ThreshXLow</a:t>
            </a:r>
            <a:r>
              <a:rPr lang="en-US" altLang="zh-CN" sz="2000" dirty="0">
                <a:solidFill>
                  <a:schemeClr val="dk1"/>
                </a:solidFill>
                <a:latin typeface="微软雅黑" panose="020B0503020204020204" charset="-122"/>
                <a:ea typeface="微软雅黑" panose="020B0503020204020204" charset="-122"/>
                <a:sym typeface="+mn-ea"/>
              </a:rPr>
              <a:t>;</a:t>
            </a:r>
            <a:endParaRPr lang="en-US" altLang="zh-CN" sz="2000" dirty="0">
              <a:solidFill>
                <a:schemeClr val="dk1"/>
              </a:solidFill>
              <a:latin typeface="微软雅黑" panose="020B0503020204020204" charset="-122"/>
              <a:ea typeface="微软雅黑" panose="020B0503020204020204" charset="-122"/>
            </a:endParaRPr>
          </a:p>
          <a:p>
            <a:pPr lvl="1" indent="0">
              <a:lnSpc>
                <a:spcPct val="160000"/>
              </a:lnSpc>
              <a:buClr>
                <a:schemeClr val="tx1"/>
              </a:buClr>
              <a:buFont typeface="Wingdings" panose="05000000000000000000" pitchFamily="2" charset="2"/>
              <a:buNone/>
            </a:pPr>
            <a:r>
              <a:rPr lang="zh-CN" altLang="en-US" sz="2000" dirty="0">
                <a:solidFill>
                  <a:schemeClr val="dk1"/>
                </a:solidFill>
                <a:latin typeface="微软雅黑" panose="020B0503020204020204" charset="-122"/>
                <a:ea typeface="微软雅黑" panose="020B0503020204020204" charset="-122"/>
                <a:sym typeface="+mn-ea"/>
              </a:rPr>
              <a:t>服务小区</a:t>
            </a:r>
            <a:r>
              <a:rPr lang="en-US" altLang="zh-CN" sz="2000" dirty="0">
                <a:solidFill>
                  <a:schemeClr val="dk1"/>
                </a:solidFill>
                <a:latin typeface="微软雅黑" panose="020B0503020204020204" charset="-122"/>
                <a:ea typeface="微软雅黑" panose="020B0503020204020204" charset="-122"/>
                <a:sym typeface="+mn-ea"/>
              </a:rPr>
              <a:t>:  </a:t>
            </a:r>
            <a:r>
              <a:rPr lang="en-US" altLang="zh-CN" sz="2000" dirty="0" err="1">
                <a:solidFill>
                  <a:schemeClr val="dk1"/>
                </a:solidFill>
                <a:latin typeface="微软雅黑" panose="020B0503020204020204" charset="-122"/>
                <a:ea typeface="微软雅黑" panose="020B0503020204020204" charset="-122"/>
                <a:sym typeface="+mn-ea"/>
              </a:rPr>
              <a:t>Srxlev_S</a:t>
            </a:r>
            <a:r>
              <a:rPr lang="en-US" altLang="zh-CN" sz="2000" dirty="0">
                <a:solidFill>
                  <a:schemeClr val="dk1"/>
                </a:solidFill>
                <a:latin typeface="微软雅黑" panose="020B0503020204020204" charset="-122"/>
                <a:ea typeface="微软雅黑" panose="020B0503020204020204" charset="-122"/>
                <a:sym typeface="+mn-ea"/>
              </a:rPr>
              <a:t> &lt; </a:t>
            </a:r>
            <a:r>
              <a:rPr lang="en-US" altLang="zh-CN" sz="2000" dirty="0" err="1">
                <a:solidFill>
                  <a:schemeClr val="dk1"/>
                </a:solidFill>
                <a:latin typeface="微软雅黑" panose="020B0503020204020204" charset="-122"/>
                <a:ea typeface="微软雅黑" panose="020B0503020204020204" charset="-122"/>
                <a:sym typeface="+mn-ea"/>
              </a:rPr>
              <a:t>ThrshServLow</a:t>
            </a:r>
            <a:r>
              <a:rPr lang="en-US" altLang="zh-CN" sz="2000" dirty="0">
                <a:solidFill>
                  <a:schemeClr val="dk1"/>
                </a:solidFill>
                <a:latin typeface="微软雅黑" panose="020B0503020204020204" charset="-122"/>
                <a:ea typeface="微软雅黑" panose="020B0503020204020204" charset="-122"/>
                <a:sym typeface="+mn-ea"/>
              </a:rPr>
              <a:t>;</a:t>
            </a:r>
            <a:endParaRPr lang="en-US" altLang="zh-CN" sz="2000" dirty="0">
              <a:solidFill>
                <a:schemeClr val="dk1"/>
              </a:solidFill>
              <a:latin typeface="微软雅黑" panose="020B0503020204020204" charset="-122"/>
              <a:ea typeface="微软雅黑" panose="020B0503020204020204" charset="-122"/>
              <a:sym typeface="+mn-ea"/>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49449" y="1552698"/>
            <a:ext cx="7320398" cy="728939"/>
            <a:chOff x="4260" y="638"/>
            <a:chExt cx="8921" cy="966"/>
          </a:xfrm>
        </p:grpSpPr>
        <p:sp>
          <p:nvSpPr>
            <p:cNvPr id="82" name="矩形 81"/>
            <p:cNvSpPr/>
            <p:nvPr>
              <p:custDataLst>
                <p:tags r:id="rId1"/>
              </p:custDataLst>
            </p:nvPr>
          </p:nvSpPr>
          <p:spPr>
            <a:xfrm>
              <a:off x="11754" y="1545"/>
              <a:ext cx="1427" cy="59"/>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3" name="TextBox 82"/>
            <p:cNvSpPr txBox="1"/>
            <p:nvPr/>
          </p:nvSpPr>
          <p:spPr>
            <a:xfrm>
              <a:off x="5783" y="638"/>
              <a:ext cx="5324" cy="785"/>
            </a:xfrm>
            <a:prstGeom prst="round2SameRect">
              <a:avLst>
                <a:gd name="adj1" fmla="val 27581"/>
                <a:gd name="adj2" fmla="val 0"/>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805" b="1" dirty="0">
                  <a:solidFill>
                    <a:schemeClr val="lt1"/>
                  </a:solidFill>
                  <a:latin typeface="微软雅黑" panose="020B0503020204020204" charset="-122"/>
                  <a:ea typeface="微软雅黑" panose="020B0503020204020204" charset="-122"/>
                </a:rPr>
                <a:t>小区切换</a:t>
              </a:r>
              <a:endParaRPr lang="zh-CN" altLang="en-US" sz="3805" b="1" dirty="0">
                <a:solidFill>
                  <a:schemeClr val="lt1"/>
                </a:solidFill>
                <a:latin typeface="微软雅黑" panose="020B0503020204020204" charset="-122"/>
                <a:ea typeface="微软雅黑" panose="020B0503020204020204" charset="-122"/>
              </a:endParaRPr>
            </a:p>
          </p:txBody>
        </p:sp>
        <p:sp>
          <p:nvSpPr>
            <p:cNvPr id="84" name="矩形 83"/>
            <p:cNvSpPr/>
            <p:nvPr>
              <p:custDataLst>
                <p:tags r:id="rId2"/>
              </p:custDataLst>
            </p:nvPr>
          </p:nvSpPr>
          <p:spPr>
            <a:xfrm>
              <a:off x="4260" y="1545"/>
              <a:ext cx="1427" cy="59"/>
            </a:xfrm>
            <a:prstGeom prst="rect">
              <a:avLst/>
            </a:prstGeom>
            <a:solidFill>
              <a:srgbClr val="E4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5" name="矩形 84"/>
            <p:cNvSpPr/>
            <p:nvPr>
              <p:custDataLst>
                <p:tags r:id="rId3"/>
              </p:custDataLst>
            </p:nvPr>
          </p:nvSpPr>
          <p:spPr>
            <a:xfrm>
              <a:off x="5759" y="1545"/>
              <a:ext cx="1427" cy="59"/>
            </a:xfrm>
            <a:prstGeom prst="rect">
              <a:avLst/>
            </a:prstGeom>
            <a:solidFill>
              <a:srgbClr val="8EC6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6" name="矩形 85"/>
            <p:cNvSpPr/>
            <p:nvPr>
              <p:custDataLst>
                <p:tags r:id="rId4"/>
              </p:custDataLst>
            </p:nvPr>
          </p:nvSpPr>
          <p:spPr>
            <a:xfrm>
              <a:off x="7258" y="1545"/>
              <a:ext cx="1427" cy="59"/>
            </a:xfrm>
            <a:prstGeom prst="rect">
              <a:avLst/>
            </a:prstGeom>
            <a:solidFill>
              <a:srgbClr val="EF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7" name="矩形 86"/>
            <p:cNvSpPr/>
            <p:nvPr>
              <p:custDataLst>
                <p:tags r:id="rId5"/>
              </p:custDataLst>
            </p:nvPr>
          </p:nvSpPr>
          <p:spPr>
            <a:xfrm>
              <a:off x="8756" y="1545"/>
              <a:ext cx="1427" cy="59"/>
            </a:xfrm>
            <a:prstGeom prst="rect">
              <a:avLst/>
            </a:prstGeom>
            <a:solidFill>
              <a:srgbClr val="28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sp>
          <p:nvSpPr>
            <p:cNvPr id="88" name="矩形 87"/>
            <p:cNvSpPr/>
            <p:nvPr>
              <p:custDataLst>
                <p:tags r:id="rId6"/>
              </p:custDataLst>
            </p:nvPr>
          </p:nvSpPr>
          <p:spPr>
            <a:xfrm>
              <a:off x="10255" y="1545"/>
              <a:ext cx="1427" cy="59"/>
            </a:xfrm>
            <a:prstGeom prst="rect">
              <a:avLst/>
            </a:prstGeom>
            <a:solidFill>
              <a:srgbClr val="CF0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45" dirty="0">
                <a:solidFill>
                  <a:schemeClr val="lt1"/>
                </a:solidFill>
              </a:endParaRPr>
            </a:p>
          </p:txBody>
        </p:sp>
      </p:grpSp>
      <p:cxnSp>
        <p:nvCxnSpPr>
          <p:cNvPr id="53" name="直接连接符 52"/>
          <p:cNvCxnSpPr/>
          <p:nvPr>
            <p:custDataLst>
              <p:tags r:id="rId7"/>
            </p:custDataLst>
          </p:nvPr>
        </p:nvCxnSpPr>
        <p:spPr>
          <a:xfrm>
            <a:off x="3498970" y="3410512"/>
            <a:ext cx="6276726" cy="0"/>
          </a:xfrm>
          <a:prstGeom prst="line">
            <a:avLst/>
          </a:prstGeom>
          <a:ln w="9525">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91721" y="2644598"/>
            <a:ext cx="5783975" cy="2632710"/>
          </a:xfrm>
          <a:prstGeom prst="rect">
            <a:avLst/>
          </a:prstGeom>
          <a:noFill/>
        </p:spPr>
        <p:txBody>
          <a:bodyPr wrap="square" rtlCol="0">
            <a:spAutoFit/>
          </a:bodyPr>
          <a:lstStyle/>
          <a:p>
            <a:pPr indent="-342900">
              <a:spcBef>
                <a:spcPct val="20000"/>
              </a:spcBef>
            </a:pPr>
            <a:r>
              <a:rPr lang="en-US" altLang="zh-CN" sz="2850" b="1" dirty="0">
                <a:solidFill>
                  <a:srgbClr val="F25600"/>
                </a:solidFill>
                <a:latin typeface="微软雅黑" panose="020B0503020204020204" charset="-122"/>
                <a:ea typeface="微软雅黑" panose="020B0503020204020204" charset="-122"/>
              </a:rPr>
              <a:t> </a:t>
            </a:r>
            <a:r>
              <a:rPr lang="zh-CN" altLang="en-US" sz="2850" b="1" dirty="0">
                <a:solidFill>
                  <a:srgbClr val="F25600"/>
                </a:solidFill>
                <a:latin typeface="微软雅黑" panose="020B0503020204020204" charset="-122"/>
                <a:ea typeface="微软雅黑" panose="020B0503020204020204" charset="-122"/>
              </a:rPr>
              <a:t>一、</a:t>
            </a:r>
            <a:r>
              <a:rPr lang="zh-CN" altLang="en-US" sz="2850" b="1" dirty="0">
                <a:solidFill>
                  <a:srgbClr val="F25600"/>
                </a:solidFill>
                <a:latin typeface="微软雅黑" panose="020B0503020204020204" charset="-122"/>
                <a:ea typeface="微软雅黑" panose="020B0503020204020204" charset="-122"/>
                <a:sym typeface="+mn-ea"/>
              </a:rPr>
              <a:t>切换概述</a:t>
            </a:r>
            <a:endParaRPr lang="zh-CN" altLang="en-US" sz="2850" b="1" dirty="0">
              <a:solidFill>
                <a:srgbClr val="F25600"/>
              </a:solidFill>
              <a:latin typeface="微软雅黑" panose="020B0503020204020204" charset="-122"/>
              <a:ea typeface="微软雅黑" panose="020B0503020204020204" charset="-122"/>
              <a:sym typeface="+mn-ea"/>
            </a:endParaRPr>
          </a:p>
          <a:p>
            <a:pPr indent="-342900">
              <a:spcBef>
                <a:spcPct val="20000"/>
              </a:spcBef>
            </a:pPr>
            <a:endParaRPr lang="zh-CN" altLang="en-US" sz="2850" b="1" dirty="0">
              <a:solidFill>
                <a:srgbClr val="F25600"/>
              </a:solidFill>
              <a:latin typeface="微软雅黑" panose="020B0503020204020204" charset="-122"/>
              <a:ea typeface="微软雅黑" panose="020B0503020204020204" charset="-122"/>
              <a:sym typeface="+mn-ea"/>
            </a:endParaRPr>
          </a:p>
          <a:p>
            <a:pPr indent="-342900">
              <a:spcBef>
                <a:spcPct val="20000"/>
              </a:spcBef>
            </a:pPr>
            <a:endParaRPr lang="zh-CN" altLang="en-US" sz="2850" b="1" dirty="0">
              <a:solidFill>
                <a:srgbClr val="F25600"/>
              </a:solidFill>
              <a:latin typeface="微软雅黑" panose="020B0503020204020204" charset="-122"/>
              <a:ea typeface="微软雅黑" panose="020B0503020204020204" charset="-122"/>
              <a:sym typeface="+mn-ea"/>
            </a:endParaRPr>
          </a:p>
          <a:p>
            <a:pPr indent="-342900">
              <a:spcBef>
                <a:spcPct val="20000"/>
              </a:spcBef>
            </a:pPr>
            <a:endParaRPr lang="zh-CN" altLang="en-US" sz="2850" b="1" dirty="0">
              <a:solidFill>
                <a:srgbClr val="F25600"/>
              </a:solidFill>
              <a:latin typeface="微软雅黑" panose="020B0503020204020204" charset="-122"/>
              <a:ea typeface="微软雅黑" panose="020B0503020204020204" charset="-122"/>
              <a:sym typeface="+mn-ea"/>
            </a:endParaRPr>
          </a:p>
          <a:p>
            <a:pPr indent="-342900">
              <a:spcBef>
                <a:spcPct val="20000"/>
              </a:spcBef>
            </a:pPr>
            <a:endParaRPr lang="zh-CN" altLang="en-US" sz="2850" b="1" dirty="0">
              <a:solidFill>
                <a:srgbClr val="F25600"/>
              </a:solidFill>
              <a:latin typeface="微软雅黑" panose="020B0503020204020204" charset="-122"/>
              <a:ea typeface="微软雅黑" panose="020B0503020204020204" charset="-122"/>
              <a:sym typeface="+mn-ea"/>
            </a:endParaRPr>
          </a:p>
        </p:txBody>
      </p:sp>
      <p:cxnSp>
        <p:nvCxnSpPr>
          <p:cNvPr id="13" name="直接连接符 12"/>
          <p:cNvCxnSpPr/>
          <p:nvPr>
            <p:custDataLst>
              <p:tags r:id="rId8"/>
            </p:custDataLst>
          </p:nvPr>
        </p:nvCxnSpPr>
        <p:spPr>
          <a:xfrm>
            <a:off x="3498970" y="4432929"/>
            <a:ext cx="6276726" cy="0"/>
          </a:xfrm>
          <a:prstGeom prst="line">
            <a:avLst/>
          </a:prstGeom>
          <a:ln w="9525">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TextBox 99"/>
          <p:cNvSpPr txBox="1"/>
          <p:nvPr>
            <p:custDataLst>
              <p:tags r:id="rId9"/>
            </p:custDataLst>
          </p:nvPr>
        </p:nvSpPr>
        <p:spPr>
          <a:xfrm>
            <a:off x="3995631" y="3773473"/>
            <a:ext cx="5783975" cy="3158490"/>
          </a:xfrm>
          <a:prstGeom prst="rect">
            <a:avLst/>
          </a:prstGeom>
          <a:noFill/>
        </p:spPr>
        <p:txBody>
          <a:bodyPr wrap="square" rtlCol="0">
            <a:spAutoFit/>
          </a:bodyPr>
          <a:lstStyle/>
          <a:p>
            <a:pPr indent="-342900">
              <a:spcBef>
                <a:spcPct val="20000"/>
              </a:spcBef>
            </a:pPr>
            <a:r>
              <a:rPr lang="en-US" altLang="zh-CN" sz="2850" dirty="0">
                <a:solidFill>
                  <a:schemeClr val="dk1"/>
                </a:solidFill>
                <a:latin typeface="微软雅黑" panose="020B0503020204020204" charset="-122"/>
                <a:ea typeface="微软雅黑" panose="020B0503020204020204" charset="-122"/>
              </a:rPr>
              <a:t> </a:t>
            </a:r>
            <a:r>
              <a:rPr lang="zh-CN" altLang="en-US" sz="2850" dirty="0">
                <a:solidFill>
                  <a:schemeClr val="dk1"/>
                </a:solidFill>
                <a:latin typeface="微软雅黑" panose="020B0503020204020204" charset="-122"/>
                <a:ea typeface="微软雅黑" panose="020B0503020204020204" charset="-122"/>
              </a:rPr>
              <a:t>二、</a:t>
            </a:r>
            <a:r>
              <a:rPr lang="zh-CN" altLang="en-US" sz="2850" dirty="0">
                <a:solidFill>
                  <a:schemeClr val="dk1"/>
                </a:solidFill>
                <a:latin typeface="微软雅黑" panose="020B0503020204020204" charset="-122"/>
                <a:ea typeface="微软雅黑" panose="020B0503020204020204" charset="-122"/>
                <a:sym typeface="+mn-ea"/>
              </a:rPr>
              <a:t>切换测量</a:t>
            </a: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p:txBody>
      </p:sp>
      <p:cxnSp>
        <p:nvCxnSpPr>
          <p:cNvPr id="15" name="直接连接符 14"/>
          <p:cNvCxnSpPr/>
          <p:nvPr>
            <p:custDataLst>
              <p:tags r:id="rId10"/>
            </p:custDataLst>
          </p:nvPr>
        </p:nvCxnSpPr>
        <p:spPr>
          <a:xfrm>
            <a:off x="3529090" y="5543172"/>
            <a:ext cx="6276726" cy="0"/>
          </a:xfrm>
          <a:prstGeom prst="line">
            <a:avLst/>
          </a:prstGeom>
          <a:ln w="9525">
            <a:solidFill>
              <a:schemeClr val="lt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TextBox 99"/>
          <p:cNvSpPr txBox="1"/>
          <p:nvPr>
            <p:custDataLst>
              <p:tags r:id="rId11"/>
            </p:custDataLst>
          </p:nvPr>
        </p:nvSpPr>
        <p:spPr>
          <a:xfrm>
            <a:off x="4025751" y="4883716"/>
            <a:ext cx="5783975" cy="1055370"/>
          </a:xfrm>
          <a:prstGeom prst="rect">
            <a:avLst/>
          </a:prstGeom>
          <a:noFill/>
        </p:spPr>
        <p:txBody>
          <a:bodyPr wrap="square" rtlCol="0">
            <a:spAutoFit/>
          </a:bodyPr>
          <a:lstStyle/>
          <a:p>
            <a:pPr indent="-342900">
              <a:spcBef>
                <a:spcPct val="20000"/>
              </a:spcBef>
            </a:pPr>
            <a:r>
              <a:rPr lang="en-US" altLang="zh-CN" sz="2850" dirty="0">
                <a:solidFill>
                  <a:schemeClr val="dk1"/>
                </a:solidFill>
                <a:latin typeface="微软雅黑" panose="020B0503020204020204" charset="-122"/>
                <a:ea typeface="微软雅黑" panose="020B0503020204020204" charset="-122"/>
              </a:rPr>
              <a:t> </a:t>
            </a:r>
            <a:r>
              <a:rPr lang="zh-CN" altLang="en-US" sz="2850" dirty="0">
                <a:solidFill>
                  <a:schemeClr val="dk1"/>
                </a:solidFill>
                <a:latin typeface="微软雅黑" panose="020B0503020204020204" charset="-122"/>
                <a:ea typeface="微软雅黑" panose="020B0503020204020204" charset="-122"/>
              </a:rPr>
              <a:t>三、</a:t>
            </a:r>
            <a:r>
              <a:rPr lang="zh-CN" altLang="en-US" sz="2850" dirty="0">
                <a:solidFill>
                  <a:schemeClr val="dk1"/>
                </a:solidFill>
                <a:latin typeface="微软雅黑" panose="020B0503020204020204" charset="-122"/>
                <a:ea typeface="微软雅黑" panose="020B0503020204020204" charset="-122"/>
                <a:sym typeface="+mn-ea"/>
              </a:rPr>
              <a:t>切换流程</a:t>
            </a:r>
            <a:endParaRPr lang="zh-CN" altLang="en-US" sz="2850" dirty="0">
              <a:solidFill>
                <a:schemeClr val="dk1"/>
              </a:solidFill>
              <a:latin typeface="微软雅黑" panose="020B0503020204020204" charset="-122"/>
              <a:ea typeface="微软雅黑" panose="020B0503020204020204" charset="-122"/>
              <a:sym typeface="+mn-ea"/>
            </a:endParaRPr>
          </a:p>
          <a:p>
            <a:pPr indent="-342900">
              <a:spcBef>
                <a:spcPct val="20000"/>
              </a:spcBef>
            </a:pPr>
            <a:endParaRPr lang="zh-CN" altLang="en-US" sz="2850" dirty="0">
              <a:solidFill>
                <a:schemeClr val="dk1"/>
              </a:solidFill>
              <a:latin typeface="微软雅黑" panose="020B0503020204020204" charset="-122"/>
              <a:ea typeface="微软雅黑" panose="020B0503020204020204" charset="-122"/>
              <a:sym typeface="+mn-ea"/>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custDataLst>
              <p:tags r:id="rId1"/>
            </p:custDataLst>
          </p:nvPr>
        </p:nvSpPr>
        <p:spPr>
          <a:xfrm>
            <a:off x="2362318" y="1524007"/>
            <a:ext cx="7540243" cy="4620625"/>
          </a:xfrm>
          <a:noFill/>
        </p:spPr>
        <p:txBody>
          <a:bodyPr/>
          <a:lstStyle/>
          <a:p>
            <a:pPr lvl="1" eaLnBrk="1" hangingPunct="1"/>
            <a:endParaRPr lang="en-US" altLang="zh-CN" sz="2245" dirty="0">
              <a:solidFill>
                <a:schemeClr val="dk1"/>
              </a:solidFill>
            </a:endParaRPr>
          </a:p>
          <a:p>
            <a:pPr lvl="2" eaLnBrk="1" hangingPunct="1">
              <a:buFont typeface="Wingdings" panose="05000000000000000000" pitchFamily="2" charset="2"/>
              <a:buNone/>
            </a:pPr>
            <a:endParaRPr lang="en-US" altLang="zh-CN" sz="2245" dirty="0">
              <a:solidFill>
                <a:schemeClr val="dk1"/>
              </a:solidFill>
            </a:endParaRPr>
          </a:p>
        </p:txBody>
      </p:sp>
      <p:sp>
        <p:nvSpPr>
          <p:cNvPr id="5" name="文本框 4"/>
          <p:cNvSpPr txBox="1"/>
          <p:nvPr/>
        </p:nvSpPr>
        <p:spPr>
          <a:xfrm>
            <a:off x="534142" y="434240"/>
            <a:ext cx="8043575" cy="681990"/>
          </a:xfrm>
          <a:prstGeom prst="rect">
            <a:avLst/>
          </a:prstGeom>
          <a:noFill/>
        </p:spPr>
        <p:txBody>
          <a:bodyPr wrap="square" rtlCol="0">
            <a:spAutoFit/>
          </a:bodyPr>
          <a:lstStyle/>
          <a:p>
            <a:pPr>
              <a:lnSpc>
                <a:spcPct val="120000"/>
              </a:lnSpc>
            </a:pPr>
            <a:r>
              <a:rPr kumimoji="1" lang="zh-CN" altLang="en-US" sz="3200" dirty="0">
                <a:solidFill>
                  <a:srgbClr val="0000FF"/>
                </a:solidFill>
                <a:latin typeface="微软雅黑" panose="020B0503020204020204" charset="-122"/>
                <a:ea typeface="微软雅黑" panose="020B0503020204020204" charset="-122"/>
                <a:cs typeface="微软雅黑" panose="020B0503020204020204" charset="-122"/>
              </a:rPr>
              <a:t>连接状态</a:t>
            </a:r>
            <a:endParaRPr kumimoji="1" lang="zh-CN" altLang="en-US" sz="320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6" name="直线连接符 3"/>
          <p:cNvCxnSpPr/>
          <p:nvPr>
            <p:custDataLst>
              <p:tags r:id="rId2"/>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Rectangle 3"/>
          <p:cNvSpPr txBox="1">
            <a:spLocks noChangeArrowheads="1"/>
          </p:cNvSpPr>
          <p:nvPr>
            <p:custDataLst>
              <p:tags r:id="rId3"/>
            </p:custDataLst>
          </p:nvPr>
        </p:nvSpPr>
        <p:spPr>
          <a:xfrm>
            <a:off x="304800" y="1354455"/>
            <a:ext cx="11642090" cy="3405505"/>
          </a:xfrm>
          <a:prstGeom prst="rect">
            <a:avLst/>
          </a:prstGeom>
        </p:spPr>
        <p:txBody>
          <a:bodyPr vert="horz" lIns="108661" tIns="54330" rIns="108661" bIns="54330" rtlCol="0">
            <a:normAutofit/>
          </a:bodyPr>
          <a:lstStyle>
            <a:lvl1pPr marL="269875" indent="-269240" algn="l" defTabSz="719455" rtl="0" eaLnBrk="1" latinLnBrk="0" hangingPunct="1">
              <a:spcBef>
                <a:spcPts val="75"/>
              </a:spcBef>
              <a:buFont typeface="Arial" panose="020B0604020202020204" pitchFamily="34" charset="0"/>
              <a:buChar char="•"/>
              <a:defRPr sz="2520" kern="1200">
                <a:solidFill>
                  <a:schemeClr val="tx1"/>
                </a:solidFill>
                <a:latin typeface="+mn-lt"/>
                <a:ea typeface="+mn-ea"/>
                <a:cs typeface="+mn-cs"/>
              </a:defRPr>
            </a:lvl1pPr>
            <a:lvl2pPr marL="584835" indent="-224155" algn="l" defTabSz="719455" rtl="0" eaLnBrk="1" latinLnBrk="0" hangingPunct="1">
              <a:spcBef>
                <a:spcPts val="75"/>
              </a:spcBef>
              <a:buFont typeface="Arial" panose="020B0604020202020204" pitchFamily="34" charset="0"/>
              <a:buChar char="–"/>
              <a:defRPr sz="2205" kern="1200">
                <a:solidFill>
                  <a:schemeClr val="tx1"/>
                </a:solidFill>
                <a:latin typeface="+mn-lt"/>
                <a:ea typeface="+mn-ea"/>
                <a:cs typeface="+mn-cs"/>
              </a:defRPr>
            </a:lvl2pPr>
            <a:lvl3pPr marL="899160" indent="-179070" algn="l" defTabSz="719455" rtl="0" eaLnBrk="1" latinLnBrk="0" hangingPunct="1">
              <a:spcBef>
                <a:spcPts val="75"/>
              </a:spcBef>
              <a:buFont typeface="Arial" panose="020B0604020202020204" pitchFamily="34" charset="0"/>
              <a:buChar char="•"/>
              <a:defRPr sz="1890" kern="1200">
                <a:solidFill>
                  <a:schemeClr val="tx1"/>
                </a:solidFill>
                <a:latin typeface="+mn-lt"/>
                <a:ea typeface="+mn-ea"/>
                <a:cs typeface="+mn-cs"/>
              </a:defRPr>
            </a:lvl3pPr>
            <a:lvl4pPr marL="12592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4pPr>
            <a:lvl5pPr marL="16186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5pPr>
            <a:lvl6pPr marL="19786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6pPr>
            <a:lvl7pPr marL="23387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7pPr>
            <a:lvl8pPr marL="26981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8pPr>
            <a:lvl9pPr marL="30581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9pPr>
          </a:lstStyle>
          <a:p>
            <a:pPr>
              <a:lnSpc>
                <a:spcPct val="150000"/>
              </a:lnSpc>
            </a:pPr>
            <a:r>
              <a:rPr lang="zh-CN" altLang="en-US" sz="2800" dirty="0">
                <a:solidFill>
                  <a:schemeClr val="dk1"/>
                </a:solidFill>
                <a:latin typeface="微软雅黑" panose="020B0503020204020204" charset="-122"/>
                <a:ea typeface="微软雅黑" panose="020B0503020204020204" charset="-122"/>
              </a:rPr>
              <a:t>连接状态指</a:t>
            </a:r>
            <a:r>
              <a:rPr lang="en-US" altLang="zh-CN" sz="2800" dirty="0">
                <a:solidFill>
                  <a:schemeClr val="dk1"/>
                </a:solidFill>
                <a:latin typeface="微软雅黑" panose="020B0503020204020204" charset="-122"/>
                <a:ea typeface="微软雅黑" panose="020B0503020204020204" charset="-122"/>
              </a:rPr>
              <a:t>ECM-CONNECTED</a:t>
            </a:r>
            <a:r>
              <a:rPr lang="zh-CN" altLang="en-US" sz="2800" dirty="0">
                <a:solidFill>
                  <a:schemeClr val="dk1"/>
                </a:solidFill>
                <a:latin typeface="微软雅黑" panose="020B0503020204020204" charset="-122"/>
                <a:ea typeface="微软雅黑" panose="020B0503020204020204" charset="-122"/>
              </a:rPr>
              <a:t>状态，其主要特征如下：</a:t>
            </a:r>
            <a:endParaRPr lang="zh-CN" altLang="en-US" sz="2800"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en-US" altLang="zh-CN" sz="2400" dirty="0">
                <a:solidFill>
                  <a:schemeClr val="dk1"/>
                </a:solidFill>
                <a:latin typeface="微软雅黑" panose="020B0503020204020204" charset="-122"/>
                <a:ea typeface="微软雅黑" panose="020B0503020204020204" charset="-122"/>
              </a:rPr>
              <a:t>UE</a:t>
            </a:r>
            <a:r>
              <a:rPr lang="zh-CN" altLang="en-US" sz="2400" dirty="0">
                <a:solidFill>
                  <a:schemeClr val="dk1"/>
                </a:solidFill>
                <a:latin typeface="微软雅黑" panose="020B0503020204020204" charset="-122"/>
                <a:ea typeface="微软雅黑" panose="020B0503020204020204" charset="-122"/>
              </a:rPr>
              <a:t>和网络之间有</a:t>
            </a:r>
            <a:r>
              <a:rPr lang="zh-CN" altLang="en-US" sz="2400" dirty="0">
                <a:solidFill>
                  <a:srgbClr val="FF0000"/>
                </a:solidFill>
                <a:latin typeface="微软雅黑" panose="020B0503020204020204" charset="-122"/>
                <a:ea typeface="微软雅黑" panose="020B0503020204020204" charset="-122"/>
              </a:rPr>
              <a:t>信令</a:t>
            </a:r>
            <a:r>
              <a:rPr lang="zh-CN" altLang="en-US" sz="2400" dirty="0">
                <a:solidFill>
                  <a:schemeClr val="dk1"/>
                </a:solidFill>
                <a:latin typeface="微软雅黑" panose="020B0503020204020204" charset="-122"/>
                <a:ea typeface="微软雅黑" panose="020B0503020204020204" charset="-122"/>
              </a:rPr>
              <a:t>连接，这个信令连接包括</a:t>
            </a:r>
            <a:r>
              <a:rPr lang="en-US" altLang="zh-CN" sz="2400" dirty="0">
                <a:solidFill>
                  <a:schemeClr val="dk1"/>
                </a:solidFill>
                <a:latin typeface="微软雅黑" panose="020B0503020204020204" charset="-122"/>
                <a:ea typeface="微软雅黑" panose="020B0503020204020204" charset="-122"/>
              </a:rPr>
              <a:t>RRC</a:t>
            </a:r>
            <a:r>
              <a:rPr lang="zh-CN" altLang="en-US" sz="2400" dirty="0">
                <a:solidFill>
                  <a:schemeClr val="dk1"/>
                </a:solidFill>
                <a:latin typeface="微软雅黑" panose="020B0503020204020204" charset="-122"/>
                <a:ea typeface="微软雅黑" panose="020B0503020204020204" charset="-122"/>
              </a:rPr>
              <a:t>连接和</a:t>
            </a:r>
            <a:r>
              <a:rPr lang="en-US" altLang="zh-CN" sz="2400" dirty="0">
                <a:solidFill>
                  <a:schemeClr val="dk1"/>
                </a:solidFill>
                <a:latin typeface="微软雅黑" panose="020B0503020204020204" charset="-122"/>
                <a:ea typeface="微软雅黑" panose="020B0503020204020204" charset="-122"/>
              </a:rPr>
              <a:t>S1-MME</a:t>
            </a:r>
            <a:r>
              <a:rPr lang="zh-CN" altLang="en-US" sz="2400" dirty="0">
                <a:solidFill>
                  <a:schemeClr val="dk1"/>
                </a:solidFill>
                <a:latin typeface="微软雅黑" panose="020B0503020204020204" charset="-122"/>
                <a:ea typeface="微软雅黑" panose="020B0503020204020204" charset="-122"/>
              </a:rPr>
              <a:t>连接两部分；</a:t>
            </a:r>
            <a:endParaRPr lang="zh-CN" altLang="en-US" sz="2400" dirty="0">
              <a:solidFill>
                <a:schemeClr val="dk1"/>
              </a:solidFill>
              <a:latin typeface="微软雅黑" panose="020B0503020204020204" charset="-122"/>
              <a:ea typeface="微软雅黑" panose="020B0503020204020204" charset="-122"/>
            </a:endParaRPr>
          </a:p>
          <a:p>
            <a:pPr lvl="0">
              <a:lnSpc>
                <a:spcPct val="150000"/>
              </a:lnSpc>
              <a:buFont typeface="Wingdings" panose="05000000000000000000" pitchFamily="2" charset="2"/>
              <a:buChar char="Ø"/>
            </a:pPr>
            <a:r>
              <a:rPr lang="zh-CN" altLang="en-US" sz="2740" dirty="0">
                <a:solidFill>
                  <a:schemeClr val="dk1"/>
                </a:solidFill>
                <a:latin typeface="微软雅黑" panose="020B0503020204020204" charset="-122"/>
                <a:ea typeface="微软雅黑" panose="020B0503020204020204" charset="-122"/>
              </a:rPr>
              <a:t>网络对</a:t>
            </a:r>
            <a:r>
              <a:rPr lang="en-US" altLang="zh-CN" sz="2740" dirty="0">
                <a:solidFill>
                  <a:schemeClr val="dk1"/>
                </a:solidFill>
                <a:latin typeface="微软雅黑" panose="020B0503020204020204" charset="-122"/>
                <a:ea typeface="微软雅黑" panose="020B0503020204020204" charset="-122"/>
              </a:rPr>
              <a:t>UE</a:t>
            </a:r>
            <a:r>
              <a:rPr lang="zh-CN" altLang="en-US" sz="2740" dirty="0">
                <a:solidFill>
                  <a:schemeClr val="dk1"/>
                </a:solidFill>
                <a:latin typeface="微软雅黑" panose="020B0503020204020204" charset="-122"/>
                <a:ea typeface="微软雅黑" panose="020B0503020204020204" charset="-122"/>
              </a:rPr>
              <a:t>位置所知精度为</a:t>
            </a:r>
            <a:r>
              <a:rPr lang="zh-CN" altLang="en-US" sz="2740" dirty="0">
                <a:solidFill>
                  <a:srgbClr val="FF0000"/>
                </a:solidFill>
                <a:latin typeface="微软雅黑" panose="020B0503020204020204" charset="-122"/>
                <a:ea typeface="微软雅黑" panose="020B0503020204020204" charset="-122"/>
              </a:rPr>
              <a:t>小区级</a:t>
            </a:r>
            <a:r>
              <a:rPr lang="zh-CN" altLang="en-US" sz="2740" dirty="0">
                <a:solidFill>
                  <a:schemeClr val="dk1"/>
                </a:solidFill>
                <a:latin typeface="微软雅黑" panose="020B0503020204020204" charset="-122"/>
                <a:ea typeface="微软雅黑" panose="020B0503020204020204" charset="-122"/>
              </a:rPr>
              <a:t>；</a:t>
            </a:r>
            <a:endParaRPr lang="zh-CN" altLang="en-US" sz="2740"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en-US" altLang="zh-CN" sz="2400" dirty="0">
                <a:solidFill>
                  <a:schemeClr val="dk1"/>
                </a:solidFill>
                <a:latin typeface="微软雅黑" panose="020B0503020204020204" charset="-122"/>
                <a:ea typeface="微软雅黑" panose="020B0503020204020204" charset="-122"/>
              </a:rPr>
              <a:t>UE</a:t>
            </a:r>
            <a:r>
              <a:rPr lang="zh-CN" altLang="en-US" sz="2400" dirty="0">
                <a:solidFill>
                  <a:schemeClr val="dk1"/>
                </a:solidFill>
                <a:latin typeface="微软雅黑" panose="020B0503020204020204" charset="-122"/>
                <a:ea typeface="微软雅黑" panose="020B0503020204020204" charset="-122"/>
              </a:rPr>
              <a:t>移动性管理由</a:t>
            </a:r>
            <a:r>
              <a:rPr lang="zh-CN" altLang="en-US" sz="2400" dirty="0">
                <a:solidFill>
                  <a:srgbClr val="FF0000"/>
                </a:solidFill>
                <a:latin typeface="微软雅黑" panose="020B0503020204020204" charset="-122"/>
                <a:ea typeface="微软雅黑" panose="020B0503020204020204" charset="-122"/>
              </a:rPr>
              <a:t>切换</a:t>
            </a:r>
            <a:r>
              <a:rPr lang="zh-CN" altLang="en-US" sz="2400" dirty="0">
                <a:solidFill>
                  <a:schemeClr val="dk1"/>
                </a:solidFill>
                <a:latin typeface="微软雅黑" panose="020B0503020204020204" charset="-122"/>
                <a:ea typeface="微软雅黑" panose="020B0503020204020204" charset="-122"/>
              </a:rPr>
              <a:t>过程控制；</a:t>
            </a:r>
            <a:endParaRPr lang="zh-CN" altLang="en-US" sz="2400"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en-US" altLang="zh-CN" sz="2400" dirty="0">
                <a:solidFill>
                  <a:schemeClr val="dk1"/>
                </a:solidFill>
                <a:latin typeface="微软雅黑" panose="020B0503020204020204" charset="-122"/>
                <a:ea typeface="微软雅黑" panose="020B0503020204020204" charset="-122"/>
              </a:rPr>
              <a:t>S1</a:t>
            </a:r>
            <a:r>
              <a:rPr lang="zh-CN" altLang="en-US" sz="2400" dirty="0">
                <a:solidFill>
                  <a:schemeClr val="dk1"/>
                </a:solidFill>
                <a:latin typeface="微软雅黑" panose="020B0503020204020204" charset="-122"/>
                <a:ea typeface="微软雅黑" panose="020B0503020204020204" charset="-122"/>
              </a:rPr>
              <a:t>释放过程将使</a:t>
            </a:r>
            <a:r>
              <a:rPr lang="en-US" altLang="zh-CN" sz="2400" dirty="0">
                <a:solidFill>
                  <a:schemeClr val="dk1"/>
                </a:solidFill>
                <a:latin typeface="微软雅黑" panose="020B0503020204020204" charset="-122"/>
                <a:ea typeface="微软雅黑" panose="020B0503020204020204" charset="-122"/>
              </a:rPr>
              <a:t>UE</a:t>
            </a:r>
            <a:r>
              <a:rPr lang="zh-CN" altLang="en-US" sz="2400" dirty="0">
                <a:solidFill>
                  <a:schemeClr val="dk1"/>
                </a:solidFill>
                <a:latin typeface="微软雅黑" panose="020B0503020204020204" charset="-122"/>
                <a:ea typeface="微软雅黑" panose="020B0503020204020204" charset="-122"/>
              </a:rPr>
              <a:t>从</a:t>
            </a:r>
            <a:r>
              <a:rPr lang="en-US" altLang="zh-CN" sz="2400" dirty="0">
                <a:solidFill>
                  <a:schemeClr val="dk1"/>
                </a:solidFill>
                <a:latin typeface="微软雅黑" panose="020B0503020204020204" charset="-122"/>
                <a:ea typeface="微软雅黑" panose="020B0503020204020204" charset="-122"/>
              </a:rPr>
              <a:t>ECM-CONNECTED</a:t>
            </a:r>
            <a:r>
              <a:rPr lang="zh-CN" altLang="en-US" sz="2400" dirty="0">
                <a:solidFill>
                  <a:schemeClr val="dk1"/>
                </a:solidFill>
                <a:latin typeface="微软雅黑" panose="020B0503020204020204" charset="-122"/>
                <a:ea typeface="微软雅黑" panose="020B0503020204020204" charset="-122"/>
              </a:rPr>
              <a:t>状态迁移到</a:t>
            </a:r>
            <a:r>
              <a:rPr lang="en-US" altLang="zh-CN" sz="2400" dirty="0">
                <a:solidFill>
                  <a:schemeClr val="dk1"/>
                </a:solidFill>
                <a:latin typeface="微软雅黑" panose="020B0503020204020204" charset="-122"/>
                <a:ea typeface="微软雅黑" panose="020B0503020204020204" charset="-122"/>
              </a:rPr>
              <a:t>ECM-IDLE</a:t>
            </a:r>
            <a:r>
              <a:rPr lang="zh-CN" altLang="en-US" sz="2400" dirty="0">
                <a:solidFill>
                  <a:schemeClr val="dk1"/>
                </a:solidFill>
                <a:latin typeface="微软雅黑" panose="020B0503020204020204" charset="-122"/>
                <a:ea typeface="微软雅黑" panose="020B0503020204020204" charset="-122"/>
              </a:rPr>
              <a:t>状态。</a:t>
            </a:r>
            <a:endParaRPr lang="zh-CN" altLang="en-US" sz="2400" dirty="0">
              <a:solidFill>
                <a:schemeClr val="dk1"/>
              </a:solidFill>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3905726" y="1031111"/>
            <a:ext cx="2448560" cy="4315370"/>
          </a:xfrm>
          <a:prstGeom prst="rect">
            <a:avLst/>
          </a:prstGeom>
        </p:spPr>
      </p:pic>
      <p:sp>
        <p:nvSpPr>
          <p:cNvPr id="8" name="文本框 7"/>
          <p:cNvSpPr txBox="1"/>
          <p:nvPr>
            <p:custDataLst>
              <p:tags r:id="rId3"/>
            </p:custDataLst>
          </p:nvPr>
        </p:nvSpPr>
        <p:spPr>
          <a:xfrm>
            <a:off x="449486" y="555501"/>
            <a:ext cx="6768752" cy="607695"/>
          </a:xfrm>
          <a:prstGeom prst="rect">
            <a:avLst/>
          </a:prstGeom>
          <a:noFill/>
        </p:spPr>
        <p:txBody>
          <a:bodyPr wrap="square" rtlCol="0">
            <a:spAutoFit/>
          </a:bodyPr>
          <a:lstStyle/>
          <a:p>
            <a:pPr>
              <a:lnSpc>
                <a:spcPct val="120000"/>
              </a:lnSpc>
            </a:pPr>
            <a:r>
              <a:rPr kumimoji="1" lang="zh-CN" altLang="en-US" sz="2800" dirty="0">
                <a:solidFill>
                  <a:schemeClr val="accent1"/>
                </a:solidFill>
                <a:latin typeface="微软雅黑" panose="020B0503020204020204" charset="-122"/>
                <a:ea typeface="微软雅黑" panose="020B0503020204020204" charset="-122"/>
                <a:cs typeface="微软雅黑" panose="020B0503020204020204" charset="-122"/>
              </a:rPr>
              <a:t>一、</a:t>
            </a:r>
            <a:r>
              <a:rPr kumimoji="1" lang="en-US" altLang="zh-CN" sz="2800" dirty="0">
                <a:solidFill>
                  <a:schemeClr val="accent1"/>
                </a:solidFill>
                <a:latin typeface="微软雅黑" panose="020B0503020204020204" charset="-122"/>
                <a:ea typeface="微软雅黑" panose="020B0503020204020204" charset="-122"/>
                <a:cs typeface="微软雅黑" panose="020B0503020204020204" charset="-122"/>
              </a:rPr>
              <a:t>LTE</a:t>
            </a:r>
            <a:r>
              <a:rPr kumimoji="1" lang="zh-CN" altLang="en-US" sz="2800" dirty="0">
                <a:solidFill>
                  <a:schemeClr val="accent1"/>
                </a:solidFill>
                <a:latin typeface="微软雅黑" panose="020B0503020204020204" charset="-122"/>
                <a:ea typeface="微软雅黑" panose="020B0503020204020204" charset="-122"/>
                <a:cs typeface="微软雅黑" panose="020B0503020204020204" charset="-122"/>
              </a:rPr>
              <a:t>网络的关键网元功能</a:t>
            </a:r>
            <a:endParaRPr kumimoji="1" lang="zh-CN" altLang="en-US" sz="2800" dirty="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9" name="直线连接符 3"/>
          <p:cNvCxnSpPr/>
          <p:nvPr>
            <p:custDataLst>
              <p:tags r:id="rId4"/>
            </p:custDataLst>
          </p:nvPr>
        </p:nvCxnSpPr>
        <p:spPr>
          <a:xfrm>
            <a:off x="449486" y="1059557"/>
            <a:ext cx="9145016"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graphicFrame>
        <p:nvGraphicFramePr>
          <p:cNvPr id="11" name="图示 10"/>
          <p:cNvGraphicFramePr/>
          <p:nvPr>
            <p:custDataLst>
              <p:tags r:id="rId5"/>
            </p:custDataLst>
          </p:nvPr>
        </p:nvGraphicFramePr>
        <p:xfrm>
          <a:off x="665480" y="3218815"/>
          <a:ext cx="3380105" cy="23348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2" name="图示 11"/>
          <p:cNvGraphicFramePr/>
          <p:nvPr>
            <p:custDataLst>
              <p:tags r:id="rId11"/>
            </p:custDataLst>
          </p:nvPr>
        </p:nvGraphicFramePr>
        <p:xfrm>
          <a:off x="6613416" y="1203573"/>
          <a:ext cx="3269858" cy="244777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文本框 13"/>
          <p:cNvSpPr txBox="1"/>
          <p:nvPr>
            <p:custDataLst>
              <p:tags r:id="rId17"/>
            </p:custDataLst>
          </p:nvPr>
        </p:nvSpPr>
        <p:spPr>
          <a:xfrm>
            <a:off x="413385" y="1089660"/>
            <a:ext cx="4694555" cy="1660525"/>
          </a:xfrm>
          <a:prstGeom prst="rect">
            <a:avLst/>
          </a:prstGeom>
          <a:noFill/>
        </p:spPr>
        <p:txBody>
          <a:bodyPr wrap="square" rtlCol="0">
            <a:spAutoFit/>
          </a:bodyPr>
          <a:lstStyle/>
          <a:p>
            <a:pPr>
              <a:lnSpc>
                <a:spcPct val="150000"/>
              </a:lnSpc>
            </a:pPr>
            <a:r>
              <a:rPr kumimoji="1" lang="en-US" altLang="zh-CN" sz="2400" dirty="0">
                <a:solidFill>
                  <a:schemeClr val="dk1"/>
                </a:solidFill>
                <a:latin typeface="微软雅黑" panose="020B0503020204020204" charset="-122"/>
                <a:ea typeface="微软雅黑" panose="020B0503020204020204" charset="-122"/>
                <a:cs typeface="微软雅黑" panose="020B0503020204020204" charset="-122"/>
              </a:rPr>
              <a:t>1. E-UTRAN </a:t>
            </a:r>
            <a:r>
              <a:rPr kumimoji="1"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rPr>
              <a:t>增强型无线接入网</a:t>
            </a:r>
            <a:endParaRPr kumimoji="1" lang="zh-CN" altLang="en-US" sz="2400"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a:lnSpc>
                <a:spcPct val="150000"/>
              </a:lnSpc>
            </a:pPr>
            <a:endParaRPr kumimoji="1" lang="en-US" altLang="zh-CN" sz="2400" dirty="0">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endParaRPr kumimoji="1" lang="en-US" altLang="zh-CN" sz="2000" dirty="0">
              <a:solidFill>
                <a:schemeClr val="dk1"/>
              </a:solidFill>
              <a:latin typeface="微软雅黑" panose="020B0503020204020204" charset="-122"/>
              <a:ea typeface="微软雅黑" panose="020B0503020204020204" charset="-122"/>
            </a:endParaRPr>
          </a:p>
        </p:txBody>
      </p:sp>
      <p:sp>
        <p:nvSpPr>
          <p:cNvPr id="13" name="文本框 12"/>
          <p:cNvSpPr txBox="1"/>
          <p:nvPr/>
        </p:nvSpPr>
        <p:spPr>
          <a:xfrm>
            <a:off x="7848600" y="1295400"/>
            <a:ext cx="3366770" cy="460375"/>
          </a:xfrm>
          <a:prstGeom prst="rect">
            <a:avLst/>
          </a:prstGeom>
          <a:noFill/>
        </p:spPr>
        <p:txBody>
          <a:bodyPr wrap="square" rtlCol="0" anchor="t">
            <a:spAutoFit/>
          </a:bodyPr>
          <a:lstStyle/>
          <a:p>
            <a:r>
              <a:rPr lang="en-US" altLang="zh-CN" sz="2400" dirty="0">
                <a:solidFill>
                  <a:srgbClr val="FF0000"/>
                </a:solidFill>
                <a:sym typeface="+mn-ea"/>
              </a:rPr>
              <a:t>RNC+NodeB=eNodeB</a:t>
            </a:r>
            <a:endParaRPr lang="en-US" altLang="zh-CN" sz="2400" dirty="0">
              <a:solidFill>
                <a:srgbClr val="FF0000"/>
              </a:solidFill>
              <a:sym typeface="+mn-ea"/>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7970" y="457200"/>
            <a:ext cx="11277600" cy="4904740"/>
          </a:xfrm>
          <a:prstGeom prst="rect">
            <a:avLst/>
          </a:prstGeom>
        </p:spPr>
        <p:txBody>
          <a:bodyPr wrap="square">
            <a:noAutofit/>
          </a:bodyPr>
          <a:lstStyle/>
          <a:p>
            <a:pPr>
              <a:lnSpc>
                <a:spcPct val="130000"/>
              </a:lnSpc>
            </a:pPr>
            <a:r>
              <a:rPr lang="en-US" altLang="zh-CN" sz="3200" dirty="0">
                <a:solidFill>
                  <a:srgbClr val="0000FF"/>
                </a:solidFill>
              </a:rPr>
              <a:t> LTE</a:t>
            </a:r>
            <a:r>
              <a:rPr lang="zh-CN" altLang="zh-CN" sz="3200" dirty="0">
                <a:solidFill>
                  <a:srgbClr val="0000FF"/>
                </a:solidFill>
              </a:rPr>
              <a:t>切换</a:t>
            </a:r>
            <a:r>
              <a:rPr lang="en-US" altLang="zh-CN" sz="3200" dirty="0">
                <a:solidFill>
                  <a:srgbClr val="0000FF"/>
                </a:solidFill>
              </a:rPr>
              <a:t>  </a:t>
            </a:r>
            <a:r>
              <a:rPr lang="zh-CN" altLang="zh-CN" sz="3200" dirty="0">
                <a:solidFill>
                  <a:srgbClr val="0000FF"/>
                </a:solidFill>
              </a:rPr>
              <a:t>概述：</a:t>
            </a:r>
            <a:endParaRPr lang="zh-CN" altLang="zh-CN" sz="3200" dirty="0">
              <a:solidFill>
                <a:srgbClr val="0000FF"/>
              </a:solidFill>
            </a:endParaRPr>
          </a:p>
          <a:p>
            <a:pPr marL="457200" indent="-457200">
              <a:lnSpc>
                <a:spcPct val="130000"/>
              </a:lnSpc>
              <a:buFont typeface="Arial" panose="020B0604020202020204" pitchFamily="34" charset="0"/>
              <a:buChar char="•"/>
            </a:pPr>
            <a:r>
              <a:rPr lang="en-US" altLang="zh-CN" sz="3200" dirty="0" smtClean="0">
                <a:solidFill>
                  <a:schemeClr val="tx1"/>
                </a:solidFill>
              </a:rPr>
              <a:t>       </a:t>
            </a:r>
            <a:r>
              <a:rPr lang="zh-CN" altLang="zh-CN" sz="3200" dirty="0" smtClean="0">
                <a:solidFill>
                  <a:schemeClr val="tx1"/>
                </a:solidFill>
              </a:rPr>
              <a:t>切换</a:t>
            </a:r>
            <a:r>
              <a:rPr lang="zh-CN" altLang="zh-CN" sz="3200" dirty="0">
                <a:solidFill>
                  <a:schemeClr val="tx1"/>
                </a:solidFill>
              </a:rPr>
              <a:t>是指在</a:t>
            </a:r>
            <a:r>
              <a:rPr lang="zh-CN" altLang="zh-CN" sz="3200" dirty="0">
                <a:solidFill>
                  <a:srgbClr val="0000FF"/>
                </a:solidFill>
              </a:rPr>
              <a:t>连接状态</a:t>
            </a:r>
            <a:r>
              <a:rPr lang="zh-CN" altLang="zh-CN" sz="3200" dirty="0">
                <a:solidFill>
                  <a:schemeClr val="tx1"/>
                </a:solidFill>
              </a:rPr>
              <a:t>下，</a:t>
            </a:r>
            <a:r>
              <a:rPr lang="en-US" altLang="zh-CN" sz="3200" dirty="0">
                <a:solidFill>
                  <a:schemeClr val="tx1"/>
                </a:solidFill>
              </a:rPr>
              <a:t>UE</a:t>
            </a:r>
            <a:r>
              <a:rPr lang="zh-CN" altLang="zh-CN" sz="3200" dirty="0">
                <a:solidFill>
                  <a:schemeClr val="tx1"/>
                </a:solidFill>
              </a:rPr>
              <a:t>在不同的小区间移动，</a:t>
            </a:r>
            <a:r>
              <a:rPr lang="zh-CN" altLang="en-US" sz="3200" dirty="0">
                <a:sym typeface="+mn-ea"/>
              </a:rPr>
              <a:t>将用户的连接从一个无线链路转换到另一个无线链路，</a:t>
            </a:r>
            <a:r>
              <a:rPr lang="zh-CN" altLang="zh-CN" sz="3200" dirty="0">
                <a:solidFill>
                  <a:schemeClr val="tx1"/>
                </a:solidFill>
              </a:rPr>
              <a:t>完成</a:t>
            </a:r>
            <a:r>
              <a:rPr lang="en-US" altLang="zh-CN" sz="3200" dirty="0">
                <a:solidFill>
                  <a:schemeClr val="tx1"/>
                </a:solidFill>
              </a:rPr>
              <a:t>UE</a:t>
            </a:r>
            <a:r>
              <a:rPr lang="zh-CN" altLang="zh-CN" sz="3200" dirty="0">
                <a:solidFill>
                  <a:schemeClr val="tx1"/>
                </a:solidFill>
              </a:rPr>
              <a:t>上下文的更新。在无线的移动环境中，由于</a:t>
            </a:r>
            <a:r>
              <a:rPr lang="en-US" altLang="zh-CN" sz="3200" dirty="0">
                <a:solidFill>
                  <a:schemeClr val="tx1"/>
                </a:solidFill>
              </a:rPr>
              <a:t>UE</a:t>
            </a:r>
            <a:r>
              <a:rPr lang="zh-CN" altLang="zh-CN" sz="3200" dirty="0">
                <a:solidFill>
                  <a:schemeClr val="tx1"/>
                </a:solidFill>
              </a:rPr>
              <a:t>位置的不断变化以及每个小区覆盖范围的有限性，基于覆盖的切换来保证</a:t>
            </a:r>
            <a:r>
              <a:rPr lang="en-US" altLang="zh-CN" sz="3200" dirty="0">
                <a:solidFill>
                  <a:schemeClr val="tx1"/>
                </a:solidFill>
              </a:rPr>
              <a:t>UE</a:t>
            </a:r>
            <a:r>
              <a:rPr lang="zh-CN" altLang="zh-CN" sz="3200" dirty="0">
                <a:solidFill>
                  <a:schemeClr val="tx1"/>
                </a:solidFill>
              </a:rPr>
              <a:t>业务的连续性</a:t>
            </a:r>
            <a:r>
              <a:rPr lang="zh-CN" altLang="zh-CN" sz="3200" dirty="0" smtClean="0">
                <a:solidFill>
                  <a:schemeClr val="tx1"/>
                </a:solidFill>
              </a:rPr>
              <a:t>。目前</a:t>
            </a:r>
            <a:r>
              <a:rPr lang="en-US" altLang="zh-CN" sz="3200" dirty="0">
                <a:solidFill>
                  <a:schemeClr val="tx1"/>
                </a:solidFill>
              </a:rPr>
              <a:t>LTE</a:t>
            </a:r>
            <a:r>
              <a:rPr lang="zh-CN" altLang="zh-CN" sz="3200" dirty="0">
                <a:solidFill>
                  <a:schemeClr val="tx1"/>
                </a:solidFill>
              </a:rPr>
              <a:t>采用</a:t>
            </a:r>
            <a:r>
              <a:rPr lang="zh-CN" altLang="zh-CN" sz="3200" dirty="0">
                <a:solidFill>
                  <a:srgbClr val="0000FF"/>
                </a:solidFill>
              </a:rPr>
              <a:t>硬切换</a:t>
            </a:r>
            <a:r>
              <a:rPr lang="zh-CN" altLang="zh-CN" sz="3200" dirty="0">
                <a:solidFill>
                  <a:schemeClr val="tx1"/>
                </a:solidFill>
              </a:rPr>
              <a:t>方式进行系统内切换。</a:t>
            </a:r>
            <a:endParaRPr lang="zh-CN" altLang="zh-CN" sz="3200" dirty="0">
              <a:solidFill>
                <a:schemeClr val="tx1"/>
              </a:solidFill>
            </a:endParaRPr>
          </a:p>
          <a:p>
            <a:pPr marL="457200" indent="-457200">
              <a:lnSpc>
                <a:spcPct val="130000"/>
              </a:lnSpc>
              <a:buFont typeface="Arial" panose="020B0604020202020204" pitchFamily="34" charset="0"/>
              <a:buChar char="•"/>
            </a:pPr>
            <a:r>
              <a:rPr lang="en-US" altLang="zh-CN" sz="3200" dirty="0">
                <a:sym typeface="+mn-ea"/>
              </a:rPr>
              <a:t>       </a:t>
            </a:r>
            <a:r>
              <a:rPr lang="zh-CN" altLang="en-US" sz="3200" dirty="0">
                <a:sym typeface="+mn-ea"/>
              </a:rPr>
              <a:t>切换的目的是处理由于移动而造成的越区、负载调整或其它原因使得需要引起无线链路改变。 </a:t>
            </a:r>
            <a:endParaRPr lang="zh-CN" altLang="en-US" sz="3200" dirty="0"/>
          </a:p>
          <a:p>
            <a:pPr>
              <a:lnSpc>
                <a:spcPct val="130000"/>
              </a:lnSpc>
            </a:pPr>
            <a:endParaRPr lang="zh-CN" altLang="zh-CN" sz="3200" dirty="0">
              <a:solidFill>
                <a:schemeClr val="tx1"/>
              </a:solidFill>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Oval 3"/>
          <p:cNvSpPr>
            <a:spLocks noChangeArrowheads="1"/>
          </p:cNvSpPr>
          <p:nvPr>
            <p:custDataLst>
              <p:tags r:id="rId1"/>
            </p:custDataLst>
          </p:nvPr>
        </p:nvSpPr>
        <p:spPr bwMode="auto">
          <a:xfrm rot="21518291">
            <a:off x="5557388" y="3228809"/>
            <a:ext cx="4510787" cy="2221996"/>
          </a:xfrm>
          <a:prstGeom prst="ellipse">
            <a:avLst/>
          </a:prstGeom>
          <a:solidFill>
            <a:schemeClr val="lt2">
              <a:alpha val="50195"/>
            </a:schemeClr>
          </a:solidFill>
          <a:ln w="9525">
            <a:round/>
          </a:ln>
          <a:scene3d>
            <a:camera prst="legacyObliqueTopRight">
              <a:rot lat="19799993" lon="20699993" rev="0"/>
            </a:camera>
            <a:lightRig rig="legacyFlat3" dir="b"/>
          </a:scene3d>
          <a:sp3d extrusionH="227000" prstMaterial="legacyMatte">
            <a:bevelT w="13500" h="13500" prst="angle"/>
            <a:bevelB w="13500" h="13500" prst="angle"/>
            <a:extrusionClr>
              <a:schemeClr val="bg2"/>
            </a:extrusionClr>
            <a:contourClr>
              <a:schemeClr val="bg2"/>
            </a:contourClr>
          </a:sp3d>
        </p:spPr>
        <p:txBody>
          <a:bodyPr wrap="none" anchor="ctr">
            <a:flatTx/>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700" name="Oval 4"/>
          <p:cNvSpPr>
            <a:spLocks noChangeArrowheads="1"/>
          </p:cNvSpPr>
          <p:nvPr>
            <p:custDataLst>
              <p:tags r:id="rId2"/>
            </p:custDataLst>
          </p:nvPr>
        </p:nvSpPr>
        <p:spPr bwMode="auto">
          <a:xfrm rot="21518291">
            <a:off x="2124202" y="3294118"/>
            <a:ext cx="4544927" cy="2155203"/>
          </a:xfrm>
          <a:prstGeom prst="ellipse">
            <a:avLst/>
          </a:prstGeom>
          <a:solidFill>
            <a:schemeClr val="lt2">
              <a:alpha val="50195"/>
            </a:schemeClr>
          </a:solidFill>
          <a:ln w="9525">
            <a:round/>
          </a:ln>
          <a:scene3d>
            <a:camera prst="legacyObliqueTopRight">
              <a:rot lat="19799993" lon="20699993" rev="0"/>
            </a:camera>
            <a:lightRig rig="legacyFlat3" dir="b"/>
          </a:scene3d>
          <a:sp3d extrusionH="227000" prstMaterial="legacyMatte">
            <a:bevelT w="13500" h="13500" prst="angle"/>
            <a:bevelB w="13500" h="13500" prst="angle"/>
            <a:extrusionClr>
              <a:schemeClr val="bg2"/>
            </a:extrusionClr>
            <a:contourClr>
              <a:schemeClr val="bg2"/>
            </a:contourClr>
          </a:sp3d>
        </p:spPr>
        <p:txBody>
          <a:bodyPr wrap="none" anchor="ctr">
            <a:flatTx/>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pic>
        <p:nvPicPr>
          <p:cNvPr id="29701" name="Picture 5" descr="天线"/>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23726" y="2170502"/>
            <a:ext cx="849020" cy="17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descr="天线"/>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06273" y="2106678"/>
            <a:ext cx="859411" cy="171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p:cNvGrpSpPr/>
          <p:nvPr/>
        </p:nvGrpSpPr>
        <p:grpSpPr bwMode="auto">
          <a:xfrm>
            <a:off x="2190996" y="4163917"/>
            <a:ext cx="875737" cy="342873"/>
            <a:chOff x="4567" y="2492"/>
            <a:chExt cx="916" cy="303"/>
          </a:xfrm>
        </p:grpSpPr>
        <p:grpSp>
          <p:nvGrpSpPr>
            <p:cNvPr id="29778" name="Group 8"/>
            <p:cNvGrpSpPr/>
            <p:nvPr/>
          </p:nvGrpSpPr>
          <p:grpSpPr bwMode="auto">
            <a:xfrm>
              <a:off x="4567" y="2492"/>
              <a:ext cx="916" cy="273"/>
              <a:chOff x="4567" y="2492"/>
              <a:chExt cx="916" cy="273"/>
            </a:xfrm>
          </p:grpSpPr>
          <p:grpSp>
            <p:nvGrpSpPr>
              <p:cNvPr id="29800" name="Group 9"/>
              <p:cNvGrpSpPr/>
              <p:nvPr/>
            </p:nvGrpSpPr>
            <p:grpSpPr bwMode="auto">
              <a:xfrm>
                <a:off x="4615" y="2492"/>
                <a:ext cx="628" cy="107"/>
                <a:chOff x="4615" y="2492"/>
                <a:chExt cx="628" cy="107"/>
              </a:xfrm>
            </p:grpSpPr>
            <p:grpSp>
              <p:nvGrpSpPr>
                <p:cNvPr id="29828" name="Group 10"/>
                <p:cNvGrpSpPr/>
                <p:nvPr/>
              </p:nvGrpSpPr>
              <p:grpSpPr bwMode="auto">
                <a:xfrm>
                  <a:off x="4836" y="2503"/>
                  <a:ext cx="335" cy="95"/>
                  <a:chOff x="4836" y="2503"/>
                  <a:chExt cx="335" cy="95"/>
                </a:xfrm>
              </p:grpSpPr>
              <p:grpSp>
                <p:nvGrpSpPr>
                  <p:cNvPr id="29830" name="Group 11"/>
                  <p:cNvGrpSpPr/>
                  <p:nvPr/>
                </p:nvGrpSpPr>
                <p:grpSpPr bwMode="auto">
                  <a:xfrm>
                    <a:off x="4910" y="2507"/>
                    <a:ext cx="214" cy="81"/>
                    <a:chOff x="4910" y="2507"/>
                    <a:chExt cx="214" cy="81"/>
                  </a:xfrm>
                </p:grpSpPr>
                <p:sp>
                  <p:nvSpPr>
                    <p:cNvPr id="29832" name="Freeform 12"/>
                    <p:cNvSpPr/>
                    <p:nvPr>
                      <p:custDataLst>
                        <p:tags r:id="rId4"/>
                      </p:custDataLst>
                    </p:nvPr>
                  </p:nvSpPr>
                  <p:spPr bwMode="auto">
                    <a:xfrm>
                      <a:off x="4910" y="2507"/>
                      <a:ext cx="37" cy="66"/>
                    </a:xfrm>
                    <a:custGeom>
                      <a:avLst/>
                      <a:gdLst>
                        <a:gd name="T0" fmla="*/ 0 w 183"/>
                        <a:gd name="T1" fmla="*/ 0 h 266"/>
                        <a:gd name="T2" fmla="*/ 0 w 183"/>
                        <a:gd name="T3" fmla="*/ 0 h 266"/>
                        <a:gd name="T4" fmla="*/ 1 w 183"/>
                        <a:gd name="T5" fmla="*/ 4 h 266"/>
                        <a:gd name="T6" fmla="*/ 1 w 183"/>
                        <a:gd name="T7" fmla="*/ 4 h 266"/>
                        <a:gd name="T8" fmla="*/ 0 w 183"/>
                        <a:gd name="T9" fmla="*/ 0 h 266"/>
                        <a:gd name="T10" fmla="*/ 0 w 183"/>
                        <a:gd name="T11" fmla="*/ 0 h 266"/>
                        <a:gd name="T12" fmla="*/ 0 60000 65536"/>
                        <a:gd name="T13" fmla="*/ 0 60000 65536"/>
                        <a:gd name="T14" fmla="*/ 0 60000 65536"/>
                        <a:gd name="T15" fmla="*/ 0 60000 65536"/>
                        <a:gd name="T16" fmla="*/ 0 60000 65536"/>
                        <a:gd name="T17" fmla="*/ 0 60000 65536"/>
                        <a:gd name="T18" fmla="*/ 0 w 183"/>
                        <a:gd name="T19" fmla="*/ 0 h 266"/>
                        <a:gd name="T20" fmla="*/ 183 w 183"/>
                        <a:gd name="T21" fmla="*/ 266 h 266"/>
                      </a:gdLst>
                      <a:ahLst/>
                      <a:cxnLst>
                        <a:cxn ang="T12">
                          <a:pos x="T0" y="T1"/>
                        </a:cxn>
                        <a:cxn ang="T13">
                          <a:pos x="T2" y="T3"/>
                        </a:cxn>
                        <a:cxn ang="T14">
                          <a:pos x="T4" y="T5"/>
                        </a:cxn>
                        <a:cxn ang="T15">
                          <a:pos x="T6" y="T7"/>
                        </a:cxn>
                        <a:cxn ang="T16">
                          <a:pos x="T8" y="T9"/>
                        </a:cxn>
                        <a:cxn ang="T17">
                          <a:pos x="T10" y="T11"/>
                        </a:cxn>
                      </a:cxnLst>
                      <a:rect l="T18" t="T19" r="T20" b="T21"/>
                      <a:pathLst>
                        <a:path w="183" h="266">
                          <a:moveTo>
                            <a:pt x="5" y="3"/>
                          </a:moveTo>
                          <a:lnTo>
                            <a:pt x="0" y="0"/>
                          </a:lnTo>
                          <a:lnTo>
                            <a:pt x="121" y="266"/>
                          </a:lnTo>
                          <a:lnTo>
                            <a:pt x="183" y="266"/>
                          </a:lnTo>
                          <a:lnTo>
                            <a:pt x="50" y="0"/>
                          </a:lnTo>
                          <a:lnTo>
                            <a:pt x="5" y="3"/>
                          </a:lnTo>
                          <a:close/>
                        </a:path>
                      </a:pathLst>
                    </a:custGeom>
                    <a:solidFill>
                      <a:srgbClr val="800000"/>
                    </a:solidFill>
                    <a:ln w="3175">
                      <a:solidFill>
                        <a:srgbClr val="000000"/>
                      </a:solidFill>
                      <a:round/>
                    </a:ln>
                  </p:spPr>
                  <p:txBody>
                    <a:bodyPr/>
                    <a:lstStyle/>
                    <a:p>
                      <a:endParaRPr lang="zh-CN" altLang="en-US" sz="1680">
                        <a:solidFill>
                          <a:schemeClr val="dk1"/>
                        </a:solidFill>
                      </a:endParaRPr>
                    </a:p>
                  </p:txBody>
                </p:sp>
                <p:sp>
                  <p:nvSpPr>
                    <p:cNvPr id="29833" name="Freeform 13"/>
                    <p:cNvSpPr/>
                    <p:nvPr>
                      <p:custDataLst>
                        <p:tags r:id="rId5"/>
                      </p:custDataLst>
                    </p:nvPr>
                  </p:nvSpPr>
                  <p:spPr bwMode="auto">
                    <a:xfrm>
                      <a:off x="5090" y="2544"/>
                      <a:ext cx="34" cy="44"/>
                    </a:xfrm>
                    <a:custGeom>
                      <a:avLst/>
                      <a:gdLst>
                        <a:gd name="T0" fmla="*/ 0 w 168"/>
                        <a:gd name="T1" fmla="*/ 0 h 177"/>
                        <a:gd name="T2" fmla="*/ 0 w 168"/>
                        <a:gd name="T3" fmla="*/ 0 h 177"/>
                        <a:gd name="T4" fmla="*/ 1 w 168"/>
                        <a:gd name="T5" fmla="*/ 3 h 177"/>
                        <a:gd name="T6" fmla="*/ 1 w 168"/>
                        <a:gd name="T7" fmla="*/ 2 h 177"/>
                        <a:gd name="T8" fmla="*/ 0 w 168"/>
                        <a:gd name="T9" fmla="*/ 0 h 177"/>
                        <a:gd name="T10" fmla="*/ 0 w 168"/>
                        <a:gd name="T11" fmla="*/ 0 h 177"/>
                        <a:gd name="T12" fmla="*/ 0 60000 65536"/>
                        <a:gd name="T13" fmla="*/ 0 60000 65536"/>
                        <a:gd name="T14" fmla="*/ 0 60000 65536"/>
                        <a:gd name="T15" fmla="*/ 0 60000 65536"/>
                        <a:gd name="T16" fmla="*/ 0 60000 65536"/>
                        <a:gd name="T17" fmla="*/ 0 60000 65536"/>
                        <a:gd name="T18" fmla="*/ 0 w 168"/>
                        <a:gd name="T19" fmla="*/ 0 h 177"/>
                        <a:gd name="T20" fmla="*/ 168 w 168"/>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168" h="177">
                          <a:moveTo>
                            <a:pt x="44" y="20"/>
                          </a:moveTo>
                          <a:lnTo>
                            <a:pt x="49" y="17"/>
                          </a:lnTo>
                          <a:lnTo>
                            <a:pt x="168" y="177"/>
                          </a:lnTo>
                          <a:lnTo>
                            <a:pt x="110" y="168"/>
                          </a:lnTo>
                          <a:lnTo>
                            <a:pt x="0" y="0"/>
                          </a:lnTo>
                          <a:lnTo>
                            <a:pt x="44" y="20"/>
                          </a:lnTo>
                          <a:close/>
                        </a:path>
                      </a:pathLst>
                    </a:custGeom>
                    <a:solidFill>
                      <a:srgbClr val="800000"/>
                    </a:solidFill>
                    <a:ln w="3175">
                      <a:solidFill>
                        <a:srgbClr val="000000"/>
                      </a:solidFill>
                      <a:round/>
                    </a:ln>
                  </p:spPr>
                  <p:txBody>
                    <a:bodyPr/>
                    <a:lstStyle/>
                    <a:p>
                      <a:endParaRPr lang="zh-CN" altLang="en-US" sz="1680">
                        <a:solidFill>
                          <a:schemeClr val="dk1"/>
                        </a:solidFill>
                      </a:endParaRPr>
                    </a:p>
                  </p:txBody>
                </p:sp>
              </p:grpSp>
              <p:sp>
                <p:nvSpPr>
                  <p:cNvPr id="29831" name="Freeform 14"/>
                  <p:cNvSpPr/>
                  <p:nvPr>
                    <p:custDataLst>
                      <p:tags r:id="rId6"/>
                    </p:custDataLst>
                  </p:nvPr>
                </p:nvSpPr>
                <p:spPr bwMode="auto">
                  <a:xfrm>
                    <a:off x="4836" y="2503"/>
                    <a:ext cx="335" cy="95"/>
                  </a:xfrm>
                  <a:custGeom>
                    <a:avLst/>
                    <a:gdLst>
                      <a:gd name="T0" fmla="*/ 0 w 1678"/>
                      <a:gd name="T1" fmla="*/ 1 h 377"/>
                      <a:gd name="T2" fmla="*/ 1 w 1678"/>
                      <a:gd name="T3" fmla="*/ 1 h 377"/>
                      <a:gd name="T4" fmla="*/ 2 w 1678"/>
                      <a:gd name="T5" fmla="*/ 1 h 377"/>
                      <a:gd name="T6" fmla="*/ 4 w 1678"/>
                      <a:gd name="T7" fmla="*/ 1 h 377"/>
                      <a:gd name="T8" fmla="*/ 5 w 1678"/>
                      <a:gd name="T9" fmla="*/ 1 h 377"/>
                      <a:gd name="T10" fmla="*/ 6 w 1678"/>
                      <a:gd name="T11" fmla="*/ 1 h 377"/>
                      <a:gd name="T12" fmla="*/ 7 w 1678"/>
                      <a:gd name="T13" fmla="*/ 1 h 377"/>
                      <a:gd name="T14" fmla="*/ 8 w 1678"/>
                      <a:gd name="T15" fmla="*/ 1 h 377"/>
                      <a:gd name="T16" fmla="*/ 8 w 1678"/>
                      <a:gd name="T17" fmla="*/ 1 h 377"/>
                      <a:gd name="T18" fmla="*/ 9 w 1678"/>
                      <a:gd name="T19" fmla="*/ 2 h 377"/>
                      <a:gd name="T20" fmla="*/ 9 w 1678"/>
                      <a:gd name="T21" fmla="*/ 2 h 377"/>
                      <a:gd name="T22" fmla="*/ 11 w 1678"/>
                      <a:gd name="T23" fmla="*/ 4 h 377"/>
                      <a:gd name="T24" fmla="*/ 12 w 1678"/>
                      <a:gd name="T25" fmla="*/ 5 h 377"/>
                      <a:gd name="T26" fmla="*/ 13 w 1678"/>
                      <a:gd name="T27" fmla="*/ 6 h 377"/>
                      <a:gd name="T28" fmla="*/ 12 w 1678"/>
                      <a:gd name="T29" fmla="*/ 6 h 377"/>
                      <a:gd name="T30" fmla="*/ 0 w 1678"/>
                      <a:gd name="T31" fmla="*/ 4 h 377"/>
                      <a:gd name="T32" fmla="*/ 0 w 1678"/>
                      <a:gd name="T33" fmla="*/ 4 h 377"/>
                      <a:gd name="T34" fmla="*/ 13 w 1678"/>
                      <a:gd name="T35" fmla="*/ 6 h 377"/>
                      <a:gd name="T36" fmla="*/ 13 w 1678"/>
                      <a:gd name="T37" fmla="*/ 6 h 377"/>
                      <a:gd name="T38" fmla="*/ 13 w 1678"/>
                      <a:gd name="T39" fmla="*/ 5 h 377"/>
                      <a:gd name="T40" fmla="*/ 13 w 1678"/>
                      <a:gd name="T41" fmla="*/ 5 h 377"/>
                      <a:gd name="T42" fmla="*/ 12 w 1678"/>
                      <a:gd name="T43" fmla="*/ 4 h 377"/>
                      <a:gd name="T44" fmla="*/ 11 w 1678"/>
                      <a:gd name="T45" fmla="*/ 3 h 377"/>
                      <a:gd name="T46" fmla="*/ 10 w 1678"/>
                      <a:gd name="T47" fmla="*/ 2 h 377"/>
                      <a:gd name="T48" fmla="*/ 9 w 1678"/>
                      <a:gd name="T49" fmla="*/ 1 h 377"/>
                      <a:gd name="T50" fmla="*/ 8 w 1678"/>
                      <a:gd name="T51" fmla="*/ 1 h 377"/>
                      <a:gd name="T52" fmla="*/ 6 w 1678"/>
                      <a:gd name="T53" fmla="*/ 0 h 377"/>
                      <a:gd name="T54" fmla="*/ 4 w 1678"/>
                      <a:gd name="T55" fmla="*/ 0 h 377"/>
                      <a:gd name="T56" fmla="*/ 0 w 1678"/>
                      <a:gd name="T57" fmla="*/ 1 h 377"/>
                      <a:gd name="T58" fmla="*/ 0 w 1678"/>
                      <a:gd name="T59" fmla="*/ 1 h 3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78"/>
                      <a:gd name="T91" fmla="*/ 0 h 377"/>
                      <a:gd name="T92" fmla="*/ 1678 w 1678"/>
                      <a:gd name="T93" fmla="*/ 377 h 3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78" h="377">
                        <a:moveTo>
                          <a:pt x="12" y="50"/>
                        </a:moveTo>
                        <a:lnTo>
                          <a:pt x="170" y="43"/>
                        </a:lnTo>
                        <a:lnTo>
                          <a:pt x="290" y="43"/>
                        </a:lnTo>
                        <a:lnTo>
                          <a:pt x="452" y="34"/>
                        </a:lnTo>
                        <a:lnTo>
                          <a:pt x="602" y="34"/>
                        </a:lnTo>
                        <a:lnTo>
                          <a:pt x="771" y="34"/>
                        </a:lnTo>
                        <a:lnTo>
                          <a:pt x="922" y="39"/>
                        </a:lnTo>
                        <a:lnTo>
                          <a:pt x="993" y="49"/>
                        </a:lnTo>
                        <a:lnTo>
                          <a:pt x="1055" y="63"/>
                        </a:lnTo>
                        <a:lnTo>
                          <a:pt x="1123" y="88"/>
                        </a:lnTo>
                        <a:lnTo>
                          <a:pt x="1188" y="116"/>
                        </a:lnTo>
                        <a:lnTo>
                          <a:pt x="1424" y="242"/>
                        </a:lnTo>
                        <a:lnTo>
                          <a:pt x="1551" y="300"/>
                        </a:lnTo>
                        <a:lnTo>
                          <a:pt x="1623" y="348"/>
                        </a:lnTo>
                        <a:lnTo>
                          <a:pt x="1557" y="347"/>
                        </a:lnTo>
                        <a:lnTo>
                          <a:pt x="0" y="225"/>
                        </a:lnTo>
                        <a:lnTo>
                          <a:pt x="2" y="262"/>
                        </a:lnTo>
                        <a:lnTo>
                          <a:pt x="1628" y="377"/>
                        </a:lnTo>
                        <a:lnTo>
                          <a:pt x="1678" y="368"/>
                        </a:lnTo>
                        <a:lnTo>
                          <a:pt x="1652" y="335"/>
                        </a:lnTo>
                        <a:lnTo>
                          <a:pt x="1608" y="300"/>
                        </a:lnTo>
                        <a:lnTo>
                          <a:pt x="1498" y="242"/>
                        </a:lnTo>
                        <a:lnTo>
                          <a:pt x="1413" y="195"/>
                        </a:lnTo>
                        <a:lnTo>
                          <a:pt x="1198" y="86"/>
                        </a:lnTo>
                        <a:lnTo>
                          <a:pt x="1100" y="47"/>
                        </a:lnTo>
                        <a:lnTo>
                          <a:pt x="1004" y="22"/>
                        </a:lnTo>
                        <a:lnTo>
                          <a:pt x="789" y="0"/>
                        </a:lnTo>
                        <a:lnTo>
                          <a:pt x="494" y="0"/>
                        </a:lnTo>
                        <a:lnTo>
                          <a:pt x="12" y="26"/>
                        </a:lnTo>
                        <a:lnTo>
                          <a:pt x="12" y="50"/>
                        </a:lnTo>
                        <a:close/>
                      </a:path>
                    </a:pathLst>
                  </a:custGeom>
                  <a:solidFill>
                    <a:srgbClr val="800000"/>
                  </a:solidFill>
                  <a:ln w="3175">
                    <a:solidFill>
                      <a:srgbClr val="000000"/>
                    </a:solidFill>
                    <a:round/>
                  </a:ln>
                </p:spPr>
                <p:txBody>
                  <a:bodyPr/>
                  <a:lstStyle/>
                  <a:p>
                    <a:endParaRPr lang="zh-CN" altLang="en-US" sz="1680">
                      <a:solidFill>
                        <a:schemeClr val="dk1"/>
                      </a:solidFill>
                    </a:endParaRPr>
                  </a:p>
                </p:txBody>
              </p:sp>
            </p:grpSp>
            <p:sp>
              <p:nvSpPr>
                <p:cNvPr id="29829" name="Freeform 15"/>
                <p:cNvSpPr/>
                <p:nvPr>
                  <p:custDataLst>
                    <p:tags r:id="rId7"/>
                  </p:custDataLst>
                </p:nvPr>
              </p:nvSpPr>
              <p:spPr bwMode="auto">
                <a:xfrm>
                  <a:off x="4615" y="2492"/>
                  <a:ext cx="628" cy="107"/>
                </a:xfrm>
                <a:custGeom>
                  <a:avLst/>
                  <a:gdLst>
                    <a:gd name="T0" fmla="*/ 1 w 3142"/>
                    <a:gd name="T1" fmla="*/ 4 h 428"/>
                    <a:gd name="T2" fmla="*/ 2 w 3142"/>
                    <a:gd name="T3" fmla="*/ 4 h 428"/>
                    <a:gd name="T4" fmla="*/ 3 w 3142"/>
                    <a:gd name="T5" fmla="*/ 3 h 428"/>
                    <a:gd name="T6" fmla="*/ 4 w 3142"/>
                    <a:gd name="T7" fmla="*/ 3 h 428"/>
                    <a:gd name="T8" fmla="*/ 5 w 3142"/>
                    <a:gd name="T9" fmla="*/ 2 h 428"/>
                    <a:gd name="T10" fmla="*/ 6 w 3142"/>
                    <a:gd name="T11" fmla="*/ 2 h 428"/>
                    <a:gd name="T12" fmla="*/ 7 w 3142"/>
                    <a:gd name="T13" fmla="*/ 2 h 428"/>
                    <a:gd name="T14" fmla="*/ 8 w 3142"/>
                    <a:gd name="T15" fmla="*/ 1 h 428"/>
                    <a:gd name="T16" fmla="*/ 8 w 3142"/>
                    <a:gd name="T17" fmla="*/ 1 h 428"/>
                    <a:gd name="T18" fmla="*/ 10 w 3142"/>
                    <a:gd name="T19" fmla="*/ 0 h 428"/>
                    <a:gd name="T20" fmla="*/ 11 w 3142"/>
                    <a:gd name="T21" fmla="*/ 0 h 428"/>
                    <a:gd name="T22" fmla="*/ 13 w 3142"/>
                    <a:gd name="T23" fmla="*/ 0 h 428"/>
                    <a:gd name="T24" fmla="*/ 15 w 3142"/>
                    <a:gd name="T25" fmla="*/ 0 h 428"/>
                    <a:gd name="T26" fmla="*/ 17 w 3142"/>
                    <a:gd name="T27" fmla="*/ 1 h 428"/>
                    <a:gd name="T28" fmla="*/ 18 w 3142"/>
                    <a:gd name="T29" fmla="*/ 1 h 428"/>
                    <a:gd name="T30" fmla="*/ 19 w 3142"/>
                    <a:gd name="T31" fmla="*/ 2 h 428"/>
                    <a:gd name="T32" fmla="*/ 20 w 3142"/>
                    <a:gd name="T33" fmla="*/ 3 h 428"/>
                    <a:gd name="T34" fmla="*/ 22 w 3142"/>
                    <a:gd name="T35" fmla="*/ 4 h 428"/>
                    <a:gd name="T36" fmla="*/ 23 w 3142"/>
                    <a:gd name="T37" fmla="*/ 4 h 428"/>
                    <a:gd name="T38" fmla="*/ 24 w 3142"/>
                    <a:gd name="T39" fmla="*/ 5 h 428"/>
                    <a:gd name="T40" fmla="*/ 25 w 3142"/>
                    <a:gd name="T41" fmla="*/ 6 h 428"/>
                    <a:gd name="T42" fmla="*/ 25 w 3142"/>
                    <a:gd name="T43" fmla="*/ 7 h 428"/>
                    <a:gd name="T44" fmla="*/ 24 w 3142"/>
                    <a:gd name="T45" fmla="*/ 7 h 428"/>
                    <a:gd name="T46" fmla="*/ 22 w 3142"/>
                    <a:gd name="T47" fmla="*/ 7 h 428"/>
                    <a:gd name="T48" fmla="*/ 22 w 3142"/>
                    <a:gd name="T49" fmla="*/ 6 h 428"/>
                    <a:gd name="T50" fmla="*/ 21 w 3142"/>
                    <a:gd name="T51" fmla="*/ 5 h 428"/>
                    <a:gd name="T52" fmla="*/ 19 w 3142"/>
                    <a:gd name="T53" fmla="*/ 3 h 428"/>
                    <a:gd name="T54" fmla="*/ 18 w 3142"/>
                    <a:gd name="T55" fmla="*/ 2 h 428"/>
                    <a:gd name="T56" fmla="*/ 16 w 3142"/>
                    <a:gd name="T57" fmla="*/ 1 h 428"/>
                    <a:gd name="T58" fmla="*/ 14 w 3142"/>
                    <a:gd name="T59" fmla="*/ 1 h 428"/>
                    <a:gd name="T60" fmla="*/ 11 w 3142"/>
                    <a:gd name="T61" fmla="*/ 1 h 428"/>
                    <a:gd name="T62" fmla="*/ 9 w 3142"/>
                    <a:gd name="T63" fmla="*/ 5 h 4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42"/>
                    <a:gd name="T97" fmla="*/ 0 h 428"/>
                    <a:gd name="T98" fmla="*/ 3142 w 3142"/>
                    <a:gd name="T99" fmla="*/ 428 h 4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42" h="428">
                      <a:moveTo>
                        <a:pt x="0" y="285"/>
                      </a:moveTo>
                      <a:lnTo>
                        <a:pt x="121" y="268"/>
                      </a:lnTo>
                      <a:lnTo>
                        <a:pt x="214" y="247"/>
                      </a:lnTo>
                      <a:lnTo>
                        <a:pt x="276" y="228"/>
                      </a:lnTo>
                      <a:lnTo>
                        <a:pt x="328" y="213"/>
                      </a:lnTo>
                      <a:lnTo>
                        <a:pt x="395" y="196"/>
                      </a:lnTo>
                      <a:lnTo>
                        <a:pt x="452" y="179"/>
                      </a:lnTo>
                      <a:lnTo>
                        <a:pt x="516" y="162"/>
                      </a:lnTo>
                      <a:lnTo>
                        <a:pt x="575" y="149"/>
                      </a:lnTo>
                      <a:lnTo>
                        <a:pt x="640" y="139"/>
                      </a:lnTo>
                      <a:lnTo>
                        <a:pt x="694" y="130"/>
                      </a:lnTo>
                      <a:lnTo>
                        <a:pt x="740" y="122"/>
                      </a:lnTo>
                      <a:lnTo>
                        <a:pt x="808" y="110"/>
                      </a:lnTo>
                      <a:lnTo>
                        <a:pt x="866" y="101"/>
                      </a:lnTo>
                      <a:lnTo>
                        <a:pt x="921" y="92"/>
                      </a:lnTo>
                      <a:lnTo>
                        <a:pt x="978" y="76"/>
                      </a:lnTo>
                      <a:lnTo>
                        <a:pt x="1025" y="52"/>
                      </a:lnTo>
                      <a:lnTo>
                        <a:pt x="1058" y="24"/>
                      </a:lnTo>
                      <a:lnTo>
                        <a:pt x="1126" y="21"/>
                      </a:lnTo>
                      <a:lnTo>
                        <a:pt x="1225" y="18"/>
                      </a:lnTo>
                      <a:lnTo>
                        <a:pt x="1337" y="9"/>
                      </a:lnTo>
                      <a:lnTo>
                        <a:pt x="1424" y="5"/>
                      </a:lnTo>
                      <a:lnTo>
                        <a:pt x="1552" y="2"/>
                      </a:lnTo>
                      <a:lnTo>
                        <a:pt x="1676" y="1"/>
                      </a:lnTo>
                      <a:lnTo>
                        <a:pt x="1795" y="0"/>
                      </a:lnTo>
                      <a:lnTo>
                        <a:pt x="1885" y="0"/>
                      </a:lnTo>
                      <a:lnTo>
                        <a:pt x="1983" y="8"/>
                      </a:lnTo>
                      <a:lnTo>
                        <a:pt x="2084" y="24"/>
                      </a:lnTo>
                      <a:lnTo>
                        <a:pt x="2159" y="44"/>
                      </a:lnTo>
                      <a:lnTo>
                        <a:pt x="2226" y="62"/>
                      </a:lnTo>
                      <a:lnTo>
                        <a:pt x="2298" y="85"/>
                      </a:lnTo>
                      <a:lnTo>
                        <a:pt x="2378" y="110"/>
                      </a:lnTo>
                      <a:lnTo>
                        <a:pt x="2458" y="139"/>
                      </a:lnTo>
                      <a:lnTo>
                        <a:pt x="2544" y="169"/>
                      </a:lnTo>
                      <a:lnTo>
                        <a:pt x="2628" y="198"/>
                      </a:lnTo>
                      <a:lnTo>
                        <a:pt x="2716" y="227"/>
                      </a:lnTo>
                      <a:lnTo>
                        <a:pt x="2782" y="250"/>
                      </a:lnTo>
                      <a:lnTo>
                        <a:pt x="2844" y="267"/>
                      </a:lnTo>
                      <a:lnTo>
                        <a:pt x="2911" y="292"/>
                      </a:lnTo>
                      <a:lnTo>
                        <a:pt x="2980" y="314"/>
                      </a:lnTo>
                      <a:lnTo>
                        <a:pt x="3065" y="343"/>
                      </a:lnTo>
                      <a:lnTo>
                        <a:pt x="3142" y="373"/>
                      </a:lnTo>
                      <a:lnTo>
                        <a:pt x="3111" y="393"/>
                      </a:lnTo>
                      <a:lnTo>
                        <a:pt x="3065" y="406"/>
                      </a:lnTo>
                      <a:lnTo>
                        <a:pt x="3015" y="420"/>
                      </a:lnTo>
                      <a:lnTo>
                        <a:pt x="2952" y="426"/>
                      </a:lnTo>
                      <a:lnTo>
                        <a:pt x="2869" y="428"/>
                      </a:lnTo>
                      <a:lnTo>
                        <a:pt x="2787" y="425"/>
                      </a:lnTo>
                      <a:lnTo>
                        <a:pt x="2765" y="393"/>
                      </a:lnTo>
                      <a:lnTo>
                        <a:pt x="2745" y="373"/>
                      </a:lnTo>
                      <a:lnTo>
                        <a:pt x="2706" y="344"/>
                      </a:lnTo>
                      <a:lnTo>
                        <a:pt x="2621" y="297"/>
                      </a:lnTo>
                      <a:lnTo>
                        <a:pt x="2516" y="241"/>
                      </a:lnTo>
                      <a:lnTo>
                        <a:pt x="2422" y="193"/>
                      </a:lnTo>
                      <a:lnTo>
                        <a:pt x="2308" y="134"/>
                      </a:lnTo>
                      <a:lnTo>
                        <a:pt x="2214" y="96"/>
                      </a:lnTo>
                      <a:lnTo>
                        <a:pt x="2123" y="70"/>
                      </a:lnTo>
                      <a:lnTo>
                        <a:pt x="2049" y="60"/>
                      </a:lnTo>
                      <a:lnTo>
                        <a:pt x="1913" y="46"/>
                      </a:lnTo>
                      <a:lnTo>
                        <a:pt x="1735" y="45"/>
                      </a:lnTo>
                      <a:lnTo>
                        <a:pt x="1528" y="50"/>
                      </a:lnTo>
                      <a:lnTo>
                        <a:pt x="1369" y="56"/>
                      </a:lnTo>
                      <a:lnTo>
                        <a:pt x="1115" y="70"/>
                      </a:lnTo>
                      <a:lnTo>
                        <a:pt x="1101" y="324"/>
                      </a:lnTo>
                      <a:lnTo>
                        <a:pt x="0" y="285"/>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grpSp>
          <p:sp>
            <p:nvSpPr>
              <p:cNvPr id="29801" name="Freeform 16"/>
              <p:cNvSpPr/>
              <p:nvPr>
                <p:custDataLst>
                  <p:tags r:id="rId8"/>
                </p:custDataLst>
              </p:nvPr>
            </p:nvSpPr>
            <p:spPr bwMode="auto">
              <a:xfrm>
                <a:off x="4633" y="2597"/>
                <a:ext cx="849" cy="168"/>
              </a:xfrm>
              <a:custGeom>
                <a:avLst/>
                <a:gdLst>
                  <a:gd name="T0" fmla="*/ 29 w 4248"/>
                  <a:gd name="T1" fmla="*/ 5 h 675"/>
                  <a:gd name="T2" fmla="*/ 29 w 4248"/>
                  <a:gd name="T3" fmla="*/ 6 h 675"/>
                  <a:gd name="T4" fmla="*/ 29 w 4248"/>
                  <a:gd name="T5" fmla="*/ 8 h 675"/>
                  <a:gd name="T6" fmla="*/ 34 w 4248"/>
                  <a:gd name="T7" fmla="*/ 8 h 675"/>
                  <a:gd name="T8" fmla="*/ 34 w 4248"/>
                  <a:gd name="T9" fmla="*/ 8 h 675"/>
                  <a:gd name="T10" fmla="*/ 34 w 4248"/>
                  <a:gd name="T11" fmla="*/ 9 h 675"/>
                  <a:gd name="T12" fmla="*/ 34 w 4248"/>
                  <a:gd name="T13" fmla="*/ 10 h 675"/>
                  <a:gd name="T14" fmla="*/ 34 w 4248"/>
                  <a:gd name="T15" fmla="*/ 10 h 675"/>
                  <a:gd name="T16" fmla="*/ 31 w 4248"/>
                  <a:gd name="T17" fmla="*/ 10 h 675"/>
                  <a:gd name="T18" fmla="*/ 31 w 4248"/>
                  <a:gd name="T19" fmla="*/ 10 h 675"/>
                  <a:gd name="T20" fmla="*/ 29 w 4248"/>
                  <a:gd name="T21" fmla="*/ 10 h 675"/>
                  <a:gd name="T22" fmla="*/ 29 w 4248"/>
                  <a:gd name="T23" fmla="*/ 10 h 675"/>
                  <a:gd name="T24" fmla="*/ 2 w 4248"/>
                  <a:gd name="T25" fmla="*/ 10 h 675"/>
                  <a:gd name="T26" fmla="*/ 1 w 4248"/>
                  <a:gd name="T27" fmla="*/ 8 h 675"/>
                  <a:gd name="T28" fmla="*/ 0 w 4248"/>
                  <a:gd name="T29" fmla="*/ 9 h 675"/>
                  <a:gd name="T30" fmla="*/ 0 w 4248"/>
                  <a:gd name="T31" fmla="*/ 4 h 675"/>
                  <a:gd name="T32" fmla="*/ 2 w 4248"/>
                  <a:gd name="T33" fmla="*/ 0 h 675"/>
                  <a:gd name="T34" fmla="*/ 5 w 4248"/>
                  <a:gd name="T35" fmla="*/ 0 h 675"/>
                  <a:gd name="T36" fmla="*/ 22 w 4248"/>
                  <a:gd name="T37" fmla="*/ 8 h 675"/>
                  <a:gd name="T38" fmla="*/ 22 w 4248"/>
                  <a:gd name="T39" fmla="*/ 7 h 675"/>
                  <a:gd name="T40" fmla="*/ 23 w 4248"/>
                  <a:gd name="T41" fmla="*/ 5 h 675"/>
                  <a:gd name="T42" fmla="*/ 23 w 4248"/>
                  <a:gd name="T43" fmla="*/ 3 h 675"/>
                  <a:gd name="T44" fmla="*/ 25 w 4248"/>
                  <a:gd name="T45" fmla="*/ 1 h 675"/>
                  <a:gd name="T46" fmla="*/ 27 w 4248"/>
                  <a:gd name="T47" fmla="*/ 1 h 675"/>
                  <a:gd name="T48" fmla="*/ 28 w 4248"/>
                  <a:gd name="T49" fmla="*/ 2 h 675"/>
                  <a:gd name="T50" fmla="*/ 29 w 4248"/>
                  <a:gd name="T51" fmla="*/ 5 h 6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48"/>
                  <a:gd name="T79" fmla="*/ 0 h 675"/>
                  <a:gd name="T80" fmla="*/ 4248 w 4248"/>
                  <a:gd name="T81" fmla="*/ 675 h 67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48" h="675">
                    <a:moveTo>
                      <a:pt x="3585" y="319"/>
                    </a:moveTo>
                    <a:lnTo>
                      <a:pt x="3617" y="421"/>
                    </a:lnTo>
                    <a:lnTo>
                      <a:pt x="3617" y="499"/>
                    </a:lnTo>
                    <a:lnTo>
                      <a:pt x="4248" y="499"/>
                    </a:lnTo>
                    <a:lnTo>
                      <a:pt x="4205" y="552"/>
                    </a:lnTo>
                    <a:lnTo>
                      <a:pt x="4234" y="612"/>
                    </a:lnTo>
                    <a:lnTo>
                      <a:pt x="4234" y="639"/>
                    </a:lnTo>
                    <a:lnTo>
                      <a:pt x="4215" y="659"/>
                    </a:lnTo>
                    <a:lnTo>
                      <a:pt x="3852" y="659"/>
                    </a:lnTo>
                    <a:lnTo>
                      <a:pt x="3823" y="675"/>
                    </a:lnTo>
                    <a:lnTo>
                      <a:pt x="3637" y="675"/>
                    </a:lnTo>
                    <a:lnTo>
                      <a:pt x="3613" y="656"/>
                    </a:lnTo>
                    <a:lnTo>
                      <a:pt x="251" y="656"/>
                    </a:lnTo>
                    <a:lnTo>
                      <a:pt x="118" y="533"/>
                    </a:lnTo>
                    <a:lnTo>
                      <a:pt x="13" y="574"/>
                    </a:lnTo>
                    <a:lnTo>
                      <a:pt x="0" y="246"/>
                    </a:lnTo>
                    <a:lnTo>
                      <a:pt x="255" y="0"/>
                    </a:lnTo>
                    <a:lnTo>
                      <a:pt x="655" y="9"/>
                    </a:lnTo>
                    <a:lnTo>
                      <a:pt x="2739" y="552"/>
                    </a:lnTo>
                    <a:lnTo>
                      <a:pt x="2798" y="487"/>
                    </a:lnTo>
                    <a:lnTo>
                      <a:pt x="2850" y="318"/>
                    </a:lnTo>
                    <a:lnTo>
                      <a:pt x="2923" y="180"/>
                    </a:lnTo>
                    <a:lnTo>
                      <a:pt x="3142" y="68"/>
                    </a:lnTo>
                    <a:lnTo>
                      <a:pt x="3346" y="74"/>
                    </a:lnTo>
                    <a:lnTo>
                      <a:pt x="3498" y="155"/>
                    </a:lnTo>
                    <a:lnTo>
                      <a:pt x="3585" y="319"/>
                    </a:lnTo>
                    <a:close/>
                  </a:path>
                </a:pathLst>
              </a:custGeom>
              <a:solidFill>
                <a:srgbClr val="000000"/>
              </a:solidFill>
              <a:ln w="3175">
                <a:solidFill>
                  <a:srgbClr val="000000"/>
                </a:solidFill>
                <a:round/>
              </a:ln>
            </p:spPr>
            <p:txBody>
              <a:bodyPr/>
              <a:lstStyle/>
              <a:p>
                <a:endParaRPr lang="zh-CN" altLang="en-US" sz="1680">
                  <a:solidFill>
                    <a:schemeClr val="dk1"/>
                  </a:solidFill>
                </a:endParaRPr>
              </a:p>
            </p:txBody>
          </p:sp>
          <p:grpSp>
            <p:nvGrpSpPr>
              <p:cNvPr id="29802" name="Group 17"/>
              <p:cNvGrpSpPr/>
              <p:nvPr/>
            </p:nvGrpSpPr>
            <p:grpSpPr bwMode="auto">
              <a:xfrm>
                <a:off x="4567" y="2526"/>
                <a:ext cx="916" cy="215"/>
                <a:chOff x="4567" y="2526"/>
                <a:chExt cx="916" cy="215"/>
              </a:xfrm>
            </p:grpSpPr>
            <p:grpSp>
              <p:nvGrpSpPr>
                <p:cNvPr id="29803" name="Group 18"/>
                <p:cNvGrpSpPr/>
                <p:nvPr/>
              </p:nvGrpSpPr>
              <p:grpSpPr bwMode="auto">
                <a:xfrm>
                  <a:off x="4567" y="2596"/>
                  <a:ext cx="55" cy="123"/>
                  <a:chOff x="4567" y="2596"/>
                  <a:chExt cx="55" cy="123"/>
                </a:xfrm>
              </p:grpSpPr>
              <p:sp>
                <p:nvSpPr>
                  <p:cNvPr id="29815" name="Rectangle 19"/>
                  <p:cNvSpPr>
                    <a:spLocks noChangeArrowheads="1"/>
                  </p:cNvSpPr>
                  <p:nvPr>
                    <p:custDataLst>
                      <p:tags r:id="rId9"/>
                    </p:custDataLst>
                  </p:nvPr>
                </p:nvSpPr>
                <p:spPr bwMode="auto">
                  <a:xfrm>
                    <a:off x="4572" y="2621"/>
                    <a:ext cx="21" cy="5"/>
                  </a:xfrm>
                  <a:prstGeom prst="rect">
                    <a:avLst/>
                  </a:prstGeom>
                  <a:solidFill>
                    <a:srgbClr val="808080"/>
                  </a:solidFill>
                  <a:ln w="3175">
                    <a:solidFill>
                      <a:srgbClr val="C0C0C0"/>
                    </a:solidFill>
                    <a:miter lim="800000"/>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816" name="Rectangle 20"/>
                  <p:cNvSpPr>
                    <a:spLocks noChangeArrowheads="1"/>
                  </p:cNvSpPr>
                  <p:nvPr>
                    <p:custDataLst>
                      <p:tags r:id="rId10"/>
                    </p:custDataLst>
                  </p:nvPr>
                </p:nvSpPr>
                <p:spPr bwMode="auto">
                  <a:xfrm>
                    <a:off x="4572" y="2596"/>
                    <a:ext cx="21" cy="11"/>
                  </a:xfrm>
                  <a:prstGeom prst="rect">
                    <a:avLst/>
                  </a:prstGeom>
                  <a:solidFill>
                    <a:srgbClr val="808080"/>
                  </a:solidFill>
                  <a:ln w="3175">
                    <a:solidFill>
                      <a:srgbClr val="C0C0C0"/>
                    </a:solidFill>
                    <a:miter lim="800000"/>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817" name="Rectangle 21"/>
                  <p:cNvSpPr>
                    <a:spLocks noChangeArrowheads="1"/>
                  </p:cNvSpPr>
                  <p:nvPr>
                    <p:custDataLst>
                      <p:tags r:id="rId11"/>
                    </p:custDataLst>
                  </p:nvPr>
                </p:nvSpPr>
                <p:spPr bwMode="auto">
                  <a:xfrm>
                    <a:off x="4572" y="2612"/>
                    <a:ext cx="21" cy="5"/>
                  </a:xfrm>
                  <a:prstGeom prst="rect">
                    <a:avLst/>
                  </a:prstGeom>
                  <a:solidFill>
                    <a:srgbClr val="808080"/>
                  </a:solidFill>
                  <a:ln w="3175">
                    <a:solidFill>
                      <a:srgbClr val="C0C0C0"/>
                    </a:solidFill>
                    <a:miter lim="800000"/>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818" name="Arc 22"/>
                  <p:cNvSpPr/>
                  <p:nvPr>
                    <p:custDataLst>
                      <p:tags r:id="rId12"/>
                    </p:custDataLst>
                  </p:nvPr>
                </p:nvSpPr>
                <p:spPr bwMode="auto">
                  <a:xfrm>
                    <a:off x="4572" y="2632"/>
                    <a:ext cx="20" cy="28"/>
                  </a:xfrm>
                  <a:custGeom>
                    <a:avLst/>
                    <a:gdLst>
                      <a:gd name="T0" fmla="*/ 0 w 21600"/>
                      <a:gd name="T1" fmla="*/ 0 h 22348"/>
                      <a:gd name="T2" fmla="*/ 0 w 21600"/>
                      <a:gd name="T3" fmla="*/ 0 h 22348"/>
                      <a:gd name="T4" fmla="*/ 0 w 21600"/>
                      <a:gd name="T5" fmla="*/ 0 h 22348"/>
                      <a:gd name="T6" fmla="*/ 0 60000 65536"/>
                      <a:gd name="T7" fmla="*/ 0 60000 65536"/>
                      <a:gd name="T8" fmla="*/ 0 60000 65536"/>
                      <a:gd name="T9" fmla="*/ 0 w 21600"/>
                      <a:gd name="T10" fmla="*/ 0 h 22348"/>
                      <a:gd name="T11" fmla="*/ 21600 w 21600"/>
                      <a:gd name="T12" fmla="*/ 22348 h 22348"/>
                    </a:gdLst>
                    <a:ahLst/>
                    <a:cxnLst>
                      <a:cxn ang="T6">
                        <a:pos x="T0" y="T1"/>
                      </a:cxn>
                      <a:cxn ang="T7">
                        <a:pos x="T2" y="T3"/>
                      </a:cxn>
                      <a:cxn ang="T8">
                        <a:pos x="T4" y="T5"/>
                      </a:cxn>
                    </a:cxnLst>
                    <a:rect l="T9" t="T10" r="T11" b="T12"/>
                    <a:pathLst>
                      <a:path w="21600" h="22348" fill="none" extrusionOk="0">
                        <a:moveTo>
                          <a:pt x="21600" y="22348"/>
                        </a:moveTo>
                        <a:cubicBezTo>
                          <a:pt x="9670" y="22348"/>
                          <a:pt x="0" y="12677"/>
                          <a:pt x="0" y="748"/>
                        </a:cubicBezTo>
                        <a:cubicBezTo>
                          <a:pt x="-1" y="498"/>
                          <a:pt x="4" y="249"/>
                          <a:pt x="12" y="-1"/>
                        </a:cubicBezTo>
                      </a:path>
                      <a:path w="21600" h="22348" stroke="0" extrusionOk="0">
                        <a:moveTo>
                          <a:pt x="21600" y="22348"/>
                        </a:moveTo>
                        <a:cubicBezTo>
                          <a:pt x="9670" y="22348"/>
                          <a:pt x="0" y="12677"/>
                          <a:pt x="0" y="748"/>
                        </a:cubicBezTo>
                        <a:cubicBezTo>
                          <a:pt x="-1" y="498"/>
                          <a:pt x="4" y="249"/>
                          <a:pt x="12" y="-1"/>
                        </a:cubicBezTo>
                        <a:lnTo>
                          <a:pt x="21600" y="748"/>
                        </a:lnTo>
                        <a:lnTo>
                          <a:pt x="21600" y="22348"/>
                        </a:lnTo>
                        <a:close/>
                      </a:path>
                    </a:pathLst>
                  </a:custGeom>
                  <a:solidFill>
                    <a:srgbClr val="808080"/>
                  </a:solidFill>
                  <a:ln w="3175">
                    <a:solidFill>
                      <a:srgbClr val="C0C0C0"/>
                    </a:solidFill>
                    <a:round/>
                  </a:ln>
                </p:spPr>
                <p:txBody>
                  <a:bodyPr/>
                  <a:lstStyle/>
                  <a:p>
                    <a:endParaRPr lang="zh-CN" altLang="en-US" sz="1680">
                      <a:solidFill>
                        <a:schemeClr val="dk1"/>
                      </a:solidFill>
                    </a:endParaRPr>
                  </a:p>
                </p:txBody>
              </p:sp>
              <p:grpSp>
                <p:nvGrpSpPr>
                  <p:cNvPr id="29819" name="Group 23"/>
                  <p:cNvGrpSpPr/>
                  <p:nvPr/>
                </p:nvGrpSpPr>
                <p:grpSpPr bwMode="auto">
                  <a:xfrm>
                    <a:off x="4567" y="2705"/>
                    <a:ext cx="55" cy="4"/>
                    <a:chOff x="4567" y="2705"/>
                    <a:chExt cx="55" cy="4"/>
                  </a:xfrm>
                </p:grpSpPr>
                <p:sp>
                  <p:nvSpPr>
                    <p:cNvPr id="29826" name="Rectangle 24"/>
                    <p:cNvSpPr>
                      <a:spLocks noChangeArrowheads="1"/>
                    </p:cNvSpPr>
                    <p:nvPr>
                      <p:custDataLst>
                        <p:tags r:id="rId13"/>
                      </p:custDataLst>
                    </p:nvPr>
                  </p:nvSpPr>
                  <p:spPr bwMode="auto">
                    <a:xfrm>
                      <a:off x="4570" y="2705"/>
                      <a:ext cx="52" cy="4"/>
                    </a:xfrm>
                    <a:prstGeom prst="rect">
                      <a:avLst/>
                    </a:prstGeom>
                    <a:solidFill>
                      <a:srgbClr val="808080"/>
                    </a:solidFill>
                    <a:ln w="3175">
                      <a:solidFill>
                        <a:srgbClr val="C0C0C0"/>
                      </a:solidFill>
                      <a:miter lim="800000"/>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827" name="Oval 25"/>
                    <p:cNvSpPr>
                      <a:spLocks noChangeArrowheads="1"/>
                    </p:cNvSpPr>
                    <p:nvPr>
                      <p:custDataLst>
                        <p:tags r:id="rId14"/>
                      </p:custDataLst>
                    </p:nvPr>
                  </p:nvSpPr>
                  <p:spPr bwMode="auto">
                    <a:xfrm>
                      <a:off x="4567" y="2705"/>
                      <a:ext cx="6" cy="4"/>
                    </a:xfrm>
                    <a:prstGeom prst="ellipse">
                      <a:avLst/>
                    </a:prstGeom>
                    <a:solidFill>
                      <a:srgbClr val="808080"/>
                    </a:solidFill>
                    <a:ln w="3175">
                      <a:solidFill>
                        <a:srgbClr val="C0C0C0"/>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grpSp>
              <p:grpSp>
                <p:nvGrpSpPr>
                  <p:cNvPr id="29820" name="Group 26"/>
                  <p:cNvGrpSpPr/>
                  <p:nvPr/>
                </p:nvGrpSpPr>
                <p:grpSpPr bwMode="auto">
                  <a:xfrm>
                    <a:off x="4567" y="2714"/>
                    <a:ext cx="55" cy="5"/>
                    <a:chOff x="4567" y="2714"/>
                    <a:chExt cx="55" cy="5"/>
                  </a:xfrm>
                </p:grpSpPr>
                <p:sp>
                  <p:nvSpPr>
                    <p:cNvPr id="29824" name="Rectangle 27"/>
                    <p:cNvSpPr>
                      <a:spLocks noChangeArrowheads="1"/>
                    </p:cNvSpPr>
                    <p:nvPr>
                      <p:custDataLst>
                        <p:tags r:id="rId15"/>
                      </p:custDataLst>
                    </p:nvPr>
                  </p:nvSpPr>
                  <p:spPr bwMode="auto">
                    <a:xfrm>
                      <a:off x="4570" y="2714"/>
                      <a:ext cx="52" cy="5"/>
                    </a:xfrm>
                    <a:prstGeom prst="rect">
                      <a:avLst/>
                    </a:prstGeom>
                    <a:solidFill>
                      <a:srgbClr val="808080"/>
                    </a:solidFill>
                    <a:ln w="3175">
                      <a:solidFill>
                        <a:srgbClr val="C0C0C0"/>
                      </a:solidFill>
                      <a:miter lim="800000"/>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825" name="Oval 28"/>
                    <p:cNvSpPr>
                      <a:spLocks noChangeArrowheads="1"/>
                    </p:cNvSpPr>
                    <p:nvPr>
                      <p:custDataLst>
                        <p:tags r:id="rId16"/>
                      </p:custDataLst>
                    </p:nvPr>
                  </p:nvSpPr>
                  <p:spPr bwMode="auto">
                    <a:xfrm>
                      <a:off x="4567" y="2714"/>
                      <a:ext cx="6" cy="5"/>
                    </a:xfrm>
                    <a:prstGeom prst="ellipse">
                      <a:avLst/>
                    </a:prstGeom>
                    <a:solidFill>
                      <a:srgbClr val="808080"/>
                    </a:solidFill>
                    <a:ln w="3175">
                      <a:solidFill>
                        <a:srgbClr val="C0C0C0"/>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grpSp>
              <p:grpSp>
                <p:nvGrpSpPr>
                  <p:cNvPr id="29821" name="Group 29"/>
                  <p:cNvGrpSpPr/>
                  <p:nvPr/>
                </p:nvGrpSpPr>
                <p:grpSpPr bwMode="auto">
                  <a:xfrm>
                    <a:off x="4567" y="2695"/>
                    <a:ext cx="55" cy="5"/>
                    <a:chOff x="4567" y="2695"/>
                    <a:chExt cx="55" cy="5"/>
                  </a:xfrm>
                </p:grpSpPr>
                <p:sp>
                  <p:nvSpPr>
                    <p:cNvPr id="29822" name="Rectangle 30"/>
                    <p:cNvSpPr>
                      <a:spLocks noChangeArrowheads="1"/>
                    </p:cNvSpPr>
                    <p:nvPr>
                      <p:custDataLst>
                        <p:tags r:id="rId17"/>
                      </p:custDataLst>
                    </p:nvPr>
                  </p:nvSpPr>
                  <p:spPr bwMode="auto">
                    <a:xfrm>
                      <a:off x="4570" y="2695"/>
                      <a:ext cx="52" cy="5"/>
                    </a:xfrm>
                    <a:prstGeom prst="rect">
                      <a:avLst/>
                    </a:prstGeom>
                    <a:solidFill>
                      <a:srgbClr val="808080"/>
                    </a:solidFill>
                    <a:ln w="3175">
                      <a:solidFill>
                        <a:srgbClr val="C0C0C0"/>
                      </a:solidFill>
                      <a:miter lim="800000"/>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823" name="Oval 31"/>
                    <p:cNvSpPr>
                      <a:spLocks noChangeArrowheads="1"/>
                    </p:cNvSpPr>
                    <p:nvPr>
                      <p:custDataLst>
                        <p:tags r:id="rId18"/>
                      </p:custDataLst>
                    </p:nvPr>
                  </p:nvSpPr>
                  <p:spPr bwMode="auto">
                    <a:xfrm>
                      <a:off x="4567" y="2695"/>
                      <a:ext cx="6" cy="5"/>
                    </a:xfrm>
                    <a:prstGeom prst="ellipse">
                      <a:avLst/>
                    </a:prstGeom>
                    <a:solidFill>
                      <a:srgbClr val="808080"/>
                    </a:solidFill>
                    <a:ln w="3175">
                      <a:solidFill>
                        <a:srgbClr val="C0C0C0"/>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grpSp>
            </p:grpSp>
            <p:sp>
              <p:nvSpPr>
                <p:cNvPr id="29804" name="Freeform 32"/>
                <p:cNvSpPr/>
                <p:nvPr>
                  <p:custDataLst>
                    <p:tags r:id="rId19"/>
                  </p:custDataLst>
                </p:nvPr>
              </p:nvSpPr>
              <p:spPr bwMode="auto">
                <a:xfrm>
                  <a:off x="4572" y="2563"/>
                  <a:ext cx="911" cy="178"/>
                </a:xfrm>
                <a:custGeom>
                  <a:avLst/>
                  <a:gdLst>
                    <a:gd name="T0" fmla="*/ 2 w 4557"/>
                    <a:gd name="T1" fmla="*/ 0 h 712"/>
                    <a:gd name="T2" fmla="*/ 0 w 4557"/>
                    <a:gd name="T3" fmla="*/ 0 h 712"/>
                    <a:gd name="T4" fmla="*/ 0 w 4557"/>
                    <a:gd name="T5" fmla="*/ 2 h 712"/>
                    <a:gd name="T6" fmla="*/ 1 w 4557"/>
                    <a:gd name="T7" fmla="*/ 2 h 712"/>
                    <a:gd name="T8" fmla="*/ 1 w 4557"/>
                    <a:gd name="T9" fmla="*/ 8 h 712"/>
                    <a:gd name="T10" fmla="*/ 2 w 4557"/>
                    <a:gd name="T11" fmla="*/ 11 h 712"/>
                    <a:gd name="T12" fmla="*/ 2 w 4557"/>
                    <a:gd name="T13" fmla="*/ 11 h 712"/>
                    <a:gd name="T14" fmla="*/ 3 w 4557"/>
                    <a:gd name="T15" fmla="*/ 11 h 712"/>
                    <a:gd name="T16" fmla="*/ 3 w 4557"/>
                    <a:gd name="T17" fmla="*/ 10 h 712"/>
                    <a:gd name="T18" fmla="*/ 3 w 4557"/>
                    <a:gd name="T19" fmla="*/ 8 h 712"/>
                    <a:gd name="T20" fmla="*/ 3 w 4557"/>
                    <a:gd name="T21" fmla="*/ 7 h 712"/>
                    <a:gd name="T22" fmla="*/ 3 w 4557"/>
                    <a:gd name="T23" fmla="*/ 6 h 712"/>
                    <a:gd name="T24" fmla="*/ 3 w 4557"/>
                    <a:gd name="T25" fmla="*/ 5 h 712"/>
                    <a:gd name="T26" fmla="*/ 4 w 4557"/>
                    <a:gd name="T27" fmla="*/ 4 h 712"/>
                    <a:gd name="T28" fmla="*/ 4 w 4557"/>
                    <a:gd name="T29" fmla="*/ 3 h 712"/>
                    <a:gd name="T30" fmla="*/ 5 w 4557"/>
                    <a:gd name="T31" fmla="*/ 3 h 712"/>
                    <a:gd name="T32" fmla="*/ 6 w 4557"/>
                    <a:gd name="T33" fmla="*/ 3 h 712"/>
                    <a:gd name="T34" fmla="*/ 7 w 4557"/>
                    <a:gd name="T35" fmla="*/ 3 h 712"/>
                    <a:gd name="T36" fmla="*/ 8 w 4557"/>
                    <a:gd name="T37" fmla="*/ 4 h 712"/>
                    <a:gd name="T38" fmla="*/ 8 w 4557"/>
                    <a:gd name="T39" fmla="*/ 4 h 712"/>
                    <a:gd name="T40" fmla="*/ 9 w 4557"/>
                    <a:gd name="T41" fmla="*/ 5 h 712"/>
                    <a:gd name="T42" fmla="*/ 9 w 4557"/>
                    <a:gd name="T43" fmla="*/ 6 h 712"/>
                    <a:gd name="T44" fmla="*/ 9 w 4557"/>
                    <a:gd name="T45" fmla="*/ 7 h 712"/>
                    <a:gd name="T46" fmla="*/ 9 w 4557"/>
                    <a:gd name="T47" fmla="*/ 8 h 712"/>
                    <a:gd name="T48" fmla="*/ 9 w 4557"/>
                    <a:gd name="T49" fmla="*/ 11 h 712"/>
                    <a:gd name="T50" fmla="*/ 25 w 4557"/>
                    <a:gd name="T51" fmla="*/ 11 h 712"/>
                    <a:gd name="T52" fmla="*/ 25 w 4557"/>
                    <a:gd name="T53" fmla="*/ 9 h 712"/>
                    <a:gd name="T54" fmla="*/ 25 w 4557"/>
                    <a:gd name="T55" fmla="*/ 8 h 712"/>
                    <a:gd name="T56" fmla="*/ 26 w 4557"/>
                    <a:gd name="T57" fmla="*/ 7 h 712"/>
                    <a:gd name="T58" fmla="*/ 26 w 4557"/>
                    <a:gd name="T59" fmla="*/ 6 h 712"/>
                    <a:gd name="T60" fmla="*/ 27 w 4557"/>
                    <a:gd name="T61" fmla="*/ 5 h 712"/>
                    <a:gd name="T62" fmla="*/ 27 w 4557"/>
                    <a:gd name="T63" fmla="*/ 4 h 712"/>
                    <a:gd name="T64" fmla="*/ 28 w 4557"/>
                    <a:gd name="T65" fmla="*/ 4 h 712"/>
                    <a:gd name="T66" fmla="*/ 29 w 4557"/>
                    <a:gd name="T67" fmla="*/ 4 h 712"/>
                    <a:gd name="T68" fmla="*/ 29 w 4557"/>
                    <a:gd name="T69" fmla="*/ 4 h 712"/>
                    <a:gd name="T70" fmla="*/ 30 w 4557"/>
                    <a:gd name="T71" fmla="*/ 4 h 712"/>
                    <a:gd name="T72" fmla="*/ 30 w 4557"/>
                    <a:gd name="T73" fmla="*/ 5 h 712"/>
                    <a:gd name="T74" fmla="*/ 31 w 4557"/>
                    <a:gd name="T75" fmla="*/ 6 h 712"/>
                    <a:gd name="T76" fmla="*/ 31 w 4557"/>
                    <a:gd name="T77" fmla="*/ 7 h 712"/>
                    <a:gd name="T78" fmla="*/ 31 w 4557"/>
                    <a:gd name="T79" fmla="*/ 9 h 712"/>
                    <a:gd name="T80" fmla="*/ 31 w 4557"/>
                    <a:gd name="T81" fmla="*/ 10 h 712"/>
                    <a:gd name="T82" fmla="*/ 36 w 4557"/>
                    <a:gd name="T83" fmla="*/ 10 h 712"/>
                    <a:gd name="T84" fmla="*/ 36 w 4557"/>
                    <a:gd name="T85" fmla="*/ 10 h 712"/>
                    <a:gd name="T86" fmla="*/ 36 w 4557"/>
                    <a:gd name="T87" fmla="*/ 10 h 712"/>
                    <a:gd name="T88" fmla="*/ 36 w 4557"/>
                    <a:gd name="T89" fmla="*/ 9 h 712"/>
                    <a:gd name="T90" fmla="*/ 36 w 4557"/>
                    <a:gd name="T91" fmla="*/ 9 h 712"/>
                    <a:gd name="T92" fmla="*/ 36 w 4557"/>
                    <a:gd name="T93" fmla="*/ 7 h 712"/>
                    <a:gd name="T94" fmla="*/ 36 w 4557"/>
                    <a:gd name="T95" fmla="*/ 7 h 712"/>
                    <a:gd name="T96" fmla="*/ 35 w 4557"/>
                    <a:gd name="T97" fmla="*/ 5 h 712"/>
                    <a:gd name="T98" fmla="*/ 34 w 4557"/>
                    <a:gd name="T99" fmla="*/ 4 h 712"/>
                    <a:gd name="T100" fmla="*/ 32 w 4557"/>
                    <a:gd name="T101" fmla="*/ 3 h 712"/>
                    <a:gd name="T102" fmla="*/ 30 w 4557"/>
                    <a:gd name="T103" fmla="*/ 2 h 712"/>
                    <a:gd name="T104" fmla="*/ 29 w 4557"/>
                    <a:gd name="T105" fmla="*/ 2 h 712"/>
                    <a:gd name="T106" fmla="*/ 27 w 4557"/>
                    <a:gd name="T107" fmla="*/ 1 h 712"/>
                    <a:gd name="T108" fmla="*/ 27 w 4557"/>
                    <a:gd name="T109" fmla="*/ 1 h 712"/>
                    <a:gd name="T110" fmla="*/ 26 w 4557"/>
                    <a:gd name="T111" fmla="*/ 2 h 712"/>
                    <a:gd name="T112" fmla="*/ 25 w 4557"/>
                    <a:gd name="T113" fmla="*/ 2 h 712"/>
                    <a:gd name="T114" fmla="*/ 23 w 4557"/>
                    <a:gd name="T115" fmla="*/ 2 h 712"/>
                    <a:gd name="T116" fmla="*/ 17 w 4557"/>
                    <a:gd name="T117" fmla="*/ 1 h 712"/>
                    <a:gd name="T118" fmla="*/ 13 w 4557"/>
                    <a:gd name="T119" fmla="*/ 1 h 712"/>
                    <a:gd name="T120" fmla="*/ 10 w 4557"/>
                    <a:gd name="T121" fmla="*/ 0 h 712"/>
                    <a:gd name="T122" fmla="*/ 9 w 4557"/>
                    <a:gd name="T123" fmla="*/ 0 h 712"/>
                    <a:gd name="T124" fmla="*/ 2 w 4557"/>
                    <a:gd name="T125" fmla="*/ 0 h 7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557"/>
                    <a:gd name="T190" fmla="*/ 0 h 712"/>
                    <a:gd name="T191" fmla="*/ 4557 w 4557"/>
                    <a:gd name="T192" fmla="*/ 712 h 71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557" h="712">
                      <a:moveTo>
                        <a:pt x="227" y="0"/>
                      </a:moveTo>
                      <a:lnTo>
                        <a:pt x="26" y="0"/>
                      </a:lnTo>
                      <a:lnTo>
                        <a:pt x="0" y="110"/>
                      </a:lnTo>
                      <a:lnTo>
                        <a:pt x="89" y="110"/>
                      </a:lnTo>
                      <a:lnTo>
                        <a:pt x="89" y="508"/>
                      </a:lnTo>
                      <a:lnTo>
                        <a:pt x="264" y="688"/>
                      </a:lnTo>
                      <a:lnTo>
                        <a:pt x="303" y="706"/>
                      </a:lnTo>
                      <a:lnTo>
                        <a:pt x="337" y="712"/>
                      </a:lnTo>
                      <a:lnTo>
                        <a:pt x="331" y="622"/>
                      </a:lnTo>
                      <a:lnTo>
                        <a:pt x="327" y="514"/>
                      </a:lnTo>
                      <a:lnTo>
                        <a:pt x="350" y="422"/>
                      </a:lnTo>
                      <a:lnTo>
                        <a:pt x="383" y="355"/>
                      </a:lnTo>
                      <a:lnTo>
                        <a:pt x="425" y="295"/>
                      </a:lnTo>
                      <a:lnTo>
                        <a:pt x="487" y="236"/>
                      </a:lnTo>
                      <a:lnTo>
                        <a:pt x="558" y="193"/>
                      </a:lnTo>
                      <a:lnTo>
                        <a:pt x="659" y="165"/>
                      </a:lnTo>
                      <a:lnTo>
                        <a:pt x="791" y="155"/>
                      </a:lnTo>
                      <a:lnTo>
                        <a:pt x="882" y="179"/>
                      </a:lnTo>
                      <a:lnTo>
                        <a:pt x="949" y="217"/>
                      </a:lnTo>
                      <a:lnTo>
                        <a:pt x="1005" y="261"/>
                      </a:lnTo>
                      <a:lnTo>
                        <a:pt x="1072" y="328"/>
                      </a:lnTo>
                      <a:lnTo>
                        <a:pt x="1115" y="403"/>
                      </a:lnTo>
                      <a:lnTo>
                        <a:pt x="1142" y="469"/>
                      </a:lnTo>
                      <a:lnTo>
                        <a:pt x="1151" y="533"/>
                      </a:lnTo>
                      <a:lnTo>
                        <a:pt x="1151" y="673"/>
                      </a:lnTo>
                      <a:lnTo>
                        <a:pt x="3142" y="712"/>
                      </a:lnTo>
                      <a:lnTo>
                        <a:pt x="3142" y="577"/>
                      </a:lnTo>
                      <a:lnTo>
                        <a:pt x="3170" y="484"/>
                      </a:lnTo>
                      <a:lnTo>
                        <a:pt x="3203" y="412"/>
                      </a:lnTo>
                      <a:lnTo>
                        <a:pt x="3252" y="344"/>
                      </a:lnTo>
                      <a:lnTo>
                        <a:pt x="3322" y="285"/>
                      </a:lnTo>
                      <a:lnTo>
                        <a:pt x="3394" y="246"/>
                      </a:lnTo>
                      <a:lnTo>
                        <a:pt x="3464" y="223"/>
                      </a:lnTo>
                      <a:lnTo>
                        <a:pt x="3588" y="223"/>
                      </a:lnTo>
                      <a:lnTo>
                        <a:pt x="3654" y="236"/>
                      </a:lnTo>
                      <a:lnTo>
                        <a:pt x="3721" y="266"/>
                      </a:lnTo>
                      <a:lnTo>
                        <a:pt x="3781" y="319"/>
                      </a:lnTo>
                      <a:lnTo>
                        <a:pt x="3839" y="388"/>
                      </a:lnTo>
                      <a:lnTo>
                        <a:pt x="3877" y="469"/>
                      </a:lnTo>
                      <a:lnTo>
                        <a:pt x="3901" y="557"/>
                      </a:lnTo>
                      <a:lnTo>
                        <a:pt x="3901" y="649"/>
                      </a:lnTo>
                      <a:lnTo>
                        <a:pt x="4557" y="647"/>
                      </a:lnTo>
                      <a:lnTo>
                        <a:pt x="4557" y="617"/>
                      </a:lnTo>
                      <a:lnTo>
                        <a:pt x="4536" y="617"/>
                      </a:lnTo>
                      <a:lnTo>
                        <a:pt x="4536" y="573"/>
                      </a:lnTo>
                      <a:lnTo>
                        <a:pt x="4556" y="571"/>
                      </a:lnTo>
                      <a:lnTo>
                        <a:pt x="4556" y="439"/>
                      </a:lnTo>
                      <a:lnTo>
                        <a:pt x="4538" y="412"/>
                      </a:lnTo>
                      <a:lnTo>
                        <a:pt x="4386" y="334"/>
                      </a:lnTo>
                      <a:lnTo>
                        <a:pt x="4218" y="266"/>
                      </a:lnTo>
                      <a:lnTo>
                        <a:pt x="4016" y="203"/>
                      </a:lnTo>
                      <a:lnTo>
                        <a:pt x="3797" y="149"/>
                      </a:lnTo>
                      <a:lnTo>
                        <a:pt x="3596" y="106"/>
                      </a:lnTo>
                      <a:lnTo>
                        <a:pt x="3404" y="71"/>
                      </a:lnTo>
                      <a:lnTo>
                        <a:pt x="3338" y="71"/>
                      </a:lnTo>
                      <a:lnTo>
                        <a:pt x="3294" y="91"/>
                      </a:lnTo>
                      <a:lnTo>
                        <a:pt x="3090" y="121"/>
                      </a:lnTo>
                      <a:lnTo>
                        <a:pt x="2928" y="136"/>
                      </a:lnTo>
                      <a:lnTo>
                        <a:pt x="2078" y="81"/>
                      </a:lnTo>
                      <a:lnTo>
                        <a:pt x="1670" y="47"/>
                      </a:lnTo>
                      <a:lnTo>
                        <a:pt x="1285" y="18"/>
                      </a:lnTo>
                      <a:lnTo>
                        <a:pt x="1091" y="4"/>
                      </a:lnTo>
                      <a:lnTo>
                        <a:pt x="227" y="0"/>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sp>
              <p:nvSpPr>
                <p:cNvPr id="29805" name="Freeform 33"/>
                <p:cNvSpPr/>
                <p:nvPr>
                  <p:custDataLst>
                    <p:tags r:id="rId20"/>
                  </p:custDataLst>
                </p:nvPr>
              </p:nvSpPr>
              <p:spPr bwMode="auto">
                <a:xfrm>
                  <a:off x="4938" y="2577"/>
                  <a:ext cx="184" cy="161"/>
                </a:xfrm>
                <a:custGeom>
                  <a:avLst/>
                  <a:gdLst>
                    <a:gd name="T0" fmla="*/ 0 w 919"/>
                    <a:gd name="T1" fmla="*/ 0 h 641"/>
                    <a:gd name="T2" fmla="*/ 0 w 919"/>
                    <a:gd name="T3" fmla="*/ 10 h 641"/>
                    <a:gd name="T4" fmla="*/ 7 w 919"/>
                    <a:gd name="T5" fmla="*/ 10 h 641"/>
                    <a:gd name="T6" fmla="*/ 7 w 919"/>
                    <a:gd name="T7" fmla="*/ 1 h 641"/>
                    <a:gd name="T8" fmla="*/ 6 w 919"/>
                    <a:gd name="T9" fmla="*/ 1 h 641"/>
                    <a:gd name="T10" fmla="*/ 5 w 919"/>
                    <a:gd name="T11" fmla="*/ 1 h 641"/>
                    <a:gd name="T12" fmla="*/ 4 w 919"/>
                    <a:gd name="T13" fmla="*/ 1 h 641"/>
                    <a:gd name="T14" fmla="*/ 3 w 919"/>
                    <a:gd name="T15" fmla="*/ 1 h 641"/>
                    <a:gd name="T16" fmla="*/ 2 w 919"/>
                    <a:gd name="T17" fmla="*/ 0 h 641"/>
                    <a:gd name="T18" fmla="*/ 1 w 919"/>
                    <a:gd name="T19" fmla="*/ 0 h 641"/>
                    <a:gd name="T20" fmla="*/ 0 w 919"/>
                    <a:gd name="T21" fmla="*/ 0 h 6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9"/>
                    <a:gd name="T34" fmla="*/ 0 h 641"/>
                    <a:gd name="T35" fmla="*/ 919 w 919"/>
                    <a:gd name="T36" fmla="*/ 641 h 6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9" h="641">
                      <a:moveTo>
                        <a:pt x="0" y="0"/>
                      </a:moveTo>
                      <a:lnTo>
                        <a:pt x="0" y="626"/>
                      </a:lnTo>
                      <a:lnTo>
                        <a:pt x="919" y="641"/>
                      </a:lnTo>
                      <a:lnTo>
                        <a:pt x="919" y="67"/>
                      </a:lnTo>
                      <a:lnTo>
                        <a:pt x="798" y="55"/>
                      </a:lnTo>
                      <a:lnTo>
                        <a:pt x="630" y="43"/>
                      </a:lnTo>
                      <a:lnTo>
                        <a:pt x="461" y="35"/>
                      </a:lnTo>
                      <a:lnTo>
                        <a:pt x="352" y="25"/>
                      </a:lnTo>
                      <a:lnTo>
                        <a:pt x="244" y="18"/>
                      </a:lnTo>
                      <a:lnTo>
                        <a:pt x="99" y="6"/>
                      </a:lnTo>
                      <a:lnTo>
                        <a:pt x="0" y="0"/>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grpSp>
              <p:nvGrpSpPr>
                <p:cNvPr id="29806" name="Group 34"/>
                <p:cNvGrpSpPr/>
                <p:nvPr/>
              </p:nvGrpSpPr>
              <p:grpSpPr bwMode="auto">
                <a:xfrm>
                  <a:off x="4790" y="2526"/>
                  <a:ext cx="309" cy="182"/>
                  <a:chOff x="4790" y="2526"/>
                  <a:chExt cx="309" cy="182"/>
                </a:xfrm>
              </p:grpSpPr>
              <p:sp>
                <p:nvSpPr>
                  <p:cNvPr id="29807" name="Oval 35"/>
                  <p:cNvSpPr>
                    <a:spLocks noChangeArrowheads="1"/>
                  </p:cNvSpPr>
                  <p:nvPr>
                    <p:custDataLst>
                      <p:tags r:id="rId21"/>
                    </p:custDataLst>
                  </p:nvPr>
                </p:nvSpPr>
                <p:spPr bwMode="auto">
                  <a:xfrm>
                    <a:off x="4790" y="2526"/>
                    <a:ext cx="35" cy="26"/>
                  </a:xfrm>
                  <a:prstGeom prst="ellipse">
                    <a:avLst/>
                  </a:prstGeom>
                  <a:solidFill>
                    <a:srgbClr val="800000"/>
                  </a:solidFill>
                  <a:ln w="3175">
                    <a:solidFill>
                      <a:srgbClr val="800000"/>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808" name="Oval 36"/>
                  <p:cNvSpPr>
                    <a:spLocks noChangeArrowheads="1"/>
                  </p:cNvSpPr>
                  <p:nvPr>
                    <p:custDataLst>
                      <p:tags r:id="rId22"/>
                    </p:custDataLst>
                  </p:nvPr>
                </p:nvSpPr>
                <p:spPr bwMode="auto">
                  <a:xfrm>
                    <a:off x="4796" y="2535"/>
                    <a:ext cx="5" cy="7"/>
                  </a:xfrm>
                  <a:prstGeom prst="ellipse">
                    <a:avLst/>
                  </a:prstGeom>
                  <a:solidFill>
                    <a:srgbClr val="000000"/>
                  </a:solidFill>
                  <a:ln w="3175">
                    <a:solidFill>
                      <a:srgbClr val="000000"/>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grpSp>
                <p:nvGrpSpPr>
                  <p:cNvPr id="29809" name="Group 37"/>
                  <p:cNvGrpSpPr/>
                  <p:nvPr/>
                </p:nvGrpSpPr>
                <p:grpSpPr bwMode="auto">
                  <a:xfrm>
                    <a:off x="4904" y="2599"/>
                    <a:ext cx="195" cy="109"/>
                    <a:chOff x="4904" y="2599"/>
                    <a:chExt cx="195" cy="109"/>
                  </a:xfrm>
                </p:grpSpPr>
                <p:sp>
                  <p:nvSpPr>
                    <p:cNvPr id="29810" name="Freeform 38"/>
                    <p:cNvSpPr/>
                    <p:nvPr>
                      <p:custDataLst>
                        <p:tags r:id="rId23"/>
                      </p:custDataLst>
                    </p:nvPr>
                  </p:nvSpPr>
                  <p:spPr bwMode="auto">
                    <a:xfrm>
                      <a:off x="4904" y="2673"/>
                      <a:ext cx="195" cy="35"/>
                    </a:xfrm>
                    <a:custGeom>
                      <a:avLst/>
                      <a:gdLst>
                        <a:gd name="T0" fmla="*/ 0 w 973"/>
                        <a:gd name="T1" fmla="*/ 1 h 140"/>
                        <a:gd name="T2" fmla="*/ 0 w 973"/>
                        <a:gd name="T3" fmla="*/ 2 h 140"/>
                        <a:gd name="T4" fmla="*/ 8 w 973"/>
                        <a:gd name="T5" fmla="*/ 0 h 140"/>
                        <a:gd name="T6" fmla="*/ 0 w 973"/>
                        <a:gd name="T7" fmla="*/ 1 h 140"/>
                        <a:gd name="T8" fmla="*/ 0 60000 65536"/>
                        <a:gd name="T9" fmla="*/ 0 60000 65536"/>
                        <a:gd name="T10" fmla="*/ 0 60000 65536"/>
                        <a:gd name="T11" fmla="*/ 0 60000 65536"/>
                        <a:gd name="T12" fmla="*/ 0 w 973"/>
                        <a:gd name="T13" fmla="*/ 0 h 140"/>
                        <a:gd name="T14" fmla="*/ 973 w 973"/>
                        <a:gd name="T15" fmla="*/ 140 h 140"/>
                      </a:gdLst>
                      <a:ahLst/>
                      <a:cxnLst>
                        <a:cxn ang="T8">
                          <a:pos x="T0" y="T1"/>
                        </a:cxn>
                        <a:cxn ang="T9">
                          <a:pos x="T2" y="T3"/>
                        </a:cxn>
                        <a:cxn ang="T10">
                          <a:pos x="T4" y="T5"/>
                        </a:cxn>
                        <a:cxn ang="T11">
                          <a:pos x="T6" y="T7"/>
                        </a:cxn>
                      </a:cxnLst>
                      <a:rect l="T12" t="T13" r="T14" b="T15"/>
                      <a:pathLst>
                        <a:path w="973" h="140">
                          <a:moveTo>
                            <a:pt x="0" y="78"/>
                          </a:moveTo>
                          <a:lnTo>
                            <a:pt x="0" y="140"/>
                          </a:lnTo>
                          <a:lnTo>
                            <a:pt x="973" y="0"/>
                          </a:lnTo>
                          <a:lnTo>
                            <a:pt x="0" y="78"/>
                          </a:lnTo>
                          <a:close/>
                        </a:path>
                      </a:pathLst>
                    </a:custGeom>
                    <a:solidFill>
                      <a:srgbClr val="800000"/>
                    </a:solidFill>
                    <a:ln w="3175">
                      <a:solidFill>
                        <a:srgbClr val="800000"/>
                      </a:solidFill>
                      <a:round/>
                    </a:ln>
                  </p:spPr>
                  <p:txBody>
                    <a:bodyPr/>
                    <a:lstStyle/>
                    <a:p>
                      <a:endParaRPr lang="zh-CN" altLang="en-US" sz="1680">
                        <a:solidFill>
                          <a:schemeClr val="dk1"/>
                        </a:solidFill>
                      </a:endParaRPr>
                    </a:p>
                  </p:txBody>
                </p:sp>
                <p:sp>
                  <p:nvSpPr>
                    <p:cNvPr id="29811" name="Freeform 39"/>
                    <p:cNvSpPr/>
                    <p:nvPr>
                      <p:custDataLst>
                        <p:tags r:id="rId24"/>
                      </p:custDataLst>
                    </p:nvPr>
                  </p:nvSpPr>
                  <p:spPr bwMode="auto">
                    <a:xfrm>
                      <a:off x="4904" y="2599"/>
                      <a:ext cx="193" cy="41"/>
                    </a:xfrm>
                    <a:custGeom>
                      <a:avLst/>
                      <a:gdLst>
                        <a:gd name="T0" fmla="*/ 0 w 963"/>
                        <a:gd name="T1" fmla="*/ 0 h 165"/>
                        <a:gd name="T2" fmla="*/ 0 w 963"/>
                        <a:gd name="T3" fmla="*/ 1 h 165"/>
                        <a:gd name="T4" fmla="*/ 8 w 963"/>
                        <a:gd name="T5" fmla="*/ 2 h 165"/>
                        <a:gd name="T6" fmla="*/ 0 w 963"/>
                        <a:gd name="T7" fmla="*/ 0 h 165"/>
                        <a:gd name="T8" fmla="*/ 0 60000 65536"/>
                        <a:gd name="T9" fmla="*/ 0 60000 65536"/>
                        <a:gd name="T10" fmla="*/ 0 60000 65536"/>
                        <a:gd name="T11" fmla="*/ 0 60000 65536"/>
                        <a:gd name="T12" fmla="*/ 0 w 963"/>
                        <a:gd name="T13" fmla="*/ 0 h 165"/>
                        <a:gd name="T14" fmla="*/ 963 w 963"/>
                        <a:gd name="T15" fmla="*/ 165 h 165"/>
                      </a:gdLst>
                      <a:ahLst/>
                      <a:cxnLst>
                        <a:cxn ang="T8">
                          <a:pos x="T0" y="T1"/>
                        </a:cxn>
                        <a:cxn ang="T9">
                          <a:pos x="T2" y="T3"/>
                        </a:cxn>
                        <a:cxn ang="T10">
                          <a:pos x="T4" y="T5"/>
                        </a:cxn>
                        <a:cxn ang="T11">
                          <a:pos x="T6" y="T7"/>
                        </a:cxn>
                      </a:cxnLst>
                      <a:rect l="T12" t="T13" r="T14" b="T15"/>
                      <a:pathLst>
                        <a:path w="963" h="165">
                          <a:moveTo>
                            <a:pt x="0" y="0"/>
                          </a:moveTo>
                          <a:lnTo>
                            <a:pt x="0" y="64"/>
                          </a:lnTo>
                          <a:lnTo>
                            <a:pt x="963" y="165"/>
                          </a:lnTo>
                          <a:lnTo>
                            <a:pt x="0" y="0"/>
                          </a:lnTo>
                          <a:close/>
                        </a:path>
                      </a:pathLst>
                    </a:custGeom>
                    <a:solidFill>
                      <a:srgbClr val="800000"/>
                    </a:solidFill>
                    <a:ln w="3175">
                      <a:solidFill>
                        <a:srgbClr val="800000"/>
                      </a:solidFill>
                      <a:round/>
                    </a:ln>
                  </p:spPr>
                  <p:txBody>
                    <a:bodyPr/>
                    <a:lstStyle/>
                    <a:p>
                      <a:endParaRPr lang="zh-CN" altLang="en-US" sz="1680">
                        <a:solidFill>
                          <a:schemeClr val="dk1"/>
                        </a:solidFill>
                      </a:endParaRPr>
                    </a:p>
                  </p:txBody>
                </p:sp>
                <p:sp>
                  <p:nvSpPr>
                    <p:cNvPr id="29812" name="Freeform 40"/>
                    <p:cNvSpPr/>
                    <p:nvPr>
                      <p:custDataLst>
                        <p:tags r:id="rId25"/>
                      </p:custDataLst>
                    </p:nvPr>
                  </p:nvSpPr>
                  <p:spPr bwMode="auto">
                    <a:xfrm>
                      <a:off x="4904" y="2624"/>
                      <a:ext cx="193" cy="25"/>
                    </a:xfrm>
                    <a:custGeom>
                      <a:avLst/>
                      <a:gdLst>
                        <a:gd name="T0" fmla="*/ 0 w 963"/>
                        <a:gd name="T1" fmla="*/ 0 h 102"/>
                        <a:gd name="T2" fmla="*/ 0 w 963"/>
                        <a:gd name="T3" fmla="*/ 1 h 102"/>
                        <a:gd name="T4" fmla="*/ 8 w 963"/>
                        <a:gd name="T5" fmla="*/ 1 h 102"/>
                        <a:gd name="T6" fmla="*/ 0 w 963"/>
                        <a:gd name="T7" fmla="*/ 0 h 102"/>
                        <a:gd name="T8" fmla="*/ 0 60000 65536"/>
                        <a:gd name="T9" fmla="*/ 0 60000 65536"/>
                        <a:gd name="T10" fmla="*/ 0 60000 65536"/>
                        <a:gd name="T11" fmla="*/ 0 60000 65536"/>
                        <a:gd name="T12" fmla="*/ 0 w 963"/>
                        <a:gd name="T13" fmla="*/ 0 h 102"/>
                        <a:gd name="T14" fmla="*/ 963 w 963"/>
                        <a:gd name="T15" fmla="*/ 102 h 102"/>
                      </a:gdLst>
                      <a:ahLst/>
                      <a:cxnLst>
                        <a:cxn ang="T8">
                          <a:pos x="T0" y="T1"/>
                        </a:cxn>
                        <a:cxn ang="T9">
                          <a:pos x="T2" y="T3"/>
                        </a:cxn>
                        <a:cxn ang="T10">
                          <a:pos x="T4" y="T5"/>
                        </a:cxn>
                        <a:cxn ang="T11">
                          <a:pos x="T6" y="T7"/>
                        </a:cxn>
                      </a:cxnLst>
                      <a:rect l="T12" t="T13" r="T14" b="T15"/>
                      <a:pathLst>
                        <a:path w="963" h="102">
                          <a:moveTo>
                            <a:pt x="0" y="0"/>
                          </a:moveTo>
                          <a:lnTo>
                            <a:pt x="0" y="63"/>
                          </a:lnTo>
                          <a:lnTo>
                            <a:pt x="963" y="102"/>
                          </a:lnTo>
                          <a:lnTo>
                            <a:pt x="0" y="0"/>
                          </a:lnTo>
                          <a:close/>
                        </a:path>
                      </a:pathLst>
                    </a:custGeom>
                    <a:solidFill>
                      <a:srgbClr val="800000"/>
                    </a:solidFill>
                    <a:ln w="3175">
                      <a:solidFill>
                        <a:srgbClr val="800000"/>
                      </a:solidFill>
                      <a:round/>
                    </a:ln>
                  </p:spPr>
                  <p:txBody>
                    <a:bodyPr/>
                    <a:lstStyle/>
                    <a:p>
                      <a:endParaRPr lang="zh-CN" altLang="en-US" sz="1680">
                        <a:solidFill>
                          <a:schemeClr val="dk1"/>
                        </a:solidFill>
                      </a:endParaRPr>
                    </a:p>
                  </p:txBody>
                </p:sp>
                <p:sp>
                  <p:nvSpPr>
                    <p:cNvPr id="29813" name="Freeform 41"/>
                    <p:cNvSpPr/>
                    <p:nvPr>
                      <p:custDataLst>
                        <p:tags r:id="rId26"/>
                      </p:custDataLst>
                    </p:nvPr>
                  </p:nvSpPr>
                  <p:spPr bwMode="auto">
                    <a:xfrm>
                      <a:off x="4904" y="2647"/>
                      <a:ext cx="195" cy="16"/>
                    </a:xfrm>
                    <a:custGeom>
                      <a:avLst/>
                      <a:gdLst>
                        <a:gd name="T0" fmla="*/ 0 w 973"/>
                        <a:gd name="T1" fmla="*/ 0 h 63"/>
                        <a:gd name="T2" fmla="*/ 0 w 973"/>
                        <a:gd name="T3" fmla="*/ 1 h 63"/>
                        <a:gd name="T4" fmla="*/ 8 w 973"/>
                        <a:gd name="T5" fmla="*/ 1 h 63"/>
                        <a:gd name="T6" fmla="*/ 0 w 973"/>
                        <a:gd name="T7" fmla="*/ 0 h 63"/>
                        <a:gd name="T8" fmla="*/ 0 60000 65536"/>
                        <a:gd name="T9" fmla="*/ 0 60000 65536"/>
                        <a:gd name="T10" fmla="*/ 0 60000 65536"/>
                        <a:gd name="T11" fmla="*/ 0 60000 65536"/>
                        <a:gd name="T12" fmla="*/ 0 w 973"/>
                        <a:gd name="T13" fmla="*/ 0 h 63"/>
                        <a:gd name="T14" fmla="*/ 973 w 973"/>
                        <a:gd name="T15" fmla="*/ 63 h 63"/>
                      </a:gdLst>
                      <a:ahLst/>
                      <a:cxnLst>
                        <a:cxn ang="T8">
                          <a:pos x="T0" y="T1"/>
                        </a:cxn>
                        <a:cxn ang="T9">
                          <a:pos x="T2" y="T3"/>
                        </a:cxn>
                        <a:cxn ang="T10">
                          <a:pos x="T4" y="T5"/>
                        </a:cxn>
                        <a:cxn ang="T11">
                          <a:pos x="T6" y="T7"/>
                        </a:cxn>
                      </a:cxnLst>
                      <a:rect l="T12" t="T13" r="T14" b="T15"/>
                      <a:pathLst>
                        <a:path w="973" h="63">
                          <a:moveTo>
                            <a:pt x="0" y="0"/>
                          </a:moveTo>
                          <a:lnTo>
                            <a:pt x="0" y="63"/>
                          </a:lnTo>
                          <a:lnTo>
                            <a:pt x="973" y="38"/>
                          </a:lnTo>
                          <a:lnTo>
                            <a:pt x="0" y="0"/>
                          </a:lnTo>
                          <a:close/>
                        </a:path>
                      </a:pathLst>
                    </a:custGeom>
                    <a:solidFill>
                      <a:srgbClr val="800000"/>
                    </a:solidFill>
                    <a:ln w="3175">
                      <a:solidFill>
                        <a:srgbClr val="800000"/>
                      </a:solidFill>
                      <a:round/>
                    </a:ln>
                  </p:spPr>
                  <p:txBody>
                    <a:bodyPr/>
                    <a:lstStyle/>
                    <a:p>
                      <a:endParaRPr lang="zh-CN" altLang="en-US" sz="1680">
                        <a:solidFill>
                          <a:schemeClr val="dk1"/>
                        </a:solidFill>
                      </a:endParaRPr>
                    </a:p>
                  </p:txBody>
                </p:sp>
                <p:sp>
                  <p:nvSpPr>
                    <p:cNvPr id="29814" name="Freeform 42"/>
                    <p:cNvSpPr/>
                    <p:nvPr>
                      <p:custDataLst>
                        <p:tags r:id="rId27"/>
                      </p:custDataLst>
                    </p:nvPr>
                  </p:nvSpPr>
                  <p:spPr bwMode="auto">
                    <a:xfrm>
                      <a:off x="4904" y="2665"/>
                      <a:ext cx="195" cy="20"/>
                    </a:xfrm>
                    <a:custGeom>
                      <a:avLst/>
                      <a:gdLst>
                        <a:gd name="T0" fmla="*/ 0 w 973"/>
                        <a:gd name="T1" fmla="*/ 0 h 83"/>
                        <a:gd name="T2" fmla="*/ 0 w 973"/>
                        <a:gd name="T3" fmla="*/ 1 h 83"/>
                        <a:gd name="T4" fmla="*/ 8 w 973"/>
                        <a:gd name="T5" fmla="*/ 0 h 83"/>
                        <a:gd name="T6" fmla="*/ 0 w 973"/>
                        <a:gd name="T7" fmla="*/ 0 h 83"/>
                        <a:gd name="T8" fmla="*/ 0 60000 65536"/>
                        <a:gd name="T9" fmla="*/ 0 60000 65536"/>
                        <a:gd name="T10" fmla="*/ 0 60000 65536"/>
                        <a:gd name="T11" fmla="*/ 0 60000 65536"/>
                        <a:gd name="T12" fmla="*/ 0 w 973"/>
                        <a:gd name="T13" fmla="*/ 0 h 83"/>
                        <a:gd name="T14" fmla="*/ 973 w 973"/>
                        <a:gd name="T15" fmla="*/ 83 h 83"/>
                      </a:gdLst>
                      <a:ahLst/>
                      <a:cxnLst>
                        <a:cxn ang="T8">
                          <a:pos x="T0" y="T1"/>
                        </a:cxn>
                        <a:cxn ang="T9">
                          <a:pos x="T2" y="T3"/>
                        </a:cxn>
                        <a:cxn ang="T10">
                          <a:pos x="T4" y="T5"/>
                        </a:cxn>
                        <a:cxn ang="T11">
                          <a:pos x="T6" y="T7"/>
                        </a:cxn>
                      </a:cxnLst>
                      <a:rect l="T12" t="T13" r="T14" b="T15"/>
                      <a:pathLst>
                        <a:path w="973" h="83">
                          <a:moveTo>
                            <a:pt x="0" y="20"/>
                          </a:moveTo>
                          <a:lnTo>
                            <a:pt x="0" y="83"/>
                          </a:lnTo>
                          <a:lnTo>
                            <a:pt x="973" y="0"/>
                          </a:lnTo>
                          <a:lnTo>
                            <a:pt x="0" y="20"/>
                          </a:lnTo>
                          <a:close/>
                        </a:path>
                      </a:pathLst>
                    </a:custGeom>
                    <a:solidFill>
                      <a:srgbClr val="800000"/>
                    </a:solidFill>
                    <a:ln w="3175">
                      <a:solidFill>
                        <a:srgbClr val="800000"/>
                      </a:solidFill>
                      <a:round/>
                    </a:ln>
                  </p:spPr>
                  <p:txBody>
                    <a:bodyPr/>
                    <a:lstStyle/>
                    <a:p>
                      <a:endParaRPr lang="zh-CN" altLang="en-US" sz="1680">
                        <a:solidFill>
                          <a:schemeClr val="dk1"/>
                        </a:solidFill>
                      </a:endParaRPr>
                    </a:p>
                  </p:txBody>
                </p:sp>
              </p:grpSp>
            </p:grpSp>
          </p:grpSp>
        </p:grpSp>
        <p:grpSp>
          <p:nvGrpSpPr>
            <p:cNvPr id="29779" name="Group 43"/>
            <p:cNvGrpSpPr/>
            <p:nvPr/>
          </p:nvGrpSpPr>
          <p:grpSpPr bwMode="auto">
            <a:xfrm>
              <a:off x="4646" y="2609"/>
              <a:ext cx="703" cy="186"/>
              <a:chOff x="4646" y="2609"/>
              <a:chExt cx="703" cy="186"/>
            </a:xfrm>
          </p:grpSpPr>
          <p:grpSp>
            <p:nvGrpSpPr>
              <p:cNvPr id="29780" name="Group 44"/>
              <p:cNvGrpSpPr/>
              <p:nvPr/>
            </p:nvGrpSpPr>
            <p:grpSpPr bwMode="auto">
              <a:xfrm>
                <a:off x="5205" y="2609"/>
                <a:ext cx="144" cy="186"/>
                <a:chOff x="5205" y="2609"/>
                <a:chExt cx="144" cy="186"/>
              </a:xfrm>
            </p:grpSpPr>
            <p:sp>
              <p:nvSpPr>
                <p:cNvPr id="29791" name="Oval 45"/>
                <p:cNvSpPr>
                  <a:spLocks noChangeArrowheads="1"/>
                </p:cNvSpPr>
                <p:nvPr>
                  <p:custDataLst>
                    <p:tags r:id="rId28"/>
                  </p:custDataLst>
                </p:nvPr>
              </p:nvSpPr>
              <p:spPr bwMode="auto">
                <a:xfrm>
                  <a:off x="5205" y="2609"/>
                  <a:ext cx="144" cy="186"/>
                </a:xfrm>
                <a:prstGeom prst="ellipse">
                  <a:avLst/>
                </a:prstGeom>
                <a:solidFill>
                  <a:srgbClr val="000000"/>
                </a:solidFill>
                <a:ln w="3175">
                  <a:solidFill>
                    <a:srgbClr val="000000"/>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792" name="Freeform 46"/>
                <p:cNvSpPr/>
                <p:nvPr>
                  <p:custDataLst>
                    <p:tags r:id="rId29"/>
                  </p:custDataLst>
                </p:nvPr>
              </p:nvSpPr>
              <p:spPr bwMode="auto">
                <a:xfrm>
                  <a:off x="5265" y="2730"/>
                  <a:ext cx="26" cy="40"/>
                </a:xfrm>
                <a:custGeom>
                  <a:avLst/>
                  <a:gdLst>
                    <a:gd name="T0" fmla="*/ 0 w 127"/>
                    <a:gd name="T1" fmla="*/ 2 h 159"/>
                    <a:gd name="T2" fmla="*/ 0 w 127"/>
                    <a:gd name="T3" fmla="*/ 0 h 159"/>
                    <a:gd name="T4" fmla="*/ 1 w 127"/>
                    <a:gd name="T5" fmla="*/ 0 h 159"/>
                    <a:gd name="T6" fmla="*/ 1 w 127"/>
                    <a:gd name="T7" fmla="*/ 3 h 159"/>
                    <a:gd name="T8" fmla="*/ 1 w 127"/>
                    <a:gd name="T9" fmla="*/ 3 h 159"/>
                    <a:gd name="T10" fmla="*/ 0 w 127"/>
                    <a:gd name="T11" fmla="*/ 2 h 159"/>
                    <a:gd name="T12" fmla="*/ 0 60000 65536"/>
                    <a:gd name="T13" fmla="*/ 0 60000 65536"/>
                    <a:gd name="T14" fmla="*/ 0 60000 65536"/>
                    <a:gd name="T15" fmla="*/ 0 60000 65536"/>
                    <a:gd name="T16" fmla="*/ 0 60000 65536"/>
                    <a:gd name="T17" fmla="*/ 0 60000 65536"/>
                    <a:gd name="T18" fmla="*/ 0 w 127"/>
                    <a:gd name="T19" fmla="*/ 0 h 159"/>
                    <a:gd name="T20" fmla="*/ 127 w 127"/>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127" h="159">
                      <a:moveTo>
                        <a:pt x="0" y="148"/>
                      </a:moveTo>
                      <a:lnTo>
                        <a:pt x="50" y="0"/>
                      </a:lnTo>
                      <a:lnTo>
                        <a:pt x="80" y="0"/>
                      </a:lnTo>
                      <a:lnTo>
                        <a:pt x="127" y="153"/>
                      </a:lnTo>
                      <a:lnTo>
                        <a:pt x="65" y="159"/>
                      </a:lnTo>
                      <a:lnTo>
                        <a:pt x="0" y="148"/>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sp>
              <p:nvSpPr>
                <p:cNvPr id="29793" name="Freeform 47"/>
                <p:cNvSpPr/>
                <p:nvPr>
                  <p:custDataLst>
                    <p:tags r:id="rId30"/>
                  </p:custDataLst>
                </p:nvPr>
              </p:nvSpPr>
              <p:spPr bwMode="auto">
                <a:xfrm>
                  <a:off x="5264" y="2634"/>
                  <a:ext cx="26" cy="39"/>
                </a:xfrm>
                <a:custGeom>
                  <a:avLst/>
                  <a:gdLst>
                    <a:gd name="T0" fmla="*/ 0 w 128"/>
                    <a:gd name="T1" fmla="*/ 0 h 160"/>
                    <a:gd name="T2" fmla="*/ 0 w 128"/>
                    <a:gd name="T3" fmla="*/ 2 h 160"/>
                    <a:gd name="T4" fmla="*/ 1 w 128"/>
                    <a:gd name="T5" fmla="*/ 2 h 160"/>
                    <a:gd name="T6" fmla="*/ 1 w 128"/>
                    <a:gd name="T7" fmla="*/ 0 h 160"/>
                    <a:gd name="T8" fmla="*/ 1 w 128"/>
                    <a:gd name="T9" fmla="*/ 0 h 160"/>
                    <a:gd name="T10" fmla="*/ 0 w 128"/>
                    <a:gd name="T11" fmla="*/ 0 h 160"/>
                    <a:gd name="T12" fmla="*/ 0 60000 65536"/>
                    <a:gd name="T13" fmla="*/ 0 60000 65536"/>
                    <a:gd name="T14" fmla="*/ 0 60000 65536"/>
                    <a:gd name="T15" fmla="*/ 0 60000 65536"/>
                    <a:gd name="T16" fmla="*/ 0 60000 65536"/>
                    <a:gd name="T17" fmla="*/ 0 60000 65536"/>
                    <a:gd name="T18" fmla="*/ 0 w 128"/>
                    <a:gd name="T19" fmla="*/ 0 h 160"/>
                    <a:gd name="T20" fmla="*/ 128 w 128"/>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8" h="160">
                      <a:moveTo>
                        <a:pt x="0" y="12"/>
                      </a:moveTo>
                      <a:lnTo>
                        <a:pt x="51" y="160"/>
                      </a:lnTo>
                      <a:lnTo>
                        <a:pt x="80" y="160"/>
                      </a:lnTo>
                      <a:lnTo>
                        <a:pt x="128" y="7"/>
                      </a:lnTo>
                      <a:lnTo>
                        <a:pt x="66" y="0"/>
                      </a:lnTo>
                      <a:lnTo>
                        <a:pt x="0" y="12"/>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sp>
              <p:nvSpPr>
                <p:cNvPr id="29794" name="Freeform 48"/>
                <p:cNvSpPr/>
                <p:nvPr>
                  <p:custDataLst>
                    <p:tags r:id="rId31"/>
                  </p:custDataLst>
                </p:nvPr>
              </p:nvSpPr>
              <p:spPr bwMode="auto">
                <a:xfrm>
                  <a:off x="5298" y="2685"/>
                  <a:ext cx="31" cy="32"/>
                </a:xfrm>
                <a:custGeom>
                  <a:avLst/>
                  <a:gdLst>
                    <a:gd name="T0" fmla="*/ 1 w 154"/>
                    <a:gd name="T1" fmla="*/ 0 h 129"/>
                    <a:gd name="T2" fmla="*/ 0 w 154"/>
                    <a:gd name="T3" fmla="*/ 1 h 129"/>
                    <a:gd name="T4" fmla="*/ 0 w 154"/>
                    <a:gd name="T5" fmla="*/ 1 h 129"/>
                    <a:gd name="T6" fmla="*/ 1 w 154"/>
                    <a:gd name="T7" fmla="*/ 2 h 129"/>
                    <a:gd name="T8" fmla="*/ 1 w 154"/>
                    <a:gd name="T9" fmla="*/ 1 h 129"/>
                    <a:gd name="T10" fmla="*/ 1 w 154"/>
                    <a:gd name="T11" fmla="*/ 0 h 129"/>
                    <a:gd name="T12" fmla="*/ 0 60000 65536"/>
                    <a:gd name="T13" fmla="*/ 0 60000 65536"/>
                    <a:gd name="T14" fmla="*/ 0 60000 65536"/>
                    <a:gd name="T15" fmla="*/ 0 60000 65536"/>
                    <a:gd name="T16" fmla="*/ 0 60000 65536"/>
                    <a:gd name="T17" fmla="*/ 0 60000 65536"/>
                    <a:gd name="T18" fmla="*/ 0 w 154"/>
                    <a:gd name="T19" fmla="*/ 0 h 129"/>
                    <a:gd name="T20" fmla="*/ 154 w 154"/>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54" h="129">
                      <a:moveTo>
                        <a:pt x="143" y="0"/>
                      </a:moveTo>
                      <a:lnTo>
                        <a:pt x="0" y="51"/>
                      </a:lnTo>
                      <a:lnTo>
                        <a:pt x="0" y="82"/>
                      </a:lnTo>
                      <a:lnTo>
                        <a:pt x="147" y="129"/>
                      </a:lnTo>
                      <a:lnTo>
                        <a:pt x="154" y="67"/>
                      </a:lnTo>
                      <a:lnTo>
                        <a:pt x="143" y="0"/>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sp>
              <p:nvSpPr>
                <p:cNvPr id="29795" name="Freeform 49"/>
                <p:cNvSpPr/>
                <p:nvPr>
                  <p:custDataLst>
                    <p:tags r:id="rId32"/>
                  </p:custDataLst>
                </p:nvPr>
              </p:nvSpPr>
              <p:spPr bwMode="auto">
                <a:xfrm>
                  <a:off x="5225" y="2685"/>
                  <a:ext cx="30" cy="32"/>
                </a:xfrm>
                <a:custGeom>
                  <a:avLst/>
                  <a:gdLst>
                    <a:gd name="T0" fmla="*/ 0 w 154"/>
                    <a:gd name="T1" fmla="*/ 0 h 129"/>
                    <a:gd name="T2" fmla="*/ 1 w 154"/>
                    <a:gd name="T3" fmla="*/ 1 h 129"/>
                    <a:gd name="T4" fmla="*/ 1 w 154"/>
                    <a:gd name="T5" fmla="*/ 1 h 129"/>
                    <a:gd name="T6" fmla="*/ 0 w 154"/>
                    <a:gd name="T7" fmla="*/ 2 h 129"/>
                    <a:gd name="T8" fmla="*/ 0 w 154"/>
                    <a:gd name="T9" fmla="*/ 1 h 129"/>
                    <a:gd name="T10" fmla="*/ 0 w 154"/>
                    <a:gd name="T11" fmla="*/ 0 h 129"/>
                    <a:gd name="T12" fmla="*/ 0 60000 65536"/>
                    <a:gd name="T13" fmla="*/ 0 60000 65536"/>
                    <a:gd name="T14" fmla="*/ 0 60000 65536"/>
                    <a:gd name="T15" fmla="*/ 0 60000 65536"/>
                    <a:gd name="T16" fmla="*/ 0 60000 65536"/>
                    <a:gd name="T17" fmla="*/ 0 60000 65536"/>
                    <a:gd name="T18" fmla="*/ 0 w 154"/>
                    <a:gd name="T19" fmla="*/ 0 h 129"/>
                    <a:gd name="T20" fmla="*/ 154 w 154"/>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54" h="129">
                      <a:moveTo>
                        <a:pt x="11" y="0"/>
                      </a:moveTo>
                      <a:lnTo>
                        <a:pt x="154" y="51"/>
                      </a:lnTo>
                      <a:lnTo>
                        <a:pt x="154" y="82"/>
                      </a:lnTo>
                      <a:lnTo>
                        <a:pt x="6" y="129"/>
                      </a:lnTo>
                      <a:lnTo>
                        <a:pt x="0" y="67"/>
                      </a:lnTo>
                      <a:lnTo>
                        <a:pt x="11" y="0"/>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sp>
              <p:nvSpPr>
                <p:cNvPr id="29796" name="Oval 50"/>
                <p:cNvSpPr>
                  <a:spLocks noChangeArrowheads="1"/>
                </p:cNvSpPr>
                <p:nvPr>
                  <p:custDataLst>
                    <p:tags r:id="rId33"/>
                  </p:custDataLst>
                </p:nvPr>
              </p:nvSpPr>
              <p:spPr bwMode="auto">
                <a:xfrm>
                  <a:off x="5225" y="2633"/>
                  <a:ext cx="103" cy="136"/>
                </a:xfrm>
                <a:prstGeom prst="ellipse">
                  <a:avLst/>
                </a:prstGeom>
                <a:noFill/>
                <a:ln w="6350">
                  <a:solidFill>
                    <a:srgbClr val="FFFFFF"/>
                  </a:solidFill>
                  <a:round/>
                </a:ln>
                <a:extLst>
                  <a:ext uri="{909E8E84-426E-40DD-AFC4-6F175D3DCCD1}">
                    <a14:hiddenFill xmlns:a14="http://schemas.microsoft.com/office/drawing/2010/main">
                      <a:solidFill>
                        <a:srgbClr val="FFFFFF"/>
                      </a:solidFill>
                    </a14:hiddenFill>
                  </a:ext>
                </a:extLst>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grpSp>
              <p:nvGrpSpPr>
                <p:cNvPr id="29797" name="Group 51"/>
                <p:cNvGrpSpPr/>
                <p:nvPr/>
              </p:nvGrpSpPr>
              <p:grpSpPr bwMode="auto">
                <a:xfrm>
                  <a:off x="5257" y="2675"/>
                  <a:ext cx="39" cy="52"/>
                  <a:chOff x="5257" y="2675"/>
                  <a:chExt cx="39" cy="52"/>
                </a:xfrm>
              </p:grpSpPr>
              <p:sp>
                <p:nvSpPr>
                  <p:cNvPr id="29798" name="Oval 52"/>
                  <p:cNvSpPr>
                    <a:spLocks noChangeArrowheads="1"/>
                  </p:cNvSpPr>
                  <p:nvPr>
                    <p:custDataLst>
                      <p:tags r:id="rId34"/>
                    </p:custDataLst>
                  </p:nvPr>
                </p:nvSpPr>
                <p:spPr bwMode="auto">
                  <a:xfrm>
                    <a:off x="5257" y="2675"/>
                    <a:ext cx="39" cy="52"/>
                  </a:xfrm>
                  <a:prstGeom prst="ellipse">
                    <a:avLst/>
                  </a:prstGeom>
                  <a:solidFill>
                    <a:srgbClr val="000000"/>
                  </a:solidFill>
                  <a:ln w="6350">
                    <a:solidFill>
                      <a:srgbClr val="FFFFFF"/>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799" name="Oval 53"/>
                  <p:cNvSpPr>
                    <a:spLocks noChangeArrowheads="1"/>
                  </p:cNvSpPr>
                  <p:nvPr>
                    <p:custDataLst>
                      <p:tags r:id="rId35"/>
                    </p:custDataLst>
                  </p:nvPr>
                </p:nvSpPr>
                <p:spPr bwMode="auto">
                  <a:xfrm>
                    <a:off x="5265" y="2685"/>
                    <a:ext cx="22" cy="31"/>
                  </a:xfrm>
                  <a:prstGeom prst="ellipse">
                    <a:avLst/>
                  </a:prstGeom>
                  <a:solidFill>
                    <a:srgbClr val="000000"/>
                  </a:solidFill>
                  <a:ln w="6350">
                    <a:solidFill>
                      <a:srgbClr val="FFFFFF"/>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grpSp>
          </p:grpSp>
          <p:grpSp>
            <p:nvGrpSpPr>
              <p:cNvPr id="29781" name="Group 54"/>
              <p:cNvGrpSpPr/>
              <p:nvPr/>
            </p:nvGrpSpPr>
            <p:grpSpPr bwMode="auto">
              <a:xfrm>
                <a:off x="4646" y="2609"/>
                <a:ext cx="144" cy="186"/>
                <a:chOff x="4646" y="2609"/>
                <a:chExt cx="144" cy="186"/>
              </a:xfrm>
            </p:grpSpPr>
            <p:sp>
              <p:nvSpPr>
                <p:cNvPr id="29782" name="Oval 55"/>
                <p:cNvSpPr>
                  <a:spLocks noChangeArrowheads="1"/>
                </p:cNvSpPr>
                <p:nvPr>
                  <p:custDataLst>
                    <p:tags r:id="rId36"/>
                  </p:custDataLst>
                </p:nvPr>
              </p:nvSpPr>
              <p:spPr bwMode="auto">
                <a:xfrm>
                  <a:off x="4646" y="2609"/>
                  <a:ext cx="144" cy="186"/>
                </a:xfrm>
                <a:prstGeom prst="ellipse">
                  <a:avLst/>
                </a:prstGeom>
                <a:solidFill>
                  <a:srgbClr val="000000"/>
                </a:solidFill>
                <a:ln w="3175">
                  <a:solidFill>
                    <a:srgbClr val="000000"/>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783" name="Freeform 56"/>
                <p:cNvSpPr/>
                <p:nvPr>
                  <p:custDataLst>
                    <p:tags r:id="rId37"/>
                  </p:custDataLst>
                </p:nvPr>
              </p:nvSpPr>
              <p:spPr bwMode="auto">
                <a:xfrm>
                  <a:off x="4707" y="2730"/>
                  <a:ext cx="25" cy="40"/>
                </a:xfrm>
                <a:custGeom>
                  <a:avLst/>
                  <a:gdLst>
                    <a:gd name="T0" fmla="*/ 0 w 125"/>
                    <a:gd name="T1" fmla="*/ 2 h 159"/>
                    <a:gd name="T2" fmla="*/ 0 w 125"/>
                    <a:gd name="T3" fmla="*/ 0 h 159"/>
                    <a:gd name="T4" fmla="*/ 1 w 125"/>
                    <a:gd name="T5" fmla="*/ 0 h 159"/>
                    <a:gd name="T6" fmla="*/ 1 w 125"/>
                    <a:gd name="T7" fmla="*/ 3 h 159"/>
                    <a:gd name="T8" fmla="*/ 1 w 125"/>
                    <a:gd name="T9" fmla="*/ 3 h 159"/>
                    <a:gd name="T10" fmla="*/ 0 w 125"/>
                    <a:gd name="T11" fmla="*/ 2 h 159"/>
                    <a:gd name="T12" fmla="*/ 0 60000 65536"/>
                    <a:gd name="T13" fmla="*/ 0 60000 65536"/>
                    <a:gd name="T14" fmla="*/ 0 60000 65536"/>
                    <a:gd name="T15" fmla="*/ 0 60000 65536"/>
                    <a:gd name="T16" fmla="*/ 0 60000 65536"/>
                    <a:gd name="T17" fmla="*/ 0 60000 65536"/>
                    <a:gd name="T18" fmla="*/ 0 w 125"/>
                    <a:gd name="T19" fmla="*/ 0 h 159"/>
                    <a:gd name="T20" fmla="*/ 125 w 125"/>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125" h="159">
                      <a:moveTo>
                        <a:pt x="0" y="148"/>
                      </a:moveTo>
                      <a:lnTo>
                        <a:pt x="48" y="0"/>
                      </a:lnTo>
                      <a:lnTo>
                        <a:pt x="78" y="0"/>
                      </a:lnTo>
                      <a:lnTo>
                        <a:pt x="125" y="153"/>
                      </a:lnTo>
                      <a:lnTo>
                        <a:pt x="64" y="159"/>
                      </a:lnTo>
                      <a:lnTo>
                        <a:pt x="0" y="148"/>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sp>
              <p:nvSpPr>
                <p:cNvPr id="29784" name="Freeform 57"/>
                <p:cNvSpPr/>
                <p:nvPr>
                  <p:custDataLst>
                    <p:tags r:id="rId38"/>
                  </p:custDataLst>
                </p:nvPr>
              </p:nvSpPr>
              <p:spPr bwMode="auto">
                <a:xfrm>
                  <a:off x="4706" y="2634"/>
                  <a:ext cx="25" cy="39"/>
                </a:xfrm>
                <a:custGeom>
                  <a:avLst/>
                  <a:gdLst>
                    <a:gd name="T0" fmla="*/ 0 w 129"/>
                    <a:gd name="T1" fmla="*/ 0 h 160"/>
                    <a:gd name="T2" fmla="*/ 0 w 129"/>
                    <a:gd name="T3" fmla="*/ 2 h 160"/>
                    <a:gd name="T4" fmla="*/ 1 w 129"/>
                    <a:gd name="T5" fmla="*/ 2 h 160"/>
                    <a:gd name="T6" fmla="*/ 1 w 129"/>
                    <a:gd name="T7" fmla="*/ 0 h 160"/>
                    <a:gd name="T8" fmla="*/ 1 w 129"/>
                    <a:gd name="T9" fmla="*/ 0 h 160"/>
                    <a:gd name="T10" fmla="*/ 0 w 129"/>
                    <a:gd name="T11" fmla="*/ 0 h 160"/>
                    <a:gd name="T12" fmla="*/ 0 60000 65536"/>
                    <a:gd name="T13" fmla="*/ 0 60000 65536"/>
                    <a:gd name="T14" fmla="*/ 0 60000 65536"/>
                    <a:gd name="T15" fmla="*/ 0 60000 65536"/>
                    <a:gd name="T16" fmla="*/ 0 60000 65536"/>
                    <a:gd name="T17" fmla="*/ 0 60000 65536"/>
                    <a:gd name="T18" fmla="*/ 0 w 129"/>
                    <a:gd name="T19" fmla="*/ 0 h 160"/>
                    <a:gd name="T20" fmla="*/ 129 w 129"/>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129" h="160">
                      <a:moveTo>
                        <a:pt x="0" y="12"/>
                      </a:moveTo>
                      <a:lnTo>
                        <a:pt x="51" y="160"/>
                      </a:lnTo>
                      <a:lnTo>
                        <a:pt x="82" y="160"/>
                      </a:lnTo>
                      <a:lnTo>
                        <a:pt x="129" y="7"/>
                      </a:lnTo>
                      <a:lnTo>
                        <a:pt x="67" y="0"/>
                      </a:lnTo>
                      <a:lnTo>
                        <a:pt x="0" y="12"/>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sp>
              <p:nvSpPr>
                <p:cNvPr id="29785" name="Freeform 58"/>
                <p:cNvSpPr/>
                <p:nvPr>
                  <p:custDataLst>
                    <p:tags r:id="rId39"/>
                  </p:custDataLst>
                </p:nvPr>
              </p:nvSpPr>
              <p:spPr bwMode="auto">
                <a:xfrm>
                  <a:off x="4740" y="2685"/>
                  <a:ext cx="31" cy="32"/>
                </a:xfrm>
                <a:custGeom>
                  <a:avLst/>
                  <a:gdLst>
                    <a:gd name="T0" fmla="*/ 1 w 155"/>
                    <a:gd name="T1" fmla="*/ 0 h 129"/>
                    <a:gd name="T2" fmla="*/ 0 w 155"/>
                    <a:gd name="T3" fmla="*/ 1 h 129"/>
                    <a:gd name="T4" fmla="*/ 0 w 155"/>
                    <a:gd name="T5" fmla="*/ 1 h 129"/>
                    <a:gd name="T6" fmla="*/ 1 w 155"/>
                    <a:gd name="T7" fmla="*/ 2 h 129"/>
                    <a:gd name="T8" fmla="*/ 1 w 155"/>
                    <a:gd name="T9" fmla="*/ 1 h 129"/>
                    <a:gd name="T10" fmla="*/ 1 w 155"/>
                    <a:gd name="T11" fmla="*/ 0 h 129"/>
                    <a:gd name="T12" fmla="*/ 0 60000 65536"/>
                    <a:gd name="T13" fmla="*/ 0 60000 65536"/>
                    <a:gd name="T14" fmla="*/ 0 60000 65536"/>
                    <a:gd name="T15" fmla="*/ 0 60000 65536"/>
                    <a:gd name="T16" fmla="*/ 0 60000 65536"/>
                    <a:gd name="T17" fmla="*/ 0 60000 65536"/>
                    <a:gd name="T18" fmla="*/ 0 w 155"/>
                    <a:gd name="T19" fmla="*/ 0 h 129"/>
                    <a:gd name="T20" fmla="*/ 155 w 15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55" h="129">
                      <a:moveTo>
                        <a:pt x="144" y="0"/>
                      </a:moveTo>
                      <a:lnTo>
                        <a:pt x="0" y="51"/>
                      </a:lnTo>
                      <a:lnTo>
                        <a:pt x="0" y="82"/>
                      </a:lnTo>
                      <a:lnTo>
                        <a:pt x="148" y="129"/>
                      </a:lnTo>
                      <a:lnTo>
                        <a:pt x="155" y="67"/>
                      </a:lnTo>
                      <a:lnTo>
                        <a:pt x="144" y="0"/>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sp>
              <p:nvSpPr>
                <p:cNvPr id="29786" name="Freeform 59"/>
                <p:cNvSpPr/>
                <p:nvPr>
                  <p:custDataLst>
                    <p:tags r:id="rId40"/>
                  </p:custDataLst>
                </p:nvPr>
              </p:nvSpPr>
              <p:spPr bwMode="auto">
                <a:xfrm>
                  <a:off x="4666" y="2685"/>
                  <a:ext cx="31" cy="32"/>
                </a:xfrm>
                <a:custGeom>
                  <a:avLst/>
                  <a:gdLst>
                    <a:gd name="T0" fmla="*/ 0 w 155"/>
                    <a:gd name="T1" fmla="*/ 0 h 129"/>
                    <a:gd name="T2" fmla="*/ 1 w 155"/>
                    <a:gd name="T3" fmla="*/ 1 h 129"/>
                    <a:gd name="T4" fmla="*/ 1 w 155"/>
                    <a:gd name="T5" fmla="*/ 1 h 129"/>
                    <a:gd name="T6" fmla="*/ 0 w 155"/>
                    <a:gd name="T7" fmla="*/ 2 h 129"/>
                    <a:gd name="T8" fmla="*/ 0 w 155"/>
                    <a:gd name="T9" fmla="*/ 1 h 129"/>
                    <a:gd name="T10" fmla="*/ 0 w 155"/>
                    <a:gd name="T11" fmla="*/ 0 h 129"/>
                    <a:gd name="T12" fmla="*/ 0 60000 65536"/>
                    <a:gd name="T13" fmla="*/ 0 60000 65536"/>
                    <a:gd name="T14" fmla="*/ 0 60000 65536"/>
                    <a:gd name="T15" fmla="*/ 0 60000 65536"/>
                    <a:gd name="T16" fmla="*/ 0 60000 65536"/>
                    <a:gd name="T17" fmla="*/ 0 60000 65536"/>
                    <a:gd name="T18" fmla="*/ 0 w 155"/>
                    <a:gd name="T19" fmla="*/ 0 h 129"/>
                    <a:gd name="T20" fmla="*/ 155 w 15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55" h="129">
                      <a:moveTo>
                        <a:pt x="11" y="0"/>
                      </a:moveTo>
                      <a:lnTo>
                        <a:pt x="155" y="51"/>
                      </a:lnTo>
                      <a:lnTo>
                        <a:pt x="155" y="82"/>
                      </a:lnTo>
                      <a:lnTo>
                        <a:pt x="7" y="129"/>
                      </a:lnTo>
                      <a:lnTo>
                        <a:pt x="0" y="67"/>
                      </a:lnTo>
                      <a:lnTo>
                        <a:pt x="11" y="0"/>
                      </a:lnTo>
                      <a:close/>
                    </a:path>
                  </a:pathLst>
                </a:custGeom>
                <a:solidFill>
                  <a:srgbClr val="FF0000"/>
                </a:solidFill>
                <a:ln w="3175">
                  <a:solidFill>
                    <a:srgbClr val="000000"/>
                  </a:solidFill>
                  <a:round/>
                </a:ln>
              </p:spPr>
              <p:txBody>
                <a:bodyPr/>
                <a:lstStyle/>
                <a:p>
                  <a:endParaRPr lang="zh-CN" altLang="en-US" sz="1680">
                    <a:solidFill>
                      <a:schemeClr val="dk1"/>
                    </a:solidFill>
                  </a:endParaRPr>
                </a:p>
              </p:txBody>
            </p:sp>
            <p:sp>
              <p:nvSpPr>
                <p:cNvPr id="29787" name="Oval 60"/>
                <p:cNvSpPr>
                  <a:spLocks noChangeArrowheads="1"/>
                </p:cNvSpPr>
                <p:nvPr>
                  <p:custDataLst>
                    <p:tags r:id="rId41"/>
                  </p:custDataLst>
                </p:nvPr>
              </p:nvSpPr>
              <p:spPr bwMode="auto">
                <a:xfrm>
                  <a:off x="4666" y="2633"/>
                  <a:ext cx="104" cy="136"/>
                </a:xfrm>
                <a:prstGeom prst="ellipse">
                  <a:avLst/>
                </a:prstGeom>
                <a:noFill/>
                <a:ln w="6350">
                  <a:solidFill>
                    <a:srgbClr val="FFFFFF"/>
                  </a:solidFill>
                  <a:round/>
                </a:ln>
                <a:extLst>
                  <a:ext uri="{909E8E84-426E-40DD-AFC4-6F175D3DCCD1}">
                    <a14:hiddenFill xmlns:a14="http://schemas.microsoft.com/office/drawing/2010/main">
                      <a:solidFill>
                        <a:srgbClr val="FFFFFF"/>
                      </a:solidFill>
                    </a14:hiddenFill>
                  </a:ext>
                </a:extLst>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grpSp>
              <p:nvGrpSpPr>
                <p:cNvPr id="29788" name="Group 61"/>
                <p:cNvGrpSpPr/>
                <p:nvPr/>
              </p:nvGrpSpPr>
              <p:grpSpPr bwMode="auto">
                <a:xfrm>
                  <a:off x="4699" y="2675"/>
                  <a:ext cx="39" cy="52"/>
                  <a:chOff x="4699" y="2675"/>
                  <a:chExt cx="39" cy="52"/>
                </a:xfrm>
              </p:grpSpPr>
              <p:sp>
                <p:nvSpPr>
                  <p:cNvPr id="29789" name="Oval 62"/>
                  <p:cNvSpPr>
                    <a:spLocks noChangeArrowheads="1"/>
                  </p:cNvSpPr>
                  <p:nvPr>
                    <p:custDataLst>
                      <p:tags r:id="rId42"/>
                    </p:custDataLst>
                  </p:nvPr>
                </p:nvSpPr>
                <p:spPr bwMode="auto">
                  <a:xfrm>
                    <a:off x="4699" y="2675"/>
                    <a:ext cx="39" cy="52"/>
                  </a:xfrm>
                  <a:prstGeom prst="ellipse">
                    <a:avLst/>
                  </a:prstGeom>
                  <a:solidFill>
                    <a:srgbClr val="000000"/>
                  </a:solidFill>
                  <a:ln w="6350">
                    <a:solidFill>
                      <a:srgbClr val="FFFFFF"/>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790" name="Oval 63"/>
                  <p:cNvSpPr>
                    <a:spLocks noChangeArrowheads="1"/>
                  </p:cNvSpPr>
                  <p:nvPr>
                    <p:custDataLst>
                      <p:tags r:id="rId43"/>
                    </p:custDataLst>
                  </p:nvPr>
                </p:nvSpPr>
                <p:spPr bwMode="auto">
                  <a:xfrm>
                    <a:off x="4707" y="2685"/>
                    <a:ext cx="22" cy="31"/>
                  </a:xfrm>
                  <a:prstGeom prst="ellipse">
                    <a:avLst/>
                  </a:prstGeom>
                  <a:solidFill>
                    <a:srgbClr val="000000"/>
                  </a:solidFill>
                  <a:ln w="6350">
                    <a:solidFill>
                      <a:srgbClr val="FFFFFF"/>
                    </a:solidFill>
                    <a:round/>
                  </a:ln>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grpSp>
          </p:grpSp>
        </p:grpSp>
      </p:grpSp>
      <p:grpSp>
        <p:nvGrpSpPr>
          <p:cNvPr id="29704" name="Group 64"/>
          <p:cNvGrpSpPr/>
          <p:nvPr/>
        </p:nvGrpSpPr>
        <p:grpSpPr bwMode="auto">
          <a:xfrm>
            <a:off x="5692458" y="1544128"/>
            <a:ext cx="759962" cy="645671"/>
            <a:chOff x="2719" y="1426"/>
            <a:chExt cx="685" cy="582"/>
          </a:xfrm>
        </p:grpSpPr>
        <p:sp>
          <p:nvSpPr>
            <p:cNvPr id="29714" name="Freeform 65"/>
            <p:cNvSpPr/>
            <p:nvPr>
              <p:custDataLst>
                <p:tags r:id="rId44"/>
              </p:custDataLst>
            </p:nvPr>
          </p:nvSpPr>
          <p:spPr bwMode="auto">
            <a:xfrm>
              <a:off x="3290" y="1426"/>
              <a:ext cx="114" cy="582"/>
            </a:xfrm>
            <a:custGeom>
              <a:avLst/>
              <a:gdLst>
                <a:gd name="T0" fmla="*/ 114 w 114"/>
                <a:gd name="T1" fmla="*/ 0 h 582"/>
                <a:gd name="T2" fmla="*/ 0 w 114"/>
                <a:gd name="T3" fmla="*/ 78 h 582"/>
                <a:gd name="T4" fmla="*/ 0 w 114"/>
                <a:gd name="T5" fmla="*/ 582 h 582"/>
                <a:gd name="T6" fmla="*/ 114 w 114"/>
                <a:gd name="T7" fmla="*/ 502 h 582"/>
                <a:gd name="T8" fmla="*/ 114 w 114"/>
                <a:gd name="T9" fmla="*/ 0 h 582"/>
                <a:gd name="T10" fmla="*/ 0 60000 65536"/>
                <a:gd name="T11" fmla="*/ 0 60000 65536"/>
                <a:gd name="T12" fmla="*/ 0 60000 65536"/>
                <a:gd name="T13" fmla="*/ 0 60000 65536"/>
                <a:gd name="T14" fmla="*/ 0 60000 65536"/>
                <a:gd name="T15" fmla="*/ 0 w 114"/>
                <a:gd name="T16" fmla="*/ 0 h 582"/>
                <a:gd name="T17" fmla="*/ 114 w 114"/>
                <a:gd name="T18" fmla="*/ 582 h 582"/>
              </a:gdLst>
              <a:ahLst/>
              <a:cxnLst>
                <a:cxn ang="T10">
                  <a:pos x="T0" y="T1"/>
                </a:cxn>
                <a:cxn ang="T11">
                  <a:pos x="T2" y="T3"/>
                </a:cxn>
                <a:cxn ang="T12">
                  <a:pos x="T4" y="T5"/>
                </a:cxn>
                <a:cxn ang="T13">
                  <a:pos x="T6" y="T7"/>
                </a:cxn>
                <a:cxn ang="T14">
                  <a:pos x="T8" y="T9"/>
                </a:cxn>
              </a:cxnLst>
              <a:rect l="T15" t="T16" r="T17" b="T18"/>
              <a:pathLst>
                <a:path w="114" h="582">
                  <a:moveTo>
                    <a:pt x="114" y="0"/>
                  </a:moveTo>
                  <a:lnTo>
                    <a:pt x="0" y="78"/>
                  </a:lnTo>
                  <a:lnTo>
                    <a:pt x="0" y="582"/>
                  </a:lnTo>
                  <a:lnTo>
                    <a:pt x="114" y="502"/>
                  </a:lnTo>
                  <a:lnTo>
                    <a:pt x="114" y="0"/>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15" name="Freeform 66"/>
            <p:cNvSpPr/>
            <p:nvPr>
              <p:custDataLst>
                <p:tags r:id="rId45"/>
              </p:custDataLst>
            </p:nvPr>
          </p:nvSpPr>
          <p:spPr bwMode="auto">
            <a:xfrm>
              <a:off x="2719" y="1426"/>
              <a:ext cx="685" cy="582"/>
            </a:xfrm>
            <a:custGeom>
              <a:avLst/>
              <a:gdLst>
                <a:gd name="T0" fmla="*/ 571 w 685"/>
                <a:gd name="T1" fmla="*/ 78 h 582"/>
                <a:gd name="T2" fmla="*/ 685 w 685"/>
                <a:gd name="T3" fmla="*/ 0 h 582"/>
                <a:gd name="T4" fmla="*/ 114 w 685"/>
                <a:gd name="T5" fmla="*/ 1 h 582"/>
                <a:gd name="T6" fmla="*/ 0 w 685"/>
                <a:gd name="T7" fmla="*/ 78 h 582"/>
                <a:gd name="T8" fmla="*/ 0 w 685"/>
                <a:gd name="T9" fmla="*/ 582 h 582"/>
                <a:gd name="T10" fmla="*/ 571 w 685"/>
                <a:gd name="T11" fmla="*/ 582 h 582"/>
                <a:gd name="T12" fmla="*/ 685 w 685"/>
                <a:gd name="T13" fmla="*/ 502 h 582"/>
                <a:gd name="T14" fmla="*/ 685 w 685"/>
                <a:gd name="T15" fmla="*/ 0 h 582"/>
                <a:gd name="T16" fmla="*/ 571 w 685"/>
                <a:gd name="T17" fmla="*/ 78 h 5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5"/>
                <a:gd name="T28" fmla="*/ 0 h 582"/>
                <a:gd name="T29" fmla="*/ 685 w 685"/>
                <a:gd name="T30" fmla="*/ 582 h 5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5" h="582">
                  <a:moveTo>
                    <a:pt x="571" y="78"/>
                  </a:moveTo>
                  <a:lnTo>
                    <a:pt x="685" y="0"/>
                  </a:lnTo>
                  <a:lnTo>
                    <a:pt x="114" y="1"/>
                  </a:lnTo>
                  <a:lnTo>
                    <a:pt x="0" y="78"/>
                  </a:lnTo>
                  <a:lnTo>
                    <a:pt x="0" y="582"/>
                  </a:lnTo>
                  <a:lnTo>
                    <a:pt x="571" y="582"/>
                  </a:lnTo>
                  <a:lnTo>
                    <a:pt x="685" y="502"/>
                  </a:lnTo>
                  <a:lnTo>
                    <a:pt x="685" y="0"/>
                  </a:lnTo>
                  <a:lnTo>
                    <a:pt x="571" y="78"/>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16" name="Rectangle 67"/>
            <p:cNvSpPr>
              <a:spLocks noChangeArrowheads="1"/>
            </p:cNvSpPr>
            <p:nvPr>
              <p:custDataLst>
                <p:tags r:id="rId46"/>
              </p:custDataLst>
            </p:nvPr>
          </p:nvSpPr>
          <p:spPr bwMode="auto">
            <a:xfrm>
              <a:off x="2719" y="1504"/>
              <a:ext cx="571" cy="504"/>
            </a:xfrm>
            <a:prstGeom prst="rect">
              <a:avLst/>
            </a:prstGeom>
            <a:solidFill>
              <a:srgbClr val="E0BF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717" name="Freeform 68"/>
            <p:cNvSpPr/>
            <p:nvPr>
              <p:custDataLst>
                <p:tags r:id="rId47"/>
              </p:custDataLst>
            </p:nvPr>
          </p:nvSpPr>
          <p:spPr bwMode="auto">
            <a:xfrm>
              <a:off x="2719" y="1426"/>
              <a:ext cx="684" cy="78"/>
            </a:xfrm>
            <a:custGeom>
              <a:avLst/>
              <a:gdLst>
                <a:gd name="T0" fmla="*/ 0 w 684"/>
                <a:gd name="T1" fmla="*/ 78 h 78"/>
                <a:gd name="T2" fmla="*/ 571 w 684"/>
                <a:gd name="T3" fmla="*/ 78 h 78"/>
                <a:gd name="T4" fmla="*/ 684 w 684"/>
                <a:gd name="T5" fmla="*/ 0 h 78"/>
                <a:gd name="T6" fmla="*/ 114 w 684"/>
                <a:gd name="T7" fmla="*/ 1 h 78"/>
                <a:gd name="T8" fmla="*/ 0 w 684"/>
                <a:gd name="T9" fmla="*/ 78 h 78"/>
                <a:gd name="T10" fmla="*/ 0 60000 65536"/>
                <a:gd name="T11" fmla="*/ 0 60000 65536"/>
                <a:gd name="T12" fmla="*/ 0 60000 65536"/>
                <a:gd name="T13" fmla="*/ 0 60000 65536"/>
                <a:gd name="T14" fmla="*/ 0 60000 65536"/>
                <a:gd name="T15" fmla="*/ 0 w 684"/>
                <a:gd name="T16" fmla="*/ 0 h 78"/>
                <a:gd name="T17" fmla="*/ 684 w 684"/>
                <a:gd name="T18" fmla="*/ 78 h 78"/>
              </a:gdLst>
              <a:ahLst/>
              <a:cxnLst>
                <a:cxn ang="T10">
                  <a:pos x="T0" y="T1"/>
                </a:cxn>
                <a:cxn ang="T11">
                  <a:pos x="T2" y="T3"/>
                </a:cxn>
                <a:cxn ang="T12">
                  <a:pos x="T4" y="T5"/>
                </a:cxn>
                <a:cxn ang="T13">
                  <a:pos x="T6" y="T7"/>
                </a:cxn>
                <a:cxn ang="T14">
                  <a:pos x="T8" y="T9"/>
                </a:cxn>
              </a:cxnLst>
              <a:rect l="T15" t="T16" r="T17" b="T18"/>
              <a:pathLst>
                <a:path w="684" h="78">
                  <a:moveTo>
                    <a:pt x="0" y="78"/>
                  </a:moveTo>
                  <a:lnTo>
                    <a:pt x="571" y="78"/>
                  </a:lnTo>
                  <a:lnTo>
                    <a:pt x="684" y="0"/>
                  </a:lnTo>
                  <a:lnTo>
                    <a:pt x="114" y="1"/>
                  </a:lnTo>
                  <a:lnTo>
                    <a:pt x="0" y="78"/>
                  </a:lnTo>
                  <a:close/>
                </a:path>
              </a:pathLst>
            </a:custGeom>
            <a:solidFill>
              <a:srgbClr val="A27A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18" name="Freeform 69"/>
            <p:cNvSpPr/>
            <p:nvPr>
              <p:custDataLst>
                <p:tags r:id="rId48"/>
              </p:custDataLst>
            </p:nvPr>
          </p:nvSpPr>
          <p:spPr bwMode="auto">
            <a:xfrm>
              <a:off x="2779" y="1668"/>
              <a:ext cx="274" cy="176"/>
            </a:xfrm>
            <a:custGeom>
              <a:avLst/>
              <a:gdLst>
                <a:gd name="T0" fmla="*/ 0 w 274"/>
                <a:gd name="T1" fmla="*/ 89 h 176"/>
                <a:gd name="T2" fmla="*/ 34 w 274"/>
                <a:gd name="T3" fmla="*/ 132 h 176"/>
                <a:gd name="T4" fmla="*/ 69 w 274"/>
                <a:gd name="T5" fmla="*/ 176 h 176"/>
                <a:gd name="T6" fmla="*/ 137 w 274"/>
                <a:gd name="T7" fmla="*/ 176 h 176"/>
                <a:gd name="T8" fmla="*/ 206 w 274"/>
                <a:gd name="T9" fmla="*/ 176 h 176"/>
                <a:gd name="T10" fmla="*/ 240 w 274"/>
                <a:gd name="T11" fmla="*/ 132 h 176"/>
                <a:gd name="T12" fmla="*/ 274 w 274"/>
                <a:gd name="T13" fmla="*/ 89 h 176"/>
                <a:gd name="T14" fmla="*/ 240 w 274"/>
                <a:gd name="T15" fmla="*/ 44 h 176"/>
                <a:gd name="T16" fmla="*/ 206 w 274"/>
                <a:gd name="T17" fmla="*/ 0 h 176"/>
                <a:gd name="T18" fmla="*/ 137 w 274"/>
                <a:gd name="T19" fmla="*/ 0 h 176"/>
                <a:gd name="T20" fmla="*/ 69 w 274"/>
                <a:gd name="T21" fmla="*/ 0 h 176"/>
                <a:gd name="T22" fmla="*/ 34 w 274"/>
                <a:gd name="T23" fmla="*/ 44 h 176"/>
                <a:gd name="T24" fmla="*/ 0 w 274"/>
                <a:gd name="T25" fmla="*/ 89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4"/>
                <a:gd name="T40" fmla="*/ 0 h 176"/>
                <a:gd name="T41" fmla="*/ 274 w 274"/>
                <a:gd name="T42" fmla="*/ 176 h 1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4" h="176">
                  <a:moveTo>
                    <a:pt x="0" y="89"/>
                  </a:moveTo>
                  <a:lnTo>
                    <a:pt x="34" y="132"/>
                  </a:lnTo>
                  <a:lnTo>
                    <a:pt x="69" y="176"/>
                  </a:lnTo>
                  <a:lnTo>
                    <a:pt x="137" y="176"/>
                  </a:lnTo>
                  <a:lnTo>
                    <a:pt x="206" y="176"/>
                  </a:lnTo>
                  <a:lnTo>
                    <a:pt x="240" y="132"/>
                  </a:lnTo>
                  <a:lnTo>
                    <a:pt x="274" y="89"/>
                  </a:lnTo>
                  <a:lnTo>
                    <a:pt x="240" y="44"/>
                  </a:lnTo>
                  <a:lnTo>
                    <a:pt x="206" y="0"/>
                  </a:lnTo>
                  <a:lnTo>
                    <a:pt x="137" y="0"/>
                  </a:lnTo>
                  <a:lnTo>
                    <a:pt x="69" y="0"/>
                  </a:lnTo>
                  <a:lnTo>
                    <a:pt x="34" y="44"/>
                  </a:lnTo>
                  <a:lnTo>
                    <a:pt x="0" y="89"/>
                  </a:lnTo>
                  <a:close/>
                </a:path>
              </a:pathLst>
            </a:custGeom>
            <a:solidFill>
              <a:srgbClr val="7FA6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19" name="Freeform 70"/>
            <p:cNvSpPr/>
            <p:nvPr>
              <p:custDataLst>
                <p:tags r:id="rId49"/>
              </p:custDataLst>
            </p:nvPr>
          </p:nvSpPr>
          <p:spPr bwMode="auto">
            <a:xfrm>
              <a:off x="2963" y="1542"/>
              <a:ext cx="318" cy="203"/>
            </a:xfrm>
            <a:custGeom>
              <a:avLst/>
              <a:gdLst>
                <a:gd name="T0" fmla="*/ 0 w 318"/>
                <a:gd name="T1" fmla="*/ 101 h 203"/>
                <a:gd name="T2" fmla="*/ 40 w 318"/>
                <a:gd name="T3" fmla="*/ 152 h 203"/>
                <a:gd name="T4" fmla="*/ 79 w 318"/>
                <a:gd name="T5" fmla="*/ 203 h 203"/>
                <a:gd name="T6" fmla="*/ 158 w 318"/>
                <a:gd name="T7" fmla="*/ 203 h 203"/>
                <a:gd name="T8" fmla="*/ 239 w 318"/>
                <a:gd name="T9" fmla="*/ 203 h 203"/>
                <a:gd name="T10" fmla="*/ 278 w 318"/>
                <a:gd name="T11" fmla="*/ 152 h 203"/>
                <a:gd name="T12" fmla="*/ 318 w 318"/>
                <a:gd name="T13" fmla="*/ 101 h 203"/>
                <a:gd name="T14" fmla="*/ 278 w 318"/>
                <a:gd name="T15" fmla="*/ 51 h 203"/>
                <a:gd name="T16" fmla="*/ 239 w 318"/>
                <a:gd name="T17" fmla="*/ 0 h 203"/>
                <a:gd name="T18" fmla="*/ 158 w 318"/>
                <a:gd name="T19" fmla="*/ 0 h 203"/>
                <a:gd name="T20" fmla="*/ 79 w 318"/>
                <a:gd name="T21" fmla="*/ 0 h 203"/>
                <a:gd name="T22" fmla="*/ 40 w 318"/>
                <a:gd name="T23" fmla="*/ 51 h 203"/>
                <a:gd name="T24" fmla="*/ 0 w 318"/>
                <a:gd name="T25" fmla="*/ 101 h 2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8"/>
                <a:gd name="T40" fmla="*/ 0 h 203"/>
                <a:gd name="T41" fmla="*/ 318 w 318"/>
                <a:gd name="T42" fmla="*/ 203 h 2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8" h="203">
                  <a:moveTo>
                    <a:pt x="0" y="101"/>
                  </a:moveTo>
                  <a:lnTo>
                    <a:pt x="40" y="152"/>
                  </a:lnTo>
                  <a:lnTo>
                    <a:pt x="79" y="203"/>
                  </a:lnTo>
                  <a:lnTo>
                    <a:pt x="158" y="203"/>
                  </a:lnTo>
                  <a:lnTo>
                    <a:pt x="239" y="203"/>
                  </a:lnTo>
                  <a:lnTo>
                    <a:pt x="278" y="152"/>
                  </a:lnTo>
                  <a:lnTo>
                    <a:pt x="318" y="101"/>
                  </a:lnTo>
                  <a:lnTo>
                    <a:pt x="278" y="51"/>
                  </a:lnTo>
                  <a:lnTo>
                    <a:pt x="239" y="0"/>
                  </a:lnTo>
                  <a:lnTo>
                    <a:pt x="158" y="0"/>
                  </a:lnTo>
                  <a:lnTo>
                    <a:pt x="79" y="0"/>
                  </a:lnTo>
                  <a:lnTo>
                    <a:pt x="40" y="51"/>
                  </a:lnTo>
                  <a:lnTo>
                    <a:pt x="0" y="101"/>
                  </a:lnTo>
                  <a:close/>
                </a:path>
              </a:pathLst>
            </a:custGeom>
            <a:solidFill>
              <a:srgbClr val="A27A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0" name="Freeform 71"/>
            <p:cNvSpPr/>
            <p:nvPr>
              <p:custDataLst>
                <p:tags r:id="rId50"/>
              </p:custDataLst>
            </p:nvPr>
          </p:nvSpPr>
          <p:spPr bwMode="auto">
            <a:xfrm>
              <a:off x="2984" y="1555"/>
              <a:ext cx="276" cy="177"/>
            </a:xfrm>
            <a:custGeom>
              <a:avLst/>
              <a:gdLst>
                <a:gd name="T0" fmla="*/ 0 w 276"/>
                <a:gd name="T1" fmla="*/ 89 h 177"/>
                <a:gd name="T2" fmla="*/ 34 w 276"/>
                <a:gd name="T3" fmla="*/ 132 h 177"/>
                <a:gd name="T4" fmla="*/ 69 w 276"/>
                <a:gd name="T5" fmla="*/ 177 h 177"/>
                <a:gd name="T6" fmla="*/ 138 w 276"/>
                <a:gd name="T7" fmla="*/ 177 h 177"/>
                <a:gd name="T8" fmla="*/ 207 w 276"/>
                <a:gd name="T9" fmla="*/ 177 h 177"/>
                <a:gd name="T10" fmla="*/ 241 w 276"/>
                <a:gd name="T11" fmla="*/ 132 h 177"/>
                <a:gd name="T12" fmla="*/ 276 w 276"/>
                <a:gd name="T13" fmla="*/ 89 h 177"/>
                <a:gd name="T14" fmla="*/ 241 w 276"/>
                <a:gd name="T15" fmla="*/ 45 h 177"/>
                <a:gd name="T16" fmla="*/ 207 w 276"/>
                <a:gd name="T17" fmla="*/ 0 h 177"/>
                <a:gd name="T18" fmla="*/ 138 w 276"/>
                <a:gd name="T19" fmla="*/ 0 h 177"/>
                <a:gd name="T20" fmla="*/ 69 w 276"/>
                <a:gd name="T21" fmla="*/ 0 h 177"/>
                <a:gd name="T22" fmla="*/ 34 w 276"/>
                <a:gd name="T23" fmla="*/ 45 h 177"/>
                <a:gd name="T24" fmla="*/ 0 w 276"/>
                <a:gd name="T25" fmla="*/ 89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6"/>
                <a:gd name="T40" fmla="*/ 0 h 177"/>
                <a:gd name="T41" fmla="*/ 276 w 276"/>
                <a:gd name="T42" fmla="*/ 177 h 1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6" h="177">
                  <a:moveTo>
                    <a:pt x="0" y="89"/>
                  </a:moveTo>
                  <a:lnTo>
                    <a:pt x="34" y="132"/>
                  </a:lnTo>
                  <a:lnTo>
                    <a:pt x="69" y="177"/>
                  </a:lnTo>
                  <a:lnTo>
                    <a:pt x="138" y="177"/>
                  </a:lnTo>
                  <a:lnTo>
                    <a:pt x="207" y="177"/>
                  </a:lnTo>
                  <a:lnTo>
                    <a:pt x="241" y="132"/>
                  </a:lnTo>
                  <a:lnTo>
                    <a:pt x="276" y="89"/>
                  </a:lnTo>
                  <a:lnTo>
                    <a:pt x="241" y="45"/>
                  </a:lnTo>
                  <a:lnTo>
                    <a:pt x="207" y="0"/>
                  </a:lnTo>
                  <a:lnTo>
                    <a:pt x="138" y="0"/>
                  </a:lnTo>
                  <a:lnTo>
                    <a:pt x="69" y="0"/>
                  </a:lnTo>
                  <a:lnTo>
                    <a:pt x="34" y="45"/>
                  </a:lnTo>
                  <a:lnTo>
                    <a:pt x="0" y="89"/>
                  </a:lnTo>
                  <a:close/>
                </a:path>
              </a:pathLst>
            </a:custGeom>
            <a:solidFill>
              <a:srgbClr val="E0BF6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1" name="Freeform 72"/>
            <p:cNvSpPr/>
            <p:nvPr>
              <p:custDataLst>
                <p:tags r:id="rId51"/>
              </p:custDataLst>
            </p:nvPr>
          </p:nvSpPr>
          <p:spPr bwMode="auto">
            <a:xfrm>
              <a:off x="3043" y="1732"/>
              <a:ext cx="158" cy="13"/>
            </a:xfrm>
            <a:custGeom>
              <a:avLst/>
              <a:gdLst>
                <a:gd name="T0" fmla="*/ 0 w 158"/>
                <a:gd name="T1" fmla="*/ 13 h 13"/>
                <a:gd name="T2" fmla="*/ 79 w 158"/>
                <a:gd name="T3" fmla="*/ 13 h 13"/>
                <a:gd name="T4" fmla="*/ 158 w 158"/>
                <a:gd name="T5" fmla="*/ 13 h 13"/>
                <a:gd name="T6" fmla="*/ 148 w 158"/>
                <a:gd name="T7" fmla="*/ 0 h 13"/>
                <a:gd name="T8" fmla="*/ 10 w 158"/>
                <a:gd name="T9" fmla="*/ 0 h 13"/>
                <a:gd name="T10" fmla="*/ 0 w 158"/>
                <a:gd name="T11" fmla="*/ 13 h 13"/>
                <a:gd name="T12" fmla="*/ 0 60000 65536"/>
                <a:gd name="T13" fmla="*/ 0 60000 65536"/>
                <a:gd name="T14" fmla="*/ 0 60000 65536"/>
                <a:gd name="T15" fmla="*/ 0 60000 65536"/>
                <a:gd name="T16" fmla="*/ 0 60000 65536"/>
                <a:gd name="T17" fmla="*/ 0 60000 65536"/>
                <a:gd name="T18" fmla="*/ 0 w 158"/>
                <a:gd name="T19" fmla="*/ 0 h 13"/>
                <a:gd name="T20" fmla="*/ 158 w 15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58" h="13">
                  <a:moveTo>
                    <a:pt x="0" y="13"/>
                  </a:moveTo>
                  <a:lnTo>
                    <a:pt x="79" y="13"/>
                  </a:lnTo>
                  <a:lnTo>
                    <a:pt x="158" y="13"/>
                  </a:lnTo>
                  <a:lnTo>
                    <a:pt x="148" y="0"/>
                  </a:lnTo>
                  <a:lnTo>
                    <a:pt x="10" y="0"/>
                  </a:lnTo>
                  <a:lnTo>
                    <a:pt x="0" y="13"/>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2" name="Freeform 73"/>
            <p:cNvSpPr/>
            <p:nvPr>
              <p:custDataLst>
                <p:tags r:id="rId52"/>
              </p:custDataLst>
            </p:nvPr>
          </p:nvSpPr>
          <p:spPr bwMode="auto">
            <a:xfrm>
              <a:off x="3191" y="1643"/>
              <a:ext cx="90" cy="102"/>
            </a:xfrm>
            <a:custGeom>
              <a:avLst/>
              <a:gdLst>
                <a:gd name="T0" fmla="*/ 11 w 90"/>
                <a:gd name="T1" fmla="*/ 102 h 102"/>
                <a:gd name="T2" fmla="*/ 90 w 90"/>
                <a:gd name="T3" fmla="*/ 0 h 102"/>
                <a:gd name="T4" fmla="*/ 69 w 90"/>
                <a:gd name="T5" fmla="*/ 0 h 102"/>
                <a:gd name="T6" fmla="*/ 0 w 90"/>
                <a:gd name="T7" fmla="*/ 89 h 102"/>
                <a:gd name="T8" fmla="*/ 11 w 90"/>
                <a:gd name="T9" fmla="*/ 102 h 102"/>
                <a:gd name="T10" fmla="*/ 0 60000 65536"/>
                <a:gd name="T11" fmla="*/ 0 60000 65536"/>
                <a:gd name="T12" fmla="*/ 0 60000 65536"/>
                <a:gd name="T13" fmla="*/ 0 60000 65536"/>
                <a:gd name="T14" fmla="*/ 0 60000 65536"/>
                <a:gd name="T15" fmla="*/ 0 w 90"/>
                <a:gd name="T16" fmla="*/ 0 h 102"/>
                <a:gd name="T17" fmla="*/ 90 w 90"/>
                <a:gd name="T18" fmla="*/ 102 h 102"/>
              </a:gdLst>
              <a:ahLst/>
              <a:cxnLst>
                <a:cxn ang="T10">
                  <a:pos x="T0" y="T1"/>
                </a:cxn>
                <a:cxn ang="T11">
                  <a:pos x="T2" y="T3"/>
                </a:cxn>
                <a:cxn ang="T12">
                  <a:pos x="T4" y="T5"/>
                </a:cxn>
                <a:cxn ang="T13">
                  <a:pos x="T6" y="T7"/>
                </a:cxn>
                <a:cxn ang="T14">
                  <a:pos x="T8" y="T9"/>
                </a:cxn>
              </a:cxnLst>
              <a:rect l="T15" t="T16" r="T17" b="T18"/>
              <a:pathLst>
                <a:path w="90" h="102">
                  <a:moveTo>
                    <a:pt x="11" y="102"/>
                  </a:moveTo>
                  <a:lnTo>
                    <a:pt x="90" y="0"/>
                  </a:lnTo>
                  <a:lnTo>
                    <a:pt x="69" y="0"/>
                  </a:lnTo>
                  <a:lnTo>
                    <a:pt x="0" y="89"/>
                  </a:lnTo>
                  <a:lnTo>
                    <a:pt x="11" y="102"/>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3" name="Freeform 74"/>
            <p:cNvSpPr/>
            <p:nvPr>
              <p:custDataLst>
                <p:tags r:id="rId53"/>
              </p:custDataLst>
            </p:nvPr>
          </p:nvSpPr>
          <p:spPr bwMode="auto">
            <a:xfrm>
              <a:off x="3191" y="1542"/>
              <a:ext cx="90" cy="101"/>
            </a:xfrm>
            <a:custGeom>
              <a:avLst/>
              <a:gdLst>
                <a:gd name="T0" fmla="*/ 90 w 90"/>
                <a:gd name="T1" fmla="*/ 101 h 101"/>
                <a:gd name="T2" fmla="*/ 11 w 90"/>
                <a:gd name="T3" fmla="*/ 0 h 101"/>
                <a:gd name="T4" fmla="*/ 0 w 90"/>
                <a:gd name="T5" fmla="*/ 13 h 101"/>
                <a:gd name="T6" fmla="*/ 69 w 90"/>
                <a:gd name="T7" fmla="*/ 101 h 101"/>
                <a:gd name="T8" fmla="*/ 90 w 90"/>
                <a:gd name="T9" fmla="*/ 101 h 101"/>
                <a:gd name="T10" fmla="*/ 0 60000 65536"/>
                <a:gd name="T11" fmla="*/ 0 60000 65536"/>
                <a:gd name="T12" fmla="*/ 0 60000 65536"/>
                <a:gd name="T13" fmla="*/ 0 60000 65536"/>
                <a:gd name="T14" fmla="*/ 0 60000 65536"/>
                <a:gd name="T15" fmla="*/ 0 w 90"/>
                <a:gd name="T16" fmla="*/ 0 h 101"/>
                <a:gd name="T17" fmla="*/ 90 w 90"/>
                <a:gd name="T18" fmla="*/ 101 h 101"/>
              </a:gdLst>
              <a:ahLst/>
              <a:cxnLst>
                <a:cxn ang="T10">
                  <a:pos x="T0" y="T1"/>
                </a:cxn>
                <a:cxn ang="T11">
                  <a:pos x="T2" y="T3"/>
                </a:cxn>
                <a:cxn ang="T12">
                  <a:pos x="T4" y="T5"/>
                </a:cxn>
                <a:cxn ang="T13">
                  <a:pos x="T6" y="T7"/>
                </a:cxn>
                <a:cxn ang="T14">
                  <a:pos x="T8" y="T9"/>
                </a:cxn>
              </a:cxnLst>
              <a:rect l="T15" t="T16" r="T17" b="T18"/>
              <a:pathLst>
                <a:path w="90" h="101">
                  <a:moveTo>
                    <a:pt x="90" y="101"/>
                  </a:moveTo>
                  <a:lnTo>
                    <a:pt x="11" y="0"/>
                  </a:lnTo>
                  <a:lnTo>
                    <a:pt x="0" y="13"/>
                  </a:lnTo>
                  <a:lnTo>
                    <a:pt x="69" y="101"/>
                  </a:lnTo>
                  <a:lnTo>
                    <a:pt x="90" y="101"/>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4" name="Freeform 75"/>
            <p:cNvSpPr/>
            <p:nvPr>
              <p:custDataLst>
                <p:tags r:id="rId54"/>
              </p:custDataLst>
            </p:nvPr>
          </p:nvSpPr>
          <p:spPr bwMode="auto">
            <a:xfrm>
              <a:off x="2963" y="1745"/>
              <a:ext cx="317" cy="203"/>
            </a:xfrm>
            <a:custGeom>
              <a:avLst/>
              <a:gdLst>
                <a:gd name="T0" fmla="*/ 0 w 317"/>
                <a:gd name="T1" fmla="*/ 102 h 203"/>
                <a:gd name="T2" fmla="*/ 40 w 317"/>
                <a:gd name="T3" fmla="*/ 153 h 203"/>
                <a:gd name="T4" fmla="*/ 79 w 317"/>
                <a:gd name="T5" fmla="*/ 203 h 203"/>
                <a:gd name="T6" fmla="*/ 158 w 317"/>
                <a:gd name="T7" fmla="*/ 203 h 203"/>
                <a:gd name="T8" fmla="*/ 238 w 317"/>
                <a:gd name="T9" fmla="*/ 203 h 203"/>
                <a:gd name="T10" fmla="*/ 277 w 317"/>
                <a:gd name="T11" fmla="*/ 153 h 203"/>
                <a:gd name="T12" fmla="*/ 317 w 317"/>
                <a:gd name="T13" fmla="*/ 102 h 203"/>
                <a:gd name="T14" fmla="*/ 277 w 317"/>
                <a:gd name="T15" fmla="*/ 51 h 203"/>
                <a:gd name="T16" fmla="*/ 238 w 317"/>
                <a:gd name="T17" fmla="*/ 0 h 203"/>
                <a:gd name="T18" fmla="*/ 158 w 317"/>
                <a:gd name="T19" fmla="*/ 0 h 203"/>
                <a:gd name="T20" fmla="*/ 79 w 317"/>
                <a:gd name="T21" fmla="*/ 0 h 203"/>
                <a:gd name="T22" fmla="*/ 40 w 317"/>
                <a:gd name="T23" fmla="*/ 51 h 203"/>
                <a:gd name="T24" fmla="*/ 0 w 317"/>
                <a:gd name="T25" fmla="*/ 102 h 2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7"/>
                <a:gd name="T40" fmla="*/ 0 h 203"/>
                <a:gd name="T41" fmla="*/ 317 w 317"/>
                <a:gd name="T42" fmla="*/ 203 h 2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7" h="203">
                  <a:moveTo>
                    <a:pt x="0" y="102"/>
                  </a:moveTo>
                  <a:lnTo>
                    <a:pt x="40" y="153"/>
                  </a:lnTo>
                  <a:lnTo>
                    <a:pt x="79" y="203"/>
                  </a:lnTo>
                  <a:lnTo>
                    <a:pt x="158" y="203"/>
                  </a:lnTo>
                  <a:lnTo>
                    <a:pt x="238" y="203"/>
                  </a:lnTo>
                  <a:lnTo>
                    <a:pt x="277" y="153"/>
                  </a:lnTo>
                  <a:lnTo>
                    <a:pt x="317" y="102"/>
                  </a:lnTo>
                  <a:lnTo>
                    <a:pt x="277" y="51"/>
                  </a:lnTo>
                  <a:lnTo>
                    <a:pt x="238" y="0"/>
                  </a:lnTo>
                  <a:lnTo>
                    <a:pt x="158" y="0"/>
                  </a:lnTo>
                  <a:lnTo>
                    <a:pt x="79" y="0"/>
                  </a:lnTo>
                  <a:lnTo>
                    <a:pt x="40" y="51"/>
                  </a:lnTo>
                  <a:lnTo>
                    <a:pt x="0" y="102"/>
                  </a:lnTo>
                  <a:close/>
                </a:path>
              </a:pathLst>
            </a:custGeom>
            <a:solidFill>
              <a:srgbClr val="A27A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5" name="Freeform 76"/>
            <p:cNvSpPr/>
            <p:nvPr>
              <p:custDataLst>
                <p:tags r:id="rId55"/>
              </p:custDataLst>
            </p:nvPr>
          </p:nvSpPr>
          <p:spPr bwMode="auto">
            <a:xfrm>
              <a:off x="2984" y="1758"/>
              <a:ext cx="275" cy="177"/>
            </a:xfrm>
            <a:custGeom>
              <a:avLst/>
              <a:gdLst>
                <a:gd name="T0" fmla="*/ 0 w 275"/>
                <a:gd name="T1" fmla="*/ 88 h 177"/>
                <a:gd name="T2" fmla="*/ 34 w 275"/>
                <a:gd name="T3" fmla="*/ 132 h 177"/>
                <a:gd name="T4" fmla="*/ 69 w 275"/>
                <a:gd name="T5" fmla="*/ 177 h 177"/>
                <a:gd name="T6" fmla="*/ 137 w 275"/>
                <a:gd name="T7" fmla="*/ 177 h 177"/>
                <a:gd name="T8" fmla="*/ 207 w 275"/>
                <a:gd name="T9" fmla="*/ 177 h 177"/>
                <a:gd name="T10" fmla="*/ 241 w 275"/>
                <a:gd name="T11" fmla="*/ 132 h 177"/>
                <a:gd name="T12" fmla="*/ 275 w 275"/>
                <a:gd name="T13" fmla="*/ 88 h 177"/>
                <a:gd name="T14" fmla="*/ 241 w 275"/>
                <a:gd name="T15" fmla="*/ 45 h 177"/>
                <a:gd name="T16" fmla="*/ 207 w 275"/>
                <a:gd name="T17" fmla="*/ 0 h 177"/>
                <a:gd name="T18" fmla="*/ 137 w 275"/>
                <a:gd name="T19" fmla="*/ 0 h 177"/>
                <a:gd name="T20" fmla="*/ 69 w 275"/>
                <a:gd name="T21" fmla="*/ 0 h 177"/>
                <a:gd name="T22" fmla="*/ 34 w 275"/>
                <a:gd name="T23" fmla="*/ 45 h 177"/>
                <a:gd name="T24" fmla="*/ 0 w 275"/>
                <a:gd name="T25" fmla="*/ 88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5"/>
                <a:gd name="T40" fmla="*/ 0 h 177"/>
                <a:gd name="T41" fmla="*/ 275 w 275"/>
                <a:gd name="T42" fmla="*/ 177 h 1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5" h="177">
                  <a:moveTo>
                    <a:pt x="0" y="88"/>
                  </a:moveTo>
                  <a:lnTo>
                    <a:pt x="34" y="132"/>
                  </a:lnTo>
                  <a:lnTo>
                    <a:pt x="69" y="177"/>
                  </a:lnTo>
                  <a:lnTo>
                    <a:pt x="137" y="177"/>
                  </a:lnTo>
                  <a:lnTo>
                    <a:pt x="207" y="177"/>
                  </a:lnTo>
                  <a:lnTo>
                    <a:pt x="241" y="132"/>
                  </a:lnTo>
                  <a:lnTo>
                    <a:pt x="275" y="88"/>
                  </a:lnTo>
                  <a:lnTo>
                    <a:pt x="241" y="45"/>
                  </a:lnTo>
                  <a:lnTo>
                    <a:pt x="207" y="0"/>
                  </a:lnTo>
                  <a:lnTo>
                    <a:pt x="137" y="0"/>
                  </a:lnTo>
                  <a:lnTo>
                    <a:pt x="69" y="0"/>
                  </a:lnTo>
                  <a:lnTo>
                    <a:pt x="34" y="45"/>
                  </a:lnTo>
                  <a:lnTo>
                    <a:pt x="0" y="88"/>
                  </a:lnTo>
                  <a:close/>
                </a:path>
              </a:pathLst>
            </a:custGeom>
            <a:solidFill>
              <a:srgbClr val="E0BF6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6" name="Freeform 77"/>
            <p:cNvSpPr/>
            <p:nvPr>
              <p:custDataLst>
                <p:tags r:id="rId56"/>
              </p:custDataLst>
            </p:nvPr>
          </p:nvSpPr>
          <p:spPr bwMode="auto">
            <a:xfrm>
              <a:off x="3043" y="1935"/>
              <a:ext cx="158" cy="13"/>
            </a:xfrm>
            <a:custGeom>
              <a:avLst/>
              <a:gdLst>
                <a:gd name="T0" fmla="*/ 0 w 158"/>
                <a:gd name="T1" fmla="*/ 13 h 13"/>
                <a:gd name="T2" fmla="*/ 78 w 158"/>
                <a:gd name="T3" fmla="*/ 13 h 13"/>
                <a:gd name="T4" fmla="*/ 158 w 158"/>
                <a:gd name="T5" fmla="*/ 13 h 13"/>
                <a:gd name="T6" fmla="*/ 148 w 158"/>
                <a:gd name="T7" fmla="*/ 0 h 13"/>
                <a:gd name="T8" fmla="*/ 10 w 158"/>
                <a:gd name="T9" fmla="*/ 0 h 13"/>
                <a:gd name="T10" fmla="*/ 0 w 158"/>
                <a:gd name="T11" fmla="*/ 13 h 13"/>
                <a:gd name="T12" fmla="*/ 0 60000 65536"/>
                <a:gd name="T13" fmla="*/ 0 60000 65536"/>
                <a:gd name="T14" fmla="*/ 0 60000 65536"/>
                <a:gd name="T15" fmla="*/ 0 60000 65536"/>
                <a:gd name="T16" fmla="*/ 0 60000 65536"/>
                <a:gd name="T17" fmla="*/ 0 60000 65536"/>
                <a:gd name="T18" fmla="*/ 0 w 158"/>
                <a:gd name="T19" fmla="*/ 0 h 13"/>
                <a:gd name="T20" fmla="*/ 158 w 15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58" h="13">
                  <a:moveTo>
                    <a:pt x="0" y="13"/>
                  </a:moveTo>
                  <a:lnTo>
                    <a:pt x="78" y="13"/>
                  </a:lnTo>
                  <a:lnTo>
                    <a:pt x="158" y="13"/>
                  </a:lnTo>
                  <a:lnTo>
                    <a:pt x="148" y="0"/>
                  </a:lnTo>
                  <a:lnTo>
                    <a:pt x="10" y="0"/>
                  </a:lnTo>
                  <a:lnTo>
                    <a:pt x="0" y="13"/>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7" name="Freeform 78"/>
            <p:cNvSpPr/>
            <p:nvPr>
              <p:custDataLst>
                <p:tags r:id="rId57"/>
              </p:custDataLst>
            </p:nvPr>
          </p:nvSpPr>
          <p:spPr bwMode="auto">
            <a:xfrm>
              <a:off x="3191" y="1846"/>
              <a:ext cx="89" cy="102"/>
            </a:xfrm>
            <a:custGeom>
              <a:avLst/>
              <a:gdLst>
                <a:gd name="T0" fmla="*/ 11 w 89"/>
                <a:gd name="T1" fmla="*/ 102 h 102"/>
                <a:gd name="T2" fmla="*/ 89 w 89"/>
                <a:gd name="T3" fmla="*/ 0 h 102"/>
                <a:gd name="T4" fmla="*/ 68 w 89"/>
                <a:gd name="T5" fmla="*/ 0 h 102"/>
                <a:gd name="T6" fmla="*/ 0 w 89"/>
                <a:gd name="T7" fmla="*/ 89 h 102"/>
                <a:gd name="T8" fmla="*/ 11 w 89"/>
                <a:gd name="T9" fmla="*/ 102 h 102"/>
                <a:gd name="T10" fmla="*/ 0 60000 65536"/>
                <a:gd name="T11" fmla="*/ 0 60000 65536"/>
                <a:gd name="T12" fmla="*/ 0 60000 65536"/>
                <a:gd name="T13" fmla="*/ 0 60000 65536"/>
                <a:gd name="T14" fmla="*/ 0 60000 65536"/>
                <a:gd name="T15" fmla="*/ 0 w 89"/>
                <a:gd name="T16" fmla="*/ 0 h 102"/>
                <a:gd name="T17" fmla="*/ 89 w 89"/>
                <a:gd name="T18" fmla="*/ 102 h 102"/>
              </a:gdLst>
              <a:ahLst/>
              <a:cxnLst>
                <a:cxn ang="T10">
                  <a:pos x="T0" y="T1"/>
                </a:cxn>
                <a:cxn ang="T11">
                  <a:pos x="T2" y="T3"/>
                </a:cxn>
                <a:cxn ang="T12">
                  <a:pos x="T4" y="T5"/>
                </a:cxn>
                <a:cxn ang="T13">
                  <a:pos x="T6" y="T7"/>
                </a:cxn>
                <a:cxn ang="T14">
                  <a:pos x="T8" y="T9"/>
                </a:cxn>
              </a:cxnLst>
              <a:rect l="T15" t="T16" r="T17" b="T18"/>
              <a:pathLst>
                <a:path w="89" h="102">
                  <a:moveTo>
                    <a:pt x="11" y="102"/>
                  </a:moveTo>
                  <a:lnTo>
                    <a:pt x="89" y="0"/>
                  </a:lnTo>
                  <a:lnTo>
                    <a:pt x="68" y="0"/>
                  </a:lnTo>
                  <a:lnTo>
                    <a:pt x="0" y="89"/>
                  </a:lnTo>
                  <a:lnTo>
                    <a:pt x="11" y="102"/>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8" name="Freeform 79"/>
            <p:cNvSpPr/>
            <p:nvPr>
              <p:custDataLst>
                <p:tags r:id="rId58"/>
              </p:custDataLst>
            </p:nvPr>
          </p:nvSpPr>
          <p:spPr bwMode="auto">
            <a:xfrm>
              <a:off x="3191" y="1745"/>
              <a:ext cx="89" cy="102"/>
            </a:xfrm>
            <a:custGeom>
              <a:avLst/>
              <a:gdLst>
                <a:gd name="T0" fmla="*/ 89 w 89"/>
                <a:gd name="T1" fmla="*/ 102 h 102"/>
                <a:gd name="T2" fmla="*/ 11 w 89"/>
                <a:gd name="T3" fmla="*/ 0 h 102"/>
                <a:gd name="T4" fmla="*/ 0 w 89"/>
                <a:gd name="T5" fmla="*/ 14 h 102"/>
                <a:gd name="T6" fmla="*/ 68 w 89"/>
                <a:gd name="T7" fmla="*/ 102 h 102"/>
                <a:gd name="T8" fmla="*/ 89 w 89"/>
                <a:gd name="T9" fmla="*/ 102 h 102"/>
                <a:gd name="T10" fmla="*/ 0 60000 65536"/>
                <a:gd name="T11" fmla="*/ 0 60000 65536"/>
                <a:gd name="T12" fmla="*/ 0 60000 65536"/>
                <a:gd name="T13" fmla="*/ 0 60000 65536"/>
                <a:gd name="T14" fmla="*/ 0 60000 65536"/>
                <a:gd name="T15" fmla="*/ 0 w 89"/>
                <a:gd name="T16" fmla="*/ 0 h 102"/>
                <a:gd name="T17" fmla="*/ 89 w 89"/>
                <a:gd name="T18" fmla="*/ 102 h 102"/>
              </a:gdLst>
              <a:ahLst/>
              <a:cxnLst>
                <a:cxn ang="T10">
                  <a:pos x="T0" y="T1"/>
                </a:cxn>
                <a:cxn ang="T11">
                  <a:pos x="T2" y="T3"/>
                </a:cxn>
                <a:cxn ang="T12">
                  <a:pos x="T4" y="T5"/>
                </a:cxn>
                <a:cxn ang="T13">
                  <a:pos x="T6" y="T7"/>
                </a:cxn>
                <a:cxn ang="T14">
                  <a:pos x="T8" y="T9"/>
                </a:cxn>
              </a:cxnLst>
              <a:rect l="T15" t="T16" r="T17" b="T18"/>
              <a:pathLst>
                <a:path w="89" h="102">
                  <a:moveTo>
                    <a:pt x="89" y="102"/>
                  </a:moveTo>
                  <a:lnTo>
                    <a:pt x="11" y="0"/>
                  </a:lnTo>
                  <a:lnTo>
                    <a:pt x="0" y="14"/>
                  </a:lnTo>
                  <a:lnTo>
                    <a:pt x="68" y="102"/>
                  </a:lnTo>
                  <a:lnTo>
                    <a:pt x="89" y="102"/>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29" name="Freeform 80"/>
            <p:cNvSpPr/>
            <p:nvPr>
              <p:custDataLst>
                <p:tags r:id="rId59"/>
              </p:custDataLst>
            </p:nvPr>
          </p:nvSpPr>
          <p:spPr bwMode="auto">
            <a:xfrm>
              <a:off x="2727" y="1643"/>
              <a:ext cx="316" cy="203"/>
            </a:xfrm>
            <a:custGeom>
              <a:avLst/>
              <a:gdLst>
                <a:gd name="T0" fmla="*/ 0 w 316"/>
                <a:gd name="T1" fmla="*/ 102 h 203"/>
                <a:gd name="T2" fmla="*/ 39 w 316"/>
                <a:gd name="T3" fmla="*/ 152 h 203"/>
                <a:gd name="T4" fmla="*/ 79 w 316"/>
                <a:gd name="T5" fmla="*/ 203 h 203"/>
                <a:gd name="T6" fmla="*/ 158 w 316"/>
                <a:gd name="T7" fmla="*/ 203 h 203"/>
                <a:gd name="T8" fmla="*/ 237 w 316"/>
                <a:gd name="T9" fmla="*/ 203 h 203"/>
                <a:gd name="T10" fmla="*/ 277 w 316"/>
                <a:gd name="T11" fmla="*/ 152 h 203"/>
                <a:gd name="T12" fmla="*/ 316 w 316"/>
                <a:gd name="T13" fmla="*/ 102 h 203"/>
                <a:gd name="T14" fmla="*/ 277 w 316"/>
                <a:gd name="T15" fmla="*/ 51 h 203"/>
                <a:gd name="T16" fmla="*/ 237 w 316"/>
                <a:gd name="T17" fmla="*/ 0 h 203"/>
                <a:gd name="T18" fmla="*/ 158 w 316"/>
                <a:gd name="T19" fmla="*/ 0 h 203"/>
                <a:gd name="T20" fmla="*/ 79 w 316"/>
                <a:gd name="T21" fmla="*/ 0 h 203"/>
                <a:gd name="T22" fmla="*/ 39 w 316"/>
                <a:gd name="T23" fmla="*/ 51 h 203"/>
                <a:gd name="T24" fmla="*/ 0 w 316"/>
                <a:gd name="T25" fmla="*/ 102 h 2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6"/>
                <a:gd name="T40" fmla="*/ 0 h 203"/>
                <a:gd name="T41" fmla="*/ 316 w 316"/>
                <a:gd name="T42" fmla="*/ 203 h 2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6" h="203">
                  <a:moveTo>
                    <a:pt x="0" y="102"/>
                  </a:moveTo>
                  <a:lnTo>
                    <a:pt x="39" y="152"/>
                  </a:lnTo>
                  <a:lnTo>
                    <a:pt x="79" y="203"/>
                  </a:lnTo>
                  <a:lnTo>
                    <a:pt x="158" y="203"/>
                  </a:lnTo>
                  <a:lnTo>
                    <a:pt x="237" y="203"/>
                  </a:lnTo>
                  <a:lnTo>
                    <a:pt x="277" y="152"/>
                  </a:lnTo>
                  <a:lnTo>
                    <a:pt x="316" y="102"/>
                  </a:lnTo>
                  <a:lnTo>
                    <a:pt x="277" y="51"/>
                  </a:lnTo>
                  <a:lnTo>
                    <a:pt x="237" y="0"/>
                  </a:lnTo>
                  <a:lnTo>
                    <a:pt x="158" y="0"/>
                  </a:lnTo>
                  <a:lnTo>
                    <a:pt x="79" y="0"/>
                  </a:lnTo>
                  <a:lnTo>
                    <a:pt x="39" y="51"/>
                  </a:lnTo>
                  <a:lnTo>
                    <a:pt x="0" y="102"/>
                  </a:lnTo>
                  <a:close/>
                </a:path>
              </a:pathLst>
            </a:custGeom>
            <a:solidFill>
              <a:srgbClr val="A27A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0" name="Freeform 81"/>
            <p:cNvSpPr/>
            <p:nvPr>
              <p:custDataLst>
                <p:tags r:id="rId60"/>
              </p:custDataLst>
            </p:nvPr>
          </p:nvSpPr>
          <p:spPr bwMode="auto">
            <a:xfrm>
              <a:off x="2748" y="1657"/>
              <a:ext cx="274" cy="175"/>
            </a:xfrm>
            <a:custGeom>
              <a:avLst/>
              <a:gdLst>
                <a:gd name="T0" fmla="*/ 0 w 274"/>
                <a:gd name="T1" fmla="*/ 88 h 175"/>
                <a:gd name="T2" fmla="*/ 34 w 274"/>
                <a:gd name="T3" fmla="*/ 132 h 175"/>
                <a:gd name="T4" fmla="*/ 68 w 274"/>
                <a:gd name="T5" fmla="*/ 175 h 175"/>
                <a:gd name="T6" fmla="*/ 137 w 274"/>
                <a:gd name="T7" fmla="*/ 175 h 175"/>
                <a:gd name="T8" fmla="*/ 205 w 274"/>
                <a:gd name="T9" fmla="*/ 175 h 175"/>
                <a:gd name="T10" fmla="*/ 239 w 274"/>
                <a:gd name="T11" fmla="*/ 132 h 175"/>
                <a:gd name="T12" fmla="*/ 274 w 274"/>
                <a:gd name="T13" fmla="*/ 88 h 175"/>
                <a:gd name="T14" fmla="*/ 239 w 274"/>
                <a:gd name="T15" fmla="*/ 44 h 175"/>
                <a:gd name="T16" fmla="*/ 205 w 274"/>
                <a:gd name="T17" fmla="*/ 0 h 175"/>
                <a:gd name="T18" fmla="*/ 137 w 274"/>
                <a:gd name="T19" fmla="*/ 0 h 175"/>
                <a:gd name="T20" fmla="*/ 68 w 274"/>
                <a:gd name="T21" fmla="*/ 0 h 175"/>
                <a:gd name="T22" fmla="*/ 34 w 274"/>
                <a:gd name="T23" fmla="*/ 44 h 175"/>
                <a:gd name="T24" fmla="*/ 0 w 274"/>
                <a:gd name="T25" fmla="*/ 88 h 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4"/>
                <a:gd name="T40" fmla="*/ 0 h 175"/>
                <a:gd name="T41" fmla="*/ 274 w 274"/>
                <a:gd name="T42" fmla="*/ 175 h 1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4" h="175">
                  <a:moveTo>
                    <a:pt x="0" y="88"/>
                  </a:moveTo>
                  <a:lnTo>
                    <a:pt x="34" y="132"/>
                  </a:lnTo>
                  <a:lnTo>
                    <a:pt x="68" y="175"/>
                  </a:lnTo>
                  <a:lnTo>
                    <a:pt x="137" y="175"/>
                  </a:lnTo>
                  <a:lnTo>
                    <a:pt x="205" y="175"/>
                  </a:lnTo>
                  <a:lnTo>
                    <a:pt x="239" y="132"/>
                  </a:lnTo>
                  <a:lnTo>
                    <a:pt x="274" y="88"/>
                  </a:lnTo>
                  <a:lnTo>
                    <a:pt x="239" y="44"/>
                  </a:lnTo>
                  <a:lnTo>
                    <a:pt x="205" y="0"/>
                  </a:lnTo>
                  <a:lnTo>
                    <a:pt x="137" y="0"/>
                  </a:lnTo>
                  <a:lnTo>
                    <a:pt x="68" y="0"/>
                  </a:lnTo>
                  <a:lnTo>
                    <a:pt x="34" y="44"/>
                  </a:lnTo>
                  <a:lnTo>
                    <a:pt x="0" y="88"/>
                  </a:lnTo>
                  <a:close/>
                </a:path>
              </a:pathLst>
            </a:custGeom>
            <a:solidFill>
              <a:srgbClr val="E0BF6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1" name="Freeform 82"/>
            <p:cNvSpPr/>
            <p:nvPr>
              <p:custDataLst>
                <p:tags r:id="rId61"/>
              </p:custDataLst>
            </p:nvPr>
          </p:nvSpPr>
          <p:spPr bwMode="auto">
            <a:xfrm>
              <a:off x="2805" y="1832"/>
              <a:ext cx="158" cy="14"/>
            </a:xfrm>
            <a:custGeom>
              <a:avLst/>
              <a:gdLst>
                <a:gd name="T0" fmla="*/ 0 w 158"/>
                <a:gd name="T1" fmla="*/ 14 h 14"/>
                <a:gd name="T2" fmla="*/ 79 w 158"/>
                <a:gd name="T3" fmla="*/ 14 h 14"/>
                <a:gd name="T4" fmla="*/ 158 w 158"/>
                <a:gd name="T5" fmla="*/ 14 h 14"/>
                <a:gd name="T6" fmla="*/ 147 w 158"/>
                <a:gd name="T7" fmla="*/ 0 h 14"/>
                <a:gd name="T8" fmla="*/ 11 w 158"/>
                <a:gd name="T9" fmla="*/ 0 h 14"/>
                <a:gd name="T10" fmla="*/ 0 w 158"/>
                <a:gd name="T11" fmla="*/ 14 h 14"/>
                <a:gd name="T12" fmla="*/ 0 60000 65536"/>
                <a:gd name="T13" fmla="*/ 0 60000 65536"/>
                <a:gd name="T14" fmla="*/ 0 60000 65536"/>
                <a:gd name="T15" fmla="*/ 0 60000 65536"/>
                <a:gd name="T16" fmla="*/ 0 60000 65536"/>
                <a:gd name="T17" fmla="*/ 0 60000 65536"/>
                <a:gd name="T18" fmla="*/ 0 w 158"/>
                <a:gd name="T19" fmla="*/ 0 h 14"/>
                <a:gd name="T20" fmla="*/ 158 w 158"/>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8" h="14">
                  <a:moveTo>
                    <a:pt x="0" y="14"/>
                  </a:moveTo>
                  <a:lnTo>
                    <a:pt x="79" y="14"/>
                  </a:lnTo>
                  <a:lnTo>
                    <a:pt x="158" y="14"/>
                  </a:lnTo>
                  <a:lnTo>
                    <a:pt x="147" y="0"/>
                  </a:lnTo>
                  <a:lnTo>
                    <a:pt x="11" y="0"/>
                  </a:lnTo>
                  <a:lnTo>
                    <a:pt x="0" y="14"/>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2" name="Freeform 83"/>
            <p:cNvSpPr/>
            <p:nvPr>
              <p:custDataLst>
                <p:tags r:id="rId62"/>
              </p:custDataLst>
            </p:nvPr>
          </p:nvSpPr>
          <p:spPr bwMode="auto">
            <a:xfrm>
              <a:off x="2953" y="1745"/>
              <a:ext cx="90" cy="101"/>
            </a:xfrm>
            <a:custGeom>
              <a:avLst/>
              <a:gdLst>
                <a:gd name="T0" fmla="*/ 10 w 90"/>
                <a:gd name="T1" fmla="*/ 101 h 101"/>
                <a:gd name="T2" fmla="*/ 90 w 90"/>
                <a:gd name="T3" fmla="*/ 0 h 101"/>
                <a:gd name="T4" fmla="*/ 69 w 90"/>
                <a:gd name="T5" fmla="*/ 0 h 101"/>
                <a:gd name="T6" fmla="*/ 0 w 90"/>
                <a:gd name="T7" fmla="*/ 87 h 101"/>
                <a:gd name="T8" fmla="*/ 10 w 90"/>
                <a:gd name="T9" fmla="*/ 101 h 101"/>
                <a:gd name="T10" fmla="*/ 0 60000 65536"/>
                <a:gd name="T11" fmla="*/ 0 60000 65536"/>
                <a:gd name="T12" fmla="*/ 0 60000 65536"/>
                <a:gd name="T13" fmla="*/ 0 60000 65536"/>
                <a:gd name="T14" fmla="*/ 0 60000 65536"/>
                <a:gd name="T15" fmla="*/ 0 w 90"/>
                <a:gd name="T16" fmla="*/ 0 h 101"/>
                <a:gd name="T17" fmla="*/ 90 w 90"/>
                <a:gd name="T18" fmla="*/ 101 h 101"/>
              </a:gdLst>
              <a:ahLst/>
              <a:cxnLst>
                <a:cxn ang="T10">
                  <a:pos x="T0" y="T1"/>
                </a:cxn>
                <a:cxn ang="T11">
                  <a:pos x="T2" y="T3"/>
                </a:cxn>
                <a:cxn ang="T12">
                  <a:pos x="T4" y="T5"/>
                </a:cxn>
                <a:cxn ang="T13">
                  <a:pos x="T6" y="T7"/>
                </a:cxn>
                <a:cxn ang="T14">
                  <a:pos x="T8" y="T9"/>
                </a:cxn>
              </a:cxnLst>
              <a:rect l="T15" t="T16" r="T17" b="T18"/>
              <a:pathLst>
                <a:path w="90" h="101">
                  <a:moveTo>
                    <a:pt x="10" y="101"/>
                  </a:moveTo>
                  <a:lnTo>
                    <a:pt x="90" y="0"/>
                  </a:lnTo>
                  <a:lnTo>
                    <a:pt x="69" y="0"/>
                  </a:lnTo>
                  <a:lnTo>
                    <a:pt x="0" y="87"/>
                  </a:lnTo>
                  <a:lnTo>
                    <a:pt x="10" y="101"/>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3" name="Freeform 84"/>
            <p:cNvSpPr/>
            <p:nvPr>
              <p:custDataLst>
                <p:tags r:id="rId63"/>
              </p:custDataLst>
            </p:nvPr>
          </p:nvSpPr>
          <p:spPr bwMode="auto">
            <a:xfrm>
              <a:off x="2953" y="1643"/>
              <a:ext cx="90" cy="102"/>
            </a:xfrm>
            <a:custGeom>
              <a:avLst/>
              <a:gdLst>
                <a:gd name="T0" fmla="*/ 90 w 90"/>
                <a:gd name="T1" fmla="*/ 102 h 102"/>
                <a:gd name="T2" fmla="*/ 10 w 90"/>
                <a:gd name="T3" fmla="*/ 0 h 102"/>
                <a:gd name="T4" fmla="*/ 0 w 90"/>
                <a:gd name="T5" fmla="*/ 14 h 102"/>
                <a:gd name="T6" fmla="*/ 69 w 90"/>
                <a:gd name="T7" fmla="*/ 102 h 102"/>
                <a:gd name="T8" fmla="*/ 90 w 90"/>
                <a:gd name="T9" fmla="*/ 102 h 102"/>
                <a:gd name="T10" fmla="*/ 0 60000 65536"/>
                <a:gd name="T11" fmla="*/ 0 60000 65536"/>
                <a:gd name="T12" fmla="*/ 0 60000 65536"/>
                <a:gd name="T13" fmla="*/ 0 60000 65536"/>
                <a:gd name="T14" fmla="*/ 0 60000 65536"/>
                <a:gd name="T15" fmla="*/ 0 w 90"/>
                <a:gd name="T16" fmla="*/ 0 h 102"/>
                <a:gd name="T17" fmla="*/ 90 w 90"/>
                <a:gd name="T18" fmla="*/ 102 h 102"/>
              </a:gdLst>
              <a:ahLst/>
              <a:cxnLst>
                <a:cxn ang="T10">
                  <a:pos x="T0" y="T1"/>
                </a:cxn>
                <a:cxn ang="T11">
                  <a:pos x="T2" y="T3"/>
                </a:cxn>
                <a:cxn ang="T12">
                  <a:pos x="T4" y="T5"/>
                </a:cxn>
                <a:cxn ang="T13">
                  <a:pos x="T6" y="T7"/>
                </a:cxn>
                <a:cxn ang="T14">
                  <a:pos x="T8" y="T9"/>
                </a:cxn>
              </a:cxnLst>
              <a:rect l="T15" t="T16" r="T17" b="T18"/>
              <a:pathLst>
                <a:path w="90" h="102">
                  <a:moveTo>
                    <a:pt x="90" y="102"/>
                  </a:moveTo>
                  <a:lnTo>
                    <a:pt x="10" y="0"/>
                  </a:lnTo>
                  <a:lnTo>
                    <a:pt x="0" y="14"/>
                  </a:lnTo>
                  <a:lnTo>
                    <a:pt x="69" y="102"/>
                  </a:lnTo>
                  <a:lnTo>
                    <a:pt x="90" y="102"/>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4" name="Freeform 85"/>
            <p:cNvSpPr/>
            <p:nvPr>
              <p:custDataLst>
                <p:tags r:id="rId64"/>
              </p:custDataLst>
            </p:nvPr>
          </p:nvSpPr>
          <p:spPr bwMode="auto">
            <a:xfrm>
              <a:off x="2753" y="1565"/>
              <a:ext cx="173" cy="98"/>
            </a:xfrm>
            <a:custGeom>
              <a:avLst/>
              <a:gdLst>
                <a:gd name="T0" fmla="*/ 173 w 173"/>
                <a:gd name="T1" fmla="*/ 77 h 98"/>
                <a:gd name="T2" fmla="*/ 128 w 173"/>
                <a:gd name="T3" fmla="*/ 30 h 98"/>
                <a:gd name="T4" fmla="*/ 52 w 173"/>
                <a:gd name="T5" fmla="*/ 28 h 98"/>
                <a:gd name="T6" fmla="*/ 51 w 173"/>
                <a:gd name="T7" fmla="*/ 0 h 98"/>
                <a:gd name="T8" fmla="*/ 0 w 173"/>
                <a:gd name="T9" fmla="*/ 42 h 98"/>
                <a:gd name="T10" fmla="*/ 50 w 173"/>
                <a:gd name="T11" fmla="*/ 88 h 98"/>
                <a:gd name="T12" fmla="*/ 50 w 173"/>
                <a:gd name="T13" fmla="*/ 58 h 98"/>
                <a:gd name="T14" fmla="*/ 108 w 173"/>
                <a:gd name="T15" fmla="*/ 58 h 98"/>
                <a:gd name="T16" fmla="*/ 110 w 173"/>
                <a:gd name="T17" fmla="*/ 60 h 98"/>
                <a:gd name="T18" fmla="*/ 115 w 173"/>
                <a:gd name="T19" fmla="*/ 64 h 98"/>
                <a:gd name="T20" fmla="*/ 122 w 173"/>
                <a:gd name="T21" fmla="*/ 70 h 98"/>
                <a:gd name="T22" fmla="*/ 129 w 173"/>
                <a:gd name="T23" fmla="*/ 78 h 98"/>
                <a:gd name="T24" fmla="*/ 137 w 173"/>
                <a:gd name="T25" fmla="*/ 84 h 98"/>
                <a:gd name="T26" fmla="*/ 143 w 173"/>
                <a:gd name="T27" fmla="*/ 92 h 98"/>
                <a:gd name="T28" fmla="*/ 146 w 173"/>
                <a:gd name="T29" fmla="*/ 94 h 98"/>
                <a:gd name="T30" fmla="*/ 148 w 173"/>
                <a:gd name="T31" fmla="*/ 96 h 98"/>
                <a:gd name="T32" fmla="*/ 149 w 173"/>
                <a:gd name="T33" fmla="*/ 97 h 98"/>
                <a:gd name="T34" fmla="*/ 149 w 173"/>
                <a:gd name="T35" fmla="*/ 98 h 98"/>
                <a:gd name="T36" fmla="*/ 152 w 173"/>
                <a:gd name="T37" fmla="*/ 96 h 98"/>
                <a:gd name="T38" fmla="*/ 160 w 173"/>
                <a:gd name="T39" fmla="*/ 88 h 98"/>
                <a:gd name="T40" fmla="*/ 169 w 173"/>
                <a:gd name="T41" fmla="*/ 81 h 98"/>
                <a:gd name="T42" fmla="*/ 173 w 173"/>
                <a:gd name="T43" fmla="*/ 77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98"/>
                <a:gd name="T68" fmla="*/ 173 w 173"/>
                <a:gd name="T69" fmla="*/ 98 h 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98">
                  <a:moveTo>
                    <a:pt x="173" y="77"/>
                  </a:moveTo>
                  <a:lnTo>
                    <a:pt x="128" y="30"/>
                  </a:lnTo>
                  <a:lnTo>
                    <a:pt x="52" y="28"/>
                  </a:lnTo>
                  <a:lnTo>
                    <a:pt x="51" y="0"/>
                  </a:lnTo>
                  <a:lnTo>
                    <a:pt x="0" y="42"/>
                  </a:lnTo>
                  <a:lnTo>
                    <a:pt x="50" y="88"/>
                  </a:lnTo>
                  <a:lnTo>
                    <a:pt x="50" y="58"/>
                  </a:lnTo>
                  <a:lnTo>
                    <a:pt x="108" y="58"/>
                  </a:lnTo>
                  <a:lnTo>
                    <a:pt x="110" y="60"/>
                  </a:lnTo>
                  <a:lnTo>
                    <a:pt x="115" y="64"/>
                  </a:lnTo>
                  <a:lnTo>
                    <a:pt x="122" y="70"/>
                  </a:lnTo>
                  <a:lnTo>
                    <a:pt x="129" y="78"/>
                  </a:lnTo>
                  <a:lnTo>
                    <a:pt x="137" y="84"/>
                  </a:lnTo>
                  <a:lnTo>
                    <a:pt x="143" y="92"/>
                  </a:lnTo>
                  <a:lnTo>
                    <a:pt x="146" y="94"/>
                  </a:lnTo>
                  <a:lnTo>
                    <a:pt x="148" y="96"/>
                  </a:lnTo>
                  <a:lnTo>
                    <a:pt x="149" y="97"/>
                  </a:lnTo>
                  <a:lnTo>
                    <a:pt x="149" y="98"/>
                  </a:lnTo>
                  <a:lnTo>
                    <a:pt x="152" y="96"/>
                  </a:lnTo>
                  <a:lnTo>
                    <a:pt x="160" y="88"/>
                  </a:lnTo>
                  <a:lnTo>
                    <a:pt x="169" y="81"/>
                  </a:lnTo>
                  <a:lnTo>
                    <a:pt x="173" y="77"/>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5" name="Freeform 86"/>
            <p:cNvSpPr/>
            <p:nvPr>
              <p:custDataLst>
                <p:tags r:id="rId65"/>
              </p:custDataLst>
            </p:nvPr>
          </p:nvSpPr>
          <p:spPr bwMode="auto">
            <a:xfrm>
              <a:off x="3091" y="1565"/>
              <a:ext cx="171" cy="98"/>
            </a:xfrm>
            <a:custGeom>
              <a:avLst/>
              <a:gdLst>
                <a:gd name="T0" fmla="*/ 0 w 171"/>
                <a:gd name="T1" fmla="*/ 77 h 98"/>
                <a:gd name="T2" fmla="*/ 44 w 171"/>
                <a:gd name="T3" fmla="*/ 30 h 98"/>
                <a:gd name="T4" fmla="*/ 121 w 171"/>
                <a:gd name="T5" fmla="*/ 28 h 98"/>
                <a:gd name="T6" fmla="*/ 122 w 171"/>
                <a:gd name="T7" fmla="*/ 0 h 98"/>
                <a:gd name="T8" fmla="*/ 171 w 171"/>
                <a:gd name="T9" fmla="*/ 42 h 98"/>
                <a:gd name="T10" fmla="*/ 122 w 171"/>
                <a:gd name="T11" fmla="*/ 88 h 98"/>
                <a:gd name="T12" fmla="*/ 122 w 171"/>
                <a:gd name="T13" fmla="*/ 58 h 98"/>
                <a:gd name="T14" fmla="*/ 64 w 171"/>
                <a:gd name="T15" fmla="*/ 58 h 98"/>
                <a:gd name="T16" fmla="*/ 63 w 171"/>
                <a:gd name="T17" fmla="*/ 60 h 98"/>
                <a:gd name="T18" fmla="*/ 58 w 171"/>
                <a:gd name="T19" fmla="*/ 64 h 98"/>
                <a:gd name="T20" fmla="*/ 51 w 171"/>
                <a:gd name="T21" fmla="*/ 70 h 98"/>
                <a:gd name="T22" fmla="*/ 43 w 171"/>
                <a:gd name="T23" fmla="*/ 78 h 98"/>
                <a:gd name="T24" fmla="*/ 36 w 171"/>
                <a:gd name="T25" fmla="*/ 84 h 98"/>
                <a:gd name="T26" fmla="*/ 30 w 171"/>
                <a:gd name="T27" fmla="*/ 92 h 98"/>
                <a:gd name="T28" fmla="*/ 27 w 171"/>
                <a:gd name="T29" fmla="*/ 94 h 98"/>
                <a:gd name="T30" fmla="*/ 25 w 171"/>
                <a:gd name="T31" fmla="*/ 96 h 98"/>
                <a:gd name="T32" fmla="*/ 24 w 171"/>
                <a:gd name="T33" fmla="*/ 97 h 98"/>
                <a:gd name="T34" fmla="*/ 24 w 171"/>
                <a:gd name="T35" fmla="*/ 98 h 98"/>
                <a:gd name="T36" fmla="*/ 21 w 171"/>
                <a:gd name="T37" fmla="*/ 96 h 98"/>
                <a:gd name="T38" fmla="*/ 12 w 171"/>
                <a:gd name="T39" fmla="*/ 88 h 98"/>
                <a:gd name="T40" fmla="*/ 4 w 171"/>
                <a:gd name="T41" fmla="*/ 81 h 98"/>
                <a:gd name="T42" fmla="*/ 0 w 171"/>
                <a:gd name="T43" fmla="*/ 77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98"/>
                <a:gd name="T68" fmla="*/ 171 w 171"/>
                <a:gd name="T69" fmla="*/ 98 h 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98">
                  <a:moveTo>
                    <a:pt x="0" y="77"/>
                  </a:moveTo>
                  <a:lnTo>
                    <a:pt x="44" y="30"/>
                  </a:lnTo>
                  <a:lnTo>
                    <a:pt x="121" y="28"/>
                  </a:lnTo>
                  <a:lnTo>
                    <a:pt x="122" y="0"/>
                  </a:lnTo>
                  <a:lnTo>
                    <a:pt x="171" y="42"/>
                  </a:lnTo>
                  <a:lnTo>
                    <a:pt x="122" y="88"/>
                  </a:lnTo>
                  <a:lnTo>
                    <a:pt x="122" y="58"/>
                  </a:lnTo>
                  <a:lnTo>
                    <a:pt x="64" y="58"/>
                  </a:lnTo>
                  <a:lnTo>
                    <a:pt x="63" y="60"/>
                  </a:lnTo>
                  <a:lnTo>
                    <a:pt x="58" y="64"/>
                  </a:lnTo>
                  <a:lnTo>
                    <a:pt x="51" y="70"/>
                  </a:lnTo>
                  <a:lnTo>
                    <a:pt x="43" y="78"/>
                  </a:lnTo>
                  <a:lnTo>
                    <a:pt x="36" y="84"/>
                  </a:lnTo>
                  <a:lnTo>
                    <a:pt x="30" y="92"/>
                  </a:lnTo>
                  <a:lnTo>
                    <a:pt x="27" y="94"/>
                  </a:lnTo>
                  <a:lnTo>
                    <a:pt x="25" y="96"/>
                  </a:lnTo>
                  <a:lnTo>
                    <a:pt x="24" y="97"/>
                  </a:lnTo>
                  <a:lnTo>
                    <a:pt x="24" y="98"/>
                  </a:lnTo>
                  <a:lnTo>
                    <a:pt x="21" y="96"/>
                  </a:lnTo>
                  <a:lnTo>
                    <a:pt x="12" y="88"/>
                  </a:lnTo>
                  <a:lnTo>
                    <a:pt x="4" y="81"/>
                  </a:lnTo>
                  <a:lnTo>
                    <a:pt x="0" y="77"/>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6" name="Freeform 87"/>
            <p:cNvSpPr/>
            <p:nvPr>
              <p:custDataLst>
                <p:tags r:id="rId66"/>
              </p:custDataLst>
            </p:nvPr>
          </p:nvSpPr>
          <p:spPr bwMode="auto">
            <a:xfrm>
              <a:off x="2753" y="1869"/>
              <a:ext cx="173" cy="99"/>
            </a:xfrm>
            <a:custGeom>
              <a:avLst/>
              <a:gdLst>
                <a:gd name="T0" fmla="*/ 173 w 173"/>
                <a:gd name="T1" fmla="*/ 21 h 99"/>
                <a:gd name="T2" fmla="*/ 128 w 173"/>
                <a:gd name="T3" fmla="*/ 69 h 99"/>
                <a:gd name="T4" fmla="*/ 52 w 173"/>
                <a:gd name="T5" fmla="*/ 70 h 99"/>
                <a:gd name="T6" fmla="*/ 51 w 173"/>
                <a:gd name="T7" fmla="*/ 99 h 99"/>
                <a:gd name="T8" fmla="*/ 0 w 173"/>
                <a:gd name="T9" fmla="*/ 56 h 99"/>
                <a:gd name="T10" fmla="*/ 50 w 173"/>
                <a:gd name="T11" fmla="*/ 10 h 99"/>
                <a:gd name="T12" fmla="*/ 50 w 173"/>
                <a:gd name="T13" fmla="*/ 41 h 99"/>
                <a:gd name="T14" fmla="*/ 108 w 173"/>
                <a:gd name="T15" fmla="*/ 41 h 99"/>
                <a:gd name="T16" fmla="*/ 110 w 173"/>
                <a:gd name="T17" fmla="*/ 39 h 99"/>
                <a:gd name="T18" fmla="*/ 115 w 173"/>
                <a:gd name="T19" fmla="*/ 35 h 99"/>
                <a:gd name="T20" fmla="*/ 122 w 173"/>
                <a:gd name="T21" fmla="*/ 29 h 99"/>
                <a:gd name="T22" fmla="*/ 129 w 173"/>
                <a:gd name="T23" fmla="*/ 21 h 99"/>
                <a:gd name="T24" fmla="*/ 137 w 173"/>
                <a:gd name="T25" fmla="*/ 14 h 99"/>
                <a:gd name="T26" fmla="*/ 143 w 173"/>
                <a:gd name="T27" fmla="*/ 8 h 99"/>
                <a:gd name="T28" fmla="*/ 146 w 173"/>
                <a:gd name="T29" fmla="*/ 5 h 99"/>
                <a:gd name="T30" fmla="*/ 148 w 173"/>
                <a:gd name="T31" fmla="*/ 2 h 99"/>
                <a:gd name="T32" fmla="*/ 149 w 173"/>
                <a:gd name="T33" fmla="*/ 1 h 99"/>
                <a:gd name="T34" fmla="*/ 149 w 173"/>
                <a:gd name="T35" fmla="*/ 0 h 99"/>
                <a:gd name="T36" fmla="*/ 152 w 173"/>
                <a:gd name="T37" fmla="*/ 3 h 99"/>
                <a:gd name="T38" fmla="*/ 160 w 173"/>
                <a:gd name="T39" fmla="*/ 10 h 99"/>
                <a:gd name="T40" fmla="*/ 169 w 173"/>
                <a:gd name="T41" fmla="*/ 18 h 99"/>
                <a:gd name="T42" fmla="*/ 173 w 173"/>
                <a:gd name="T43" fmla="*/ 21 h 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99"/>
                <a:gd name="T68" fmla="*/ 173 w 173"/>
                <a:gd name="T69" fmla="*/ 99 h 9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99">
                  <a:moveTo>
                    <a:pt x="173" y="21"/>
                  </a:moveTo>
                  <a:lnTo>
                    <a:pt x="128" y="69"/>
                  </a:lnTo>
                  <a:lnTo>
                    <a:pt x="52" y="70"/>
                  </a:lnTo>
                  <a:lnTo>
                    <a:pt x="51" y="99"/>
                  </a:lnTo>
                  <a:lnTo>
                    <a:pt x="0" y="56"/>
                  </a:lnTo>
                  <a:lnTo>
                    <a:pt x="50" y="10"/>
                  </a:lnTo>
                  <a:lnTo>
                    <a:pt x="50" y="41"/>
                  </a:lnTo>
                  <a:lnTo>
                    <a:pt x="108" y="41"/>
                  </a:lnTo>
                  <a:lnTo>
                    <a:pt x="110" y="39"/>
                  </a:lnTo>
                  <a:lnTo>
                    <a:pt x="115" y="35"/>
                  </a:lnTo>
                  <a:lnTo>
                    <a:pt x="122" y="29"/>
                  </a:lnTo>
                  <a:lnTo>
                    <a:pt x="129" y="21"/>
                  </a:lnTo>
                  <a:lnTo>
                    <a:pt x="137" y="14"/>
                  </a:lnTo>
                  <a:lnTo>
                    <a:pt x="143" y="8"/>
                  </a:lnTo>
                  <a:lnTo>
                    <a:pt x="146" y="5"/>
                  </a:lnTo>
                  <a:lnTo>
                    <a:pt x="148" y="2"/>
                  </a:lnTo>
                  <a:lnTo>
                    <a:pt x="149" y="1"/>
                  </a:lnTo>
                  <a:lnTo>
                    <a:pt x="149" y="0"/>
                  </a:lnTo>
                  <a:lnTo>
                    <a:pt x="152" y="3"/>
                  </a:lnTo>
                  <a:lnTo>
                    <a:pt x="160" y="10"/>
                  </a:lnTo>
                  <a:lnTo>
                    <a:pt x="169" y="18"/>
                  </a:lnTo>
                  <a:lnTo>
                    <a:pt x="173" y="21"/>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7" name="Freeform 88"/>
            <p:cNvSpPr/>
            <p:nvPr>
              <p:custDataLst>
                <p:tags r:id="rId67"/>
              </p:custDataLst>
            </p:nvPr>
          </p:nvSpPr>
          <p:spPr bwMode="auto">
            <a:xfrm>
              <a:off x="3091" y="1869"/>
              <a:ext cx="171" cy="99"/>
            </a:xfrm>
            <a:custGeom>
              <a:avLst/>
              <a:gdLst>
                <a:gd name="T0" fmla="*/ 0 w 171"/>
                <a:gd name="T1" fmla="*/ 21 h 99"/>
                <a:gd name="T2" fmla="*/ 44 w 171"/>
                <a:gd name="T3" fmla="*/ 69 h 99"/>
                <a:gd name="T4" fmla="*/ 121 w 171"/>
                <a:gd name="T5" fmla="*/ 70 h 99"/>
                <a:gd name="T6" fmla="*/ 122 w 171"/>
                <a:gd name="T7" fmla="*/ 99 h 99"/>
                <a:gd name="T8" fmla="*/ 171 w 171"/>
                <a:gd name="T9" fmla="*/ 56 h 99"/>
                <a:gd name="T10" fmla="*/ 122 w 171"/>
                <a:gd name="T11" fmla="*/ 10 h 99"/>
                <a:gd name="T12" fmla="*/ 122 w 171"/>
                <a:gd name="T13" fmla="*/ 41 h 99"/>
                <a:gd name="T14" fmla="*/ 64 w 171"/>
                <a:gd name="T15" fmla="*/ 41 h 99"/>
                <a:gd name="T16" fmla="*/ 63 w 171"/>
                <a:gd name="T17" fmla="*/ 39 h 99"/>
                <a:gd name="T18" fmla="*/ 58 w 171"/>
                <a:gd name="T19" fmla="*/ 35 h 99"/>
                <a:gd name="T20" fmla="*/ 51 w 171"/>
                <a:gd name="T21" fmla="*/ 29 h 99"/>
                <a:gd name="T22" fmla="*/ 43 w 171"/>
                <a:gd name="T23" fmla="*/ 21 h 99"/>
                <a:gd name="T24" fmla="*/ 36 w 171"/>
                <a:gd name="T25" fmla="*/ 14 h 99"/>
                <a:gd name="T26" fmla="*/ 30 w 171"/>
                <a:gd name="T27" fmla="*/ 8 h 99"/>
                <a:gd name="T28" fmla="*/ 27 w 171"/>
                <a:gd name="T29" fmla="*/ 5 h 99"/>
                <a:gd name="T30" fmla="*/ 25 w 171"/>
                <a:gd name="T31" fmla="*/ 2 h 99"/>
                <a:gd name="T32" fmla="*/ 24 w 171"/>
                <a:gd name="T33" fmla="*/ 1 h 99"/>
                <a:gd name="T34" fmla="*/ 24 w 171"/>
                <a:gd name="T35" fmla="*/ 0 h 99"/>
                <a:gd name="T36" fmla="*/ 21 w 171"/>
                <a:gd name="T37" fmla="*/ 3 h 99"/>
                <a:gd name="T38" fmla="*/ 12 w 171"/>
                <a:gd name="T39" fmla="*/ 10 h 99"/>
                <a:gd name="T40" fmla="*/ 4 w 171"/>
                <a:gd name="T41" fmla="*/ 18 h 99"/>
                <a:gd name="T42" fmla="*/ 0 w 171"/>
                <a:gd name="T43" fmla="*/ 21 h 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99"/>
                <a:gd name="T68" fmla="*/ 171 w 171"/>
                <a:gd name="T69" fmla="*/ 99 h 9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99">
                  <a:moveTo>
                    <a:pt x="0" y="21"/>
                  </a:moveTo>
                  <a:lnTo>
                    <a:pt x="44" y="69"/>
                  </a:lnTo>
                  <a:lnTo>
                    <a:pt x="121" y="70"/>
                  </a:lnTo>
                  <a:lnTo>
                    <a:pt x="122" y="99"/>
                  </a:lnTo>
                  <a:lnTo>
                    <a:pt x="171" y="56"/>
                  </a:lnTo>
                  <a:lnTo>
                    <a:pt x="122" y="10"/>
                  </a:lnTo>
                  <a:lnTo>
                    <a:pt x="122" y="41"/>
                  </a:lnTo>
                  <a:lnTo>
                    <a:pt x="64" y="41"/>
                  </a:lnTo>
                  <a:lnTo>
                    <a:pt x="63" y="39"/>
                  </a:lnTo>
                  <a:lnTo>
                    <a:pt x="58" y="35"/>
                  </a:lnTo>
                  <a:lnTo>
                    <a:pt x="51" y="29"/>
                  </a:lnTo>
                  <a:lnTo>
                    <a:pt x="43" y="21"/>
                  </a:lnTo>
                  <a:lnTo>
                    <a:pt x="36" y="14"/>
                  </a:lnTo>
                  <a:lnTo>
                    <a:pt x="30" y="8"/>
                  </a:lnTo>
                  <a:lnTo>
                    <a:pt x="27" y="5"/>
                  </a:lnTo>
                  <a:lnTo>
                    <a:pt x="25" y="2"/>
                  </a:lnTo>
                  <a:lnTo>
                    <a:pt x="24" y="1"/>
                  </a:lnTo>
                  <a:lnTo>
                    <a:pt x="24" y="0"/>
                  </a:lnTo>
                  <a:lnTo>
                    <a:pt x="21" y="3"/>
                  </a:lnTo>
                  <a:lnTo>
                    <a:pt x="12" y="10"/>
                  </a:lnTo>
                  <a:lnTo>
                    <a:pt x="4" y="18"/>
                  </a:lnTo>
                  <a:lnTo>
                    <a:pt x="0" y="21"/>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8" name="Freeform 89"/>
            <p:cNvSpPr/>
            <p:nvPr>
              <p:custDataLst>
                <p:tags r:id="rId68"/>
              </p:custDataLst>
            </p:nvPr>
          </p:nvSpPr>
          <p:spPr bwMode="auto">
            <a:xfrm>
              <a:off x="2750" y="1552"/>
              <a:ext cx="172" cy="100"/>
            </a:xfrm>
            <a:custGeom>
              <a:avLst/>
              <a:gdLst>
                <a:gd name="T0" fmla="*/ 172 w 172"/>
                <a:gd name="T1" fmla="*/ 78 h 100"/>
                <a:gd name="T2" fmla="*/ 128 w 172"/>
                <a:gd name="T3" fmla="*/ 30 h 100"/>
                <a:gd name="T4" fmla="*/ 50 w 172"/>
                <a:gd name="T5" fmla="*/ 29 h 100"/>
                <a:gd name="T6" fmla="*/ 49 w 172"/>
                <a:gd name="T7" fmla="*/ 0 h 100"/>
                <a:gd name="T8" fmla="*/ 0 w 172"/>
                <a:gd name="T9" fmla="*/ 43 h 100"/>
                <a:gd name="T10" fmla="*/ 49 w 172"/>
                <a:gd name="T11" fmla="*/ 90 h 100"/>
                <a:gd name="T12" fmla="*/ 49 w 172"/>
                <a:gd name="T13" fmla="*/ 59 h 100"/>
                <a:gd name="T14" fmla="*/ 107 w 172"/>
                <a:gd name="T15" fmla="*/ 59 h 100"/>
                <a:gd name="T16" fmla="*/ 109 w 172"/>
                <a:gd name="T17" fmla="*/ 61 h 100"/>
                <a:gd name="T18" fmla="*/ 114 w 172"/>
                <a:gd name="T19" fmla="*/ 65 h 100"/>
                <a:gd name="T20" fmla="*/ 120 w 172"/>
                <a:gd name="T21" fmla="*/ 72 h 100"/>
                <a:gd name="T22" fmla="*/ 129 w 172"/>
                <a:gd name="T23" fmla="*/ 79 h 100"/>
                <a:gd name="T24" fmla="*/ 136 w 172"/>
                <a:gd name="T25" fmla="*/ 86 h 100"/>
                <a:gd name="T26" fmla="*/ 142 w 172"/>
                <a:gd name="T27" fmla="*/ 93 h 100"/>
                <a:gd name="T28" fmla="*/ 145 w 172"/>
                <a:gd name="T29" fmla="*/ 96 h 100"/>
                <a:gd name="T30" fmla="*/ 147 w 172"/>
                <a:gd name="T31" fmla="*/ 97 h 100"/>
                <a:gd name="T32" fmla="*/ 148 w 172"/>
                <a:gd name="T33" fmla="*/ 99 h 100"/>
                <a:gd name="T34" fmla="*/ 148 w 172"/>
                <a:gd name="T35" fmla="*/ 100 h 100"/>
                <a:gd name="T36" fmla="*/ 151 w 172"/>
                <a:gd name="T37" fmla="*/ 97 h 100"/>
                <a:gd name="T38" fmla="*/ 160 w 172"/>
                <a:gd name="T39" fmla="*/ 90 h 100"/>
                <a:gd name="T40" fmla="*/ 168 w 172"/>
                <a:gd name="T41" fmla="*/ 82 h 100"/>
                <a:gd name="T42" fmla="*/ 172 w 172"/>
                <a:gd name="T43" fmla="*/ 78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00"/>
                <a:gd name="T68" fmla="*/ 172 w 172"/>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00">
                  <a:moveTo>
                    <a:pt x="172" y="78"/>
                  </a:moveTo>
                  <a:lnTo>
                    <a:pt x="128" y="30"/>
                  </a:lnTo>
                  <a:lnTo>
                    <a:pt x="50" y="29"/>
                  </a:lnTo>
                  <a:lnTo>
                    <a:pt x="49" y="0"/>
                  </a:lnTo>
                  <a:lnTo>
                    <a:pt x="0" y="43"/>
                  </a:lnTo>
                  <a:lnTo>
                    <a:pt x="49" y="90"/>
                  </a:lnTo>
                  <a:lnTo>
                    <a:pt x="49" y="59"/>
                  </a:lnTo>
                  <a:lnTo>
                    <a:pt x="107" y="59"/>
                  </a:lnTo>
                  <a:lnTo>
                    <a:pt x="109" y="61"/>
                  </a:lnTo>
                  <a:lnTo>
                    <a:pt x="114" y="65"/>
                  </a:lnTo>
                  <a:lnTo>
                    <a:pt x="120" y="72"/>
                  </a:lnTo>
                  <a:lnTo>
                    <a:pt x="129" y="79"/>
                  </a:lnTo>
                  <a:lnTo>
                    <a:pt x="136" y="86"/>
                  </a:lnTo>
                  <a:lnTo>
                    <a:pt x="142" y="93"/>
                  </a:lnTo>
                  <a:lnTo>
                    <a:pt x="145" y="96"/>
                  </a:lnTo>
                  <a:lnTo>
                    <a:pt x="147" y="97"/>
                  </a:lnTo>
                  <a:lnTo>
                    <a:pt x="148" y="99"/>
                  </a:lnTo>
                  <a:lnTo>
                    <a:pt x="148" y="100"/>
                  </a:lnTo>
                  <a:lnTo>
                    <a:pt x="151" y="97"/>
                  </a:lnTo>
                  <a:lnTo>
                    <a:pt x="160" y="90"/>
                  </a:lnTo>
                  <a:lnTo>
                    <a:pt x="168" y="82"/>
                  </a:lnTo>
                  <a:lnTo>
                    <a:pt x="172"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39" name="Freeform 90"/>
            <p:cNvSpPr/>
            <p:nvPr>
              <p:custDataLst>
                <p:tags r:id="rId69"/>
              </p:custDataLst>
            </p:nvPr>
          </p:nvSpPr>
          <p:spPr bwMode="auto">
            <a:xfrm>
              <a:off x="3086" y="1552"/>
              <a:ext cx="173" cy="100"/>
            </a:xfrm>
            <a:custGeom>
              <a:avLst/>
              <a:gdLst>
                <a:gd name="T0" fmla="*/ 0 w 173"/>
                <a:gd name="T1" fmla="*/ 78 h 100"/>
                <a:gd name="T2" fmla="*/ 45 w 173"/>
                <a:gd name="T3" fmla="*/ 30 h 100"/>
                <a:gd name="T4" fmla="*/ 122 w 173"/>
                <a:gd name="T5" fmla="*/ 29 h 100"/>
                <a:gd name="T6" fmla="*/ 122 w 173"/>
                <a:gd name="T7" fmla="*/ 0 h 100"/>
                <a:gd name="T8" fmla="*/ 173 w 173"/>
                <a:gd name="T9" fmla="*/ 43 h 100"/>
                <a:gd name="T10" fmla="*/ 123 w 173"/>
                <a:gd name="T11" fmla="*/ 90 h 100"/>
                <a:gd name="T12" fmla="*/ 123 w 173"/>
                <a:gd name="T13" fmla="*/ 59 h 100"/>
                <a:gd name="T14" fmla="*/ 65 w 173"/>
                <a:gd name="T15" fmla="*/ 59 h 100"/>
                <a:gd name="T16" fmla="*/ 63 w 173"/>
                <a:gd name="T17" fmla="*/ 61 h 100"/>
                <a:gd name="T18" fmla="*/ 58 w 173"/>
                <a:gd name="T19" fmla="*/ 65 h 100"/>
                <a:gd name="T20" fmla="*/ 52 w 173"/>
                <a:gd name="T21" fmla="*/ 72 h 100"/>
                <a:gd name="T22" fmla="*/ 44 w 173"/>
                <a:gd name="T23" fmla="*/ 79 h 100"/>
                <a:gd name="T24" fmla="*/ 36 w 173"/>
                <a:gd name="T25" fmla="*/ 86 h 100"/>
                <a:gd name="T26" fmla="*/ 30 w 173"/>
                <a:gd name="T27" fmla="*/ 93 h 100"/>
                <a:gd name="T28" fmla="*/ 27 w 173"/>
                <a:gd name="T29" fmla="*/ 96 h 100"/>
                <a:gd name="T30" fmla="*/ 25 w 173"/>
                <a:gd name="T31" fmla="*/ 97 h 100"/>
                <a:gd name="T32" fmla="*/ 24 w 173"/>
                <a:gd name="T33" fmla="*/ 99 h 100"/>
                <a:gd name="T34" fmla="*/ 24 w 173"/>
                <a:gd name="T35" fmla="*/ 100 h 100"/>
                <a:gd name="T36" fmla="*/ 22 w 173"/>
                <a:gd name="T37" fmla="*/ 97 h 100"/>
                <a:gd name="T38" fmla="*/ 13 w 173"/>
                <a:gd name="T39" fmla="*/ 90 h 100"/>
                <a:gd name="T40" fmla="*/ 4 w 173"/>
                <a:gd name="T41" fmla="*/ 82 h 100"/>
                <a:gd name="T42" fmla="*/ 0 w 173"/>
                <a:gd name="T43" fmla="*/ 78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100"/>
                <a:gd name="T68" fmla="*/ 173 w 173"/>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100">
                  <a:moveTo>
                    <a:pt x="0" y="78"/>
                  </a:moveTo>
                  <a:lnTo>
                    <a:pt x="45" y="30"/>
                  </a:lnTo>
                  <a:lnTo>
                    <a:pt x="122" y="29"/>
                  </a:lnTo>
                  <a:lnTo>
                    <a:pt x="122" y="0"/>
                  </a:lnTo>
                  <a:lnTo>
                    <a:pt x="173" y="43"/>
                  </a:lnTo>
                  <a:lnTo>
                    <a:pt x="123" y="90"/>
                  </a:lnTo>
                  <a:lnTo>
                    <a:pt x="123" y="59"/>
                  </a:lnTo>
                  <a:lnTo>
                    <a:pt x="65" y="59"/>
                  </a:lnTo>
                  <a:lnTo>
                    <a:pt x="63" y="61"/>
                  </a:lnTo>
                  <a:lnTo>
                    <a:pt x="58" y="65"/>
                  </a:lnTo>
                  <a:lnTo>
                    <a:pt x="52" y="72"/>
                  </a:lnTo>
                  <a:lnTo>
                    <a:pt x="44" y="79"/>
                  </a:lnTo>
                  <a:lnTo>
                    <a:pt x="36" y="86"/>
                  </a:lnTo>
                  <a:lnTo>
                    <a:pt x="30" y="93"/>
                  </a:lnTo>
                  <a:lnTo>
                    <a:pt x="27" y="96"/>
                  </a:lnTo>
                  <a:lnTo>
                    <a:pt x="25" y="97"/>
                  </a:lnTo>
                  <a:lnTo>
                    <a:pt x="24" y="99"/>
                  </a:lnTo>
                  <a:lnTo>
                    <a:pt x="24" y="100"/>
                  </a:lnTo>
                  <a:lnTo>
                    <a:pt x="22" y="97"/>
                  </a:lnTo>
                  <a:lnTo>
                    <a:pt x="13" y="90"/>
                  </a:lnTo>
                  <a:lnTo>
                    <a:pt x="4" y="82"/>
                  </a:lnTo>
                  <a:lnTo>
                    <a:pt x="0"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40" name="Freeform 91"/>
            <p:cNvSpPr/>
            <p:nvPr>
              <p:custDataLst>
                <p:tags r:id="rId70"/>
              </p:custDataLst>
            </p:nvPr>
          </p:nvSpPr>
          <p:spPr bwMode="auto">
            <a:xfrm>
              <a:off x="2750" y="1856"/>
              <a:ext cx="172" cy="100"/>
            </a:xfrm>
            <a:custGeom>
              <a:avLst/>
              <a:gdLst>
                <a:gd name="T0" fmla="*/ 172 w 172"/>
                <a:gd name="T1" fmla="*/ 22 h 100"/>
                <a:gd name="T2" fmla="*/ 128 w 172"/>
                <a:gd name="T3" fmla="*/ 69 h 100"/>
                <a:gd name="T4" fmla="*/ 50 w 172"/>
                <a:gd name="T5" fmla="*/ 70 h 100"/>
                <a:gd name="T6" fmla="*/ 49 w 172"/>
                <a:gd name="T7" fmla="*/ 100 h 100"/>
                <a:gd name="T8" fmla="*/ 0 w 172"/>
                <a:gd name="T9" fmla="*/ 57 h 100"/>
                <a:gd name="T10" fmla="*/ 49 w 172"/>
                <a:gd name="T11" fmla="*/ 11 h 100"/>
                <a:gd name="T12" fmla="*/ 49 w 172"/>
                <a:gd name="T13" fmla="*/ 42 h 100"/>
                <a:gd name="T14" fmla="*/ 107 w 172"/>
                <a:gd name="T15" fmla="*/ 42 h 100"/>
                <a:gd name="T16" fmla="*/ 109 w 172"/>
                <a:gd name="T17" fmla="*/ 40 h 100"/>
                <a:gd name="T18" fmla="*/ 114 w 172"/>
                <a:gd name="T19" fmla="*/ 35 h 100"/>
                <a:gd name="T20" fmla="*/ 120 w 172"/>
                <a:gd name="T21" fmla="*/ 29 h 100"/>
                <a:gd name="T22" fmla="*/ 129 w 172"/>
                <a:gd name="T23" fmla="*/ 21 h 100"/>
                <a:gd name="T24" fmla="*/ 136 w 172"/>
                <a:gd name="T25" fmla="*/ 15 h 100"/>
                <a:gd name="T26" fmla="*/ 142 w 172"/>
                <a:gd name="T27" fmla="*/ 8 h 100"/>
                <a:gd name="T28" fmla="*/ 145 w 172"/>
                <a:gd name="T29" fmla="*/ 5 h 100"/>
                <a:gd name="T30" fmla="*/ 147 w 172"/>
                <a:gd name="T31" fmla="*/ 3 h 100"/>
                <a:gd name="T32" fmla="*/ 148 w 172"/>
                <a:gd name="T33" fmla="*/ 1 h 100"/>
                <a:gd name="T34" fmla="*/ 148 w 172"/>
                <a:gd name="T35" fmla="*/ 0 h 100"/>
                <a:gd name="T36" fmla="*/ 151 w 172"/>
                <a:gd name="T37" fmla="*/ 3 h 100"/>
                <a:gd name="T38" fmla="*/ 160 w 172"/>
                <a:gd name="T39" fmla="*/ 10 h 100"/>
                <a:gd name="T40" fmla="*/ 168 w 172"/>
                <a:gd name="T41" fmla="*/ 19 h 100"/>
                <a:gd name="T42" fmla="*/ 172 w 172"/>
                <a:gd name="T43" fmla="*/ 22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00"/>
                <a:gd name="T68" fmla="*/ 172 w 172"/>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00">
                  <a:moveTo>
                    <a:pt x="172" y="22"/>
                  </a:moveTo>
                  <a:lnTo>
                    <a:pt x="128" y="69"/>
                  </a:lnTo>
                  <a:lnTo>
                    <a:pt x="50" y="70"/>
                  </a:lnTo>
                  <a:lnTo>
                    <a:pt x="49" y="100"/>
                  </a:lnTo>
                  <a:lnTo>
                    <a:pt x="0" y="57"/>
                  </a:lnTo>
                  <a:lnTo>
                    <a:pt x="49" y="11"/>
                  </a:lnTo>
                  <a:lnTo>
                    <a:pt x="49" y="42"/>
                  </a:lnTo>
                  <a:lnTo>
                    <a:pt x="107" y="42"/>
                  </a:lnTo>
                  <a:lnTo>
                    <a:pt x="109" y="40"/>
                  </a:lnTo>
                  <a:lnTo>
                    <a:pt x="114" y="35"/>
                  </a:lnTo>
                  <a:lnTo>
                    <a:pt x="120" y="29"/>
                  </a:lnTo>
                  <a:lnTo>
                    <a:pt x="129" y="21"/>
                  </a:lnTo>
                  <a:lnTo>
                    <a:pt x="136" y="15"/>
                  </a:lnTo>
                  <a:lnTo>
                    <a:pt x="142" y="8"/>
                  </a:lnTo>
                  <a:lnTo>
                    <a:pt x="145" y="5"/>
                  </a:lnTo>
                  <a:lnTo>
                    <a:pt x="147" y="3"/>
                  </a:lnTo>
                  <a:lnTo>
                    <a:pt x="148" y="1"/>
                  </a:lnTo>
                  <a:lnTo>
                    <a:pt x="148" y="0"/>
                  </a:lnTo>
                  <a:lnTo>
                    <a:pt x="151" y="3"/>
                  </a:lnTo>
                  <a:lnTo>
                    <a:pt x="160" y="10"/>
                  </a:lnTo>
                  <a:lnTo>
                    <a:pt x="168" y="19"/>
                  </a:lnTo>
                  <a:lnTo>
                    <a:pt x="17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41" name="Freeform 92"/>
            <p:cNvSpPr/>
            <p:nvPr>
              <p:custDataLst>
                <p:tags r:id="rId71"/>
              </p:custDataLst>
            </p:nvPr>
          </p:nvSpPr>
          <p:spPr bwMode="auto">
            <a:xfrm>
              <a:off x="3086" y="1856"/>
              <a:ext cx="173" cy="100"/>
            </a:xfrm>
            <a:custGeom>
              <a:avLst/>
              <a:gdLst>
                <a:gd name="T0" fmla="*/ 0 w 173"/>
                <a:gd name="T1" fmla="*/ 22 h 100"/>
                <a:gd name="T2" fmla="*/ 45 w 173"/>
                <a:gd name="T3" fmla="*/ 69 h 100"/>
                <a:gd name="T4" fmla="*/ 122 w 173"/>
                <a:gd name="T5" fmla="*/ 70 h 100"/>
                <a:gd name="T6" fmla="*/ 122 w 173"/>
                <a:gd name="T7" fmla="*/ 100 h 100"/>
                <a:gd name="T8" fmla="*/ 173 w 173"/>
                <a:gd name="T9" fmla="*/ 57 h 100"/>
                <a:gd name="T10" fmla="*/ 123 w 173"/>
                <a:gd name="T11" fmla="*/ 11 h 100"/>
                <a:gd name="T12" fmla="*/ 123 w 173"/>
                <a:gd name="T13" fmla="*/ 42 h 100"/>
                <a:gd name="T14" fmla="*/ 65 w 173"/>
                <a:gd name="T15" fmla="*/ 42 h 100"/>
                <a:gd name="T16" fmla="*/ 63 w 173"/>
                <a:gd name="T17" fmla="*/ 40 h 100"/>
                <a:gd name="T18" fmla="*/ 58 w 173"/>
                <a:gd name="T19" fmla="*/ 35 h 100"/>
                <a:gd name="T20" fmla="*/ 52 w 173"/>
                <a:gd name="T21" fmla="*/ 29 h 100"/>
                <a:gd name="T22" fmla="*/ 44 w 173"/>
                <a:gd name="T23" fmla="*/ 21 h 100"/>
                <a:gd name="T24" fmla="*/ 36 w 173"/>
                <a:gd name="T25" fmla="*/ 15 h 100"/>
                <a:gd name="T26" fmla="*/ 30 w 173"/>
                <a:gd name="T27" fmla="*/ 8 h 100"/>
                <a:gd name="T28" fmla="*/ 27 w 173"/>
                <a:gd name="T29" fmla="*/ 5 h 100"/>
                <a:gd name="T30" fmla="*/ 25 w 173"/>
                <a:gd name="T31" fmla="*/ 3 h 100"/>
                <a:gd name="T32" fmla="*/ 24 w 173"/>
                <a:gd name="T33" fmla="*/ 1 h 100"/>
                <a:gd name="T34" fmla="*/ 24 w 173"/>
                <a:gd name="T35" fmla="*/ 0 h 100"/>
                <a:gd name="T36" fmla="*/ 22 w 173"/>
                <a:gd name="T37" fmla="*/ 3 h 100"/>
                <a:gd name="T38" fmla="*/ 13 w 173"/>
                <a:gd name="T39" fmla="*/ 10 h 100"/>
                <a:gd name="T40" fmla="*/ 4 w 173"/>
                <a:gd name="T41" fmla="*/ 19 h 100"/>
                <a:gd name="T42" fmla="*/ 0 w 173"/>
                <a:gd name="T43" fmla="*/ 22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100"/>
                <a:gd name="T68" fmla="*/ 173 w 173"/>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100">
                  <a:moveTo>
                    <a:pt x="0" y="22"/>
                  </a:moveTo>
                  <a:lnTo>
                    <a:pt x="45" y="69"/>
                  </a:lnTo>
                  <a:lnTo>
                    <a:pt x="122" y="70"/>
                  </a:lnTo>
                  <a:lnTo>
                    <a:pt x="122" y="100"/>
                  </a:lnTo>
                  <a:lnTo>
                    <a:pt x="173" y="57"/>
                  </a:lnTo>
                  <a:lnTo>
                    <a:pt x="123" y="11"/>
                  </a:lnTo>
                  <a:lnTo>
                    <a:pt x="123" y="42"/>
                  </a:lnTo>
                  <a:lnTo>
                    <a:pt x="65" y="42"/>
                  </a:lnTo>
                  <a:lnTo>
                    <a:pt x="63" y="40"/>
                  </a:lnTo>
                  <a:lnTo>
                    <a:pt x="58" y="35"/>
                  </a:lnTo>
                  <a:lnTo>
                    <a:pt x="52" y="29"/>
                  </a:lnTo>
                  <a:lnTo>
                    <a:pt x="44" y="21"/>
                  </a:lnTo>
                  <a:lnTo>
                    <a:pt x="36" y="15"/>
                  </a:lnTo>
                  <a:lnTo>
                    <a:pt x="30" y="8"/>
                  </a:lnTo>
                  <a:lnTo>
                    <a:pt x="27" y="5"/>
                  </a:lnTo>
                  <a:lnTo>
                    <a:pt x="25" y="3"/>
                  </a:lnTo>
                  <a:lnTo>
                    <a:pt x="24" y="1"/>
                  </a:lnTo>
                  <a:lnTo>
                    <a:pt x="24" y="0"/>
                  </a:lnTo>
                  <a:lnTo>
                    <a:pt x="22" y="3"/>
                  </a:lnTo>
                  <a:lnTo>
                    <a:pt x="13" y="10"/>
                  </a:lnTo>
                  <a:lnTo>
                    <a:pt x="4" y="19"/>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42" name="Freeform 93"/>
            <p:cNvSpPr>
              <a:spLocks noEditPoints="1"/>
            </p:cNvSpPr>
            <p:nvPr>
              <p:custDataLst>
                <p:tags r:id="rId72"/>
              </p:custDataLst>
            </p:nvPr>
          </p:nvSpPr>
          <p:spPr bwMode="auto">
            <a:xfrm>
              <a:off x="2923" y="1661"/>
              <a:ext cx="164" cy="221"/>
            </a:xfrm>
            <a:custGeom>
              <a:avLst/>
              <a:gdLst>
                <a:gd name="T0" fmla="*/ 118 w 164"/>
                <a:gd name="T1" fmla="*/ 57 h 221"/>
                <a:gd name="T2" fmla="*/ 148 w 164"/>
                <a:gd name="T3" fmla="*/ 1 h 221"/>
                <a:gd name="T4" fmla="*/ 148 w 164"/>
                <a:gd name="T5" fmla="*/ 0 h 221"/>
                <a:gd name="T6" fmla="*/ 150 w 164"/>
                <a:gd name="T7" fmla="*/ 0 h 221"/>
                <a:gd name="T8" fmla="*/ 152 w 164"/>
                <a:gd name="T9" fmla="*/ 0 h 221"/>
                <a:gd name="T10" fmla="*/ 155 w 164"/>
                <a:gd name="T11" fmla="*/ 0 h 221"/>
                <a:gd name="T12" fmla="*/ 156 w 164"/>
                <a:gd name="T13" fmla="*/ 0 h 221"/>
                <a:gd name="T14" fmla="*/ 158 w 164"/>
                <a:gd name="T15" fmla="*/ 0 h 221"/>
                <a:gd name="T16" fmla="*/ 159 w 164"/>
                <a:gd name="T17" fmla="*/ 0 h 221"/>
                <a:gd name="T18" fmla="*/ 161 w 164"/>
                <a:gd name="T19" fmla="*/ 1 h 221"/>
                <a:gd name="T20" fmla="*/ 162 w 164"/>
                <a:gd name="T21" fmla="*/ 2 h 221"/>
                <a:gd name="T22" fmla="*/ 163 w 164"/>
                <a:gd name="T23" fmla="*/ 3 h 221"/>
                <a:gd name="T24" fmla="*/ 164 w 164"/>
                <a:gd name="T25" fmla="*/ 5 h 221"/>
                <a:gd name="T26" fmla="*/ 164 w 164"/>
                <a:gd name="T27" fmla="*/ 7 h 221"/>
                <a:gd name="T28" fmla="*/ 92 w 164"/>
                <a:gd name="T29" fmla="*/ 208 h 221"/>
                <a:gd name="T30" fmla="*/ 90 w 164"/>
                <a:gd name="T31" fmla="*/ 210 h 221"/>
                <a:gd name="T32" fmla="*/ 85 w 164"/>
                <a:gd name="T33" fmla="*/ 213 h 221"/>
                <a:gd name="T34" fmla="*/ 83 w 164"/>
                <a:gd name="T35" fmla="*/ 215 h 221"/>
                <a:gd name="T36" fmla="*/ 79 w 164"/>
                <a:gd name="T37" fmla="*/ 216 h 221"/>
                <a:gd name="T38" fmla="*/ 74 w 164"/>
                <a:gd name="T39" fmla="*/ 217 h 221"/>
                <a:gd name="T40" fmla="*/ 70 w 164"/>
                <a:gd name="T41" fmla="*/ 219 h 221"/>
                <a:gd name="T42" fmla="*/ 66 w 164"/>
                <a:gd name="T43" fmla="*/ 220 h 221"/>
                <a:gd name="T44" fmla="*/ 61 w 164"/>
                <a:gd name="T45" fmla="*/ 220 h 221"/>
                <a:gd name="T46" fmla="*/ 56 w 164"/>
                <a:gd name="T47" fmla="*/ 221 h 221"/>
                <a:gd name="T48" fmla="*/ 51 w 164"/>
                <a:gd name="T49" fmla="*/ 221 h 221"/>
                <a:gd name="T50" fmla="*/ 46 w 164"/>
                <a:gd name="T51" fmla="*/ 220 h 221"/>
                <a:gd name="T52" fmla="*/ 41 w 164"/>
                <a:gd name="T53" fmla="*/ 219 h 221"/>
                <a:gd name="T54" fmla="*/ 37 w 164"/>
                <a:gd name="T55" fmla="*/ 218 h 221"/>
                <a:gd name="T56" fmla="*/ 31 w 164"/>
                <a:gd name="T57" fmla="*/ 217 h 221"/>
                <a:gd name="T58" fmla="*/ 26 w 164"/>
                <a:gd name="T59" fmla="*/ 216 h 221"/>
                <a:gd name="T60" fmla="*/ 22 w 164"/>
                <a:gd name="T61" fmla="*/ 213 h 221"/>
                <a:gd name="T62" fmla="*/ 19 w 164"/>
                <a:gd name="T63" fmla="*/ 212 h 221"/>
                <a:gd name="T64" fmla="*/ 17 w 164"/>
                <a:gd name="T65" fmla="*/ 210 h 221"/>
                <a:gd name="T66" fmla="*/ 15 w 164"/>
                <a:gd name="T67" fmla="*/ 209 h 221"/>
                <a:gd name="T68" fmla="*/ 13 w 164"/>
                <a:gd name="T69" fmla="*/ 207 h 221"/>
                <a:gd name="T70" fmla="*/ 11 w 164"/>
                <a:gd name="T71" fmla="*/ 205 h 221"/>
                <a:gd name="T72" fmla="*/ 9 w 164"/>
                <a:gd name="T73" fmla="*/ 204 h 221"/>
                <a:gd name="T74" fmla="*/ 7 w 164"/>
                <a:gd name="T75" fmla="*/ 202 h 221"/>
                <a:gd name="T76" fmla="*/ 5 w 164"/>
                <a:gd name="T77" fmla="*/ 199 h 221"/>
                <a:gd name="T78" fmla="*/ 4 w 164"/>
                <a:gd name="T79" fmla="*/ 197 h 221"/>
                <a:gd name="T80" fmla="*/ 3 w 164"/>
                <a:gd name="T81" fmla="*/ 194 h 221"/>
                <a:gd name="T82" fmla="*/ 1 w 164"/>
                <a:gd name="T83" fmla="*/ 192 h 221"/>
                <a:gd name="T84" fmla="*/ 0 w 164"/>
                <a:gd name="T85" fmla="*/ 189 h 221"/>
                <a:gd name="T86" fmla="*/ 2 w 164"/>
                <a:gd name="T87" fmla="*/ 182 h 221"/>
                <a:gd name="T88" fmla="*/ 2 w 164"/>
                <a:gd name="T89" fmla="*/ 182 h 221"/>
                <a:gd name="T90" fmla="*/ 49 w 164"/>
                <a:gd name="T91" fmla="*/ 44 h 221"/>
                <a:gd name="T92" fmla="*/ 123 w 164"/>
                <a:gd name="T93" fmla="*/ 58 h 221"/>
                <a:gd name="T94" fmla="*/ 118 w 164"/>
                <a:gd name="T95" fmla="*/ 57 h 221"/>
                <a:gd name="T96" fmla="*/ 6 w 164"/>
                <a:gd name="T97" fmla="*/ 189 h 221"/>
                <a:gd name="T98" fmla="*/ 8 w 164"/>
                <a:gd name="T99" fmla="*/ 192 h 221"/>
                <a:gd name="T100" fmla="*/ 11 w 164"/>
                <a:gd name="T101" fmla="*/ 194 h 221"/>
                <a:gd name="T102" fmla="*/ 14 w 164"/>
                <a:gd name="T103" fmla="*/ 197 h 221"/>
                <a:gd name="T104" fmla="*/ 18 w 164"/>
                <a:gd name="T105" fmla="*/ 200 h 221"/>
                <a:gd name="T106" fmla="*/ 14 w 164"/>
                <a:gd name="T107" fmla="*/ 197 h 221"/>
                <a:gd name="T108" fmla="*/ 12 w 164"/>
                <a:gd name="T109" fmla="*/ 194 h 221"/>
                <a:gd name="T110" fmla="*/ 9 w 164"/>
                <a:gd name="T111" fmla="*/ 192 h 221"/>
                <a:gd name="T112" fmla="*/ 6 w 164"/>
                <a:gd name="T113" fmla="*/ 189 h 2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
                <a:gd name="T172" fmla="*/ 0 h 221"/>
                <a:gd name="T173" fmla="*/ 164 w 164"/>
                <a:gd name="T174" fmla="*/ 221 h 2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 h="221">
                  <a:moveTo>
                    <a:pt x="118" y="57"/>
                  </a:moveTo>
                  <a:lnTo>
                    <a:pt x="148" y="1"/>
                  </a:lnTo>
                  <a:lnTo>
                    <a:pt x="148" y="0"/>
                  </a:lnTo>
                  <a:lnTo>
                    <a:pt x="150" y="0"/>
                  </a:lnTo>
                  <a:lnTo>
                    <a:pt x="152" y="0"/>
                  </a:lnTo>
                  <a:lnTo>
                    <a:pt x="155" y="0"/>
                  </a:lnTo>
                  <a:lnTo>
                    <a:pt x="156" y="0"/>
                  </a:lnTo>
                  <a:lnTo>
                    <a:pt x="158" y="0"/>
                  </a:lnTo>
                  <a:lnTo>
                    <a:pt x="159" y="0"/>
                  </a:lnTo>
                  <a:lnTo>
                    <a:pt x="161" y="1"/>
                  </a:lnTo>
                  <a:lnTo>
                    <a:pt x="162" y="2"/>
                  </a:lnTo>
                  <a:lnTo>
                    <a:pt x="163" y="3"/>
                  </a:lnTo>
                  <a:lnTo>
                    <a:pt x="164" y="5"/>
                  </a:lnTo>
                  <a:lnTo>
                    <a:pt x="164" y="7"/>
                  </a:lnTo>
                  <a:lnTo>
                    <a:pt x="92" y="208"/>
                  </a:lnTo>
                  <a:lnTo>
                    <a:pt x="90" y="210"/>
                  </a:lnTo>
                  <a:lnTo>
                    <a:pt x="85" y="213"/>
                  </a:lnTo>
                  <a:lnTo>
                    <a:pt x="83" y="215"/>
                  </a:lnTo>
                  <a:lnTo>
                    <a:pt x="79" y="216"/>
                  </a:lnTo>
                  <a:lnTo>
                    <a:pt x="74" y="217"/>
                  </a:lnTo>
                  <a:lnTo>
                    <a:pt x="70" y="219"/>
                  </a:lnTo>
                  <a:lnTo>
                    <a:pt x="66" y="220"/>
                  </a:lnTo>
                  <a:lnTo>
                    <a:pt x="61" y="220"/>
                  </a:lnTo>
                  <a:lnTo>
                    <a:pt x="56" y="221"/>
                  </a:lnTo>
                  <a:lnTo>
                    <a:pt x="51" y="221"/>
                  </a:lnTo>
                  <a:lnTo>
                    <a:pt x="46" y="220"/>
                  </a:lnTo>
                  <a:lnTo>
                    <a:pt x="41" y="219"/>
                  </a:lnTo>
                  <a:lnTo>
                    <a:pt x="37" y="218"/>
                  </a:lnTo>
                  <a:lnTo>
                    <a:pt x="31" y="217"/>
                  </a:lnTo>
                  <a:lnTo>
                    <a:pt x="26" y="216"/>
                  </a:lnTo>
                  <a:lnTo>
                    <a:pt x="22" y="213"/>
                  </a:lnTo>
                  <a:lnTo>
                    <a:pt x="19" y="212"/>
                  </a:lnTo>
                  <a:lnTo>
                    <a:pt x="17" y="210"/>
                  </a:lnTo>
                  <a:lnTo>
                    <a:pt x="15" y="209"/>
                  </a:lnTo>
                  <a:lnTo>
                    <a:pt x="13" y="207"/>
                  </a:lnTo>
                  <a:lnTo>
                    <a:pt x="11" y="205"/>
                  </a:lnTo>
                  <a:lnTo>
                    <a:pt x="9" y="204"/>
                  </a:lnTo>
                  <a:lnTo>
                    <a:pt x="7" y="202"/>
                  </a:lnTo>
                  <a:lnTo>
                    <a:pt x="5" y="199"/>
                  </a:lnTo>
                  <a:lnTo>
                    <a:pt x="4" y="197"/>
                  </a:lnTo>
                  <a:lnTo>
                    <a:pt x="3" y="194"/>
                  </a:lnTo>
                  <a:lnTo>
                    <a:pt x="1" y="192"/>
                  </a:lnTo>
                  <a:lnTo>
                    <a:pt x="0" y="189"/>
                  </a:lnTo>
                  <a:lnTo>
                    <a:pt x="2" y="182"/>
                  </a:lnTo>
                  <a:lnTo>
                    <a:pt x="49" y="44"/>
                  </a:lnTo>
                  <a:lnTo>
                    <a:pt x="123" y="58"/>
                  </a:lnTo>
                  <a:lnTo>
                    <a:pt x="118" y="57"/>
                  </a:lnTo>
                  <a:close/>
                  <a:moveTo>
                    <a:pt x="6" y="189"/>
                  </a:moveTo>
                  <a:lnTo>
                    <a:pt x="8" y="192"/>
                  </a:lnTo>
                  <a:lnTo>
                    <a:pt x="11" y="194"/>
                  </a:lnTo>
                  <a:lnTo>
                    <a:pt x="14" y="197"/>
                  </a:lnTo>
                  <a:lnTo>
                    <a:pt x="18" y="200"/>
                  </a:lnTo>
                  <a:lnTo>
                    <a:pt x="14" y="197"/>
                  </a:lnTo>
                  <a:lnTo>
                    <a:pt x="12" y="194"/>
                  </a:lnTo>
                  <a:lnTo>
                    <a:pt x="9" y="192"/>
                  </a:lnTo>
                  <a:lnTo>
                    <a:pt x="6" y="189"/>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43" name="Freeform 94"/>
            <p:cNvSpPr/>
            <p:nvPr>
              <p:custDataLst>
                <p:tags r:id="rId73"/>
              </p:custDataLst>
            </p:nvPr>
          </p:nvSpPr>
          <p:spPr bwMode="auto">
            <a:xfrm>
              <a:off x="2956" y="1752"/>
              <a:ext cx="90" cy="101"/>
            </a:xfrm>
            <a:custGeom>
              <a:avLst/>
              <a:gdLst>
                <a:gd name="T0" fmla="*/ 10 w 90"/>
                <a:gd name="T1" fmla="*/ 101 h 101"/>
                <a:gd name="T2" fmla="*/ 90 w 90"/>
                <a:gd name="T3" fmla="*/ 0 h 101"/>
                <a:gd name="T4" fmla="*/ 68 w 90"/>
                <a:gd name="T5" fmla="*/ 0 h 101"/>
                <a:gd name="T6" fmla="*/ 0 w 90"/>
                <a:gd name="T7" fmla="*/ 89 h 101"/>
                <a:gd name="T8" fmla="*/ 10 w 90"/>
                <a:gd name="T9" fmla="*/ 101 h 101"/>
                <a:gd name="T10" fmla="*/ 0 60000 65536"/>
                <a:gd name="T11" fmla="*/ 0 60000 65536"/>
                <a:gd name="T12" fmla="*/ 0 60000 65536"/>
                <a:gd name="T13" fmla="*/ 0 60000 65536"/>
                <a:gd name="T14" fmla="*/ 0 60000 65536"/>
                <a:gd name="T15" fmla="*/ 0 w 90"/>
                <a:gd name="T16" fmla="*/ 0 h 101"/>
                <a:gd name="T17" fmla="*/ 90 w 90"/>
                <a:gd name="T18" fmla="*/ 101 h 101"/>
              </a:gdLst>
              <a:ahLst/>
              <a:cxnLst>
                <a:cxn ang="T10">
                  <a:pos x="T0" y="T1"/>
                </a:cxn>
                <a:cxn ang="T11">
                  <a:pos x="T2" y="T3"/>
                </a:cxn>
                <a:cxn ang="T12">
                  <a:pos x="T4" y="T5"/>
                </a:cxn>
                <a:cxn ang="T13">
                  <a:pos x="T6" y="T7"/>
                </a:cxn>
                <a:cxn ang="T14">
                  <a:pos x="T8" y="T9"/>
                </a:cxn>
              </a:cxnLst>
              <a:rect l="T15" t="T16" r="T17" b="T18"/>
              <a:pathLst>
                <a:path w="90" h="101">
                  <a:moveTo>
                    <a:pt x="10" y="101"/>
                  </a:moveTo>
                  <a:lnTo>
                    <a:pt x="90" y="0"/>
                  </a:lnTo>
                  <a:lnTo>
                    <a:pt x="68" y="0"/>
                  </a:lnTo>
                  <a:lnTo>
                    <a:pt x="0" y="89"/>
                  </a:lnTo>
                  <a:lnTo>
                    <a:pt x="10" y="101"/>
                  </a:lnTo>
                  <a:close/>
                </a:path>
              </a:pathLst>
            </a:custGeom>
            <a:solidFill>
              <a:srgbClr val="0042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44" name="Freeform 95"/>
            <p:cNvSpPr/>
            <p:nvPr>
              <p:custDataLst>
                <p:tags r:id="rId74"/>
              </p:custDataLst>
            </p:nvPr>
          </p:nvSpPr>
          <p:spPr bwMode="auto">
            <a:xfrm>
              <a:off x="2923" y="1661"/>
              <a:ext cx="164" cy="221"/>
            </a:xfrm>
            <a:custGeom>
              <a:avLst/>
              <a:gdLst>
                <a:gd name="T0" fmla="*/ 148 w 164"/>
                <a:gd name="T1" fmla="*/ 1 h 221"/>
                <a:gd name="T2" fmla="*/ 150 w 164"/>
                <a:gd name="T3" fmla="*/ 0 h 221"/>
                <a:gd name="T4" fmla="*/ 155 w 164"/>
                <a:gd name="T5" fmla="*/ 0 h 221"/>
                <a:gd name="T6" fmla="*/ 158 w 164"/>
                <a:gd name="T7" fmla="*/ 0 h 221"/>
                <a:gd name="T8" fmla="*/ 161 w 164"/>
                <a:gd name="T9" fmla="*/ 1 h 221"/>
                <a:gd name="T10" fmla="*/ 163 w 164"/>
                <a:gd name="T11" fmla="*/ 3 h 221"/>
                <a:gd name="T12" fmla="*/ 164 w 164"/>
                <a:gd name="T13" fmla="*/ 7 h 221"/>
                <a:gd name="T14" fmla="*/ 90 w 164"/>
                <a:gd name="T15" fmla="*/ 210 h 221"/>
                <a:gd name="T16" fmla="*/ 83 w 164"/>
                <a:gd name="T17" fmla="*/ 215 h 221"/>
                <a:gd name="T18" fmla="*/ 74 w 164"/>
                <a:gd name="T19" fmla="*/ 217 h 221"/>
                <a:gd name="T20" fmla="*/ 66 w 164"/>
                <a:gd name="T21" fmla="*/ 220 h 221"/>
                <a:gd name="T22" fmla="*/ 56 w 164"/>
                <a:gd name="T23" fmla="*/ 221 h 221"/>
                <a:gd name="T24" fmla="*/ 46 w 164"/>
                <a:gd name="T25" fmla="*/ 220 h 221"/>
                <a:gd name="T26" fmla="*/ 37 w 164"/>
                <a:gd name="T27" fmla="*/ 218 h 221"/>
                <a:gd name="T28" fmla="*/ 26 w 164"/>
                <a:gd name="T29" fmla="*/ 216 h 221"/>
                <a:gd name="T30" fmla="*/ 19 w 164"/>
                <a:gd name="T31" fmla="*/ 212 h 221"/>
                <a:gd name="T32" fmla="*/ 15 w 164"/>
                <a:gd name="T33" fmla="*/ 209 h 221"/>
                <a:gd name="T34" fmla="*/ 11 w 164"/>
                <a:gd name="T35" fmla="*/ 205 h 221"/>
                <a:gd name="T36" fmla="*/ 7 w 164"/>
                <a:gd name="T37" fmla="*/ 202 h 221"/>
                <a:gd name="T38" fmla="*/ 4 w 164"/>
                <a:gd name="T39" fmla="*/ 197 h 221"/>
                <a:gd name="T40" fmla="*/ 1 w 164"/>
                <a:gd name="T41" fmla="*/ 192 h 221"/>
                <a:gd name="T42" fmla="*/ 2 w 164"/>
                <a:gd name="T43" fmla="*/ 182 h 221"/>
                <a:gd name="T44" fmla="*/ 6 w 164"/>
                <a:gd name="T45" fmla="*/ 188 h 221"/>
                <a:gd name="T46" fmla="*/ 12 w 164"/>
                <a:gd name="T47" fmla="*/ 194 h 221"/>
                <a:gd name="T48" fmla="*/ 19 w 164"/>
                <a:gd name="T49" fmla="*/ 201 h 221"/>
                <a:gd name="T50" fmla="*/ 25 w 164"/>
                <a:gd name="T51" fmla="*/ 204 h 221"/>
                <a:gd name="T52" fmla="*/ 30 w 164"/>
                <a:gd name="T53" fmla="*/ 206 h 221"/>
                <a:gd name="T54" fmla="*/ 37 w 164"/>
                <a:gd name="T55" fmla="*/ 208 h 221"/>
                <a:gd name="T56" fmla="*/ 44 w 164"/>
                <a:gd name="T57" fmla="*/ 210 h 221"/>
                <a:gd name="T58" fmla="*/ 51 w 164"/>
                <a:gd name="T59" fmla="*/ 210 h 221"/>
                <a:gd name="T60" fmla="*/ 60 w 164"/>
                <a:gd name="T61" fmla="*/ 210 h 221"/>
                <a:gd name="T62" fmla="*/ 70 w 164"/>
                <a:gd name="T63" fmla="*/ 208 h 221"/>
                <a:gd name="T64" fmla="*/ 80 w 164"/>
                <a:gd name="T65" fmla="*/ 205 h 221"/>
                <a:gd name="T66" fmla="*/ 118 w 164"/>
                <a:gd name="T67" fmla="*/ 57 h 2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4"/>
                <a:gd name="T103" fmla="*/ 0 h 221"/>
                <a:gd name="T104" fmla="*/ 164 w 164"/>
                <a:gd name="T105" fmla="*/ 221 h 2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4" h="221">
                  <a:moveTo>
                    <a:pt x="118" y="57"/>
                  </a:moveTo>
                  <a:lnTo>
                    <a:pt x="148" y="1"/>
                  </a:lnTo>
                  <a:lnTo>
                    <a:pt x="148" y="0"/>
                  </a:lnTo>
                  <a:lnTo>
                    <a:pt x="150" y="0"/>
                  </a:lnTo>
                  <a:lnTo>
                    <a:pt x="152" y="0"/>
                  </a:lnTo>
                  <a:lnTo>
                    <a:pt x="155" y="0"/>
                  </a:lnTo>
                  <a:lnTo>
                    <a:pt x="156" y="0"/>
                  </a:lnTo>
                  <a:lnTo>
                    <a:pt x="158" y="0"/>
                  </a:lnTo>
                  <a:lnTo>
                    <a:pt x="159" y="0"/>
                  </a:lnTo>
                  <a:lnTo>
                    <a:pt x="161" y="1"/>
                  </a:lnTo>
                  <a:lnTo>
                    <a:pt x="162" y="2"/>
                  </a:lnTo>
                  <a:lnTo>
                    <a:pt x="163" y="3"/>
                  </a:lnTo>
                  <a:lnTo>
                    <a:pt x="164" y="5"/>
                  </a:lnTo>
                  <a:lnTo>
                    <a:pt x="164" y="7"/>
                  </a:lnTo>
                  <a:lnTo>
                    <a:pt x="92" y="208"/>
                  </a:lnTo>
                  <a:lnTo>
                    <a:pt x="90" y="210"/>
                  </a:lnTo>
                  <a:lnTo>
                    <a:pt x="85" y="213"/>
                  </a:lnTo>
                  <a:lnTo>
                    <a:pt x="83" y="215"/>
                  </a:lnTo>
                  <a:lnTo>
                    <a:pt x="79" y="216"/>
                  </a:lnTo>
                  <a:lnTo>
                    <a:pt x="74" y="217"/>
                  </a:lnTo>
                  <a:lnTo>
                    <a:pt x="70" y="219"/>
                  </a:lnTo>
                  <a:lnTo>
                    <a:pt x="66" y="220"/>
                  </a:lnTo>
                  <a:lnTo>
                    <a:pt x="61" y="220"/>
                  </a:lnTo>
                  <a:lnTo>
                    <a:pt x="56" y="221"/>
                  </a:lnTo>
                  <a:lnTo>
                    <a:pt x="51" y="221"/>
                  </a:lnTo>
                  <a:lnTo>
                    <a:pt x="46" y="220"/>
                  </a:lnTo>
                  <a:lnTo>
                    <a:pt x="41" y="219"/>
                  </a:lnTo>
                  <a:lnTo>
                    <a:pt x="37" y="218"/>
                  </a:lnTo>
                  <a:lnTo>
                    <a:pt x="31" y="217"/>
                  </a:lnTo>
                  <a:lnTo>
                    <a:pt x="26" y="216"/>
                  </a:lnTo>
                  <a:lnTo>
                    <a:pt x="22" y="213"/>
                  </a:lnTo>
                  <a:lnTo>
                    <a:pt x="19" y="212"/>
                  </a:lnTo>
                  <a:lnTo>
                    <a:pt x="17" y="210"/>
                  </a:lnTo>
                  <a:lnTo>
                    <a:pt x="15" y="209"/>
                  </a:lnTo>
                  <a:lnTo>
                    <a:pt x="13" y="207"/>
                  </a:lnTo>
                  <a:lnTo>
                    <a:pt x="11" y="205"/>
                  </a:lnTo>
                  <a:lnTo>
                    <a:pt x="9" y="204"/>
                  </a:lnTo>
                  <a:lnTo>
                    <a:pt x="7" y="202"/>
                  </a:lnTo>
                  <a:lnTo>
                    <a:pt x="5" y="199"/>
                  </a:lnTo>
                  <a:lnTo>
                    <a:pt x="4" y="197"/>
                  </a:lnTo>
                  <a:lnTo>
                    <a:pt x="3" y="194"/>
                  </a:lnTo>
                  <a:lnTo>
                    <a:pt x="1" y="192"/>
                  </a:lnTo>
                  <a:lnTo>
                    <a:pt x="0" y="189"/>
                  </a:lnTo>
                  <a:lnTo>
                    <a:pt x="2" y="182"/>
                  </a:lnTo>
                  <a:lnTo>
                    <a:pt x="3" y="184"/>
                  </a:lnTo>
                  <a:lnTo>
                    <a:pt x="6" y="188"/>
                  </a:lnTo>
                  <a:lnTo>
                    <a:pt x="8" y="192"/>
                  </a:lnTo>
                  <a:lnTo>
                    <a:pt x="12" y="194"/>
                  </a:lnTo>
                  <a:lnTo>
                    <a:pt x="15" y="198"/>
                  </a:lnTo>
                  <a:lnTo>
                    <a:pt x="19" y="201"/>
                  </a:lnTo>
                  <a:lnTo>
                    <a:pt x="22" y="203"/>
                  </a:lnTo>
                  <a:lnTo>
                    <a:pt x="25" y="204"/>
                  </a:lnTo>
                  <a:lnTo>
                    <a:pt x="27" y="205"/>
                  </a:lnTo>
                  <a:lnTo>
                    <a:pt x="30" y="206"/>
                  </a:lnTo>
                  <a:lnTo>
                    <a:pt x="33" y="208"/>
                  </a:lnTo>
                  <a:lnTo>
                    <a:pt x="37" y="208"/>
                  </a:lnTo>
                  <a:lnTo>
                    <a:pt x="40" y="209"/>
                  </a:lnTo>
                  <a:lnTo>
                    <a:pt x="44" y="210"/>
                  </a:lnTo>
                  <a:lnTo>
                    <a:pt x="48" y="210"/>
                  </a:lnTo>
                  <a:lnTo>
                    <a:pt x="51" y="210"/>
                  </a:lnTo>
                  <a:lnTo>
                    <a:pt x="56" y="210"/>
                  </a:lnTo>
                  <a:lnTo>
                    <a:pt x="60" y="210"/>
                  </a:lnTo>
                  <a:lnTo>
                    <a:pt x="65" y="209"/>
                  </a:lnTo>
                  <a:lnTo>
                    <a:pt x="70" y="208"/>
                  </a:lnTo>
                  <a:lnTo>
                    <a:pt x="75" y="207"/>
                  </a:lnTo>
                  <a:lnTo>
                    <a:pt x="80" y="205"/>
                  </a:lnTo>
                  <a:lnTo>
                    <a:pt x="133" y="60"/>
                  </a:lnTo>
                  <a:lnTo>
                    <a:pt x="118" y="57"/>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45" name="Freeform 96"/>
            <p:cNvSpPr/>
            <p:nvPr>
              <p:custDataLst>
                <p:tags r:id="rId75"/>
              </p:custDataLst>
            </p:nvPr>
          </p:nvSpPr>
          <p:spPr bwMode="auto">
            <a:xfrm>
              <a:off x="2925" y="1705"/>
              <a:ext cx="133" cy="167"/>
            </a:xfrm>
            <a:custGeom>
              <a:avLst/>
              <a:gdLst>
                <a:gd name="T0" fmla="*/ 133 w 133"/>
                <a:gd name="T1" fmla="*/ 16 h 167"/>
                <a:gd name="T2" fmla="*/ 48 w 133"/>
                <a:gd name="T3" fmla="*/ 0 h 167"/>
                <a:gd name="T4" fmla="*/ 0 w 133"/>
                <a:gd name="T5" fmla="*/ 138 h 167"/>
                <a:gd name="T6" fmla="*/ 1 w 133"/>
                <a:gd name="T7" fmla="*/ 140 h 167"/>
                <a:gd name="T8" fmla="*/ 4 w 133"/>
                <a:gd name="T9" fmla="*/ 145 h 167"/>
                <a:gd name="T10" fmla="*/ 7 w 133"/>
                <a:gd name="T11" fmla="*/ 148 h 167"/>
                <a:gd name="T12" fmla="*/ 11 w 133"/>
                <a:gd name="T13" fmla="*/ 151 h 167"/>
                <a:gd name="T14" fmla="*/ 14 w 133"/>
                <a:gd name="T15" fmla="*/ 155 h 167"/>
                <a:gd name="T16" fmla="*/ 19 w 133"/>
                <a:gd name="T17" fmla="*/ 158 h 167"/>
                <a:gd name="T18" fmla="*/ 21 w 133"/>
                <a:gd name="T19" fmla="*/ 160 h 167"/>
                <a:gd name="T20" fmla="*/ 24 w 133"/>
                <a:gd name="T21" fmla="*/ 160 h 167"/>
                <a:gd name="T22" fmla="*/ 26 w 133"/>
                <a:gd name="T23" fmla="*/ 162 h 167"/>
                <a:gd name="T24" fmla="*/ 30 w 133"/>
                <a:gd name="T25" fmla="*/ 163 h 167"/>
                <a:gd name="T26" fmla="*/ 33 w 133"/>
                <a:gd name="T27" fmla="*/ 164 h 167"/>
                <a:gd name="T28" fmla="*/ 36 w 133"/>
                <a:gd name="T29" fmla="*/ 165 h 167"/>
                <a:gd name="T30" fmla="*/ 39 w 133"/>
                <a:gd name="T31" fmla="*/ 166 h 167"/>
                <a:gd name="T32" fmla="*/ 44 w 133"/>
                <a:gd name="T33" fmla="*/ 167 h 167"/>
                <a:gd name="T34" fmla="*/ 47 w 133"/>
                <a:gd name="T35" fmla="*/ 167 h 167"/>
                <a:gd name="T36" fmla="*/ 51 w 133"/>
                <a:gd name="T37" fmla="*/ 167 h 167"/>
                <a:gd name="T38" fmla="*/ 56 w 133"/>
                <a:gd name="T39" fmla="*/ 167 h 167"/>
                <a:gd name="T40" fmla="*/ 59 w 133"/>
                <a:gd name="T41" fmla="*/ 167 h 167"/>
                <a:gd name="T42" fmla="*/ 64 w 133"/>
                <a:gd name="T43" fmla="*/ 166 h 167"/>
                <a:gd name="T44" fmla="*/ 69 w 133"/>
                <a:gd name="T45" fmla="*/ 165 h 167"/>
                <a:gd name="T46" fmla="*/ 74 w 133"/>
                <a:gd name="T47" fmla="*/ 163 h 167"/>
                <a:gd name="T48" fmla="*/ 79 w 133"/>
                <a:gd name="T49" fmla="*/ 161 h 167"/>
                <a:gd name="T50" fmla="*/ 133 w 133"/>
                <a:gd name="T51" fmla="*/ 16 h 16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3"/>
                <a:gd name="T79" fmla="*/ 0 h 167"/>
                <a:gd name="T80" fmla="*/ 133 w 133"/>
                <a:gd name="T81" fmla="*/ 167 h 16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3" h="167">
                  <a:moveTo>
                    <a:pt x="133" y="16"/>
                  </a:moveTo>
                  <a:lnTo>
                    <a:pt x="48" y="0"/>
                  </a:lnTo>
                  <a:lnTo>
                    <a:pt x="0" y="138"/>
                  </a:lnTo>
                  <a:lnTo>
                    <a:pt x="1" y="140"/>
                  </a:lnTo>
                  <a:lnTo>
                    <a:pt x="4" y="145"/>
                  </a:lnTo>
                  <a:lnTo>
                    <a:pt x="7" y="148"/>
                  </a:lnTo>
                  <a:lnTo>
                    <a:pt x="11" y="151"/>
                  </a:lnTo>
                  <a:lnTo>
                    <a:pt x="14" y="155"/>
                  </a:lnTo>
                  <a:lnTo>
                    <a:pt x="19" y="158"/>
                  </a:lnTo>
                  <a:lnTo>
                    <a:pt x="21" y="160"/>
                  </a:lnTo>
                  <a:lnTo>
                    <a:pt x="24" y="160"/>
                  </a:lnTo>
                  <a:lnTo>
                    <a:pt x="26" y="162"/>
                  </a:lnTo>
                  <a:lnTo>
                    <a:pt x="30" y="163"/>
                  </a:lnTo>
                  <a:lnTo>
                    <a:pt x="33" y="164"/>
                  </a:lnTo>
                  <a:lnTo>
                    <a:pt x="36" y="165"/>
                  </a:lnTo>
                  <a:lnTo>
                    <a:pt x="39" y="166"/>
                  </a:lnTo>
                  <a:lnTo>
                    <a:pt x="44" y="167"/>
                  </a:lnTo>
                  <a:lnTo>
                    <a:pt x="47" y="167"/>
                  </a:lnTo>
                  <a:lnTo>
                    <a:pt x="51" y="167"/>
                  </a:lnTo>
                  <a:lnTo>
                    <a:pt x="56" y="167"/>
                  </a:lnTo>
                  <a:lnTo>
                    <a:pt x="59" y="167"/>
                  </a:lnTo>
                  <a:lnTo>
                    <a:pt x="64" y="166"/>
                  </a:lnTo>
                  <a:lnTo>
                    <a:pt x="69" y="165"/>
                  </a:lnTo>
                  <a:lnTo>
                    <a:pt x="74" y="163"/>
                  </a:lnTo>
                  <a:lnTo>
                    <a:pt x="79" y="161"/>
                  </a:lnTo>
                  <a:lnTo>
                    <a:pt x="133"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46" name="Freeform 97"/>
            <p:cNvSpPr/>
            <p:nvPr>
              <p:custDataLst>
                <p:tags r:id="rId76"/>
              </p:custDataLst>
            </p:nvPr>
          </p:nvSpPr>
          <p:spPr bwMode="auto">
            <a:xfrm>
              <a:off x="3290" y="1426"/>
              <a:ext cx="114" cy="582"/>
            </a:xfrm>
            <a:custGeom>
              <a:avLst/>
              <a:gdLst>
                <a:gd name="T0" fmla="*/ 114 w 114"/>
                <a:gd name="T1" fmla="*/ 0 h 582"/>
                <a:gd name="T2" fmla="*/ 0 w 114"/>
                <a:gd name="T3" fmla="*/ 78 h 582"/>
                <a:gd name="T4" fmla="*/ 0 w 114"/>
                <a:gd name="T5" fmla="*/ 582 h 582"/>
                <a:gd name="T6" fmla="*/ 114 w 114"/>
                <a:gd name="T7" fmla="*/ 502 h 582"/>
                <a:gd name="T8" fmla="*/ 114 w 114"/>
                <a:gd name="T9" fmla="*/ 0 h 582"/>
                <a:gd name="T10" fmla="*/ 0 60000 65536"/>
                <a:gd name="T11" fmla="*/ 0 60000 65536"/>
                <a:gd name="T12" fmla="*/ 0 60000 65536"/>
                <a:gd name="T13" fmla="*/ 0 60000 65536"/>
                <a:gd name="T14" fmla="*/ 0 60000 65536"/>
                <a:gd name="T15" fmla="*/ 0 w 114"/>
                <a:gd name="T16" fmla="*/ 0 h 582"/>
                <a:gd name="T17" fmla="*/ 114 w 114"/>
                <a:gd name="T18" fmla="*/ 582 h 582"/>
              </a:gdLst>
              <a:ahLst/>
              <a:cxnLst>
                <a:cxn ang="T10">
                  <a:pos x="T0" y="T1"/>
                </a:cxn>
                <a:cxn ang="T11">
                  <a:pos x="T2" y="T3"/>
                </a:cxn>
                <a:cxn ang="T12">
                  <a:pos x="T4" y="T5"/>
                </a:cxn>
                <a:cxn ang="T13">
                  <a:pos x="T6" y="T7"/>
                </a:cxn>
                <a:cxn ang="T14">
                  <a:pos x="T8" y="T9"/>
                </a:cxn>
              </a:cxnLst>
              <a:rect l="T15" t="T16" r="T17" b="T18"/>
              <a:pathLst>
                <a:path w="114" h="582">
                  <a:moveTo>
                    <a:pt x="114" y="0"/>
                  </a:moveTo>
                  <a:lnTo>
                    <a:pt x="0" y="78"/>
                  </a:lnTo>
                  <a:lnTo>
                    <a:pt x="0" y="582"/>
                  </a:lnTo>
                  <a:lnTo>
                    <a:pt x="114" y="502"/>
                  </a:lnTo>
                  <a:lnTo>
                    <a:pt x="114" y="0"/>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47" name="Freeform 98"/>
            <p:cNvSpPr/>
            <p:nvPr>
              <p:custDataLst>
                <p:tags r:id="rId77"/>
              </p:custDataLst>
            </p:nvPr>
          </p:nvSpPr>
          <p:spPr bwMode="auto">
            <a:xfrm>
              <a:off x="2719" y="1426"/>
              <a:ext cx="685" cy="582"/>
            </a:xfrm>
            <a:custGeom>
              <a:avLst/>
              <a:gdLst>
                <a:gd name="T0" fmla="*/ 571 w 685"/>
                <a:gd name="T1" fmla="*/ 78 h 582"/>
                <a:gd name="T2" fmla="*/ 685 w 685"/>
                <a:gd name="T3" fmla="*/ 0 h 582"/>
                <a:gd name="T4" fmla="*/ 114 w 685"/>
                <a:gd name="T5" fmla="*/ 1 h 582"/>
                <a:gd name="T6" fmla="*/ 0 w 685"/>
                <a:gd name="T7" fmla="*/ 78 h 582"/>
                <a:gd name="T8" fmla="*/ 0 w 685"/>
                <a:gd name="T9" fmla="*/ 582 h 582"/>
                <a:gd name="T10" fmla="*/ 571 w 685"/>
                <a:gd name="T11" fmla="*/ 582 h 582"/>
                <a:gd name="T12" fmla="*/ 685 w 685"/>
                <a:gd name="T13" fmla="*/ 502 h 582"/>
                <a:gd name="T14" fmla="*/ 685 w 685"/>
                <a:gd name="T15" fmla="*/ 0 h 582"/>
                <a:gd name="T16" fmla="*/ 571 w 685"/>
                <a:gd name="T17" fmla="*/ 78 h 5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5"/>
                <a:gd name="T28" fmla="*/ 0 h 582"/>
                <a:gd name="T29" fmla="*/ 685 w 685"/>
                <a:gd name="T30" fmla="*/ 582 h 5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5" h="582">
                  <a:moveTo>
                    <a:pt x="571" y="78"/>
                  </a:moveTo>
                  <a:lnTo>
                    <a:pt x="685" y="0"/>
                  </a:lnTo>
                  <a:lnTo>
                    <a:pt x="114" y="1"/>
                  </a:lnTo>
                  <a:lnTo>
                    <a:pt x="0" y="78"/>
                  </a:lnTo>
                  <a:lnTo>
                    <a:pt x="0" y="582"/>
                  </a:lnTo>
                  <a:lnTo>
                    <a:pt x="571" y="582"/>
                  </a:lnTo>
                  <a:lnTo>
                    <a:pt x="685" y="502"/>
                  </a:lnTo>
                  <a:lnTo>
                    <a:pt x="685" y="0"/>
                  </a:lnTo>
                  <a:lnTo>
                    <a:pt x="571" y="78"/>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48" name="Rectangle 99"/>
            <p:cNvSpPr>
              <a:spLocks noChangeArrowheads="1"/>
            </p:cNvSpPr>
            <p:nvPr>
              <p:custDataLst>
                <p:tags r:id="rId78"/>
              </p:custDataLst>
            </p:nvPr>
          </p:nvSpPr>
          <p:spPr bwMode="auto">
            <a:xfrm>
              <a:off x="2719" y="1504"/>
              <a:ext cx="571" cy="504"/>
            </a:xfrm>
            <a:prstGeom prst="rect">
              <a:avLst/>
            </a:prstGeom>
            <a:solidFill>
              <a:srgbClr val="E0BF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fontAlgn="t" hangingPunct="1">
                <a:lnSpc>
                  <a:spcPct val="100000"/>
                </a:lnSpc>
                <a:spcBef>
                  <a:spcPct val="0"/>
                </a:spcBef>
                <a:buClrTx/>
                <a:buSzTx/>
                <a:buFontTx/>
                <a:buNone/>
              </a:pPr>
              <a:endParaRPr lang="zh-CN" altLang="en-US" sz="1680">
                <a:solidFill>
                  <a:schemeClr val="dk1"/>
                </a:solidFill>
                <a:latin typeface="Arial" panose="020B0604020202020204" pitchFamily="34" charset="0"/>
                <a:ea typeface="宋体" panose="02010600030101010101" pitchFamily="2" charset="-122"/>
              </a:endParaRPr>
            </a:p>
          </p:txBody>
        </p:sp>
        <p:sp>
          <p:nvSpPr>
            <p:cNvPr id="29749" name="Freeform 100"/>
            <p:cNvSpPr/>
            <p:nvPr>
              <p:custDataLst>
                <p:tags r:id="rId79"/>
              </p:custDataLst>
            </p:nvPr>
          </p:nvSpPr>
          <p:spPr bwMode="auto">
            <a:xfrm>
              <a:off x="2719" y="1426"/>
              <a:ext cx="684" cy="78"/>
            </a:xfrm>
            <a:custGeom>
              <a:avLst/>
              <a:gdLst>
                <a:gd name="T0" fmla="*/ 0 w 684"/>
                <a:gd name="T1" fmla="*/ 78 h 78"/>
                <a:gd name="T2" fmla="*/ 571 w 684"/>
                <a:gd name="T3" fmla="*/ 78 h 78"/>
                <a:gd name="T4" fmla="*/ 684 w 684"/>
                <a:gd name="T5" fmla="*/ 0 h 78"/>
                <a:gd name="T6" fmla="*/ 114 w 684"/>
                <a:gd name="T7" fmla="*/ 1 h 78"/>
                <a:gd name="T8" fmla="*/ 0 w 684"/>
                <a:gd name="T9" fmla="*/ 78 h 78"/>
                <a:gd name="T10" fmla="*/ 0 60000 65536"/>
                <a:gd name="T11" fmla="*/ 0 60000 65536"/>
                <a:gd name="T12" fmla="*/ 0 60000 65536"/>
                <a:gd name="T13" fmla="*/ 0 60000 65536"/>
                <a:gd name="T14" fmla="*/ 0 60000 65536"/>
                <a:gd name="T15" fmla="*/ 0 w 684"/>
                <a:gd name="T16" fmla="*/ 0 h 78"/>
                <a:gd name="T17" fmla="*/ 684 w 684"/>
                <a:gd name="T18" fmla="*/ 78 h 78"/>
              </a:gdLst>
              <a:ahLst/>
              <a:cxnLst>
                <a:cxn ang="T10">
                  <a:pos x="T0" y="T1"/>
                </a:cxn>
                <a:cxn ang="T11">
                  <a:pos x="T2" y="T3"/>
                </a:cxn>
                <a:cxn ang="T12">
                  <a:pos x="T4" y="T5"/>
                </a:cxn>
                <a:cxn ang="T13">
                  <a:pos x="T6" y="T7"/>
                </a:cxn>
                <a:cxn ang="T14">
                  <a:pos x="T8" y="T9"/>
                </a:cxn>
              </a:cxnLst>
              <a:rect l="T15" t="T16" r="T17" b="T18"/>
              <a:pathLst>
                <a:path w="684" h="78">
                  <a:moveTo>
                    <a:pt x="0" y="78"/>
                  </a:moveTo>
                  <a:lnTo>
                    <a:pt x="571" y="78"/>
                  </a:lnTo>
                  <a:lnTo>
                    <a:pt x="684" y="0"/>
                  </a:lnTo>
                  <a:lnTo>
                    <a:pt x="114" y="1"/>
                  </a:lnTo>
                  <a:lnTo>
                    <a:pt x="0" y="78"/>
                  </a:lnTo>
                  <a:close/>
                </a:path>
              </a:pathLst>
            </a:custGeom>
            <a:solidFill>
              <a:srgbClr val="A27A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0" name="Freeform 101"/>
            <p:cNvSpPr/>
            <p:nvPr>
              <p:custDataLst>
                <p:tags r:id="rId80"/>
              </p:custDataLst>
            </p:nvPr>
          </p:nvSpPr>
          <p:spPr bwMode="auto">
            <a:xfrm>
              <a:off x="2779" y="1668"/>
              <a:ext cx="274" cy="176"/>
            </a:xfrm>
            <a:custGeom>
              <a:avLst/>
              <a:gdLst>
                <a:gd name="T0" fmla="*/ 0 w 274"/>
                <a:gd name="T1" fmla="*/ 89 h 176"/>
                <a:gd name="T2" fmla="*/ 34 w 274"/>
                <a:gd name="T3" fmla="*/ 132 h 176"/>
                <a:gd name="T4" fmla="*/ 69 w 274"/>
                <a:gd name="T5" fmla="*/ 176 h 176"/>
                <a:gd name="T6" fmla="*/ 137 w 274"/>
                <a:gd name="T7" fmla="*/ 176 h 176"/>
                <a:gd name="T8" fmla="*/ 206 w 274"/>
                <a:gd name="T9" fmla="*/ 176 h 176"/>
                <a:gd name="T10" fmla="*/ 240 w 274"/>
                <a:gd name="T11" fmla="*/ 132 h 176"/>
                <a:gd name="T12" fmla="*/ 274 w 274"/>
                <a:gd name="T13" fmla="*/ 89 h 176"/>
                <a:gd name="T14" fmla="*/ 240 w 274"/>
                <a:gd name="T15" fmla="*/ 44 h 176"/>
                <a:gd name="T16" fmla="*/ 206 w 274"/>
                <a:gd name="T17" fmla="*/ 0 h 176"/>
                <a:gd name="T18" fmla="*/ 137 w 274"/>
                <a:gd name="T19" fmla="*/ 0 h 176"/>
                <a:gd name="T20" fmla="*/ 69 w 274"/>
                <a:gd name="T21" fmla="*/ 0 h 176"/>
                <a:gd name="T22" fmla="*/ 34 w 274"/>
                <a:gd name="T23" fmla="*/ 44 h 176"/>
                <a:gd name="T24" fmla="*/ 0 w 274"/>
                <a:gd name="T25" fmla="*/ 89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4"/>
                <a:gd name="T40" fmla="*/ 0 h 176"/>
                <a:gd name="T41" fmla="*/ 274 w 274"/>
                <a:gd name="T42" fmla="*/ 176 h 1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4" h="176">
                  <a:moveTo>
                    <a:pt x="0" y="89"/>
                  </a:moveTo>
                  <a:lnTo>
                    <a:pt x="34" y="132"/>
                  </a:lnTo>
                  <a:lnTo>
                    <a:pt x="69" y="176"/>
                  </a:lnTo>
                  <a:lnTo>
                    <a:pt x="137" y="176"/>
                  </a:lnTo>
                  <a:lnTo>
                    <a:pt x="206" y="176"/>
                  </a:lnTo>
                  <a:lnTo>
                    <a:pt x="240" y="132"/>
                  </a:lnTo>
                  <a:lnTo>
                    <a:pt x="274" y="89"/>
                  </a:lnTo>
                  <a:lnTo>
                    <a:pt x="240" y="44"/>
                  </a:lnTo>
                  <a:lnTo>
                    <a:pt x="206" y="0"/>
                  </a:lnTo>
                  <a:lnTo>
                    <a:pt x="137" y="0"/>
                  </a:lnTo>
                  <a:lnTo>
                    <a:pt x="69" y="0"/>
                  </a:lnTo>
                  <a:lnTo>
                    <a:pt x="34" y="44"/>
                  </a:lnTo>
                  <a:lnTo>
                    <a:pt x="0" y="89"/>
                  </a:lnTo>
                  <a:close/>
                </a:path>
              </a:pathLst>
            </a:custGeom>
            <a:solidFill>
              <a:srgbClr val="7FA6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1" name="Freeform 102"/>
            <p:cNvSpPr/>
            <p:nvPr>
              <p:custDataLst>
                <p:tags r:id="rId81"/>
              </p:custDataLst>
            </p:nvPr>
          </p:nvSpPr>
          <p:spPr bwMode="auto">
            <a:xfrm>
              <a:off x="2963" y="1542"/>
              <a:ext cx="318" cy="203"/>
            </a:xfrm>
            <a:custGeom>
              <a:avLst/>
              <a:gdLst>
                <a:gd name="T0" fmla="*/ 0 w 318"/>
                <a:gd name="T1" fmla="*/ 101 h 203"/>
                <a:gd name="T2" fmla="*/ 40 w 318"/>
                <a:gd name="T3" fmla="*/ 152 h 203"/>
                <a:gd name="T4" fmla="*/ 79 w 318"/>
                <a:gd name="T5" fmla="*/ 203 h 203"/>
                <a:gd name="T6" fmla="*/ 158 w 318"/>
                <a:gd name="T7" fmla="*/ 203 h 203"/>
                <a:gd name="T8" fmla="*/ 239 w 318"/>
                <a:gd name="T9" fmla="*/ 203 h 203"/>
                <a:gd name="T10" fmla="*/ 278 w 318"/>
                <a:gd name="T11" fmla="*/ 152 h 203"/>
                <a:gd name="T12" fmla="*/ 318 w 318"/>
                <a:gd name="T13" fmla="*/ 101 h 203"/>
                <a:gd name="T14" fmla="*/ 278 w 318"/>
                <a:gd name="T15" fmla="*/ 51 h 203"/>
                <a:gd name="T16" fmla="*/ 239 w 318"/>
                <a:gd name="T17" fmla="*/ 0 h 203"/>
                <a:gd name="T18" fmla="*/ 158 w 318"/>
                <a:gd name="T19" fmla="*/ 0 h 203"/>
                <a:gd name="T20" fmla="*/ 79 w 318"/>
                <a:gd name="T21" fmla="*/ 0 h 203"/>
                <a:gd name="T22" fmla="*/ 40 w 318"/>
                <a:gd name="T23" fmla="*/ 51 h 203"/>
                <a:gd name="T24" fmla="*/ 0 w 318"/>
                <a:gd name="T25" fmla="*/ 101 h 2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8"/>
                <a:gd name="T40" fmla="*/ 0 h 203"/>
                <a:gd name="T41" fmla="*/ 318 w 318"/>
                <a:gd name="T42" fmla="*/ 203 h 2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8" h="203">
                  <a:moveTo>
                    <a:pt x="0" y="101"/>
                  </a:moveTo>
                  <a:lnTo>
                    <a:pt x="40" y="152"/>
                  </a:lnTo>
                  <a:lnTo>
                    <a:pt x="79" y="203"/>
                  </a:lnTo>
                  <a:lnTo>
                    <a:pt x="158" y="203"/>
                  </a:lnTo>
                  <a:lnTo>
                    <a:pt x="239" y="203"/>
                  </a:lnTo>
                  <a:lnTo>
                    <a:pt x="278" y="152"/>
                  </a:lnTo>
                  <a:lnTo>
                    <a:pt x="318" y="101"/>
                  </a:lnTo>
                  <a:lnTo>
                    <a:pt x="278" y="51"/>
                  </a:lnTo>
                  <a:lnTo>
                    <a:pt x="239" y="0"/>
                  </a:lnTo>
                  <a:lnTo>
                    <a:pt x="158" y="0"/>
                  </a:lnTo>
                  <a:lnTo>
                    <a:pt x="79" y="0"/>
                  </a:lnTo>
                  <a:lnTo>
                    <a:pt x="40" y="51"/>
                  </a:lnTo>
                  <a:lnTo>
                    <a:pt x="0" y="101"/>
                  </a:lnTo>
                  <a:close/>
                </a:path>
              </a:pathLst>
            </a:custGeom>
            <a:solidFill>
              <a:srgbClr val="A27A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2" name="Freeform 103"/>
            <p:cNvSpPr/>
            <p:nvPr>
              <p:custDataLst>
                <p:tags r:id="rId82"/>
              </p:custDataLst>
            </p:nvPr>
          </p:nvSpPr>
          <p:spPr bwMode="auto">
            <a:xfrm>
              <a:off x="2984" y="1555"/>
              <a:ext cx="276" cy="177"/>
            </a:xfrm>
            <a:custGeom>
              <a:avLst/>
              <a:gdLst>
                <a:gd name="T0" fmla="*/ 0 w 276"/>
                <a:gd name="T1" fmla="*/ 89 h 177"/>
                <a:gd name="T2" fmla="*/ 34 w 276"/>
                <a:gd name="T3" fmla="*/ 132 h 177"/>
                <a:gd name="T4" fmla="*/ 69 w 276"/>
                <a:gd name="T5" fmla="*/ 177 h 177"/>
                <a:gd name="T6" fmla="*/ 138 w 276"/>
                <a:gd name="T7" fmla="*/ 177 h 177"/>
                <a:gd name="T8" fmla="*/ 207 w 276"/>
                <a:gd name="T9" fmla="*/ 177 h 177"/>
                <a:gd name="T10" fmla="*/ 241 w 276"/>
                <a:gd name="T11" fmla="*/ 132 h 177"/>
                <a:gd name="T12" fmla="*/ 276 w 276"/>
                <a:gd name="T13" fmla="*/ 89 h 177"/>
                <a:gd name="T14" fmla="*/ 241 w 276"/>
                <a:gd name="T15" fmla="*/ 45 h 177"/>
                <a:gd name="T16" fmla="*/ 207 w 276"/>
                <a:gd name="T17" fmla="*/ 0 h 177"/>
                <a:gd name="T18" fmla="*/ 138 w 276"/>
                <a:gd name="T19" fmla="*/ 0 h 177"/>
                <a:gd name="T20" fmla="*/ 69 w 276"/>
                <a:gd name="T21" fmla="*/ 0 h 177"/>
                <a:gd name="T22" fmla="*/ 34 w 276"/>
                <a:gd name="T23" fmla="*/ 45 h 177"/>
                <a:gd name="T24" fmla="*/ 0 w 276"/>
                <a:gd name="T25" fmla="*/ 89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6"/>
                <a:gd name="T40" fmla="*/ 0 h 177"/>
                <a:gd name="T41" fmla="*/ 276 w 276"/>
                <a:gd name="T42" fmla="*/ 177 h 1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6" h="177">
                  <a:moveTo>
                    <a:pt x="0" y="89"/>
                  </a:moveTo>
                  <a:lnTo>
                    <a:pt x="34" y="132"/>
                  </a:lnTo>
                  <a:lnTo>
                    <a:pt x="69" y="177"/>
                  </a:lnTo>
                  <a:lnTo>
                    <a:pt x="138" y="177"/>
                  </a:lnTo>
                  <a:lnTo>
                    <a:pt x="207" y="177"/>
                  </a:lnTo>
                  <a:lnTo>
                    <a:pt x="241" y="132"/>
                  </a:lnTo>
                  <a:lnTo>
                    <a:pt x="276" y="89"/>
                  </a:lnTo>
                  <a:lnTo>
                    <a:pt x="241" y="45"/>
                  </a:lnTo>
                  <a:lnTo>
                    <a:pt x="207" y="0"/>
                  </a:lnTo>
                  <a:lnTo>
                    <a:pt x="138" y="0"/>
                  </a:lnTo>
                  <a:lnTo>
                    <a:pt x="69" y="0"/>
                  </a:lnTo>
                  <a:lnTo>
                    <a:pt x="34" y="45"/>
                  </a:lnTo>
                  <a:lnTo>
                    <a:pt x="0" y="89"/>
                  </a:lnTo>
                  <a:close/>
                </a:path>
              </a:pathLst>
            </a:custGeom>
            <a:solidFill>
              <a:srgbClr val="E0BF6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3" name="Freeform 104"/>
            <p:cNvSpPr/>
            <p:nvPr>
              <p:custDataLst>
                <p:tags r:id="rId83"/>
              </p:custDataLst>
            </p:nvPr>
          </p:nvSpPr>
          <p:spPr bwMode="auto">
            <a:xfrm>
              <a:off x="3043" y="1732"/>
              <a:ext cx="158" cy="13"/>
            </a:xfrm>
            <a:custGeom>
              <a:avLst/>
              <a:gdLst>
                <a:gd name="T0" fmla="*/ 0 w 158"/>
                <a:gd name="T1" fmla="*/ 13 h 13"/>
                <a:gd name="T2" fmla="*/ 79 w 158"/>
                <a:gd name="T3" fmla="*/ 13 h 13"/>
                <a:gd name="T4" fmla="*/ 158 w 158"/>
                <a:gd name="T5" fmla="*/ 13 h 13"/>
                <a:gd name="T6" fmla="*/ 148 w 158"/>
                <a:gd name="T7" fmla="*/ 0 h 13"/>
                <a:gd name="T8" fmla="*/ 10 w 158"/>
                <a:gd name="T9" fmla="*/ 0 h 13"/>
                <a:gd name="T10" fmla="*/ 0 w 158"/>
                <a:gd name="T11" fmla="*/ 13 h 13"/>
                <a:gd name="T12" fmla="*/ 0 60000 65536"/>
                <a:gd name="T13" fmla="*/ 0 60000 65536"/>
                <a:gd name="T14" fmla="*/ 0 60000 65536"/>
                <a:gd name="T15" fmla="*/ 0 60000 65536"/>
                <a:gd name="T16" fmla="*/ 0 60000 65536"/>
                <a:gd name="T17" fmla="*/ 0 60000 65536"/>
                <a:gd name="T18" fmla="*/ 0 w 158"/>
                <a:gd name="T19" fmla="*/ 0 h 13"/>
                <a:gd name="T20" fmla="*/ 158 w 15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58" h="13">
                  <a:moveTo>
                    <a:pt x="0" y="13"/>
                  </a:moveTo>
                  <a:lnTo>
                    <a:pt x="79" y="13"/>
                  </a:lnTo>
                  <a:lnTo>
                    <a:pt x="158" y="13"/>
                  </a:lnTo>
                  <a:lnTo>
                    <a:pt x="148" y="0"/>
                  </a:lnTo>
                  <a:lnTo>
                    <a:pt x="10" y="0"/>
                  </a:lnTo>
                  <a:lnTo>
                    <a:pt x="0" y="13"/>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4" name="Freeform 105"/>
            <p:cNvSpPr/>
            <p:nvPr>
              <p:custDataLst>
                <p:tags r:id="rId84"/>
              </p:custDataLst>
            </p:nvPr>
          </p:nvSpPr>
          <p:spPr bwMode="auto">
            <a:xfrm>
              <a:off x="3191" y="1643"/>
              <a:ext cx="90" cy="102"/>
            </a:xfrm>
            <a:custGeom>
              <a:avLst/>
              <a:gdLst>
                <a:gd name="T0" fmla="*/ 11 w 90"/>
                <a:gd name="T1" fmla="*/ 102 h 102"/>
                <a:gd name="T2" fmla="*/ 90 w 90"/>
                <a:gd name="T3" fmla="*/ 0 h 102"/>
                <a:gd name="T4" fmla="*/ 69 w 90"/>
                <a:gd name="T5" fmla="*/ 0 h 102"/>
                <a:gd name="T6" fmla="*/ 0 w 90"/>
                <a:gd name="T7" fmla="*/ 89 h 102"/>
                <a:gd name="T8" fmla="*/ 11 w 90"/>
                <a:gd name="T9" fmla="*/ 102 h 102"/>
                <a:gd name="T10" fmla="*/ 0 60000 65536"/>
                <a:gd name="T11" fmla="*/ 0 60000 65536"/>
                <a:gd name="T12" fmla="*/ 0 60000 65536"/>
                <a:gd name="T13" fmla="*/ 0 60000 65536"/>
                <a:gd name="T14" fmla="*/ 0 60000 65536"/>
                <a:gd name="T15" fmla="*/ 0 w 90"/>
                <a:gd name="T16" fmla="*/ 0 h 102"/>
                <a:gd name="T17" fmla="*/ 90 w 90"/>
                <a:gd name="T18" fmla="*/ 102 h 102"/>
              </a:gdLst>
              <a:ahLst/>
              <a:cxnLst>
                <a:cxn ang="T10">
                  <a:pos x="T0" y="T1"/>
                </a:cxn>
                <a:cxn ang="T11">
                  <a:pos x="T2" y="T3"/>
                </a:cxn>
                <a:cxn ang="T12">
                  <a:pos x="T4" y="T5"/>
                </a:cxn>
                <a:cxn ang="T13">
                  <a:pos x="T6" y="T7"/>
                </a:cxn>
                <a:cxn ang="T14">
                  <a:pos x="T8" y="T9"/>
                </a:cxn>
              </a:cxnLst>
              <a:rect l="T15" t="T16" r="T17" b="T18"/>
              <a:pathLst>
                <a:path w="90" h="102">
                  <a:moveTo>
                    <a:pt x="11" y="102"/>
                  </a:moveTo>
                  <a:lnTo>
                    <a:pt x="90" y="0"/>
                  </a:lnTo>
                  <a:lnTo>
                    <a:pt x="69" y="0"/>
                  </a:lnTo>
                  <a:lnTo>
                    <a:pt x="0" y="89"/>
                  </a:lnTo>
                  <a:lnTo>
                    <a:pt x="11" y="102"/>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5" name="Freeform 106"/>
            <p:cNvSpPr/>
            <p:nvPr>
              <p:custDataLst>
                <p:tags r:id="rId85"/>
              </p:custDataLst>
            </p:nvPr>
          </p:nvSpPr>
          <p:spPr bwMode="auto">
            <a:xfrm>
              <a:off x="3191" y="1542"/>
              <a:ext cx="90" cy="101"/>
            </a:xfrm>
            <a:custGeom>
              <a:avLst/>
              <a:gdLst>
                <a:gd name="T0" fmla="*/ 90 w 90"/>
                <a:gd name="T1" fmla="*/ 101 h 101"/>
                <a:gd name="T2" fmla="*/ 11 w 90"/>
                <a:gd name="T3" fmla="*/ 0 h 101"/>
                <a:gd name="T4" fmla="*/ 0 w 90"/>
                <a:gd name="T5" fmla="*/ 13 h 101"/>
                <a:gd name="T6" fmla="*/ 69 w 90"/>
                <a:gd name="T7" fmla="*/ 101 h 101"/>
                <a:gd name="T8" fmla="*/ 90 w 90"/>
                <a:gd name="T9" fmla="*/ 101 h 101"/>
                <a:gd name="T10" fmla="*/ 0 60000 65536"/>
                <a:gd name="T11" fmla="*/ 0 60000 65536"/>
                <a:gd name="T12" fmla="*/ 0 60000 65536"/>
                <a:gd name="T13" fmla="*/ 0 60000 65536"/>
                <a:gd name="T14" fmla="*/ 0 60000 65536"/>
                <a:gd name="T15" fmla="*/ 0 w 90"/>
                <a:gd name="T16" fmla="*/ 0 h 101"/>
                <a:gd name="T17" fmla="*/ 90 w 90"/>
                <a:gd name="T18" fmla="*/ 101 h 101"/>
              </a:gdLst>
              <a:ahLst/>
              <a:cxnLst>
                <a:cxn ang="T10">
                  <a:pos x="T0" y="T1"/>
                </a:cxn>
                <a:cxn ang="T11">
                  <a:pos x="T2" y="T3"/>
                </a:cxn>
                <a:cxn ang="T12">
                  <a:pos x="T4" y="T5"/>
                </a:cxn>
                <a:cxn ang="T13">
                  <a:pos x="T6" y="T7"/>
                </a:cxn>
                <a:cxn ang="T14">
                  <a:pos x="T8" y="T9"/>
                </a:cxn>
              </a:cxnLst>
              <a:rect l="T15" t="T16" r="T17" b="T18"/>
              <a:pathLst>
                <a:path w="90" h="101">
                  <a:moveTo>
                    <a:pt x="90" y="101"/>
                  </a:moveTo>
                  <a:lnTo>
                    <a:pt x="11" y="0"/>
                  </a:lnTo>
                  <a:lnTo>
                    <a:pt x="0" y="13"/>
                  </a:lnTo>
                  <a:lnTo>
                    <a:pt x="69" y="101"/>
                  </a:lnTo>
                  <a:lnTo>
                    <a:pt x="90" y="101"/>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6" name="Freeform 107"/>
            <p:cNvSpPr/>
            <p:nvPr>
              <p:custDataLst>
                <p:tags r:id="rId86"/>
              </p:custDataLst>
            </p:nvPr>
          </p:nvSpPr>
          <p:spPr bwMode="auto">
            <a:xfrm>
              <a:off x="2963" y="1745"/>
              <a:ext cx="317" cy="203"/>
            </a:xfrm>
            <a:custGeom>
              <a:avLst/>
              <a:gdLst>
                <a:gd name="T0" fmla="*/ 0 w 317"/>
                <a:gd name="T1" fmla="*/ 102 h 203"/>
                <a:gd name="T2" fmla="*/ 40 w 317"/>
                <a:gd name="T3" fmla="*/ 153 h 203"/>
                <a:gd name="T4" fmla="*/ 79 w 317"/>
                <a:gd name="T5" fmla="*/ 203 h 203"/>
                <a:gd name="T6" fmla="*/ 158 w 317"/>
                <a:gd name="T7" fmla="*/ 203 h 203"/>
                <a:gd name="T8" fmla="*/ 238 w 317"/>
                <a:gd name="T9" fmla="*/ 203 h 203"/>
                <a:gd name="T10" fmla="*/ 277 w 317"/>
                <a:gd name="T11" fmla="*/ 153 h 203"/>
                <a:gd name="T12" fmla="*/ 317 w 317"/>
                <a:gd name="T13" fmla="*/ 102 h 203"/>
                <a:gd name="T14" fmla="*/ 277 w 317"/>
                <a:gd name="T15" fmla="*/ 51 h 203"/>
                <a:gd name="T16" fmla="*/ 238 w 317"/>
                <a:gd name="T17" fmla="*/ 0 h 203"/>
                <a:gd name="T18" fmla="*/ 158 w 317"/>
                <a:gd name="T19" fmla="*/ 0 h 203"/>
                <a:gd name="T20" fmla="*/ 79 w 317"/>
                <a:gd name="T21" fmla="*/ 0 h 203"/>
                <a:gd name="T22" fmla="*/ 40 w 317"/>
                <a:gd name="T23" fmla="*/ 51 h 203"/>
                <a:gd name="T24" fmla="*/ 0 w 317"/>
                <a:gd name="T25" fmla="*/ 102 h 2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7"/>
                <a:gd name="T40" fmla="*/ 0 h 203"/>
                <a:gd name="T41" fmla="*/ 317 w 317"/>
                <a:gd name="T42" fmla="*/ 203 h 2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7" h="203">
                  <a:moveTo>
                    <a:pt x="0" y="102"/>
                  </a:moveTo>
                  <a:lnTo>
                    <a:pt x="40" y="153"/>
                  </a:lnTo>
                  <a:lnTo>
                    <a:pt x="79" y="203"/>
                  </a:lnTo>
                  <a:lnTo>
                    <a:pt x="158" y="203"/>
                  </a:lnTo>
                  <a:lnTo>
                    <a:pt x="238" y="203"/>
                  </a:lnTo>
                  <a:lnTo>
                    <a:pt x="277" y="153"/>
                  </a:lnTo>
                  <a:lnTo>
                    <a:pt x="317" y="102"/>
                  </a:lnTo>
                  <a:lnTo>
                    <a:pt x="277" y="51"/>
                  </a:lnTo>
                  <a:lnTo>
                    <a:pt x="238" y="0"/>
                  </a:lnTo>
                  <a:lnTo>
                    <a:pt x="158" y="0"/>
                  </a:lnTo>
                  <a:lnTo>
                    <a:pt x="79" y="0"/>
                  </a:lnTo>
                  <a:lnTo>
                    <a:pt x="40" y="51"/>
                  </a:lnTo>
                  <a:lnTo>
                    <a:pt x="0" y="102"/>
                  </a:lnTo>
                  <a:close/>
                </a:path>
              </a:pathLst>
            </a:custGeom>
            <a:solidFill>
              <a:srgbClr val="A27A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7" name="Freeform 108"/>
            <p:cNvSpPr/>
            <p:nvPr>
              <p:custDataLst>
                <p:tags r:id="rId87"/>
              </p:custDataLst>
            </p:nvPr>
          </p:nvSpPr>
          <p:spPr bwMode="auto">
            <a:xfrm>
              <a:off x="2984" y="1758"/>
              <a:ext cx="275" cy="177"/>
            </a:xfrm>
            <a:custGeom>
              <a:avLst/>
              <a:gdLst>
                <a:gd name="T0" fmla="*/ 0 w 275"/>
                <a:gd name="T1" fmla="*/ 88 h 177"/>
                <a:gd name="T2" fmla="*/ 34 w 275"/>
                <a:gd name="T3" fmla="*/ 132 h 177"/>
                <a:gd name="T4" fmla="*/ 69 w 275"/>
                <a:gd name="T5" fmla="*/ 177 h 177"/>
                <a:gd name="T6" fmla="*/ 137 w 275"/>
                <a:gd name="T7" fmla="*/ 177 h 177"/>
                <a:gd name="T8" fmla="*/ 207 w 275"/>
                <a:gd name="T9" fmla="*/ 177 h 177"/>
                <a:gd name="T10" fmla="*/ 241 w 275"/>
                <a:gd name="T11" fmla="*/ 132 h 177"/>
                <a:gd name="T12" fmla="*/ 275 w 275"/>
                <a:gd name="T13" fmla="*/ 88 h 177"/>
                <a:gd name="T14" fmla="*/ 241 w 275"/>
                <a:gd name="T15" fmla="*/ 45 h 177"/>
                <a:gd name="T16" fmla="*/ 207 w 275"/>
                <a:gd name="T17" fmla="*/ 0 h 177"/>
                <a:gd name="T18" fmla="*/ 137 w 275"/>
                <a:gd name="T19" fmla="*/ 0 h 177"/>
                <a:gd name="T20" fmla="*/ 69 w 275"/>
                <a:gd name="T21" fmla="*/ 0 h 177"/>
                <a:gd name="T22" fmla="*/ 34 w 275"/>
                <a:gd name="T23" fmla="*/ 45 h 177"/>
                <a:gd name="T24" fmla="*/ 0 w 275"/>
                <a:gd name="T25" fmla="*/ 88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5"/>
                <a:gd name="T40" fmla="*/ 0 h 177"/>
                <a:gd name="T41" fmla="*/ 275 w 275"/>
                <a:gd name="T42" fmla="*/ 177 h 1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5" h="177">
                  <a:moveTo>
                    <a:pt x="0" y="88"/>
                  </a:moveTo>
                  <a:lnTo>
                    <a:pt x="34" y="132"/>
                  </a:lnTo>
                  <a:lnTo>
                    <a:pt x="69" y="177"/>
                  </a:lnTo>
                  <a:lnTo>
                    <a:pt x="137" y="177"/>
                  </a:lnTo>
                  <a:lnTo>
                    <a:pt x="207" y="177"/>
                  </a:lnTo>
                  <a:lnTo>
                    <a:pt x="241" y="132"/>
                  </a:lnTo>
                  <a:lnTo>
                    <a:pt x="275" y="88"/>
                  </a:lnTo>
                  <a:lnTo>
                    <a:pt x="241" y="45"/>
                  </a:lnTo>
                  <a:lnTo>
                    <a:pt x="207" y="0"/>
                  </a:lnTo>
                  <a:lnTo>
                    <a:pt x="137" y="0"/>
                  </a:lnTo>
                  <a:lnTo>
                    <a:pt x="69" y="0"/>
                  </a:lnTo>
                  <a:lnTo>
                    <a:pt x="34" y="45"/>
                  </a:lnTo>
                  <a:lnTo>
                    <a:pt x="0" y="88"/>
                  </a:lnTo>
                  <a:close/>
                </a:path>
              </a:pathLst>
            </a:custGeom>
            <a:solidFill>
              <a:srgbClr val="E0BF6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8" name="Freeform 109"/>
            <p:cNvSpPr/>
            <p:nvPr>
              <p:custDataLst>
                <p:tags r:id="rId88"/>
              </p:custDataLst>
            </p:nvPr>
          </p:nvSpPr>
          <p:spPr bwMode="auto">
            <a:xfrm>
              <a:off x="3043" y="1935"/>
              <a:ext cx="158" cy="13"/>
            </a:xfrm>
            <a:custGeom>
              <a:avLst/>
              <a:gdLst>
                <a:gd name="T0" fmla="*/ 0 w 158"/>
                <a:gd name="T1" fmla="*/ 13 h 13"/>
                <a:gd name="T2" fmla="*/ 78 w 158"/>
                <a:gd name="T3" fmla="*/ 13 h 13"/>
                <a:gd name="T4" fmla="*/ 158 w 158"/>
                <a:gd name="T5" fmla="*/ 13 h 13"/>
                <a:gd name="T6" fmla="*/ 148 w 158"/>
                <a:gd name="T7" fmla="*/ 0 h 13"/>
                <a:gd name="T8" fmla="*/ 10 w 158"/>
                <a:gd name="T9" fmla="*/ 0 h 13"/>
                <a:gd name="T10" fmla="*/ 0 w 158"/>
                <a:gd name="T11" fmla="*/ 13 h 13"/>
                <a:gd name="T12" fmla="*/ 0 60000 65536"/>
                <a:gd name="T13" fmla="*/ 0 60000 65536"/>
                <a:gd name="T14" fmla="*/ 0 60000 65536"/>
                <a:gd name="T15" fmla="*/ 0 60000 65536"/>
                <a:gd name="T16" fmla="*/ 0 60000 65536"/>
                <a:gd name="T17" fmla="*/ 0 60000 65536"/>
                <a:gd name="T18" fmla="*/ 0 w 158"/>
                <a:gd name="T19" fmla="*/ 0 h 13"/>
                <a:gd name="T20" fmla="*/ 158 w 15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58" h="13">
                  <a:moveTo>
                    <a:pt x="0" y="13"/>
                  </a:moveTo>
                  <a:lnTo>
                    <a:pt x="78" y="13"/>
                  </a:lnTo>
                  <a:lnTo>
                    <a:pt x="158" y="13"/>
                  </a:lnTo>
                  <a:lnTo>
                    <a:pt x="148" y="0"/>
                  </a:lnTo>
                  <a:lnTo>
                    <a:pt x="10" y="0"/>
                  </a:lnTo>
                  <a:lnTo>
                    <a:pt x="0" y="13"/>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59" name="Freeform 110"/>
            <p:cNvSpPr/>
            <p:nvPr>
              <p:custDataLst>
                <p:tags r:id="rId89"/>
              </p:custDataLst>
            </p:nvPr>
          </p:nvSpPr>
          <p:spPr bwMode="auto">
            <a:xfrm>
              <a:off x="3191" y="1846"/>
              <a:ext cx="89" cy="102"/>
            </a:xfrm>
            <a:custGeom>
              <a:avLst/>
              <a:gdLst>
                <a:gd name="T0" fmla="*/ 11 w 89"/>
                <a:gd name="T1" fmla="*/ 102 h 102"/>
                <a:gd name="T2" fmla="*/ 89 w 89"/>
                <a:gd name="T3" fmla="*/ 0 h 102"/>
                <a:gd name="T4" fmla="*/ 68 w 89"/>
                <a:gd name="T5" fmla="*/ 0 h 102"/>
                <a:gd name="T6" fmla="*/ 0 w 89"/>
                <a:gd name="T7" fmla="*/ 89 h 102"/>
                <a:gd name="T8" fmla="*/ 11 w 89"/>
                <a:gd name="T9" fmla="*/ 102 h 102"/>
                <a:gd name="T10" fmla="*/ 0 60000 65536"/>
                <a:gd name="T11" fmla="*/ 0 60000 65536"/>
                <a:gd name="T12" fmla="*/ 0 60000 65536"/>
                <a:gd name="T13" fmla="*/ 0 60000 65536"/>
                <a:gd name="T14" fmla="*/ 0 60000 65536"/>
                <a:gd name="T15" fmla="*/ 0 w 89"/>
                <a:gd name="T16" fmla="*/ 0 h 102"/>
                <a:gd name="T17" fmla="*/ 89 w 89"/>
                <a:gd name="T18" fmla="*/ 102 h 102"/>
              </a:gdLst>
              <a:ahLst/>
              <a:cxnLst>
                <a:cxn ang="T10">
                  <a:pos x="T0" y="T1"/>
                </a:cxn>
                <a:cxn ang="T11">
                  <a:pos x="T2" y="T3"/>
                </a:cxn>
                <a:cxn ang="T12">
                  <a:pos x="T4" y="T5"/>
                </a:cxn>
                <a:cxn ang="T13">
                  <a:pos x="T6" y="T7"/>
                </a:cxn>
                <a:cxn ang="T14">
                  <a:pos x="T8" y="T9"/>
                </a:cxn>
              </a:cxnLst>
              <a:rect l="T15" t="T16" r="T17" b="T18"/>
              <a:pathLst>
                <a:path w="89" h="102">
                  <a:moveTo>
                    <a:pt x="11" y="102"/>
                  </a:moveTo>
                  <a:lnTo>
                    <a:pt x="89" y="0"/>
                  </a:lnTo>
                  <a:lnTo>
                    <a:pt x="68" y="0"/>
                  </a:lnTo>
                  <a:lnTo>
                    <a:pt x="0" y="89"/>
                  </a:lnTo>
                  <a:lnTo>
                    <a:pt x="11" y="102"/>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0" name="Freeform 111"/>
            <p:cNvSpPr/>
            <p:nvPr>
              <p:custDataLst>
                <p:tags r:id="rId90"/>
              </p:custDataLst>
            </p:nvPr>
          </p:nvSpPr>
          <p:spPr bwMode="auto">
            <a:xfrm>
              <a:off x="3191" y="1745"/>
              <a:ext cx="89" cy="102"/>
            </a:xfrm>
            <a:custGeom>
              <a:avLst/>
              <a:gdLst>
                <a:gd name="T0" fmla="*/ 89 w 89"/>
                <a:gd name="T1" fmla="*/ 102 h 102"/>
                <a:gd name="T2" fmla="*/ 11 w 89"/>
                <a:gd name="T3" fmla="*/ 0 h 102"/>
                <a:gd name="T4" fmla="*/ 0 w 89"/>
                <a:gd name="T5" fmla="*/ 14 h 102"/>
                <a:gd name="T6" fmla="*/ 68 w 89"/>
                <a:gd name="T7" fmla="*/ 102 h 102"/>
                <a:gd name="T8" fmla="*/ 89 w 89"/>
                <a:gd name="T9" fmla="*/ 102 h 102"/>
                <a:gd name="T10" fmla="*/ 0 60000 65536"/>
                <a:gd name="T11" fmla="*/ 0 60000 65536"/>
                <a:gd name="T12" fmla="*/ 0 60000 65536"/>
                <a:gd name="T13" fmla="*/ 0 60000 65536"/>
                <a:gd name="T14" fmla="*/ 0 60000 65536"/>
                <a:gd name="T15" fmla="*/ 0 w 89"/>
                <a:gd name="T16" fmla="*/ 0 h 102"/>
                <a:gd name="T17" fmla="*/ 89 w 89"/>
                <a:gd name="T18" fmla="*/ 102 h 102"/>
              </a:gdLst>
              <a:ahLst/>
              <a:cxnLst>
                <a:cxn ang="T10">
                  <a:pos x="T0" y="T1"/>
                </a:cxn>
                <a:cxn ang="T11">
                  <a:pos x="T2" y="T3"/>
                </a:cxn>
                <a:cxn ang="T12">
                  <a:pos x="T4" y="T5"/>
                </a:cxn>
                <a:cxn ang="T13">
                  <a:pos x="T6" y="T7"/>
                </a:cxn>
                <a:cxn ang="T14">
                  <a:pos x="T8" y="T9"/>
                </a:cxn>
              </a:cxnLst>
              <a:rect l="T15" t="T16" r="T17" b="T18"/>
              <a:pathLst>
                <a:path w="89" h="102">
                  <a:moveTo>
                    <a:pt x="89" y="102"/>
                  </a:moveTo>
                  <a:lnTo>
                    <a:pt x="11" y="0"/>
                  </a:lnTo>
                  <a:lnTo>
                    <a:pt x="0" y="14"/>
                  </a:lnTo>
                  <a:lnTo>
                    <a:pt x="68" y="102"/>
                  </a:lnTo>
                  <a:lnTo>
                    <a:pt x="89" y="102"/>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1" name="Freeform 112"/>
            <p:cNvSpPr/>
            <p:nvPr>
              <p:custDataLst>
                <p:tags r:id="rId91"/>
              </p:custDataLst>
            </p:nvPr>
          </p:nvSpPr>
          <p:spPr bwMode="auto">
            <a:xfrm>
              <a:off x="2727" y="1643"/>
              <a:ext cx="316" cy="203"/>
            </a:xfrm>
            <a:custGeom>
              <a:avLst/>
              <a:gdLst>
                <a:gd name="T0" fmla="*/ 0 w 316"/>
                <a:gd name="T1" fmla="*/ 102 h 203"/>
                <a:gd name="T2" fmla="*/ 39 w 316"/>
                <a:gd name="T3" fmla="*/ 152 h 203"/>
                <a:gd name="T4" fmla="*/ 79 w 316"/>
                <a:gd name="T5" fmla="*/ 203 h 203"/>
                <a:gd name="T6" fmla="*/ 158 w 316"/>
                <a:gd name="T7" fmla="*/ 203 h 203"/>
                <a:gd name="T8" fmla="*/ 237 w 316"/>
                <a:gd name="T9" fmla="*/ 203 h 203"/>
                <a:gd name="T10" fmla="*/ 277 w 316"/>
                <a:gd name="T11" fmla="*/ 152 h 203"/>
                <a:gd name="T12" fmla="*/ 316 w 316"/>
                <a:gd name="T13" fmla="*/ 102 h 203"/>
                <a:gd name="T14" fmla="*/ 277 w 316"/>
                <a:gd name="T15" fmla="*/ 51 h 203"/>
                <a:gd name="T16" fmla="*/ 237 w 316"/>
                <a:gd name="T17" fmla="*/ 0 h 203"/>
                <a:gd name="T18" fmla="*/ 158 w 316"/>
                <a:gd name="T19" fmla="*/ 0 h 203"/>
                <a:gd name="T20" fmla="*/ 79 w 316"/>
                <a:gd name="T21" fmla="*/ 0 h 203"/>
                <a:gd name="T22" fmla="*/ 39 w 316"/>
                <a:gd name="T23" fmla="*/ 51 h 203"/>
                <a:gd name="T24" fmla="*/ 0 w 316"/>
                <a:gd name="T25" fmla="*/ 102 h 2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6"/>
                <a:gd name="T40" fmla="*/ 0 h 203"/>
                <a:gd name="T41" fmla="*/ 316 w 316"/>
                <a:gd name="T42" fmla="*/ 203 h 2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6" h="203">
                  <a:moveTo>
                    <a:pt x="0" y="102"/>
                  </a:moveTo>
                  <a:lnTo>
                    <a:pt x="39" y="152"/>
                  </a:lnTo>
                  <a:lnTo>
                    <a:pt x="79" y="203"/>
                  </a:lnTo>
                  <a:lnTo>
                    <a:pt x="158" y="203"/>
                  </a:lnTo>
                  <a:lnTo>
                    <a:pt x="237" y="203"/>
                  </a:lnTo>
                  <a:lnTo>
                    <a:pt x="277" y="152"/>
                  </a:lnTo>
                  <a:lnTo>
                    <a:pt x="316" y="102"/>
                  </a:lnTo>
                  <a:lnTo>
                    <a:pt x="277" y="51"/>
                  </a:lnTo>
                  <a:lnTo>
                    <a:pt x="237" y="0"/>
                  </a:lnTo>
                  <a:lnTo>
                    <a:pt x="158" y="0"/>
                  </a:lnTo>
                  <a:lnTo>
                    <a:pt x="79" y="0"/>
                  </a:lnTo>
                  <a:lnTo>
                    <a:pt x="39" y="51"/>
                  </a:lnTo>
                  <a:lnTo>
                    <a:pt x="0" y="102"/>
                  </a:lnTo>
                  <a:close/>
                </a:path>
              </a:pathLst>
            </a:custGeom>
            <a:solidFill>
              <a:srgbClr val="A27A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2" name="Freeform 113"/>
            <p:cNvSpPr/>
            <p:nvPr>
              <p:custDataLst>
                <p:tags r:id="rId92"/>
              </p:custDataLst>
            </p:nvPr>
          </p:nvSpPr>
          <p:spPr bwMode="auto">
            <a:xfrm>
              <a:off x="2748" y="1657"/>
              <a:ext cx="274" cy="175"/>
            </a:xfrm>
            <a:custGeom>
              <a:avLst/>
              <a:gdLst>
                <a:gd name="T0" fmla="*/ 0 w 274"/>
                <a:gd name="T1" fmla="*/ 88 h 175"/>
                <a:gd name="T2" fmla="*/ 34 w 274"/>
                <a:gd name="T3" fmla="*/ 132 h 175"/>
                <a:gd name="T4" fmla="*/ 68 w 274"/>
                <a:gd name="T5" fmla="*/ 175 h 175"/>
                <a:gd name="T6" fmla="*/ 137 w 274"/>
                <a:gd name="T7" fmla="*/ 175 h 175"/>
                <a:gd name="T8" fmla="*/ 205 w 274"/>
                <a:gd name="T9" fmla="*/ 175 h 175"/>
                <a:gd name="T10" fmla="*/ 239 w 274"/>
                <a:gd name="T11" fmla="*/ 132 h 175"/>
                <a:gd name="T12" fmla="*/ 274 w 274"/>
                <a:gd name="T13" fmla="*/ 88 h 175"/>
                <a:gd name="T14" fmla="*/ 239 w 274"/>
                <a:gd name="T15" fmla="*/ 44 h 175"/>
                <a:gd name="T16" fmla="*/ 205 w 274"/>
                <a:gd name="T17" fmla="*/ 0 h 175"/>
                <a:gd name="T18" fmla="*/ 137 w 274"/>
                <a:gd name="T19" fmla="*/ 0 h 175"/>
                <a:gd name="T20" fmla="*/ 68 w 274"/>
                <a:gd name="T21" fmla="*/ 0 h 175"/>
                <a:gd name="T22" fmla="*/ 34 w 274"/>
                <a:gd name="T23" fmla="*/ 44 h 175"/>
                <a:gd name="T24" fmla="*/ 0 w 274"/>
                <a:gd name="T25" fmla="*/ 88 h 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4"/>
                <a:gd name="T40" fmla="*/ 0 h 175"/>
                <a:gd name="T41" fmla="*/ 274 w 274"/>
                <a:gd name="T42" fmla="*/ 175 h 1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4" h="175">
                  <a:moveTo>
                    <a:pt x="0" y="88"/>
                  </a:moveTo>
                  <a:lnTo>
                    <a:pt x="34" y="132"/>
                  </a:lnTo>
                  <a:lnTo>
                    <a:pt x="68" y="175"/>
                  </a:lnTo>
                  <a:lnTo>
                    <a:pt x="137" y="175"/>
                  </a:lnTo>
                  <a:lnTo>
                    <a:pt x="205" y="175"/>
                  </a:lnTo>
                  <a:lnTo>
                    <a:pt x="239" y="132"/>
                  </a:lnTo>
                  <a:lnTo>
                    <a:pt x="274" y="88"/>
                  </a:lnTo>
                  <a:lnTo>
                    <a:pt x="239" y="44"/>
                  </a:lnTo>
                  <a:lnTo>
                    <a:pt x="205" y="0"/>
                  </a:lnTo>
                  <a:lnTo>
                    <a:pt x="137" y="0"/>
                  </a:lnTo>
                  <a:lnTo>
                    <a:pt x="68" y="0"/>
                  </a:lnTo>
                  <a:lnTo>
                    <a:pt x="34" y="44"/>
                  </a:lnTo>
                  <a:lnTo>
                    <a:pt x="0" y="88"/>
                  </a:lnTo>
                  <a:close/>
                </a:path>
              </a:pathLst>
            </a:custGeom>
            <a:solidFill>
              <a:srgbClr val="E0BF6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3" name="Freeform 114"/>
            <p:cNvSpPr/>
            <p:nvPr>
              <p:custDataLst>
                <p:tags r:id="rId93"/>
              </p:custDataLst>
            </p:nvPr>
          </p:nvSpPr>
          <p:spPr bwMode="auto">
            <a:xfrm>
              <a:off x="2805" y="1832"/>
              <a:ext cx="158" cy="14"/>
            </a:xfrm>
            <a:custGeom>
              <a:avLst/>
              <a:gdLst>
                <a:gd name="T0" fmla="*/ 0 w 158"/>
                <a:gd name="T1" fmla="*/ 14 h 14"/>
                <a:gd name="T2" fmla="*/ 79 w 158"/>
                <a:gd name="T3" fmla="*/ 14 h 14"/>
                <a:gd name="T4" fmla="*/ 158 w 158"/>
                <a:gd name="T5" fmla="*/ 14 h 14"/>
                <a:gd name="T6" fmla="*/ 147 w 158"/>
                <a:gd name="T7" fmla="*/ 0 h 14"/>
                <a:gd name="T8" fmla="*/ 11 w 158"/>
                <a:gd name="T9" fmla="*/ 0 h 14"/>
                <a:gd name="T10" fmla="*/ 0 w 158"/>
                <a:gd name="T11" fmla="*/ 14 h 14"/>
                <a:gd name="T12" fmla="*/ 0 60000 65536"/>
                <a:gd name="T13" fmla="*/ 0 60000 65536"/>
                <a:gd name="T14" fmla="*/ 0 60000 65536"/>
                <a:gd name="T15" fmla="*/ 0 60000 65536"/>
                <a:gd name="T16" fmla="*/ 0 60000 65536"/>
                <a:gd name="T17" fmla="*/ 0 60000 65536"/>
                <a:gd name="T18" fmla="*/ 0 w 158"/>
                <a:gd name="T19" fmla="*/ 0 h 14"/>
                <a:gd name="T20" fmla="*/ 158 w 158"/>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8" h="14">
                  <a:moveTo>
                    <a:pt x="0" y="14"/>
                  </a:moveTo>
                  <a:lnTo>
                    <a:pt x="79" y="14"/>
                  </a:lnTo>
                  <a:lnTo>
                    <a:pt x="158" y="14"/>
                  </a:lnTo>
                  <a:lnTo>
                    <a:pt x="147" y="0"/>
                  </a:lnTo>
                  <a:lnTo>
                    <a:pt x="11" y="0"/>
                  </a:lnTo>
                  <a:lnTo>
                    <a:pt x="0" y="14"/>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4" name="Freeform 115"/>
            <p:cNvSpPr/>
            <p:nvPr>
              <p:custDataLst>
                <p:tags r:id="rId94"/>
              </p:custDataLst>
            </p:nvPr>
          </p:nvSpPr>
          <p:spPr bwMode="auto">
            <a:xfrm>
              <a:off x="2953" y="1745"/>
              <a:ext cx="90" cy="101"/>
            </a:xfrm>
            <a:custGeom>
              <a:avLst/>
              <a:gdLst>
                <a:gd name="T0" fmla="*/ 10 w 90"/>
                <a:gd name="T1" fmla="*/ 101 h 101"/>
                <a:gd name="T2" fmla="*/ 90 w 90"/>
                <a:gd name="T3" fmla="*/ 0 h 101"/>
                <a:gd name="T4" fmla="*/ 69 w 90"/>
                <a:gd name="T5" fmla="*/ 0 h 101"/>
                <a:gd name="T6" fmla="*/ 0 w 90"/>
                <a:gd name="T7" fmla="*/ 87 h 101"/>
                <a:gd name="T8" fmla="*/ 10 w 90"/>
                <a:gd name="T9" fmla="*/ 101 h 101"/>
                <a:gd name="T10" fmla="*/ 0 60000 65536"/>
                <a:gd name="T11" fmla="*/ 0 60000 65536"/>
                <a:gd name="T12" fmla="*/ 0 60000 65536"/>
                <a:gd name="T13" fmla="*/ 0 60000 65536"/>
                <a:gd name="T14" fmla="*/ 0 60000 65536"/>
                <a:gd name="T15" fmla="*/ 0 w 90"/>
                <a:gd name="T16" fmla="*/ 0 h 101"/>
                <a:gd name="T17" fmla="*/ 90 w 90"/>
                <a:gd name="T18" fmla="*/ 101 h 101"/>
              </a:gdLst>
              <a:ahLst/>
              <a:cxnLst>
                <a:cxn ang="T10">
                  <a:pos x="T0" y="T1"/>
                </a:cxn>
                <a:cxn ang="T11">
                  <a:pos x="T2" y="T3"/>
                </a:cxn>
                <a:cxn ang="T12">
                  <a:pos x="T4" y="T5"/>
                </a:cxn>
                <a:cxn ang="T13">
                  <a:pos x="T6" y="T7"/>
                </a:cxn>
                <a:cxn ang="T14">
                  <a:pos x="T8" y="T9"/>
                </a:cxn>
              </a:cxnLst>
              <a:rect l="T15" t="T16" r="T17" b="T18"/>
              <a:pathLst>
                <a:path w="90" h="101">
                  <a:moveTo>
                    <a:pt x="10" y="101"/>
                  </a:moveTo>
                  <a:lnTo>
                    <a:pt x="90" y="0"/>
                  </a:lnTo>
                  <a:lnTo>
                    <a:pt x="69" y="0"/>
                  </a:lnTo>
                  <a:lnTo>
                    <a:pt x="0" y="87"/>
                  </a:lnTo>
                  <a:lnTo>
                    <a:pt x="10" y="101"/>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5" name="Freeform 116"/>
            <p:cNvSpPr/>
            <p:nvPr>
              <p:custDataLst>
                <p:tags r:id="rId95"/>
              </p:custDataLst>
            </p:nvPr>
          </p:nvSpPr>
          <p:spPr bwMode="auto">
            <a:xfrm>
              <a:off x="2953" y="1643"/>
              <a:ext cx="90" cy="102"/>
            </a:xfrm>
            <a:custGeom>
              <a:avLst/>
              <a:gdLst>
                <a:gd name="T0" fmla="*/ 90 w 90"/>
                <a:gd name="T1" fmla="*/ 102 h 102"/>
                <a:gd name="T2" fmla="*/ 10 w 90"/>
                <a:gd name="T3" fmla="*/ 0 h 102"/>
                <a:gd name="T4" fmla="*/ 0 w 90"/>
                <a:gd name="T5" fmla="*/ 14 h 102"/>
                <a:gd name="T6" fmla="*/ 69 w 90"/>
                <a:gd name="T7" fmla="*/ 102 h 102"/>
                <a:gd name="T8" fmla="*/ 90 w 90"/>
                <a:gd name="T9" fmla="*/ 102 h 102"/>
                <a:gd name="T10" fmla="*/ 0 60000 65536"/>
                <a:gd name="T11" fmla="*/ 0 60000 65536"/>
                <a:gd name="T12" fmla="*/ 0 60000 65536"/>
                <a:gd name="T13" fmla="*/ 0 60000 65536"/>
                <a:gd name="T14" fmla="*/ 0 60000 65536"/>
                <a:gd name="T15" fmla="*/ 0 w 90"/>
                <a:gd name="T16" fmla="*/ 0 h 102"/>
                <a:gd name="T17" fmla="*/ 90 w 90"/>
                <a:gd name="T18" fmla="*/ 102 h 102"/>
              </a:gdLst>
              <a:ahLst/>
              <a:cxnLst>
                <a:cxn ang="T10">
                  <a:pos x="T0" y="T1"/>
                </a:cxn>
                <a:cxn ang="T11">
                  <a:pos x="T2" y="T3"/>
                </a:cxn>
                <a:cxn ang="T12">
                  <a:pos x="T4" y="T5"/>
                </a:cxn>
                <a:cxn ang="T13">
                  <a:pos x="T6" y="T7"/>
                </a:cxn>
                <a:cxn ang="T14">
                  <a:pos x="T8" y="T9"/>
                </a:cxn>
              </a:cxnLst>
              <a:rect l="T15" t="T16" r="T17" b="T18"/>
              <a:pathLst>
                <a:path w="90" h="102">
                  <a:moveTo>
                    <a:pt x="90" y="102"/>
                  </a:moveTo>
                  <a:lnTo>
                    <a:pt x="10" y="0"/>
                  </a:lnTo>
                  <a:lnTo>
                    <a:pt x="0" y="14"/>
                  </a:lnTo>
                  <a:lnTo>
                    <a:pt x="69" y="102"/>
                  </a:lnTo>
                  <a:lnTo>
                    <a:pt x="90" y="102"/>
                  </a:lnTo>
                  <a:close/>
                </a:path>
              </a:pathLst>
            </a:custGeom>
            <a:solidFill>
              <a:srgbClr val="7E61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6" name="Freeform 117"/>
            <p:cNvSpPr/>
            <p:nvPr>
              <p:custDataLst>
                <p:tags r:id="rId96"/>
              </p:custDataLst>
            </p:nvPr>
          </p:nvSpPr>
          <p:spPr bwMode="auto">
            <a:xfrm>
              <a:off x="2753" y="1565"/>
              <a:ext cx="173" cy="98"/>
            </a:xfrm>
            <a:custGeom>
              <a:avLst/>
              <a:gdLst>
                <a:gd name="T0" fmla="*/ 173 w 173"/>
                <a:gd name="T1" fmla="*/ 77 h 98"/>
                <a:gd name="T2" fmla="*/ 128 w 173"/>
                <a:gd name="T3" fmla="*/ 30 h 98"/>
                <a:gd name="T4" fmla="*/ 52 w 173"/>
                <a:gd name="T5" fmla="*/ 28 h 98"/>
                <a:gd name="T6" fmla="*/ 51 w 173"/>
                <a:gd name="T7" fmla="*/ 0 h 98"/>
                <a:gd name="T8" fmla="*/ 0 w 173"/>
                <a:gd name="T9" fmla="*/ 42 h 98"/>
                <a:gd name="T10" fmla="*/ 50 w 173"/>
                <a:gd name="T11" fmla="*/ 88 h 98"/>
                <a:gd name="T12" fmla="*/ 50 w 173"/>
                <a:gd name="T13" fmla="*/ 58 h 98"/>
                <a:gd name="T14" fmla="*/ 108 w 173"/>
                <a:gd name="T15" fmla="*/ 58 h 98"/>
                <a:gd name="T16" fmla="*/ 110 w 173"/>
                <a:gd name="T17" fmla="*/ 60 h 98"/>
                <a:gd name="T18" fmla="*/ 115 w 173"/>
                <a:gd name="T19" fmla="*/ 64 h 98"/>
                <a:gd name="T20" fmla="*/ 122 w 173"/>
                <a:gd name="T21" fmla="*/ 70 h 98"/>
                <a:gd name="T22" fmla="*/ 129 w 173"/>
                <a:gd name="T23" fmla="*/ 78 h 98"/>
                <a:gd name="T24" fmla="*/ 137 w 173"/>
                <a:gd name="T25" fmla="*/ 84 h 98"/>
                <a:gd name="T26" fmla="*/ 143 w 173"/>
                <a:gd name="T27" fmla="*/ 92 h 98"/>
                <a:gd name="T28" fmla="*/ 146 w 173"/>
                <a:gd name="T29" fmla="*/ 94 h 98"/>
                <a:gd name="T30" fmla="*/ 148 w 173"/>
                <a:gd name="T31" fmla="*/ 96 h 98"/>
                <a:gd name="T32" fmla="*/ 149 w 173"/>
                <a:gd name="T33" fmla="*/ 97 h 98"/>
                <a:gd name="T34" fmla="*/ 149 w 173"/>
                <a:gd name="T35" fmla="*/ 98 h 98"/>
                <a:gd name="T36" fmla="*/ 152 w 173"/>
                <a:gd name="T37" fmla="*/ 96 h 98"/>
                <a:gd name="T38" fmla="*/ 160 w 173"/>
                <a:gd name="T39" fmla="*/ 88 h 98"/>
                <a:gd name="T40" fmla="*/ 169 w 173"/>
                <a:gd name="T41" fmla="*/ 81 h 98"/>
                <a:gd name="T42" fmla="*/ 173 w 173"/>
                <a:gd name="T43" fmla="*/ 77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98"/>
                <a:gd name="T68" fmla="*/ 173 w 173"/>
                <a:gd name="T69" fmla="*/ 98 h 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98">
                  <a:moveTo>
                    <a:pt x="173" y="77"/>
                  </a:moveTo>
                  <a:lnTo>
                    <a:pt x="128" y="30"/>
                  </a:lnTo>
                  <a:lnTo>
                    <a:pt x="52" y="28"/>
                  </a:lnTo>
                  <a:lnTo>
                    <a:pt x="51" y="0"/>
                  </a:lnTo>
                  <a:lnTo>
                    <a:pt x="0" y="42"/>
                  </a:lnTo>
                  <a:lnTo>
                    <a:pt x="50" y="88"/>
                  </a:lnTo>
                  <a:lnTo>
                    <a:pt x="50" y="58"/>
                  </a:lnTo>
                  <a:lnTo>
                    <a:pt x="108" y="58"/>
                  </a:lnTo>
                  <a:lnTo>
                    <a:pt x="110" y="60"/>
                  </a:lnTo>
                  <a:lnTo>
                    <a:pt x="115" y="64"/>
                  </a:lnTo>
                  <a:lnTo>
                    <a:pt x="122" y="70"/>
                  </a:lnTo>
                  <a:lnTo>
                    <a:pt x="129" y="78"/>
                  </a:lnTo>
                  <a:lnTo>
                    <a:pt x="137" y="84"/>
                  </a:lnTo>
                  <a:lnTo>
                    <a:pt x="143" y="92"/>
                  </a:lnTo>
                  <a:lnTo>
                    <a:pt x="146" y="94"/>
                  </a:lnTo>
                  <a:lnTo>
                    <a:pt x="148" y="96"/>
                  </a:lnTo>
                  <a:lnTo>
                    <a:pt x="149" y="97"/>
                  </a:lnTo>
                  <a:lnTo>
                    <a:pt x="149" y="98"/>
                  </a:lnTo>
                  <a:lnTo>
                    <a:pt x="152" y="96"/>
                  </a:lnTo>
                  <a:lnTo>
                    <a:pt x="160" y="88"/>
                  </a:lnTo>
                  <a:lnTo>
                    <a:pt x="169" y="81"/>
                  </a:lnTo>
                  <a:lnTo>
                    <a:pt x="173" y="77"/>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7" name="Freeform 118"/>
            <p:cNvSpPr/>
            <p:nvPr>
              <p:custDataLst>
                <p:tags r:id="rId97"/>
              </p:custDataLst>
            </p:nvPr>
          </p:nvSpPr>
          <p:spPr bwMode="auto">
            <a:xfrm>
              <a:off x="3091" y="1565"/>
              <a:ext cx="171" cy="98"/>
            </a:xfrm>
            <a:custGeom>
              <a:avLst/>
              <a:gdLst>
                <a:gd name="T0" fmla="*/ 0 w 171"/>
                <a:gd name="T1" fmla="*/ 77 h 98"/>
                <a:gd name="T2" fmla="*/ 44 w 171"/>
                <a:gd name="T3" fmla="*/ 30 h 98"/>
                <a:gd name="T4" fmla="*/ 121 w 171"/>
                <a:gd name="T5" fmla="*/ 28 h 98"/>
                <a:gd name="T6" fmla="*/ 122 w 171"/>
                <a:gd name="T7" fmla="*/ 0 h 98"/>
                <a:gd name="T8" fmla="*/ 171 w 171"/>
                <a:gd name="T9" fmla="*/ 42 h 98"/>
                <a:gd name="T10" fmla="*/ 122 w 171"/>
                <a:gd name="T11" fmla="*/ 88 h 98"/>
                <a:gd name="T12" fmla="*/ 122 w 171"/>
                <a:gd name="T13" fmla="*/ 58 h 98"/>
                <a:gd name="T14" fmla="*/ 64 w 171"/>
                <a:gd name="T15" fmla="*/ 58 h 98"/>
                <a:gd name="T16" fmla="*/ 63 w 171"/>
                <a:gd name="T17" fmla="*/ 60 h 98"/>
                <a:gd name="T18" fmla="*/ 58 w 171"/>
                <a:gd name="T19" fmla="*/ 64 h 98"/>
                <a:gd name="T20" fmla="*/ 51 w 171"/>
                <a:gd name="T21" fmla="*/ 70 h 98"/>
                <a:gd name="T22" fmla="*/ 43 w 171"/>
                <a:gd name="T23" fmla="*/ 78 h 98"/>
                <a:gd name="T24" fmla="*/ 36 w 171"/>
                <a:gd name="T25" fmla="*/ 84 h 98"/>
                <a:gd name="T26" fmla="*/ 30 w 171"/>
                <a:gd name="T27" fmla="*/ 92 h 98"/>
                <a:gd name="T28" fmla="*/ 27 w 171"/>
                <a:gd name="T29" fmla="*/ 94 h 98"/>
                <a:gd name="T30" fmla="*/ 25 w 171"/>
                <a:gd name="T31" fmla="*/ 96 h 98"/>
                <a:gd name="T32" fmla="*/ 24 w 171"/>
                <a:gd name="T33" fmla="*/ 97 h 98"/>
                <a:gd name="T34" fmla="*/ 24 w 171"/>
                <a:gd name="T35" fmla="*/ 98 h 98"/>
                <a:gd name="T36" fmla="*/ 21 w 171"/>
                <a:gd name="T37" fmla="*/ 96 h 98"/>
                <a:gd name="T38" fmla="*/ 12 w 171"/>
                <a:gd name="T39" fmla="*/ 88 h 98"/>
                <a:gd name="T40" fmla="*/ 4 w 171"/>
                <a:gd name="T41" fmla="*/ 81 h 98"/>
                <a:gd name="T42" fmla="*/ 0 w 171"/>
                <a:gd name="T43" fmla="*/ 77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98"/>
                <a:gd name="T68" fmla="*/ 171 w 171"/>
                <a:gd name="T69" fmla="*/ 98 h 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98">
                  <a:moveTo>
                    <a:pt x="0" y="77"/>
                  </a:moveTo>
                  <a:lnTo>
                    <a:pt x="44" y="30"/>
                  </a:lnTo>
                  <a:lnTo>
                    <a:pt x="121" y="28"/>
                  </a:lnTo>
                  <a:lnTo>
                    <a:pt x="122" y="0"/>
                  </a:lnTo>
                  <a:lnTo>
                    <a:pt x="171" y="42"/>
                  </a:lnTo>
                  <a:lnTo>
                    <a:pt x="122" y="88"/>
                  </a:lnTo>
                  <a:lnTo>
                    <a:pt x="122" y="58"/>
                  </a:lnTo>
                  <a:lnTo>
                    <a:pt x="64" y="58"/>
                  </a:lnTo>
                  <a:lnTo>
                    <a:pt x="63" y="60"/>
                  </a:lnTo>
                  <a:lnTo>
                    <a:pt x="58" y="64"/>
                  </a:lnTo>
                  <a:lnTo>
                    <a:pt x="51" y="70"/>
                  </a:lnTo>
                  <a:lnTo>
                    <a:pt x="43" y="78"/>
                  </a:lnTo>
                  <a:lnTo>
                    <a:pt x="36" y="84"/>
                  </a:lnTo>
                  <a:lnTo>
                    <a:pt x="30" y="92"/>
                  </a:lnTo>
                  <a:lnTo>
                    <a:pt x="27" y="94"/>
                  </a:lnTo>
                  <a:lnTo>
                    <a:pt x="25" y="96"/>
                  </a:lnTo>
                  <a:lnTo>
                    <a:pt x="24" y="97"/>
                  </a:lnTo>
                  <a:lnTo>
                    <a:pt x="24" y="98"/>
                  </a:lnTo>
                  <a:lnTo>
                    <a:pt x="21" y="96"/>
                  </a:lnTo>
                  <a:lnTo>
                    <a:pt x="12" y="88"/>
                  </a:lnTo>
                  <a:lnTo>
                    <a:pt x="4" y="81"/>
                  </a:lnTo>
                  <a:lnTo>
                    <a:pt x="0" y="77"/>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8" name="Freeform 119"/>
            <p:cNvSpPr/>
            <p:nvPr>
              <p:custDataLst>
                <p:tags r:id="rId98"/>
              </p:custDataLst>
            </p:nvPr>
          </p:nvSpPr>
          <p:spPr bwMode="auto">
            <a:xfrm>
              <a:off x="2753" y="1869"/>
              <a:ext cx="173" cy="99"/>
            </a:xfrm>
            <a:custGeom>
              <a:avLst/>
              <a:gdLst>
                <a:gd name="T0" fmla="*/ 173 w 173"/>
                <a:gd name="T1" fmla="*/ 21 h 99"/>
                <a:gd name="T2" fmla="*/ 128 w 173"/>
                <a:gd name="T3" fmla="*/ 69 h 99"/>
                <a:gd name="T4" fmla="*/ 52 w 173"/>
                <a:gd name="T5" fmla="*/ 70 h 99"/>
                <a:gd name="T6" fmla="*/ 51 w 173"/>
                <a:gd name="T7" fmla="*/ 99 h 99"/>
                <a:gd name="T8" fmla="*/ 0 w 173"/>
                <a:gd name="T9" fmla="*/ 56 h 99"/>
                <a:gd name="T10" fmla="*/ 50 w 173"/>
                <a:gd name="T11" fmla="*/ 10 h 99"/>
                <a:gd name="T12" fmla="*/ 50 w 173"/>
                <a:gd name="T13" fmla="*/ 41 h 99"/>
                <a:gd name="T14" fmla="*/ 108 w 173"/>
                <a:gd name="T15" fmla="*/ 41 h 99"/>
                <a:gd name="T16" fmla="*/ 110 w 173"/>
                <a:gd name="T17" fmla="*/ 39 h 99"/>
                <a:gd name="T18" fmla="*/ 115 w 173"/>
                <a:gd name="T19" fmla="*/ 35 h 99"/>
                <a:gd name="T20" fmla="*/ 122 w 173"/>
                <a:gd name="T21" fmla="*/ 29 h 99"/>
                <a:gd name="T22" fmla="*/ 129 w 173"/>
                <a:gd name="T23" fmla="*/ 21 h 99"/>
                <a:gd name="T24" fmla="*/ 137 w 173"/>
                <a:gd name="T25" fmla="*/ 14 h 99"/>
                <a:gd name="T26" fmla="*/ 143 w 173"/>
                <a:gd name="T27" fmla="*/ 8 h 99"/>
                <a:gd name="T28" fmla="*/ 146 w 173"/>
                <a:gd name="T29" fmla="*/ 5 h 99"/>
                <a:gd name="T30" fmla="*/ 148 w 173"/>
                <a:gd name="T31" fmla="*/ 2 h 99"/>
                <a:gd name="T32" fmla="*/ 149 w 173"/>
                <a:gd name="T33" fmla="*/ 1 h 99"/>
                <a:gd name="T34" fmla="*/ 149 w 173"/>
                <a:gd name="T35" fmla="*/ 0 h 99"/>
                <a:gd name="T36" fmla="*/ 152 w 173"/>
                <a:gd name="T37" fmla="*/ 3 h 99"/>
                <a:gd name="T38" fmla="*/ 160 w 173"/>
                <a:gd name="T39" fmla="*/ 10 h 99"/>
                <a:gd name="T40" fmla="*/ 169 w 173"/>
                <a:gd name="T41" fmla="*/ 18 h 99"/>
                <a:gd name="T42" fmla="*/ 173 w 173"/>
                <a:gd name="T43" fmla="*/ 21 h 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99"/>
                <a:gd name="T68" fmla="*/ 173 w 173"/>
                <a:gd name="T69" fmla="*/ 99 h 9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99">
                  <a:moveTo>
                    <a:pt x="173" y="21"/>
                  </a:moveTo>
                  <a:lnTo>
                    <a:pt x="128" y="69"/>
                  </a:lnTo>
                  <a:lnTo>
                    <a:pt x="52" y="70"/>
                  </a:lnTo>
                  <a:lnTo>
                    <a:pt x="51" y="99"/>
                  </a:lnTo>
                  <a:lnTo>
                    <a:pt x="0" y="56"/>
                  </a:lnTo>
                  <a:lnTo>
                    <a:pt x="50" y="10"/>
                  </a:lnTo>
                  <a:lnTo>
                    <a:pt x="50" y="41"/>
                  </a:lnTo>
                  <a:lnTo>
                    <a:pt x="108" y="41"/>
                  </a:lnTo>
                  <a:lnTo>
                    <a:pt x="110" y="39"/>
                  </a:lnTo>
                  <a:lnTo>
                    <a:pt x="115" y="35"/>
                  </a:lnTo>
                  <a:lnTo>
                    <a:pt x="122" y="29"/>
                  </a:lnTo>
                  <a:lnTo>
                    <a:pt x="129" y="21"/>
                  </a:lnTo>
                  <a:lnTo>
                    <a:pt x="137" y="14"/>
                  </a:lnTo>
                  <a:lnTo>
                    <a:pt x="143" y="8"/>
                  </a:lnTo>
                  <a:lnTo>
                    <a:pt x="146" y="5"/>
                  </a:lnTo>
                  <a:lnTo>
                    <a:pt x="148" y="2"/>
                  </a:lnTo>
                  <a:lnTo>
                    <a:pt x="149" y="1"/>
                  </a:lnTo>
                  <a:lnTo>
                    <a:pt x="149" y="0"/>
                  </a:lnTo>
                  <a:lnTo>
                    <a:pt x="152" y="3"/>
                  </a:lnTo>
                  <a:lnTo>
                    <a:pt x="160" y="10"/>
                  </a:lnTo>
                  <a:lnTo>
                    <a:pt x="169" y="18"/>
                  </a:lnTo>
                  <a:lnTo>
                    <a:pt x="173" y="21"/>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69" name="Freeform 120"/>
            <p:cNvSpPr/>
            <p:nvPr>
              <p:custDataLst>
                <p:tags r:id="rId99"/>
              </p:custDataLst>
            </p:nvPr>
          </p:nvSpPr>
          <p:spPr bwMode="auto">
            <a:xfrm>
              <a:off x="3091" y="1869"/>
              <a:ext cx="171" cy="99"/>
            </a:xfrm>
            <a:custGeom>
              <a:avLst/>
              <a:gdLst>
                <a:gd name="T0" fmla="*/ 0 w 171"/>
                <a:gd name="T1" fmla="*/ 21 h 99"/>
                <a:gd name="T2" fmla="*/ 44 w 171"/>
                <a:gd name="T3" fmla="*/ 69 h 99"/>
                <a:gd name="T4" fmla="*/ 121 w 171"/>
                <a:gd name="T5" fmla="*/ 70 h 99"/>
                <a:gd name="T6" fmla="*/ 122 w 171"/>
                <a:gd name="T7" fmla="*/ 99 h 99"/>
                <a:gd name="T8" fmla="*/ 171 w 171"/>
                <a:gd name="T9" fmla="*/ 56 h 99"/>
                <a:gd name="T10" fmla="*/ 122 w 171"/>
                <a:gd name="T11" fmla="*/ 10 h 99"/>
                <a:gd name="T12" fmla="*/ 122 w 171"/>
                <a:gd name="T13" fmla="*/ 41 h 99"/>
                <a:gd name="T14" fmla="*/ 64 w 171"/>
                <a:gd name="T15" fmla="*/ 41 h 99"/>
                <a:gd name="T16" fmla="*/ 63 w 171"/>
                <a:gd name="T17" fmla="*/ 39 h 99"/>
                <a:gd name="T18" fmla="*/ 58 w 171"/>
                <a:gd name="T19" fmla="*/ 35 h 99"/>
                <a:gd name="T20" fmla="*/ 51 w 171"/>
                <a:gd name="T21" fmla="*/ 29 h 99"/>
                <a:gd name="T22" fmla="*/ 43 w 171"/>
                <a:gd name="T23" fmla="*/ 21 h 99"/>
                <a:gd name="T24" fmla="*/ 36 w 171"/>
                <a:gd name="T25" fmla="*/ 14 h 99"/>
                <a:gd name="T26" fmla="*/ 30 w 171"/>
                <a:gd name="T27" fmla="*/ 8 h 99"/>
                <a:gd name="T28" fmla="*/ 27 w 171"/>
                <a:gd name="T29" fmla="*/ 5 h 99"/>
                <a:gd name="T30" fmla="*/ 25 w 171"/>
                <a:gd name="T31" fmla="*/ 2 h 99"/>
                <a:gd name="T32" fmla="*/ 24 w 171"/>
                <a:gd name="T33" fmla="*/ 1 h 99"/>
                <a:gd name="T34" fmla="*/ 24 w 171"/>
                <a:gd name="T35" fmla="*/ 0 h 99"/>
                <a:gd name="T36" fmla="*/ 21 w 171"/>
                <a:gd name="T37" fmla="*/ 3 h 99"/>
                <a:gd name="T38" fmla="*/ 12 w 171"/>
                <a:gd name="T39" fmla="*/ 10 h 99"/>
                <a:gd name="T40" fmla="*/ 4 w 171"/>
                <a:gd name="T41" fmla="*/ 18 h 99"/>
                <a:gd name="T42" fmla="*/ 0 w 171"/>
                <a:gd name="T43" fmla="*/ 21 h 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99"/>
                <a:gd name="T68" fmla="*/ 171 w 171"/>
                <a:gd name="T69" fmla="*/ 99 h 9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99">
                  <a:moveTo>
                    <a:pt x="0" y="21"/>
                  </a:moveTo>
                  <a:lnTo>
                    <a:pt x="44" y="69"/>
                  </a:lnTo>
                  <a:lnTo>
                    <a:pt x="121" y="70"/>
                  </a:lnTo>
                  <a:lnTo>
                    <a:pt x="122" y="99"/>
                  </a:lnTo>
                  <a:lnTo>
                    <a:pt x="171" y="56"/>
                  </a:lnTo>
                  <a:lnTo>
                    <a:pt x="122" y="10"/>
                  </a:lnTo>
                  <a:lnTo>
                    <a:pt x="122" y="41"/>
                  </a:lnTo>
                  <a:lnTo>
                    <a:pt x="64" y="41"/>
                  </a:lnTo>
                  <a:lnTo>
                    <a:pt x="63" y="39"/>
                  </a:lnTo>
                  <a:lnTo>
                    <a:pt x="58" y="35"/>
                  </a:lnTo>
                  <a:lnTo>
                    <a:pt x="51" y="29"/>
                  </a:lnTo>
                  <a:lnTo>
                    <a:pt x="43" y="21"/>
                  </a:lnTo>
                  <a:lnTo>
                    <a:pt x="36" y="14"/>
                  </a:lnTo>
                  <a:lnTo>
                    <a:pt x="30" y="8"/>
                  </a:lnTo>
                  <a:lnTo>
                    <a:pt x="27" y="5"/>
                  </a:lnTo>
                  <a:lnTo>
                    <a:pt x="25" y="2"/>
                  </a:lnTo>
                  <a:lnTo>
                    <a:pt x="24" y="1"/>
                  </a:lnTo>
                  <a:lnTo>
                    <a:pt x="24" y="0"/>
                  </a:lnTo>
                  <a:lnTo>
                    <a:pt x="21" y="3"/>
                  </a:lnTo>
                  <a:lnTo>
                    <a:pt x="12" y="10"/>
                  </a:lnTo>
                  <a:lnTo>
                    <a:pt x="4" y="18"/>
                  </a:lnTo>
                  <a:lnTo>
                    <a:pt x="0" y="21"/>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70" name="Freeform 121"/>
            <p:cNvSpPr/>
            <p:nvPr>
              <p:custDataLst>
                <p:tags r:id="rId100"/>
              </p:custDataLst>
            </p:nvPr>
          </p:nvSpPr>
          <p:spPr bwMode="auto">
            <a:xfrm>
              <a:off x="2750" y="1552"/>
              <a:ext cx="172" cy="100"/>
            </a:xfrm>
            <a:custGeom>
              <a:avLst/>
              <a:gdLst>
                <a:gd name="T0" fmla="*/ 172 w 172"/>
                <a:gd name="T1" fmla="*/ 78 h 100"/>
                <a:gd name="T2" fmla="*/ 128 w 172"/>
                <a:gd name="T3" fmla="*/ 30 h 100"/>
                <a:gd name="T4" fmla="*/ 50 w 172"/>
                <a:gd name="T5" fmla="*/ 29 h 100"/>
                <a:gd name="T6" fmla="*/ 49 w 172"/>
                <a:gd name="T7" fmla="*/ 0 h 100"/>
                <a:gd name="T8" fmla="*/ 0 w 172"/>
                <a:gd name="T9" fmla="*/ 43 h 100"/>
                <a:gd name="T10" fmla="*/ 49 w 172"/>
                <a:gd name="T11" fmla="*/ 90 h 100"/>
                <a:gd name="T12" fmla="*/ 49 w 172"/>
                <a:gd name="T13" fmla="*/ 59 h 100"/>
                <a:gd name="T14" fmla="*/ 107 w 172"/>
                <a:gd name="T15" fmla="*/ 59 h 100"/>
                <a:gd name="T16" fmla="*/ 109 w 172"/>
                <a:gd name="T17" fmla="*/ 61 h 100"/>
                <a:gd name="T18" fmla="*/ 114 w 172"/>
                <a:gd name="T19" fmla="*/ 65 h 100"/>
                <a:gd name="T20" fmla="*/ 120 w 172"/>
                <a:gd name="T21" fmla="*/ 72 h 100"/>
                <a:gd name="T22" fmla="*/ 129 w 172"/>
                <a:gd name="T23" fmla="*/ 79 h 100"/>
                <a:gd name="T24" fmla="*/ 136 w 172"/>
                <a:gd name="T25" fmla="*/ 86 h 100"/>
                <a:gd name="T26" fmla="*/ 142 w 172"/>
                <a:gd name="T27" fmla="*/ 93 h 100"/>
                <a:gd name="T28" fmla="*/ 145 w 172"/>
                <a:gd name="T29" fmla="*/ 96 h 100"/>
                <a:gd name="T30" fmla="*/ 147 w 172"/>
                <a:gd name="T31" fmla="*/ 97 h 100"/>
                <a:gd name="T32" fmla="*/ 148 w 172"/>
                <a:gd name="T33" fmla="*/ 99 h 100"/>
                <a:gd name="T34" fmla="*/ 148 w 172"/>
                <a:gd name="T35" fmla="*/ 100 h 100"/>
                <a:gd name="T36" fmla="*/ 151 w 172"/>
                <a:gd name="T37" fmla="*/ 97 h 100"/>
                <a:gd name="T38" fmla="*/ 160 w 172"/>
                <a:gd name="T39" fmla="*/ 90 h 100"/>
                <a:gd name="T40" fmla="*/ 168 w 172"/>
                <a:gd name="T41" fmla="*/ 82 h 100"/>
                <a:gd name="T42" fmla="*/ 172 w 172"/>
                <a:gd name="T43" fmla="*/ 78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00"/>
                <a:gd name="T68" fmla="*/ 172 w 172"/>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00">
                  <a:moveTo>
                    <a:pt x="172" y="78"/>
                  </a:moveTo>
                  <a:lnTo>
                    <a:pt x="128" y="30"/>
                  </a:lnTo>
                  <a:lnTo>
                    <a:pt x="50" y="29"/>
                  </a:lnTo>
                  <a:lnTo>
                    <a:pt x="49" y="0"/>
                  </a:lnTo>
                  <a:lnTo>
                    <a:pt x="0" y="43"/>
                  </a:lnTo>
                  <a:lnTo>
                    <a:pt x="49" y="90"/>
                  </a:lnTo>
                  <a:lnTo>
                    <a:pt x="49" y="59"/>
                  </a:lnTo>
                  <a:lnTo>
                    <a:pt x="107" y="59"/>
                  </a:lnTo>
                  <a:lnTo>
                    <a:pt x="109" y="61"/>
                  </a:lnTo>
                  <a:lnTo>
                    <a:pt x="114" y="65"/>
                  </a:lnTo>
                  <a:lnTo>
                    <a:pt x="120" y="72"/>
                  </a:lnTo>
                  <a:lnTo>
                    <a:pt x="129" y="79"/>
                  </a:lnTo>
                  <a:lnTo>
                    <a:pt x="136" y="86"/>
                  </a:lnTo>
                  <a:lnTo>
                    <a:pt x="142" y="93"/>
                  </a:lnTo>
                  <a:lnTo>
                    <a:pt x="145" y="96"/>
                  </a:lnTo>
                  <a:lnTo>
                    <a:pt x="147" y="97"/>
                  </a:lnTo>
                  <a:lnTo>
                    <a:pt x="148" y="99"/>
                  </a:lnTo>
                  <a:lnTo>
                    <a:pt x="148" y="100"/>
                  </a:lnTo>
                  <a:lnTo>
                    <a:pt x="151" y="97"/>
                  </a:lnTo>
                  <a:lnTo>
                    <a:pt x="160" y="90"/>
                  </a:lnTo>
                  <a:lnTo>
                    <a:pt x="168" y="82"/>
                  </a:lnTo>
                  <a:lnTo>
                    <a:pt x="172"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71" name="Freeform 122"/>
            <p:cNvSpPr/>
            <p:nvPr>
              <p:custDataLst>
                <p:tags r:id="rId101"/>
              </p:custDataLst>
            </p:nvPr>
          </p:nvSpPr>
          <p:spPr bwMode="auto">
            <a:xfrm>
              <a:off x="3086" y="1552"/>
              <a:ext cx="173" cy="100"/>
            </a:xfrm>
            <a:custGeom>
              <a:avLst/>
              <a:gdLst>
                <a:gd name="T0" fmla="*/ 0 w 173"/>
                <a:gd name="T1" fmla="*/ 78 h 100"/>
                <a:gd name="T2" fmla="*/ 45 w 173"/>
                <a:gd name="T3" fmla="*/ 30 h 100"/>
                <a:gd name="T4" fmla="*/ 122 w 173"/>
                <a:gd name="T5" fmla="*/ 29 h 100"/>
                <a:gd name="T6" fmla="*/ 122 w 173"/>
                <a:gd name="T7" fmla="*/ 0 h 100"/>
                <a:gd name="T8" fmla="*/ 173 w 173"/>
                <a:gd name="T9" fmla="*/ 43 h 100"/>
                <a:gd name="T10" fmla="*/ 123 w 173"/>
                <a:gd name="T11" fmla="*/ 90 h 100"/>
                <a:gd name="T12" fmla="*/ 123 w 173"/>
                <a:gd name="T13" fmla="*/ 59 h 100"/>
                <a:gd name="T14" fmla="*/ 65 w 173"/>
                <a:gd name="T15" fmla="*/ 59 h 100"/>
                <a:gd name="T16" fmla="*/ 63 w 173"/>
                <a:gd name="T17" fmla="*/ 61 h 100"/>
                <a:gd name="T18" fmla="*/ 58 w 173"/>
                <a:gd name="T19" fmla="*/ 65 h 100"/>
                <a:gd name="T20" fmla="*/ 52 w 173"/>
                <a:gd name="T21" fmla="*/ 72 h 100"/>
                <a:gd name="T22" fmla="*/ 44 w 173"/>
                <a:gd name="T23" fmla="*/ 79 h 100"/>
                <a:gd name="T24" fmla="*/ 36 w 173"/>
                <a:gd name="T25" fmla="*/ 86 h 100"/>
                <a:gd name="T26" fmla="*/ 30 w 173"/>
                <a:gd name="T27" fmla="*/ 93 h 100"/>
                <a:gd name="T28" fmla="*/ 27 w 173"/>
                <a:gd name="T29" fmla="*/ 96 h 100"/>
                <a:gd name="T30" fmla="*/ 25 w 173"/>
                <a:gd name="T31" fmla="*/ 97 h 100"/>
                <a:gd name="T32" fmla="*/ 24 w 173"/>
                <a:gd name="T33" fmla="*/ 99 h 100"/>
                <a:gd name="T34" fmla="*/ 24 w 173"/>
                <a:gd name="T35" fmla="*/ 100 h 100"/>
                <a:gd name="T36" fmla="*/ 22 w 173"/>
                <a:gd name="T37" fmla="*/ 97 h 100"/>
                <a:gd name="T38" fmla="*/ 13 w 173"/>
                <a:gd name="T39" fmla="*/ 90 h 100"/>
                <a:gd name="T40" fmla="*/ 4 w 173"/>
                <a:gd name="T41" fmla="*/ 82 h 100"/>
                <a:gd name="T42" fmla="*/ 0 w 173"/>
                <a:gd name="T43" fmla="*/ 78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100"/>
                <a:gd name="T68" fmla="*/ 173 w 173"/>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100">
                  <a:moveTo>
                    <a:pt x="0" y="78"/>
                  </a:moveTo>
                  <a:lnTo>
                    <a:pt x="45" y="30"/>
                  </a:lnTo>
                  <a:lnTo>
                    <a:pt x="122" y="29"/>
                  </a:lnTo>
                  <a:lnTo>
                    <a:pt x="122" y="0"/>
                  </a:lnTo>
                  <a:lnTo>
                    <a:pt x="173" y="43"/>
                  </a:lnTo>
                  <a:lnTo>
                    <a:pt x="123" y="90"/>
                  </a:lnTo>
                  <a:lnTo>
                    <a:pt x="123" y="59"/>
                  </a:lnTo>
                  <a:lnTo>
                    <a:pt x="65" y="59"/>
                  </a:lnTo>
                  <a:lnTo>
                    <a:pt x="63" y="61"/>
                  </a:lnTo>
                  <a:lnTo>
                    <a:pt x="58" y="65"/>
                  </a:lnTo>
                  <a:lnTo>
                    <a:pt x="52" y="72"/>
                  </a:lnTo>
                  <a:lnTo>
                    <a:pt x="44" y="79"/>
                  </a:lnTo>
                  <a:lnTo>
                    <a:pt x="36" y="86"/>
                  </a:lnTo>
                  <a:lnTo>
                    <a:pt x="30" y="93"/>
                  </a:lnTo>
                  <a:lnTo>
                    <a:pt x="27" y="96"/>
                  </a:lnTo>
                  <a:lnTo>
                    <a:pt x="25" y="97"/>
                  </a:lnTo>
                  <a:lnTo>
                    <a:pt x="24" y="99"/>
                  </a:lnTo>
                  <a:lnTo>
                    <a:pt x="24" y="100"/>
                  </a:lnTo>
                  <a:lnTo>
                    <a:pt x="22" y="97"/>
                  </a:lnTo>
                  <a:lnTo>
                    <a:pt x="13" y="90"/>
                  </a:lnTo>
                  <a:lnTo>
                    <a:pt x="4" y="82"/>
                  </a:lnTo>
                  <a:lnTo>
                    <a:pt x="0" y="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72" name="Freeform 123"/>
            <p:cNvSpPr/>
            <p:nvPr>
              <p:custDataLst>
                <p:tags r:id="rId102"/>
              </p:custDataLst>
            </p:nvPr>
          </p:nvSpPr>
          <p:spPr bwMode="auto">
            <a:xfrm>
              <a:off x="2750" y="1856"/>
              <a:ext cx="172" cy="100"/>
            </a:xfrm>
            <a:custGeom>
              <a:avLst/>
              <a:gdLst>
                <a:gd name="T0" fmla="*/ 172 w 172"/>
                <a:gd name="T1" fmla="*/ 22 h 100"/>
                <a:gd name="T2" fmla="*/ 128 w 172"/>
                <a:gd name="T3" fmla="*/ 69 h 100"/>
                <a:gd name="T4" fmla="*/ 50 w 172"/>
                <a:gd name="T5" fmla="*/ 70 h 100"/>
                <a:gd name="T6" fmla="*/ 49 w 172"/>
                <a:gd name="T7" fmla="*/ 100 h 100"/>
                <a:gd name="T8" fmla="*/ 0 w 172"/>
                <a:gd name="T9" fmla="*/ 57 h 100"/>
                <a:gd name="T10" fmla="*/ 49 w 172"/>
                <a:gd name="T11" fmla="*/ 11 h 100"/>
                <a:gd name="T12" fmla="*/ 49 w 172"/>
                <a:gd name="T13" fmla="*/ 42 h 100"/>
                <a:gd name="T14" fmla="*/ 107 w 172"/>
                <a:gd name="T15" fmla="*/ 42 h 100"/>
                <a:gd name="T16" fmla="*/ 109 w 172"/>
                <a:gd name="T17" fmla="*/ 40 h 100"/>
                <a:gd name="T18" fmla="*/ 114 w 172"/>
                <a:gd name="T19" fmla="*/ 35 h 100"/>
                <a:gd name="T20" fmla="*/ 120 w 172"/>
                <a:gd name="T21" fmla="*/ 29 h 100"/>
                <a:gd name="T22" fmla="*/ 129 w 172"/>
                <a:gd name="T23" fmla="*/ 21 h 100"/>
                <a:gd name="T24" fmla="*/ 136 w 172"/>
                <a:gd name="T25" fmla="*/ 15 h 100"/>
                <a:gd name="T26" fmla="*/ 142 w 172"/>
                <a:gd name="T27" fmla="*/ 8 h 100"/>
                <a:gd name="T28" fmla="*/ 145 w 172"/>
                <a:gd name="T29" fmla="*/ 5 h 100"/>
                <a:gd name="T30" fmla="*/ 147 w 172"/>
                <a:gd name="T31" fmla="*/ 3 h 100"/>
                <a:gd name="T32" fmla="*/ 148 w 172"/>
                <a:gd name="T33" fmla="*/ 1 h 100"/>
                <a:gd name="T34" fmla="*/ 148 w 172"/>
                <a:gd name="T35" fmla="*/ 0 h 100"/>
                <a:gd name="T36" fmla="*/ 151 w 172"/>
                <a:gd name="T37" fmla="*/ 3 h 100"/>
                <a:gd name="T38" fmla="*/ 160 w 172"/>
                <a:gd name="T39" fmla="*/ 10 h 100"/>
                <a:gd name="T40" fmla="*/ 168 w 172"/>
                <a:gd name="T41" fmla="*/ 19 h 100"/>
                <a:gd name="T42" fmla="*/ 172 w 172"/>
                <a:gd name="T43" fmla="*/ 22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00"/>
                <a:gd name="T68" fmla="*/ 172 w 172"/>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00">
                  <a:moveTo>
                    <a:pt x="172" y="22"/>
                  </a:moveTo>
                  <a:lnTo>
                    <a:pt x="128" y="69"/>
                  </a:lnTo>
                  <a:lnTo>
                    <a:pt x="50" y="70"/>
                  </a:lnTo>
                  <a:lnTo>
                    <a:pt x="49" y="100"/>
                  </a:lnTo>
                  <a:lnTo>
                    <a:pt x="0" y="57"/>
                  </a:lnTo>
                  <a:lnTo>
                    <a:pt x="49" y="11"/>
                  </a:lnTo>
                  <a:lnTo>
                    <a:pt x="49" y="42"/>
                  </a:lnTo>
                  <a:lnTo>
                    <a:pt x="107" y="42"/>
                  </a:lnTo>
                  <a:lnTo>
                    <a:pt x="109" y="40"/>
                  </a:lnTo>
                  <a:lnTo>
                    <a:pt x="114" y="35"/>
                  </a:lnTo>
                  <a:lnTo>
                    <a:pt x="120" y="29"/>
                  </a:lnTo>
                  <a:lnTo>
                    <a:pt x="129" y="21"/>
                  </a:lnTo>
                  <a:lnTo>
                    <a:pt x="136" y="15"/>
                  </a:lnTo>
                  <a:lnTo>
                    <a:pt x="142" y="8"/>
                  </a:lnTo>
                  <a:lnTo>
                    <a:pt x="145" y="5"/>
                  </a:lnTo>
                  <a:lnTo>
                    <a:pt x="147" y="3"/>
                  </a:lnTo>
                  <a:lnTo>
                    <a:pt x="148" y="1"/>
                  </a:lnTo>
                  <a:lnTo>
                    <a:pt x="148" y="0"/>
                  </a:lnTo>
                  <a:lnTo>
                    <a:pt x="151" y="3"/>
                  </a:lnTo>
                  <a:lnTo>
                    <a:pt x="160" y="10"/>
                  </a:lnTo>
                  <a:lnTo>
                    <a:pt x="168" y="19"/>
                  </a:lnTo>
                  <a:lnTo>
                    <a:pt x="172"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73" name="Freeform 124"/>
            <p:cNvSpPr/>
            <p:nvPr>
              <p:custDataLst>
                <p:tags r:id="rId103"/>
              </p:custDataLst>
            </p:nvPr>
          </p:nvSpPr>
          <p:spPr bwMode="auto">
            <a:xfrm>
              <a:off x="3086" y="1856"/>
              <a:ext cx="173" cy="100"/>
            </a:xfrm>
            <a:custGeom>
              <a:avLst/>
              <a:gdLst>
                <a:gd name="T0" fmla="*/ 0 w 173"/>
                <a:gd name="T1" fmla="*/ 22 h 100"/>
                <a:gd name="T2" fmla="*/ 45 w 173"/>
                <a:gd name="T3" fmla="*/ 69 h 100"/>
                <a:gd name="T4" fmla="*/ 122 w 173"/>
                <a:gd name="T5" fmla="*/ 70 h 100"/>
                <a:gd name="T6" fmla="*/ 122 w 173"/>
                <a:gd name="T7" fmla="*/ 100 h 100"/>
                <a:gd name="T8" fmla="*/ 173 w 173"/>
                <a:gd name="T9" fmla="*/ 57 h 100"/>
                <a:gd name="T10" fmla="*/ 123 w 173"/>
                <a:gd name="T11" fmla="*/ 11 h 100"/>
                <a:gd name="T12" fmla="*/ 123 w 173"/>
                <a:gd name="T13" fmla="*/ 42 h 100"/>
                <a:gd name="T14" fmla="*/ 65 w 173"/>
                <a:gd name="T15" fmla="*/ 42 h 100"/>
                <a:gd name="T16" fmla="*/ 63 w 173"/>
                <a:gd name="T17" fmla="*/ 40 h 100"/>
                <a:gd name="T18" fmla="*/ 58 w 173"/>
                <a:gd name="T19" fmla="*/ 35 h 100"/>
                <a:gd name="T20" fmla="*/ 52 w 173"/>
                <a:gd name="T21" fmla="*/ 29 h 100"/>
                <a:gd name="T22" fmla="*/ 44 w 173"/>
                <a:gd name="T23" fmla="*/ 21 h 100"/>
                <a:gd name="T24" fmla="*/ 36 w 173"/>
                <a:gd name="T25" fmla="*/ 15 h 100"/>
                <a:gd name="T26" fmla="*/ 30 w 173"/>
                <a:gd name="T27" fmla="*/ 8 h 100"/>
                <a:gd name="T28" fmla="*/ 27 w 173"/>
                <a:gd name="T29" fmla="*/ 5 h 100"/>
                <a:gd name="T30" fmla="*/ 25 w 173"/>
                <a:gd name="T31" fmla="*/ 3 h 100"/>
                <a:gd name="T32" fmla="*/ 24 w 173"/>
                <a:gd name="T33" fmla="*/ 1 h 100"/>
                <a:gd name="T34" fmla="*/ 24 w 173"/>
                <a:gd name="T35" fmla="*/ 0 h 100"/>
                <a:gd name="T36" fmla="*/ 22 w 173"/>
                <a:gd name="T37" fmla="*/ 3 h 100"/>
                <a:gd name="T38" fmla="*/ 13 w 173"/>
                <a:gd name="T39" fmla="*/ 10 h 100"/>
                <a:gd name="T40" fmla="*/ 4 w 173"/>
                <a:gd name="T41" fmla="*/ 19 h 100"/>
                <a:gd name="T42" fmla="*/ 0 w 173"/>
                <a:gd name="T43" fmla="*/ 22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3"/>
                <a:gd name="T67" fmla="*/ 0 h 100"/>
                <a:gd name="T68" fmla="*/ 173 w 173"/>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3" h="100">
                  <a:moveTo>
                    <a:pt x="0" y="22"/>
                  </a:moveTo>
                  <a:lnTo>
                    <a:pt x="45" y="69"/>
                  </a:lnTo>
                  <a:lnTo>
                    <a:pt x="122" y="70"/>
                  </a:lnTo>
                  <a:lnTo>
                    <a:pt x="122" y="100"/>
                  </a:lnTo>
                  <a:lnTo>
                    <a:pt x="173" y="57"/>
                  </a:lnTo>
                  <a:lnTo>
                    <a:pt x="123" y="11"/>
                  </a:lnTo>
                  <a:lnTo>
                    <a:pt x="123" y="42"/>
                  </a:lnTo>
                  <a:lnTo>
                    <a:pt x="65" y="42"/>
                  </a:lnTo>
                  <a:lnTo>
                    <a:pt x="63" y="40"/>
                  </a:lnTo>
                  <a:lnTo>
                    <a:pt x="58" y="35"/>
                  </a:lnTo>
                  <a:lnTo>
                    <a:pt x="52" y="29"/>
                  </a:lnTo>
                  <a:lnTo>
                    <a:pt x="44" y="21"/>
                  </a:lnTo>
                  <a:lnTo>
                    <a:pt x="36" y="15"/>
                  </a:lnTo>
                  <a:lnTo>
                    <a:pt x="30" y="8"/>
                  </a:lnTo>
                  <a:lnTo>
                    <a:pt x="27" y="5"/>
                  </a:lnTo>
                  <a:lnTo>
                    <a:pt x="25" y="3"/>
                  </a:lnTo>
                  <a:lnTo>
                    <a:pt x="24" y="1"/>
                  </a:lnTo>
                  <a:lnTo>
                    <a:pt x="24" y="0"/>
                  </a:lnTo>
                  <a:lnTo>
                    <a:pt x="22" y="3"/>
                  </a:lnTo>
                  <a:lnTo>
                    <a:pt x="13" y="10"/>
                  </a:lnTo>
                  <a:lnTo>
                    <a:pt x="4" y="19"/>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74" name="Freeform 125"/>
            <p:cNvSpPr>
              <a:spLocks noEditPoints="1"/>
            </p:cNvSpPr>
            <p:nvPr>
              <p:custDataLst>
                <p:tags r:id="rId104"/>
              </p:custDataLst>
            </p:nvPr>
          </p:nvSpPr>
          <p:spPr bwMode="auto">
            <a:xfrm>
              <a:off x="2923" y="1661"/>
              <a:ext cx="164" cy="221"/>
            </a:xfrm>
            <a:custGeom>
              <a:avLst/>
              <a:gdLst>
                <a:gd name="T0" fmla="*/ 118 w 164"/>
                <a:gd name="T1" fmla="*/ 57 h 221"/>
                <a:gd name="T2" fmla="*/ 148 w 164"/>
                <a:gd name="T3" fmla="*/ 1 h 221"/>
                <a:gd name="T4" fmla="*/ 148 w 164"/>
                <a:gd name="T5" fmla="*/ 0 h 221"/>
                <a:gd name="T6" fmla="*/ 150 w 164"/>
                <a:gd name="T7" fmla="*/ 0 h 221"/>
                <a:gd name="T8" fmla="*/ 152 w 164"/>
                <a:gd name="T9" fmla="*/ 0 h 221"/>
                <a:gd name="T10" fmla="*/ 155 w 164"/>
                <a:gd name="T11" fmla="*/ 0 h 221"/>
                <a:gd name="T12" fmla="*/ 156 w 164"/>
                <a:gd name="T13" fmla="*/ 0 h 221"/>
                <a:gd name="T14" fmla="*/ 158 w 164"/>
                <a:gd name="T15" fmla="*/ 0 h 221"/>
                <a:gd name="T16" fmla="*/ 159 w 164"/>
                <a:gd name="T17" fmla="*/ 0 h 221"/>
                <a:gd name="T18" fmla="*/ 161 w 164"/>
                <a:gd name="T19" fmla="*/ 1 h 221"/>
                <a:gd name="T20" fmla="*/ 162 w 164"/>
                <a:gd name="T21" fmla="*/ 2 h 221"/>
                <a:gd name="T22" fmla="*/ 163 w 164"/>
                <a:gd name="T23" fmla="*/ 3 h 221"/>
                <a:gd name="T24" fmla="*/ 164 w 164"/>
                <a:gd name="T25" fmla="*/ 5 h 221"/>
                <a:gd name="T26" fmla="*/ 164 w 164"/>
                <a:gd name="T27" fmla="*/ 7 h 221"/>
                <a:gd name="T28" fmla="*/ 92 w 164"/>
                <a:gd name="T29" fmla="*/ 208 h 221"/>
                <a:gd name="T30" fmla="*/ 90 w 164"/>
                <a:gd name="T31" fmla="*/ 210 h 221"/>
                <a:gd name="T32" fmla="*/ 85 w 164"/>
                <a:gd name="T33" fmla="*/ 213 h 221"/>
                <a:gd name="T34" fmla="*/ 83 w 164"/>
                <a:gd name="T35" fmla="*/ 215 h 221"/>
                <a:gd name="T36" fmla="*/ 79 w 164"/>
                <a:gd name="T37" fmla="*/ 216 h 221"/>
                <a:gd name="T38" fmla="*/ 74 w 164"/>
                <a:gd name="T39" fmla="*/ 217 h 221"/>
                <a:gd name="T40" fmla="*/ 70 w 164"/>
                <a:gd name="T41" fmla="*/ 219 h 221"/>
                <a:gd name="T42" fmla="*/ 66 w 164"/>
                <a:gd name="T43" fmla="*/ 220 h 221"/>
                <a:gd name="T44" fmla="*/ 61 w 164"/>
                <a:gd name="T45" fmla="*/ 220 h 221"/>
                <a:gd name="T46" fmla="*/ 56 w 164"/>
                <a:gd name="T47" fmla="*/ 221 h 221"/>
                <a:gd name="T48" fmla="*/ 51 w 164"/>
                <a:gd name="T49" fmla="*/ 221 h 221"/>
                <a:gd name="T50" fmla="*/ 46 w 164"/>
                <a:gd name="T51" fmla="*/ 220 h 221"/>
                <a:gd name="T52" fmla="*/ 41 w 164"/>
                <a:gd name="T53" fmla="*/ 219 h 221"/>
                <a:gd name="T54" fmla="*/ 37 w 164"/>
                <a:gd name="T55" fmla="*/ 218 h 221"/>
                <a:gd name="T56" fmla="*/ 31 w 164"/>
                <a:gd name="T57" fmla="*/ 217 h 221"/>
                <a:gd name="T58" fmla="*/ 26 w 164"/>
                <a:gd name="T59" fmla="*/ 216 h 221"/>
                <a:gd name="T60" fmla="*/ 22 w 164"/>
                <a:gd name="T61" fmla="*/ 213 h 221"/>
                <a:gd name="T62" fmla="*/ 19 w 164"/>
                <a:gd name="T63" fmla="*/ 212 h 221"/>
                <a:gd name="T64" fmla="*/ 17 w 164"/>
                <a:gd name="T65" fmla="*/ 210 h 221"/>
                <a:gd name="T66" fmla="*/ 15 w 164"/>
                <a:gd name="T67" fmla="*/ 209 h 221"/>
                <a:gd name="T68" fmla="*/ 13 w 164"/>
                <a:gd name="T69" fmla="*/ 207 h 221"/>
                <a:gd name="T70" fmla="*/ 11 w 164"/>
                <a:gd name="T71" fmla="*/ 205 h 221"/>
                <a:gd name="T72" fmla="*/ 9 w 164"/>
                <a:gd name="T73" fmla="*/ 204 h 221"/>
                <a:gd name="T74" fmla="*/ 7 w 164"/>
                <a:gd name="T75" fmla="*/ 202 h 221"/>
                <a:gd name="T76" fmla="*/ 5 w 164"/>
                <a:gd name="T77" fmla="*/ 199 h 221"/>
                <a:gd name="T78" fmla="*/ 4 w 164"/>
                <a:gd name="T79" fmla="*/ 197 h 221"/>
                <a:gd name="T80" fmla="*/ 3 w 164"/>
                <a:gd name="T81" fmla="*/ 194 h 221"/>
                <a:gd name="T82" fmla="*/ 1 w 164"/>
                <a:gd name="T83" fmla="*/ 192 h 221"/>
                <a:gd name="T84" fmla="*/ 0 w 164"/>
                <a:gd name="T85" fmla="*/ 189 h 221"/>
                <a:gd name="T86" fmla="*/ 2 w 164"/>
                <a:gd name="T87" fmla="*/ 182 h 221"/>
                <a:gd name="T88" fmla="*/ 2 w 164"/>
                <a:gd name="T89" fmla="*/ 182 h 221"/>
                <a:gd name="T90" fmla="*/ 49 w 164"/>
                <a:gd name="T91" fmla="*/ 44 h 221"/>
                <a:gd name="T92" fmla="*/ 123 w 164"/>
                <a:gd name="T93" fmla="*/ 58 h 221"/>
                <a:gd name="T94" fmla="*/ 118 w 164"/>
                <a:gd name="T95" fmla="*/ 57 h 221"/>
                <a:gd name="T96" fmla="*/ 6 w 164"/>
                <a:gd name="T97" fmla="*/ 189 h 221"/>
                <a:gd name="T98" fmla="*/ 8 w 164"/>
                <a:gd name="T99" fmla="*/ 192 h 221"/>
                <a:gd name="T100" fmla="*/ 11 w 164"/>
                <a:gd name="T101" fmla="*/ 194 h 221"/>
                <a:gd name="T102" fmla="*/ 14 w 164"/>
                <a:gd name="T103" fmla="*/ 197 h 221"/>
                <a:gd name="T104" fmla="*/ 18 w 164"/>
                <a:gd name="T105" fmla="*/ 200 h 221"/>
                <a:gd name="T106" fmla="*/ 14 w 164"/>
                <a:gd name="T107" fmla="*/ 197 h 221"/>
                <a:gd name="T108" fmla="*/ 12 w 164"/>
                <a:gd name="T109" fmla="*/ 194 h 221"/>
                <a:gd name="T110" fmla="*/ 9 w 164"/>
                <a:gd name="T111" fmla="*/ 192 h 221"/>
                <a:gd name="T112" fmla="*/ 6 w 164"/>
                <a:gd name="T113" fmla="*/ 189 h 2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
                <a:gd name="T172" fmla="*/ 0 h 221"/>
                <a:gd name="T173" fmla="*/ 164 w 164"/>
                <a:gd name="T174" fmla="*/ 221 h 2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 h="221">
                  <a:moveTo>
                    <a:pt x="118" y="57"/>
                  </a:moveTo>
                  <a:lnTo>
                    <a:pt x="148" y="1"/>
                  </a:lnTo>
                  <a:lnTo>
                    <a:pt x="148" y="0"/>
                  </a:lnTo>
                  <a:lnTo>
                    <a:pt x="150" y="0"/>
                  </a:lnTo>
                  <a:lnTo>
                    <a:pt x="152" y="0"/>
                  </a:lnTo>
                  <a:lnTo>
                    <a:pt x="155" y="0"/>
                  </a:lnTo>
                  <a:lnTo>
                    <a:pt x="156" y="0"/>
                  </a:lnTo>
                  <a:lnTo>
                    <a:pt x="158" y="0"/>
                  </a:lnTo>
                  <a:lnTo>
                    <a:pt x="159" y="0"/>
                  </a:lnTo>
                  <a:lnTo>
                    <a:pt x="161" y="1"/>
                  </a:lnTo>
                  <a:lnTo>
                    <a:pt x="162" y="2"/>
                  </a:lnTo>
                  <a:lnTo>
                    <a:pt x="163" y="3"/>
                  </a:lnTo>
                  <a:lnTo>
                    <a:pt x="164" y="5"/>
                  </a:lnTo>
                  <a:lnTo>
                    <a:pt x="164" y="7"/>
                  </a:lnTo>
                  <a:lnTo>
                    <a:pt x="92" y="208"/>
                  </a:lnTo>
                  <a:lnTo>
                    <a:pt x="90" y="210"/>
                  </a:lnTo>
                  <a:lnTo>
                    <a:pt x="85" y="213"/>
                  </a:lnTo>
                  <a:lnTo>
                    <a:pt x="83" y="215"/>
                  </a:lnTo>
                  <a:lnTo>
                    <a:pt x="79" y="216"/>
                  </a:lnTo>
                  <a:lnTo>
                    <a:pt x="74" y="217"/>
                  </a:lnTo>
                  <a:lnTo>
                    <a:pt x="70" y="219"/>
                  </a:lnTo>
                  <a:lnTo>
                    <a:pt x="66" y="220"/>
                  </a:lnTo>
                  <a:lnTo>
                    <a:pt x="61" y="220"/>
                  </a:lnTo>
                  <a:lnTo>
                    <a:pt x="56" y="221"/>
                  </a:lnTo>
                  <a:lnTo>
                    <a:pt x="51" y="221"/>
                  </a:lnTo>
                  <a:lnTo>
                    <a:pt x="46" y="220"/>
                  </a:lnTo>
                  <a:lnTo>
                    <a:pt x="41" y="219"/>
                  </a:lnTo>
                  <a:lnTo>
                    <a:pt x="37" y="218"/>
                  </a:lnTo>
                  <a:lnTo>
                    <a:pt x="31" y="217"/>
                  </a:lnTo>
                  <a:lnTo>
                    <a:pt x="26" y="216"/>
                  </a:lnTo>
                  <a:lnTo>
                    <a:pt x="22" y="213"/>
                  </a:lnTo>
                  <a:lnTo>
                    <a:pt x="19" y="212"/>
                  </a:lnTo>
                  <a:lnTo>
                    <a:pt x="17" y="210"/>
                  </a:lnTo>
                  <a:lnTo>
                    <a:pt x="15" y="209"/>
                  </a:lnTo>
                  <a:lnTo>
                    <a:pt x="13" y="207"/>
                  </a:lnTo>
                  <a:lnTo>
                    <a:pt x="11" y="205"/>
                  </a:lnTo>
                  <a:lnTo>
                    <a:pt x="9" y="204"/>
                  </a:lnTo>
                  <a:lnTo>
                    <a:pt x="7" y="202"/>
                  </a:lnTo>
                  <a:lnTo>
                    <a:pt x="5" y="199"/>
                  </a:lnTo>
                  <a:lnTo>
                    <a:pt x="4" y="197"/>
                  </a:lnTo>
                  <a:lnTo>
                    <a:pt x="3" y="194"/>
                  </a:lnTo>
                  <a:lnTo>
                    <a:pt x="1" y="192"/>
                  </a:lnTo>
                  <a:lnTo>
                    <a:pt x="0" y="189"/>
                  </a:lnTo>
                  <a:lnTo>
                    <a:pt x="2" y="182"/>
                  </a:lnTo>
                  <a:lnTo>
                    <a:pt x="49" y="44"/>
                  </a:lnTo>
                  <a:lnTo>
                    <a:pt x="123" y="58"/>
                  </a:lnTo>
                  <a:lnTo>
                    <a:pt x="118" y="57"/>
                  </a:lnTo>
                  <a:close/>
                  <a:moveTo>
                    <a:pt x="6" y="189"/>
                  </a:moveTo>
                  <a:lnTo>
                    <a:pt x="8" y="192"/>
                  </a:lnTo>
                  <a:lnTo>
                    <a:pt x="11" y="194"/>
                  </a:lnTo>
                  <a:lnTo>
                    <a:pt x="14" y="197"/>
                  </a:lnTo>
                  <a:lnTo>
                    <a:pt x="18" y="200"/>
                  </a:lnTo>
                  <a:lnTo>
                    <a:pt x="14" y="197"/>
                  </a:lnTo>
                  <a:lnTo>
                    <a:pt x="12" y="194"/>
                  </a:lnTo>
                  <a:lnTo>
                    <a:pt x="9" y="192"/>
                  </a:lnTo>
                  <a:lnTo>
                    <a:pt x="6" y="189"/>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75" name="Freeform 126"/>
            <p:cNvSpPr/>
            <p:nvPr>
              <p:custDataLst>
                <p:tags r:id="rId105"/>
              </p:custDataLst>
            </p:nvPr>
          </p:nvSpPr>
          <p:spPr bwMode="auto">
            <a:xfrm>
              <a:off x="2956" y="1752"/>
              <a:ext cx="90" cy="101"/>
            </a:xfrm>
            <a:custGeom>
              <a:avLst/>
              <a:gdLst>
                <a:gd name="T0" fmla="*/ 10 w 90"/>
                <a:gd name="T1" fmla="*/ 101 h 101"/>
                <a:gd name="T2" fmla="*/ 90 w 90"/>
                <a:gd name="T3" fmla="*/ 0 h 101"/>
                <a:gd name="T4" fmla="*/ 68 w 90"/>
                <a:gd name="T5" fmla="*/ 0 h 101"/>
                <a:gd name="T6" fmla="*/ 0 w 90"/>
                <a:gd name="T7" fmla="*/ 89 h 101"/>
                <a:gd name="T8" fmla="*/ 10 w 90"/>
                <a:gd name="T9" fmla="*/ 101 h 101"/>
                <a:gd name="T10" fmla="*/ 0 60000 65536"/>
                <a:gd name="T11" fmla="*/ 0 60000 65536"/>
                <a:gd name="T12" fmla="*/ 0 60000 65536"/>
                <a:gd name="T13" fmla="*/ 0 60000 65536"/>
                <a:gd name="T14" fmla="*/ 0 60000 65536"/>
                <a:gd name="T15" fmla="*/ 0 w 90"/>
                <a:gd name="T16" fmla="*/ 0 h 101"/>
                <a:gd name="T17" fmla="*/ 90 w 90"/>
                <a:gd name="T18" fmla="*/ 101 h 101"/>
              </a:gdLst>
              <a:ahLst/>
              <a:cxnLst>
                <a:cxn ang="T10">
                  <a:pos x="T0" y="T1"/>
                </a:cxn>
                <a:cxn ang="T11">
                  <a:pos x="T2" y="T3"/>
                </a:cxn>
                <a:cxn ang="T12">
                  <a:pos x="T4" y="T5"/>
                </a:cxn>
                <a:cxn ang="T13">
                  <a:pos x="T6" y="T7"/>
                </a:cxn>
                <a:cxn ang="T14">
                  <a:pos x="T8" y="T9"/>
                </a:cxn>
              </a:cxnLst>
              <a:rect l="T15" t="T16" r="T17" b="T18"/>
              <a:pathLst>
                <a:path w="90" h="101">
                  <a:moveTo>
                    <a:pt x="10" y="101"/>
                  </a:moveTo>
                  <a:lnTo>
                    <a:pt x="90" y="0"/>
                  </a:lnTo>
                  <a:lnTo>
                    <a:pt x="68" y="0"/>
                  </a:lnTo>
                  <a:lnTo>
                    <a:pt x="0" y="89"/>
                  </a:lnTo>
                  <a:lnTo>
                    <a:pt x="10" y="101"/>
                  </a:lnTo>
                  <a:close/>
                </a:path>
              </a:pathLst>
            </a:custGeom>
            <a:solidFill>
              <a:srgbClr val="00426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76" name="Freeform 127"/>
            <p:cNvSpPr/>
            <p:nvPr>
              <p:custDataLst>
                <p:tags r:id="rId106"/>
              </p:custDataLst>
            </p:nvPr>
          </p:nvSpPr>
          <p:spPr bwMode="auto">
            <a:xfrm>
              <a:off x="2923" y="1661"/>
              <a:ext cx="164" cy="221"/>
            </a:xfrm>
            <a:custGeom>
              <a:avLst/>
              <a:gdLst>
                <a:gd name="T0" fmla="*/ 148 w 164"/>
                <a:gd name="T1" fmla="*/ 1 h 221"/>
                <a:gd name="T2" fmla="*/ 150 w 164"/>
                <a:gd name="T3" fmla="*/ 0 h 221"/>
                <a:gd name="T4" fmla="*/ 155 w 164"/>
                <a:gd name="T5" fmla="*/ 0 h 221"/>
                <a:gd name="T6" fmla="*/ 158 w 164"/>
                <a:gd name="T7" fmla="*/ 0 h 221"/>
                <a:gd name="T8" fmla="*/ 161 w 164"/>
                <a:gd name="T9" fmla="*/ 1 h 221"/>
                <a:gd name="T10" fmla="*/ 163 w 164"/>
                <a:gd name="T11" fmla="*/ 3 h 221"/>
                <a:gd name="T12" fmla="*/ 164 w 164"/>
                <a:gd name="T13" fmla="*/ 7 h 221"/>
                <a:gd name="T14" fmla="*/ 90 w 164"/>
                <a:gd name="T15" fmla="*/ 210 h 221"/>
                <a:gd name="T16" fmla="*/ 83 w 164"/>
                <a:gd name="T17" fmla="*/ 215 h 221"/>
                <a:gd name="T18" fmla="*/ 74 w 164"/>
                <a:gd name="T19" fmla="*/ 217 h 221"/>
                <a:gd name="T20" fmla="*/ 66 w 164"/>
                <a:gd name="T21" fmla="*/ 220 h 221"/>
                <a:gd name="T22" fmla="*/ 56 w 164"/>
                <a:gd name="T23" fmla="*/ 221 h 221"/>
                <a:gd name="T24" fmla="*/ 46 w 164"/>
                <a:gd name="T25" fmla="*/ 220 h 221"/>
                <a:gd name="T26" fmla="*/ 37 w 164"/>
                <a:gd name="T27" fmla="*/ 218 h 221"/>
                <a:gd name="T28" fmla="*/ 26 w 164"/>
                <a:gd name="T29" fmla="*/ 216 h 221"/>
                <a:gd name="T30" fmla="*/ 19 w 164"/>
                <a:gd name="T31" fmla="*/ 212 h 221"/>
                <a:gd name="T32" fmla="*/ 15 w 164"/>
                <a:gd name="T33" fmla="*/ 209 h 221"/>
                <a:gd name="T34" fmla="*/ 11 w 164"/>
                <a:gd name="T35" fmla="*/ 205 h 221"/>
                <a:gd name="T36" fmla="*/ 7 w 164"/>
                <a:gd name="T37" fmla="*/ 202 h 221"/>
                <a:gd name="T38" fmla="*/ 4 w 164"/>
                <a:gd name="T39" fmla="*/ 197 h 221"/>
                <a:gd name="T40" fmla="*/ 1 w 164"/>
                <a:gd name="T41" fmla="*/ 192 h 221"/>
                <a:gd name="T42" fmla="*/ 2 w 164"/>
                <a:gd name="T43" fmla="*/ 182 h 221"/>
                <a:gd name="T44" fmla="*/ 6 w 164"/>
                <a:gd name="T45" fmla="*/ 188 h 221"/>
                <a:gd name="T46" fmla="*/ 12 w 164"/>
                <a:gd name="T47" fmla="*/ 194 h 221"/>
                <a:gd name="T48" fmla="*/ 19 w 164"/>
                <a:gd name="T49" fmla="*/ 201 h 221"/>
                <a:gd name="T50" fmla="*/ 25 w 164"/>
                <a:gd name="T51" fmla="*/ 204 h 221"/>
                <a:gd name="T52" fmla="*/ 30 w 164"/>
                <a:gd name="T53" fmla="*/ 206 h 221"/>
                <a:gd name="T54" fmla="*/ 37 w 164"/>
                <a:gd name="T55" fmla="*/ 208 h 221"/>
                <a:gd name="T56" fmla="*/ 44 w 164"/>
                <a:gd name="T57" fmla="*/ 210 h 221"/>
                <a:gd name="T58" fmla="*/ 51 w 164"/>
                <a:gd name="T59" fmla="*/ 210 h 221"/>
                <a:gd name="T60" fmla="*/ 60 w 164"/>
                <a:gd name="T61" fmla="*/ 210 h 221"/>
                <a:gd name="T62" fmla="*/ 70 w 164"/>
                <a:gd name="T63" fmla="*/ 208 h 221"/>
                <a:gd name="T64" fmla="*/ 80 w 164"/>
                <a:gd name="T65" fmla="*/ 205 h 221"/>
                <a:gd name="T66" fmla="*/ 118 w 164"/>
                <a:gd name="T67" fmla="*/ 57 h 2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4"/>
                <a:gd name="T103" fmla="*/ 0 h 221"/>
                <a:gd name="T104" fmla="*/ 164 w 164"/>
                <a:gd name="T105" fmla="*/ 221 h 2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4" h="221">
                  <a:moveTo>
                    <a:pt x="118" y="57"/>
                  </a:moveTo>
                  <a:lnTo>
                    <a:pt x="148" y="1"/>
                  </a:lnTo>
                  <a:lnTo>
                    <a:pt x="148" y="0"/>
                  </a:lnTo>
                  <a:lnTo>
                    <a:pt x="150" y="0"/>
                  </a:lnTo>
                  <a:lnTo>
                    <a:pt x="152" y="0"/>
                  </a:lnTo>
                  <a:lnTo>
                    <a:pt x="155" y="0"/>
                  </a:lnTo>
                  <a:lnTo>
                    <a:pt x="156" y="0"/>
                  </a:lnTo>
                  <a:lnTo>
                    <a:pt x="158" y="0"/>
                  </a:lnTo>
                  <a:lnTo>
                    <a:pt x="159" y="0"/>
                  </a:lnTo>
                  <a:lnTo>
                    <a:pt x="161" y="1"/>
                  </a:lnTo>
                  <a:lnTo>
                    <a:pt x="162" y="2"/>
                  </a:lnTo>
                  <a:lnTo>
                    <a:pt x="163" y="3"/>
                  </a:lnTo>
                  <a:lnTo>
                    <a:pt x="164" y="5"/>
                  </a:lnTo>
                  <a:lnTo>
                    <a:pt x="164" y="7"/>
                  </a:lnTo>
                  <a:lnTo>
                    <a:pt x="92" y="208"/>
                  </a:lnTo>
                  <a:lnTo>
                    <a:pt x="90" y="210"/>
                  </a:lnTo>
                  <a:lnTo>
                    <a:pt x="85" y="213"/>
                  </a:lnTo>
                  <a:lnTo>
                    <a:pt x="83" y="215"/>
                  </a:lnTo>
                  <a:lnTo>
                    <a:pt x="79" y="216"/>
                  </a:lnTo>
                  <a:lnTo>
                    <a:pt x="74" y="217"/>
                  </a:lnTo>
                  <a:lnTo>
                    <a:pt x="70" y="219"/>
                  </a:lnTo>
                  <a:lnTo>
                    <a:pt x="66" y="220"/>
                  </a:lnTo>
                  <a:lnTo>
                    <a:pt x="61" y="220"/>
                  </a:lnTo>
                  <a:lnTo>
                    <a:pt x="56" y="221"/>
                  </a:lnTo>
                  <a:lnTo>
                    <a:pt x="51" y="221"/>
                  </a:lnTo>
                  <a:lnTo>
                    <a:pt x="46" y="220"/>
                  </a:lnTo>
                  <a:lnTo>
                    <a:pt x="41" y="219"/>
                  </a:lnTo>
                  <a:lnTo>
                    <a:pt x="37" y="218"/>
                  </a:lnTo>
                  <a:lnTo>
                    <a:pt x="31" y="217"/>
                  </a:lnTo>
                  <a:lnTo>
                    <a:pt x="26" y="216"/>
                  </a:lnTo>
                  <a:lnTo>
                    <a:pt x="22" y="213"/>
                  </a:lnTo>
                  <a:lnTo>
                    <a:pt x="19" y="212"/>
                  </a:lnTo>
                  <a:lnTo>
                    <a:pt x="17" y="210"/>
                  </a:lnTo>
                  <a:lnTo>
                    <a:pt x="15" y="209"/>
                  </a:lnTo>
                  <a:lnTo>
                    <a:pt x="13" y="207"/>
                  </a:lnTo>
                  <a:lnTo>
                    <a:pt x="11" y="205"/>
                  </a:lnTo>
                  <a:lnTo>
                    <a:pt x="9" y="204"/>
                  </a:lnTo>
                  <a:lnTo>
                    <a:pt x="7" y="202"/>
                  </a:lnTo>
                  <a:lnTo>
                    <a:pt x="5" y="199"/>
                  </a:lnTo>
                  <a:lnTo>
                    <a:pt x="4" y="197"/>
                  </a:lnTo>
                  <a:lnTo>
                    <a:pt x="3" y="194"/>
                  </a:lnTo>
                  <a:lnTo>
                    <a:pt x="1" y="192"/>
                  </a:lnTo>
                  <a:lnTo>
                    <a:pt x="0" y="189"/>
                  </a:lnTo>
                  <a:lnTo>
                    <a:pt x="2" y="182"/>
                  </a:lnTo>
                  <a:lnTo>
                    <a:pt x="3" y="184"/>
                  </a:lnTo>
                  <a:lnTo>
                    <a:pt x="6" y="188"/>
                  </a:lnTo>
                  <a:lnTo>
                    <a:pt x="8" y="192"/>
                  </a:lnTo>
                  <a:lnTo>
                    <a:pt x="12" y="194"/>
                  </a:lnTo>
                  <a:lnTo>
                    <a:pt x="15" y="198"/>
                  </a:lnTo>
                  <a:lnTo>
                    <a:pt x="19" y="201"/>
                  </a:lnTo>
                  <a:lnTo>
                    <a:pt x="22" y="203"/>
                  </a:lnTo>
                  <a:lnTo>
                    <a:pt x="25" y="204"/>
                  </a:lnTo>
                  <a:lnTo>
                    <a:pt x="27" y="205"/>
                  </a:lnTo>
                  <a:lnTo>
                    <a:pt x="30" y="206"/>
                  </a:lnTo>
                  <a:lnTo>
                    <a:pt x="33" y="208"/>
                  </a:lnTo>
                  <a:lnTo>
                    <a:pt x="37" y="208"/>
                  </a:lnTo>
                  <a:lnTo>
                    <a:pt x="40" y="209"/>
                  </a:lnTo>
                  <a:lnTo>
                    <a:pt x="44" y="210"/>
                  </a:lnTo>
                  <a:lnTo>
                    <a:pt x="48" y="210"/>
                  </a:lnTo>
                  <a:lnTo>
                    <a:pt x="51" y="210"/>
                  </a:lnTo>
                  <a:lnTo>
                    <a:pt x="56" y="210"/>
                  </a:lnTo>
                  <a:lnTo>
                    <a:pt x="60" y="210"/>
                  </a:lnTo>
                  <a:lnTo>
                    <a:pt x="65" y="209"/>
                  </a:lnTo>
                  <a:lnTo>
                    <a:pt x="70" y="208"/>
                  </a:lnTo>
                  <a:lnTo>
                    <a:pt x="75" y="207"/>
                  </a:lnTo>
                  <a:lnTo>
                    <a:pt x="80" y="205"/>
                  </a:lnTo>
                  <a:lnTo>
                    <a:pt x="133" y="60"/>
                  </a:lnTo>
                  <a:lnTo>
                    <a:pt x="118" y="57"/>
                  </a:lnTo>
                  <a:close/>
                </a:path>
              </a:pathLst>
            </a:custGeom>
            <a:solidFill>
              <a:srgbClr val="1F1A1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sp>
          <p:nvSpPr>
            <p:cNvPr id="29777" name="Freeform 128"/>
            <p:cNvSpPr/>
            <p:nvPr>
              <p:custDataLst>
                <p:tags r:id="rId107"/>
              </p:custDataLst>
            </p:nvPr>
          </p:nvSpPr>
          <p:spPr bwMode="auto">
            <a:xfrm>
              <a:off x="2925" y="1705"/>
              <a:ext cx="133" cy="167"/>
            </a:xfrm>
            <a:custGeom>
              <a:avLst/>
              <a:gdLst>
                <a:gd name="T0" fmla="*/ 133 w 133"/>
                <a:gd name="T1" fmla="*/ 16 h 167"/>
                <a:gd name="T2" fmla="*/ 48 w 133"/>
                <a:gd name="T3" fmla="*/ 0 h 167"/>
                <a:gd name="T4" fmla="*/ 0 w 133"/>
                <a:gd name="T5" fmla="*/ 138 h 167"/>
                <a:gd name="T6" fmla="*/ 1 w 133"/>
                <a:gd name="T7" fmla="*/ 140 h 167"/>
                <a:gd name="T8" fmla="*/ 4 w 133"/>
                <a:gd name="T9" fmla="*/ 145 h 167"/>
                <a:gd name="T10" fmla="*/ 7 w 133"/>
                <a:gd name="T11" fmla="*/ 148 h 167"/>
                <a:gd name="T12" fmla="*/ 11 w 133"/>
                <a:gd name="T13" fmla="*/ 151 h 167"/>
                <a:gd name="T14" fmla="*/ 14 w 133"/>
                <a:gd name="T15" fmla="*/ 155 h 167"/>
                <a:gd name="T16" fmla="*/ 19 w 133"/>
                <a:gd name="T17" fmla="*/ 158 h 167"/>
                <a:gd name="T18" fmla="*/ 21 w 133"/>
                <a:gd name="T19" fmla="*/ 160 h 167"/>
                <a:gd name="T20" fmla="*/ 24 w 133"/>
                <a:gd name="T21" fmla="*/ 160 h 167"/>
                <a:gd name="T22" fmla="*/ 26 w 133"/>
                <a:gd name="T23" fmla="*/ 162 h 167"/>
                <a:gd name="T24" fmla="*/ 30 w 133"/>
                <a:gd name="T25" fmla="*/ 163 h 167"/>
                <a:gd name="T26" fmla="*/ 33 w 133"/>
                <a:gd name="T27" fmla="*/ 164 h 167"/>
                <a:gd name="T28" fmla="*/ 36 w 133"/>
                <a:gd name="T29" fmla="*/ 165 h 167"/>
                <a:gd name="T30" fmla="*/ 39 w 133"/>
                <a:gd name="T31" fmla="*/ 166 h 167"/>
                <a:gd name="T32" fmla="*/ 44 w 133"/>
                <a:gd name="T33" fmla="*/ 167 h 167"/>
                <a:gd name="T34" fmla="*/ 47 w 133"/>
                <a:gd name="T35" fmla="*/ 167 h 167"/>
                <a:gd name="T36" fmla="*/ 51 w 133"/>
                <a:gd name="T37" fmla="*/ 167 h 167"/>
                <a:gd name="T38" fmla="*/ 56 w 133"/>
                <a:gd name="T39" fmla="*/ 167 h 167"/>
                <a:gd name="T40" fmla="*/ 59 w 133"/>
                <a:gd name="T41" fmla="*/ 167 h 167"/>
                <a:gd name="T42" fmla="*/ 64 w 133"/>
                <a:gd name="T43" fmla="*/ 166 h 167"/>
                <a:gd name="T44" fmla="*/ 69 w 133"/>
                <a:gd name="T45" fmla="*/ 165 h 167"/>
                <a:gd name="T46" fmla="*/ 74 w 133"/>
                <a:gd name="T47" fmla="*/ 163 h 167"/>
                <a:gd name="T48" fmla="*/ 79 w 133"/>
                <a:gd name="T49" fmla="*/ 161 h 167"/>
                <a:gd name="T50" fmla="*/ 133 w 133"/>
                <a:gd name="T51" fmla="*/ 16 h 16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3"/>
                <a:gd name="T79" fmla="*/ 0 h 167"/>
                <a:gd name="T80" fmla="*/ 133 w 133"/>
                <a:gd name="T81" fmla="*/ 167 h 16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3" h="167">
                  <a:moveTo>
                    <a:pt x="133" y="16"/>
                  </a:moveTo>
                  <a:lnTo>
                    <a:pt x="48" y="0"/>
                  </a:lnTo>
                  <a:lnTo>
                    <a:pt x="0" y="138"/>
                  </a:lnTo>
                  <a:lnTo>
                    <a:pt x="1" y="140"/>
                  </a:lnTo>
                  <a:lnTo>
                    <a:pt x="4" y="145"/>
                  </a:lnTo>
                  <a:lnTo>
                    <a:pt x="7" y="148"/>
                  </a:lnTo>
                  <a:lnTo>
                    <a:pt x="11" y="151"/>
                  </a:lnTo>
                  <a:lnTo>
                    <a:pt x="14" y="155"/>
                  </a:lnTo>
                  <a:lnTo>
                    <a:pt x="19" y="158"/>
                  </a:lnTo>
                  <a:lnTo>
                    <a:pt x="21" y="160"/>
                  </a:lnTo>
                  <a:lnTo>
                    <a:pt x="24" y="160"/>
                  </a:lnTo>
                  <a:lnTo>
                    <a:pt x="26" y="162"/>
                  </a:lnTo>
                  <a:lnTo>
                    <a:pt x="30" y="163"/>
                  </a:lnTo>
                  <a:lnTo>
                    <a:pt x="33" y="164"/>
                  </a:lnTo>
                  <a:lnTo>
                    <a:pt x="36" y="165"/>
                  </a:lnTo>
                  <a:lnTo>
                    <a:pt x="39" y="166"/>
                  </a:lnTo>
                  <a:lnTo>
                    <a:pt x="44" y="167"/>
                  </a:lnTo>
                  <a:lnTo>
                    <a:pt x="47" y="167"/>
                  </a:lnTo>
                  <a:lnTo>
                    <a:pt x="51" y="167"/>
                  </a:lnTo>
                  <a:lnTo>
                    <a:pt x="56" y="167"/>
                  </a:lnTo>
                  <a:lnTo>
                    <a:pt x="59" y="167"/>
                  </a:lnTo>
                  <a:lnTo>
                    <a:pt x="64" y="166"/>
                  </a:lnTo>
                  <a:lnTo>
                    <a:pt x="69" y="165"/>
                  </a:lnTo>
                  <a:lnTo>
                    <a:pt x="74" y="163"/>
                  </a:lnTo>
                  <a:lnTo>
                    <a:pt x="79" y="161"/>
                  </a:lnTo>
                  <a:lnTo>
                    <a:pt x="133"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680">
                <a:solidFill>
                  <a:schemeClr val="dk1"/>
                </a:solidFill>
              </a:endParaRPr>
            </a:p>
          </p:txBody>
        </p:sp>
      </p:grpSp>
      <p:sp>
        <p:nvSpPr>
          <p:cNvPr id="29705" name="Text Box 129"/>
          <p:cNvSpPr txBox="1">
            <a:spLocks noChangeArrowheads="1"/>
          </p:cNvSpPr>
          <p:nvPr>
            <p:custDataLst>
              <p:tags r:id="rId108"/>
            </p:custDataLst>
          </p:nvPr>
        </p:nvSpPr>
        <p:spPr bwMode="auto">
          <a:xfrm>
            <a:off x="5291698" y="2237296"/>
            <a:ext cx="156296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261" tIns="36630" rIns="73261" bIns="36630">
            <a:spAutoFit/>
          </a:bodyPr>
          <a:lstStyle>
            <a:lvl1pPr defTabSz="784225">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784225">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784225">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defTabSz="784225">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784225">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a:lnSpc>
                <a:spcPct val="100000"/>
              </a:lnSpc>
              <a:spcBef>
                <a:spcPct val="50000"/>
              </a:spcBef>
              <a:buClrTx/>
              <a:buSzTx/>
              <a:buFontTx/>
              <a:buNone/>
            </a:pPr>
            <a:r>
              <a:rPr lang="en-US" altLang="zh-CN" sz="1775">
                <a:solidFill>
                  <a:schemeClr val="dk1"/>
                </a:solidFill>
                <a:ea typeface="MS PGothic" panose="020B0600070205080204" pitchFamily="34" charset="-128"/>
              </a:rPr>
              <a:t>MME/S-GW</a:t>
            </a:r>
            <a:endParaRPr lang="en-US" altLang="zh-CN" sz="1775">
              <a:solidFill>
                <a:schemeClr val="dk1"/>
              </a:solidFill>
              <a:ea typeface="MS PGothic" panose="020B0600070205080204" pitchFamily="34" charset="-128"/>
            </a:endParaRPr>
          </a:p>
        </p:txBody>
      </p:sp>
      <p:sp>
        <p:nvSpPr>
          <p:cNvPr id="29706" name="Text Box 130"/>
          <p:cNvSpPr txBox="1">
            <a:spLocks noChangeArrowheads="1"/>
          </p:cNvSpPr>
          <p:nvPr>
            <p:custDataLst>
              <p:tags r:id="rId109"/>
            </p:custDataLst>
          </p:nvPr>
        </p:nvSpPr>
        <p:spPr bwMode="auto">
          <a:xfrm>
            <a:off x="2711985" y="2295183"/>
            <a:ext cx="1269076"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261" tIns="36630" rIns="73261" bIns="36630">
            <a:spAutoFit/>
          </a:bodyPr>
          <a:lstStyle>
            <a:lvl1pPr defTabSz="784225">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784225">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784225">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defTabSz="784225">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784225">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a:lnSpc>
                <a:spcPct val="100000"/>
              </a:lnSpc>
              <a:spcBef>
                <a:spcPct val="50000"/>
              </a:spcBef>
              <a:buClrTx/>
              <a:buSzTx/>
              <a:buFontTx/>
              <a:buNone/>
            </a:pPr>
            <a:r>
              <a:rPr lang="en-US" altLang="zh-CN" sz="1775">
                <a:solidFill>
                  <a:schemeClr val="dk1"/>
                </a:solidFill>
                <a:ea typeface="MS PGothic" panose="020B0600070205080204" pitchFamily="34" charset="-128"/>
              </a:rPr>
              <a:t>E-NodeB1</a:t>
            </a:r>
            <a:endParaRPr lang="en-US" altLang="zh-CN" sz="1775">
              <a:solidFill>
                <a:schemeClr val="dk1"/>
              </a:solidFill>
              <a:ea typeface="MS PGothic" panose="020B0600070205080204" pitchFamily="34" charset="-128"/>
            </a:endParaRPr>
          </a:p>
        </p:txBody>
      </p:sp>
      <p:sp>
        <p:nvSpPr>
          <p:cNvPr id="29707" name="Text Box 131"/>
          <p:cNvSpPr txBox="1">
            <a:spLocks noChangeArrowheads="1"/>
          </p:cNvSpPr>
          <p:nvPr>
            <p:custDataLst>
              <p:tags r:id="rId110"/>
            </p:custDataLst>
          </p:nvPr>
        </p:nvSpPr>
        <p:spPr bwMode="auto">
          <a:xfrm>
            <a:off x="8135618" y="2237296"/>
            <a:ext cx="1269076"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261" tIns="36630" rIns="73261" bIns="36630">
            <a:spAutoFit/>
          </a:bodyPr>
          <a:lstStyle>
            <a:lvl1pPr defTabSz="784225">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784225">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784225">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defTabSz="784225">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784225">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784225"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a:lnSpc>
                <a:spcPct val="100000"/>
              </a:lnSpc>
              <a:spcBef>
                <a:spcPct val="50000"/>
              </a:spcBef>
              <a:buClrTx/>
              <a:buSzTx/>
              <a:buFontTx/>
              <a:buNone/>
            </a:pPr>
            <a:r>
              <a:rPr lang="en-US" altLang="zh-CN" sz="1775">
                <a:solidFill>
                  <a:schemeClr val="dk1"/>
                </a:solidFill>
                <a:ea typeface="MS PGothic" panose="020B0600070205080204" pitchFamily="34" charset="-128"/>
              </a:rPr>
              <a:t>E-NodeB2</a:t>
            </a:r>
            <a:endParaRPr lang="en-US" altLang="zh-CN" sz="1775">
              <a:solidFill>
                <a:schemeClr val="dk1"/>
              </a:solidFill>
              <a:ea typeface="MS PGothic" panose="020B0600070205080204" pitchFamily="34" charset="-128"/>
            </a:endParaRPr>
          </a:p>
        </p:txBody>
      </p:sp>
      <p:sp>
        <p:nvSpPr>
          <p:cNvPr id="2063492" name="Line 132"/>
          <p:cNvSpPr>
            <a:spLocks noChangeShapeType="1"/>
          </p:cNvSpPr>
          <p:nvPr>
            <p:custDataLst>
              <p:tags r:id="rId111"/>
            </p:custDataLst>
          </p:nvPr>
        </p:nvSpPr>
        <p:spPr bwMode="auto">
          <a:xfrm flipH="1">
            <a:off x="4548064" y="1881064"/>
            <a:ext cx="1076117" cy="403730"/>
          </a:xfrm>
          <a:prstGeom prst="line">
            <a:avLst/>
          </a:prstGeom>
          <a:noFill/>
          <a:ln w="25400">
            <a:solidFill>
              <a:srgbClr val="006699"/>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sz="1680">
              <a:solidFill>
                <a:schemeClr val="dk1"/>
              </a:solidFill>
            </a:endParaRPr>
          </a:p>
        </p:txBody>
      </p:sp>
      <p:sp>
        <p:nvSpPr>
          <p:cNvPr id="2063493" name="Line 133"/>
          <p:cNvSpPr>
            <a:spLocks noChangeShapeType="1"/>
          </p:cNvSpPr>
          <p:nvPr>
            <p:custDataLst>
              <p:tags r:id="rId112"/>
            </p:custDataLst>
          </p:nvPr>
        </p:nvSpPr>
        <p:spPr bwMode="auto">
          <a:xfrm flipH="1">
            <a:off x="2661518" y="2621730"/>
            <a:ext cx="1211189" cy="1479847"/>
          </a:xfrm>
          <a:prstGeom prst="line">
            <a:avLst/>
          </a:prstGeom>
          <a:noFill/>
          <a:ln w="25400">
            <a:solidFill>
              <a:srgbClr val="006699"/>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sz="1680">
              <a:solidFill>
                <a:schemeClr val="dk1"/>
              </a:solidFill>
            </a:endParaRPr>
          </a:p>
        </p:txBody>
      </p:sp>
      <p:sp>
        <p:nvSpPr>
          <p:cNvPr id="2063494" name="Line 134"/>
          <p:cNvSpPr>
            <a:spLocks noChangeShapeType="1"/>
          </p:cNvSpPr>
          <p:nvPr>
            <p:custDataLst>
              <p:tags r:id="rId113"/>
            </p:custDataLst>
          </p:nvPr>
        </p:nvSpPr>
        <p:spPr bwMode="auto">
          <a:xfrm>
            <a:off x="8183114" y="2553451"/>
            <a:ext cx="1212673" cy="1549609"/>
          </a:xfrm>
          <a:prstGeom prst="line">
            <a:avLst/>
          </a:prstGeom>
          <a:noFill/>
          <a:ln w="25400">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sz="1680">
              <a:solidFill>
                <a:schemeClr val="dk1"/>
              </a:solidFill>
            </a:endParaRPr>
          </a:p>
        </p:txBody>
      </p:sp>
      <p:sp>
        <p:nvSpPr>
          <p:cNvPr id="2063495" name="Line 135"/>
          <p:cNvSpPr>
            <a:spLocks noChangeShapeType="1"/>
          </p:cNvSpPr>
          <p:nvPr>
            <p:custDataLst>
              <p:tags r:id="rId114"/>
            </p:custDataLst>
          </p:nvPr>
        </p:nvSpPr>
        <p:spPr bwMode="auto">
          <a:xfrm>
            <a:off x="4548064" y="2553451"/>
            <a:ext cx="1482815" cy="1548126"/>
          </a:xfrm>
          <a:prstGeom prst="line">
            <a:avLst/>
          </a:prstGeom>
          <a:noFill/>
          <a:ln w="25400">
            <a:solidFill>
              <a:srgbClr val="006699"/>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sz="1680">
              <a:solidFill>
                <a:schemeClr val="dk1"/>
              </a:solidFill>
            </a:endParaRPr>
          </a:p>
        </p:txBody>
      </p:sp>
      <p:sp>
        <p:nvSpPr>
          <p:cNvPr id="2063496" name="Line 136"/>
          <p:cNvSpPr>
            <a:spLocks noChangeShapeType="1"/>
          </p:cNvSpPr>
          <p:nvPr>
            <p:custDataLst>
              <p:tags r:id="rId115"/>
            </p:custDataLst>
          </p:nvPr>
        </p:nvSpPr>
        <p:spPr bwMode="auto">
          <a:xfrm flipH="1">
            <a:off x="6162983" y="2553451"/>
            <a:ext cx="1411569" cy="1548126"/>
          </a:xfrm>
          <a:prstGeom prst="line">
            <a:avLst/>
          </a:prstGeom>
          <a:noFill/>
          <a:ln w="25400">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sz="1680">
              <a:solidFill>
                <a:schemeClr val="dk1"/>
              </a:solidFill>
            </a:endParaRPr>
          </a:p>
        </p:txBody>
      </p:sp>
      <p:sp>
        <p:nvSpPr>
          <p:cNvPr id="2063497" name="Line 137"/>
          <p:cNvSpPr>
            <a:spLocks noChangeShapeType="1"/>
          </p:cNvSpPr>
          <p:nvPr>
            <p:custDataLst>
              <p:tags r:id="rId116"/>
            </p:custDataLst>
          </p:nvPr>
        </p:nvSpPr>
        <p:spPr bwMode="auto">
          <a:xfrm>
            <a:off x="6499918" y="1812786"/>
            <a:ext cx="1010809" cy="538800"/>
          </a:xfrm>
          <a:prstGeom prst="line">
            <a:avLst/>
          </a:prstGeom>
          <a:noFill/>
          <a:ln w="25400">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sz="1680">
              <a:solidFill>
                <a:schemeClr val="dk1"/>
              </a:solidFill>
            </a:endParaRPr>
          </a:p>
        </p:txBody>
      </p:sp>
      <p:sp>
        <p:nvSpPr>
          <p:cNvPr id="143" name="文本框 14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硬切换</a:t>
            </a:r>
            <a:r>
              <a:rPr kumimoji="1" lang="en-US" altLang="zh-CN" sz="2850" dirty="0">
                <a:solidFill>
                  <a:schemeClr val="accent1"/>
                </a:solidFill>
                <a:latin typeface="微软雅黑" panose="020B0503020204020204" charset="-122"/>
                <a:ea typeface="微软雅黑" panose="020B0503020204020204" charset="-122"/>
                <a:cs typeface="微软雅黑" panose="020B0503020204020204" charset="-122"/>
              </a:rPr>
              <a:t>——</a:t>
            </a:r>
            <a:r>
              <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rPr>
              <a:t>先断开，再连接</a:t>
            </a:r>
            <a:endParaRPr kumimoji="1" lang="zh-CN" altLang="en-US" sz="2850" dirty="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144" name="直线连接符 3"/>
          <p:cNvCxnSpPr/>
          <p:nvPr>
            <p:custDataLst>
              <p:tags r:id="rId117"/>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63493"/>
                                        </p:tgtEl>
                                        <p:attrNameLst>
                                          <p:attrName>style.visibility</p:attrName>
                                        </p:attrNameLst>
                                      </p:cBhvr>
                                      <p:to>
                                        <p:strVal val="hidden"/>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1.23782E-6 -2.49485E-6 L 0.30001 0.00236 " pathEditMode="relative" rAng="0" ptsTypes="AA">
                                      <p:cBhvr>
                                        <p:cTn id="9" dur="5000" fill="hold"/>
                                        <p:tgtEl>
                                          <p:spTgt spid="2"/>
                                        </p:tgtEl>
                                        <p:attrNameLst>
                                          <p:attrName>ppt_x</p:attrName>
                                          <p:attrName>ppt_y</p:attrName>
                                        </p:attrNameLst>
                                      </p:cBhvr>
                                      <p:rCtr x="14993" y="118"/>
                                    </p:animMotion>
                                  </p:childTnLst>
                                </p:cTn>
                              </p:par>
                            </p:childTnLst>
                          </p:cTn>
                        </p:par>
                        <p:par>
                          <p:cTn id="10" fill="hold">
                            <p:stCondLst>
                              <p:cond delay="5000"/>
                            </p:stCondLst>
                            <p:childTnLst>
                              <p:par>
                                <p:cTn id="11" presetID="18" presetClass="entr" presetSubtype="12" fill="hold" nodeType="afterEffect">
                                  <p:stCondLst>
                                    <p:cond delay="0"/>
                                  </p:stCondLst>
                                  <p:childTnLst>
                                    <p:set>
                                      <p:cBhvr>
                                        <p:cTn id="12" dur="1" fill="hold">
                                          <p:stCondLst>
                                            <p:cond delay="0"/>
                                          </p:stCondLst>
                                        </p:cTn>
                                        <p:tgtEl>
                                          <p:spTgt spid="2063495"/>
                                        </p:tgtEl>
                                        <p:attrNameLst>
                                          <p:attrName>style.visibility</p:attrName>
                                        </p:attrNameLst>
                                      </p:cBhvr>
                                      <p:to>
                                        <p:strVal val="visible"/>
                                      </p:to>
                                    </p:set>
                                    <p:animEffect transition="in" filter="strips(downLeft)">
                                      <p:cBhvr>
                                        <p:cTn id="13" dur="500"/>
                                        <p:tgtEl>
                                          <p:spTgt spid="2063495"/>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2063497"/>
                                        </p:tgtEl>
                                        <p:attrNameLst>
                                          <p:attrName>style.visibility</p:attrName>
                                        </p:attrNameLst>
                                      </p:cBhvr>
                                      <p:to>
                                        <p:strVal val="visible"/>
                                      </p:to>
                                    </p:set>
                                    <p:animEffect transition="in" filter="strips(downLeft)">
                                      <p:cBhvr>
                                        <p:cTn id="18" dur="500"/>
                                        <p:tgtEl>
                                          <p:spTgt spid="206349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63495"/>
                                        </p:tgtEl>
                                        <p:attrNameLst>
                                          <p:attrName>style.visibility</p:attrName>
                                        </p:attrNameLst>
                                      </p:cBhvr>
                                      <p:to>
                                        <p:strVal val="hidden"/>
                                      </p:to>
                                    </p:set>
                                  </p:childTnLst>
                                </p:cTn>
                              </p:par>
                            </p:childTnLst>
                          </p:cTn>
                        </p:par>
                        <p:par>
                          <p:cTn id="23" fill="hold">
                            <p:stCondLst>
                              <p:cond delay="0"/>
                            </p:stCondLst>
                            <p:childTnLst>
                              <p:par>
                                <p:cTn id="24" presetID="18" presetClass="entr" presetSubtype="12" fill="hold" nodeType="afterEffect">
                                  <p:stCondLst>
                                    <p:cond delay="200"/>
                                  </p:stCondLst>
                                  <p:childTnLst>
                                    <p:set>
                                      <p:cBhvr>
                                        <p:cTn id="25" dur="1" fill="hold">
                                          <p:stCondLst>
                                            <p:cond delay="0"/>
                                          </p:stCondLst>
                                        </p:cTn>
                                        <p:tgtEl>
                                          <p:spTgt spid="2063496"/>
                                        </p:tgtEl>
                                        <p:attrNameLst>
                                          <p:attrName>style.visibility</p:attrName>
                                        </p:attrNameLst>
                                      </p:cBhvr>
                                      <p:to>
                                        <p:strVal val="visible"/>
                                      </p:to>
                                    </p:set>
                                    <p:animEffect transition="in" filter="strips(downLeft)">
                                      <p:cBhvr>
                                        <p:cTn id="26" dur="500"/>
                                        <p:tgtEl>
                                          <p:spTgt spid="206349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06349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63496"/>
                                        </p:tgtEl>
                                        <p:attrNameLst>
                                          <p:attrName>style.visibility</p:attrName>
                                        </p:attrNameLst>
                                      </p:cBhvr>
                                      <p:to>
                                        <p:strVal val="hidden"/>
                                      </p:to>
                                    </p:set>
                                  </p:childTnLst>
                                </p:cTn>
                              </p:par>
                            </p:childTnLst>
                          </p:cTn>
                        </p:par>
                        <p:par>
                          <p:cTn id="35" fill="hold">
                            <p:stCondLst>
                              <p:cond delay="0"/>
                            </p:stCondLst>
                            <p:childTnLst>
                              <p:par>
                                <p:cTn id="36" presetID="63" presetClass="path" presetSubtype="0" accel="50000" decel="50000" fill="hold" nodeType="afterEffect">
                                  <p:stCondLst>
                                    <p:cond delay="0"/>
                                  </p:stCondLst>
                                  <p:childTnLst>
                                    <p:animMotion origin="layout" path="M 0.28996 0.00912 L 0.55578 0.00529 " pathEditMode="relative" rAng="0" ptsTypes="AA">
                                      <p:cBhvr>
                                        <p:cTn id="37" dur="5000" fill="hold"/>
                                        <p:tgtEl>
                                          <p:spTgt spid="2"/>
                                        </p:tgtEl>
                                        <p:attrNameLst>
                                          <p:attrName>ppt_x</p:attrName>
                                          <p:attrName>ppt_y</p:attrName>
                                        </p:attrNameLst>
                                      </p:cBhvr>
                                      <p:rCtr x="13291" y="-206"/>
                                    </p:animMotion>
                                  </p:childTnLst>
                                </p:cTn>
                              </p:par>
                            </p:childTnLst>
                          </p:cTn>
                        </p:par>
                        <p:par>
                          <p:cTn id="38" fill="hold">
                            <p:stCondLst>
                              <p:cond delay="5000"/>
                            </p:stCondLst>
                            <p:childTnLst>
                              <p:par>
                                <p:cTn id="39" presetID="18" presetClass="entr" presetSubtype="12" fill="hold" nodeType="afterEffect">
                                  <p:stCondLst>
                                    <p:cond delay="0"/>
                                  </p:stCondLst>
                                  <p:childTnLst>
                                    <p:set>
                                      <p:cBhvr>
                                        <p:cTn id="40" dur="1" fill="hold">
                                          <p:stCondLst>
                                            <p:cond delay="0"/>
                                          </p:stCondLst>
                                        </p:cTn>
                                        <p:tgtEl>
                                          <p:spTgt spid="2063494"/>
                                        </p:tgtEl>
                                        <p:attrNameLst>
                                          <p:attrName>style.visibility</p:attrName>
                                        </p:attrNameLst>
                                      </p:cBhvr>
                                      <p:to>
                                        <p:strVal val="visible"/>
                                      </p:to>
                                    </p:set>
                                    <p:animEffect transition="in" filter="strips(downLeft)">
                                      <p:cBhvr>
                                        <p:cTn id="41" dur="500"/>
                                        <p:tgtEl>
                                          <p:spTgt spid="20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标题 156673"/>
          <p:cNvSpPr>
            <a:spLocks noGrp="1"/>
          </p:cNvSpPr>
          <p:nvPr>
            <p:ph type="title"/>
          </p:nvPr>
        </p:nvSpPr>
        <p:spPr/>
        <p:txBody>
          <a:bodyPr anchor="t" anchorCtr="0"/>
          <a:lstStyle/>
          <a:p>
            <a:r>
              <a:rPr lang="en-US" altLang="zh-CN"/>
              <a:t>2</a:t>
            </a:r>
            <a:r>
              <a:rPr lang="zh-CN" altLang="en-US" dirty="0"/>
              <a:t>．连接状态移动性管理</a:t>
            </a:r>
            <a:endParaRPr lang="zh-CN" altLang="en-US" dirty="0"/>
          </a:p>
        </p:txBody>
      </p:sp>
      <p:sp>
        <p:nvSpPr>
          <p:cNvPr id="172034" name="文本占位符 156674"/>
          <p:cNvSpPr>
            <a:spLocks noGrp="1"/>
          </p:cNvSpPr>
          <p:nvPr>
            <p:ph idx="1"/>
          </p:nvPr>
        </p:nvSpPr>
        <p:spPr>
          <a:xfrm>
            <a:off x="742950" y="1600200"/>
            <a:ext cx="10667365" cy="4038600"/>
          </a:xfrm>
        </p:spPr>
        <p:txBody>
          <a:bodyPr anchor="t" anchorCtr="0"/>
          <a:lstStyle/>
          <a:p>
            <a:pPr>
              <a:lnSpc>
                <a:spcPct val="100000"/>
              </a:lnSpc>
            </a:pPr>
            <a:r>
              <a:rPr lang="zh-CN" altLang="en-US" dirty="0"/>
              <a:t>连接状态下</a:t>
            </a:r>
            <a:r>
              <a:rPr lang="en-US" altLang="zh-CN"/>
              <a:t>LTE/LTE-A</a:t>
            </a:r>
            <a:r>
              <a:rPr lang="zh-CN" altLang="en-US" dirty="0"/>
              <a:t>接入系统内的移动性管理指的是处理在连接状态下</a:t>
            </a:r>
            <a:r>
              <a:rPr lang="en-US" altLang="zh-CN"/>
              <a:t>UE</a:t>
            </a:r>
            <a:r>
              <a:rPr lang="zh-CN" altLang="en-US" dirty="0"/>
              <a:t>的移动，其主要内容包括</a:t>
            </a:r>
            <a:r>
              <a:rPr lang="zh-CN" altLang="en-US" b="1" dirty="0"/>
              <a:t>核心网节点的重定位以及切换过程</a:t>
            </a:r>
            <a:r>
              <a:rPr lang="zh-CN" altLang="en-US" dirty="0"/>
              <a:t>。</a:t>
            </a:r>
            <a:endParaRPr lang="zh-CN" altLang="en-US" dirty="0"/>
          </a:p>
          <a:p>
            <a:pPr>
              <a:lnSpc>
                <a:spcPct val="100000"/>
              </a:lnSpc>
            </a:pPr>
            <a:r>
              <a:rPr lang="de-DE" altLang="zh-CN" dirty="0"/>
              <a:t>LTE/LTE-A</a:t>
            </a:r>
            <a:r>
              <a:rPr lang="zh-CN" altLang="de-DE" dirty="0"/>
              <a:t>支持异系统切换和系统内部切换，系统内部切换又分为如下</a:t>
            </a:r>
            <a:r>
              <a:rPr lang="en-US" altLang="zh-CN"/>
              <a:t>3</a:t>
            </a:r>
            <a:r>
              <a:rPr lang="zh-CN" altLang="en-US" dirty="0"/>
              <a:t>种切换类型。</a:t>
            </a:r>
            <a:endParaRPr lang="zh-CN" altLang="en-US" dirty="0"/>
          </a:p>
          <a:p>
            <a:pPr lvl="1">
              <a:lnSpc>
                <a:spcPct val="100000"/>
              </a:lnSpc>
              <a:buFont typeface="Wingdings" panose="05000000000000000000" pitchFamily="2" charset="2"/>
              <a:buChar char="Ø"/>
            </a:pPr>
            <a:r>
              <a:rPr lang="zh-CN" altLang="en-US" dirty="0"/>
              <a:t>在</a:t>
            </a:r>
            <a:r>
              <a:rPr lang="en-US" altLang="zh-CN" err="1"/>
              <a:t>eNB</a:t>
            </a:r>
            <a:r>
              <a:rPr lang="zh-CN" altLang="en-US" dirty="0"/>
              <a:t>内部的切换</a:t>
            </a:r>
            <a:r>
              <a:rPr lang="en-US" altLang="zh-CN"/>
              <a:t>.</a:t>
            </a:r>
            <a:r>
              <a:rPr lang="zh-CN" altLang="en-US" dirty="0"/>
              <a:t>。</a:t>
            </a:r>
            <a:endParaRPr lang="zh-CN" altLang="en-US" dirty="0"/>
          </a:p>
          <a:p>
            <a:pPr lvl="1">
              <a:lnSpc>
                <a:spcPct val="100000"/>
              </a:lnSpc>
              <a:buFont typeface="Wingdings" panose="05000000000000000000" pitchFamily="2" charset="2"/>
              <a:buChar char="Ø"/>
            </a:pPr>
            <a:r>
              <a:rPr lang="zh-CN" altLang="en-US" dirty="0"/>
              <a:t>在</a:t>
            </a:r>
            <a:r>
              <a:rPr lang="en-US" altLang="zh-CN" err="1"/>
              <a:t>eNB</a:t>
            </a:r>
            <a:r>
              <a:rPr lang="zh-CN" altLang="en-US" dirty="0"/>
              <a:t>之间的的切换（有</a:t>
            </a:r>
            <a:r>
              <a:rPr lang="en-US" altLang="zh-CN"/>
              <a:t>X2</a:t>
            </a:r>
            <a:r>
              <a:rPr lang="zh-CN" altLang="en-US" dirty="0"/>
              <a:t>接口，核心网节点不重定位）</a:t>
            </a:r>
            <a:endParaRPr lang="zh-CN" altLang="en-US" dirty="0"/>
          </a:p>
          <a:p>
            <a:pPr lvl="1">
              <a:lnSpc>
                <a:spcPct val="100000"/>
              </a:lnSpc>
              <a:buFont typeface="Wingdings" panose="05000000000000000000" pitchFamily="2" charset="2"/>
              <a:buChar char="Ø"/>
            </a:pPr>
            <a:r>
              <a:rPr lang="zh-CN" altLang="en-US" dirty="0"/>
              <a:t>在</a:t>
            </a:r>
            <a:r>
              <a:rPr lang="en-US" altLang="zh-CN" err="1"/>
              <a:t>eNB</a:t>
            </a:r>
            <a:r>
              <a:rPr lang="zh-CN" altLang="en-US" dirty="0"/>
              <a:t>之间的的切换（没有</a:t>
            </a:r>
            <a:r>
              <a:rPr lang="en-US" altLang="zh-CN"/>
              <a:t>X2</a:t>
            </a:r>
            <a:r>
              <a:rPr lang="zh-CN" altLang="en-US" dirty="0"/>
              <a:t>接口，核心网节点重定位或者不重定位） </a:t>
            </a:r>
            <a:endParaRPr lang="zh-CN" altLang="en-US" dirty="0"/>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584" y="380916"/>
            <a:ext cx="8814390" cy="650875"/>
          </a:xfrm>
          <a:prstGeom prst="rect">
            <a:avLst/>
          </a:prstGeom>
        </p:spPr>
        <p:txBody>
          <a:bodyPr wrap="square">
            <a:spAutoFit/>
          </a:bodyPr>
          <a:lstStyle/>
          <a:p>
            <a:pPr>
              <a:lnSpc>
                <a:spcPct val="130000"/>
              </a:lnSpc>
            </a:pPr>
            <a:r>
              <a:rPr lang="en-US" altLang="zh-CN" sz="2800" dirty="0">
                <a:solidFill>
                  <a:srgbClr val="0000FF"/>
                </a:solidFill>
              </a:rPr>
              <a:t> LTE</a:t>
            </a:r>
            <a:r>
              <a:rPr lang="zh-CN" altLang="zh-CN" sz="2800" dirty="0" smtClean="0">
                <a:solidFill>
                  <a:srgbClr val="0000FF"/>
                </a:solidFill>
              </a:rPr>
              <a:t>切换</a:t>
            </a:r>
            <a:endParaRPr lang="zh-CN" altLang="zh-CN" sz="2800" dirty="0" smtClean="0">
              <a:solidFill>
                <a:srgbClr val="0000FF"/>
              </a:solidFill>
            </a:endParaRPr>
          </a:p>
        </p:txBody>
      </p:sp>
      <p:pic>
        <p:nvPicPr>
          <p:cNvPr id="34818" name="Picture 2"/>
          <p:cNvPicPr>
            <a:picLocks noChangeAspect="1" noChangeArrowheads="1"/>
          </p:cNvPicPr>
          <p:nvPr/>
        </p:nvPicPr>
        <p:blipFill>
          <a:blip r:embed="rId1">
            <a:extLst>
              <a:ext uri="{28A0092B-C50C-407E-A947-70E740481C1C}">
                <a14:useLocalDpi xmlns:a14="http://schemas.microsoft.com/office/drawing/2010/main" val="0"/>
              </a:ext>
            </a:extLst>
          </a:blip>
          <a:srcRect t="5751"/>
          <a:stretch>
            <a:fillRect/>
          </a:stretch>
        </p:blipFill>
        <p:spPr bwMode="auto">
          <a:xfrm>
            <a:off x="838200" y="1219200"/>
            <a:ext cx="10287000" cy="5266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4142" y="304700"/>
            <a:ext cx="8043575" cy="617220"/>
          </a:xfrm>
          <a:prstGeom prst="rect">
            <a:avLst/>
          </a:prstGeom>
          <a:noFill/>
        </p:spPr>
        <p:txBody>
          <a:bodyPr wrap="square" rtlCol="0">
            <a:spAutoFit/>
          </a:bodyPr>
          <a:lstStyle/>
          <a:p>
            <a:pPr>
              <a:lnSpc>
                <a:spcPct val="120000"/>
              </a:lnSpc>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切换的场景</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6" name="直线连接符 3"/>
          <p:cNvCxnSpPr/>
          <p:nvPr>
            <p:custDataLst>
              <p:tags r:id="rId1"/>
            </p:custDataLst>
          </p:nvPr>
        </p:nvCxnSpPr>
        <p:spPr>
          <a:xfrm>
            <a:off x="534142" y="914485"/>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Rectangle 3"/>
          <p:cNvSpPr txBox="1">
            <a:spLocks noChangeArrowheads="1"/>
          </p:cNvSpPr>
          <p:nvPr>
            <p:custDataLst>
              <p:tags r:id="rId2"/>
            </p:custDataLst>
          </p:nvPr>
        </p:nvSpPr>
        <p:spPr>
          <a:xfrm>
            <a:off x="876441" y="837321"/>
            <a:ext cx="10182512" cy="5463272"/>
          </a:xfrm>
          <a:prstGeom prst="rect">
            <a:avLst/>
          </a:prstGeom>
        </p:spPr>
        <p:txBody>
          <a:bodyPr vert="horz" lIns="108661" tIns="54330" rIns="108661" bIns="54330" rtlCol="0">
            <a:normAutofit fontScale="97500" lnSpcReduction="10000"/>
          </a:bodyPr>
          <a:lstStyle>
            <a:lvl1pPr marL="269875" indent="-269240" algn="l" defTabSz="719455" rtl="0" eaLnBrk="1" latinLnBrk="0" hangingPunct="1">
              <a:spcBef>
                <a:spcPts val="75"/>
              </a:spcBef>
              <a:buFont typeface="Arial" panose="020B0604020202020204" pitchFamily="34" charset="0"/>
              <a:buChar char="•"/>
              <a:defRPr sz="2520" kern="1200">
                <a:solidFill>
                  <a:schemeClr val="tx1"/>
                </a:solidFill>
                <a:latin typeface="+mn-lt"/>
                <a:ea typeface="+mn-ea"/>
                <a:cs typeface="+mn-cs"/>
              </a:defRPr>
            </a:lvl1pPr>
            <a:lvl2pPr marL="584835" indent="-224155" algn="l" defTabSz="719455" rtl="0" eaLnBrk="1" latinLnBrk="0" hangingPunct="1">
              <a:spcBef>
                <a:spcPts val="75"/>
              </a:spcBef>
              <a:buFont typeface="Arial" panose="020B0604020202020204" pitchFamily="34" charset="0"/>
              <a:buChar char="–"/>
              <a:defRPr sz="2205" kern="1200">
                <a:solidFill>
                  <a:schemeClr val="tx1"/>
                </a:solidFill>
                <a:latin typeface="+mn-lt"/>
                <a:ea typeface="+mn-ea"/>
                <a:cs typeface="+mn-cs"/>
              </a:defRPr>
            </a:lvl2pPr>
            <a:lvl3pPr marL="899160" indent="-179070" algn="l" defTabSz="719455" rtl="0" eaLnBrk="1" latinLnBrk="0" hangingPunct="1">
              <a:spcBef>
                <a:spcPts val="75"/>
              </a:spcBef>
              <a:buFont typeface="Arial" panose="020B0604020202020204" pitchFamily="34" charset="0"/>
              <a:buChar char="•"/>
              <a:defRPr sz="1890" kern="1200">
                <a:solidFill>
                  <a:schemeClr val="tx1"/>
                </a:solidFill>
                <a:latin typeface="+mn-lt"/>
                <a:ea typeface="+mn-ea"/>
                <a:cs typeface="+mn-cs"/>
              </a:defRPr>
            </a:lvl3pPr>
            <a:lvl4pPr marL="12592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4pPr>
            <a:lvl5pPr marL="16186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5pPr>
            <a:lvl6pPr marL="19786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6pPr>
            <a:lvl7pPr marL="23387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7pPr>
            <a:lvl8pPr marL="26981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8pPr>
            <a:lvl9pPr marL="30581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9pPr>
          </a:lstStyle>
          <a:p>
            <a:pPr>
              <a:lnSpc>
                <a:spcPct val="150000"/>
              </a:lnSpc>
            </a:pPr>
            <a:r>
              <a:rPr lang="zh-CN" altLang="en-US" sz="2375" dirty="0">
                <a:solidFill>
                  <a:schemeClr val="dk1"/>
                </a:solidFill>
                <a:latin typeface="微软雅黑" panose="020B0503020204020204" charset="-122"/>
                <a:ea typeface="微软雅黑" panose="020B0503020204020204" charset="-122"/>
              </a:rPr>
              <a:t>基于当前网络服务质量的切换：</a:t>
            </a:r>
            <a:endParaRPr lang="en-US" altLang="zh-CN" sz="2375"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zh-CN" altLang="en-US" sz="1900" dirty="0">
                <a:solidFill>
                  <a:schemeClr val="dk1"/>
                </a:solidFill>
                <a:latin typeface="微软雅黑" panose="020B0503020204020204" charset="-122"/>
                <a:ea typeface="微软雅黑" panose="020B0503020204020204" charset="-122"/>
              </a:rPr>
              <a:t>指示</a:t>
            </a:r>
            <a:r>
              <a:rPr lang="en-US" altLang="zh-CN" sz="1900" dirty="0">
                <a:solidFill>
                  <a:schemeClr val="dk1"/>
                </a:solidFill>
                <a:latin typeface="微软雅黑" panose="020B0503020204020204" charset="-122"/>
                <a:ea typeface="微软雅黑" panose="020B0503020204020204" charset="-122"/>
              </a:rPr>
              <a:t>UE</a:t>
            </a:r>
            <a:r>
              <a:rPr lang="zh-CN" altLang="en-US" sz="1900" dirty="0">
                <a:solidFill>
                  <a:schemeClr val="dk1"/>
                </a:solidFill>
                <a:latin typeface="微软雅黑" panose="020B0503020204020204" charset="-122"/>
                <a:ea typeface="微软雅黑" panose="020B0503020204020204" charset="-122"/>
              </a:rPr>
              <a:t>可与比当前服务小区信道质量更好的小区通信</a:t>
            </a:r>
            <a:endParaRPr lang="zh-CN" altLang="en-US" sz="1900"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zh-CN" altLang="en-US" sz="1900" dirty="0">
                <a:solidFill>
                  <a:schemeClr val="dk1"/>
                </a:solidFill>
                <a:latin typeface="微软雅黑" panose="020B0503020204020204" charset="-122"/>
                <a:ea typeface="微软雅黑" panose="020B0503020204020204" charset="-122"/>
              </a:rPr>
              <a:t>为</a:t>
            </a:r>
            <a:r>
              <a:rPr lang="en-US" altLang="zh-CN" sz="1900" dirty="0">
                <a:solidFill>
                  <a:schemeClr val="dk1"/>
                </a:solidFill>
                <a:latin typeface="微软雅黑" panose="020B0503020204020204" charset="-122"/>
                <a:ea typeface="微软雅黑" panose="020B0503020204020204" charset="-122"/>
              </a:rPr>
              <a:t>UE</a:t>
            </a:r>
            <a:r>
              <a:rPr lang="zh-CN" altLang="en-US" sz="1900" dirty="0">
                <a:solidFill>
                  <a:schemeClr val="dk1"/>
                </a:solidFill>
                <a:latin typeface="微软雅黑" panose="020B0503020204020204" charset="-122"/>
                <a:ea typeface="微软雅黑" panose="020B0503020204020204" charset="-122"/>
              </a:rPr>
              <a:t>提供连续的无中断的通信服务</a:t>
            </a:r>
            <a:endParaRPr lang="zh-CN" altLang="en-US" sz="1900"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zh-CN" altLang="en-US" sz="1900" dirty="0">
                <a:solidFill>
                  <a:schemeClr val="dk1"/>
                </a:solidFill>
                <a:latin typeface="微软雅黑" panose="020B0503020204020204" charset="-122"/>
                <a:ea typeface="微软雅黑" panose="020B0503020204020204" charset="-122"/>
              </a:rPr>
              <a:t>同频切换和异频切换</a:t>
            </a:r>
            <a:endParaRPr lang="en-US" altLang="zh-CN" sz="2375" dirty="0">
              <a:solidFill>
                <a:schemeClr val="dk1"/>
              </a:solidFill>
              <a:latin typeface="微软雅黑" panose="020B0503020204020204" charset="-122"/>
              <a:ea typeface="微软雅黑" panose="020B0503020204020204" charset="-122"/>
            </a:endParaRPr>
          </a:p>
          <a:p>
            <a:pPr>
              <a:lnSpc>
                <a:spcPct val="150000"/>
              </a:lnSpc>
            </a:pPr>
            <a:r>
              <a:rPr lang="zh-CN" altLang="en-US" sz="2375" dirty="0">
                <a:solidFill>
                  <a:schemeClr val="dk1"/>
                </a:solidFill>
                <a:latin typeface="微软雅黑" panose="020B0503020204020204" charset="-122"/>
                <a:ea typeface="微软雅黑" panose="020B0503020204020204" charset="-122"/>
              </a:rPr>
              <a:t>基于当前网络覆盖的切换：</a:t>
            </a:r>
            <a:endParaRPr lang="en-US" altLang="zh-CN" sz="2375"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en-US" altLang="zh-CN" sz="1900" dirty="0">
                <a:solidFill>
                  <a:schemeClr val="dk1"/>
                </a:solidFill>
                <a:latin typeface="微软雅黑" panose="020B0503020204020204" charset="-122"/>
                <a:ea typeface="微软雅黑" panose="020B0503020204020204" charset="-122"/>
              </a:rPr>
              <a:t>UE</a:t>
            </a:r>
            <a:r>
              <a:rPr lang="zh-CN" altLang="en-US" sz="1900" dirty="0">
                <a:solidFill>
                  <a:schemeClr val="dk1"/>
                </a:solidFill>
                <a:latin typeface="微软雅黑" panose="020B0503020204020204" charset="-122"/>
                <a:ea typeface="微软雅黑" panose="020B0503020204020204" charset="-122"/>
              </a:rPr>
              <a:t>失去当前</a:t>
            </a:r>
            <a:r>
              <a:rPr lang="en-US" altLang="zh-CN" sz="1900" dirty="0">
                <a:solidFill>
                  <a:schemeClr val="dk1"/>
                </a:solidFill>
                <a:latin typeface="微软雅黑" panose="020B0503020204020204" charset="-122"/>
                <a:ea typeface="微软雅黑" panose="020B0503020204020204" charset="-122"/>
                <a:sym typeface="+mn-ea"/>
              </a:rPr>
              <a:t>RAT</a:t>
            </a:r>
            <a:r>
              <a:rPr lang="en-US" altLang="zh-CN" sz="1900" dirty="0">
                <a:solidFill>
                  <a:schemeClr val="dk1"/>
                </a:solidFill>
                <a:latin typeface="微软雅黑" panose="020B0503020204020204" charset="-122"/>
                <a:ea typeface="微软雅黑" panose="020B0503020204020204" charset="-122"/>
              </a:rPr>
              <a:t>(</a:t>
            </a:r>
            <a:r>
              <a:rPr lang="zh-CN" altLang="en-US" sz="1900" dirty="0">
                <a:solidFill>
                  <a:schemeClr val="dk1"/>
                </a:solidFill>
                <a:latin typeface="微软雅黑" panose="020B0503020204020204" charset="-122"/>
                <a:ea typeface="微软雅黑" panose="020B0503020204020204" charset="-122"/>
              </a:rPr>
              <a:t>无线接入技术</a:t>
            </a:r>
            <a:r>
              <a:rPr lang="en-US" altLang="zh-CN" sz="1900" dirty="0">
                <a:solidFill>
                  <a:schemeClr val="dk1"/>
                </a:solidFill>
                <a:latin typeface="微软雅黑" panose="020B0503020204020204" charset="-122"/>
                <a:ea typeface="微软雅黑" panose="020B0503020204020204" charset="-122"/>
              </a:rPr>
              <a:t>)</a:t>
            </a:r>
            <a:r>
              <a:rPr lang="zh-CN" altLang="en-US" sz="1900" dirty="0">
                <a:solidFill>
                  <a:schemeClr val="dk1"/>
                </a:solidFill>
                <a:latin typeface="微软雅黑" panose="020B0503020204020204" charset="-122"/>
                <a:ea typeface="微软雅黑" panose="020B0503020204020204" charset="-122"/>
              </a:rPr>
              <a:t>的覆盖，异系统切换</a:t>
            </a:r>
            <a:endParaRPr lang="zh-CN" altLang="en-US" sz="1900" dirty="0">
              <a:solidFill>
                <a:schemeClr val="dk1"/>
              </a:solidFill>
              <a:latin typeface="微软雅黑" panose="020B0503020204020204" charset="-122"/>
              <a:ea typeface="微软雅黑" panose="020B0503020204020204" charset="-122"/>
            </a:endParaRPr>
          </a:p>
          <a:p>
            <a:pPr lvl="1" algn="l">
              <a:lnSpc>
                <a:spcPct val="150000"/>
              </a:lnSpc>
              <a:buClrTx/>
              <a:buSzTx/>
              <a:buFont typeface="Wingdings" panose="05000000000000000000" pitchFamily="2" charset="2"/>
              <a:buChar char="Ø"/>
            </a:pPr>
            <a:r>
              <a:rPr lang="en-US" altLang="zh-CN" sz="1900" dirty="0">
                <a:solidFill>
                  <a:schemeClr val="dk1"/>
                </a:solidFill>
                <a:latin typeface="微软雅黑" panose="020B0503020204020204" charset="-122"/>
                <a:ea typeface="微软雅黑" panose="020B0503020204020204" charset="-122"/>
              </a:rPr>
              <a:t>UE</a:t>
            </a:r>
            <a:r>
              <a:rPr lang="zh-CN" altLang="en-US" sz="1900" dirty="0">
                <a:solidFill>
                  <a:schemeClr val="dk1"/>
                </a:solidFill>
                <a:latin typeface="微软雅黑" panose="020B0503020204020204" charset="-122"/>
                <a:ea typeface="微软雅黑" panose="020B0503020204020204" charset="-122"/>
              </a:rPr>
              <a:t>系统基于覆盖强度的切换</a:t>
            </a:r>
            <a:endParaRPr lang="en-US" altLang="zh-CN" sz="1900" dirty="0">
              <a:solidFill>
                <a:schemeClr val="dk1"/>
              </a:solidFill>
              <a:latin typeface="微软雅黑" panose="020B0503020204020204" charset="-122"/>
              <a:ea typeface="微软雅黑" panose="020B0503020204020204" charset="-122"/>
            </a:endParaRPr>
          </a:p>
          <a:p>
            <a:pPr>
              <a:lnSpc>
                <a:spcPct val="150000"/>
              </a:lnSpc>
            </a:pPr>
            <a:r>
              <a:rPr lang="zh-CN" altLang="en-US" sz="2375" dirty="0">
                <a:solidFill>
                  <a:schemeClr val="dk1"/>
                </a:solidFill>
                <a:latin typeface="微软雅黑" panose="020B0503020204020204" charset="-122"/>
                <a:ea typeface="微软雅黑" panose="020B0503020204020204" charset="-122"/>
              </a:rPr>
              <a:t>基于当前网络负荷的切换</a:t>
            </a:r>
            <a:endParaRPr lang="zh-CN" altLang="en-US" sz="2375"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zh-CN" altLang="en-US" sz="1900" dirty="0">
                <a:solidFill>
                  <a:schemeClr val="dk1"/>
                </a:solidFill>
                <a:latin typeface="微软雅黑" panose="020B0503020204020204" charset="-122"/>
                <a:ea typeface="微软雅黑" panose="020B0503020204020204" charset="-122"/>
              </a:rPr>
              <a:t>覆盖当前区域小区负载不平衡时</a:t>
            </a:r>
            <a:endParaRPr lang="zh-CN" altLang="en-US" sz="1900" dirty="0">
              <a:solidFill>
                <a:schemeClr val="dk1"/>
              </a:solidFill>
              <a:latin typeface="微软雅黑" panose="020B0503020204020204" charset="-122"/>
              <a:ea typeface="微软雅黑" panose="020B0503020204020204" charset="-122"/>
            </a:endParaRPr>
          </a:p>
          <a:p>
            <a:pPr lvl="1">
              <a:lnSpc>
                <a:spcPct val="150000"/>
              </a:lnSpc>
              <a:buFont typeface="Wingdings" panose="05000000000000000000" pitchFamily="2" charset="2"/>
              <a:buChar char="Ø"/>
            </a:pPr>
            <a:r>
              <a:rPr lang="zh-CN" altLang="en-US" sz="1900" dirty="0">
                <a:solidFill>
                  <a:schemeClr val="dk1"/>
                </a:solidFill>
                <a:latin typeface="微软雅黑" panose="020B0503020204020204" charset="-122"/>
                <a:ea typeface="微软雅黑" panose="020B0503020204020204" charset="-122"/>
              </a:rPr>
              <a:t>资源共享，同频</a:t>
            </a:r>
            <a:r>
              <a:rPr lang="en-US" altLang="zh-CN" sz="1900" dirty="0">
                <a:solidFill>
                  <a:schemeClr val="dk1"/>
                </a:solidFill>
                <a:latin typeface="微软雅黑" panose="020B0503020204020204" charset="-122"/>
                <a:ea typeface="微软雅黑" panose="020B0503020204020204" charset="-122"/>
              </a:rPr>
              <a:t>/</a:t>
            </a:r>
            <a:r>
              <a:rPr lang="zh-CN" altLang="en-US" sz="1900" dirty="0">
                <a:solidFill>
                  <a:schemeClr val="dk1"/>
                </a:solidFill>
                <a:latin typeface="微软雅黑" panose="020B0503020204020204" charset="-122"/>
                <a:ea typeface="微软雅黑" panose="020B0503020204020204" charset="-122"/>
              </a:rPr>
              <a:t>异频</a:t>
            </a:r>
            <a:r>
              <a:rPr lang="en-US" altLang="zh-CN" sz="1900" dirty="0">
                <a:solidFill>
                  <a:schemeClr val="dk1"/>
                </a:solidFill>
                <a:latin typeface="微软雅黑" panose="020B0503020204020204" charset="-122"/>
                <a:ea typeface="微软雅黑" panose="020B0503020204020204" charset="-122"/>
              </a:rPr>
              <a:t>/</a:t>
            </a:r>
            <a:r>
              <a:rPr lang="zh-CN" altLang="en-US" sz="1900" dirty="0">
                <a:solidFill>
                  <a:schemeClr val="dk1"/>
                </a:solidFill>
                <a:latin typeface="微软雅黑" panose="020B0503020204020204" charset="-122"/>
                <a:ea typeface="微软雅黑" panose="020B0503020204020204" charset="-122"/>
              </a:rPr>
              <a:t>异系统切换</a:t>
            </a:r>
            <a:endParaRPr lang="zh-CN" altLang="en-US" sz="1900" dirty="0">
              <a:solidFill>
                <a:schemeClr val="dk1"/>
              </a:solidFill>
              <a:latin typeface="微软雅黑" panose="020B0503020204020204" charset="-122"/>
              <a:ea typeface="微软雅黑" panose="020B0503020204020204" charset="-122"/>
            </a:endParaRPr>
          </a:p>
          <a:p>
            <a:pPr>
              <a:lnSpc>
                <a:spcPct val="150000"/>
              </a:lnSpc>
            </a:pPr>
            <a:r>
              <a:rPr lang="zh-CN" altLang="en-US" sz="2375" dirty="0">
                <a:solidFill>
                  <a:schemeClr val="dk1"/>
                </a:solidFill>
                <a:latin typeface="微软雅黑" panose="020B0503020204020204" charset="-122"/>
                <a:ea typeface="微软雅黑" panose="020B0503020204020204" charset="-122"/>
                <a:sym typeface="+mn-ea"/>
              </a:rPr>
              <a:t>基于</a:t>
            </a:r>
            <a:r>
              <a:rPr lang="en-US" altLang="zh-CN" sz="2375" dirty="0">
                <a:solidFill>
                  <a:schemeClr val="dk1"/>
                </a:solidFill>
                <a:latin typeface="微软雅黑" panose="020B0503020204020204" charset="-122"/>
                <a:ea typeface="微软雅黑" panose="020B0503020204020204" charset="-122"/>
                <a:sym typeface="+mn-ea"/>
              </a:rPr>
              <a:t>UE</a:t>
            </a:r>
            <a:r>
              <a:rPr lang="zh-CN" altLang="en-US" sz="2375" dirty="0">
                <a:solidFill>
                  <a:schemeClr val="dk1"/>
                </a:solidFill>
                <a:latin typeface="微软雅黑" panose="020B0503020204020204" charset="-122"/>
                <a:ea typeface="微软雅黑" panose="020B0503020204020204" charset="-122"/>
                <a:sym typeface="+mn-ea"/>
              </a:rPr>
              <a:t>移动速度的切换</a:t>
            </a:r>
            <a:endParaRPr lang="zh-CN" altLang="en-US" sz="2375" dirty="0">
              <a:solidFill>
                <a:schemeClr val="dk1"/>
              </a:solidFill>
              <a:latin typeface="微软雅黑" panose="020B0503020204020204" charset="-122"/>
              <a:ea typeface="微软雅黑" panose="020B0503020204020204" charset="-122"/>
              <a:sym typeface="+mn-ea"/>
            </a:endParaRPr>
          </a:p>
          <a:p>
            <a:pPr lvl="1" algn="l">
              <a:lnSpc>
                <a:spcPct val="150000"/>
              </a:lnSpc>
              <a:buClrTx/>
              <a:buSzTx/>
              <a:buFont typeface="Wingdings" panose="05000000000000000000" pitchFamily="2" charset="2"/>
              <a:buChar char="Ø"/>
            </a:pPr>
            <a:r>
              <a:rPr lang="zh-CN" altLang="en-US" sz="1900" dirty="0">
                <a:solidFill>
                  <a:schemeClr val="dk1"/>
                </a:solidFill>
                <a:latin typeface="微软雅黑" panose="020B0503020204020204" charset="-122"/>
                <a:ea typeface="微软雅黑" panose="020B0503020204020204" charset="-122"/>
                <a:sym typeface="+mn-ea"/>
              </a:rPr>
              <a:t>应用于高铁小区和公网小区切换</a:t>
            </a:r>
            <a:endParaRPr lang="zh-CN" altLang="en-US" sz="1900" dirty="0">
              <a:solidFill>
                <a:schemeClr val="dk1"/>
              </a:solidFill>
              <a:latin typeface="微软雅黑" panose="020B0503020204020204" charset="-122"/>
              <a:ea typeface="微软雅黑" panose="020B0503020204020204" charset="-122"/>
              <a:sym typeface="+mn-ea"/>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0375" y="381000"/>
            <a:ext cx="11391265" cy="6514465"/>
          </a:xfrm>
          <a:prstGeom prst="rect">
            <a:avLst/>
          </a:prstGeom>
        </p:spPr>
        <p:txBody>
          <a:bodyPr wrap="square">
            <a:spAutoFit/>
          </a:bodyPr>
          <a:lstStyle/>
          <a:p>
            <a:pPr>
              <a:lnSpc>
                <a:spcPct val="120000"/>
              </a:lnSpc>
            </a:pPr>
            <a:r>
              <a:rPr lang="en-US" altLang="zh-CN" sz="3600" dirty="0" smtClean="0">
                <a:solidFill>
                  <a:srgbClr val="0000FF"/>
                </a:solidFill>
              </a:rPr>
              <a:t> </a:t>
            </a:r>
            <a:r>
              <a:rPr lang="zh-CN" altLang="zh-CN" sz="3600" dirty="0">
                <a:solidFill>
                  <a:srgbClr val="0000FF"/>
                </a:solidFill>
              </a:rPr>
              <a:t>切换流程</a:t>
            </a:r>
            <a:endParaRPr lang="zh-CN" altLang="zh-CN" sz="3600" dirty="0">
              <a:solidFill>
                <a:srgbClr val="0000FF"/>
              </a:solidFill>
            </a:endParaRPr>
          </a:p>
          <a:p>
            <a:pPr marL="514350" indent="-514350">
              <a:lnSpc>
                <a:spcPct val="120000"/>
              </a:lnSpc>
              <a:buAutoNum type="arabicPeriod"/>
            </a:pPr>
            <a:r>
              <a:rPr lang="en-US" altLang="zh-CN" sz="2800" dirty="0" smtClean="0">
                <a:solidFill>
                  <a:schemeClr val="tx1"/>
                </a:solidFill>
              </a:rPr>
              <a:t>LTE</a:t>
            </a:r>
            <a:r>
              <a:rPr lang="zh-CN" altLang="zh-CN" sz="2800" dirty="0">
                <a:solidFill>
                  <a:schemeClr val="tx1"/>
                </a:solidFill>
              </a:rPr>
              <a:t>的切换的发起总是由源侧决定，源侧的</a:t>
            </a:r>
            <a:r>
              <a:rPr lang="en-US" altLang="zh-CN" sz="2800" dirty="0" err="1">
                <a:solidFill>
                  <a:schemeClr val="tx1"/>
                </a:solidFill>
              </a:rPr>
              <a:t>eNodeB</a:t>
            </a:r>
            <a:r>
              <a:rPr lang="zh-CN" altLang="zh-CN" sz="2800" dirty="0">
                <a:solidFill>
                  <a:schemeClr val="tx1"/>
                </a:solidFill>
              </a:rPr>
              <a:t>控制并评估</a:t>
            </a:r>
            <a:r>
              <a:rPr lang="en-US" altLang="zh-CN" sz="2800" dirty="0">
                <a:solidFill>
                  <a:schemeClr val="tx1"/>
                </a:solidFill>
              </a:rPr>
              <a:t>UE</a:t>
            </a:r>
            <a:r>
              <a:rPr lang="zh-CN" altLang="zh-CN" sz="2800" dirty="0">
                <a:solidFill>
                  <a:schemeClr val="tx1"/>
                </a:solidFill>
              </a:rPr>
              <a:t>和</a:t>
            </a:r>
            <a:r>
              <a:rPr lang="en-US" altLang="zh-CN" sz="2800" dirty="0" err="1">
                <a:solidFill>
                  <a:schemeClr val="tx1"/>
                </a:solidFill>
              </a:rPr>
              <a:t>eNodeB</a:t>
            </a:r>
            <a:r>
              <a:rPr lang="zh-CN" altLang="zh-CN" sz="2800" dirty="0">
                <a:solidFill>
                  <a:schemeClr val="tx1"/>
                </a:solidFill>
              </a:rPr>
              <a:t>的测量报告结果，并考虑</a:t>
            </a:r>
            <a:r>
              <a:rPr lang="en-US" altLang="zh-CN" sz="2800" dirty="0">
                <a:solidFill>
                  <a:schemeClr val="tx1"/>
                </a:solidFill>
              </a:rPr>
              <a:t>UE</a:t>
            </a:r>
            <a:r>
              <a:rPr lang="zh-CN" altLang="zh-CN" sz="2800" dirty="0">
                <a:solidFill>
                  <a:schemeClr val="tx1"/>
                </a:solidFill>
              </a:rPr>
              <a:t>的覆盖限制情况，判定是否发起切换。</a:t>
            </a:r>
            <a:endParaRPr lang="zh-CN" altLang="zh-CN" sz="2800" dirty="0">
              <a:solidFill>
                <a:schemeClr val="tx1"/>
              </a:solidFill>
            </a:endParaRPr>
          </a:p>
          <a:p>
            <a:pPr marL="457200" indent="-457200">
              <a:lnSpc>
                <a:spcPct val="120000"/>
              </a:lnSpc>
              <a:buAutoNum type="arabicPeriod"/>
            </a:pPr>
            <a:r>
              <a:rPr lang="zh-CN" altLang="zh-CN" sz="2800" dirty="0">
                <a:solidFill>
                  <a:schemeClr val="tx1"/>
                </a:solidFill>
              </a:rPr>
              <a:t>决定UE向目标小区切换时，会直接通过X2接口和目标基站进行信息交换，完成目标区的资源准备，</a:t>
            </a:r>
            <a:r>
              <a:rPr lang="zh-CN" altLang="zh-CN" sz="2800" dirty="0">
                <a:sym typeface="+mn-ea"/>
              </a:rPr>
              <a:t>在目标系统中预留切换后所需的资源。</a:t>
            </a:r>
            <a:r>
              <a:rPr lang="zh-CN" altLang="zh-CN" sz="2800" dirty="0">
                <a:solidFill>
                  <a:schemeClr val="tx1"/>
                </a:solidFill>
              </a:rPr>
              <a:t>然后命令UE往目标小区切换，</a:t>
            </a:r>
            <a:r>
              <a:rPr lang="zh-CN" altLang="zh-CN" sz="2800" dirty="0">
                <a:sym typeface="+mn-ea"/>
              </a:rPr>
              <a:t>切换命令执行后再为</a:t>
            </a:r>
            <a:r>
              <a:rPr lang="en-US" altLang="zh-CN" sz="2800" dirty="0">
                <a:sym typeface="+mn-ea"/>
              </a:rPr>
              <a:t>UE</a:t>
            </a:r>
            <a:r>
              <a:rPr lang="zh-CN" altLang="zh-CN" sz="2800" dirty="0">
                <a:sym typeface="+mn-ea"/>
              </a:rPr>
              <a:t>分配这些预留的资源。</a:t>
            </a:r>
            <a:endParaRPr lang="zh-CN" altLang="zh-CN" sz="2800" dirty="0">
              <a:solidFill>
                <a:schemeClr val="tx1"/>
              </a:solidFill>
            </a:endParaRPr>
          </a:p>
          <a:p>
            <a:pPr marL="457200" indent="-457200">
              <a:lnSpc>
                <a:spcPct val="120000"/>
              </a:lnSpc>
              <a:buAutoNum type="arabicPeriod"/>
            </a:pPr>
            <a:r>
              <a:rPr lang="zh-CN" altLang="zh-CN" sz="2800" dirty="0">
                <a:solidFill>
                  <a:schemeClr val="tx1"/>
                </a:solidFill>
              </a:rPr>
              <a:t>在切换成功后，目标基站通知原基站释放原来小区的无线资源。除此以外，还要把原基站尚未发送的数据传送给目标基站，并更新用户面和控制面信息。</a:t>
            </a:r>
            <a:endParaRPr lang="zh-CN" altLang="zh-CN" sz="2800" dirty="0">
              <a:solidFill>
                <a:schemeClr val="tx1"/>
              </a:solidFill>
            </a:endParaRPr>
          </a:p>
          <a:p>
            <a:pPr>
              <a:lnSpc>
                <a:spcPct val="120000"/>
              </a:lnSpc>
            </a:pPr>
            <a:r>
              <a:rPr lang="en-US" altLang="zh-CN" sz="3200" dirty="0">
                <a:solidFill>
                  <a:schemeClr val="tx1"/>
                </a:solidFill>
              </a:rPr>
              <a:t> </a:t>
            </a:r>
            <a:endParaRPr lang="en-US" altLang="zh-CN" sz="3200" dirty="0">
              <a:solidFill>
                <a:schemeClr val="tx1"/>
              </a:solidFill>
            </a:endParaRP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5984" y="228516"/>
            <a:ext cx="8280920" cy="829945"/>
          </a:xfrm>
          <a:prstGeom prst="rect">
            <a:avLst/>
          </a:prstGeom>
        </p:spPr>
        <p:txBody>
          <a:bodyPr wrap="square">
            <a:spAutoFit/>
          </a:bodyPr>
          <a:lstStyle/>
          <a:p>
            <a:pPr>
              <a:lnSpc>
                <a:spcPct val="150000"/>
              </a:lnSpc>
            </a:pPr>
            <a:r>
              <a:rPr lang="en-US" altLang="zh-CN" sz="3200" dirty="0">
                <a:solidFill>
                  <a:srgbClr val="0000FF"/>
                </a:solidFill>
                <a:latin typeface="华文新魏" panose="02010800040101010101" pitchFamily="2" charset="-122"/>
                <a:ea typeface="华文新魏" panose="02010800040101010101" pitchFamily="2" charset="-122"/>
              </a:rPr>
              <a:t> </a:t>
            </a:r>
            <a:r>
              <a:rPr lang="zh-CN" altLang="zh-CN" sz="3200" dirty="0">
                <a:solidFill>
                  <a:srgbClr val="0000FF"/>
                </a:solidFill>
                <a:latin typeface="华文新魏" panose="02010800040101010101" pitchFamily="2" charset="-122"/>
                <a:ea typeface="华文新魏" panose="02010800040101010101" pitchFamily="2" charset="-122"/>
              </a:rPr>
              <a:t>小区切换</a:t>
            </a:r>
            <a:r>
              <a:rPr lang="zh-CN" altLang="zh-CN" sz="3200" dirty="0" smtClean="0">
                <a:solidFill>
                  <a:srgbClr val="0000FF"/>
                </a:solidFill>
                <a:latin typeface="华文新魏" panose="02010800040101010101" pitchFamily="2" charset="-122"/>
                <a:ea typeface="华文新魏" panose="02010800040101010101" pitchFamily="2" charset="-122"/>
              </a:rPr>
              <a:t>流程</a:t>
            </a:r>
            <a:r>
              <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sym typeface="+mn-ea"/>
              </a:rPr>
              <a:t>（简述）</a:t>
            </a:r>
            <a:endParaRPr lang="zh-CN" altLang="zh-CN" sz="3200" dirty="0" smtClean="0">
              <a:solidFill>
                <a:srgbClr val="0000FF"/>
              </a:solidFill>
              <a:latin typeface="华文新魏" panose="02010800040101010101" pitchFamily="2" charset="-122"/>
              <a:ea typeface="华文新魏" panose="02010800040101010101" pitchFamily="2" charset="-122"/>
            </a:endParaRPr>
          </a:p>
        </p:txBody>
      </p:sp>
      <p:graphicFrame>
        <p:nvGraphicFramePr>
          <p:cNvPr id="12" name="Object 3"/>
          <p:cNvGraphicFramePr>
            <a:graphicFrameLocks noGrp="1" noChangeAspect="1"/>
          </p:cNvGraphicFramePr>
          <p:nvPr>
            <p:ph idx="1"/>
            <p:custDataLst>
              <p:tags r:id="rId1"/>
            </p:custDataLst>
          </p:nvPr>
        </p:nvGraphicFramePr>
        <p:xfrm>
          <a:off x="2589530" y="1143000"/>
          <a:ext cx="7012940" cy="5340350"/>
        </p:xfrm>
        <a:graphic>
          <a:graphicData uri="http://schemas.openxmlformats.org/presentationml/2006/ole">
            <mc:AlternateContent xmlns:mc="http://schemas.openxmlformats.org/markup-compatibility/2006">
              <mc:Choice xmlns:v="urn:schemas-microsoft-com:vml" Requires="v">
                <p:oleObj spid="_x0000_s8204" name="Visio" r:id="rId2" imgW="4120515" imgH="3138170" progId="Visio.Drawing.11">
                  <p:embed/>
                </p:oleObj>
              </mc:Choice>
              <mc:Fallback>
                <p:oleObj name="Visio" r:id="rId2" imgW="4120515" imgH="3138170" progId="Visio.Drawing.11">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530" y="1143000"/>
                        <a:ext cx="7012940" cy="534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prstDash val="solid"/>
                            <a:miter lim="800000"/>
                            <a:headEnd type="none" w="lg" len="lg"/>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5800" y="838200"/>
            <a:ext cx="10972800" cy="4530725"/>
          </a:xfrm>
        </p:spPr>
        <p:txBody>
          <a:bodyPr/>
          <a:p>
            <a:pPr eaLnBrk="1" hangingPunct="1"/>
            <a:r>
              <a:rPr lang="en-US" altLang="zh-CN" b="1" dirty="0">
                <a:solidFill>
                  <a:srgbClr val="0000FF"/>
                </a:solidFill>
                <a:effectLst>
                  <a:outerShdw blurRad="38100" dist="38100" dir="2700000" algn="tl">
                    <a:srgbClr val="000000">
                      <a:alpha val="43137"/>
                    </a:srgbClr>
                  </a:outerShdw>
                </a:effectLst>
                <a:sym typeface="+mn-ea"/>
              </a:rPr>
              <a:t>切换判决准备</a:t>
            </a:r>
            <a:r>
              <a:rPr lang="en-US" altLang="zh-CN" dirty="0">
                <a:sym typeface="+mn-ea"/>
              </a:rPr>
              <a:t>—测量报告控制和测量报告上报</a:t>
            </a:r>
            <a:endParaRPr lang="en-US" altLang="zh-CN" dirty="0">
              <a:sym typeface="+mn-ea"/>
            </a:endParaRPr>
          </a:p>
          <a:p>
            <a:pPr eaLnBrk="1" hangingPunct="1"/>
            <a:r>
              <a:rPr lang="en-US" altLang="zh-CN" dirty="0">
                <a:sym typeface="+mn-ea"/>
              </a:rPr>
              <a:t>基站根据不同的需要利用移动性管理算法给UE下发不同种类的测量任务，在RRC重配消息中携带 MeasConfig 信元给UE下发测量配置；UE收到配置信息后，对测量对象实施测量，并用测量上报标准进行结果评估，当评估测量结果满足上报标准后向基站发送相应的测量报告，比如A2\A3等事件。基站通过终端上报的测量报告判决是否执行切换。</a:t>
            </a:r>
            <a:endParaRPr lang="en-US" altLang="zh-CN" dirty="0">
              <a:sym typeface="+mn-ea"/>
            </a:endParaRPr>
          </a:p>
          <a:p>
            <a:pPr eaLnBrk="1" hangingPunct="1"/>
            <a:r>
              <a:rPr lang="en-US" altLang="zh-CN" b="1" dirty="0">
                <a:solidFill>
                  <a:srgbClr val="0000FF"/>
                </a:solidFill>
                <a:sym typeface="+mn-ea"/>
              </a:rPr>
              <a:t>当判决条件达到时，执行以下步骤</a:t>
            </a:r>
            <a:r>
              <a:rPr lang="en-US" altLang="zh-CN" dirty="0">
                <a:sym typeface="+mn-ea"/>
              </a:rPr>
              <a:t>：</a:t>
            </a:r>
            <a:endParaRPr lang="en-US" altLang="zh-CN" dirty="0">
              <a:sym typeface="+mn-ea"/>
            </a:endParaRPr>
          </a:p>
          <a:p>
            <a:pPr eaLnBrk="1" hangingPunct="1"/>
            <a:r>
              <a:rPr lang="en-US" altLang="zh-CN" dirty="0">
                <a:sym typeface="+mn-ea"/>
              </a:rPr>
              <a:t>切换准备：目标网络完成资源预留</a:t>
            </a:r>
            <a:endParaRPr lang="en-US" altLang="zh-CN" dirty="0">
              <a:sym typeface="+mn-ea"/>
            </a:endParaRPr>
          </a:p>
          <a:p>
            <a:pPr eaLnBrk="1" hangingPunct="1"/>
            <a:r>
              <a:rPr lang="en-US" altLang="zh-CN" dirty="0">
                <a:sym typeface="+mn-ea"/>
              </a:rPr>
              <a:t>切换执行：源基站通知UE执行切换；UE在目标基站上连接完成</a:t>
            </a:r>
            <a:endParaRPr lang="en-US" altLang="zh-CN" dirty="0">
              <a:sym typeface="+mn-ea"/>
            </a:endParaRPr>
          </a:p>
          <a:p>
            <a:pPr eaLnBrk="1" hangingPunct="1"/>
            <a:r>
              <a:rPr lang="en-US" altLang="zh-CN" dirty="0">
                <a:sym typeface="+mn-ea"/>
              </a:rPr>
              <a:t>切换完成：源基站释放资源、链路，删除用户信息</a:t>
            </a:r>
            <a:endParaRPr lang="en-US" altLang="zh-CN" dirty="0">
              <a:sym typeface="+mn-ea"/>
            </a:endParaRPr>
          </a:p>
          <a:p>
            <a:endParaRPr lang="zh-CN"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矩形 157700"/>
          <p:cNvSpPr/>
          <p:nvPr/>
        </p:nvSpPr>
        <p:spPr>
          <a:xfrm>
            <a:off x="7715885" y="6489700"/>
            <a:ext cx="4901565" cy="368300"/>
          </a:xfrm>
          <a:prstGeom prst="rect">
            <a:avLst/>
          </a:prstGeom>
          <a:noFill/>
          <a:ln w="9525">
            <a:noFill/>
          </a:ln>
        </p:spPr>
        <p:txBody>
          <a:bodyPr wrap="square"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6-42 </a:t>
            </a:r>
            <a:r>
              <a:rPr lang="zh-CN" altLang="en-US" dirty="0">
                <a:latin typeface="Arial" panose="020B0604020202020204" pitchFamily="34" charset="0"/>
                <a:ea typeface="宋体" panose="02010600030101010101" pitchFamily="2" charset="-122"/>
              </a:rPr>
              <a:t>基于</a:t>
            </a:r>
            <a:r>
              <a:rPr lang="en-US" altLang="zh-CN">
                <a:latin typeface="Arial" panose="020B0604020202020204" pitchFamily="34" charset="0"/>
                <a:ea typeface="宋体" panose="02010600030101010101" pitchFamily="2" charset="-122"/>
              </a:rPr>
              <a:t>X2</a:t>
            </a:r>
            <a:r>
              <a:rPr lang="zh-CN" altLang="en-US" dirty="0">
                <a:latin typeface="Arial" panose="020B0604020202020204" pitchFamily="34" charset="0"/>
                <a:ea typeface="宋体" panose="02010600030101010101" pitchFamily="2" charset="-122"/>
              </a:rPr>
              <a:t>接口的</a:t>
            </a:r>
            <a:r>
              <a:rPr lang="en-US" altLang="zh-CN" err="1">
                <a:latin typeface="Arial" panose="020B0604020202020204" pitchFamily="34" charset="0"/>
                <a:ea typeface="宋体" panose="02010600030101010101" pitchFamily="2" charset="-122"/>
              </a:rPr>
              <a:t>eNB</a:t>
            </a:r>
            <a:r>
              <a:rPr lang="zh-CN" altLang="en-US" dirty="0">
                <a:latin typeface="Arial" panose="020B0604020202020204" pitchFamily="34" charset="0"/>
                <a:ea typeface="宋体" panose="02010600030101010101" pitchFamily="2" charset="-122"/>
              </a:rPr>
              <a:t>之间的切换流程 </a:t>
            </a:r>
            <a:endParaRPr lang="zh-CN" altLang="en-US" dirty="0">
              <a:latin typeface="Arial" panose="020B0604020202020204" pitchFamily="34" charset="0"/>
              <a:ea typeface="宋体" panose="02010600030101010101" pitchFamily="2" charset="-122"/>
            </a:endParaRPr>
          </a:p>
        </p:txBody>
      </p:sp>
      <p:sp>
        <p:nvSpPr>
          <p:cNvPr id="173059" name="矩形 157701"/>
          <p:cNvSpPr/>
          <p:nvPr/>
        </p:nvSpPr>
        <p:spPr>
          <a:xfrm>
            <a:off x="8458200" y="1295559"/>
            <a:ext cx="3246120" cy="1938020"/>
          </a:xfrm>
          <a:prstGeom prst="rect">
            <a:avLst/>
          </a:prstGeom>
          <a:noFill/>
          <a:ln w="9525">
            <a:noFill/>
          </a:ln>
        </p:spPr>
        <p:txBody>
          <a:bodyPr wrap="none" anchor="ctr" anchorCtr="0">
            <a:spAutoFit/>
          </a:bodyPr>
          <a:lstStyle/>
          <a:p>
            <a:r>
              <a:rPr lang="zh-CN" altLang="en-US" sz="4000" dirty="0">
                <a:solidFill>
                  <a:srgbClr val="FF0066"/>
                </a:solidFill>
                <a:latin typeface="Arial" panose="020B0604020202020204" pitchFamily="34" charset="0"/>
                <a:ea typeface="宋体" panose="02010600030101010101" pitchFamily="2" charset="-122"/>
              </a:rPr>
              <a:t>测量、上报、</a:t>
            </a:r>
            <a:endParaRPr lang="zh-CN" altLang="en-US" sz="4000" dirty="0">
              <a:solidFill>
                <a:srgbClr val="FF0066"/>
              </a:solidFill>
              <a:latin typeface="Arial" panose="020B0604020202020204" pitchFamily="34" charset="0"/>
              <a:ea typeface="宋体" panose="02010600030101010101" pitchFamily="2" charset="-122"/>
            </a:endParaRPr>
          </a:p>
          <a:p>
            <a:r>
              <a:rPr lang="zh-CN" altLang="en-US" sz="4000" dirty="0">
                <a:solidFill>
                  <a:srgbClr val="FF0066"/>
                </a:solidFill>
                <a:latin typeface="Arial" panose="020B0604020202020204" pitchFamily="34" charset="0"/>
                <a:ea typeface="宋体" panose="02010600030101010101" pitchFamily="2" charset="-122"/>
              </a:rPr>
              <a:t>判决、执行</a:t>
            </a:r>
            <a:endParaRPr lang="zh-CN" altLang="en-US" sz="4000" dirty="0">
              <a:solidFill>
                <a:srgbClr val="FF0066"/>
              </a:solidFill>
              <a:latin typeface="Arial" panose="020B0604020202020204" pitchFamily="34" charset="0"/>
              <a:ea typeface="宋体" panose="02010600030101010101" pitchFamily="2" charset="-122"/>
            </a:endParaRPr>
          </a:p>
          <a:p>
            <a:r>
              <a:rPr lang="en-US" altLang="zh-CN" sz="4000">
                <a:solidFill>
                  <a:srgbClr val="FF0066"/>
                </a:solidFill>
                <a:latin typeface="Arial" panose="020B0604020202020204" pitchFamily="34" charset="0"/>
                <a:ea typeface="宋体" panose="02010600030101010101" pitchFamily="2" charset="-122"/>
              </a:rPr>
              <a:t>4</a:t>
            </a:r>
            <a:r>
              <a:rPr lang="zh-CN" altLang="en-US" sz="4000" dirty="0">
                <a:solidFill>
                  <a:srgbClr val="FF0066"/>
                </a:solidFill>
                <a:latin typeface="Arial" panose="020B0604020202020204" pitchFamily="34" charset="0"/>
                <a:ea typeface="宋体" panose="02010600030101010101" pitchFamily="2" charset="-122"/>
              </a:rPr>
              <a:t>个步骤</a:t>
            </a:r>
            <a:r>
              <a:rPr lang="zh-CN" altLang="en-US" sz="4000" dirty="0">
                <a:latin typeface="Arial" panose="020B0604020202020204" pitchFamily="34" charset="0"/>
                <a:ea typeface="宋体" panose="02010600030101010101" pitchFamily="2" charset="-122"/>
              </a:rPr>
              <a:t> </a:t>
            </a:r>
            <a:endParaRPr lang="zh-CN" altLang="en-US" sz="4000" dirty="0">
              <a:latin typeface="Arial" panose="020B0604020202020204" pitchFamily="34" charset="0"/>
              <a:ea typeface="宋体" panose="02010600030101010101" pitchFamily="2" charset="-122"/>
            </a:endParaRPr>
          </a:p>
        </p:txBody>
      </p:sp>
      <p:pic>
        <p:nvPicPr>
          <p:cNvPr id="7" name="图片 6"/>
          <p:cNvPicPr>
            <a:picLocks noChangeAspect="1"/>
          </p:cNvPicPr>
          <p:nvPr>
            <p:custDataLst>
              <p:tags r:id="rId1"/>
            </p:custDataLst>
          </p:nvPr>
        </p:nvPicPr>
        <p:blipFill>
          <a:blip r:embed="rId2"/>
          <a:stretch>
            <a:fillRect/>
          </a:stretch>
        </p:blipFill>
        <p:spPr>
          <a:xfrm>
            <a:off x="1066800" y="609600"/>
            <a:ext cx="6384925" cy="5999480"/>
          </a:xfrm>
          <a:prstGeom prst="rect">
            <a:avLst/>
          </a:prstGeom>
        </p:spPr>
      </p:pic>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idx="4294967295"/>
          </p:nvPr>
        </p:nvSpPr>
        <p:spPr>
          <a:xfrm>
            <a:off x="207645" y="668655"/>
            <a:ext cx="11776075" cy="673735"/>
          </a:xfrm>
        </p:spPr>
        <p:txBody>
          <a:bodyPr wrap="square" anchor="ctr" anchorCtr="0"/>
          <a:p>
            <a:r>
              <a:rPr lang="zh-CN" altLang="en-US" sz="3600">
                <a:effectLst>
                  <a:outerShdw blurRad="38100" dist="38100" dir="2700000" algn="tl">
                    <a:srgbClr val="000000">
                      <a:alpha val="43137"/>
                    </a:srgbClr>
                  </a:outerShdw>
                </a:effectLst>
              </a:rPr>
              <a:t>不涉及</a:t>
            </a:r>
            <a:r>
              <a:rPr lang="en-US" altLang="zh-CN" sz="3600">
                <a:effectLst>
                  <a:outerShdw blurRad="38100" dist="38100" dir="2700000" algn="tl">
                    <a:srgbClr val="000000">
                      <a:alpha val="43137"/>
                    </a:srgbClr>
                  </a:outerShdw>
                </a:effectLst>
              </a:rPr>
              <a:t>EPC</a:t>
            </a:r>
            <a:r>
              <a:rPr lang="zh-CN" altLang="en-US" sz="3600">
                <a:effectLst>
                  <a:outerShdw blurRad="38100" dist="38100" dir="2700000" algn="tl">
                    <a:srgbClr val="000000">
                      <a:alpha val="43137"/>
                    </a:srgbClr>
                  </a:outerShdw>
                </a:effectLst>
              </a:rPr>
              <a:t>节点的</a:t>
            </a:r>
            <a:r>
              <a:rPr lang="zh-CN" altLang="en-US" sz="3600">
                <a:effectLst>
                  <a:outerShdw blurRad="38100" dist="38100" dir="2700000" algn="tl">
                    <a:srgbClr val="000000">
                      <a:alpha val="43137"/>
                    </a:srgbClr>
                  </a:outerShdw>
                </a:effectLst>
                <a:sym typeface="+mn-ea"/>
              </a:rPr>
              <a:t>基于</a:t>
            </a:r>
            <a:r>
              <a:rPr lang="en-US" altLang="zh-CN" sz="3600">
                <a:effectLst>
                  <a:outerShdw blurRad="38100" dist="38100" dir="2700000" algn="tl">
                    <a:srgbClr val="000000">
                      <a:alpha val="43137"/>
                    </a:srgbClr>
                  </a:outerShdw>
                </a:effectLst>
                <a:sym typeface="+mn-ea"/>
              </a:rPr>
              <a:t>X2</a:t>
            </a:r>
            <a:r>
              <a:rPr lang="zh-CN" altLang="en-US" sz="3600">
                <a:effectLst>
                  <a:outerShdw blurRad="38100" dist="38100" dir="2700000" algn="tl">
                    <a:srgbClr val="000000">
                      <a:alpha val="43137"/>
                    </a:srgbClr>
                  </a:outerShdw>
                </a:effectLst>
                <a:sym typeface="+mn-ea"/>
              </a:rPr>
              <a:t>接口</a:t>
            </a:r>
            <a:r>
              <a:rPr lang="zh-CN" altLang="en-US" sz="3600">
                <a:effectLst>
                  <a:outerShdw blurRad="38100" dist="38100" dir="2700000" algn="tl">
                    <a:srgbClr val="000000">
                      <a:alpha val="43137"/>
                    </a:srgbClr>
                  </a:outerShdw>
                </a:effectLst>
              </a:rPr>
              <a:t>跨</a:t>
            </a:r>
            <a:r>
              <a:rPr lang="en-US" altLang="zh-CN" sz="3600">
                <a:effectLst>
                  <a:outerShdw blurRad="38100" dist="38100" dir="2700000" algn="tl">
                    <a:srgbClr val="000000">
                      <a:alpha val="43137"/>
                    </a:srgbClr>
                  </a:outerShdw>
                </a:effectLst>
              </a:rPr>
              <a:t>ENODEB</a:t>
            </a:r>
            <a:r>
              <a:rPr lang="zh-CN" altLang="en-US" sz="3600">
                <a:effectLst>
                  <a:outerShdw blurRad="38100" dist="38100" dir="2700000" algn="tl">
                    <a:srgbClr val="000000">
                      <a:alpha val="43137"/>
                    </a:srgbClr>
                  </a:outerShdw>
                </a:effectLst>
              </a:rPr>
              <a:t>间的切换流程</a:t>
            </a:r>
            <a:endParaRPr lang="zh-CN" altLang="en-US" sz="3600">
              <a:effectLst>
                <a:outerShdw blurRad="38100" dist="38100" dir="2700000" algn="tl">
                  <a:srgbClr val="000000">
                    <a:alpha val="43137"/>
                  </a:srgbClr>
                </a:outerShdw>
              </a:effectLst>
            </a:endParaRPr>
          </a:p>
        </p:txBody>
      </p:sp>
      <p:sp>
        <p:nvSpPr>
          <p:cNvPr id="43011" name="矩形 3"/>
          <p:cNvSpPr/>
          <p:nvPr/>
        </p:nvSpPr>
        <p:spPr>
          <a:xfrm>
            <a:off x="2179320" y="1812925"/>
            <a:ext cx="1224280" cy="40513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rPr>
              <a:t>UE</a:t>
            </a:r>
            <a:endPar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cxnSp>
        <p:nvCxnSpPr>
          <p:cNvPr id="43012" name="直接连接符 5"/>
          <p:cNvCxnSpPr>
            <a:stCxn id="43011" idx="2"/>
          </p:cNvCxnSpPr>
          <p:nvPr/>
        </p:nvCxnSpPr>
        <p:spPr>
          <a:xfrm rot="5400000">
            <a:off x="823411" y="4153296"/>
            <a:ext cx="3903479" cy="32653"/>
          </a:xfrm>
          <a:prstGeom prst="line">
            <a:avLst/>
          </a:prstGeom>
          <a:ln w="9525" cap="flat" cmpd="sng">
            <a:solidFill>
              <a:schemeClr val="tx1"/>
            </a:solidFill>
            <a:prstDash val="solid"/>
            <a:headEnd type="none" w="med" len="med"/>
            <a:tailEnd type="none" w="med" len="med"/>
          </a:ln>
        </p:spPr>
      </p:cxnSp>
      <p:sp>
        <p:nvSpPr>
          <p:cNvPr id="43013" name="矩形 8"/>
          <p:cNvSpPr/>
          <p:nvPr/>
        </p:nvSpPr>
        <p:spPr>
          <a:xfrm>
            <a:off x="3647440" y="1812925"/>
            <a:ext cx="1572895" cy="471805"/>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400" dirty="0">
                <a:solidFill>
                  <a:srgbClr val="0000FF"/>
                </a:solidFill>
                <a:effectLst>
                  <a:outerShdw blurRad="38100" dist="38100" dir="2700000" algn="tl">
                    <a:srgbClr val="000000">
                      <a:alpha val="43137"/>
                    </a:srgbClr>
                  </a:outerShdw>
                </a:effectLst>
                <a:latin typeface="Times New Roman" panose="02020603050405020304" pitchFamily="18" charset="0"/>
              </a:rPr>
              <a:t>源</a:t>
            </a:r>
            <a:r>
              <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rPr>
              <a:t>ENODEB</a:t>
            </a:r>
            <a:endPar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sp>
        <p:nvSpPr>
          <p:cNvPr id="43014" name="矩形 10"/>
          <p:cNvSpPr/>
          <p:nvPr/>
        </p:nvSpPr>
        <p:spPr>
          <a:xfrm>
            <a:off x="5429250" y="1812925"/>
            <a:ext cx="1783715" cy="471805"/>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400" dirty="0">
                <a:solidFill>
                  <a:srgbClr val="0000FF"/>
                </a:solidFill>
                <a:effectLst>
                  <a:outerShdw blurRad="38100" dist="38100" dir="2700000" algn="tl">
                    <a:srgbClr val="000000">
                      <a:alpha val="43137"/>
                    </a:srgbClr>
                  </a:outerShdw>
                </a:effectLst>
                <a:latin typeface="Times New Roman" panose="02020603050405020304" pitchFamily="18" charset="0"/>
              </a:rPr>
              <a:t>目标</a:t>
            </a:r>
            <a:r>
              <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rPr>
              <a:t>ENODEB</a:t>
            </a:r>
            <a:endPar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sp>
        <p:nvSpPr>
          <p:cNvPr id="43015" name="矩形 11"/>
          <p:cNvSpPr/>
          <p:nvPr/>
        </p:nvSpPr>
        <p:spPr>
          <a:xfrm>
            <a:off x="7357804" y="1813963"/>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rPr>
              <a:t>MME</a:t>
            </a:r>
            <a:endPar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sp>
        <p:nvSpPr>
          <p:cNvPr id="43016" name="矩形 12"/>
          <p:cNvSpPr/>
          <p:nvPr/>
        </p:nvSpPr>
        <p:spPr>
          <a:xfrm>
            <a:off x="8586508" y="1812693"/>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rPr>
              <a:t>S-GW</a:t>
            </a:r>
            <a:endPar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cxnSp>
        <p:nvCxnSpPr>
          <p:cNvPr id="43017" name="直接连接符 14"/>
          <p:cNvCxnSpPr>
            <a:stCxn id="43013" idx="2"/>
          </p:cNvCxnSpPr>
          <p:nvPr/>
        </p:nvCxnSpPr>
        <p:spPr>
          <a:xfrm rot="5400000">
            <a:off x="2548946" y="4169622"/>
            <a:ext cx="3769900" cy="0"/>
          </a:xfrm>
          <a:prstGeom prst="line">
            <a:avLst/>
          </a:prstGeom>
          <a:ln w="9525" cap="flat" cmpd="sng">
            <a:solidFill>
              <a:schemeClr val="tx1"/>
            </a:solidFill>
            <a:prstDash val="solid"/>
            <a:headEnd type="none" w="med" len="med"/>
            <a:tailEnd type="none" w="med" len="med"/>
          </a:ln>
        </p:spPr>
      </p:cxnSp>
      <p:cxnSp>
        <p:nvCxnSpPr>
          <p:cNvPr id="43018" name="直接连接符 15"/>
          <p:cNvCxnSpPr/>
          <p:nvPr/>
        </p:nvCxnSpPr>
        <p:spPr>
          <a:xfrm rot="5400000">
            <a:off x="4479693" y="4169622"/>
            <a:ext cx="3769900" cy="0"/>
          </a:xfrm>
          <a:prstGeom prst="line">
            <a:avLst/>
          </a:prstGeom>
          <a:ln w="9525" cap="flat" cmpd="sng">
            <a:solidFill>
              <a:schemeClr val="tx1"/>
            </a:solidFill>
            <a:prstDash val="solid"/>
            <a:headEnd type="none" w="med" len="med"/>
            <a:tailEnd type="none" w="med" len="med"/>
          </a:ln>
        </p:spPr>
      </p:cxnSp>
      <p:cxnSp>
        <p:nvCxnSpPr>
          <p:cNvPr id="43019" name="直接连接符 16"/>
          <p:cNvCxnSpPr/>
          <p:nvPr/>
        </p:nvCxnSpPr>
        <p:spPr>
          <a:xfrm rot="5400000">
            <a:off x="5827357" y="4169622"/>
            <a:ext cx="3769900" cy="0"/>
          </a:xfrm>
          <a:prstGeom prst="line">
            <a:avLst/>
          </a:prstGeom>
          <a:ln w="9525" cap="flat" cmpd="sng">
            <a:solidFill>
              <a:schemeClr val="tx1"/>
            </a:solidFill>
            <a:prstDash val="solid"/>
            <a:headEnd type="none" w="med" len="med"/>
            <a:tailEnd type="none" w="med" len="med"/>
          </a:ln>
        </p:spPr>
      </p:cxnSp>
      <p:cxnSp>
        <p:nvCxnSpPr>
          <p:cNvPr id="43020" name="直接连接符 17"/>
          <p:cNvCxnSpPr/>
          <p:nvPr/>
        </p:nvCxnSpPr>
        <p:spPr>
          <a:xfrm rot="5400000">
            <a:off x="7240329" y="4169622"/>
            <a:ext cx="3769900" cy="0"/>
          </a:xfrm>
          <a:prstGeom prst="line">
            <a:avLst/>
          </a:prstGeom>
          <a:ln w="9525" cap="flat" cmpd="sng">
            <a:solidFill>
              <a:schemeClr val="tx1"/>
            </a:solidFill>
            <a:prstDash val="solid"/>
            <a:headEnd type="none" w="med" len="med"/>
            <a:tailEnd type="none" w="med" len="med"/>
          </a:ln>
        </p:spPr>
      </p:cxnSp>
      <p:sp>
        <p:nvSpPr>
          <p:cNvPr id="43021" name="矩形 18"/>
          <p:cNvSpPr/>
          <p:nvPr/>
        </p:nvSpPr>
        <p:spPr>
          <a:xfrm>
            <a:off x="4547966" y="2486525"/>
            <a:ext cx="4712374" cy="336916"/>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0 </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提供区域限制信息</a:t>
            </a:r>
            <a:endPar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endParaRPr>
          </a:p>
        </p:txBody>
      </p:sp>
      <p:cxnSp>
        <p:nvCxnSpPr>
          <p:cNvPr id="43022" name="直接箭头连接符 20"/>
          <p:cNvCxnSpPr/>
          <p:nvPr/>
        </p:nvCxnSpPr>
        <p:spPr>
          <a:xfrm flipH="1" flipV="1">
            <a:off x="2730826" y="3042133"/>
            <a:ext cx="1688465" cy="5715"/>
          </a:xfrm>
          <a:prstGeom prst="straightConnector1">
            <a:avLst/>
          </a:prstGeom>
          <a:ln w="19050" cap="flat" cmpd="sng">
            <a:solidFill>
              <a:srgbClr val="FF0000"/>
            </a:solidFill>
            <a:prstDash val="solid"/>
            <a:headEnd type="none" w="med" len="med"/>
            <a:tailEnd type="arrow" w="med" len="med"/>
          </a:ln>
        </p:spPr>
      </p:cxnSp>
      <p:sp>
        <p:nvSpPr>
          <p:cNvPr id="43023" name="矩形 21"/>
          <p:cNvSpPr/>
          <p:nvPr/>
        </p:nvSpPr>
        <p:spPr>
          <a:xfrm>
            <a:off x="2910205" y="2621280"/>
            <a:ext cx="1426845" cy="269875"/>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1</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、测量控制</a:t>
            </a:r>
            <a:endPar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endParaRPr>
          </a:p>
        </p:txBody>
      </p:sp>
      <p:cxnSp>
        <p:nvCxnSpPr>
          <p:cNvPr id="43024" name="直接箭头连接符 23"/>
          <p:cNvCxnSpPr/>
          <p:nvPr/>
        </p:nvCxnSpPr>
        <p:spPr>
          <a:xfrm>
            <a:off x="2791210" y="3429001"/>
            <a:ext cx="1628140" cy="0"/>
          </a:xfrm>
          <a:prstGeom prst="straightConnector1">
            <a:avLst/>
          </a:prstGeom>
          <a:ln w="9525" cap="flat" cmpd="sng">
            <a:solidFill>
              <a:srgbClr val="00B050"/>
            </a:solidFill>
            <a:prstDash val="solid"/>
            <a:headEnd type="arrow" w="med" len="med"/>
            <a:tailEnd type="arrow" w="med" len="med"/>
          </a:ln>
        </p:spPr>
      </p:cxnSp>
      <p:cxnSp>
        <p:nvCxnSpPr>
          <p:cNvPr id="43025" name="直接箭头连接符 25"/>
          <p:cNvCxnSpPr/>
          <p:nvPr/>
        </p:nvCxnSpPr>
        <p:spPr>
          <a:xfrm>
            <a:off x="4681546" y="3429001"/>
            <a:ext cx="4443732" cy="1484"/>
          </a:xfrm>
          <a:prstGeom prst="straightConnector1">
            <a:avLst/>
          </a:prstGeom>
          <a:ln w="9525" cap="flat" cmpd="sng">
            <a:solidFill>
              <a:srgbClr val="00B050"/>
            </a:solidFill>
            <a:prstDash val="solid"/>
            <a:headEnd type="arrow" w="med" len="med"/>
            <a:tailEnd type="arrow" w="med" len="med"/>
          </a:ln>
        </p:spPr>
      </p:cxnSp>
      <p:sp>
        <p:nvSpPr>
          <p:cNvPr id="43026" name="矩形 27"/>
          <p:cNvSpPr/>
          <p:nvPr/>
        </p:nvSpPr>
        <p:spPr>
          <a:xfrm>
            <a:off x="3200400" y="3091815"/>
            <a:ext cx="1119505" cy="269875"/>
          </a:xfrm>
          <a:prstGeom prst="rect">
            <a:avLst/>
          </a:prstGeom>
          <a:solidFill>
            <a:schemeClr val="bg1"/>
          </a:solidFill>
          <a:ln w="9525" cap="flat" cmpd="sng">
            <a:no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b="0">
                <a:solidFill>
                  <a:srgbClr val="000000"/>
                </a:solidFill>
                <a:effectLst/>
                <a:latin typeface="Times New Roman" panose="02020603050405020304" pitchFamily="18" charset="0"/>
              </a:rPr>
              <a:t>分组数据</a:t>
            </a:r>
            <a:endParaRPr lang="zh-CN" altLang="en-US" b="0">
              <a:solidFill>
                <a:srgbClr val="000000"/>
              </a:solidFill>
              <a:effectLst/>
              <a:latin typeface="Times New Roman" panose="02020603050405020304" pitchFamily="18" charset="0"/>
            </a:endParaRPr>
          </a:p>
        </p:txBody>
      </p:sp>
      <p:sp>
        <p:nvSpPr>
          <p:cNvPr id="43027" name="矩形 28"/>
          <p:cNvSpPr/>
          <p:nvPr/>
        </p:nvSpPr>
        <p:spPr>
          <a:xfrm>
            <a:off x="5288588" y="3092084"/>
            <a:ext cx="2759152" cy="270126"/>
          </a:xfrm>
          <a:prstGeom prst="rect">
            <a:avLst/>
          </a:prstGeom>
          <a:solidFill>
            <a:schemeClr val="bg1"/>
          </a:solidFill>
          <a:ln w="9525" cap="flat" cmpd="sng">
            <a:solidFill>
              <a:srgbClr val="000000">
                <a:alpha val="0"/>
              </a:srgbClr>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b="0">
                <a:solidFill>
                  <a:srgbClr val="000000"/>
                </a:solidFill>
                <a:effectLst/>
                <a:latin typeface="Times New Roman" panose="02020603050405020304" pitchFamily="18" charset="0"/>
              </a:rPr>
              <a:t>分组数据</a:t>
            </a:r>
            <a:endParaRPr lang="zh-CN" altLang="en-US" b="0">
              <a:solidFill>
                <a:srgbClr val="000000"/>
              </a:solidFill>
              <a:effectLst/>
              <a:latin typeface="Times New Roman" panose="02020603050405020304" pitchFamily="18" charset="0"/>
            </a:endParaRPr>
          </a:p>
        </p:txBody>
      </p:sp>
      <p:cxnSp>
        <p:nvCxnSpPr>
          <p:cNvPr id="43028" name="直接箭头连接符 30"/>
          <p:cNvCxnSpPr/>
          <p:nvPr/>
        </p:nvCxnSpPr>
        <p:spPr>
          <a:xfrm rot="10800000">
            <a:off x="2730885" y="4000790"/>
            <a:ext cx="1816676" cy="1484"/>
          </a:xfrm>
          <a:prstGeom prst="straightConnector1">
            <a:avLst/>
          </a:prstGeom>
          <a:ln w="9525" cap="flat" cmpd="sng">
            <a:solidFill>
              <a:srgbClr val="0087E2"/>
            </a:solidFill>
            <a:prstDash val="solid"/>
            <a:headEnd type="none" w="med" len="med"/>
            <a:tailEnd type="arrow" w="med" len="med"/>
          </a:ln>
        </p:spPr>
      </p:cxnSp>
      <p:sp>
        <p:nvSpPr>
          <p:cNvPr id="43029" name="矩形 32"/>
          <p:cNvSpPr/>
          <p:nvPr/>
        </p:nvSpPr>
        <p:spPr>
          <a:xfrm>
            <a:off x="3133512" y="3564064"/>
            <a:ext cx="1212602" cy="268642"/>
          </a:xfrm>
          <a:prstGeom prst="rect">
            <a:avLst/>
          </a:prstGeom>
          <a:solidFill>
            <a:schemeClr val="bg1"/>
          </a:solidFill>
          <a:ln w="9525" cap="flat" cmpd="sng">
            <a:no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b="0" dirty="0">
                <a:solidFill>
                  <a:srgbClr val="000000"/>
                </a:solidFill>
                <a:effectLst/>
                <a:latin typeface="Times New Roman" panose="02020603050405020304" pitchFamily="18" charset="0"/>
              </a:rPr>
              <a:t>UL</a:t>
            </a:r>
            <a:r>
              <a:rPr lang="zh-CN" altLang="en-US" b="0" dirty="0">
                <a:solidFill>
                  <a:srgbClr val="000000"/>
                </a:solidFill>
                <a:effectLst/>
                <a:latin typeface="Times New Roman" panose="02020603050405020304" pitchFamily="18" charset="0"/>
              </a:rPr>
              <a:t>分配</a:t>
            </a:r>
            <a:endParaRPr lang="zh-CN" altLang="en-US" b="0" dirty="0">
              <a:solidFill>
                <a:srgbClr val="000000"/>
              </a:solidFill>
              <a:effectLst/>
              <a:latin typeface="Times New Roman" panose="02020603050405020304" pitchFamily="18" charset="0"/>
            </a:endParaRPr>
          </a:p>
        </p:txBody>
      </p:sp>
      <p:cxnSp>
        <p:nvCxnSpPr>
          <p:cNvPr id="43030" name="直接箭头连接符 34"/>
          <p:cNvCxnSpPr/>
          <p:nvPr/>
        </p:nvCxnSpPr>
        <p:spPr>
          <a:xfrm>
            <a:off x="2758825" y="4572059"/>
            <a:ext cx="1660525" cy="0"/>
          </a:xfrm>
          <a:prstGeom prst="straightConnector1">
            <a:avLst/>
          </a:prstGeom>
          <a:ln w="9525" cap="flat" cmpd="sng">
            <a:solidFill>
              <a:srgbClr val="FF0000"/>
            </a:solidFill>
            <a:prstDash val="solid"/>
            <a:headEnd type="none" w="med" len="med"/>
            <a:tailEnd type="arrow" w="med" len="med"/>
          </a:ln>
        </p:spPr>
      </p:cxnSp>
      <p:sp>
        <p:nvSpPr>
          <p:cNvPr id="43031" name="矩形 35"/>
          <p:cNvSpPr/>
          <p:nvPr/>
        </p:nvSpPr>
        <p:spPr>
          <a:xfrm>
            <a:off x="2840355" y="4191000"/>
            <a:ext cx="1480185" cy="323215"/>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2</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、测量上报</a:t>
            </a:r>
            <a:endPar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endParaRPr>
          </a:p>
        </p:txBody>
      </p:sp>
      <p:sp>
        <p:nvSpPr>
          <p:cNvPr id="43032" name="矩形 36"/>
          <p:cNvSpPr/>
          <p:nvPr/>
        </p:nvSpPr>
        <p:spPr>
          <a:xfrm>
            <a:off x="2976245" y="4774565"/>
            <a:ext cx="3285490" cy="673735"/>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3</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a:t>
            </a: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ENODEB</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决定该</a:t>
            </a: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UE</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要切换到</a:t>
            </a:r>
            <a:endPar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endParaRPr>
          </a:p>
          <a:p>
            <a:pPr marL="0" lvl="0" indent="0" algn="ctr">
              <a:spcBef>
                <a:spcPct val="0"/>
              </a:spcBef>
              <a:buClrTx/>
              <a:buSzTx/>
              <a:buNone/>
            </a:pP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目标</a:t>
            </a: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ENODEB</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中的小区</a:t>
            </a:r>
            <a:endPar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endParaRPr>
          </a:p>
        </p:txBody>
      </p:sp>
      <p:pic>
        <p:nvPicPr>
          <p:cNvPr id="47127" name="图片 35" descr="QQ截图未命名.png"/>
          <p:cNvPicPr>
            <a:picLocks noChangeAspect="1"/>
          </p:cNvPicPr>
          <p:nvPr>
            <p:custDataLst>
              <p:tags r:id="rId1"/>
            </p:custDataLst>
          </p:nvPr>
        </p:nvPicPr>
        <p:blipFill>
          <a:blip r:embed="rId2"/>
          <a:srcRect r="16271" b="14195"/>
          <a:stretch>
            <a:fillRect/>
          </a:stretch>
        </p:blipFill>
        <p:spPr>
          <a:xfrm>
            <a:off x="9677400" y="4735830"/>
            <a:ext cx="2007235" cy="1810385"/>
          </a:xfrm>
          <a:prstGeom prst="rect">
            <a:avLst/>
          </a:prstGeom>
          <a:noFill/>
          <a:ln w="9525">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2289"/>
          <p:cNvSpPr>
            <a:spLocks noGrp="1"/>
          </p:cNvSpPr>
          <p:nvPr>
            <p:ph type="title"/>
          </p:nvPr>
        </p:nvSpPr>
        <p:spPr>
          <a:xfrm>
            <a:off x="1981200" y="685800"/>
            <a:ext cx="8229600" cy="758825"/>
          </a:xfrm>
        </p:spPr>
        <p:txBody>
          <a:bodyPr anchor="t" anchorCtr="0"/>
          <a:lstStyle/>
          <a:p>
            <a:pPr marL="800100" indent="-800100"/>
            <a:r>
              <a:rPr lang="en-US" altLang="zh-CN"/>
              <a:t>6.1 4G</a:t>
            </a:r>
            <a:r>
              <a:rPr lang="zh-CN" altLang="en-US" dirty="0"/>
              <a:t>系统总体 </a:t>
            </a:r>
            <a:endParaRPr lang="zh-CN" altLang="en-US" dirty="0"/>
          </a:p>
        </p:txBody>
      </p:sp>
      <p:sp>
        <p:nvSpPr>
          <p:cNvPr id="5122" name="文本占位符 12290"/>
          <p:cNvSpPr>
            <a:spLocks noGrp="1"/>
          </p:cNvSpPr>
          <p:nvPr>
            <p:ph idx="1"/>
          </p:nvPr>
        </p:nvSpPr>
        <p:spPr>
          <a:xfrm>
            <a:off x="737870" y="1600200"/>
            <a:ext cx="10489565" cy="4530725"/>
          </a:xfrm>
        </p:spPr>
        <p:txBody>
          <a:bodyPr anchor="t" anchorCtr="0"/>
          <a:lstStyle/>
          <a:p>
            <a:r>
              <a:rPr lang="en-US" altLang="zh-CN" b="1"/>
              <a:t>6.1.1 4G</a:t>
            </a:r>
            <a:r>
              <a:rPr lang="zh-CN" altLang="en-US" b="1" dirty="0"/>
              <a:t>的起源与标准化进展</a:t>
            </a:r>
            <a:r>
              <a:rPr lang="zh-CN" altLang="en-US" dirty="0"/>
              <a:t> </a:t>
            </a:r>
            <a:endParaRPr lang="zh-CN" altLang="en-US" dirty="0"/>
          </a:p>
          <a:p>
            <a:r>
              <a:rPr lang="en-US" altLang="zh-CN" b="1"/>
              <a:t>1</a:t>
            </a:r>
            <a:r>
              <a:rPr lang="zh-CN" altLang="en-US" b="1" dirty="0"/>
              <a:t>．</a:t>
            </a:r>
            <a:r>
              <a:rPr lang="en-US" altLang="zh-CN" b="1"/>
              <a:t>LTE</a:t>
            </a:r>
            <a:r>
              <a:rPr lang="zh-CN" altLang="en-US" b="1" dirty="0"/>
              <a:t>的产生与标准化</a:t>
            </a:r>
            <a:r>
              <a:rPr lang="zh-CN" altLang="en-US" dirty="0"/>
              <a:t> </a:t>
            </a:r>
            <a:endParaRPr lang="zh-CN" altLang="en-US" sz="3200" b="1" dirty="0"/>
          </a:p>
          <a:p>
            <a:pPr>
              <a:buNone/>
            </a:pPr>
            <a:r>
              <a:rPr lang="zh-CN" altLang="en-US" dirty="0"/>
              <a:t>         从</a:t>
            </a:r>
            <a:r>
              <a:rPr lang="en-US" altLang="zh-CN"/>
              <a:t>2004</a:t>
            </a:r>
            <a:r>
              <a:rPr lang="zh-CN" altLang="en-US" dirty="0"/>
              <a:t>年底到</a:t>
            </a:r>
            <a:r>
              <a:rPr lang="en-US" altLang="zh-CN"/>
              <a:t>2005</a:t>
            </a:r>
            <a:r>
              <a:rPr lang="zh-CN" altLang="en-US" dirty="0"/>
              <a:t>年初，</a:t>
            </a:r>
            <a:r>
              <a:rPr lang="en-US" altLang="zh-CN"/>
              <a:t>3GPP</a:t>
            </a:r>
            <a:r>
              <a:rPr lang="zh-CN" altLang="en-US" dirty="0"/>
              <a:t>正在进行</a:t>
            </a:r>
            <a:r>
              <a:rPr lang="en-US" altLang="zh-CN"/>
              <a:t>R6</a:t>
            </a:r>
            <a:r>
              <a:rPr lang="zh-CN" altLang="en-US" dirty="0"/>
              <a:t>的标准化工作，其主要特性是</a:t>
            </a:r>
            <a:r>
              <a:rPr lang="en-US" altLang="zh-CN"/>
              <a:t>HSUPA</a:t>
            </a:r>
            <a:r>
              <a:rPr lang="zh-CN" altLang="en-US" dirty="0"/>
              <a:t>和</a:t>
            </a:r>
            <a:r>
              <a:rPr lang="en-US" altLang="zh-CN"/>
              <a:t>MBMS</a:t>
            </a:r>
            <a:r>
              <a:rPr lang="zh-CN" altLang="en-US" dirty="0"/>
              <a:t>（多媒体广播组播业务）。此时，在</a:t>
            </a:r>
            <a:r>
              <a:rPr lang="en-US" altLang="zh-CN"/>
              <a:t>IEEE-SA</a:t>
            </a:r>
            <a:r>
              <a:rPr lang="zh-CN" altLang="en-US" dirty="0"/>
              <a:t>组织中进行标准化的</a:t>
            </a:r>
            <a:r>
              <a:rPr lang="en-US" altLang="zh-CN"/>
              <a:t>802.16e</a:t>
            </a:r>
            <a:r>
              <a:rPr lang="zh-CN" altLang="en-US" dirty="0"/>
              <a:t>宽带无线接入标准化进展迅速，在</a:t>
            </a:r>
            <a:r>
              <a:rPr lang="en-US" altLang="zh-CN"/>
              <a:t>Intel</a:t>
            </a:r>
            <a:r>
              <a:rPr lang="zh-CN" altLang="en-US" dirty="0"/>
              <a:t>等</a:t>
            </a:r>
            <a:r>
              <a:rPr lang="en-US" altLang="zh-CN"/>
              <a:t>IT</a:t>
            </a:r>
            <a:r>
              <a:rPr lang="zh-CN" altLang="en-US" dirty="0"/>
              <a:t>巨头的推动下。产业化势头迅猛，对以传统电信运营商、设备制造商和其他电信产业环节为主组成的</a:t>
            </a:r>
            <a:r>
              <a:rPr lang="en-US" altLang="zh-CN"/>
              <a:t>3GPP</a:t>
            </a:r>
            <a:r>
              <a:rPr lang="zh-CN" altLang="en-US" dirty="0"/>
              <a:t>构成了实质性的竞争威胁。 </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custDataLst>
              <p:tags r:id="rId1"/>
            </p:custDataLst>
          </p:nvPr>
        </p:nvSpPr>
        <p:spPr>
          <a:xfrm>
            <a:off x="381096" y="609908"/>
            <a:ext cx="9217025" cy="1845310"/>
          </a:xfrm>
          <a:prstGeom prst="rect">
            <a:avLst/>
          </a:prstGeom>
          <a:noFill/>
        </p:spPr>
        <p:txBody>
          <a:bodyPr wrap="square" rtlCol="0">
            <a:spAutoFit/>
          </a:bodyPr>
          <a:lstStyle/>
          <a:p>
            <a:pPr>
              <a:lnSpc>
                <a:spcPct val="150000"/>
              </a:lnSpc>
            </a:pPr>
            <a:r>
              <a:rPr kumimoji="1" lang="en-US" altLang="zh-CN" sz="2800" dirty="0">
                <a:solidFill>
                  <a:schemeClr val="dk1"/>
                </a:solidFill>
                <a:latin typeface="微软雅黑" panose="020B0503020204020204" charset="-122"/>
                <a:ea typeface="微软雅黑" panose="020B0503020204020204" charset="-122"/>
                <a:cs typeface="微软雅黑" panose="020B0503020204020204" charset="-122"/>
              </a:rPr>
              <a:t>EPC </a:t>
            </a:r>
            <a:r>
              <a:rPr kumimoji="1" lang="en-US" altLang="zh-CN" sz="2800" dirty="0">
                <a:solidFill>
                  <a:schemeClr val="dk1"/>
                </a:solidFill>
                <a:latin typeface="微软雅黑" panose="020B0503020204020204" charset="-122"/>
                <a:ea typeface="微软雅黑" panose="020B0503020204020204" charset="-122"/>
                <a:cs typeface="微软雅黑" panose="020B0503020204020204" charset="-122"/>
                <a:sym typeface="+mn-ea"/>
              </a:rPr>
              <a:t> </a:t>
            </a:r>
            <a:r>
              <a:rPr kumimoji="1" lang="zh-CN" altLang="en-US" sz="2800" dirty="0">
                <a:solidFill>
                  <a:schemeClr val="dk1"/>
                </a:solidFill>
                <a:latin typeface="微软雅黑" panose="020B0503020204020204" charset="-122"/>
                <a:ea typeface="微软雅黑" panose="020B0503020204020204" charset="-122"/>
                <a:cs typeface="微软雅黑" panose="020B0503020204020204" charset="-122"/>
                <a:sym typeface="+mn-ea"/>
              </a:rPr>
              <a:t>增强型分组核心网</a:t>
            </a:r>
            <a:endParaRPr kumimoji="1" lang="en-US" altLang="zh-CN" sz="2800" dirty="0">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chemeClr val="dk1"/>
                </a:solidFill>
                <a:latin typeface="微软雅黑" panose="020B0503020204020204" charset="-122"/>
                <a:ea typeface="微软雅黑" panose="020B0503020204020204" charset="-122"/>
              </a:rPr>
              <a:t>演进分组核心</a:t>
            </a:r>
            <a:endParaRPr kumimoji="1" lang="en-US" altLang="zh-CN" sz="2400" dirty="0">
              <a:solidFill>
                <a:schemeClr val="dk1"/>
              </a:solidFill>
              <a:latin typeface="微软雅黑" panose="020B0503020204020204" charset="-122"/>
              <a:ea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chemeClr val="dk1"/>
                </a:solidFill>
                <a:latin typeface="微软雅黑" panose="020B0503020204020204" charset="-122"/>
                <a:ea typeface="微软雅黑" panose="020B0503020204020204" charset="-122"/>
              </a:rPr>
              <a:t>包含三个关键网元：</a:t>
            </a:r>
            <a:r>
              <a:rPr kumimoji="1" lang="en-US" altLang="zh-CN" sz="2400" dirty="0">
                <a:solidFill>
                  <a:schemeClr val="dk1"/>
                </a:solidFill>
                <a:latin typeface="微软雅黑" panose="020B0503020204020204" charset="-122"/>
                <a:ea typeface="微软雅黑" panose="020B0503020204020204" charset="-122"/>
              </a:rPr>
              <a:t>MME</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S-GW</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P-GW</a:t>
            </a:r>
            <a:endParaRPr kumimoji="1" lang="en-US" altLang="zh-CN" sz="2400" dirty="0">
              <a:solidFill>
                <a:schemeClr val="dk1"/>
              </a:solidFill>
              <a:latin typeface="微软雅黑" panose="020B0503020204020204" charset="-122"/>
              <a:ea typeface="微软雅黑" panose="020B0503020204020204" charset="-122"/>
            </a:endParaRPr>
          </a:p>
        </p:txBody>
      </p:sp>
      <p:pic>
        <p:nvPicPr>
          <p:cNvPr id="7" name="图片 6"/>
          <p:cNvPicPr>
            <a:picLocks noChangeAspect="1"/>
          </p:cNvPicPr>
          <p:nvPr>
            <p:custDataLst>
              <p:tags r:id="rId2"/>
            </p:custDataLst>
          </p:nvPr>
        </p:nvPicPr>
        <p:blipFill>
          <a:blip r:embed="rId3"/>
          <a:stretch>
            <a:fillRect/>
          </a:stretch>
        </p:blipFill>
        <p:spPr>
          <a:xfrm>
            <a:off x="-69215" y="2819400"/>
            <a:ext cx="6816090" cy="3759835"/>
          </a:xfrm>
          <a:prstGeom prst="rect">
            <a:avLst/>
          </a:prstGeom>
        </p:spPr>
      </p:pic>
      <p:sp>
        <p:nvSpPr>
          <p:cNvPr id="4" name="文本框 3"/>
          <p:cNvSpPr txBox="1"/>
          <p:nvPr/>
        </p:nvSpPr>
        <p:spPr>
          <a:xfrm>
            <a:off x="6629400" y="2362200"/>
            <a:ext cx="5518150" cy="3931285"/>
          </a:xfrm>
          <a:prstGeom prst="rect">
            <a:avLst/>
          </a:prstGeom>
          <a:noFill/>
          <a:ln w="28575">
            <a:solidFill>
              <a:srgbClr val="0070C0"/>
            </a:solidFill>
          </a:ln>
        </p:spPr>
        <p:txBody>
          <a:bodyPr wrap="square" rtlCol="0" anchor="t">
            <a:spAutoFit/>
          </a:bodyPr>
          <a:lstStyle/>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sym typeface="+mn-ea"/>
              </a:rPr>
              <a:t>MME: </a:t>
            </a:r>
            <a:r>
              <a:rPr kumimoji="1" lang="zh-CN" altLang="en-US" sz="2400" dirty="0">
                <a:solidFill>
                  <a:schemeClr val="dk1"/>
                </a:solidFill>
                <a:latin typeface="微软雅黑" panose="020B0503020204020204" charset="-122"/>
                <a:ea typeface="微软雅黑" panose="020B0503020204020204" charset="-122"/>
                <a:sym typeface="+mn-ea"/>
              </a:rPr>
              <a:t>移动性管理实体</a:t>
            </a:r>
            <a:endParaRPr kumimoji="1" lang="zh-CN" altLang="en-US"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b="0" dirty="0">
                <a:latin typeface="微软雅黑" panose="020B0503020204020204" charset="-122"/>
                <a:ea typeface="微软雅黑" panose="020B0503020204020204" charset="-122"/>
                <a:sym typeface="+mn-ea"/>
              </a:rPr>
              <a:t>负责控制面信令管理</a:t>
            </a:r>
            <a:endParaRPr lang="zh-CN" altLang="en-US" sz="2400" b="0" dirty="0"/>
          </a:p>
          <a:p>
            <a:pPr marL="457200" indent="-457200">
              <a:lnSpc>
                <a:spcPct val="60000"/>
              </a:lnSpc>
              <a:buClr>
                <a:schemeClr val="tx1">
                  <a:lumMod val="50000"/>
                  <a:lumOff val="50000"/>
                </a:schemeClr>
              </a:buClr>
              <a:buFont typeface="Wingdings" panose="05000000000000000000" pitchFamily="2" charset="2"/>
              <a:buChar char="l"/>
            </a:pPr>
            <a:endParaRPr kumimoji="1" lang="en-US" altLang="zh-CN"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sym typeface="+mn-ea"/>
              </a:rPr>
              <a:t>S-GW: </a:t>
            </a:r>
            <a:r>
              <a:rPr kumimoji="1" lang="zh-CN" altLang="en-US" sz="2400" dirty="0">
                <a:solidFill>
                  <a:schemeClr val="dk1"/>
                </a:solidFill>
                <a:latin typeface="微软雅黑" panose="020B0503020204020204" charset="-122"/>
                <a:ea typeface="微软雅黑" panose="020B0503020204020204" charset="-122"/>
                <a:sym typeface="+mn-ea"/>
              </a:rPr>
              <a:t>服务网关</a:t>
            </a:r>
            <a:endParaRPr kumimoji="1" lang="zh-CN" altLang="en-US"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b="0" dirty="0">
                <a:latin typeface="微软雅黑" panose="020B0503020204020204" charset="-122"/>
                <a:ea typeface="微软雅黑" panose="020B0503020204020204" charset="-122"/>
                <a:sym typeface="+mn-ea"/>
              </a:rPr>
              <a:t>负责用户面报文转发</a:t>
            </a:r>
            <a:endParaRPr lang="zh-CN" altLang="en-US" sz="2400" b="0" dirty="0"/>
          </a:p>
          <a:p>
            <a:pPr marL="457200" indent="-457200">
              <a:lnSpc>
                <a:spcPct val="80000"/>
              </a:lnSpc>
              <a:buClr>
                <a:schemeClr val="tx1">
                  <a:lumMod val="50000"/>
                  <a:lumOff val="50000"/>
                </a:schemeClr>
              </a:buClr>
              <a:buFont typeface="Wingdings" panose="05000000000000000000" pitchFamily="2" charset="2"/>
              <a:buChar char="l"/>
            </a:pPr>
            <a:endParaRPr kumimoji="1" lang="en-US" altLang="zh-CN"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sym typeface="+mn-ea"/>
              </a:rPr>
              <a:t>P-GW</a:t>
            </a:r>
            <a:r>
              <a:rPr kumimoji="1" lang="zh-CN" altLang="en-US" sz="2400" dirty="0">
                <a:solidFill>
                  <a:schemeClr val="dk1"/>
                </a:solidFill>
                <a:latin typeface="微软雅黑" panose="020B0503020204020204" charset="-122"/>
                <a:ea typeface="微软雅黑" panose="020B0503020204020204" charset="-122"/>
                <a:sym typeface="+mn-ea"/>
              </a:rPr>
              <a:t>：</a:t>
            </a:r>
            <a:r>
              <a:rPr kumimoji="1" lang="en-US" altLang="zh-CN" sz="2400" dirty="0">
                <a:solidFill>
                  <a:schemeClr val="dk1"/>
                </a:solidFill>
                <a:latin typeface="微软雅黑" panose="020B0503020204020204" charset="-122"/>
                <a:ea typeface="微软雅黑" panose="020B0503020204020204" charset="-122"/>
                <a:sym typeface="+mn-ea"/>
              </a:rPr>
              <a:t>PDN</a:t>
            </a:r>
            <a:r>
              <a:rPr kumimoji="1" lang="zh-CN" altLang="en-US" sz="2400" dirty="0">
                <a:solidFill>
                  <a:schemeClr val="dk1"/>
                </a:solidFill>
                <a:latin typeface="微软雅黑" panose="020B0503020204020204" charset="-122"/>
                <a:ea typeface="微软雅黑" panose="020B0503020204020204" charset="-122"/>
                <a:sym typeface="+mn-ea"/>
              </a:rPr>
              <a:t>网关</a:t>
            </a:r>
            <a:endParaRPr kumimoji="1" lang="zh-CN" altLang="en-US"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b="0" dirty="0">
                <a:latin typeface="微软雅黑" panose="020B0503020204020204" charset="-122"/>
                <a:ea typeface="微软雅黑" panose="020B0503020204020204" charset="-122"/>
                <a:sym typeface="+mn-ea"/>
              </a:rPr>
              <a:t>负责用户面处理、用户</a:t>
            </a:r>
            <a:r>
              <a:rPr kumimoji="1" lang="en-US" altLang="zh-CN" sz="2400" b="0" dirty="0">
                <a:latin typeface="微软雅黑" panose="020B0503020204020204" charset="-122"/>
                <a:ea typeface="微软雅黑" panose="020B0503020204020204" charset="-122"/>
                <a:sym typeface="+mn-ea"/>
              </a:rPr>
              <a:t>IP</a:t>
            </a:r>
            <a:r>
              <a:rPr kumimoji="1" lang="zh-CN" altLang="en-US" sz="2400" b="0" dirty="0">
                <a:latin typeface="微软雅黑" panose="020B0503020204020204" charset="-122"/>
                <a:ea typeface="微软雅黑" panose="020B0503020204020204" charset="-122"/>
                <a:sym typeface="+mn-ea"/>
              </a:rPr>
              <a:t>地址的分配 </a:t>
            </a:r>
            <a:endParaRPr kumimoji="1" lang="zh-CN" altLang="en-US" sz="2400" b="0" dirty="0">
              <a:solidFill>
                <a:schemeClr val="dk1"/>
              </a:solidFill>
              <a:latin typeface="微软雅黑" panose="020B0503020204020204" charset="-122"/>
              <a:ea typeface="微软雅黑" panose="020B0503020204020204" charset="-122"/>
              <a:sym typeface="+mn-ea"/>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5" name="矩形 4"/>
          <p:cNvSpPr/>
          <p:nvPr/>
        </p:nvSpPr>
        <p:spPr>
          <a:xfrm>
            <a:off x="2392890" y="1812693"/>
            <a:ext cx="1010748" cy="405189"/>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rPr>
              <a:t>UE</a:t>
            </a:r>
            <a:endPar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cxnSp>
        <p:nvCxnSpPr>
          <p:cNvPr id="44036" name="直接连接符 5"/>
          <p:cNvCxnSpPr/>
          <p:nvPr/>
        </p:nvCxnSpPr>
        <p:spPr>
          <a:xfrm rot="5400000">
            <a:off x="929456" y="4153296"/>
            <a:ext cx="3903479" cy="32653"/>
          </a:xfrm>
          <a:prstGeom prst="line">
            <a:avLst/>
          </a:prstGeom>
          <a:ln w="9525" cap="flat" cmpd="sng">
            <a:solidFill>
              <a:schemeClr val="tx1"/>
            </a:solidFill>
            <a:prstDash val="solid"/>
            <a:headEnd type="none" w="med" len="med"/>
            <a:tailEnd type="none" w="med" len="med"/>
          </a:ln>
        </p:spPr>
      </p:cxnSp>
      <p:cxnSp>
        <p:nvCxnSpPr>
          <p:cNvPr id="44037" name="直接连接符 6"/>
          <p:cNvCxnSpPr/>
          <p:nvPr/>
        </p:nvCxnSpPr>
        <p:spPr>
          <a:xfrm rot="5400000">
            <a:off x="2746132" y="4220085"/>
            <a:ext cx="3904963" cy="34136"/>
          </a:xfrm>
          <a:prstGeom prst="line">
            <a:avLst/>
          </a:prstGeom>
          <a:ln w="9525" cap="flat" cmpd="sng">
            <a:solidFill>
              <a:schemeClr val="tx1"/>
            </a:solidFill>
            <a:prstDash val="solid"/>
            <a:headEnd type="none" w="med" len="med"/>
            <a:tailEnd type="none" w="med" len="med"/>
          </a:ln>
        </p:spPr>
      </p:cxnSp>
      <p:cxnSp>
        <p:nvCxnSpPr>
          <p:cNvPr id="44038" name="直接连接符 7"/>
          <p:cNvCxnSpPr/>
          <p:nvPr/>
        </p:nvCxnSpPr>
        <p:spPr>
          <a:xfrm rot="5400000">
            <a:off x="4362439" y="4220085"/>
            <a:ext cx="3904964" cy="34136"/>
          </a:xfrm>
          <a:prstGeom prst="line">
            <a:avLst/>
          </a:prstGeom>
          <a:ln w="9525" cap="flat" cmpd="sng">
            <a:solidFill>
              <a:schemeClr val="tx1"/>
            </a:solidFill>
            <a:prstDash val="solid"/>
            <a:headEnd type="none" w="med" len="med"/>
            <a:tailEnd type="none" w="med" len="med"/>
          </a:ln>
        </p:spPr>
      </p:cxnSp>
      <p:cxnSp>
        <p:nvCxnSpPr>
          <p:cNvPr id="44039" name="直接连接符 8"/>
          <p:cNvCxnSpPr/>
          <p:nvPr/>
        </p:nvCxnSpPr>
        <p:spPr>
          <a:xfrm rot="5400000">
            <a:off x="5843684" y="4220085"/>
            <a:ext cx="3904964" cy="34136"/>
          </a:xfrm>
          <a:prstGeom prst="line">
            <a:avLst/>
          </a:prstGeom>
          <a:ln w="9525" cap="flat" cmpd="sng">
            <a:solidFill>
              <a:schemeClr val="tx1"/>
            </a:solidFill>
            <a:prstDash val="solid"/>
            <a:headEnd type="none" w="med" len="med"/>
            <a:tailEnd type="none" w="med" len="med"/>
          </a:ln>
        </p:spPr>
      </p:cxnSp>
      <p:cxnSp>
        <p:nvCxnSpPr>
          <p:cNvPr id="44040" name="直接连接符 9"/>
          <p:cNvCxnSpPr/>
          <p:nvPr/>
        </p:nvCxnSpPr>
        <p:spPr>
          <a:xfrm rot="5400000">
            <a:off x="7189865" y="4220085"/>
            <a:ext cx="3904963" cy="34136"/>
          </a:xfrm>
          <a:prstGeom prst="line">
            <a:avLst/>
          </a:prstGeom>
          <a:ln w="9525" cap="flat" cmpd="sng">
            <a:solidFill>
              <a:schemeClr val="tx1"/>
            </a:solidFill>
            <a:prstDash val="solid"/>
            <a:headEnd type="none" w="med" len="med"/>
            <a:tailEnd type="none" w="med" len="med"/>
          </a:ln>
        </p:spPr>
      </p:cxnSp>
      <p:sp>
        <p:nvSpPr>
          <p:cNvPr id="44041" name="矩形 10"/>
          <p:cNvSpPr/>
          <p:nvPr/>
        </p:nvSpPr>
        <p:spPr>
          <a:xfrm>
            <a:off x="3714115" y="1812925"/>
            <a:ext cx="1506220" cy="471805"/>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400" dirty="0">
                <a:solidFill>
                  <a:srgbClr val="0000FF"/>
                </a:solidFill>
                <a:effectLst>
                  <a:outerShdw blurRad="38100" dist="38100" dir="2700000" algn="tl">
                    <a:srgbClr val="000000">
                      <a:alpha val="43137"/>
                    </a:srgbClr>
                  </a:outerShdw>
                </a:effectLst>
                <a:latin typeface="Times New Roman" panose="02020603050405020304" pitchFamily="18" charset="0"/>
              </a:rPr>
              <a:t>源</a:t>
            </a:r>
            <a:r>
              <a:rPr lang="en-US" altLang="zh-CN" dirty="0">
                <a:solidFill>
                  <a:srgbClr val="0000FF"/>
                </a:solidFill>
                <a:effectLst>
                  <a:outerShdw blurRad="38100" dist="38100" dir="2700000" algn="tl">
                    <a:srgbClr val="000000">
                      <a:alpha val="43137"/>
                    </a:srgbClr>
                  </a:outerShdw>
                </a:effectLst>
                <a:latin typeface="Times New Roman" panose="02020603050405020304" pitchFamily="18" charset="0"/>
              </a:rPr>
              <a:t>ENODEB</a:t>
            </a:r>
            <a:endParaRPr lang="en-US" altLang="zh-CN"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sp>
        <p:nvSpPr>
          <p:cNvPr id="44042" name="矩形 11"/>
          <p:cNvSpPr/>
          <p:nvPr/>
        </p:nvSpPr>
        <p:spPr>
          <a:xfrm>
            <a:off x="5425440" y="1812925"/>
            <a:ext cx="1713865" cy="471805"/>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400" dirty="0">
                <a:solidFill>
                  <a:srgbClr val="0000FF"/>
                </a:solidFill>
                <a:effectLst>
                  <a:outerShdw blurRad="38100" dist="38100" dir="2700000" algn="tl">
                    <a:srgbClr val="000000">
                      <a:alpha val="43137"/>
                    </a:srgbClr>
                  </a:outerShdw>
                </a:effectLst>
                <a:latin typeface="Times New Roman" panose="02020603050405020304" pitchFamily="18" charset="0"/>
              </a:rPr>
              <a:t>目标</a:t>
            </a:r>
            <a:r>
              <a:rPr lang="en-US" altLang="zh-CN" dirty="0">
                <a:solidFill>
                  <a:srgbClr val="0000FF"/>
                </a:solidFill>
                <a:effectLst>
                  <a:outerShdw blurRad="38100" dist="38100" dir="2700000" algn="tl">
                    <a:srgbClr val="000000">
                      <a:alpha val="43137"/>
                    </a:srgbClr>
                  </a:outerShdw>
                </a:effectLst>
                <a:latin typeface="Times New Roman" panose="02020603050405020304" pitchFamily="18" charset="0"/>
              </a:rPr>
              <a:t>ENODEB</a:t>
            </a:r>
            <a:endParaRPr lang="en-US" altLang="zh-CN"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sp>
        <p:nvSpPr>
          <p:cNvPr id="44043" name="矩形 12"/>
          <p:cNvSpPr/>
          <p:nvPr/>
        </p:nvSpPr>
        <p:spPr>
          <a:xfrm>
            <a:off x="7240329" y="1812693"/>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rPr>
              <a:t>MME</a:t>
            </a:r>
            <a:endPar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sp>
        <p:nvSpPr>
          <p:cNvPr id="44044" name="矩形 13"/>
          <p:cNvSpPr/>
          <p:nvPr/>
        </p:nvSpPr>
        <p:spPr>
          <a:xfrm>
            <a:off x="8586508" y="1812693"/>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rPr>
              <a:t>S-GW</a:t>
            </a:r>
            <a:endParaRPr lang="en-US" altLang="zh-CN" sz="2400" dirty="0">
              <a:solidFill>
                <a:srgbClr val="0000FF"/>
              </a:solidFill>
              <a:effectLst>
                <a:outerShdw blurRad="38100" dist="38100" dir="2700000" algn="tl">
                  <a:srgbClr val="000000">
                    <a:alpha val="43137"/>
                  </a:srgbClr>
                </a:outerShdw>
              </a:effectLst>
              <a:latin typeface="Times New Roman" panose="02020603050405020304" pitchFamily="18" charset="0"/>
            </a:endParaRPr>
          </a:p>
        </p:txBody>
      </p:sp>
      <p:cxnSp>
        <p:nvCxnSpPr>
          <p:cNvPr id="44045" name="直接箭头连接符 15"/>
          <p:cNvCxnSpPr/>
          <p:nvPr/>
        </p:nvCxnSpPr>
        <p:spPr>
          <a:xfrm>
            <a:off x="4717435" y="3276502"/>
            <a:ext cx="1548033" cy="1484"/>
          </a:xfrm>
          <a:prstGeom prst="straightConnector1">
            <a:avLst/>
          </a:prstGeom>
          <a:ln w="9525" cap="flat" cmpd="sng">
            <a:solidFill>
              <a:srgbClr val="FF0000"/>
            </a:solidFill>
            <a:prstDash val="solid"/>
            <a:headEnd type="none" w="med" len="med"/>
            <a:tailEnd type="arrow" w="med" len="med"/>
          </a:ln>
        </p:spPr>
      </p:cxnSp>
      <p:sp>
        <p:nvSpPr>
          <p:cNvPr id="44046" name="矩形 16"/>
          <p:cNvSpPr/>
          <p:nvPr/>
        </p:nvSpPr>
        <p:spPr>
          <a:xfrm>
            <a:off x="3714115" y="2514600"/>
            <a:ext cx="2492375" cy="673735"/>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4</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、切换请求，发送相关</a:t>
            </a:r>
            <a:endPar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endParaRPr>
          </a:p>
          <a:p>
            <a:pPr marL="0" lvl="0" indent="0" algn="ctr">
              <a:spcBef>
                <a:spcPct val="0"/>
              </a:spcBef>
              <a:buClrTx/>
              <a:buSzTx/>
              <a:buNone/>
            </a:pP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信息数据</a:t>
            </a:r>
            <a:endPar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endParaRPr>
          </a:p>
        </p:txBody>
      </p:sp>
      <p:sp>
        <p:nvSpPr>
          <p:cNvPr id="44047" name="矩形 17"/>
          <p:cNvSpPr/>
          <p:nvPr/>
        </p:nvSpPr>
        <p:spPr>
          <a:xfrm>
            <a:off x="5102225" y="3509645"/>
            <a:ext cx="2518410" cy="607060"/>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5 </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、接纳控制，存储</a:t>
            </a: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UE</a:t>
            </a:r>
            <a:endPar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endParaRPr>
          </a:p>
          <a:p>
            <a:pPr marL="0" lvl="0" indent="0" algn="ctr">
              <a:spcBef>
                <a:spcPct val="0"/>
              </a:spcBef>
              <a:buClrTx/>
              <a:buSzTx/>
              <a:buNone/>
            </a:pP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 RAN</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相关信息</a:t>
            </a:r>
            <a:endPar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endParaRPr>
          </a:p>
        </p:txBody>
      </p:sp>
      <p:cxnSp>
        <p:nvCxnSpPr>
          <p:cNvPr id="44048" name="直接箭头连接符 19"/>
          <p:cNvCxnSpPr/>
          <p:nvPr/>
        </p:nvCxnSpPr>
        <p:spPr>
          <a:xfrm rot="10800000">
            <a:off x="4672021" y="4969742"/>
            <a:ext cx="1616307" cy="1484"/>
          </a:xfrm>
          <a:prstGeom prst="straightConnector1">
            <a:avLst/>
          </a:prstGeom>
          <a:ln w="9525" cap="flat" cmpd="sng">
            <a:solidFill>
              <a:srgbClr val="FF0000"/>
            </a:solidFill>
            <a:prstDash val="solid"/>
            <a:headEnd type="none" w="med" len="med"/>
            <a:tailEnd type="arrow" w="med" len="med"/>
          </a:ln>
        </p:spPr>
      </p:cxnSp>
      <p:sp>
        <p:nvSpPr>
          <p:cNvPr id="44049" name="矩形 20"/>
          <p:cNvSpPr/>
          <p:nvPr/>
        </p:nvSpPr>
        <p:spPr>
          <a:xfrm>
            <a:off x="4572000" y="4311650"/>
            <a:ext cx="2328545" cy="538480"/>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lnSpc>
                <a:spcPct val="90000"/>
              </a:lnSpc>
              <a:spcBef>
                <a:spcPct val="0"/>
              </a:spcBef>
              <a:buClrTx/>
              <a:buSzTx/>
              <a:buNone/>
            </a:pPr>
            <a:r>
              <a:rPr lang="en-US" altLang="zh-CN" sz="2400" dirty="0">
                <a:solidFill>
                  <a:srgbClr val="000000"/>
                </a:solidFill>
                <a:effectLst>
                  <a:outerShdw blurRad="38100" dist="38100" dir="2700000" algn="tl">
                    <a:srgbClr val="000000">
                      <a:alpha val="43137"/>
                    </a:srgbClr>
                  </a:outerShdw>
                </a:effectLst>
                <a:latin typeface="Times New Roman" panose="02020603050405020304" pitchFamily="18" charset="0"/>
              </a:rPr>
              <a:t> </a:t>
            </a: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6</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、切换请求</a:t>
            </a: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ACK</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相关</a:t>
            </a:r>
            <a:endPar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endParaRPr>
          </a:p>
          <a:p>
            <a:pPr marL="0" lvl="0" indent="0" algn="ctr">
              <a:lnSpc>
                <a:spcPct val="90000"/>
              </a:lnSpc>
              <a:spcBef>
                <a:spcPct val="0"/>
              </a:spcBef>
              <a:buClrTx/>
              <a:buSzTx/>
              <a:buNone/>
            </a:pP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信息确认</a:t>
            </a:r>
            <a:endPar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endParaRPr>
          </a:p>
        </p:txBody>
      </p:sp>
      <p:cxnSp>
        <p:nvCxnSpPr>
          <p:cNvPr id="44050" name="直接箭头连接符 22"/>
          <p:cNvCxnSpPr/>
          <p:nvPr/>
        </p:nvCxnSpPr>
        <p:spPr>
          <a:xfrm rot="10800000">
            <a:off x="2864870" y="5449014"/>
            <a:ext cx="1816676" cy="1484"/>
          </a:xfrm>
          <a:prstGeom prst="straightConnector1">
            <a:avLst/>
          </a:prstGeom>
          <a:ln w="9525" cap="flat" cmpd="sng">
            <a:solidFill>
              <a:srgbClr val="0087E2"/>
            </a:solidFill>
            <a:prstDash val="solid"/>
            <a:headEnd type="none" w="med" len="med"/>
            <a:tailEnd type="arrow" w="med" len="med"/>
          </a:ln>
        </p:spPr>
      </p:cxnSp>
      <p:sp>
        <p:nvSpPr>
          <p:cNvPr id="44051" name="矩形 24"/>
          <p:cNvSpPr/>
          <p:nvPr/>
        </p:nvSpPr>
        <p:spPr>
          <a:xfrm>
            <a:off x="3066723" y="4977034"/>
            <a:ext cx="1548033" cy="336916"/>
          </a:xfrm>
          <a:prstGeom prst="rect">
            <a:avLst/>
          </a:prstGeom>
          <a:solidFill>
            <a:schemeClr val="bg1"/>
          </a:solidFill>
          <a:ln w="9525" cap="flat" cmpd="sng">
            <a:no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b="0" dirty="0">
                <a:ln>
                  <a:noFill/>
                </a:ln>
                <a:solidFill>
                  <a:schemeClr val="tx1"/>
                </a:solidFill>
                <a:effectLst/>
                <a:latin typeface="Times New Roman" panose="02020603050405020304" pitchFamily="18" charset="0"/>
              </a:rPr>
              <a:t>DL</a:t>
            </a:r>
            <a:r>
              <a:rPr lang="zh-CN" altLang="en-US" b="0" dirty="0">
                <a:ln>
                  <a:noFill/>
                </a:ln>
                <a:solidFill>
                  <a:schemeClr val="tx1"/>
                </a:solidFill>
                <a:effectLst/>
                <a:latin typeface="Times New Roman" panose="02020603050405020304" pitchFamily="18" charset="0"/>
              </a:rPr>
              <a:t>分配</a:t>
            </a:r>
            <a:endParaRPr lang="zh-CN" altLang="en-US" b="0" dirty="0">
              <a:ln>
                <a:noFill/>
              </a:ln>
              <a:solidFill>
                <a:schemeClr val="tx1"/>
              </a:solidFill>
              <a:effectLst/>
              <a:latin typeface="Times New Roman" panose="02020603050405020304" pitchFamily="18" charset="0"/>
            </a:endParaRPr>
          </a:p>
        </p:txBody>
      </p:sp>
      <p:cxnSp>
        <p:nvCxnSpPr>
          <p:cNvPr id="44052" name="直接箭头连接符 25"/>
          <p:cNvCxnSpPr/>
          <p:nvPr/>
        </p:nvCxnSpPr>
        <p:spPr>
          <a:xfrm rot="10800000">
            <a:off x="2864870" y="5987783"/>
            <a:ext cx="1816676" cy="1484"/>
          </a:xfrm>
          <a:prstGeom prst="straightConnector1">
            <a:avLst/>
          </a:prstGeom>
          <a:ln w="9525" cap="flat" cmpd="sng">
            <a:solidFill>
              <a:srgbClr val="FF0000"/>
            </a:solidFill>
            <a:prstDash val="solid"/>
            <a:headEnd type="none" w="med" len="med"/>
            <a:tailEnd type="arrow" w="med" len="med"/>
          </a:ln>
        </p:spPr>
      </p:cxnSp>
      <p:sp>
        <p:nvSpPr>
          <p:cNvPr id="44053" name="矩形 26"/>
          <p:cNvSpPr/>
          <p:nvPr/>
        </p:nvSpPr>
        <p:spPr>
          <a:xfrm>
            <a:off x="2931658" y="5582592"/>
            <a:ext cx="1607403" cy="329496"/>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effectLst>
                  <a:outerShdw blurRad="38100" dist="38100" dir="2700000" algn="tl">
                    <a:srgbClr val="000000">
                      <a:alpha val="43137"/>
                    </a:srgbClr>
                  </a:outerShdw>
                </a:effectLst>
                <a:latin typeface="Times New Roman" panose="02020603050405020304" pitchFamily="18" charset="0"/>
              </a:rPr>
              <a:t>7  </a:t>
            </a:r>
            <a:r>
              <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rPr>
              <a:t>切换命令</a:t>
            </a:r>
            <a:endParaRPr lang="zh-CN" altLang="en-US" dirty="0">
              <a:solidFill>
                <a:srgbClr val="000000"/>
              </a:solidFill>
              <a:effectLst>
                <a:outerShdw blurRad="38100" dist="38100" dir="2700000" algn="tl">
                  <a:srgbClr val="000000">
                    <a:alpha val="43137"/>
                  </a:srgbClr>
                </a:outerShdw>
              </a:effectLst>
              <a:latin typeface="Times New Roman" panose="02020603050405020304" pitchFamily="18" charset="0"/>
            </a:endParaRPr>
          </a:p>
        </p:txBody>
      </p:sp>
      <p:cxnSp>
        <p:nvCxnSpPr>
          <p:cNvPr id="44054" name="直接连接符 28"/>
          <p:cNvCxnSpPr/>
          <p:nvPr/>
        </p:nvCxnSpPr>
        <p:spPr>
          <a:xfrm>
            <a:off x="9125279" y="2823442"/>
            <a:ext cx="807411" cy="0"/>
          </a:xfrm>
          <a:prstGeom prst="line">
            <a:avLst/>
          </a:prstGeom>
          <a:ln w="9525" cap="flat" cmpd="sng">
            <a:solidFill>
              <a:schemeClr val="tx1"/>
            </a:solidFill>
            <a:prstDash val="solid"/>
            <a:headEnd type="none" w="med" len="med"/>
            <a:tailEnd type="none" w="med" len="med"/>
          </a:ln>
        </p:spPr>
      </p:cxnSp>
      <p:cxnSp>
        <p:nvCxnSpPr>
          <p:cNvPr id="44055" name="直接连接符 29"/>
          <p:cNvCxnSpPr/>
          <p:nvPr/>
        </p:nvCxnSpPr>
        <p:spPr>
          <a:xfrm>
            <a:off x="9125279" y="5919508"/>
            <a:ext cx="807411" cy="0"/>
          </a:xfrm>
          <a:prstGeom prst="line">
            <a:avLst/>
          </a:prstGeom>
          <a:ln w="9525" cap="flat" cmpd="sng">
            <a:solidFill>
              <a:schemeClr val="tx1"/>
            </a:solidFill>
            <a:prstDash val="solid"/>
            <a:headEnd type="none" w="med" len="med"/>
            <a:tailEnd type="none" w="med" len="med"/>
          </a:ln>
        </p:spPr>
      </p:cxnSp>
      <p:cxnSp>
        <p:nvCxnSpPr>
          <p:cNvPr id="44056" name="直接箭头连接符 31"/>
          <p:cNvCxnSpPr/>
          <p:nvPr/>
        </p:nvCxnSpPr>
        <p:spPr>
          <a:xfrm rot="5400000">
            <a:off x="7779097" y="4369991"/>
            <a:ext cx="3096067" cy="1484"/>
          </a:xfrm>
          <a:prstGeom prst="straightConnector1">
            <a:avLst/>
          </a:prstGeom>
          <a:ln w="9525" cap="flat" cmpd="sng">
            <a:solidFill>
              <a:schemeClr val="tx1"/>
            </a:solidFill>
            <a:prstDash val="solid"/>
            <a:headEnd type="arrow" w="med" len="med"/>
            <a:tailEnd type="arrow" w="med" len="med"/>
          </a:ln>
        </p:spPr>
      </p:cxnSp>
      <p:sp>
        <p:nvSpPr>
          <p:cNvPr id="44057" name="矩形 33"/>
          <p:cNvSpPr/>
          <p:nvPr/>
        </p:nvSpPr>
        <p:spPr>
          <a:xfrm>
            <a:off x="9462135" y="2822575"/>
            <a:ext cx="470535" cy="2828290"/>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400" dirty="0">
                <a:solidFill>
                  <a:srgbClr val="000000"/>
                </a:solidFill>
                <a:effectLst>
                  <a:outerShdw blurRad="38100" dist="38100" dir="2700000" algn="tl">
                    <a:srgbClr val="000000">
                      <a:alpha val="43137"/>
                    </a:srgbClr>
                  </a:outerShdw>
                </a:effectLst>
                <a:latin typeface="Times New Roman" panose="02020603050405020304" pitchFamily="18" charset="0"/>
              </a:rPr>
              <a:t>切</a:t>
            </a:r>
            <a:endParaRPr lang="en-US" altLang="zh-CN" sz="2400" dirty="0">
              <a:solidFill>
                <a:srgbClr val="000000"/>
              </a:solidFill>
              <a:effectLst>
                <a:outerShdw blurRad="38100" dist="38100" dir="2700000" algn="tl">
                  <a:srgbClr val="000000">
                    <a:alpha val="43137"/>
                  </a:srgbClr>
                </a:outerShdw>
              </a:effectLst>
              <a:latin typeface="Times New Roman" panose="02020603050405020304" pitchFamily="18" charset="0"/>
            </a:endParaRPr>
          </a:p>
          <a:p>
            <a:pPr marL="0" lvl="0" indent="0" algn="ctr">
              <a:spcBef>
                <a:spcPct val="0"/>
              </a:spcBef>
              <a:buClrTx/>
              <a:buSzTx/>
              <a:buNone/>
            </a:pPr>
            <a:r>
              <a:rPr lang="zh-CN" altLang="en-US" sz="2400" dirty="0">
                <a:solidFill>
                  <a:srgbClr val="000000"/>
                </a:solidFill>
                <a:effectLst>
                  <a:outerShdw blurRad="38100" dist="38100" dir="2700000" algn="tl">
                    <a:srgbClr val="000000">
                      <a:alpha val="43137"/>
                    </a:srgbClr>
                  </a:outerShdw>
                </a:effectLst>
                <a:latin typeface="Times New Roman" panose="02020603050405020304" pitchFamily="18" charset="0"/>
              </a:rPr>
              <a:t>换</a:t>
            </a:r>
            <a:endParaRPr lang="en-US" altLang="zh-CN" sz="2400" dirty="0">
              <a:solidFill>
                <a:srgbClr val="000000"/>
              </a:solidFill>
              <a:effectLst>
                <a:outerShdw blurRad="38100" dist="38100" dir="2700000" algn="tl">
                  <a:srgbClr val="000000">
                    <a:alpha val="43137"/>
                  </a:srgbClr>
                </a:outerShdw>
              </a:effectLst>
              <a:latin typeface="Times New Roman" panose="02020603050405020304" pitchFamily="18" charset="0"/>
            </a:endParaRPr>
          </a:p>
          <a:p>
            <a:pPr marL="0" lvl="0" indent="0" algn="ctr">
              <a:spcBef>
                <a:spcPct val="0"/>
              </a:spcBef>
              <a:buClrTx/>
              <a:buSzTx/>
              <a:buNone/>
            </a:pPr>
            <a:r>
              <a:rPr lang="zh-CN" altLang="en-US" sz="2400" dirty="0">
                <a:solidFill>
                  <a:srgbClr val="000000"/>
                </a:solidFill>
                <a:effectLst>
                  <a:outerShdw blurRad="38100" dist="38100" dir="2700000" algn="tl">
                    <a:srgbClr val="000000">
                      <a:alpha val="43137"/>
                    </a:srgbClr>
                  </a:outerShdw>
                </a:effectLst>
                <a:latin typeface="Times New Roman" panose="02020603050405020304" pitchFamily="18" charset="0"/>
              </a:rPr>
              <a:t>准</a:t>
            </a:r>
            <a:endParaRPr lang="en-US" altLang="zh-CN" sz="2400" dirty="0">
              <a:solidFill>
                <a:srgbClr val="000000"/>
              </a:solidFill>
              <a:effectLst>
                <a:outerShdw blurRad="38100" dist="38100" dir="2700000" algn="tl">
                  <a:srgbClr val="000000">
                    <a:alpha val="43137"/>
                  </a:srgbClr>
                </a:outerShdw>
              </a:effectLst>
              <a:latin typeface="Times New Roman" panose="02020603050405020304" pitchFamily="18" charset="0"/>
            </a:endParaRPr>
          </a:p>
          <a:p>
            <a:pPr marL="0" lvl="0" indent="0" algn="ctr">
              <a:spcBef>
                <a:spcPct val="0"/>
              </a:spcBef>
              <a:buClrTx/>
              <a:buSzTx/>
              <a:buNone/>
            </a:pPr>
            <a:r>
              <a:rPr lang="zh-CN" altLang="en-US" sz="2400" dirty="0">
                <a:solidFill>
                  <a:srgbClr val="000000"/>
                </a:solidFill>
                <a:effectLst>
                  <a:outerShdw blurRad="38100" dist="38100" dir="2700000" algn="tl">
                    <a:srgbClr val="000000">
                      <a:alpha val="43137"/>
                    </a:srgbClr>
                  </a:outerShdw>
                </a:effectLst>
                <a:latin typeface="Times New Roman" panose="02020603050405020304" pitchFamily="18" charset="0"/>
              </a:rPr>
              <a:t>备</a:t>
            </a:r>
            <a:endParaRPr lang="en-US" altLang="zh-CN" sz="2400" dirty="0">
              <a:solidFill>
                <a:srgbClr val="000000"/>
              </a:solidFill>
              <a:effectLst>
                <a:outerShdw blurRad="38100" dist="38100" dir="2700000" algn="tl">
                  <a:srgbClr val="000000">
                    <a:alpha val="43137"/>
                  </a:srgbClr>
                </a:outerShdw>
              </a:effectLst>
              <a:latin typeface="Times New Roman" panose="02020603050405020304" pitchFamily="18" charset="0"/>
            </a:endParaRPr>
          </a:p>
          <a:p>
            <a:pPr marL="0" lvl="0" indent="0" algn="ctr">
              <a:spcBef>
                <a:spcPct val="0"/>
              </a:spcBef>
              <a:buClrTx/>
              <a:buSzTx/>
              <a:buNone/>
            </a:pPr>
            <a:r>
              <a:rPr lang="zh-CN" altLang="en-US" sz="2400" dirty="0">
                <a:solidFill>
                  <a:srgbClr val="000000"/>
                </a:solidFill>
                <a:effectLst>
                  <a:outerShdw blurRad="38100" dist="38100" dir="2700000" algn="tl">
                    <a:srgbClr val="000000">
                      <a:alpha val="43137"/>
                    </a:srgbClr>
                  </a:outerShdw>
                </a:effectLst>
                <a:latin typeface="Times New Roman" panose="02020603050405020304" pitchFamily="18" charset="0"/>
              </a:rPr>
              <a:t>过</a:t>
            </a:r>
            <a:endParaRPr lang="en-US" altLang="zh-CN" sz="2400" dirty="0">
              <a:solidFill>
                <a:srgbClr val="000000"/>
              </a:solidFill>
              <a:effectLst>
                <a:outerShdw blurRad="38100" dist="38100" dir="2700000" algn="tl">
                  <a:srgbClr val="000000">
                    <a:alpha val="43137"/>
                  </a:srgbClr>
                </a:outerShdw>
              </a:effectLst>
              <a:latin typeface="Times New Roman" panose="02020603050405020304" pitchFamily="18" charset="0"/>
            </a:endParaRPr>
          </a:p>
          <a:p>
            <a:pPr marL="0" lvl="0" indent="0" algn="ctr">
              <a:spcBef>
                <a:spcPct val="0"/>
              </a:spcBef>
              <a:buClrTx/>
              <a:buSzTx/>
              <a:buNone/>
            </a:pPr>
            <a:r>
              <a:rPr lang="zh-CN" altLang="en-US" sz="2400" dirty="0">
                <a:solidFill>
                  <a:srgbClr val="000000"/>
                </a:solidFill>
                <a:effectLst>
                  <a:outerShdw blurRad="38100" dist="38100" dir="2700000" algn="tl">
                    <a:srgbClr val="000000">
                      <a:alpha val="43137"/>
                    </a:srgbClr>
                  </a:outerShdw>
                </a:effectLst>
                <a:latin typeface="Times New Roman" panose="02020603050405020304" pitchFamily="18" charset="0"/>
              </a:rPr>
              <a:t>程</a:t>
            </a:r>
            <a:endParaRPr lang="zh-CN" altLang="en-US" sz="2400" dirty="0">
              <a:solidFill>
                <a:srgbClr val="000000"/>
              </a:solidFill>
              <a:effectLst>
                <a:outerShdw blurRad="38100" dist="38100" dir="2700000" algn="tl">
                  <a:srgbClr val="000000">
                    <a:alpha val="43137"/>
                  </a:srgbClr>
                </a:outerShdw>
              </a:effectLst>
              <a:latin typeface="Times New Roman" panose="02020603050405020304" pitchFamily="18" charset="0"/>
            </a:endParaRPr>
          </a:p>
        </p:txBody>
      </p:sp>
      <p:cxnSp>
        <p:nvCxnSpPr>
          <p:cNvPr id="44058" name="直接箭头连接符 37"/>
          <p:cNvCxnSpPr/>
          <p:nvPr/>
        </p:nvCxnSpPr>
        <p:spPr>
          <a:xfrm rot="5400000" flipH="1" flipV="1">
            <a:off x="9193552" y="6054572"/>
            <a:ext cx="268642" cy="1484"/>
          </a:xfrm>
          <a:prstGeom prst="straightConnector1">
            <a:avLst/>
          </a:prstGeom>
          <a:ln w="9525" cap="flat" cmpd="sng">
            <a:solidFill>
              <a:schemeClr val="tx1"/>
            </a:solidFill>
            <a:prstDash val="solid"/>
            <a:headEnd type="none" w="med" len="med"/>
            <a:tailEnd type="arrow" w="med" len="med"/>
          </a:ln>
        </p:spPr>
      </p:cxnSp>
      <p:sp>
        <p:nvSpPr>
          <p:cNvPr id="43010" name="Rectangle 2"/>
          <p:cNvSpPr>
            <a:spLocks noGrp="1"/>
          </p:cNvSpPr>
          <p:nvPr>
            <p:custDataLst>
              <p:tags r:id="rId1"/>
            </p:custDataLst>
          </p:nvPr>
        </p:nvSpPr>
        <p:spPr>
          <a:xfrm>
            <a:off x="207645" y="668655"/>
            <a:ext cx="11776075" cy="673735"/>
          </a:xfrm>
          <a:prstGeom prst="rect">
            <a:avLst/>
          </a:prstGeom>
          <a:noFill/>
          <a:ln w="9525">
            <a:noFill/>
          </a:ln>
        </p:spPr>
        <p:txBody>
          <a:bodyPr wrap="square" anchor="ctr"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ltLang="en-US" sz="3600">
                <a:effectLst>
                  <a:outerShdw blurRad="38100" dist="38100" dir="2700000" algn="tl">
                    <a:srgbClr val="000000">
                      <a:alpha val="43137"/>
                    </a:srgbClr>
                  </a:outerShdw>
                </a:effectLst>
              </a:rPr>
              <a:t>不涉及</a:t>
            </a:r>
            <a:r>
              <a:rPr lang="en-US" altLang="zh-CN" sz="3600">
                <a:effectLst>
                  <a:outerShdw blurRad="38100" dist="38100" dir="2700000" algn="tl">
                    <a:srgbClr val="000000">
                      <a:alpha val="43137"/>
                    </a:srgbClr>
                  </a:outerShdw>
                </a:effectLst>
              </a:rPr>
              <a:t>EPC</a:t>
            </a:r>
            <a:r>
              <a:rPr lang="zh-CN" altLang="en-US" sz="3600">
                <a:effectLst>
                  <a:outerShdw blurRad="38100" dist="38100" dir="2700000" algn="tl">
                    <a:srgbClr val="000000">
                      <a:alpha val="43137"/>
                    </a:srgbClr>
                  </a:outerShdw>
                </a:effectLst>
              </a:rPr>
              <a:t>节点的</a:t>
            </a:r>
            <a:r>
              <a:rPr lang="zh-CN" altLang="en-US" sz="3600">
                <a:effectLst>
                  <a:outerShdw blurRad="38100" dist="38100" dir="2700000" algn="tl">
                    <a:srgbClr val="000000">
                      <a:alpha val="43137"/>
                    </a:srgbClr>
                  </a:outerShdw>
                </a:effectLst>
                <a:sym typeface="+mn-ea"/>
              </a:rPr>
              <a:t>基于</a:t>
            </a:r>
            <a:r>
              <a:rPr lang="en-US" altLang="zh-CN" sz="3600">
                <a:effectLst>
                  <a:outerShdw blurRad="38100" dist="38100" dir="2700000" algn="tl">
                    <a:srgbClr val="000000">
                      <a:alpha val="43137"/>
                    </a:srgbClr>
                  </a:outerShdw>
                </a:effectLst>
                <a:sym typeface="+mn-ea"/>
              </a:rPr>
              <a:t>X2</a:t>
            </a:r>
            <a:r>
              <a:rPr lang="zh-CN" altLang="en-US" sz="3600">
                <a:effectLst>
                  <a:outerShdw blurRad="38100" dist="38100" dir="2700000" algn="tl">
                    <a:srgbClr val="000000">
                      <a:alpha val="43137"/>
                    </a:srgbClr>
                  </a:outerShdw>
                </a:effectLst>
                <a:sym typeface="+mn-ea"/>
              </a:rPr>
              <a:t>接口</a:t>
            </a:r>
            <a:r>
              <a:rPr lang="zh-CN" altLang="en-US" sz="3600">
                <a:effectLst>
                  <a:outerShdw blurRad="38100" dist="38100" dir="2700000" algn="tl">
                    <a:srgbClr val="000000">
                      <a:alpha val="43137"/>
                    </a:srgbClr>
                  </a:outerShdw>
                </a:effectLst>
              </a:rPr>
              <a:t>跨</a:t>
            </a:r>
            <a:r>
              <a:rPr lang="en-US" altLang="zh-CN" sz="3600">
                <a:effectLst>
                  <a:outerShdw blurRad="38100" dist="38100" dir="2700000" algn="tl">
                    <a:srgbClr val="000000">
                      <a:alpha val="43137"/>
                    </a:srgbClr>
                  </a:outerShdw>
                </a:effectLst>
              </a:rPr>
              <a:t>ENODEB</a:t>
            </a:r>
            <a:r>
              <a:rPr lang="zh-CN" altLang="en-US" sz="3600">
                <a:effectLst>
                  <a:outerShdw blurRad="38100" dist="38100" dir="2700000" algn="tl">
                    <a:srgbClr val="000000">
                      <a:alpha val="43137"/>
                    </a:srgbClr>
                  </a:outerShdw>
                </a:effectLst>
              </a:rPr>
              <a:t>间的切换流程</a:t>
            </a:r>
            <a:endParaRPr lang="zh-CN" altLang="en-US" sz="3600">
              <a:effectLst>
                <a:outerShdw blurRad="38100" dist="38100" dir="2700000" algn="tl">
                  <a:srgbClr val="000000">
                    <a:alpha val="43137"/>
                  </a:srgbClr>
                </a:outerShdw>
              </a:effectLst>
            </a:endParaRPr>
          </a:p>
        </p:txBody>
      </p: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72" name="矩形 18"/>
          <p:cNvSpPr/>
          <p:nvPr/>
        </p:nvSpPr>
        <p:spPr>
          <a:xfrm>
            <a:off x="4191000" y="2924175"/>
            <a:ext cx="1969135" cy="471805"/>
          </a:xfrm>
          <a:prstGeom prst="rect">
            <a:avLst/>
          </a:prstGeom>
          <a:solidFill>
            <a:schemeClr val="bg1"/>
          </a:solidFill>
          <a:ln w="9525" cap="flat" cmpd="sng">
            <a:solidFill>
              <a:srgbClr val="000000">
                <a:alpha val="0"/>
              </a:srgbClr>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1400" b="0">
                <a:solidFill>
                  <a:schemeClr val="tx1"/>
                </a:solidFill>
                <a:latin typeface="Times New Roman" panose="02020603050405020304" pitchFamily="18" charset="0"/>
              </a:rPr>
              <a:t>下行用户数据转发</a:t>
            </a:r>
            <a:endParaRPr lang="zh-CN" altLang="en-US" sz="1400" b="0">
              <a:solidFill>
                <a:schemeClr val="tx1"/>
              </a:solidFill>
              <a:latin typeface="Times New Roman" panose="02020603050405020304" pitchFamily="18" charset="0"/>
            </a:endParaRPr>
          </a:p>
        </p:txBody>
      </p:sp>
      <p:sp>
        <p:nvSpPr>
          <p:cNvPr id="45059" name="矩形 4"/>
          <p:cNvSpPr/>
          <p:nvPr/>
        </p:nvSpPr>
        <p:spPr>
          <a:xfrm>
            <a:off x="2392890" y="1812693"/>
            <a:ext cx="1010748" cy="405189"/>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latin typeface="Times New Roman" panose="02020603050405020304" pitchFamily="18" charset="0"/>
              </a:rPr>
              <a:t>UE</a:t>
            </a:r>
            <a:endParaRPr lang="en-US" altLang="zh-CN" sz="2400" dirty="0">
              <a:solidFill>
                <a:srgbClr val="0000FF"/>
              </a:solidFill>
              <a:latin typeface="Times New Roman" panose="02020603050405020304" pitchFamily="18" charset="0"/>
            </a:endParaRPr>
          </a:p>
        </p:txBody>
      </p:sp>
      <p:sp>
        <p:nvSpPr>
          <p:cNvPr id="45060" name="矩形 5"/>
          <p:cNvSpPr/>
          <p:nvPr/>
        </p:nvSpPr>
        <p:spPr>
          <a:xfrm>
            <a:off x="4144261" y="1812693"/>
            <a:ext cx="1076053"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dirty="0">
                <a:solidFill>
                  <a:srgbClr val="0000FF"/>
                </a:solidFill>
                <a:latin typeface="Times New Roman" panose="02020603050405020304" pitchFamily="18" charset="0"/>
              </a:rPr>
              <a:t>源</a:t>
            </a:r>
            <a:r>
              <a:rPr lang="en-US" altLang="zh-CN" sz="1600" dirty="0">
                <a:solidFill>
                  <a:srgbClr val="0000FF"/>
                </a:solidFill>
                <a:latin typeface="Times New Roman" panose="02020603050405020304" pitchFamily="18" charset="0"/>
              </a:rPr>
              <a:t>ENODEB</a:t>
            </a:r>
            <a:endParaRPr lang="en-US" altLang="zh-CN" sz="1600" dirty="0">
              <a:solidFill>
                <a:srgbClr val="0000FF"/>
              </a:solidFill>
              <a:latin typeface="Times New Roman" panose="02020603050405020304" pitchFamily="18" charset="0"/>
            </a:endParaRPr>
          </a:p>
        </p:txBody>
      </p:sp>
      <p:sp>
        <p:nvSpPr>
          <p:cNvPr id="45061" name="矩形 6"/>
          <p:cNvSpPr/>
          <p:nvPr/>
        </p:nvSpPr>
        <p:spPr>
          <a:xfrm>
            <a:off x="5692294" y="1812693"/>
            <a:ext cx="1346182"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dirty="0">
                <a:solidFill>
                  <a:srgbClr val="0000FF"/>
                </a:solidFill>
                <a:latin typeface="Times New Roman" panose="02020603050405020304" pitchFamily="18" charset="0"/>
              </a:rPr>
              <a:t>目标</a:t>
            </a:r>
            <a:r>
              <a:rPr lang="en-US" altLang="zh-CN" dirty="0">
                <a:solidFill>
                  <a:srgbClr val="0000FF"/>
                </a:solidFill>
                <a:latin typeface="Times New Roman" panose="02020603050405020304" pitchFamily="18" charset="0"/>
              </a:rPr>
              <a:t>ENODEB</a:t>
            </a:r>
            <a:endParaRPr lang="en-US" altLang="zh-CN" dirty="0">
              <a:solidFill>
                <a:srgbClr val="0000FF"/>
              </a:solidFill>
              <a:latin typeface="Times New Roman" panose="02020603050405020304" pitchFamily="18" charset="0"/>
            </a:endParaRPr>
          </a:p>
        </p:txBody>
      </p:sp>
      <p:sp>
        <p:nvSpPr>
          <p:cNvPr id="45062" name="矩形 7"/>
          <p:cNvSpPr/>
          <p:nvPr/>
        </p:nvSpPr>
        <p:spPr>
          <a:xfrm>
            <a:off x="7240329" y="1812693"/>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latin typeface="Times New Roman" panose="02020603050405020304" pitchFamily="18" charset="0"/>
              </a:rPr>
              <a:t>MME</a:t>
            </a:r>
            <a:endParaRPr lang="en-US" altLang="zh-CN" sz="2400" dirty="0">
              <a:solidFill>
                <a:srgbClr val="0000FF"/>
              </a:solidFill>
              <a:latin typeface="Times New Roman" panose="02020603050405020304" pitchFamily="18" charset="0"/>
            </a:endParaRPr>
          </a:p>
        </p:txBody>
      </p:sp>
      <p:sp>
        <p:nvSpPr>
          <p:cNvPr id="45063" name="矩形 8"/>
          <p:cNvSpPr/>
          <p:nvPr/>
        </p:nvSpPr>
        <p:spPr>
          <a:xfrm>
            <a:off x="8586508" y="1812693"/>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latin typeface="Times New Roman" panose="02020603050405020304" pitchFamily="18" charset="0"/>
              </a:rPr>
              <a:t>S-GW</a:t>
            </a:r>
            <a:endParaRPr lang="en-US" altLang="zh-CN" sz="2400" dirty="0">
              <a:solidFill>
                <a:srgbClr val="0000FF"/>
              </a:solidFill>
              <a:latin typeface="Times New Roman" panose="02020603050405020304" pitchFamily="18" charset="0"/>
            </a:endParaRPr>
          </a:p>
        </p:txBody>
      </p:sp>
      <p:cxnSp>
        <p:nvCxnSpPr>
          <p:cNvPr id="45064" name="直接连接符 9"/>
          <p:cNvCxnSpPr/>
          <p:nvPr/>
        </p:nvCxnSpPr>
        <p:spPr>
          <a:xfrm rot="5400000">
            <a:off x="929456" y="4153296"/>
            <a:ext cx="3903479" cy="32653"/>
          </a:xfrm>
          <a:prstGeom prst="line">
            <a:avLst/>
          </a:prstGeom>
          <a:ln w="9525" cap="flat" cmpd="sng">
            <a:solidFill>
              <a:schemeClr val="tx1"/>
            </a:solidFill>
            <a:prstDash val="solid"/>
            <a:headEnd type="none" w="med" len="med"/>
            <a:tailEnd type="none" w="med" len="med"/>
          </a:ln>
        </p:spPr>
      </p:cxnSp>
      <p:cxnSp>
        <p:nvCxnSpPr>
          <p:cNvPr id="45065" name="直接连接符 10"/>
          <p:cNvCxnSpPr/>
          <p:nvPr/>
        </p:nvCxnSpPr>
        <p:spPr>
          <a:xfrm rot="5400000">
            <a:off x="4362439" y="4220085"/>
            <a:ext cx="3904964" cy="34136"/>
          </a:xfrm>
          <a:prstGeom prst="line">
            <a:avLst/>
          </a:prstGeom>
          <a:ln w="9525" cap="flat" cmpd="sng">
            <a:solidFill>
              <a:schemeClr val="tx1"/>
            </a:solidFill>
            <a:prstDash val="solid"/>
            <a:headEnd type="none" w="med" len="med"/>
            <a:tailEnd type="none" w="med" len="med"/>
          </a:ln>
        </p:spPr>
      </p:cxnSp>
      <p:cxnSp>
        <p:nvCxnSpPr>
          <p:cNvPr id="45066" name="直接连接符 11"/>
          <p:cNvCxnSpPr/>
          <p:nvPr/>
        </p:nvCxnSpPr>
        <p:spPr>
          <a:xfrm rot="5400000">
            <a:off x="2679343" y="4220085"/>
            <a:ext cx="3904964" cy="34136"/>
          </a:xfrm>
          <a:prstGeom prst="line">
            <a:avLst/>
          </a:prstGeom>
          <a:ln w="9525" cap="flat" cmpd="sng">
            <a:solidFill>
              <a:schemeClr val="tx1"/>
            </a:solidFill>
            <a:prstDash val="solid"/>
            <a:headEnd type="none" w="med" len="med"/>
            <a:tailEnd type="none" w="med" len="med"/>
          </a:ln>
        </p:spPr>
      </p:cxnSp>
      <p:cxnSp>
        <p:nvCxnSpPr>
          <p:cNvPr id="45067" name="直接连接符 12"/>
          <p:cNvCxnSpPr/>
          <p:nvPr/>
        </p:nvCxnSpPr>
        <p:spPr>
          <a:xfrm rot="5400000">
            <a:off x="5775410" y="4220085"/>
            <a:ext cx="3904964" cy="32653"/>
          </a:xfrm>
          <a:prstGeom prst="line">
            <a:avLst/>
          </a:prstGeom>
          <a:ln w="9525" cap="flat" cmpd="sng">
            <a:solidFill>
              <a:schemeClr val="tx1"/>
            </a:solidFill>
            <a:prstDash val="solid"/>
            <a:headEnd type="none" w="med" len="med"/>
            <a:tailEnd type="none" w="med" len="med"/>
          </a:ln>
        </p:spPr>
      </p:cxnSp>
      <p:cxnSp>
        <p:nvCxnSpPr>
          <p:cNvPr id="45068" name="直接连接符 13"/>
          <p:cNvCxnSpPr/>
          <p:nvPr/>
        </p:nvCxnSpPr>
        <p:spPr>
          <a:xfrm rot="5400000">
            <a:off x="7121591" y="4220085"/>
            <a:ext cx="3904963" cy="32653"/>
          </a:xfrm>
          <a:prstGeom prst="line">
            <a:avLst/>
          </a:prstGeom>
          <a:ln w="9525" cap="flat" cmpd="sng">
            <a:solidFill>
              <a:schemeClr val="tx1"/>
            </a:solidFill>
            <a:prstDash val="solid"/>
            <a:headEnd type="none" w="med" len="med"/>
            <a:tailEnd type="none" w="med" len="med"/>
          </a:ln>
        </p:spPr>
      </p:cxnSp>
      <p:sp>
        <p:nvSpPr>
          <p:cNvPr id="45069" name="矩形 14"/>
          <p:cNvSpPr/>
          <p:nvPr/>
        </p:nvSpPr>
        <p:spPr>
          <a:xfrm>
            <a:off x="2259311" y="2419736"/>
            <a:ext cx="1548033" cy="470496"/>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1600">
                <a:solidFill>
                  <a:srgbClr val="000000"/>
                </a:solidFill>
                <a:latin typeface="Times New Roman" panose="02020603050405020304" pitchFamily="18" charset="0"/>
              </a:rPr>
              <a:t>同步新小区</a:t>
            </a:r>
            <a:endParaRPr lang="zh-CN" altLang="en-US" sz="1600">
              <a:solidFill>
                <a:srgbClr val="000000"/>
              </a:solidFill>
              <a:latin typeface="Times New Roman" panose="02020603050405020304" pitchFamily="18" charset="0"/>
            </a:endParaRPr>
          </a:p>
        </p:txBody>
      </p:sp>
      <p:sp>
        <p:nvSpPr>
          <p:cNvPr id="45070" name="矩形 15"/>
          <p:cNvSpPr/>
          <p:nvPr/>
        </p:nvSpPr>
        <p:spPr>
          <a:xfrm>
            <a:off x="4428932" y="2381636"/>
            <a:ext cx="1548034" cy="470496"/>
          </a:xfrm>
          <a:prstGeom prst="rect">
            <a:avLst/>
          </a:prstGeom>
          <a:solidFill>
            <a:schemeClr val="bg1"/>
          </a:solidFill>
          <a:ln w="9525" cap="flat" cmpd="sng">
            <a:solidFill>
              <a:srgbClr val="000000">
                <a:alpha val="0"/>
              </a:srgbClr>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1400" dirty="0">
                <a:solidFill>
                  <a:srgbClr val="000000"/>
                </a:solidFill>
                <a:latin typeface="Times New Roman" panose="02020603050405020304" pitchFamily="18" charset="0"/>
              </a:rPr>
              <a:t>传递缓冲的或传递中</a:t>
            </a:r>
            <a:endParaRPr lang="en-US" altLang="zh-CN" sz="1400" dirty="0">
              <a:solidFill>
                <a:srgbClr val="000000"/>
              </a:solidFill>
              <a:latin typeface="Times New Roman" panose="02020603050405020304" pitchFamily="18" charset="0"/>
            </a:endParaRPr>
          </a:p>
          <a:p>
            <a:pPr marL="0" lvl="0" indent="0" algn="ctr">
              <a:spcBef>
                <a:spcPct val="0"/>
              </a:spcBef>
              <a:buClrTx/>
              <a:buSzTx/>
              <a:buNone/>
            </a:pPr>
            <a:r>
              <a:rPr lang="zh-CN" altLang="en-US" sz="1400" dirty="0">
                <a:solidFill>
                  <a:srgbClr val="000000"/>
                </a:solidFill>
                <a:latin typeface="Times New Roman" panose="02020603050405020304" pitchFamily="18" charset="0"/>
              </a:rPr>
              <a:t>的包到目标小区</a:t>
            </a:r>
            <a:endParaRPr lang="zh-CN" altLang="en-US" sz="1400" dirty="0">
              <a:solidFill>
                <a:srgbClr val="000000"/>
              </a:solidFill>
              <a:latin typeface="Times New Roman" panose="02020603050405020304" pitchFamily="18" charset="0"/>
            </a:endParaRPr>
          </a:p>
        </p:txBody>
      </p:sp>
      <p:cxnSp>
        <p:nvCxnSpPr>
          <p:cNvPr id="45071" name="直接箭头连接符 17"/>
          <p:cNvCxnSpPr/>
          <p:nvPr/>
        </p:nvCxnSpPr>
        <p:spPr>
          <a:xfrm>
            <a:off x="4649046" y="3352723"/>
            <a:ext cx="1683097" cy="1484"/>
          </a:xfrm>
          <a:prstGeom prst="straightConnector1">
            <a:avLst/>
          </a:prstGeom>
          <a:ln w="9525" cap="flat" cmpd="sng">
            <a:solidFill>
              <a:srgbClr val="00FF00"/>
            </a:solidFill>
            <a:prstDash val="solid"/>
            <a:headEnd type="none" w="med" len="med"/>
            <a:tailEnd type="arrow" w="med" len="med"/>
          </a:ln>
        </p:spPr>
      </p:cxnSp>
      <p:cxnSp>
        <p:nvCxnSpPr>
          <p:cNvPr id="45073" name="直接箭头连接符 20"/>
          <p:cNvCxnSpPr/>
          <p:nvPr/>
        </p:nvCxnSpPr>
        <p:spPr>
          <a:xfrm>
            <a:off x="2864870" y="4236412"/>
            <a:ext cx="3432983" cy="1484"/>
          </a:xfrm>
          <a:prstGeom prst="straightConnector1">
            <a:avLst/>
          </a:prstGeom>
          <a:ln w="9525" cap="flat" cmpd="sng">
            <a:solidFill>
              <a:srgbClr val="FF0000"/>
            </a:solidFill>
            <a:prstDash val="solid"/>
            <a:headEnd type="none" w="med" len="med"/>
            <a:tailEnd type="arrow" w="med" len="med"/>
          </a:ln>
        </p:spPr>
      </p:cxnSp>
      <p:sp>
        <p:nvSpPr>
          <p:cNvPr id="45074" name="矩形 21"/>
          <p:cNvSpPr/>
          <p:nvPr/>
        </p:nvSpPr>
        <p:spPr>
          <a:xfrm>
            <a:off x="2897484" y="3664508"/>
            <a:ext cx="1549517" cy="471980"/>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latin typeface="Times New Roman" panose="02020603050405020304" pitchFamily="18" charset="0"/>
              </a:rPr>
              <a:t>8  </a:t>
            </a:r>
            <a:r>
              <a:rPr lang="zh-CN" altLang="en-US" dirty="0">
                <a:solidFill>
                  <a:srgbClr val="000000"/>
                </a:solidFill>
                <a:latin typeface="Times New Roman" panose="02020603050405020304" pitchFamily="18" charset="0"/>
              </a:rPr>
              <a:t>同步过程</a:t>
            </a:r>
            <a:endParaRPr lang="zh-CN" altLang="en-US" dirty="0">
              <a:solidFill>
                <a:srgbClr val="000000"/>
              </a:solidFill>
              <a:latin typeface="Times New Roman" panose="02020603050405020304" pitchFamily="18" charset="0"/>
            </a:endParaRPr>
          </a:p>
        </p:txBody>
      </p:sp>
      <p:cxnSp>
        <p:nvCxnSpPr>
          <p:cNvPr id="45075" name="直接箭头连接符 23"/>
          <p:cNvCxnSpPr/>
          <p:nvPr/>
        </p:nvCxnSpPr>
        <p:spPr>
          <a:xfrm flipH="1">
            <a:off x="2895408" y="4911728"/>
            <a:ext cx="3335655" cy="41275"/>
          </a:xfrm>
          <a:prstGeom prst="straightConnector1">
            <a:avLst/>
          </a:prstGeom>
          <a:ln w="9525" cap="flat" cmpd="sng">
            <a:solidFill>
              <a:srgbClr val="0087E2"/>
            </a:solidFill>
            <a:prstDash val="solid"/>
            <a:headEnd type="none" w="med" len="med"/>
            <a:tailEnd type="arrow" w="med" len="med"/>
          </a:ln>
        </p:spPr>
      </p:cxnSp>
      <p:sp>
        <p:nvSpPr>
          <p:cNvPr id="45076" name="矩形 24"/>
          <p:cNvSpPr/>
          <p:nvPr/>
        </p:nvSpPr>
        <p:spPr>
          <a:xfrm>
            <a:off x="3268575" y="4371475"/>
            <a:ext cx="2423718" cy="403706"/>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latin typeface="Times New Roman" panose="02020603050405020304" pitchFamily="18" charset="0"/>
              </a:rPr>
              <a:t>9 UL</a:t>
            </a:r>
            <a:r>
              <a:rPr lang="zh-CN" altLang="en-US" dirty="0">
                <a:solidFill>
                  <a:srgbClr val="000000"/>
                </a:solidFill>
                <a:latin typeface="Times New Roman" panose="02020603050405020304" pitchFamily="18" charset="0"/>
              </a:rPr>
              <a:t>分配</a:t>
            </a:r>
            <a:r>
              <a:rPr lang="en-US" altLang="zh-CN" dirty="0">
                <a:solidFill>
                  <a:srgbClr val="000000"/>
                </a:solidFill>
                <a:latin typeface="Times New Roman" panose="02020603050405020304" pitchFamily="18" charset="0"/>
              </a:rPr>
              <a:t>—TA for UE</a:t>
            </a:r>
            <a:endParaRPr lang="en-US" altLang="zh-CN" dirty="0">
              <a:solidFill>
                <a:srgbClr val="000000"/>
              </a:solidFill>
              <a:latin typeface="Times New Roman" panose="02020603050405020304" pitchFamily="18" charset="0"/>
            </a:endParaRPr>
          </a:p>
        </p:txBody>
      </p:sp>
      <p:cxnSp>
        <p:nvCxnSpPr>
          <p:cNvPr id="45077" name="直接箭头连接符 26"/>
          <p:cNvCxnSpPr/>
          <p:nvPr/>
        </p:nvCxnSpPr>
        <p:spPr>
          <a:xfrm>
            <a:off x="2895656" y="5562907"/>
            <a:ext cx="3335655" cy="22860"/>
          </a:xfrm>
          <a:prstGeom prst="straightConnector1">
            <a:avLst/>
          </a:prstGeom>
          <a:ln w="9525" cap="flat" cmpd="sng">
            <a:solidFill>
              <a:srgbClr val="FF0000"/>
            </a:solidFill>
            <a:prstDash val="solid"/>
            <a:headEnd type="none" w="med" len="med"/>
            <a:tailEnd type="arrow" w="med" len="med"/>
          </a:ln>
        </p:spPr>
      </p:cxnSp>
      <p:sp>
        <p:nvSpPr>
          <p:cNvPr id="45078" name="矩形 27"/>
          <p:cNvSpPr/>
          <p:nvPr/>
        </p:nvSpPr>
        <p:spPr>
          <a:xfrm>
            <a:off x="3268575" y="5112097"/>
            <a:ext cx="1818161" cy="336917"/>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latin typeface="Times New Roman" panose="02020603050405020304" pitchFamily="18" charset="0"/>
              </a:rPr>
              <a:t>10  </a:t>
            </a:r>
            <a:r>
              <a:rPr lang="zh-CN" altLang="en-US" dirty="0">
                <a:solidFill>
                  <a:srgbClr val="000000"/>
                </a:solidFill>
                <a:latin typeface="Times New Roman" panose="02020603050405020304" pitchFamily="18" charset="0"/>
              </a:rPr>
              <a:t>切换确认</a:t>
            </a:r>
            <a:endParaRPr lang="zh-CN" altLang="en-US" dirty="0">
              <a:solidFill>
                <a:srgbClr val="000000"/>
              </a:solidFill>
              <a:latin typeface="Times New Roman" panose="02020603050405020304" pitchFamily="18" charset="0"/>
            </a:endParaRPr>
          </a:p>
        </p:txBody>
      </p:sp>
      <p:cxnSp>
        <p:nvCxnSpPr>
          <p:cNvPr id="45079" name="直接箭头连接符 29"/>
          <p:cNvCxnSpPr/>
          <p:nvPr/>
        </p:nvCxnSpPr>
        <p:spPr>
          <a:xfrm>
            <a:off x="6297853" y="5785929"/>
            <a:ext cx="1322070" cy="5080"/>
          </a:xfrm>
          <a:prstGeom prst="straightConnector1">
            <a:avLst/>
          </a:prstGeom>
          <a:ln w="9525" cap="flat" cmpd="sng">
            <a:solidFill>
              <a:srgbClr val="FF0000"/>
            </a:solidFill>
            <a:prstDash val="solid"/>
            <a:headEnd type="none" w="med" len="med"/>
            <a:tailEnd type="arrow" w="med" len="med"/>
          </a:ln>
        </p:spPr>
      </p:cxnSp>
      <p:sp>
        <p:nvSpPr>
          <p:cNvPr id="45080" name="矩形 30"/>
          <p:cNvSpPr/>
          <p:nvPr/>
        </p:nvSpPr>
        <p:spPr>
          <a:xfrm>
            <a:off x="6231255" y="5313680"/>
            <a:ext cx="1346200" cy="337185"/>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dirty="0">
                <a:solidFill>
                  <a:srgbClr val="000000"/>
                </a:solidFill>
                <a:latin typeface="Times New Roman" panose="02020603050405020304" pitchFamily="18" charset="0"/>
              </a:rPr>
              <a:t>11  </a:t>
            </a:r>
            <a:r>
              <a:rPr lang="zh-CN" altLang="en-US" dirty="0">
                <a:solidFill>
                  <a:srgbClr val="000000"/>
                </a:solidFill>
                <a:latin typeface="Times New Roman" panose="02020603050405020304" pitchFamily="18" charset="0"/>
              </a:rPr>
              <a:t>切换请求</a:t>
            </a:r>
            <a:endParaRPr lang="zh-CN" altLang="en-US" dirty="0">
              <a:solidFill>
                <a:srgbClr val="000000"/>
              </a:solidFill>
              <a:latin typeface="Times New Roman" panose="02020603050405020304" pitchFamily="18" charset="0"/>
            </a:endParaRPr>
          </a:p>
        </p:txBody>
      </p:sp>
      <p:cxnSp>
        <p:nvCxnSpPr>
          <p:cNvPr id="45081" name="直接箭头连接符 31"/>
          <p:cNvCxnSpPr/>
          <p:nvPr/>
        </p:nvCxnSpPr>
        <p:spPr>
          <a:xfrm>
            <a:off x="7712307" y="5987783"/>
            <a:ext cx="1277907" cy="1484"/>
          </a:xfrm>
          <a:prstGeom prst="straightConnector1">
            <a:avLst/>
          </a:prstGeom>
          <a:ln w="9525" cap="flat" cmpd="sng">
            <a:solidFill>
              <a:srgbClr val="FF0000"/>
            </a:solidFill>
            <a:prstDash val="solid"/>
            <a:headEnd type="none" w="med" len="med"/>
            <a:tailEnd type="arrow" w="med" len="med"/>
          </a:ln>
        </p:spPr>
      </p:cxnSp>
      <p:sp>
        <p:nvSpPr>
          <p:cNvPr id="45082" name="矩形 33"/>
          <p:cNvSpPr/>
          <p:nvPr/>
        </p:nvSpPr>
        <p:spPr>
          <a:xfrm>
            <a:off x="7711440" y="5313680"/>
            <a:ext cx="1346200" cy="605790"/>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342900" lvl="0" indent="-342900" algn="ctr">
              <a:lnSpc>
                <a:spcPct val="100000"/>
              </a:lnSpc>
              <a:spcBef>
                <a:spcPct val="0"/>
              </a:spcBef>
              <a:buClrTx/>
              <a:buSzTx/>
              <a:buFont typeface="Arial" panose="020B0604020202020204" pitchFamily="34" charset="0"/>
              <a:buAutoNum type="arabicPlain" startAt="12"/>
            </a:pPr>
            <a:r>
              <a:rPr lang="zh-CN" altLang="en-US" sz="1600" dirty="0">
                <a:solidFill>
                  <a:srgbClr val="000000"/>
                </a:solidFill>
                <a:latin typeface="Times New Roman" panose="02020603050405020304" pitchFamily="18" charset="0"/>
              </a:rPr>
              <a:t>用户面请求</a:t>
            </a:r>
            <a:endParaRPr lang="en-US" altLang="zh-CN" sz="1600" dirty="0">
              <a:solidFill>
                <a:srgbClr val="000000"/>
              </a:solidFill>
              <a:latin typeface="Times New Roman" panose="02020603050405020304" pitchFamily="18" charset="0"/>
            </a:endParaRPr>
          </a:p>
          <a:p>
            <a:pPr marL="342900" lvl="0" indent="-342900" algn="ctr">
              <a:lnSpc>
                <a:spcPct val="100000"/>
              </a:lnSpc>
              <a:spcBef>
                <a:spcPct val="0"/>
              </a:spcBef>
              <a:buClrTx/>
              <a:buSzTx/>
              <a:buNone/>
            </a:pPr>
            <a:r>
              <a:rPr lang="zh-CN" altLang="en-US" sz="1600" dirty="0">
                <a:solidFill>
                  <a:srgbClr val="000000"/>
                </a:solidFill>
                <a:latin typeface="Times New Roman" panose="02020603050405020304" pitchFamily="18" charset="0"/>
              </a:rPr>
              <a:t>更新</a:t>
            </a:r>
            <a:endParaRPr lang="zh-CN" altLang="en-US" sz="1600" dirty="0">
              <a:solidFill>
                <a:srgbClr val="000000"/>
              </a:solidFill>
              <a:latin typeface="Times New Roman" panose="02020603050405020304" pitchFamily="18" charset="0"/>
            </a:endParaRPr>
          </a:p>
        </p:txBody>
      </p:sp>
      <p:cxnSp>
        <p:nvCxnSpPr>
          <p:cNvPr id="45083" name="直接连接符 35"/>
          <p:cNvCxnSpPr/>
          <p:nvPr/>
        </p:nvCxnSpPr>
        <p:spPr>
          <a:xfrm>
            <a:off x="9058488" y="5650866"/>
            <a:ext cx="807411" cy="0"/>
          </a:xfrm>
          <a:prstGeom prst="line">
            <a:avLst/>
          </a:prstGeom>
          <a:ln w="9525" cap="flat" cmpd="sng">
            <a:solidFill>
              <a:schemeClr val="tx1"/>
            </a:solidFill>
            <a:prstDash val="solid"/>
            <a:headEnd type="none" w="med" len="med"/>
            <a:tailEnd type="none" w="med" len="med"/>
          </a:ln>
        </p:spPr>
      </p:cxnSp>
      <p:cxnSp>
        <p:nvCxnSpPr>
          <p:cNvPr id="45084" name="直接箭头连接符 37"/>
          <p:cNvCxnSpPr/>
          <p:nvPr/>
        </p:nvCxnSpPr>
        <p:spPr>
          <a:xfrm rot="5400000">
            <a:off x="7678171" y="4000422"/>
            <a:ext cx="3297920" cy="1484"/>
          </a:xfrm>
          <a:prstGeom prst="straightConnector1">
            <a:avLst/>
          </a:prstGeom>
          <a:ln w="9525" cap="flat" cmpd="sng">
            <a:solidFill>
              <a:schemeClr val="tx1"/>
            </a:solidFill>
            <a:prstDash val="solid"/>
            <a:headEnd type="none" w="med" len="med"/>
            <a:tailEnd type="arrow" w="med" len="med"/>
          </a:ln>
        </p:spPr>
      </p:cxnSp>
      <p:sp>
        <p:nvSpPr>
          <p:cNvPr id="45085" name="矩形 39"/>
          <p:cNvSpPr/>
          <p:nvPr/>
        </p:nvSpPr>
        <p:spPr>
          <a:xfrm>
            <a:off x="9448800" y="2514600"/>
            <a:ext cx="537210" cy="2830830"/>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400" dirty="0">
                <a:solidFill>
                  <a:srgbClr val="000000"/>
                </a:solidFill>
                <a:latin typeface="Times New Roman" panose="02020603050405020304" pitchFamily="18" charset="0"/>
              </a:rPr>
              <a:t>切</a:t>
            </a:r>
            <a:endParaRPr lang="en-US" altLang="zh-CN" sz="2400" dirty="0">
              <a:solidFill>
                <a:srgbClr val="000000"/>
              </a:solidFill>
              <a:latin typeface="Times New Roman" panose="02020603050405020304" pitchFamily="18" charset="0"/>
            </a:endParaRPr>
          </a:p>
          <a:p>
            <a:pPr marL="0" lvl="0" indent="0" algn="ctr">
              <a:spcBef>
                <a:spcPct val="0"/>
              </a:spcBef>
              <a:buClrTx/>
              <a:buSzTx/>
              <a:buNone/>
            </a:pPr>
            <a:r>
              <a:rPr lang="zh-CN" altLang="en-US" sz="2400" dirty="0">
                <a:solidFill>
                  <a:srgbClr val="000000"/>
                </a:solidFill>
                <a:latin typeface="Times New Roman" panose="02020603050405020304" pitchFamily="18" charset="0"/>
              </a:rPr>
              <a:t>换</a:t>
            </a:r>
            <a:endParaRPr lang="en-US" altLang="zh-CN" sz="2400" dirty="0">
              <a:solidFill>
                <a:srgbClr val="000000"/>
              </a:solidFill>
              <a:latin typeface="Times New Roman" panose="02020603050405020304" pitchFamily="18" charset="0"/>
            </a:endParaRPr>
          </a:p>
          <a:p>
            <a:pPr marL="0" lvl="0" indent="0" algn="ctr">
              <a:spcBef>
                <a:spcPct val="0"/>
              </a:spcBef>
              <a:buClrTx/>
              <a:buSzTx/>
              <a:buNone/>
            </a:pPr>
            <a:r>
              <a:rPr lang="zh-CN" altLang="en-US" sz="2400" dirty="0">
                <a:solidFill>
                  <a:srgbClr val="000000"/>
                </a:solidFill>
                <a:latin typeface="Times New Roman" panose="02020603050405020304" pitchFamily="18" charset="0"/>
              </a:rPr>
              <a:t>执</a:t>
            </a:r>
            <a:endParaRPr lang="en-US" altLang="zh-CN" sz="2400" dirty="0">
              <a:solidFill>
                <a:srgbClr val="000000"/>
              </a:solidFill>
              <a:latin typeface="Times New Roman" panose="02020603050405020304" pitchFamily="18" charset="0"/>
            </a:endParaRPr>
          </a:p>
          <a:p>
            <a:pPr marL="0" lvl="0" indent="0" algn="ctr">
              <a:spcBef>
                <a:spcPct val="0"/>
              </a:spcBef>
              <a:buClrTx/>
              <a:buSzTx/>
              <a:buNone/>
            </a:pPr>
            <a:r>
              <a:rPr lang="zh-CN" altLang="en-US" sz="2400" dirty="0">
                <a:solidFill>
                  <a:srgbClr val="000000"/>
                </a:solidFill>
                <a:latin typeface="Times New Roman" panose="02020603050405020304" pitchFamily="18" charset="0"/>
              </a:rPr>
              <a:t>行</a:t>
            </a:r>
            <a:endParaRPr lang="en-US" altLang="zh-CN" sz="2400" dirty="0">
              <a:solidFill>
                <a:srgbClr val="000000"/>
              </a:solidFill>
              <a:latin typeface="Times New Roman" panose="02020603050405020304" pitchFamily="18" charset="0"/>
            </a:endParaRPr>
          </a:p>
          <a:p>
            <a:pPr marL="0" lvl="0" indent="0" algn="ctr">
              <a:spcBef>
                <a:spcPct val="0"/>
              </a:spcBef>
              <a:buClrTx/>
              <a:buSzTx/>
              <a:buNone/>
            </a:pPr>
            <a:r>
              <a:rPr lang="zh-CN" altLang="en-US" sz="2400" dirty="0">
                <a:solidFill>
                  <a:srgbClr val="000000"/>
                </a:solidFill>
                <a:latin typeface="Times New Roman" panose="02020603050405020304" pitchFamily="18" charset="0"/>
              </a:rPr>
              <a:t>过</a:t>
            </a:r>
            <a:endParaRPr lang="en-US" altLang="zh-CN" sz="2400" dirty="0">
              <a:solidFill>
                <a:srgbClr val="000000"/>
              </a:solidFill>
              <a:latin typeface="Times New Roman" panose="02020603050405020304" pitchFamily="18" charset="0"/>
            </a:endParaRPr>
          </a:p>
          <a:p>
            <a:pPr marL="0" lvl="0" indent="0" algn="ctr">
              <a:spcBef>
                <a:spcPct val="0"/>
              </a:spcBef>
              <a:buClrTx/>
              <a:buSzTx/>
              <a:buNone/>
            </a:pPr>
            <a:r>
              <a:rPr lang="zh-CN" altLang="en-US" sz="2400" dirty="0">
                <a:solidFill>
                  <a:srgbClr val="000000"/>
                </a:solidFill>
                <a:latin typeface="Times New Roman" panose="02020603050405020304" pitchFamily="18" charset="0"/>
              </a:rPr>
              <a:t>程</a:t>
            </a:r>
            <a:endParaRPr lang="zh-CN" altLang="en-US" sz="2400" dirty="0">
              <a:solidFill>
                <a:srgbClr val="000000"/>
              </a:solidFill>
              <a:latin typeface="Times New Roman" panose="02020603050405020304" pitchFamily="18" charset="0"/>
            </a:endParaRPr>
          </a:p>
        </p:txBody>
      </p:sp>
      <p:cxnSp>
        <p:nvCxnSpPr>
          <p:cNvPr id="45086" name="直接箭头连接符 41"/>
          <p:cNvCxnSpPr/>
          <p:nvPr/>
        </p:nvCxnSpPr>
        <p:spPr>
          <a:xfrm rot="5400000" flipH="1" flipV="1">
            <a:off x="9091141" y="5885372"/>
            <a:ext cx="471980" cy="1484"/>
          </a:xfrm>
          <a:prstGeom prst="straightConnector1">
            <a:avLst/>
          </a:prstGeom>
          <a:ln w="9525" cap="flat" cmpd="sng">
            <a:solidFill>
              <a:schemeClr val="tx1"/>
            </a:solidFill>
            <a:prstDash val="solid"/>
            <a:headEnd type="none" w="med" len="med"/>
            <a:tailEnd type="arrow" w="med" len="med"/>
          </a:ln>
        </p:spPr>
      </p:cxnSp>
      <p:sp>
        <p:nvSpPr>
          <p:cNvPr id="43010" name="Rectangle 2"/>
          <p:cNvSpPr>
            <a:spLocks noGrp="1"/>
          </p:cNvSpPr>
          <p:nvPr>
            <p:custDataLst>
              <p:tags r:id="rId1"/>
            </p:custDataLst>
          </p:nvPr>
        </p:nvSpPr>
        <p:spPr>
          <a:xfrm>
            <a:off x="305435" y="533400"/>
            <a:ext cx="11776075" cy="673735"/>
          </a:xfrm>
          <a:prstGeom prst="rect">
            <a:avLst/>
          </a:prstGeom>
          <a:noFill/>
          <a:ln w="9525">
            <a:noFill/>
          </a:ln>
        </p:spPr>
        <p:txBody>
          <a:bodyPr wrap="square" anchor="ctr"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ltLang="en-US" sz="3600">
                <a:effectLst>
                  <a:outerShdw blurRad="38100" dist="38100" dir="2700000" algn="tl">
                    <a:srgbClr val="000000">
                      <a:alpha val="43137"/>
                    </a:srgbClr>
                  </a:outerShdw>
                </a:effectLst>
              </a:rPr>
              <a:t>不涉及</a:t>
            </a:r>
            <a:r>
              <a:rPr lang="en-US" altLang="zh-CN" sz="3600">
                <a:effectLst>
                  <a:outerShdw blurRad="38100" dist="38100" dir="2700000" algn="tl">
                    <a:srgbClr val="000000">
                      <a:alpha val="43137"/>
                    </a:srgbClr>
                  </a:outerShdw>
                </a:effectLst>
              </a:rPr>
              <a:t>EPC</a:t>
            </a:r>
            <a:r>
              <a:rPr lang="zh-CN" altLang="en-US" sz="3600">
                <a:effectLst>
                  <a:outerShdw blurRad="38100" dist="38100" dir="2700000" algn="tl">
                    <a:srgbClr val="000000">
                      <a:alpha val="43137"/>
                    </a:srgbClr>
                  </a:outerShdw>
                </a:effectLst>
              </a:rPr>
              <a:t>节点的</a:t>
            </a:r>
            <a:r>
              <a:rPr lang="zh-CN" altLang="en-US" sz="3600">
                <a:effectLst>
                  <a:outerShdw blurRad="38100" dist="38100" dir="2700000" algn="tl">
                    <a:srgbClr val="000000">
                      <a:alpha val="43137"/>
                    </a:srgbClr>
                  </a:outerShdw>
                </a:effectLst>
                <a:sym typeface="+mn-ea"/>
              </a:rPr>
              <a:t>基于</a:t>
            </a:r>
            <a:r>
              <a:rPr lang="en-US" altLang="zh-CN" sz="3600">
                <a:effectLst>
                  <a:outerShdw blurRad="38100" dist="38100" dir="2700000" algn="tl">
                    <a:srgbClr val="000000">
                      <a:alpha val="43137"/>
                    </a:srgbClr>
                  </a:outerShdw>
                </a:effectLst>
                <a:sym typeface="+mn-ea"/>
              </a:rPr>
              <a:t>X2</a:t>
            </a:r>
            <a:r>
              <a:rPr lang="zh-CN" altLang="en-US" sz="3600">
                <a:effectLst>
                  <a:outerShdw blurRad="38100" dist="38100" dir="2700000" algn="tl">
                    <a:srgbClr val="000000">
                      <a:alpha val="43137"/>
                    </a:srgbClr>
                  </a:outerShdw>
                </a:effectLst>
                <a:sym typeface="+mn-ea"/>
              </a:rPr>
              <a:t>接口</a:t>
            </a:r>
            <a:r>
              <a:rPr lang="zh-CN" altLang="en-US" sz="3600">
                <a:effectLst>
                  <a:outerShdw blurRad="38100" dist="38100" dir="2700000" algn="tl">
                    <a:srgbClr val="000000">
                      <a:alpha val="43137"/>
                    </a:srgbClr>
                  </a:outerShdw>
                </a:effectLst>
              </a:rPr>
              <a:t>跨</a:t>
            </a:r>
            <a:r>
              <a:rPr lang="en-US" altLang="zh-CN" sz="3600">
                <a:effectLst>
                  <a:outerShdw blurRad="38100" dist="38100" dir="2700000" algn="tl">
                    <a:srgbClr val="000000">
                      <a:alpha val="43137"/>
                    </a:srgbClr>
                  </a:outerShdw>
                </a:effectLst>
              </a:rPr>
              <a:t>ENODEB</a:t>
            </a:r>
            <a:r>
              <a:rPr lang="zh-CN" altLang="en-US" sz="3600">
                <a:effectLst>
                  <a:outerShdw blurRad="38100" dist="38100" dir="2700000" algn="tl">
                    <a:srgbClr val="000000">
                      <a:alpha val="43137"/>
                    </a:srgbClr>
                  </a:outerShdw>
                </a:effectLst>
              </a:rPr>
              <a:t>间的切换流程</a:t>
            </a:r>
            <a:endParaRPr lang="zh-CN" altLang="en-US" sz="3600">
              <a:effectLst>
                <a:outerShdw blurRad="38100" dist="38100" dir="2700000" algn="tl">
                  <a:srgbClr val="000000">
                    <a:alpha val="43137"/>
                  </a:srgbClr>
                </a:outerShdw>
              </a:effectLst>
            </a:endParaRPr>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3" name="矩形 3"/>
          <p:cNvSpPr/>
          <p:nvPr/>
        </p:nvSpPr>
        <p:spPr>
          <a:xfrm>
            <a:off x="2392890" y="1812693"/>
            <a:ext cx="1010748" cy="405189"/>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000" dirty="0">
                <a:solidFill>
                  <a:srgbClr val="0000FF"/>
                </a:solidFill>
                <a:latin typeface="Times New Roman" panose="02020603050405020304" pitchFamily="18" charset="0"/>
              </a:rPr>
              <a:t>UE</a:t>
            </a:r>
            <a:endParaRPr lang="en-US" altLang="zh-CN" sz="2000" dirty="0">
              <a:solidFill>
                <a:srgbClr val="0000FF"/>
              </a:solidFill>
              <a:latin typeface="Times New Roman" panose="02020603050405020304" pitchFamily="18" charset="0"/>
            </a:endParaRPr>
          </a:p>
        </p:txBody>
      </p:sp>
      <p:sp>
        <p:nvSpPr>
          <p:cNvPr id="46084" name="矩形 4"/>
          <p:cNvSpPr/>
          <p:nvPr/>
        </p:nvSpPr>
        <p:spPr>
          <a:xfrm>
            <a:off x="4144261" y="1812693"/>
            <a:ext cx="1076053"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1600" dirty="0">
                <a:solidFill>
                  <a:srgbClr val="0000FF"/>
                </a:solidFill>
                <a:latin typeface="Times New Roman" panose="02020603050405020304" pitchFamily="18" charset="0"/>
              </a:rPr>
              <a:t>源</a:t>
            </a:r>
            <a:r>
              <a:rPr lang="en-US" altLang="zh-CN" sz="1600" dirty="0">
                <a:solidFill>
                  <a:srgbClr val="0000FF"/>
                </a:solidFill>
                <a:latin typeface="Times New Roman" panose="02020603050405020304" pitchFamily="18" charset="0"/>
              </a:rPr>
              <a:t>ENODEB</a:t>
            </a:r>
            <a:endParaRPr lang="en-US" altLang="zh-CN" sz="1600" dirty="0">
              <a:solidFill>
                <a:srgbClr val="0000FF"/>
              </a:solidFill>
              <a:latin typeface="Times New Roman" panose="02020603050405020304" pitchFamily="18" charset="0"/>
            </a:endParaRPr>
          </a:p>
        </p:txBody>
      </p:sp>
      <p:sp>
        <p:nvSpPr>
          <p:cNvPr id="46085" name="矩形 5"/>
          <p:cNvSpPr/>
          <p:nvPr/>
        </p:nvSpPr>
        <p:spPr>
          <a:xfrm>
            <a:off x="5692294" y="1812693"/>
            <a:ext cx="1346182"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1600" dirty="0">
                <a:solidFill>
                  <a:srgbClr val="0000FF"/>
                </a:solidFill>
                <a:latin typeface="Times New Roman" panose="02020603050405020304" pitchFamily="18" charset="0"/>
              </a:rPr>
              <a:t>目标</a:t>
            </a:r>
            <a:r>
              <a:rPr lang="en-US" altLang="zh-CN" sz="1600" dirty="0">
                <a:solidFill>
                  <a:srgbClr val="0000FF"/>
                </a:solidFill>
                <a:latin typeface="Times New Roman" panose="02020603050405020304" pitchFamily="18" charset="0"/>
              </a:rPr>
              <a:t>ENODEB</a:t>
            </a:r>
            <a:endParaRPr lang="en-US" altLang="zh-CN" sz="1600" dirty="0">
              <a:solidFill>
                <a:srgbClr val="0000FF"/>
              </a:solidFill>
              <a:latin typeface="Times New Roman" panose="02020603050405020304" pitchFamily="18" charset="0"/>
            </a:endParaRPr>
          </a:p>
        </p:txBody>
      </p:sp>
      <p:sp>
        <p:nvSpPr>
          <p:cNvPr id="46086" name="矩形 6"/>
          <p:cNvSpPr/>
          <p:nvPr/>
        </p:nvSpPr>
        <p:spPr>
          <a:xfrm>
            <a:off x="7240329" y="1812693"/>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000" dirty="0">
                <a:solidFill>
                  <a:srgbClr val="0000FF"/>
                </a:solidFill>
                <a:latin typeface="Times New Roman" panose="02020603050405020304" pitchFamily="18" charset="0"/>
              </a:rPr>
              <a:t>MME</a:t>
            </a:r>
            <a:endParaRPr lang="en-US" altLang="zh-CN" sz="2000" dirty="0">
              <a:solidFill>
                <a:srgbClr val="0000FF"/>
              </a:solidFill>
              <a:latin typeface="Times New Roman" panose="02020603050405020304" pitchFamily="18" charset="0"/>
            </a:endParaRPr>
          </a:p>
        </p:txBody>
      </p:sp>
      <p:sp>
        <p:nvSpPr>
          <p:cNvPr id="46087" name="矩形 7"/>
          <p:cNvSpPr/>
          <p:nvPr/>
        </p:nvSpPr>
        <p:spPr>
          <a:xfrm>
            <a:off x="8586508" y="1812693"/>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000" dirty="0">
                <a:solidFill>
                  <a:srgbClr val="0000FF"/>
                </a:solidFill>
                <a:latin typeface="Times New Roman" panose="02020603050405020304" pitchFamily="18" charset="0"/>
              </a:rPr>
              <a:t>S-GW</a:t>
            </a:r>
            <a:endParaRPr lang="en-US" altLang="zh-CN" sz="2000" dirty="0">
              <a:solidFill>
                <a:srgbClr val="0000FF"/>
              </a:solidFill>
              <a:latin typeface="Times New Roman" panose="02020603050405020304" pitchFamily="18" charset="0"/>
            </a:endParaRPr>
          </a:p>
        </p:txBody>
      </p:sp>
      <p:cxnSp>
        <p:nvCxnSpPr>
          <p:cNvPr id="46088" name="直接连接符 8"/>
          <p:cNvCxnSpPr/>
          <p:nvPr/>
        </p:nvCxnSpPr>
        <p:spPr>
          <a:xfrm rot="5400000">
            <a:off x="929456" y="4153296"/>
            <a:ext cx="3903479" cy="32653"/>
          </a:xfrm>
          <a:prstGeom prst="line">
            <a:avLst/>
          </a:prstGeom>
          <a:ln w="9525" cap="flat" cmpd="sng">
            <a:solidFill>
              <a:schemeClr val="tx1"/>
            </a:solidFill>
            <a:prstDash val="solid"/>
            <a:headEnd type="none" w="med" len="med"/>
            <a:tailEnd type="none" w="med" len="med"/>
          </a:ln>
        </p:spPr>
      </p:cxnSp>
      <p:cxnSp>
        <p:nvCxnSpPr>
          <p:cNvPr id="46089" name="直接连接符 9"/>
          <p:cNvCxnSpPr/>
          <p:nvPr/>
        </p:nvCxnSpPr>
        <p:spPr>
          <a:xfrm rot="5400000">
            <a:off x="2679343" y="4220085"/>
            <a:ext cx="3904964" cy="34136"/>
          </a:xfrm>
          <a:prstGeom prst="line">
            <a:avLst/>
          </a:prstGeom>
          <a:ln w="9525" cap="flat" cmpd="sng">
            <a:solidFill>
              <a:schemeClr val="tx1"/>
            </a:solidFill>
            <a:prstDash val="solid"/>
            <a:headEnd type="none" w="med" len="med"/>
            <a:tailEnd type="none" w="med" len="med"/>
          </a:ln>
        </p:spPr>
      </p:cxnSp>
      <p:cxnSp>
        <p:nvCxnSpPr>
          <p:cNvPr id="46090" name="直接连接符 10"/>
          <p:cNvCxnSpPr/>
          <p:nvPr/>
        </p:nvCxnSpPr>
        <p:spPr>
          <a:xfrm rot="5400000">
            <a:off x="5775410" y="4220085"/>
            <a:ext cx="3904964" cy="32653"/>
          </a:xfrm>
          <a:prstGeom prst="line">
            <a:avLst/>
          </a:prstGeom>
          <a:ln w="9525" cap="flat" cmpd="sng">
            <a:solidFill>
              <a:schemeClr val="tx1"/>
            </a:solidFill>
            <a:prstDash val="solid"/>
            <a:headEnd type="none" w="med" len="med"/>
            <a:tailEnd type="none" w="med" len="med"/>
          </a:ln>
        </p:spPr>
      </p:cxnSp>
      <p:cxnSp>
        <p:nvCxnSpPr>
          <p:cNvPr id="46091" name="直接连接符 11"/>
          <p:cNvCxnSpPr/>
          <p:nvPr/>
        </p:nvCxnSpPr>
        <p:spPr>
          <a:xfrm rot="5400000">
            <a:off x="4429230" y="4220085"/>
            <a:ext cx="3904963" cy="34136"/>
          </a:xfrm>
          <a:prstGeom prst="line">
            <a:avLst/>
          </a:prstGeom>
          <a:ln w="9525" cap="flat" cmpd="sng">
            <a:solidFill>
              <a:schemeClr val="tx1"/>
            </a:solidFill>
            <a:prstDash val="solid"/>
            <a:headEnd type="none" w="med" len="med"/>
            <a:tailEnd type="none" w="med" len="med"/>
          </a:ln>
        </p:spPr>
      </p:cxnSp>
      <p:cxnSp>
        <p:nvCxnSpPr>
          <p:cNvPr id="46092" name="直接连接符 12"/>
          <p:cNvCxnSpPr/>
          <p:nvPr/>
        </p:nvCxnSpPr>
        <p:spPr>
          <a:xfrm rot="5400000">
            <a:off x="7189865" y="4220085"/>
            <a:ext cx="3904963" cy="34136"/>
          </a:xfrm>
          <a:prstGeom prst="line">
            <a:avLst/>
          </a:prstGeom>
          <a:ln w="9525" cap="flat" cmpd="sng">
            <a:solidFill>
              <a:schemeClr val="tx1"/>
            </a:solidFill>
            <a:prstDash val="solid"/>
            <a:headEnd type="none" w="med" len="med"/>
            <a:tailEnd type="none" w="med" len="med"/>
          </a:ln>
        </p:spPr>
      </p:cxnSp>
      <p:sp>
        <p:nvSpPr>
          <p:cNvPr id="46093" name="矩形 13"/>
          <p:cNvSpPr/>
          <p:nvPr/>
        </p:nvSpPr>
        <p:spPr>
          <a:xfrm>
            <a:off x="8376285" y="2486660"/>
            <a:ext cx="1536700" cy="538480"/>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1600" dirty="0">
                <a:solidFill>
                  <a:srgbClr val="000000"/>
                </a:solidFill>
                <a:latin typeface="Times New Roman" panose="02020603050405020304" pitchFamily="18" charset="0"/>
              </a:rPr>
              <a:t>13 </a:t>
            </a:r>
            <a:r>
              <a:rPr lang="zh-CN" altLang="en-US" sz="1600" dirty="0">
                <a:solidFill>
                  <a:srgbClr val="000000"/>
                </a:solidFill>
                <a:latin typeface="Times New Roman" panose="02020603050405020304" pitchFamily="18" charset="0"/>
              </a:rPr>
              <a:t>转换下行路径</a:t>
            </a:r>
            <a:endParaRPr lang="zh-CN" altLang="en-US" sz="1600" dirty="0">
              <a:solidFill>
                <a:srgbClr val="000000"/>
              </a:solidFill>
              <a:latin typeface="Times New Roman" panose="02020603050405020304" pitchFamily="18" charset="0"/>
            </a:endParaRPr>
          </a:p>
        </p:txBody>
      </p:sp>
      <p:cxnSp>
        <p:nvCxnSpPr>
          <p:cNvPr id="46094" name="直接箭头连接符 15"/>
          <p:cNvCxnSpPr/>
          <p:nvPr/>
        </p:nvCxnSpPr>
        <p:spPr>
          <a:xfrm rot="10800000">
            <a:off x="7712307" y="3765916"/>
            <a:ext cx="1412970" cy="1484"/>
          </a:xfrm>
          <a:prstGeom prst="straightConnector1">
            <a:avLst/>
          </a:prstGeom>
          <a:ln w="9525" cap="flat" cmpd="sng">
            <a:solidFill>
              <a:srgbClr val="FF0000"/>
            </a:solidFill>
            <a:prstDash val="solid"/>
            <a:headEnd type="none" w="med" len="med"/>
            <a:tailEnd type="arrow" w="med" len="med"/>
          </a:ln>
        </p:spPr>
      </p:cxnSp>
      <p:sp>
        <p:nvSpPr>
          <p:cNvPr id="46095" name="矩形 16"/>
          <p:cNvSpPr/>
          <p:nvPr/>
        </p:nvSpPr>
        <p:spPr>
          <a:xfrm>
            <a:off x="7845887" y="3160357"/>
            <a:ext cx="1279391" cy="537285"/>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1600" dirty="0">
                <a:solidFill>
                  <a:srgbClr val="000000"/>
                </a:solidFill>
                <a:latin typeface="Times New Roman" panose="02020603050405020304" pitchFamily="18" charset="0"/>
              </a:rPr>
              <a:t>14 </a:t>
            </a:r>
            <a:r>
              <a:rPr lang="zh-CN" altLang="en-US" sz="1600" dirty="0">
                <a:solidFill>
                  <a:srgbClr val="000000"/>
                </a:solidFill>
                <a:latin typeface="Times New Roman" panose="02020603050405020304" pitchFamily="18" charset="0"/>
              </a:rPr>
              <a:t>用户面更新</a:t>
            </a:r>
            <a:endParaRPr lang="en-US" altLang="zh-CN" sz="1600" dirty="0">
              <a:solidFill>
                <a:srgbClr val="000000"/>
              </a:solidFill>
              <a:latin typeface="Times New Roman" panose="02020603050405020304" pitchFamily="18" charset="0"/>
            </a:endParaRPr>
          </a:p>
          <a:p>
            <a:pPr marL="0" lvl="0" indent="0" algn="ctr">
              <a:spcBef>
                <a:spcPct val="0"/>
              </a:spcBef>
              <a:buClrTx/>
              <a:buSzTx/>
              <a:buNone/>
            </a:pPr>
            <a:r>
              <a:rPr lang="zh-CN" altLang="en-US" sz="1600" dirty="0">
                <a:solidFill>
                  <a:srgbClr val="000000"/>
                </a:solidFill>
                <a:latin typeface="Times New Roman" panose="02020603050405020304" pitchFamily="18" charset="0"/>
              </a:rPr>
              <a:t>反馈</a:t>
            </a:r>
            <a:endParaRPr lang="zh-CN" altLang="en-US" sz="1600" dirty="0">
              <a:solidFill>
                <a:srgbClr val="000000"/>
              </a:solidFill>
              <a:latin typeface="Times New Roman" panose="02020603050405020304" pitchFamily="18" charset="0"/>
            </a:endParaRPr>
          </a:p>
        </p:txBody>
      </p:sp>
      <p:cxnSp>
        <p:nvCxnSpPr>
          <p:cNvPr id="46096" name="直接箭头连接符 18"/>
          <p:cNvCxnSpPr/>
          <p:nvPr/>
        </p:nvCxnSpPr>
        <p:spPr>
          <a:xfrm rot="10800000">
            <a:off x="6364643" y="4371475"/>
            <a:ext cx="1347665" cy="1484"/>
          </a:xfrm>
          <a:prstGeom prst="straightConnector1">
            <a:avLst/>
          </a:prstGeom>
          <a:ln w="9525" cap="flat" cmpd="sng">
            <a:solidFill>
              <a:srgbClr val="FF0000"/>
            </a:solidFill>
            <a:prstDash val="solid"/>
            <a:headEnd type="none" w="med" len="med"/>
            <a:tailEnd type="arrow" w="med" len="med"/>
          </a:ln>
        </p:spPr>
      </p:cxnSp>
      <p:sp>
        <p:nvSpPr>
          <p:cNvPr id="46097" name="矩形 19"/>
          <p:cNvSpPr/>
          <p:nvPr/>
        </p:nvSpPr>
        <p:spPr>
          <a:xfrm>
            <a:off x="6433185" y="3930650"/>
            <a:ext cx="1566545" cy="374015"/>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1600" dirty="0">
                <a:solidFill>
                  <a:srgbClr val="000000"/>
                </a:solidFill>
                <a:latin typeface="Times New Roman" panose="02020603050405020304" pitchFamily="18" charset="0"/>
              </a:rPr>
              <a:t>15 </a:t>
            </a:r>
            <a:r>
              <a:rPr lang="zh-CN" altLang="en-US" sz="1600" dirty="0">
                <a:solidFill>
                  <a:srgbClr val="000000"/>
                </a:solidFill>
                <a:latin typeface="Times New Roman" panose="02020603050405020304" pitchFamily="18" charset="0"/>
              </a:rPr>
              <a:t>切换完成</a:t>
            </a:r>
            <a:r>
              <a:rPr lang="en-US" altLang="zh-CN" sz="1600" dirty="0">
                <a:solidFill>
                  <a:srgbClr val="000000"/>
                </a:solidFill>
                <a:latin typeface="Times New Roman" panose="02020603050405020304" pitchFamily="18" charset="0"/>
              </a:rPr>
              <a:t>ACK</a:t>
            </a:r>
            <a:endParaRPr lang="en-US" altLang="zh-CN" sz="1600" dirty="0">
              <a:solidFill>
                <a:srgbClr val="000000"/>
              </a:solidFill>
              <a:latin typeface="Times New Roman" panose="02020603050405020304" pitchFamily="18" charset="0"/>
            </a:endParaRPr>
          </a:p>
        </p:txBody>
      </p:sp>
      <p:cxnSp>
        <p:nvCxnSpPr>
          <p:cNvPr id="46098" name="直接箭头连接符 21"/>
          <p:cNvCxnSpPr/>
          <p:nvPr/>
        </p:nvCxnSpPr>
        <p:spPr>
          <a:xfrm rot="10800000">
            <a:off x="4614756" y="5045307"/>
            <a:ext cx="1749887" cy="1484"/>
          </a:xfrm>
          <a:prstGeom prst="straightConnector1">
            <a:avLst/>
          </a:prstGeom>
          <a:ln w="9525" cap="flat" cmpd="sng">
            <a:solidFill>
              <a:srgbClr val="FF0000"/>
            </a:solidFill>
            <a:prstDash val="solid"/>
            <a:headEnd type="none" w="med" len="med"/>
            <a:tailEnd type="arrow" w="med" len="med"/>
          </a:ln>
        </p:spPr>
      </p:cxnSp>
      <p:sp>
        <p:nvSpPr>
          <p:cNvPr id="46099" name="矩形 22"/>
          <p:cNvSpPr/>
          <p:nvPr/>
        </p:nvSpPr>
        <p:spPr>
          <a:xfrm>
            <a:off x="4749800" y="4552315"/>
            <a:ext cx="1481455" cy="417195"/>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1600" dirty="0">
                <a:solidFill>
                  <a:srgbClr val="000000"/>
                </a:solidFill>
                <a:latin typeface="Times New Roman" panose="02020603050405020304" pitchFamily="18" charset="0"/>
              </a:rPr>
              <a:t>16 </a:t>
            </a:r>
            <a:r>
              <a:rPr lang="zh-CN" altLang="en-US" sz="1600" dirty="0">
                <a:solidFill>
                  <a:srgbClr val="000000"/>
                </a:solidFill>
                <a:latin typeface="Times New Roman" panose="02020603050405020304" pitchFamily="18" charset="0"/>
              </a:rPr>
              <a:t>释放资源</a:t>
            </a:r>
            <a:endParaRPr lang="zh-CN" altLang="en-US" sz="1600" dirty="0">
              <a:solidFill>
                <a:srgbClr val="000000"/>
              </a:solidFill>
              <a:latin typeface="Times New Roman" panose="02020603050405020304" pitchFamily="18" charset="0"/>
            </a:endParaRPr>
          </a:p>
        </p:txBody>
      </p:sp>
      <p:sp>
        <p:nvSpPr>
          <p:cNvPr id="46100" name="矩形 23"/>
          <p:cNvSpPr/>
          <p:nvPr/>
        </p:nvSpPr>
        <p:spPr>
          <a:xfrm>
            <a:off x="3874135" y="5328285"/>
            <a:ext cx="1616075" cy="457835"/>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1600" dirty="0">
                <a:solidFill>
                  <a:srgbClr val="000000"/>
                </a:solidFill>
                <a:latin typeface="Times New Roman" panose="02020603050405020304" pitchFamily="18" charset="0"/>
              </a:rPr>
              <a:t>放出</a:t>
            </a:r>
            <a:r>
              <a:rPr lang="en-US" altLang="zh-CN" sz="1600" dirty="0">
                <a:solidFill>
                  <a:srgbClr val="000000"/>
                </a:solidFill>
                <a:latin typeface="Times New Roman" panose="02020603050405020304" pitchFamily="18" charset="0"/>
              </a:rPr>
              <a:t>DL</a:t>
            </a:r>
            <a:r>
              <a:rPr lang="zh-CN" altLang="en-US" sz="1600" dirty="0">
                <a:solidFill>
                  <a:srgbClr val="000000"/>
                </a:solidFill>
                <a:latin typeface="Times New Roman" panose="02020603050405020304" pitchFamily="18" charset="0"/>
              </a:rPr>
              <a:t>缓冲分组</a:t>
            </a:r>
            <a:endParaRPr lang="zh-CN" altLang="en-US" sz="1600" dirty="0">
              <a:solidFill>
                <a:srgbClr val="000000"/>
              </a:solidFill>
              <a:latin typeface="Times New Roman" panose="02020603050405020304" pitchFamily="18" charset="0"/>
            </a:endParaRPr>
          </a:p>
        </p:txBody>
      </p:sp>
      <p:cxnSp>
        <p:nvCxnSpPr>
          <p:cNvPr id="46101" name="直接连接符 25"/>
          <p:cNvCxnSpPr/>
          <p:nvPr/>
        </p:nvCxnSpPr>
        <p:spPr>
          <a:xfrm rot="5400000">
            <a:off x="7609896" y="4202276"/>
            <a:ext cx="3836690" cy="0"/>
          </a:xfrm>
          <a:prstGeom prst="line">
            <a:avLst/>
          </a:prstGeom>
          <a:ln w="9525" cap="flat" cmpd="sng">
            <a:solidFill>
              <a:schemeClr val="tx1"/>
            </a:solidFill>
            <a:prstDash val="solid"/>
            <a:headEnd type="none" w="med" len="med"/>
            <a:tailEnd type="none" w="med" len="med"/>
          </a:ln>
        </p:spPr>
      </p:cxnSp>
      <p:sp>
        <p:nvSpPr>
          <p:cNvPr id="43010" name="Rectangle 2"/>
          <p:cNvSpPr>
            <a:spLocks noGrp="1"/>
          </p:cNvSpPr>
          <p:nvPr>
            <p:custDataLst>
              <p:tags r:id="rId1"/>
            </p:custDataLst>
          </p:nvPr>
        </p:nvSpPr>
        <p:spPr>
          <a:xfrm>
            <a:off x="207645" y="668655"/>
            <a:ext cx="11776075" cy="673735"/>
          </a:xfrm>
          <a:prstGeom prst="rect">
            <a:avLst/>
          </a:prstGeom>
          <a:noFill/>
          <a:ln w="9525">
            <a:noFill/>
          </a:ln>
        </p:spPr>
        <p:txBody>
          <a:bodyPr wrap="square" anchor="ctr"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ltLang="en-US" sz="3600">
                <a:effectLst>
                  <a:outerShdw blurRad="38100" dist="38100" dir="2700000" algn="tl">
                    <a:srgbClr val="000000">
                      <a:alpha val="43137"/>
                    </a:srgbClr>
                  </a:outerShdw>
                </a:effectLst>
              </a:rPr>
              <a:t>不涉及</a:t>
            </a:r>
            <a:r>
              <a:rPr lang="en-US" altLang="zh-CN" sz="3600">
                <a:effectLst>
                  <a:outerShdw blurRad="38100" dist="38100" dir="2700000" algn="tl">
                    <a:srgbClr val="000000">
                      <a:alpha val="43137"/>
                    </a:srgbClr>
                  </a:outerShdw>
                </a:effectLst>
              </a:rPr>
              <a:t>EPC</a:t>
            </a:r>
            <a:r>
              <a:rPr lang="zh-CN" altLang="en-US" sz="3600">
                <a:effectLst>
                  <a:outerShdw blurRad="38100" dist="38100" dir="2700000" algn="tl">
                    <a:srgbClr val="000000">
                      <a:alpha val="43137"/>
                    </a:srgbClr>
                  </a:outerShdw>
                </a:effectLst>
              </a:rPr>
              <a:t>节点的</a:t>
            </a:r>
            <a:r>
              <a:rPr lang="zh-CN" altLang="en-US" sz="3600">
                <a:effectLst>
                  <a:outerShdw blurRad="38100" dist="38100" dir="2700000" algn="tl">
                    <a:srgbClr val="000000">
                      <a:alpha val="43137"/>
                    </a:srgbClr>
                  </a:outerShdw>
                </a:effectLst>
                <a:sym typeface="+mn-ea"/>
              </a:rPr>
              <a:t>基于</a:t>
            </a:r>
            <a:r>
              <a:rPr lang="en-US" altLang="zh-CN" sz="3600">
                <a:effectLst>
                  <a:outerShdw blurRad="38100" dist="38100" dir="2700000" algn="tl">
                    <a:srgbClr val="000000">
                      <a:alpha val="43137"/>
                    </a:srgbClr>
                  </a:outerShdw>
                </a:effectLst>
                <a:sym typeface="+mn-ea"/>
              </a:rPr>
              <a:t>X2</a:t>
            </a:r>
            <a:r>
              <a:rPr lang="zh-CN" altLang="en-US" sz="3600">
                <a:effectLst>
                  <a:outerShdw blurRad="38100" dist="38100" dir="2700000" algn="tl">
                    <a:srgbClr val="000000">
                      <a:alpha val="43137"/>
                    </a:srgbClr>
                  </a:outerShdw>
                </a:effectLst>
                <a:sym typeface="+mn-ea"/>
              </a:rPr>
              <a:t>接口</a:t>
            </a:r>
            <a:r>
              <a:rPr lang="zh-CN" altLang="en-US" sz="3600">
                <a:effectLst>
                  <a:outerShdw blurRad="38100" dist="38100" dir="2700000" algn="tl">
                    <a:srgbClr val="000000">
                      <a:alpha val="43137"/>
                    </a:srgbClr>
                  </a:outerShdw>
                </a:effectLst>
              </a:rPr>
              <a:t>跨</a:t>
            </a:r>
            <a:r>
              <a:rPr lang="en-US" altLang="zh-CN" sz="3600">
                <a:effectLst>
                  <a:outerShdw blurRad="38100" dist="38100" dir="2700000" algn="tl">
                    <a:srgbClr val="000000">
                      <a:alpha val="43137"/>
                    </a:srgbClr>
                  </a:outerShdw>
                </a:effectLst>
              </a:rPr>
              <a:t>ENODEB</a:t>
            </a:r>
            <a:r>
              <a:rPr lang="zh-CN" altLang="en-US" sz="3600">
                <a:effectLst>
                  <a:outerShdw blurRad="38100" dist="38100" dir="2700000" algn="tl">
                    <a:srgbClr val="000000">
                      <a:alpha val="43137"/>
                    </a:srgbClr>
                  </a:outerShdw>
                </a:effectLst>
              </a:rPr>
              <a:t>间的切换流程</a:t>
            </a:r>
            <a:endParaRPr lang="zh-CN" altLang="en-US" sz="3600">
              <a:effectLst>
                <a:outerShdw blurRad="38100" dist="38100" dir="2700000" algn="tl">
                  <a:srgbClr val="000000">
                    <a:alpha val="43137"/>
                  </a:srgbClr>
                </a:outerShdw>
              </a:effectLst>
            </a:endParaRPr>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7" name="矩形 3"/>
          <p:cNvSpPr/>
          <p:nvPr/>
        </p:nvSpPr>
        <p:spPr>
          <a:xfrm>
            <a:off x="2392890" y="1544049"/>
            <a:ext cx="1010748" cy="40519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800" dirty="0">
                <a:solidFill>
                  <a:srgbClr val="0000FF"/>
                </a:solidFill>
                <a:latin typeface="Times New Roman" panose="02020603050405020304" pitchFamily="18" charset="0"/>
              </a:rPr>
              <a:t>UE</a:t>
            </a:r>
            <a:endParaRPr lang="en-US" altLang="zh-CN" sz="2800" dirty="0">
              <a:solidFill>
                <a:srgbClr val="0000FF"/>
              </a:solidFill>
              <a:latin typeface="Times New Roman" panose="02020603050405020304" pitchFamily="18" charset="0"/>
            </a:endParaRPr>
          </a:p>
        </p:txBody>
      </p:sp>
      <p:sp>
        <p:nvSpPr>
          <p:cNvPr id="47108" name="矩形 4"/>
          <p:cNvSpPr/>
          <p:nvPr/>
        </p:nvSpPr>
        <p:spPr>
          <a:xfrm>
            <a:off x="3873500" y="1544320"/>
            <a:ext cx="1346835" cy="471805"/>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000" dirty="0">
                <a:solidFill>
                  <a:srgbClr val="0000FF"/>
                </a:solidFill>
                <a:latin typeface="Times New Roman" panose="02020603050405020304" pitchFamily="18" charset="0"/>
              </a:rPr>
              <a:t>源</a:t>
            </a:r>
            <a:r>
              <a:rPr lang="en-US" altLang="zh-CN" sz="2000" dirty="0">
                <a:solidFill>
                  <a:srgbClr val="0000FF"/>
                </a:solidFill>
                <a:latin typeface="Times New Roman" panose="02020603050405020304" pitchFamily="18" charset="0"/>
              </a:rPr>
              <a:t>ENODEB</a:t>
            </a:r>
            <a:endParaRPr lang="en-US" altLang="zh-CN" sz="2000" dirty="0">
              <a:solidFill>
                <a:srgbClr val="0000FF"/>
              </a:solidFill>
              <a:latin typeface="Times New Roman" panose="02020603050405020304" pitchFamily="18" charset="0"/>
            </a:endParaRPr>
          </a:p>
        </p:txBody>
      </p:sp>
      <p:sp>
        <p:nvSpPr>
          <p:cNvPr id="47109" name="矩形 5"/>
          <p:cNvSpPr/>
          <p:nvPr/>
        </p:nvSpPr>
        <p:spPr>
          <a:xfrm>
            <a:off x="5575300" y="1544320"/>
            <a:ext cx="1463040" cy="471805"/>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dirty="0">
                <a:solidFill>
                  <a:srgbClr val="0000FF"/>
                </a:solidFill>
                <a:latin typeface="Times New Roman" panose="02020603050405020304" pitchFamily="18" charset="0"/>
              </a:rPr>
              <a:t>目标</a:t>
            </a:r>
            <a:r>
              <a:rPr lang="en-US" altLang="zh-CN" dirty="0">
                <a:solidFill>
                  <a:srgbClr val="0000FF"/>
                </a:solidFill>
                <a:latin typeface="Times New Roman" panose="02020603050405020304" pitchFamily="18" charset="0"/>
              </a:rPr>
              <a:t>ENODEB</a:t>
            </a:r>
            <a:endParaRPr lang="en-US" altLang="zh-CN" dirty="0">
              <a:solidFill>
                <a:srgbClr val="0000FF"/>
              </a:solidFill>
              <a:latin typeface="Times New Roman" panose="02020603050405020304" pitchFamily="18" charset="0"/>
            </a:endParaRPr>
          </a:p>
        </p:txBody>
      </p:sp>
      <p:sp>
        <p:nvSpPr>
          <p:cNvPr id="47110" name="矩形 6"/>
          <p:cNvSpPr/>
          <p:nvPr/>
        </p:nvSpPr>
        <p:spPr>
          <a:xfrm>
            <a:off x="7240329" y="1544049"/>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400" dirty="0">
                <a:solidFill>
                  <a:srgbClr val="0000FF"/>
                </a:solidFill>
                <a:latin typeface="Times New Roman" panose="02020603050405020304" pitchFamily="18" charset="0"/>
              </a:rPr>
              <a:t>MME</a:t>
            </a:r>
            <a:endParaRPr lang="en-US" altLang="zh-CN" sz="2400" dirty="0">
              <a:solidFill>
                <a:srgbClr val="0000FF"/>
              </a:solidFill>
              <a:latin typeface="Times New Roman" panose="02020603050405020304" pitchFamily="18" charset="0"/>
            </a:endParaRPr>
          </a:p>
        </p:txBody>
      </p:sp>
      <p:sp>
        <p:nvSpPr>
          <p:cNvPr id="47111" name="矩形 7"/>
          <p:cNvSpPr/>
          <p:nvPr/>
        </p:nvSpPr>
        <p:spPr>
          <a:xfrm>
            <a:off x="8586508" y="1544049"/>
            <a:ext cx="1077539" cy="471980"/>
          </a:xfrm>
          <a:prstGeom prst="rect">
            <a:avLst/>
          </a:prstGeom>
          <a:solidFill>
            <a:srgbClr val="8DD1FF"/>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000" dirty="0">
                <a:solidFill>
                  <a:srgbClr val="0000FF"/>
                </a:solidFill>
                <a:latin typeface="Times New Roman" panose="02020603050405020304" pitchFamily="18" charset="0"/>
              </a:rPr>
              <a:t>S-GW</a:t>
            </a:r>
            <a:endParaRPr lang="en-US" altLang="zh-CN" sz="2000" dirty="0">
              <a:solidFill>
                <a:srgbClr val="0000FF"/>
              </a:solidFill>
              <a:latin typeface="Times New Roman" panose="02020603050405020304" pitchFamily="18" charset="0"/>
            </a:endParaRPr>
          </a:p>
        </p:txBody>
      </p:sp>
      <p:cxnSp>
        <p:nvCxnSpPr>
          <p:cNvPr id="47112" name="直接连接符 8"/>
          <p:cNvCxnSpPr/>
          <p:nvPr/>
        </p:nvCxnSpPr>
        <p:spPr>
          <a:xfrm rot="5400000">
            <a:off x="1569152" y="3244958"/>
            <a:ext cx="2625573" cy="32653"/>
          </a:xfrm>
          <a:prstGeom prst="line">
            <a:avLst/>
          </a:prstGeom>
          <a:ln w="9525" cap="flat" cmpd="sng">
            <a:solidFill>
              <a:schemeClr val="tx1"/>
            </a:solidFill>
            <a:prstDash val="solid"/>
            <a:headEnd type="none" w="med" len="med"/>
            <a:tailEnd type="none" w="med" len="med"/>
          </a:ln>
        </p:spPr>
      </p:cxnSp>
      <p:cxnSp>
        <p:nvCxnSpPr>
          <p:cNvPr id="47113" name="直接连接符 9"/>
          <p:cNvCxnSpPr/>
          <p:nvPr/>
        </p:nvCxnSpPr>
        <p:spPr>
          <a:xfrm rot="5400000">
            <a:off x="3351691" y="3277611"/>
            <a:ext cx="2558782" cy="34137"/>
          </a:xfrm>
          <a:prstGeom prst="line">
            <a:avLst/>
          </a:prstGeom>
          <a:ln w="9525" cap="flat" cmpd="sng">
            <a:solidFill>
              <a:schemeClr val="tx1"/>
            </a:solidFill>
            <a:prstDash val="solid"/>
            <a:headEnd type="none" w="med" len="med"/>
            <a:tailEnd type="none" w="med" len="med"/>
          </a:ln>
        </p:spPr>
      </p:cxnSp>
      <p:cxnSp>
        <p:nvCxnSpPr>
          <p:cNvPr id="47114" name="直接连接符 10"/>
          <p:cNvCxnSpPr/>
          <p:nvPr/>
        </p:nvCxnSpPr>
        <p:spPr>
          <a:xfrm rot="5400000">
            <a:off x="5101578" y="3277611"/>
            <a:ext cx="2558782" cy="34137"/>
          </a:xfrm>
          <a:prstGeom prst="line">
            <a:avLst/>
          </a:prstGeom>
          <a:ln w="9525" cap="flat" cmpd="sng">
            <a:solidFill>
              <a:schemeClr val="tx1"/>
            </a:solidFill>
            <a:prstDash val="solid"/>
            <a:headEnd type="none" w="med" len="med"/>
            <a:tailEnd type="none" w="med" len="med"/>
          </a:ln>
        </p:spPr>
      </p:cxnSp>
      <p:cxnSp>
        <p:nvCxnSpPr>
          <p:cNvPr id="47115" name="直接连接符 11"/>
          <p:cNvCxnSpPr/>
          <p:nvPr/>
        </p:nvCxnSpPr>
        <p:spPr>
          <a:xfrm rot="5400000">
            <a:off x="6449243" y="3279095"/>
            <a:ext cx="2558782" cy="32653"/>
          </a:xfrm>
          <a:prstGeom prst="line">
            <a:avLst/>
          </a:prstGeom>
          <a:ln w="9525" cap="flat" cmpd="sng">
            <a:solidFill>
              <a:schemeClr val="tx1"/>
            </a:solidFill>
            <a:prstDash val="solid"/>
            <a:headEnd type="none" w="med" len="med"/>
            <a:tailEnd type="none" w="med" len="med"/>
          </a:ln>
        </p:spPr>
      </p:cxnSp>
      <p:cxnSp>
        <p:nvCxnSpPr>
          <p:cNvPr id="47116" name="直接连接符 12"/>
          <p:cNvCxnSpPr/>
          <p:nvPr/>
        </p:nvCxnSpPr>
        <p:spPr>
          <a:xfrm rot="5400000">
            <a:off x="7862213" y="3277611"/>
            <a:ext cx="2558782" cy="34137"/>
          </a:xfrm>
          <a:prstGeom prst="line">
            <a:avLst/>
          </a:prstGeom>
          <a:ln w="9525" cap="flat" cmpd="sng">
            <a:solidFill>
              <a:schemeClr val="tx1"/>
            </a:solidFill>
            <a:prstDash val="solid"/>
            <a:headEnd type="none" w="med" len="med"/>
            <a:tailEnd type="none" w="med" len="med"/>
          </a:ln>
        </p:spPr>
      </p:cxnSp>
      <p:cxnSp>
        <p:nvCxnSpPr>
          <p:cNvPr id="47117" name="直接箭头连接符 14"/>
          <p:cNvCxnSpPr/>
          <p:nvPr/>
        </p:nvCxnSpPr>
        <p:spPr>
          <a:xfrm>
            <a:off x="4681546" y="2621588"/>
            <a:ext cx="1751371" cy="1484"/>
          </a:xfrm>
          <a:prstGeom prst="straightConnector1">
            <a:avLst/>
          </a:prstGeom>
          <a:ln w="9525" cap="flat" cmpd="sng">
            <a:solidFill>
              <a:srgbClr val="00FF00"/>
            </a:solidFill>
            <a:prstDash val="solid"/>
            <a:headEnd type="none" w="med" len="med"/>
            <a:tailEnd type="arrow" w="med" len="med"/>
          </a:ln>
        </p:spPr>
      </p:cxnSp>
      <p:sp>
        <p:nvSpPr>
          <p:cNvPr id="47118" name="矩形 15"/>
          <p:cNvSpPr/>
          <p:nvPr/>
        </p:nvSpPr>
        <p:spPr>
          <a:xfrm>
            <a:off x="4749820" y="2151094"/>
            <a:ext cx="1614824" cy="403706"/>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000">
                <a:solidFill>
                  <a:srgbClr val="000000"/>
                </a:solidFill>
                <a:latin typeface="Times New Roman" panose="02020603050405020304" pitchFamily="18" charset="0"/>
              </a:rPr>
              <a:t>下行用户数据转发</a:t>
            </a:r>
            <a:endParaRPr lang="zh-CN" altLang="en-US" sz="2000">
              <a:solidFill>
                <a:srgbClr val="000000"/>
              </a:solidFill>
              <a:latin typeface="Times New Roman" panose="02020603050405020304" pitchFamily="18" charset="0"/>
            </a:endParaRPr>
          </a:p>
        </p:txBody>
      </p:sp>
      <p:sp>
        <p:nvSpPr>
          <p:cNvPr id="47119" name="矩形 16"/>
          <p:cNvSpPr/>
          <p:nvPr/>
        </p:nvSpPr>
        <p:spPr>
          <a:xfrm>
            <a:off x="3807344" y="3093568"/>
            <a:ext cx="1614824" cy="403706"/>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en-US" altLang="zh-CN" sz="2000" dirty="0">
                <a:solidFill>
                  <a:srgbClr val="000000"/>
                </a:solidFill>
                <a:latin typeface="Times New Roman" panose="02020603050405020304" pitchFamily="18" charset="0"/>
              </a:rPr>
              <a:t>17  </a:t>
            </a:r>
            <a:r>
              <a:rPr lang="zh-CN" altLang="en-US" sz="2000" dirty="0">
                <a:solidFill>
                  <a:srgbClr val="000000"/>
                </a:solidFill>
                <a:latin typeface="Times New Roman" panose="02020603050405020304" pitchFamily="18" charset="0"/>
              </a:rPr>
              <a:t>释放资源</a:t>
            </a:r>
            <a:endParaRPr lang="zh-CN" altLang="en-US" sz="2000" dirty="0">
              <a:solidFill>
                <a:srgbClr val="000000"/>
              </a:solidFill>
              <a:latin typeface="Times New Roman" panose="02020603050405020304" pitchFamily="18" charset="0"/>
            </a:endParaRPr>
          </a:p>
        </p:txBody>
      </p:sp>
      <p:cxnSp>
        <p:nvCxnSpPr>
          <p:cNvPr id="47120" name="直接箭头连接符 18"/>
          <p:cNvCxnSpPr/>
          <p:nvPr/>
        </p:nvCxnSpPr>
        <p:spPr>
          <a:xfrm>
            <a:off x="2864870" y="4102833"/>
            <a:ext cx="3499774" cy="1484"/>
          </a:xfrm>
          <a:prstGeom prst="straightConnector1">
            <a:avLst/>
          </a:prstGeom>
          <a:ln w="9525" cap="flat" cmpd="sng">
            <a:solidFill>
              <a:srgbClr val="00FF00"/>
            </a:solidFill>
            <a:prstDash val="solid"/>
            <a:headEnd type="arrow" w="med" len="med"/>
            <a:tailEnd type="arrow" w="med" len="med"/>
          </a:ln>
        </p:spPr>
      </p:cxnSp>
      <p:cxnSp>
        <p:nvCxnSpPr>
          <p:cNvPr id="47121" name="直接箭头连接符 20"/>
          <p:cNvCxnSpPr/>
          <p:nvPr/>
        </p:nvCxnSpPr>
        <p:spPr>
          <a:xfrm>
            <a:off x="6432916" y="4102833"/>
            <a:ext cx="2692361" cy="1484"/>
          </a:xfrm>
          <a:prstGeom prst="straightConnector1">
            <a:avLst/>
          </a:prstGeom>
          <a:ln w="9525" cap="flat" cmpd="sng">
            <a:solidFill>
              <a:srgbClr val="00FF00"/>
            </a:solidFill>
            <a:prstDash val="solid"/>
            <a:headEnd type="arrow" w="med" len="med"/>
            <a:tailEnd type="arrow" w="med" len="med"/>
          </a:ln>
        </p:spPr>
      </p:cxnSp>
      <p:sp>
        <p:nvSpPr>
          <p:cNvPr id="47122" name="矩形 21"/>
          <p:cNvSpPr/>
          <p:nvPr/>
        </p:nvSpPr>
        <p:spPr>
          <a:xfrm>
            <a:off x="6971686" y="3632337"/>
            <a:ext cx="1614824" cy="403706"/>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000">
                <a:solidFill>
                  <a:srgbClr val="000000"/>
                </a:solidFill>
                <a:latin typeface="Times New Roman" panose="02020603050405020304" pitchFamily="18" charset="0"/>
              </a:rPr>
              <a:t>分组数据</a:t>
            </a:r>
            <a:endParaRPr lang="zh-CN" altLang="en-US" sz="2000">
              <a:solidFill>
                <a:srgbClr val="000000"/>
              </a:solidFill>
              <a:latin typeface="Times New Roman" panose="02020603050405020304" pitchFamily="18" charset="0"/>
            </a:endParaRPr>
          </a:p>
        </p:txBody>
      </p:sp>
      <p:sp>
        <p:nvSpPr>
          <p:cNvPr id="47123" name="矩形 22"/>
          <p:cNvSpPr/>
          <p:nvPr/>
        </p:nvSpPr>
        <p:spPr>
          <a:xfrm>
            <a:off x="3739071" y="3632337"/>
            <a:ext cx="1668255" cy="403706"/>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000">
                <a:solidFill>
                  <a:srgbClr val="000000"/>
                </a:solidFill>
                <a:latin typeface="Times New Roman" panose="02020603050405020304" pitchFamily="18" charset="0"/>
              </a:rPr>
              <a:t>分组数据</a:t>
            </a:r>
            <a:endParaRPr lang="zh-CN" altLang="en-US" sz="2000">
              <a:solidFill>
                <a:srgbClr val="000000"/>
              </a:solidFill>
              <a:latin typeface="Times New Roman" panose="02020603050405020304" pitchFamily="18" charset="0"/>
            </a:endParaRPr>
          </a:p>
        </p:txBody>
      </p:sp>
      <p:cxnSp>
        <p:nvCxnSpPr>
          <p:cNvPr id="47124" name="直接连接符 31"/>
          <p:cNvCxnSpPr/>
          <p:nvPr/>
        </p:nvCxnSpPr>
        <p:spPr>
          <a:xfrm>
            <a:off x="9125279" y="4237896"/>
            <a:ext cx="740622" cy="0"/>
          </a:xfrm>
          <a:prstGeom prst="line">
            <a:avLst/>
          </a:prstGeom>
          <a:ln w="9525" cap="flat" cmpd="sng">
            <a:solidFill>
              <a:schemeClr val="tx1"/>
            </a:solidFill>
            <a:prstDash val="solid"/>
            <a:headEnd type="none" w="med" len="med"/>
            <a:tailEnd type="none" w="med" len="med"/>
          </a:ln>
        </p:spPr>
      </p:cxnSp>
      <p:cxnSp>
        <p:nvCxnSpPr>
          <p:cNvPr id="47125" name="直接箭头连接符 33"/>
          <p:cNvCxnSpPr/>
          <p:nvPr/>
        </p:nvCxnSpPr>
        <p:spPr>
          <a:xfrm rot="5400000">
            <a:off x="8317866" y="3160357"/>
            <a:ext cx="2153592" cy="1484"/>
          </a:xfrm>
          <a:prstGeom prst="straightConnector1">
            <a:avLst/>
          </a:prstGeom>
          <a:ln w="9525" cap="flat" cmpd="sng">
            <a:solidFill>
              <a:schemeClr val="tx1"/>
            </a:solidFill>
            <a:prstDash val="solid"/>
            <a:headEnd type="none" w="med" len="med"/>
            <a:tailEnd type="arrow" w="med" len="med"/>
          </a:ln>
        </p:spPr>
      </p:cxnSp>
      <p:sp>
        <p:nvSpPr>
          <p:cNvPr id="47126" name="矩形 34"/>
          <p:cNvSpPr/>
          <p:nvPr/>
        </p:nvSpPr>
        <p:spPr>
          <a:xfrm>
            <a:off x="9753338" y="2177503"/>
            <a:ext cx="519916" cy="1951384"/>
          </a:xfrm>
          <a:prstGeom prst="rect">
            <a:avLst/>
          </a:prstGeom>
          <a:solidFill>
            <a:schemeClr val="bg1"/>
          </a:solidFill>
          <a:ln w="9525" cap="flat" cmpd="sng">
            <a:solidFill>
              <a:schemeClr val="tx1"/>
            </a:solidFill>
            <a:prstDash val="solid"/>
            <a:miter/>
            <a:headEnd type="none" w="med" len="med"/>
            <a:tailEnd type="none" w="med" len="med"/>
          </a:ln>
        </p:spPr>
        <p:txBody>
          <a:bodyPr wrap="none" lIns="84143" tIns="43754" rIns="84143" bIns="43754" anchor="ctr" anchorCtr="0"/>
          <a:lstStyle>
            <a:lvl1pPr marL="342900" lvl="0" indent="-342900" algn="l" defTabSz="0" eaLnBrk="0" fontAlgn="base" latinLnBrk="0" hangingPunct="0">
              <a:lnSpc>
                <a:spcPct val="130000"/>
              </a:lnSpc>
              <a:spcBef>
                <a:spcPct val="20000"/>
              </a:spcBef>
              <a:spcAft>
                <a:spcPct val="0"/>
              </a:spcAft>
              <a:buClr>
                <a:srgbClr val="008FD4"/>
              </a:buClr>
              <a:buSzPct val="70000"/>
              <a:buFont typeface="Wingdings" panose="05000000000000000000" pitchFamily="2" charset="2"/>
              <a:buChar char="n"/>
              <a:defRPr sz="1800" kern="1200">
                <a:solidFill>
                  <a:srgbClr val="404040"/>
                </a:solidFill>
                <a:latin typeface="微软雅黑" panose="020B0503020204020204" charset="-122"/>
                <a:ea typeface="微软雅黑" panose="020B0503020204020204" charset="-122"/>
                <a:sym typeface="Arial" panose="020B0604020202020204" pitchFamily="34" charset="0"/>
              </a:defRPr>
            </a:lvl1pPr>
            <a:lvl2pPr marL="742950" lvl="1" indent="-285750" algn="l" defTabSz="0" eaLnBrk="0" fontAlgn="base" latinLnBrk="0" hangingPunct="0">
              <a:lnSpc>
                <a:spcPct val="130000"/>
              </a:lnSpc>
              <a:spcBef>
                <a:spcPct val="20000"/>
              </a:spcBef>
              <a:spcAft>
                <a:spcPct val="0"/>
              </a:spcAft>
              <a:buClr>
                <a:srgbClr val="008FD4"/>
              </a:buClr>
              <a:buSzPct val="60000"/>
              <a:buFont typeface="Wingdings" panose="05000000000000000000" pitchFamily="2" charset="2"/>
              <a:buChar char="l"/>
              <a:defRPr sz="1400" kern="1200">
                <a:solidFill>
                  <a:srgbClr val="404040"/>
                </a:solidFill>
                <a:latin typeface="微软雅黑" panose="020B0503020204020204" charset="-122"/>
                <a:ea typeface="微软雅黑" panose="020B0503020204020204" charset="-122"/>
                <a:sym typeface="Arial" panose="020B0604020202020204" pitchFamily="34" charset="0"/>
              </a:defRPr>
            </a:lvl2pPr>
            <a:lvl3pPr marL="1143000" lvl="2" indent="-228600" algn="l" defTabSz="0" eaLnBrk="0" fontAlgn="base" latinLnBrk="0" hangingPunct="0">
              <a:lnSpc>
                <a:spcPct val="100000"/>
              </a:lnSpc>
              <a:spcBef>
                <a:spcPct val="20000"/>
              </a:spcBef>
              <a:spcAft>
                <a:spcPct val="0"/>
              </a:spcAft>
              <a:buClr>
                <a:schemeClr val="tx2"/>
              </a:buClr>
              <a:buSzPct val="45000"/>
              <a:buFont typeface="Wingdings" panose="05000000000000000000" pitchFamily="2" charset="2"/>
              <a:buChar char="n"/>
              <a:defRPr sz="1300" kern="1200">
                <a:solidFill>
                  <a:srgbClr val="404040"/>
                </a:solidFill>
                <a:latin typeface="微软雅黑" panose="020B0503020204020204" charset="-122"/>
                <a:ea typeface="微软雅黑" panose="020B0503020204020204" charset="-122"/>
                <a:sym typeface="Arial" panose="020B0604020202020204" pitchFamily="34" charset="0"/>
              </a:defRPr>
            </a:lvl3pPr>
            <a:lvl4pPr marL="1600200" lvl="3"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200" kern="1200">
                <a:solidFill>
                  <a:srgbClr val="404040"/>
                </a:solidFill>
                <a:latin typeface="微软雅黑" panose="020B0503020204020204" charset="-122"/>
                <a:ea typeface="微软雅黑" panose="020B0503020204020204" charset="-122"/>
                <a:sym typeface="Arial" panose="020B0604020202020204" pitchFamily="34" charset="0"/>
              </a:defRPr>
            </a:lvl4pPr>
            <a:lvl5pPr marL="2057400" lvl="4" indent="-228600" algn="l" defTabSz="0" eaLnBrk="0" fontAlgn="base" latinLnBrk="0" hangingPunct="0">
              <a:lnSpc>
                <a:spcPct val="100000"/>
              </a:lnSpc>
              <a:spcBef>
                <a:spcPct val="20000"/>
              </a:spcBef>
              <a:spcAft>
                <a:spcPct val="0"/>
              </a:spcAft>
              <a:buClr>
                <a:schemeClr val="tx2"/>
              </a:buClr>
              <a:buSzPct val="45000"/>
              <a:buFont typeface="Arial" panose="020B0604020202020204" pitchFamily="34" charset="0"/>
              <a:buChar char="»"/>
              <a:defRPr sz="1800" kern="1200">
                <a:solidFill>
                  <a:srgbClr val="404040"/>
                </a:solidFill>
                <a:latin typeface="微软雅黑" panose="020B0503020204020204" charset="-122"/>
                <a:ea typeface="微软雅黑" panose="020B0503020204020204" charset="-122"/>
                <a:sym typeface="Arial" panose="020B0604020202020204" pitchFamily="34" charset="0"/>
              </a:defRPr>
            </a:lvl5pPr>
          </a:lstStyle>
          <a:p>
            <a:pPr marL="0" lvl="0" indent="0" algn="ctr">
              <a:spcBef>
                <a:spcPct val="0"/>
              </a:spcBef>
              <a:buClrTx/>
              <a:buSzTx/>
              <a:buNone/>
            </a:pPr>
            <a:r>
              <a:rPr lang="zh-CN" altLang="en-US" sz="2000" dirty="0">
                <a:solidFill>
                  <a:srgbClr val="000000"/>
                </a:solidFill>
                <a:latin typeface="Times New Roman" panose="02020603050405020304" pitchFamily="18" charset="0"/>
              </a:rPr>
              <a:t>切</a:t>
            </a:r>
            <a:endParaRPr lang="en-US" altLang="zh-CN" sz="2000" dirty="0">
              <a:solidFill>
                <a:srgbClr val="000000"/>
              </a:solidFill>
              <a:latin typeface="Times New Roman" panose="02020603050405020304" pitchFamily="18" charset="0"/>
            </a:endParaRPr>
          </a:p>
          <a:p>
            <a:pPr marL="0" lvl="0" indent="0" algn="ctr">
              <a:spcBef>
                <a:spcPct val="0"/>
              </a:spcBef>
              <a:buClrTx/>
              <a:buSzTx/>
              <a:buNone/>
            </a:pPr>
            <a:r>
              <a:rPr lang="zh-CN" altLang="en-US" sz="2000" dirty="0">
                <a:solidFill>
                  <a:srgbClr val="000000"/>
                </a:solidFill>
                <a:latin typeface="Times New Roman" panose="02020603050405020304" pitchFamily="18" charset="0"/>
              </a:rPr>
              <a:t>换</a:t>
            </a:r>
            <a:endParaRPr lang="en-US" altLang="zh-CN" sz="2000" dirty="0">
              <a:solidFill>
                <a:srgbClr val="000000"/>
              </a:solidFill>
              <a:latin typeface="Times New Roman" panose="02020603050405020304" pitchFamily="18" charset="0"/>
            </a:endParaRPr>
          </a:p>
          <a:p>
            <a:pPr marL="0" lvl="0" indent="0" algn="ctr">
              <a:spcBef>
                <a:spcPct val="0"/>
              </a:spcBef>
              <a:buClrTx/>
              <a:buSzTx/>
              <a:buNone/>
            </a:pPr>
            <a:r>
              <a:rPr lang="zh-CN" altLang="en-US" sz="2000" dirty="0">
                <a:solidFill>
                  <a:srgbClr val="000000"/>
                </a:solidFill>
                <a:latin typeface="Times New Roman" panose="02020603050405020304" pitchFamily="18" charset="0"/>
              </a:rPr>
              <a:t>完</a:t>
            </a:r>
            <a:endParaRPr lang="en-US" altLang="zh-CN" sz="2000" dirty="0">
              <a:solidFill>
                <a:srgbClr val="000000"/>
              </a:solidFill>
              <a:latin typeface="Times New Roman" panose="02020603050405020304" pitchFamily="18" charset="0"/>
            </a:endParaRPr>
          </a:p>
          <a:p>
            <a:pPr marL="0" lvl="0" indent="0" algn="ctr">
              <a:spcBef>
                <a:spcPct val="0"/>
              </a:spcBef>
              <a:buClrTx/>
              <a:buSzTx/>
              <a:buNone/>
            </a:pPr>
            <a:r>
              <a:rPr lang="zh-CN" altLang="en-US" sz="2000" dirty="0">
                <a:solidFill>
                  <a:srgbClr val="000000"/>
                </a:solidFill>
                <a:latin typeface="Times New Roman" panose="02020603050405020304" pitchFamily="18" charset="0"/>
              </a:rPr>
              <a:t>成</a:t>
            </a:r>
            <a:endParaRPr lang="en-US" altLang="zh-CN" sz="2000" dirty="0">
              <a:solidFill>
                <a:srgbClr val="000000"/>
              </a:solidFill>
              <a:latin typeface="Times New Roman" panose="02020603050405020304" pitchFamily="18" charset="0"/>
            </a:endParaRPr>
          </a:p>
          <a:p>
            <a:pPr marL="0" lvl="0" indent="0" algn="ctr">
              <a:spcBef>
                <a:spcPct val="0"/>
              </a:spcBef>
              <a:buClrTx/>
              <a:buSzTx/>
              <a:buNone/>
            </a:pPr>
            <a:r>
              <a:rPr lang="zh-CN" altLang="en-US" sz="2000" dirty="0">
                <a:solidFill>
                  <a:srgbClr val="000000"/>
                </a:solidFill>
                <a:latin typeface="Times New Roman" panose="02020603050405020304" pitchFamily="18" charset="0"/>
              </a:rPr>
              <a:t>过</a:t>
            </a:r>
            <a:endParaRPr lang="en-US" altLang="zh-CN" sz="2000" dirty="0">
              <a:solidFill>
                <a:srgbClr val="000000"/>
              </a:solidFill>
              <a:latin typeface="Times New Roman" panose="02020603050405020304" pitchFamily="18" charset="0"/>
            </a:endParaRPr>
          </a:p>
          <a:p>
            <a:pPr marL="0" lvl="0" indent="0" algn="ctr">
              <a:spcBef>
                <a:spcPct val="0"/>
              </a:spcBef>
              <a:buClrTx/>
              <a:buSzTx/>
              <a:buNone/>
            </a:pPr>
            <a:r>
              <a:rPr lang="zh-CN" altLang="en-US" sz="2000" dirty="0">
                <a:solidFill>
                  <a:srgbClr val="000000"/>
                </a:solidFill>
                <a:latin typeface="Times New Roman" panose="02020603050405020304" pitchFamily="18" charset="0"/>
              </a:rPr>
              <a:t>程</a:t>
            </a:r>
            <a:endParaRPr lang="zh-CN" altLang="en-US" sz="2000" dirty="0">
              <a:solidFill>
                <a:srgbClr val="000000"/>
              </a:solidFill>
              <a:latin typeface="Times New Roman" panose="02020603050405020304" pitchFamily="18" charset="0"/>
            </a:endParaRPr>
          </a:p>
        </p:txBody>
      </p:sp>
      <p:pic>
        <p:nvPicPr>
          <p:cNvPr id="47127" name="图片 35" descr="QQ截图未命名.png"/>
          <p:cNvPicPr>
            <a:picLocks noChangeAspect="1"/>
          </p:cNvPicPr>
          <p:nvPr/>
        </p:nvPicPr>
        <p:blipFill>
          <a:blip r:embed="rId1"/>
          <a:stretch>
            <a:fillRect/>
          </a:stretch>
        </p:blipFill>
        <p:spPr>
          <a:xfrm>
            <a:off x="7038475" y="4849392"/>
            <a:ext cx="1781055" cy="1567328"/>
          </a:xfrm>
          <a:prstGeom prst="rect">
            <a:avLst/>
          </a:prstGeom>
          <a:noFill/>
          <a:ln w="9525">
            <a:noFill/>
          </a:ln>
        </p:spPr>
      </p:pic>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文本占位符 158722"/>
          <p:cNvSpPr>
            <a:spLocks noGrp="1"/>
          </p:cNvSpPr>
          <p:nvPr>
            <p:ph idx="1"/>
          </p:nvPr>
        </p:nvSpPr>
        <p:spPr>
          <a:xfrm>
            <a:off x="1013460" y="762000"/>
            <a:ext cx="9121140" cy="1371600"/>
          </a:xfrm>
        </p:spPr>
        <p:txBody>
          <a:bodyPr anchor="t" anchorCtr="0"/>
          <a:lstStyle/>
          <a:p>
            <a:pPr>
              <a:lnSpc>
                <a:spcPct val="90000"/>
              </a:lnSpc>
            </a:pPr>
            <a:r>
              <a:rPr lang="zh-CN" altLang="en-US" dirty="0"/>
              <a:t>为了实现连接状态下</a:t>
            </a:r>
            <a:r>
              <a:rPr lang="en-US" altLang="zh-CN"/>
              <a:t>LTE/LTE-A</a:t>
            </a:r>
            <a:r>
              <a:rPr lang="zh-CN" altLang="en-US" dirty="0"/>
              <a:t>接入系统内切换过程中数据不丢失，切换过程可采用</a:t>
            </a:r>
            <a:r>
              <a:rPr lang="zh-CN" altLang="en-US" b="1" dirty="0">
                <a:solidFill>
                  <a:srgbClr val="FF0066"/>
                </a:solidFill>
              </a:rPr>
              <a:t>数据转发和 双播的方法</a:t>
            </a:r>
            <a:r>
              <a:rPr lang="zh-CN" altLang="en-US" dirty="0"/>
              <a:t>。 </a:t>
            </a:r>
            <a:endParaRPr lang="zh-CN" altLang="en-US" dirty="0"/>
          </a:p>
        </p:txBody>
      </p:sp>
      <p:grpSp>
        <p:nvGrpSpPr>
          <p:cNvPr id="174082" name="组合 158723"/>
          <p:cNvGrpSpPr/>
          <p:nvPr/>
        </p:nvGrpSpPr>
        <p:grpSpPr>
          <a:xfrm>
            <a:off x="2174875" y="2209800"/>
            <a:ext cx="7350125" cy="3715385"/>
            <a:chOff x="1932" y="3582"/>
            <a:chExt cx="8145" cy="2340"/>
          </a:xfrm>
        </p:grpSpPr>
        <p:pic>
          <p:nvPicPr>
            <p:cNvPr id="174083" name="图片 158724"/>
            <p:cNvPicPr>
              <a:picLocks noChangeAspect="1"/>
            </p:cNvPicPr>
            <p:nvPr/>
          </p:nvPicPr>
          <p:blipFill>
            <a:blip r:embed="rId1"/>
            <a:stretch>
              <a:fillRect/>
            </a:stretch>
          </p:blipFill>
          <p:spPr>
            <a:xfrm>
              <a:off x="1932" y="3582"/>
              <a:ext cx="3780" cy="1855"/>
            </a:xfrm>
            <a:prstGeom prst="rect">
              <a:avLst/>
            </a:prstGeom>
            <a:noFill/>
            <a:ln w="9525">
              <a:noFill/>
            </a:ln>
          </p:spPr>
        </p:pic>
        <p:pic>
          <p:nvPicPr>
            <p:cNvPr id="174084" name="图片 158725"/>
            <p:cNvPicPr>
              <a:picLocks noChangeAspect="1"/>
            </p:cNvPicPr>
            <p:nvPr/>
          </p:nvPicPr>
          <p:blipFill>
            <a:blip r:embed="rId2"/>
            <a:stretch>
              <a:fillRect/>
            </a:stretch>
          </p:blipFill>
          <p:spPr>
            <a:xfrm>
              <a:off x="6012" y="3582"/>
              <a:ext cx="4065" cy="1931"/>
            </a:xfrm>
            <a:prstGeom prst="rect">
              <a:avLst/>
            </a:prstGeom>
            <a:noFill/>
            <a:ln w="9525">
              <a:noFill/>
            </a:ln>
          </p:spPr>
        </p:pic>
        <p:sp>
          <p:nvSpPr>
            <p:cNvPr id="174085" name="文本框 158726"/>
            <p:cNvSpPr txBox="1"/>
            <p:nvPr/>
          </p:nvSpPr>
          <p:spPr>
            <a:xfrm>
              <a:off x="2592" y="5454"/>
              <a:ext cx="1620" cy="468"/>
            </a:xfrm>
            <a:prstGeom prst="rect">
              <a:avLst/>
            </a:prstGeom>
            <a:noFill/>
            <a:ln w="9525">
              <a:noFill/>
            </a:ln>
          </p:spPr>
          <p:txBody>
            <a:bodyPr anchor="t" anchorCtr="0"/>
            <a:lstStyle/>
            <a:p>
              <a:pPr algn="ctr"/>
              <a:r>
                <a:rPr lang="en-US" altLang="zh-CN" sz="1400">
                  <a:latin typeface="黑体" panose="02010609060101010101" pitchFamily="2" charset="-122"/>
                  <a:ea typeface="黑体" panose="02010609060101010101" pitchFamily="2" charset="-122"/>
                </a:rPr>
                <a:t>(a) </a:t>
              </a:r>
              <a:r>
                <a:rPr lang="zh-CN" altLang="en-US" sz="1400" dirty="0">
                  <a:latin typeface="黑体" panose="02010609060101010101" pitchFamily="2" charset="-122"/>
                  <a:ea typeface="黑体" panose="02010609060101010101" pitchFamily="2" charset="-122"/>
                </a:rPr>
                <a:t>数据转发</a:t>
              </a:r>
              <a:endParaRPr lang="zh-CN" altLang="en-US" sz="1400" dirty="0">
                <a:latin typeface="Arial" panose="020B0604020202020204" pitchFamily="34" charset="0"/>
                <a:ea typeface="宋体" panose="02010600030101010101" pitchFamily="2" charset="-122"/>
              </a:endParaRPr>
            </a:p>
          </p:txBody>
        </p:sp>
        <p:sp>
          <p:nvSpPr>
            <p:cNvPr id="174086" name="文本框 158727"/>
            <p:cNvSpPr txBox="1"/>
            <p:nvPr/>
          </p:nvSpPr>
          <p:spPr>
            <a:xfrm>
              <a:off x="6552" y="5454"/>
              <a:ext cx="1620" cy="468"/>
            </a:xfrm>
            <a:prstGeom prst="rect">
              <a:avLst/>
            </a:prstGeom>
            <a:noFill/>
            <a:ln w="9525">
              <a:noFill/>
            </a:ln>
          </p:spPr>
          <p:txBody>
            <a:bodyPr anchor="t" anchorCtr="0"/>
            <a:lstStyle/>
            <a:p>
              <a:pPr algn="ctr"/>
              <a:r>
                <a:rPr lang="en-US" altLang="zh-CN" sz="1400">
                  <a:latin typeface="黑体" panose="02010609060101010101" pitchFamily="2" charset="-122"/>
                  <a:ea typeface="黑体" panose="02010609060101010101" pitchFamily="2" charset="-122"/>
                </a:rPr>
                <a:t>(b) </a:t>
              </a:r>
              <a:r>
                <a:rPr lang="zh-CN" altLang="en-US" sz="1400" dirty="0">
                  <a:latin typeface="黑体" panose="02010609060101010101" pitchFamily="2" charset="-122"/>
                  <a:ea typeface="黑体" panose="02010609060101010101" pitchFamily="2" charset="-122"/>
                </a:rPr>
                <a:t>双播机制</a:t>
              </a:r>
              <a:endParaRPr lang="zh-CN" altLang="en-US" sz="1400" dirty="0">
                <a:latin typeface="Arial" panose="020B0604020202020204" pitchFamily="34" charset="0"/>
                <a:ea typeface="宋体" panose="02010600030101010101" pitchFamily="2" charset="-122"/>
              </a:endParaRPr>
            </a:p>
          </p:txBody>
        </p:sp>
      </p:grpSp>
      <p:sp>
        <p:nvSpPr>
          <p:cNvPr id="174087" name="矩形 158728"/>
          <p:cNvSpPr/>
          <p:nvPr/>
        </p:nvSpPr>
        <p:spPr>
          <a:xfrm>
            <a:off x="3505200" y="6324600"/>
            <a:ext cx="5257800" cy="368300"/>
          </a:xfrm>
          <a:prstGeom prst="rect">
            <a:avLst/>
          </a:prstGeom>
          <a:noFill/>
          <a:ln w="9525">
            <a:noFill/>
          </a:ln>
        </p:spPr>
        <p:txBody>
          <a:bodyPr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6-43 </a:t>
            </a:r>
            <a:r>
              <a:rPr lang="zh-CN" altLang="en-US" dirty="0">
                <a:latin typeface="Arial" panose="020B0604020202020204" pitchFamily="34" charset="0"/>
                <a:ea typeface="宋体" panose="02010600030101010101" pitchFamily="2" charset="-122"/>
              </a:rPr>
              <a:t>切换过程中保障数据无损传输的方式 </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59745"/>
          <p:cNvSpPr>
            <a:spLocks noGrp="1"/>
          </p:cNvSpPr>
          <p:nvPr>
            <p:ph type="title"/>
          </p:nvPr>
        </p:nvSpPr>
        <p:spPr/>
        <p:txBody>
          <a:bodyPr anchor="t" anchorCtr="0"/>
          <a:lstStyle/>
          <a:p>
            <a:r>
              <a:rPr lang="en-US" altLang="zh-CN" sz="3800"/>
              <a:t>6.4.2 LTE/LTE-Advanced</a:t>
            </a:r>
            <a:r>
              <a:rPr lang="zh-CN" altLang="en-US" sz="3800" dirty="0"/>
              <a:t>的安全机制 </a:t>
            </a:r>
            <a:endParaRPr lang="zh-CN" altLang="en-US" sz="3800" dirty="0"/>
          </a:p>
        </p:txBody>
      </p:sp>
      <p:sp>
        <p:nvSpPr>
          <p:cNvPr id="175106" name="文本占位符 159746"/>
          <p:cNvSpPr>
            <a:spLocks noGrp="1"/>
          </p:cNvSpPr>
          <p:nvPr>
            <p:ph idx="1"/>
          </p:nvPr>
        </p:nvSpPr>
        <p:spPr>
          <a:xfrm>
            <a:off x="1981200" y="1600200"/>
            <a:ext cx="8229600" cy="4343400"/>
          </a:xfrm>
        </p:spPr>
        <p:txBody>
          <a:bodyPr anchor="t" anchorCtr="0"/>
          <a:lstStyle/>
          <a:p>
            <a:r>
              <a:rPr lang="en-US" altLang="zh-CN" b="1">
                <a:solidFill>
                  <a:srgbClr val="FF0066"/>
                </a:solidFill>
              </a:rPr>
              <a:t>1</a:t>
            </a:r>
            <a:r>
              <a:rPr lang="zh-CN" altLang="en-US" b="1" dirty="0">
                <a:solidFill>
                  <a:srgbClr val="FF0066"/>
                </a:solidFill>
              </a:rPr>
              <a:t>．</a:t>
            </a:r>
            <a:r>
              <a:rPr lang="en-US" altLang="zh-CN" b="1">
                <a:solidFill>
                  <a:srgbClr val="FF0066"/>
                </a:solidFill>
              </a:rPr>
              <a:t>LTE/LTE-A</a:t>
            </a:r>
            <a:r>
              <a:rPr lang="zh-CN" altLang="en-US" b="1" dirty="0">
                <a:solidFill>
                  <a:srgbClr val="FF0066"/>
                </a:solidFill>
              </a:rPr>
              <a:t>系统的安全威胁与需求</a:t>
            </a:r>
            <a:endParaRPr lang="zh-CN" altLang="en-US" b="1" dirty="0">
              <a:solidFill>
                <a:srgbClr val="FF0066"/>
              </a:solidFill>
            </a:endParaRPr>
          </a:p>
          <a:p>
            <a:pPr lvl="1">
              <a:buFont typeface="Wingdings" panose="05000000000000000000" pitchFamily="2" charset="2"/>
              <a:buChar char="Ø"/>
            </a:pPr>
            <a:r>
              <a:rPr lang="zh-CN" altLang="en-US" dirty="0"/>
              <a:t>非法使用移动设备</a:t>
            </a:r>
            <a:r>
              <a:rPr lang="en-US" altLang="zh-CN"/>
              <a:t>ME</a:t>
            </a:r>
            <a:r>
              <a:rPr lang="zh-CN" altLang="en-US" dirty="0"/>
              <a:t>和用户的识别码接入网络；</a:t>
            </a:r>
            <a:endParaRPr lang="zh-CN" altLang="en-US" dirty="0"/>
          </a:p>
          <a:p>
            <a:pPr lvl="1">
              <a:buFont typeface="Wingdings" panose="05000000000000000000" pitchFamily="2" charset="2"/>
              <a:buChar char="Ø"/>
            </a:pPr>
            <a:r>
              <a:rPr lang="zh-CN" altLang="en-US" dirty="0"/>
              <a:t>根据用户设备</a:t>
            </a:r>
            <a:r>
              <a:rPr lang="en-US" altLang="zh-CN"/>
              <a:t>(UE)</a:t>
            </a:r>
            <a:r>
              <a:rPr lang="zh-CN" altLang="en-US" dirty="0"/>
              <a:t>的临时识别码、信令消息等跟踪用户；</a:t>
            </a:r>
            <a:endParaRPr lang="zh-CN" altLang="en-US" dirty="0"/>
          </a:p>
          <a:p>
            <a:pPr lvl="1">
              <a:buFont typeface="Wingdings" panose="05000000000000000000" pitchFamily="2" charset="2"/>
              <a:buChar char="Ø"/>
            </a:pPr>
            <a:r>
              <a:rPr lang="zh-CN" altLang="en-US" dirty="0"/>
              <a:t>非法使用安全过程中的密钥接入网络；</a:t>
            </a:r>
            <a:endParaRPr lang="zh-CN" altLang="en-US" dirty="0"/>
          </a:p>
          <a:p>
            <a:pPr lvl="1">
              <a:buFont typeface="Wingdings" panose="05000000000000000000" pitchFamily="2" charset="2"/>
              <a:buChar char="Ø"/>
            </a:pPr>
            <a:r>
              <a:rPr lang="zh-CN" altLang="en-US" dirty="0"/>
              <a:t>修改</a:t>
            </a:r>
            <a:r>
              <a:rPr lang="en-US" altLang="zh-CN"/>
              <a:t>UE</a:t>
            </a:r>
            <a:r>
              <a:rPr lang="zh-CN" altLang="en-US" dirty="0"/>
              <a:t>参数，使正常工作的手机永久或长期闭锁；</a:t>
            </a:r>
            <a:endParaRPr lang="zh-CN" altLang="en-US" dirty="0"/>
          </a:p>
          <a:p>
            <a:pPr lvl="1">
              <a:buFont typeface="Wingdings" panose="05000000000000000000" pitchFamily="2" charset="2"/>
              <a:buChar char="Ø"/>
            </a:pPr>
            <a:r>
              <a:rPr lang="zh-CN" altLang="en-US" dirty="0"/>
              <a:t>篡改</a:t>
            </a:r>
            <a:r>
              <a:rPr lang="en-US" altLang="zh-CN"/>
              <a:t>E-UTRAN</a:t>
            </a:r>
            <a:r>
              <a:rPr lang="zh-CN" altLang="en-US" dirty="0"/>
              <a:t>网络广播的系统信息；</a:t>
            </a:r>
            <a:endParaRPr lang="zh-CN" altLang="en-US" dirty="0"/>
          </a:p>
          <a:p>
            <a:pPr lvl="1">
              <a:buFont typeface="Wingdings" panose="05000000000000000000" pitchFamily="2" charset="2"/>
              <a:buChar char="Ø"/>
            </a:pPr>
            <a:r>
              <a:rPr lang="zh-CN" altLang="en-US" dirty="0"/>
              <a:t>监听和非法修改</a:t>
            </a:r>
            <a:r>
              <a:rPr lang="en-US" altLang="zh-CN"/>
              <a:t>IP</a:t>
            </a:r>
            <a:r>
              <a:rPr lang="zh-CN" altLang="en-US" dirty="0"/>
              <a:t>数据包内容；</a:t>
            </a:r>
            <a:endParaRPr lang="zh-CN" altLang="en-US" dirty="0"/>
          </a:p>
          <a:p>
            <a:pPr lvl="1">
              <a:buFont typeface="Wingdings" panose="05000000000000000000" pitchFamily="2" charset="2"/>
              <a:buChar char="Ø"/>
            </a:pPr>
            <a:r>
              <a:rPr lang="zh-CN" altLang="en-US" dirty="0"/>
              <a:t>通过重放攻击数据与信令的完整性。</a:t>
            </a:r>
            <a:endParaRPr lang="zh-CN" altLang="en-US" dirty="0"/>
          </a:p>
        </p:txBody>
      </p:sp>
      <p:sp>
        <p:nvSpPr>
          <p:cNvPr id="175107" name="文本框 159748"/>
          <p:cNvSpPr txBox="1"/>
          <p:nvPr/>
        </p:nvSpPr>
        <p:spPr>
          <a:xfrm>
            <a:off x="1825625" y="2209800"/>
            <a:ext cx="460375" cy="3276600"/>
          </a:xfrm>
          <a:prstGeom prst="rect">
            <a:avLst/>
          </a:prstGeom>
          <a:noFill/>
          <a:ln w="9525">
            <a:noFill/>
          </a:ln>
        </p:spPr>
        <p:txBody>
          <a:bodyPr vert="eaVert" anchor="t" anchorCtr="0">
            <a:spAutoFit/>
          </a:bodyPr>
          <a:lstStyle/>
          <a:p>
            <a:pPr algn="dist">
              <a:spcBef>
                <a:spcPct val="50000"/>
              </a:spcBef>
            </a:pPr>
            <a:r>
              <a:rPr lang="zh-CN" altLang="en-US" dirty="0">
                <a:solidFill>
                  <a:srgbClr val="FF00FF"/>
                </a:solidFill>
                <a:latin typeface="Arial" panose="020B0604020202020204" pitchFamily="34" charset="0"/>
                <a:ea typeface="宋体" panose="02010600030101010101" pitchFamily="2" charset="-122"/>
              </a:rPr>
              <a:t>安全威胁</a:t>
            </a:r>
            <a:endParaRPr lang="zh-CN" altLang="en-US" dirty="0">
              <a:solidFill>
                <a:srgbClr val="FF00FF"/>
              </a:solidFill>
              <a:latin typeface="Arial" panose="020B0604020202020204" pitchFamily="34" charset="0"/>
              <a:ea typeface="宋体" panose="02010600030101010101" pitchFamily="2" charset="-122"/>
            </a:endParaRPr>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文本占位符 160770"/>
          <p:cNvSpPr>
            <a:spLocks noGrp="1"/>
          </p:cNvSpPr>
          <p:nvPr>
            <p:ph idx="1"/>
          </p:nvPr>
        </p:nvSpPr>
        <p:spPr>
          <a:xfrm>
            <a:off x="2057400" y="990600"/>
            <a:ext cx="8229600" cy="4530725"/>
          </a:xfrm>
        </p:spPr>
        <p:txBody>
          <a:bodyPr anchor="t" anchorCtr="0"/>
          <a:lstStyle/>
          <a:p>
            <a:pPr lvl="1">
              <a:lnSpc>
                <a:spcPct val="90000"/>
              </a:lnSpc>
              <a:buFont typeface="Wingdings" panose="05000000000000000000" pitchFamily="2" charset="2"/>
              <a:buChar char="Ø"/>
            </a:pPr>
            <a:r>
              <a:rPr lang="zh-CN" altLang="en-US" dirty="0"/>
              <a:t>提供比</a:t>
            </a:r>
            <a:r>
              <a:rPr lang="en-US" altLang="zh-CN"/>
              <a:t>UMTS</a:t>
            </a:r>
            <a:r>
              <a:rPr lang="zh-CN" altLang="en-US" dirty="0"/>
              <a:t>更强壮的安全性</a:t>
            </a:r>
            <a:r>
              <a:rPr lang="en-US" altLang="zh-CN"/>
              <a:t>——</a:t>
            </a:r>
            <a:r>
              <a:rPr lang="zh-CN" altLang="en-US" dirty="0"/>
              <a:t>增加新的安全功能和安全措施；</a:t>
            </a:r>
            <a:endParaRPr lang="zh-CN" altLang="en-US" dirty="0"/>
          </a:p>
          <a:p>
            <a:pPr lvl="1">
              <a:lnSpc>
                <a:spcPct val="90000"/>
              </a:lnSpc>
              <a:buFont typeface="Wingdings" panose="05000000000000000000" pitchFamily="2" charset="2"/>
              <a:buChar char="Ø"/>
            </a:pPr>
            <a:r>
              <a:rPr lang="zh-CN" altLang="en-US" dirty="0"/>
              <a:t>用户身份加密</a:t>
            </a:r>
            <a:r>
              <a:rPr lang="en-US" altLang="zh-CN"/>
              <a:t>——</a:t>
            </a:r>
            <a:r>
              <a:rPr lang="zh-CN" altLang="en-US" dirty="0"/>
              <a:t>消除任何非法鉴别与跟踪用户的手段；</a:t>
            </a:r>
            <a:endParaRPr lang="zh-CN" altLang="en-US" dirty="0"/>
          </a:p>
          <a:p>
            <a:pPr lvl="1">
              <a:lnSpc>
                <a:spcPct val="90000"/>
              </a:lnSpc>
              <a:buFont typeface="Wingdings" panose="05000000000000000000" pitchFamily="2" charset="2"/>
              <a:buChar char="Ø"/>
            </a:pPr>
            <a:r>
              <a:rPr lang="zh-CN" altLang="en-US" dirty="0"/>
              <a:t>用户和网络相互认证</a:t>
            </a:r>
            <a:r>
              <a:rPr lang="en-US" altLang="zh-CN"/>
              <a:t>——</a:t>
            </a:r>
            <a:r>
              <a:rPr lang="zh-CN" altLang="en-US" dirty="0"/>
              <a:t>保证网络中的通信双方是安全互信；</a:t>
            </a:r>
            <a:endParaRPr lang="zh-CN" altLang="en-US" dirty="0"/>
          </a:p>
          <a:p>
            <a:pPr lvl="1">
              <a:lnSpc>
                <a:spcPct val="90000"/>
              </a:lnSpc>
              <a:buFont typeface="Wingdings" panose="05000000000000000000" pitchFamily="2" charset="2"/>
              <a:buChar char="Ø"/>
            </a:pPr>
            <a:r>
              <a:rPr lang="zh-CN" altLang="en-US" dirty="0"/>
              <a:t>数据加密</a:t>
            </a:r>
            <a:r>
              <a:rPr lang="en-US" altLang="zh-CN"/>
              <a:t>——</a:t>
            </a:r>
            <a:r>
              <a:rPr lang="zh-CN" altLang="en-US" dirty="0"/>
              <a:t>确保无法在传输过程中窃取业务数据；</a:t>
            </a:r>
            <a:endParaRPr lang="zh-CN" altLang="en-US" dirty="0"/>
          </a:p>
          <a:p>
            <a:pPr lvl="1">
              <a:lnSpc>
                <a:spcPct val="90000"/>
              </a:lnSpc>
              <a:buFont typeface="Wingdings" panose="05000000000000000000" pitchFamily="2" charset="2"/>
              <a:buChar char="Ø"/>
            </a:pPr>
            <a:r>
              <a:rPr lang="zh-CN" altLang="en-US" dirty="0"/>
              <a:t>数据完整性保护</a:t>
            </a:r>
            <a:r>
              <a:rPr lang="en-US" altLang="zh-CN"/>
              <a:t>——</a:t>
            </a:r>
            <a:r>
              <a:rPr lang="zh-CN" altLang="en-US" dirty="0"/>
              <a:t>保证任何网络实体收到的数据都未被篡改；</a:t>
            </a:r>
            <a:endParaRPr lang="zh-CN" altLang="en-US" dirty="0"/>
          </a:p>
          <a:p>
            <a:pPr lvl="1">
              <a:lnSpc>
                <a:spcPct val="90000"/>
              </a:lnSpc>
              <a:buFont typeface="Wingdings" panose="05000000000000000000" pitchFamily="2" charset="2"/>
              <a:buChar char="Ø"/>
            </a:pPr>
            <a:r>
              <a:rPr lang="zh-CN" altLang="en-US" dirty="0"/>
              <a:t>与</a:t>
            </a:r>
            <a:r>
              <a:rPr lang="en-US" altLang="zh-CN"/>
              <a:t>GERAN</a:t>
            </a:r>
            <a:r>
              <a:rPr lang="zh-CN" altLang="en-US" dirty="0"/>
              <a:t>和</a:t>
            </a:r>
            <a:r>
              <a:rPr lang="en-US" altLang="zh-CN"/>
              <a:t>UTRAN</a:t>
            </a:r>
            <a:r>
              <a:rPr lang="zh-CN" altLang="en-US" dirty="0"/>
              <a:t>互操作</a:t>
            </a:r>
            <a:r>
              <a:rPr lang="en-US" altLang="zh-CN"/>
              <a:t>——</a:t>
            </a:r>
            <a:r>
              <a:rPr lang="zh-CN" altLang="en-US" dirty="0"/>
              <a:t>在网络互操作条件下，保证安全性低的接入网不会对</a:t>
            </a:r>
            <a:r>
              <a:rPr lang="en-US" altLang="zh-CN"/>
              <a:t>LTE/SAE</a:t>
            </a:r>
            <a:r>
              <a:rPr lang="zh-CN" altLang="en-US" dirty="0"/>
              <a:t>产生威胁；</a:t>
            </a:r>
            <a:endParaRPr lang="zh-CN" altLang="en-US" dirty="0"/>
          </a:p>
          <a:p>
            <a:pPr lvl="1">
              <a:lnSpc>
                <a:spcPct val="90000"/>
              </a:lnSpc>
              <a:buFont typeface="Wingdings" panose="05000000000000000000" pitchFamily="2" charset="2"/>
              <a:buChar char="Ø"/>
            </a:pPr>
            <a:r>
              <a:rPr lang="zh-CN" altLang="en-US" dirty="0"/>
              <a:t>重放保护</a:t>
            </a:r>
            <a:r>
              <a:rPr lang="en-US" altLang="zh-CN"/>
              <a:t>——</a:t>
            </a:r>
            <a:r>
              <a:rPr lang="zh-CN" altLang="en-US" dirty="0"/>
              <a:t>确保入侵者不能重放已经发送的信令消息。</a:t>
            </a:r>
            <a:endParaRPr lang="zh-CN" altLang="en-US" dirty="0"/>
          </a:p>
        </p:txBody>
      </p:sp>
      <p:sp>
        <p:nvSpPr>
          <p:cNvPr id="176130" name="文本框 160771"/>
          <p:cNvSpPr txBox="1"/>
          <p:nvPr/>
        </p:nvSpPr>
        <p:spPr>
          <a:xfrm>
            <a:off x="1901825" y="1447800"/>
            <a:ext cx="460375" cy="3276600"/>
          </a:xfrm>
          <a:prstGeom prst="rect">
            <a:avLst/>
          </a:prstGeom>
          <a:noFill/>
          <a:ln w="9525">
            <a:noFill/>
          </a:ln>
        </p:spPr>
        <p:txBody>
          <a:bodyPr vert="eaVert" anchor="t" anchorCtr="0">
            <a:spAutoFit/>
          </a:bodyPr>
          <a:lstStyle/>
          <a:p>
            <a:pPr algn="dist">
              <a:spcBef>
                <a:spcPct val="50000"/>
              </a:spcBef>
            </a:pPr>
            <a:r>
              <a:rPr lang="zh-CN" altLang="en-US" dirty="0">
                <a:solidFill>
                  <a:srgbClr val="FF00FF"/>
                </a:solidFill>
                <a:latin typeface="Arial" panose="020B0604020202020204" pitchFamily="34" charset="0"/>
                <a:ea typeface="宋体" panose="02010600030101010101" pitchFamily="2" charset="-122"/>
              </a:rPr>
              <a:t>安全需求</a:t>
            </a:r>
            <a:endParaRPr lang="zh-CN" altLang="en-US" dirty="0">
              <a:solidFill>
                <a:srgbClr val="FF00FF"/>
              </a:solidFill>
              <a:latin typeface="Arial" panose="020B0604020202020204" pitchFamily="34" charset="0"/>
              <a:ea typeface="宋体" panose="02010600030101010101" pitchFamily="2" charset="-122"/>
            </a:endParaRPr>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标题 162817"/>
          <p:cNvSpPr>
            <a:spLocks noGrp="1"/>
          </p:cNvSpPr>
          <p:nvPr>
            <p:ph type="title"/>
          </p:nvPr>
        </p:nvSpPr>
        <p:spPr/>
        <p:txBody>
          <a:bodyPr anchor="t" anchorCtr="0"/>
          <a:lstStyle/>
          <a:p>
            <a:r>
              <a:rPr lang="en-US" altLang="zh-CN"/>
              <a:t>LTE/LTE-A</a:t>
            </a:r>
            <a:r>
              <a:rPr lang="zh-CN" altLang="en-US" dirty="0"/>
              <a:t>系统的安全体系特点 </a:t>
            </a:r>
            <a:endParaRPr lang="zh-CN" altLang="en-US" dirty="0"/>
          </a:p>
        </p:txBody>
      </p:sp>
      <p:sp>
        <p:nvSpPr>
          <p:cNvPr id="177154" name="文本占位符 162818"/>
          <p:cNvSpPr>
            <a:spLocks noGrp="1"/>
          </p:cNvSpPr>
          <p:nvPr>
            <p:ph idx="1"/>
          </p:nvPr>
        </p:nvSpPr>
        <p:spPr/>
        <p:txBody>
          <a:bodyPr anchor="t" anchorCtr="0"/>
          <a:lstStyle/>
          <a:p>
            <a:pPr marL="457200" indent="-457200">
              <a:lnSpc>
                <a:spcPct val="90000"/>
              </a:lnSpc>
              <a:buClr>
                <a:srgbClr val="0000FF"/>
              </a:buClr>
              <a:buFont typeface="+mj-lt"/>
              <a:buAutoNum type="arabicPeriod"/>
            </a:pPr>
            <a:r>
              <a:rPr lang="en-US" altLang="zh-CN" sz="2400"/>
              <a:t>NAS</a:t>
            </a:r>
            <a:r>
              <a:rPr lang="zh-CN" altLang="en-US" sz="2400" dirty="0"/>
              <a:t>层引入安全机制，包括加密与完整性保护。由于</a:t>
            </a:r>
            <a:r>
              <a:rPr lang="en-US" altLang="zh-CN" sz="2400"/>
              <a:t>LTE/LTE-A</a:t>
            </a:r>
            <a:r>
              <a:rPr lang="zh-CN" altLang="en-US" sz="2400" dirty="0"/>
              <a:t>支持非</a:t>
            </a:r>
            <a:r>
              <a:rPr lang="en-US" altLang="zh-CN" sz="2400"/>
              <a:t>3GPP</a:t>
            </a:r>
            <a:r>
              <a:rPr lang="zh-CN" altLang="en-US" sz="2400" dirty="0"/>
              <a:t>网络接入，因此需要采用移动</a:t>
            </a:r>
            <a:r>
              <a:rPr lang="en-US" altLang="zh-CN" sz="2400"/>
              <a:t>IP</a:t>
            </a:r>
            <a:r>
              <a:rPr lang="zh-CN" altLang="en-US" sz="2400" dirty="0"/>
              <a:t>机制。为了提高系统安全的健壮性，</a:t>
            </a:r>
            <a:r>
              <a:rPr lang="en-US" altLang="zh-CN" sz="2400"/>
              <a:t>NAS</a:t>
            </a:r>
            <a:r>
              <a:rPr lang="zh-CN" altLang="en-US" sz="2400" dirty="0"/>
              <a:t>层的所有信令都要进行加密和完整性保护。</a:t>
            </a:r>
            <a:endParaRPr lang="zh-CN" altLang="en-US" sz="2400" dirty="0"/>
          </a:p>
          <a:p>
            <a:pPr marL="457200" indent="-457200">
              <a:lnSpc>
                <a:spcPct val="90000"/>
              </a:lnSpc>
              <a:buClr>
                <a:srgbClr val="0000FF"/>
              </a:buClr>
              <a:buFont typeface="+mj-lt"/>
              <a:buAutoNum type="arabicPeriod"/>
            </a:pPr>
            <a:r>
              <a:rPr lang="zh-CN" altLang="en-US" sz="2400" dirty="0"/>
              <a:t>使用临时用户识别码，在</a:t>
            </a:r>
            <a:r>
              <a:rPr lang="en-US" altLang="zh-CN" sz="2400"/>
              <a:t>UE</a:t>
            </a:r>
            <a:r>
              <a:rPr lang="zh-CN" altLang="en-US" sz="2400" dirty="0"/>
              <a:t>接入网络初始附着时，强制进行</a:t>
            </a:r>
            <a:r>
              <a:rPr lang="en-US" altLang="zh-CN" sz="2400"/>
              <a:t>AKA</a:t>
            </a:r>
            <a:r>
              <a:rPr lang="zh-CN" altLang="en-US" sz="2400" dirty="0"/>
              <a:t>（认证与密钥协商）双向认证。</a:t>
            </a:r>
            <a:endParaRPr lang="zh-CN" altLang="en-US" sz="2400" dirty="0"/>
          </a:p>
          <a:p>
            <a:pPr marL="457200" indent="-457200">
              <a:lnSpc>
                <a:spcPct val="90000"/>
              </a:lnSpc>
              <a:buClr>
                <a:srgbClr val="0000FF"/>
              </a:buClr>
              <a:buFont typeface="+mj-lt"/>
              <a:buAutoNum type="arabicPeriod"/>
            </a:pPr>
            <a:r>
              <a:rPr lang="zh-CN" altLang="en-US" sz="2400" dirty="0"/>
              <a:t>使用加密技术，保证用户数据和信令的安全，使用完整性技术，保证网络信息的安全。</a:t>
            </a:r>
            <a:endParaRPr lang="zh-CN" altLang="en-US" sz="2400" dirty="0"/>
          </a:p>
          <a:p>
            <a:pPr marL="457200" indent="-457200">
              <a:lnSpc>
                <a:spcPct val="90000"/>
              </a:lnSpc>
              <a:buClr>
                <a:srgbClr val="0000FF"/>
              </a:buClr>
              <a:buFont typeface="+mj-lt"/>
              <a:buAutoNum type="arabicPeriod"/>
            </a:pPr>
            <a:r>
              <a:rPr lang="zh-CN" altLang="en-US" sz="2400" dirty="0"/>
              <a:t>采用动态密钥分配与管理机制，增加抽象层，对密钥进行分层管理，保护各级密钥。</a:t>
            </a:r>
            <a:endParaRPr lang="zh-CN" altLang="en-US" sz="2400" dirty="0"/>
          </a:p>
          <a:p>
            <a:pPr marL="457200" indent="-457200">
              <a:lnSpc>
                <a:spcPct val="90000"/>
              </a:lnSpc>
              <a:buClr>
                <a:srgbClr val="0000FF"/>
              </a:buClr>
              <a:buFont typeface="+mj-lt"/>
              <a:buAutoNum type="arabicPeriod"/>
            </a:pPr>
            <a:r>
              <a:rPr lang="zh-CN" altLang="en-US" sz="2400" dirty="0"/>
              <a:t>在</a:t>
            </a:r>
            <a:r>
              <a:rPr lang="en-US" altLang="zh-CN" sz="2400"/>
              <a:t>IP</a:t>
            </a:r>
            <a:r>
              <a:rPr lang="zh-CN" altLang="en-US" sz="2400" dirty="0"/>
              <a:t>传输层，采用</a:t>
            </a:r>
            <a:r>
              <a:rPr lang="en-US" altLang="zh-CN" sz="2400"/>
              <a:t>IPSec</a:t>
            </a:r>
            <a:r>
              <a:rPr lang="zh-CN" altLang="en-US" sz="2400" dirty="0"/>
              <a:t>协议保护传输数据。</a:t>
            </a:r>
            <a:endParaRPr lang="zh-CN" altLang="en-US" sz="2400" dirty="0"/>
          </a:p>
          <a:p>
            <a:pPr marL="457200" indent="-457200">
              <a:lnSpc>
                <a:spcPct val="90000"/>
              </a:lnSpc>
              <a:buClr>
                <a:srgbClr val="0000FF"/>
              </a:buClr>
              <a:buFont typeface="+mj-lt"/>
              <a:buAutoNum type="arabicPeriod"/>
            </a:pPr>
            <a:r>
              <a:rPr lang="zh-CN" altLang="en-US" sz="2400" dirty="0"/>
              <a:t>增加</a:t>
            </a:r>
            <a:r>
              <a:rPr lang="en-US" altLang="zh-CN" sz="2400"/>
              <a:t>3GPP</a:t>
            </a:r>
            <a:r>
              <a:rPr lang="zh-CN" altLang="en-US" sz="2400" dirty="0"/>
              <a:t>与非</a:t>
            </a:r>
            <a:r>
              <a:rPr lang="en-US" altLang="zh-CN" sz="2400"/>
              <a:t>3GPP</a:t>
            </a:r>
            <a:r>
              <a:rPr lang="zh-CN" altLang="en-US" sz="2400" dirty="0"/>
              <a:t>接入网之间的安全互操作机制。 </a:t>
            </a:r>
            <a:endParaRPr lang="zh-CN" altLang="en-US" sz="2400" dirty="0"/>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9600" y="1544955"/>
            <a:ext cx="11308080" cy="4530725"/>
          </a:xfrm>
        </p:spPr>
        <p:txBody>
          <a:bodyPr/>
          <a:p>
            <a:r>
              <a:rPr lang="zh-CN" altLang="en-US" b="1"/>
              <a:t>由于</a:t>
            </a:r>
            <a:r>
              <a:rPr lang="zh-CN" altLang="en-US" b="1">
                <a:solidFill>
                  <a:srgbClr val="0000FF"/>
                </a:solidFill>
              </a:rPr>
              <a:t>LTE/LTE-A</a:t>
            </a:r>
            <a:r>
              <a:rPr lang="zh-CN" altLang="en-US" b="1"/>
              <a:t>的主要设计目标是提供宽带高速业务,只</a:t>
            </a:r>
            <a:r>
              <a:rPr lang="zh-CN" altLang="en-US" b="1">
                <a:solidFill>
                  <a:srgbClr val="0000FF"/>
                </a:solidFill>
              </a:rPr>
              <a:t>定义了PS域</a:t>
            </a:r>
            <a:r>
              <a:rPr lang="zh-CN" altLang="en-US" b="1"/>
              <a:t>,并没有像2G或者3G那样为时延敏感和带宽要求较低的语音业务定义一个专用的基于CS域的承载。</a:t>
            </a:r>
            <a:endParaRPr lang="zh-CN" altLang="en-US" b="1"/>
          </a:p>
          <a:p>
            <a:endParaRPr lang="zh-CN" altLang="en-US" b="1"/>
          </a:p>
          <a:p>
            <a:r>
              <a:rPr lang="zh-CN" altLang="en-US" b="1"/>
              <a:t>因此针对LTE/LTE-A网络的各种语音解决方案,从技术发展的角度分类,可以分为</a:t>
            </a:r>
            <a:r>
              <a:rPr lang="zh-CN" altLang="en-US" b="1">
                <a:solidFill>
                  <a:srgbClr val="0000FF"/>
                </a:solidFill>
              </a:rPr>
              <a:t>过渡阶段语音解决方案</a:t>
            </a:r>
            <a:r>
              <a:rPr lang="zh-CN" altLang="en-US" b="1">
                <a:solidFill>
                  <a:schemeClr val="tx1"/>
                </a:solidFill>
              </a:rPr>
              <a:t>和</a:t>
            </a:r>
            <a:r>
              <a:rPr lang="zh-CN" altLang="en-US" b="1">
                <a:solidFill>
                  <a:srgbClr val="0000FF"/>
                </a:solidFill>
              </a:rPr>
              <a:t>终极语音解决方案</a:t>
            </a:r>
            <a:r>
              <a:rPr lang="zh-CN" altLang="en-US" b="1"/>
              <a:t>,</a:t>
            </a:r>
            <a:endParaRPr lang="zh-CN" altLang="en-US" b="1"/>
          </a:p>
          <a:p>
            <a:r>
              <a:rPr lang="zh-CN" altLang="en-US" b="1"/>
              <a:t>CSFB(电路域回落)和SVLTE(语音和LTE同步)属于</a:t>
            </a:r>
            <a:r>
              <a:rPr lang="zh-CN" altLang="en-US" b="1">
                <a:solidFill>
                  <a:srgbClr val="0000FF"/>
                </a:solidFill>
              </a:rPr>
              <a:t>过渡语音解决方案</a:t>
            </a:r>
            <a:r>
              <a:rPr lang="zh-CN" altLang="en-US" b="1"/>
              <a:t>；</a:t>
            </a:r>
            <a:endParaRPr lang="zh-CN" altLang="en-US" b="1"/>
          </a:p>
          <a:p>
            <a:r>
              <a:rPr lang="zh-CN" altLang="en-US" b="1">
                <a:solidFill>
                  <a:srgbClr val="0000FF"/>
                </a:solidFill>
              </a:rPr>
              <a:t>VOLTE</a:t>
            </a:r>
            <a:r>
              <a:rPr lang="zh-CN" altLang="en-US" b="1"/>
              <a:t>(基于LTE的语音)则属于</a:t>
            </a:r>
            <a:r>
              <a:rPr lang="zh-CN" altLang="en-US" b="1">
                <a:solidFill>
                  <a:srgbClr val="0000FF"/>
                </a:solidFill>
              </a:rPr>
              <a:t>终极语音解决方案</a:t>
            </a:r>
            <a:r>
              <a:rPr lang="zh-CN" altLang="en-US" b="1"/>
              <a:t>。</a:t>
            </a:r>
            <a:endParaRPr lang="zh-CN" altLang="en-US" b="1"/>
          </a:p>
        </p:txBody>
      </p:sp>
      <p:sp>
        <p:nvSpPr>
          <p:cNvPr id="180225" name="标题 164865"/>
          <p:cNvSpPr>
            <a:spLocks noGrp="1"/>
          </p:cNvSpPr>
          <p:nvPr>
            <p:custDataLst>
              <p:tags r:id="rId1"/>
            </p:custDataLst>
          </p:nvPr>
        </p:nvSpPr>
        <p:spPr>
          <a:xfrm>
            <a:off x="736600" y="736600"/>
            <a:ext cx="10972800" cy="808038"/>
          </a:xfrm>
          <a:prstGeom prst="rect">
            <a:avLst/>
          </a:prstGeom>
          <a:noFill/>
          <a:ln w="9525">
            <a:noFill/>
          </a:ln>
        </p:spPr>
        <p:txBody>
          <a:bodyPr anchor="t"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en-US" altLang="zh-CN" sz="3800"/>
              <a:t>6.5 LTE/LTE-</a:t>
            </a:r>
            <a:r>
              <a:rPr lang="en-US" altLang="zh-CN" sz="3800" err="1"/>
              <a:t>Advnaced</a:t>
            </a:r>
            <a:r>
              <a:rPr lang="zh-CN" altLang="en-US" sz="3800" dirty="0"/>
              <a:t>语音解决方案 </a:t>
            </a:r>
            <a:endParaRPr lang="zh-CN" altLang="en-US" sz="38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标题 164865"/>
          <p:cNvSpPr>
            <a:spLocks noGrp="1"/>
          </p:cNvSpPr>
          <p:nvPr>
            <p:ph type="title"/>
          </p:nvPr>
        </p:nvSpPr>
        <p:spPr/>
        <p:txBody>
          <a:bodyPr anchor="t" anchorCtr="0"/>
          <a:lstStyle/>
          <a:p>
            <a:r>
              <a:rPr lang="en-US" altLang="zh-CN" sz="3800"/>
              <a:t>6.5 LTE/LTE-</a:t>
            </a:r>
            <a:r>
              <a:rPr lang="en-US" altLang="zh-CN" sz="3800" err="1"/>
              <a:t>Advnaced</a:t>
            </a:r>
            <a:r>
              <a:rPr lang="zh-CN" altLang="en-US" sz="3800" dirty="0"/>
              <a:t>语音解决方案 </a:t>
            </a:r>
            <a:endParaRPr lang="zh-CN" altLang="en-US" sz="3800" dirty="0"/>
          </a:p>
        </p:txBody>
      </p:sp>
      <p:sp>
        <p:nvSpPr>
          <p:cNvPr id="180226" name="文本占位符 164866"/>
          <p:cNvSpPr>
            <a:spLocks noGrp="1"/>
          </p:cNvSpPr>
          <p:nvPr>
            <p:ph idx="1"/>
          </p:nvPr>
        </p:nvSpPr>
        <p:spPr>
          <a:xfrm>
            <a:off x="335915" y="1447800"/>
            <a:ext cx="10928350" cy="4077335"/>
          </a:xfrm>
        </p:spPr>
        <p:txBody>
          <a:bodyPr anchor="t" anchorCtr="0"/>
          <a:lstStyle/>
          <a:p>
            <a:pPr marL="457200" indent="-457200">
              <a:buFont typeface="Arial" panose="020B0604020202020204" pitchFamily="34" charset="0"/>
              <a:buChar char="•"/>
            </a:pPr>
            <a:r>
              <a:rPr lang="en-US" altLang="zh-CN" sz="3200" b="1">
                <a:solidFill>
                  <a:srgbClr val="FF0066"/>
                </a:solidFill>
              </a:rPr>
              <a:t>6.5.1 CSFB</a:t>
            </a:r>
            <a:r>
              <a:rPr lang="zh-CN" altLang="en-US" sz="3200" b="1">
                <a:solidFill>
                  <a:srgbClr val="FF0066"/>
                </a:solidFill>
              </a:rPr>
              <a:t>（电路域回落）</a:t>
            </a:r>
            <a:r>
              <a:rPr lang="zh-CN" altLang="en-US" sz="3200" b="1" dirty="0">
                <a:solidFill>
                  <a:srgbClr val="FF0066"/>
                </a:solidFill>
              </a:rPr>
              <a:t>语音方案 </a:t>
            </a:r>
            <a:endParaRPr lang="zh-CN" altLang="en-US" sz="3200" b="1" dirty="0">
              <a:solidFill>
                <a:srgbClr val="FF0066"/>
              </a:solidFill>
            </a:endParaRPr>
          </a:p>
          <a:p>
            <a:pPr marL="457200" indent="-457200">
              <a:buFont typeface="Arial" panose="020B0604020202020204" pitchFamily="34" charset="0"/>
              <a:buChar char="•"/>
            </a:pPr>
            <a:r>
              <a:rPr lang="zh-CN" altLang="en-US" sz="3200"/>
              <a:t>    </a:t>
            </a:r>
            <a:r>
              <a:rPr lang="en-US" altLang="zh-CN" sz="3200"/>
              <a:t>CSFB</a:t>
            </a:r>
            <a:r>
              <a:rPr lang="zh-CN" altLang="en-US" sz="3200" dirty="0"/>
              <a:t>是</a:t>
            </a:r>
            <a:r>
              <a:rPr lang="en-US" altLang="zh-CN" sz="3200"/>
              <a:t>CS </a:t>
            </a:r>
            <a:r>
              <a:rPr lang="en-US" altLang="zh-CN" sz="3200" err="1"/>
              <a:t>FallBack</a:t>
            </a:r>
            <a:r>
              <a:rPr lang="zh-CN" altLang="en-US" sz="3200" dirty="0"/>
              <a:t>的简称，其基本原理是：</a:t>
            </a:r>
            <a:endParaRPr lang="zh-CN" altLang="en-US" sz="3200" dirty="0"/>
          </a:p>
          <a:p>
            <a:pPr marL="457200" indent="-457200">
              <a:buFont typeface="Arial" panose="020B0604020202020204" pitchFamily="34" charset="0"/>
              <a:buChar char="•"/>
            </a:pPr>
            <a:r>
              <a:rPr lang="zh-CN" altLang="en-US" sz="3200" dirty="0"/>
              <a:t> </a:t>
            </a:r>
            <a:r>
              <a:rPr lang="en-US" altLang="zh-CN" sz="3200" dirty="0"/>
              <a:t>        </a:t>
            </a:r>
            <a:r>
              <a:rPr lang="zh-CN" altLang="en-US" sz="3200" dirty="0"/>
              <a:t>终端驻留在</a:t>
            </a:r>
            <a:r>
              <a:rPr lang="en-US" altLang="zh-CN" sz="3200"/>
              <a:t>LTE</a:t>
            </a:r>
            <a:r>
              <a:rPr lang="zh-CN" altLang="en-US" sz="3200" dirty="0"/>
              <a:t>网络时，其发起或接收语音呼叫时，需要先从</a:t>
            </a:r>
            <a:r>
              <a:rPr lang="en-US" altLang="zh-CN" sz="3200" b="1">
                <a:solidFill>
                  <a:srgbClr val="0000FF"/>
                </a:solidFill>
              </a:rPr>
              <a:t>LTE</a:t>
            </a:r>
            <a:r>
              <a:rPr lang="zh-CN" altLang="en-US" sz="3200" b="1" dirty="0">
                <a:solidFill>
                  <a:srgbClr val="0000FF"/>
                </a:solidFill>
              </a:rPr>
              <a:t>回落到</a:t>
            </a:r>
            <a:r>
              <a:rPr lang="en-US" altLang="zh-CN" sz="3200" b="1">
                <a:solidFill>
                  <a:srgbClr val="0000FF"/>
                </a:solidFill>
              </a:rPr>
              <a:t>2G/3G</a:t>
            </a:r>
            <a:r>
              <a:rPr lang="zh-CN" altLang="en-US" sz="3200" b="1" dirty="0">
                <a:solidFill>
                  <a:srgbClr val="0000FF"/>
                </a:solidFill>
              </a:rPr>
              <a:t>网络，由</a:t>
            </a:r>
            <a:r>
              <a:rPr lang="en-US" altLang="zh-CN" sz="3200" b="1">
                <a:solidFill>
                  <a:srgbClr val="0000FF"/>
                </a:solidFill>
              </a:rPr>
              <a:t>2G</a:t>
            </a:r>
            <a:r>
              <a:rPr lang="zh-CN" altLang="en-US" sz="3200" b="1" dirty="0">
                <a:solidFill>
                  <a:srgbClr val="0000FF"/>
                </a:solidFill>
              </a:rPr>
              <a:t>或者</a:t>
            </a:r>
            <a:r>
              <a:rPr lang="en-US" altLang="zh-CN" sz="3200" b="1">
                <a:solidFill>
                  <a:srgbClr val="0000FF"/>
                </a:solidFill>
              </a:rPr>
              <a:t>3G</a:t>
            </a:r>
            <a:r>
              <a:rPr lang="zh-CN" altLang="en-US" sz="3200" b="1" dirty="0">
                <a:solidFill>
                  <a:srgbClr val="0000FF"/>
                </a:solidFill>
              </a:rPr>
              <a:t>的电路域来提供语音业务服务</a:t>
            </a:r>
            <a:r>
              <a:rPr lang="zh-CN" altLang="en-US" sz="3200" dirty="0"/>
              <a:t>。</a:t>
            </a:r>
            <a:endParaRPr lang="zh-CN" altLang="en-US" sz="3200" dirty="0"/>
          </a:p>
          <a:p>
            <a:pPr marL="457200" indent="-457200">
              <a:buFont typeface="Arial" panose="020B0604020202020204" pitchFamily="34" charset="0"/>
              <a:buChar char="•"/>
            </a:pPr>
            <a:r>
              <a:rPr lang="zh-CN" altLang="en-US" sz="3200" dirty="0"/>
              <a:t> </a:t>
            </a:r>
            <a:r>
              <a:rPr lang="en-US" altLang="zh-CN" sz="3200" dirty="0"/>
              <a:t>        </a:t>
            </a:r>
            <a:r>
              <a:rPr lang="zh-CN" altLang="en-US" sz="3200" dirty="0"/>
              <a:t>作为</a:t>
            </a:r>
            <a:r>
              <a:rPr lang="en-US" altLang="zh-CN" sz="3200"/>
              <a:t>LTE/LTE-A</a:t>
            </a:r>
            <a:r>
              <a:rPr lang="zh-CN" altLang="en-US" sz="3200" dirty="0"/>
              <a:t>的过渡语音解决方案。但是多数运营商都选择了回退到</a:t>
            </a:r>
            <a:r>
              <a:rPr lang="en-US" altLang="zh-CN" sz="3200"/>
              <a:t>3G</a:t>
            </a:r>
            <a:r>
              <a:rPr lang="zh-CN" altLang="en-US" sz="3200" dirty="0"/>
              <a:t>的</a:t>
            </a:r>
            <a:r>
              <a:rPr lang="en-US" altLang="zh-CN" sz="3200"/>
              <a:t>WCDMA</a:t>
            </a:r>
            <a:r>
              <a:rPr lang="zh-CN" altLang="en-US" sz="3200" dirty="0"/>
              <a:t>上。</a:t>
            </a:r>
            <a:endParaRPr lang="zh-CN" altLang="en-US" sz="3200"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rcRect l="31302" t="2027"/>
          <a:stretch>
            <a:fillRect/>
          </a:stretch>
        </p:blipFill>
        <p:spPr>
          <a:xfrm>
            <a:off x="609600" y="685800"/>
            <a:ext cx="4682490" cy="3683635"/>
          </a:xfrm>
          <a:prstGeom prst="rect">
            <a:avLst/>
          </a:prstGeom>
        </p:spPr>
      </p:pic>
      <p:sp>
        <p:nvSpPr>
          <p:cNvPr id="4" name="文本框 3"/>
          <p:cNvSpPr txBox="1"/>
          <p:nvPr/>
        </p:nvSpPr>
        <p:spPr>
          <a:xfrm>
            <a:off x="5562600" y="633730"/>
            <a:ext cx="6096000" cy="5600700"/>
          </a:xfrm>
          <a:prstGeom prst="rect">
            <a:avLst/>
          </a:prstGeom>
          <a:noFill/>
        </p:spPr>
        <p:txBody>
          <a:bodyPr wrap="square" rtlCol="0" anchor="t">
            <a:noAutofit/>
          </a:bodyPr>
          <a:lstStyle/>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rgbClr val="0000FF"/>
                </a:solidFill>
                <a:latin typeface="微软雅黑" panose="020B0503020204020204" charset="-122"/>
                <a:ea typeface="微软雅黑" panose="020B0503020204020204" charset="-122"/>
                <a:sym typeface="+mn-ea"/>
              </a:rPr>
              <a:t>EPC</a:t>
            </a:r>
            <a:r>
              <a:rPr kumimoji="1" lang="zh-CN" altLang="en-US" sz="2400" dirty="0">
                <a:solidFill>
                  <a:srgbClr val="0000FF"/>
                </a:solidFill>
                <a:latin typeface="微软雅黑" panose="020B0503020204020204" charset="-122"/>
                <a:ea typeface="微软雅黑" panose="020B0503020204020204" charset="-122"/>
                <a:sym typeface="+mn-ea"/>
              </a:rPr>
              <a:t>类似</a:t>
            </a:r>
            <a:r>
              <a:rPr kumimoji="1" lang="en-US" altLang="zh-CN" sz="2400" dirty="0">
                <a:solidFill>
                  <a:srgbClr val="0000FF"/>
                </a:solidFill>
                <a:latin typeface="微软雅黑" panose="020B0503020204020204" charset="-122"/>
                <a:ea typeface="微软雅黑" panose="020B0503020204020204" charset="-122"/>
                <a:sym typeface="+mn-ea"/>
              </a:rPr>
              <a:t>UMTS</a:t>
            </a:r>
            <a:r>
              <a:rPr kumimoji="1" lang="zh-CN" altLang="en-US" sz="2400" dirty="0">
                <a:solidFill>
                  <a:srgbClr val="0000FF"/>
                </a:solidFill>
                <a:latin typeface="微软雅黑" panose="020B0503020204020204" charset="-122"/>
                <a:ea typeface="微软雅黑" panose="020B0503020204020204" charset="-122"/>
                <a:sym typeface="+mn-ea"/>
              </a:rPr>
              <a:t>的核心网</a:t>
            </a:r>
            <a:endParaRPr kumimoji="1" lang="zh-CN" altLang="en-US" sz="2400" dirty="0">
              <a:solidFill>
                <a:srgbClr val="0000FF"/>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sym typeface="+mn-ea"/>
              </a:rPr>
              <a:t>MME+S-GW </a:t>
            </a:r>
            <a:r>
              <a:rPr kumimoji="1" lang="zh-CN" altLang="en-US" sz="2400" dirty="0">
                <a:solidFill>
                  <a:schemeClr val="dk1"/>
                </a:solidFill>
                <a:latin typeface="微软雅黑" panose="020B0503020204020204" charset="-122"/>
                <a:ea typeface="微软雅黑" panose="020B0503020204020204" charset="-122"/>
                <a:sym typeface="+mn-ea"/>
              </a:rPr>
              <a:t>实现了</a:t>
            </a:r>
            <a:r>
              <a:rPr kumimoji="1" lang="en-US" altLang="zh-CN" sz="2400" dirty="0">
                <a:solidFill>
                  <a:schemeClr val="dk1"/>
                </a:solidFill>
                <a:latin typeface="微软雅黑" panose="020B0503020204020204" charset="-122"/>
                <a:ea typeface="微软雅黑" panose="020B0503020204020204" charset="-122"/>
                <a:sym typeface="+mn-ea"/>
              </a:rPr>
              <a:t>SGSN</a:t>
            </a:r>
            <a:r>
              <a:rPr kumimoji="1" lang="zh-CN" altLang="en-US" sz="2400" dirty="0">
                <a:solidFill>
                  <a:schemeClr val="dk1"/>
                </a:solidFill>
                <a:latin typeface="微软雅黑" panose="020B0503020204020204" charset="-122"/>
                <a:ea typeface="微软雅黑" panose="020B0503020204020204" charset="-122"/>
                <a:sym typeface="+mn-ea"/>
              </a:rPr>
              <a:t>功能</a:t>
            </a:r>
            <a:endParaRPr kumimoji="1" lang="zh-CN" altLang="en-US"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sym typeface="+mn-ea"/>
              </a:rPr>
              <a:t>P-GW </a:t>
            </a:r>
            <a:r>
              <a:rPr kumimoji="1" lang="zh-CN" altLang="en-US" sz="2400" dirty="0">
                <a:solidFill>
                  <a:schemeClr val="dk1"/>
                </a:solidFill>
                <a:latin typeface="微软雅黑" panose="020B0503020204020204" charset="-122"/>
                <a:ea typeface="微软雅黑" panose="020B0503020204020204" charset="-122"/>
                <a:sym typeface="+mn-ea"/>
              </a:rPr>
              <a:t>实现了</a:t>
            </a:r>
            <a:r>
              <a:rPr kumimoji="1" lang="en-US" altLang="zh-CN" sz="2400" dirty="0">
                <a:solidFill>
                  <a:schemeClr val="dk1"/>
                </a:solidFill>
                <a:latin typeface="微软雅黑" panose="020B0503020204020204" charset="-122"/>
                <a:ea typeface="微软雅黑" panose="020B0503020204020204" charset="-122"/>
                <a:sym typeface="+mn-ea"/>
              </a:rPr>
              <a:t>GGSN</a:t>
            </a:r>
            <a:r>
              <a:rPr kumimoji="1" lang="zh-CN" altLang="en-US" sz="2400" dirty="0">
                <a:solidFill>
                  <a:schemeClr val="dk1"/>
                </a:solidFill>
                <a:latin typeface="微软雅黑" panose="020B0503020204020204" charset="-122"/>
                <a:ea typeface="微软雅黑" panose="020B0503020204020204" charset="-122"/>
                <a:sym typeface="+mn-ea"/>
              </a:rPr>
              <a:t>功能</a:t>
            </a:r>
            <a:endParaRPr kumimoji="1" lang="zh-CN" altLang="en-US"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chemeClr val="dk1"/>
                </a:solidFill>
                <a:latin typeface="微软雅黑" panose="020B0503020204020204" charset="-122"/>
                <a:ea typeface="微软雅黑" panose="020B0503020204020204" charset="-122"/>
                <a:sym typeface="+mn-ea"/>
              </a:rPr>
              <a:t>不再具有电路域</a:t>
            </a:r>
            <a:r>
              <a:rPr kumimoji="1" lang="en-US" altLang="zh-CN" sz="2400" dirty="0">
                <a:solidFill>
                  <a:schemeClr val="dk1"/>
                </a:solidFill>
                <a:latin typeface="微软雅黑" panose="020B0503020204020204" charset="-122"/>
                <a:ea typeface="微软雅黑" panose="020B0503020204020204" charset="-122"/>
                <a:sym typeface="+mn-ea"/>
              </a:rPr>
              <a:t>CS</a:t>
            </a:r>
            <a:r>
              <a:rPr kumimoji="1" lang="zh-CN" altLang="en-US" sz="2400" dirty="0">
                <a:solidFill>
                  <a:schemeClr val="dk1"/>
                </a:solidFill>
                <a:latin typeface="微软雅黑" panose="020B0503020204020204" charset="-122"/>
                <a:ea typeface="微软雅黑" panose="020B0503020204020204" charset="-122"/>
                <a:sym typeface="+mn-ea"/>
              </a:rPr>
              <a:t>，只具有分组域</a:t>
            </a:r>
            <a:r>
              <a:rPr kumimoji="1" lang="en-US" altLang="zh-CN" sz="2400" dirty="0">
                <a:solidFill>
                  <a:schemeClr val="dk1"/>
                </a:solidFill>
                <a:latin typeface="微软雅黑" panose="020B0503020204020204" charset="-122"/>
                <a:ea typeface="微软雅黑" panose="020B0503020204020204" charset="-122"/>
                <a:sym typeface="+mn-ea"/>
              </a:rPr>
              <a:t>EPC</a:t>
            </a:r>
            <a:endParaRPr kumimoji="1" lang="zh-CN" altLang="en-US"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endParaRPr kumimoji="1" lang="zh-CN" altLang="en-US"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rgbClr val="0000FF"/>
                </a:solidFill>
                <a:latin typeface="微软雅黑" panose="020B0503020204020204" charset="-122"/>
                <a:ea typeface="微软雅黑" panose="020B0503020204020204" charset="-122"/>
                <a:sym typeface="+mn-ea"/>
              </a:rPr>
              <a:t>控制面与用户面分离</a:t>
            </a:r>
            <a:endParaRPr kumimoji="1" lang="en-US" altLang="zh-CN" sz="2400" dirty="0">
              <a:solidFill>
                <a:srgbClr val="0000FF"/>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sym typeface="+mn-ea"/>
              </a:rPr>
              <a:t>MME </a:t>
            </a:r>
            <a:r>
              <a:rPr kumimoji="1" lang="zh-CN" altLang="en-US" sz="2400" dirty="0">
                <a:solidFill>
                  <a:schemeClr val="dk1"/>
                </a:solidFill>
                <a:latin typeface="微软雅黑" panose="020B0503020204020204" charset="-122"/>
                <a:ea typeface="微软雅黑" panose="020B0503020204020204" charset="-122"/>
                <a:sym typeface="+mn-ea"/>
              </a:rPr>
              <a:t>实现了控制面功能</a:t>
            </a:r>
            <a:endParaRPr kumimoji="1" lang="en-US" altLang="zh-CN" sz="2400" dirty="0">
              <a:solidFill>
                <a:schemeClr val="dk1"/>
              </a:solidFill>
              <a:latin typeface="微软雅黑" panose="020B0503020204020204" charset="-122"/>
              <a:ea typeface="微软雅黑" panose="020B0503020204020204" charset="-122"/>
              <a:sym typeface="+mn-ea"/>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sym typeface="+mn-ea"/>
              </a:rPr>
              <a:t>S-GW</a:t>
            </a:r>
            <a:r>
              <a:rPr kumimoji="1" lang="zh-CN" altLang="en-US" sz="2400" dirty="0">
                <a:solidFill>
                  <a:schemeClr val="dk1"/>
                </a:solidFill>
                <a:latin typeface="微软雅黑" panose="020B0503020204020204" charset="-122"/>
                <a:ea typeface="微软雅黑" panose="020B0503020204020204" charset="-122"/>
                <a:sym typeface="+mn-ea"/>
              </a:rPr>
              <a:t>实现了用户面功能</a:t>
            </a:r>
            <a:endParaRPr kumimoji="1" lang="en-US" altLang="zh-CN" sz="2400" dirty="0">
              <a:solidFill>
                <a:schemeClr val="dk1"/>
              </a:solidFill>
              <a:latin typeface="微软雅黑" panose="020B0503020204020204" charset="-122"/>
              <a:ea typeface="微软雅黑" panose="020B0503020204020204" charset="-122"/>
              <a:sym typeface="+mn-ea"/>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图片 165891"/>
          <p:cNvPicPr>
            <a:picLocks noChangeAspect="1"/>
          </p:cNvPicPr>
          <p:nvPr/>
        </p:nvPicPr>
        <p:blipFill>
          <a:blip r:embed="rId1"/>
          <a:stretch>
            <a:fillRect/>
          </a:stretch>
        </p:blipFill>
        <p:spPr>
          <a:xfrm>
            <a:off x="2667000" y="683895"/>
            <a:ext cx="8382635" cy="3139440"/>
          </a:xfrm>
          <a:prstGeom prst="rect">
            <a:avLst/>
          </a:prstGeom>
          <a:noFill/>
          <a:ln w="9525">
            <a:noFill/>
          </a:ln>
        </p:spPr>
      </p:pic>
      <p:pic>
        <p:nvPicPr>
          <p:cNvPr id="181250" name="图片 165892"/>
          <p:cNvPicPr>
            <a:picLocks noChangeAspect="1"/>
          </p:cNvPicPr>
          <p:nvPr/>
        </p:nvPicPr>
        <p:blipFill>
          <a:blip r:embed="rId2"/>
          <a:stretch>
            <a:fillRect/>
          </a:stretch>
        </p:blipFill>
        <p:spPr>
          <a:xfrm>
            <a:off x="3581400" y="4038600"/>
            <a:ext cx="6663690" cy="2570480"/>
          </a:xfrm>
          <a:prstGeom prst="rect">
            <a:avLst/>
          </a:prstGeom>
          <a:noFill/>
          <a:ln w="9525">
            <a:noFill/>
          </a:ln>
        </p:spPr>
      </p:pic>
      <p:sp>
        <p:nvSpPr>
          <p:cNvPr id="181251" name="矩形 165893"/>
          <p:cNvSpPr/>
          <p:nvPr/>
        </p:nvSpPr>
        <p:spPr>
          <a:xfrm>
            <a:off x="304483" y="1219200"/>
            <a:ext cx="3440112"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6-45 CSFB</a:t>
            </a:r>
            <a:r>
              <a:rPr lang="zh-CN" altLang="en-US" dirty="0">
                <a:latin typeface="Arial" panose="020B0604020202020204" pitchFamily="34" charset="0"/>
                <a:ea typeface="宋体" panose="02010600030101010101" pitchFamily="2" charset="-122"/>
              </a:rPr>
              <a:t>的网络架构</a:t>
            </a:r>
            <a:endParaRPr lang="zh-CN" altLang="en-US" dirty="0">
              <a:latin typeface="Arial" panose="020B0604020202020204" pitchFamily="34" charset="0"/>
              <a:ea typeface="宋体" panose="02010600030101010101" pitchFamily="2" charset="-122"/>
            </a:endParaRPr>
          </a:p>
        </p:txBody>
      </p:sp>
      <p:sp>
        <p:nvSpPr>
          <p:cNvPr id="181252" name="矩形 165894"/>
          <p:cNvSpPr/>
          <p:nvPr/>
        </p:nvSpPr>
        <p:spPr>
          <a:xfrm>
            <a:off x="-12700" y="4724400"/>
            <a:ext cx="3289300"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6-46 CSFB</a:t>
            </a:r>
            <a:r>
              <a:rPr lang="zh-CN" altLang="en-US" dirty="0">
                <a:latin typeface="Arial" panose="020B0604020202020204" pitchFamily="34" charset="0"/>
                <a:ea typeface="宋体" panose="02010600030101010101" pitchFamily="2" charset="-122"/>
              </a:rPr>
              <a:t>的终端硬件架构</a:t>
            </a:r>
            <a:endParaRPr lang="zh-CN" altLang="en-US" dirty="0">
              <a:latin typeface="Arial" panose="020B0604020202020204" pitchFamily="34" charset="0"/>
              <a:ea typeface="宋体" panose="02010600030101010101" pitchFamily="2" charset="-122"/>
            </a:endParaRPr>
          </a:p>
        </p:txBody>
      </p:sp>
      <p:sp>
        <p:nvSpPr>
          <p:cNvPr id="4" name="椭圆 3"/>
          <p:cNvSpPr/>
          <p:nvPr/>
        </p:nvSpPr>
        <p:spPr>
          <a:xfrm>
            <a:off x="7409180" y="631190"/>
            <a:ext cx="3677920" cy="3162300"/>
          </a:xfrm>
          <a:prstGeom prst="ellipse">
            <a:avLst/>
          </a:prstGeom>
          <a:noFill/>
          <a:ln w="28575" cmpd="sng">
            <a:solidFill>
              <a:srgbClr val="0000FF"/>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66913"/>
          <p:cNvSpPr>
            <a:spLocks noGrp="1"/>
          </p:cNvSpPr>
          <p:nvPr>
            <p:ph type="title"/>
          </p:nvPr>
        </p:nvSpPr>
        <p:spPr>
          <a:xfrm>
            <a:off x="609600" y="381000"/>
            <a:ext cx="10972800" cy="808038"/>
          </a:xfrm>
        </p:spPr>
        <p:txBody>
          <a:bodyPr anchor="t" anchorCtr="0"/>
          <a:lstStyle/>
          <a:p>
            <a:r>
              <a:rPr lang="en-US" altLang="zh-CN"/>
              <a:t>6.5.2      SVLTE</a:t>
            </a:r>
            <a:r>
              <a:rPr lang="zh-CN" altLang="en-US" dirty="0"/>
              <a:t>语音方案 </a:t>
            </a:r>
            <a:endParaRPr lang="zh-CN" altLang="en-US" dirty="0"/>
          </a:p>
        </p:txBody>
      </p:sp>
      <p:sp>
        <p:nvSpPr>
          <p:cNvPr id="182274" name="文本占位符 166914"/>
          <p:cNvSpPr>
            <a:spLocks noGrp="1"/>
          </p:cNvSpPr>
          <p:nvPr>
            <p:ph idx="1"/>
          </p:nvPr>
        </p:nvSpPr>
        <p:spPr>
          <a:xfrm>
            <a:off x="-196850" y="1295400"/>
            <a:ext cx="12225020" cy="4530725"/>
          </a:xfrm>
        </p:spPr>
        <p:txBody>
          <a:bodyPr anchor="t" anchorCtr="0"/>
          <a:lstStyle/>
          <a:p>
            <a:pPr marL="800100" indent="-457200">
              <a:lnSpc>
                <a:spcPct val="110000"/>
              </a:lnSpc>
              <a:spcBef>
                <a:spcPct val="0"/>
              </a:spcBef>
              <a:buFont typeface="Arial" panose="020B0604020202020204" pitchFamily="34" charset="0"/>
              <a:buChar char="•"/>
            </a:pPr>
            <a:r>
              <a:rPr lang="en-US" altLang="zh-CN"/>
              <a:t>    </a:t>
            </a:r>
            <a:r>
              <a:rPr lang="en-US" altLang="zh-CN" b="1">
                <a:solidFill>
                  <a:srgbClr val="FF0066"/>
                </a:solidFill>
              </a:rPr>
              <a:t>SVLTE</a:t>
            </a:r>
            <a:r>
              <a:rPr lang="zh-CN" altLang="en-US" b="1" dirty="0">
                <a:solidFill>
                  <a:srgbClr val="FF0066"/>
                </a:solidFill>
              </a:rPr>
              <a:t>又称为双待方式</a:t>
            </a:r>
            <a:r>
              <a:rPr lang="zh-CN" altLang="en-US" dirty="0"/>
              <a:t>，该解决方案是通过</a:t>
            </a:r>
            <a:r>
              <a:rPr lang="zh-CN" altLang="en-US" b="1" dirty="0">
                <a:solidFill>
                  <a:srgbClr val="0000FF"/>
                </a:solidFill>
              </a:rPr>
              <a:t>终端同时工作在</a:t>
            </a:r>
            <a:r>
              <a:rPr lang="en-US" altLang="zh-CN" b="1">
                <a:solidFill>
                  <a:srgbClr val="0000FF"/>
                </a:solidFill>
              </a:rPr>
              <a:t>LTE/LTE-A</a:t>
            </a:r>
            <a:r>
              <a:rPr lang="zh-CN" altLang="en-US" b="1" dirty="0">
                <a:solidFill>
                  <a:srgbClr val="0000FF"/>
                </a:solidFill>
              </a:rPr>
              <a:t>和</a:t>
            </a:r>
            <a:r>
              <a:rPr lang="en-US" altLang="zh-CN" b="1">
                <a:solidFill>
                  <a:srgbClr val="0000FF"/>
                </a:solidFill>
              </a:rPr>
              <a:t>CS</a:t>
            </a:r>
            <a:r>
              <a:rPr lang="zh-CN" altLang="en-US" b="1" dirty="0">
                <a:solidFill>
                  <a:srgbClr val="0000FF"/>
                </a:solidFill>
              </a:rPr>
              <a:t>域（</a:t>
            </a:r>
            <a:r>
              <a:rPr lang="en-US" altLang="zh-CN" b="1">
                <a:solidFill>
                  <a:srgbClr val="0000FF"/>
                </a:solidFill>
              </a:rPr>
              <a:t>2G/3G</a:t>
            </a:r>
            <a:r>
              <a:rPr lang="zh-CN" altLang="en-US" b="1" dirty="0">
                <a:solidFill>
                  <a:srgbClr val="0000FF"/>
                </a:solidFill>
              </a:rPr>
              <a:t>），前者提供数据业务，后者提供语音业务</a:t>
            </a:r>
            <a:r>
              <a:rPr lang="zh-CN" altLang="en-US" dirty="0"/>
              <a:t>来实现的，由于终端的</a:t>
            </a:r>
            <a:r>
              <a:rPr lang="en-US" altLang="zh-CN"/>
              <a:t>CS</a:t>
            </a:r>
            <a:r>
              <a:rPr lang="zh-CN" altLang="en-US" dirty="0"/>
              <a:t>域和</a:t>
            </a:r>
            <a:r>
              <a:rPr lang="en-US" altLang="zh-CN"/>
              <a:t>PS</a:t>
            </a:r>
            <a:r>
              <a:rPr lang="zh-CN" altLang="en-US" dirty="0"/>
              <a:t>域是在两个网络上独立进行注册，互不影响，无需网络升级和改造，</a:t>
            </a:r>
            <a:r>
              <a:rPr lang="zh-CN" altLang="en-US" b="1" dirty="0">
                <a:solidFill>
                  <a:srgbClr val="FF0066"/>
                </a:solidFill>
              </a:rPr>
              <a:t>因此这是纯粹基于终端的解决方案。</a:t>
            </a:r>
            <a:r>
              <a:rPr lang="en-US" altLang="zh-CN"/>
              <a:t>3GPP</a:t>
            </a:r>
            <a:r>
              <a:rPr lang="zh-CN" altLang="en-US" dirty="0"/>
              <a:t>标准中并未定义此方案，也是因为此方案是一个完全终端自主实现的方案，并不需要网络设备的配合和改造。</a:t>
            </a:r>
            <a:endParaRPr lang="zh-CN" altLang="en-US" dirty="0"/>
          </a:p>
          <a:p>
            <a:pPr marL="800100" indent="-457200">
              <a:lnSpc>
                <a:spcPct val="110000"/>
              </a:lnSpc>
              <a:spcBef>
                <a:spcPct val="0"/>
              </a:spcBef>
              <a:buFont typeface="Arial" panose="020B0604020202020204" pitchFamily="34" charset="0"/>
              <a:buChar char="•"/>
            </a:pPr>
            <a:r>
              <a:rPr lang="zh-CN" altLang="en-US" dirty="0"/>
              <a:t> </a:t>
            </a:r>
            <a:r>
              <a:rPr lang="en-US" altLang="zh-CN" dirty="0"/>
              <a:t>     </a:t>
            </a:r>
            <a:r>
              <a:rPr lang="zh-CN" altLang="en-US" dirty="0"/>
              <a:t>中国移动也宣布选择双待方案作为</a:t>
            </a:r>
            <a:r>
              <a:rPr lang="en-US" altLang="zh-CN"/>
              <a:t>LTE</a:t>
            </a:r>
            <a:r>
              <a:rPr lang="zh-CN" altLang="en-US" dirty="0"/>
              <a:t>的语音过渡阶段方案，其需求是</a:t>
            </a:r>
            <a:r>
              <a:rPr lang="zh-CN" altLang="en-US" b="1" dirty="0">
                <a:solidFill>
                  <a:srgbClr val="0000FF"/>
                </a:solidFill>
              </a:rPr>
              <a:t>语音通过</a:t>
            </a:r>
            <a:r>
              <a:rPr lang="en-US" altLang="zh-CN" b="1">
                <a:solidFill>
                  <a:srgbClr val="0000FF"/>
                </a:solidFill>
              </a:rPr>
              <a:t>2G</a:t>
            </a:r>
            <a:r>
              <a:rPr lang="zh-CN" altLang="en-US" b="1" dirty="0">
                <a:solidFill>
                  <a:srgbClr val="0000FF"/>
                </a:solidFill>
              </a:rPr>
              <a:t>或者</a:t>
            </a:r>
            <a:r>
              <a:rPr lang="en-US" altLang="zh-CN" b="1">
                <a:solidFill>
                  <a:srgbClr val="0000FF"/>
                </a:solidFill>
              </a:rPr>
              <a:t>3G</a:t>
            </a:r>
            <a:r>
              <a:rPr lang="zh-CN" altLang="en-US" b="1" dirty="0">
                <a:solidFill>
                  <a:srgbClr val="0000FF"/>
                </a:solidFill>
              </a:rPr>
              <a:t>承载，数据通过</a:t>
            </a:r>
            <a:r>
              <a:rPr lang="en-US" altLang="zh-CN" b="1">
                <a:solidFill>
                  <a:srgbClr val="0000FF"/>
                </a:solidFill>
              </a:rPr>
              <a:t>LTE</a:t>
            </a:r>
            <a:r>
              <a:rPr lang="zh-CN" altLang="en-US" b="1" dirty="0">
                <a:solidFill>
                  <a:srgbClr val="0000FF"/>
                </a:solidFill>
              </a:rPr>
              <a:t>承载</a:t>
            </a:r>
            <a:r>
              <a:rPr lang="zh-CN" altLang="en-US" dirty="0"/>
              <a:t>，因此会有两种终端的实现：</a:t>
            </a:r>
            <a:r>
              <a:rPr lang="en-US" altLang="zh-CN"/>
              <a:t>GSM/TD-SCDMA+TD-LTE</a:t>
            </a:r>
            <a:r>
              <a:rPr lang="zh-CN" altLang="en-US" dirty="0"/>
              <a:t>或者</a:t>
            </a:r>
            <a:r>
              <a:rPr lang="en-US" altLang="zh-CN"/>
              <a:t>GSM+TD-SCDMA/TD-LTE</a:t>
            </a:r>
            <a:r>
              <a:rPr lang="zh-CN" altLang="en-US" dirty="0"/>
              <a:t>。</a:t>
            </a:r>
            <a:endParaRPr lang="zh-CN" altLang="en-US" dirty="0"/>
          </a:p>
        </p:txBody>
      </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7" name="图片 167939"/>
          <p:cNvPicPr>
            <a:picLocks noChangeAspect="1"/>
          </p:cNvPicPr>
          <p:nvPr/>
        </p:nvPicPr>
        <p:blipFill>
          <a:blip r:embed="rId1"/>
          <a:stretch>
            <a:fillRect/>
          </a:stretch>
        </p:blipFill>
        <p:spPr>
          <a:xfrm>
            <a:off x="1599565" y="1371600"/>
            <a:ext cx="8865235" cy="3446145"/>
          </a:xfrm>
          <a:prstGeom prst="rect">
            <a:avLst/>
          </a:prstGeom>
          <a:noFill/>
          <a:ln w="9525">
            <a:noFill/>
          </a:ln>
        </p:spPr>
      </p:pic>
      <p:sp>
        <p:nvSpPr>
          <p:cNvPr id="183298" name="矩形 167940"/>
          <p:cNvSpPr/>
          <p:nvPr/>
        </p:nvSpPr>
        <p:spPr>
          <a:xfrm>
            <a:off x="3962400" y="5715000"/>
            <a:ext cx="3819525"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6-47 </a:t>
            </a:r>
            <a:r>
              <a:rPr lang="zh-CN" altLang="en-US" dirty="0">
                <a:latin typeface="Arial" panose="020B0604020202020204" pitchFamily="34" charset="0"/>
                <a:ea typeface="宋体" panose="02010600030101010101" pitchFamily="2" charset="-122"/>
              </a:rPr>
              <a:t>双待终端硬件架构参考图</a:t>
            </a:r>
            <a:endParaRPr lang="zh-CN" altLang="en-US" dirty="0">
              <a:latin typeface="Arial" panose="020B0604020202020204" pitchFamily="34" charset="0"/>
              <a:ea typeface="宋体" panose="02010600030101010101" pitchFamily="2" charset="-122"/>
            </a:endParaRPr>
          </a:p>
        </p:txBody>
      </p:sp>
      <p:sp>
        <p:nvSpPr>
          <p:cNvPr id="2" name="文本框 1"/>
          <p:cNvSpPr txBox="1"/>
          <p:nvPr/>
        </p:nvSpPr>
        <p:spPr>
          <a:xfrm>
            <a:off x="7162800" y="3200400"/>
            <a:ext cx="1250315" cy="368300"/>
          </a:xfrm>
          <a:prstGeom prst="rect">
            <a:avLst/>
          </a:prstGeom>
          <a:noFill/>
        </p:spPr>
        <p:txBody>
          <a:bodyPr wrap="square" rtlCol="0">
            <a:spAutoFit/>
          </a:bodyPr>
          <a:p>
            <a:r>
              <a:rPr lang="zh-CN" altLang="en-US"/>
              <a:t>前端模块</a:t>
            </a:r>
            <a:endParaRPr lang="zh-CN" altLang="en-US"/>
          </a:p>
        </p:txBody>
      </p:sp>
      <p:sp>
        <p:nvSpPr>
          <p:cNvPr id="3" name="文本框 2"/>
          <p:cNvSpPr txBox="1"/>
          <p:nvPr/>
        </p:nvSpPr>
        <p:spPr>
          <a:xfrm>
            <a:off x="4800600" y="3048000"/>
            <a:ext cx="4064000" cy="368300"/>
          </a:xfrm>
          <a:prstGeom prst="rect">
            <a:avLst/>
          </a:prstGeom>
          <a:noFill/>
        </p:spPr>
        <p:txBody>
          <a:bodyPr wrap="square" rtlCol="0">
            <a:spAutoFit/>
          </a:bodyPr>
          <a:p>
            <a:r>
              <a:rPr lang="en-US" altLang="zh-CN"/>
              <a:t>2/3G</a:t>
            </a:r>
            <a:r>
              <a:rPr lang="zh-CN" altLang="en-US"/>
              <a:t>射频收发机</a:t>
            </a:r>
            <a:endParaRPr lang="zh-CN" altLang="en-US"/>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68961"/>
          <p:cNvSpPr>
            <a:spLocks noGrp="1"/>
          </p:cNvSpPr>
          <p:nvPr>
            <p:ph type="title"/>
          </p:nvPr>
        </p:nvSpPr>
        <p:spPr/>
        <p:txBody>
          <a:bodyPr anchor="t" anchorCtr="0"/>
          <a:lstStyle/>
          <a:p>
            <a:r>
              <a:rPr lang="en-US" altLang="zh-CN"/>
              <a:t>6.5.3     </a:t>
            </a:r>
            <a:r>
              <a:rPr lang="en-US" altLang="zh-CN" err="1"/>
              <a:t>VoLTE</a:t>
            </a:r>
            <a:r>
              <a:rPr lang="zh-CN" altLang="en-US" dirty="0"/>
              <a:t>语音方案 </a:t>
            </a:r>
            <a:endParaRPr lang="zh-CN" altLang="en-US" dirty="0"/>
          </a:p>
        </p:txBody>
      </p:sp>
      <p:sp>
        <p:nvSpPr>
          <p:cNvPr id="184322" name="文本占位符 168962"/>
          <p:cNvSpPr>
            <a:spLocks noGrp="1"/>
          </p:cNvSpPr>
          <p:nvPr>
            <p:ph idx="1"/>
          </p:nvPr>
        </p:nvSpPr>
        <p:spPr>
          <a:xfrm>
            <a:off x="78740" y="1524000"/>
            <a:ext cx="11503660" cy="3657600"/>
          </a:xfrm>
        </p:spPr>
        <p:txBody>
          <a:bodyPr anchor="t" anchorCtr="0"/>
          <a:lstStyle/>
          <a:p>
            <a:pPr algn="just">
              <a:lnSpc>
                <a:spcPct val="130000"/>
              </a:lnSpc>
              <a:buNone/>
            </a:pPr>
            <a:r>
              <a:rPr lang="en-US" altLang="zh-CN" b="1"/>
              <a:t>           </a:t>
            </a:r>
            <a:r>
              <a:rPr lang="en-US" altLang="zh-CN" b="1" err="1"/>
              <a:t>VoLTE</a:t>
            </a:r>
            <a:r>
              <a:rPr lang="zh-CN" altLang="en-US" b="1" dirty="0"/>
              <a:t>作为</a:t>
            </a:r>
            <a:r>
              <a:rPr lang="en-US" altLang="zh-CN" b="1"/>
              <a:t>LTE/LTE-A</a:t>
            </a:r>
            <a:r>
              <a:rPr lang="zh-CN" altLang="en-US" b="1" dirty="0"/>
              <a:t>的</a:t>
            </a:r>
            <a:r>
              <a:rPr lang="zh-CN" altLang="en-US" b="1" dirty="0">
                <a:solidFill>
                  <a:srgbClr val="FF0000"/>
                </a:solidFill>
              </a:rPr>
              <a:t>终极语音解决方案</a:t>
            </a:r>
            <a:r>
              <a:rPr lang="zh-CN" altLang="en-US" b="1" dirty="0"/>
              <a:t>，直接</a:t>
            </a:r>
            <a:r>
              <a:rPr lang="zh-CN" altLang="en-US" b="1" dirty="0">
                <a:solidFill>
                  <a:srgbClr val="0000FF"/>
                </a:solidFill>
              </a:rPr>
              <a:t>基于</a:t>
            </a:r>
            <a:r>
              <a:rPr lang="en-US" altLang="zh-CN" b="1" dirty="0">
                <a:solidFill>
                  <a:srgbClr val="0000FF"/>
                </a:solidFill>
              </a:rPr>
              <a:t>LTE</a:t>
            </a:r>
            <a:r>
              <a:rPr lang="zh-CN" altLang="en-US" b="1" dirty="0">
                <a:solidFill>
                  <a:srgbClr val="0000FF"/>
                </a:solidFill>
              </a:rPr>
              <a:t>承载语音业务，</a:t>
            </a:r>
            <a:r>
              <a:rPr lang="zh-CN" altLang="en-US" b="1" dirty="0">
                <a:solidFill>
                  <a:schemeClr val="tx1"/>
                </a:solidFill>
              </a:rPr>
              <a:t>以</a:t>
            </a:r>
            <a:r>
              <a:rPr lang="en-US" altLang="zh-CN" b="1" dirty="0">
                <a:solidFill>
                  <a:srgbClr val="0000FF"/>
                </a:solidFill>
              </a:rPr>
              <a:t>VoIP</a:t>
            </a:r>
            <a:r>
              <a:rPr lang="zh-CN" altLang="en-US" b="1" dirty="0">
                <a:solidFill>
                  <a:schemeClr val="tx1"/>
                </a:solidFill>
              </a:rPr>
              <a:t>的方式通过</a:t>
            </a:r>
            <a:r>
              <a:rPr lang="en-US" altLang="zh-CN" b="1">
                <a:solidFill>
                  <a:schemeClr val="tx1"/>
                </a:solidFill>
                <a:sym typeface="+mn-ea"/>
              </a:rPr>
              <a:t>LTE/LTE-A</a:t>
            </a:r>
            <a:r>
              <a:rPr lang="zh-CN" altLang="en-US" b="1">
                <a:solidFill>
                  <a:schemeClr val="tx1"/>
                </a:solidFill>
                <a:sym typeface="+mn-ea"/>
              </a:rPr>
              <a:t>的</a:t>
            </a:r>
            <a:r>
              <a:rPr lang="en-US" altLang="zh-CN" b="1">
                <a:solidFill>
                  <a:srgbClr val="0000FF"/>
                </a:solidFill>
                <a:sym typeface="+mn-ea"/>
              </a:rPr>
              <a:t>PS</a:t>
            </a:r>
            <a:r>
              <a:rPr lang="zh-CN" altLang="en-US" b="1">
                <a:solidFill>
                  <a:srgbClr val="0000FF"/>
                </a:solidFill>
                <a:sym typeface="+mn-ea"/>
              </a:rPr>
              <a:t>域</a:t>
            </a:r>
            <a:r>
              <a:rPr lang="zh-CN" altLang="en-US" b="1">
                <a:solidFill>
                  <a:schemeClr val="tx1"/>
                </a:solidFill>
                <a:sym typeface="+mn-ea"/>
              </a:rPr>
              <a:t>传输</a:t>
            </a:r>
            <a:r>
              <a:rPr lang="zh-CN" altLang="en-US" b="1">
                <a:solidFill>
                  <a:srgbClr val="0000FF"/>
                </a:solidFill>
                <a:sym typeface="+mn-ea"/>
              </a:rPr>
              <a:t>语音业务数据包</a:t>
            </a:r>
            <a:r>
              <a:rPr lang="zh-CN" altLang="en-US" b="1">
                <a:solidFill>
                  <a:schemeClr val="tx1"/>
                </a:solidFill>
                <a:sym typeface="+mn-ea"/>
              </a:rPr>
              <a:t>。</a:t>
            </a:r>
            <a:endParaRPr lang="zh-CN" altLang="en-US" b="1" dirty="0">
              <a:solidFill>
                <a:srgbClr val="0000FF"/>
              </a:solidFill>
            </a:endParaRPr>
          </a:p>
          <a:p>
            <a:pPr algn="just">
              <a:lnSpc>
                <a:spcPct val="130000"/>
              </a:lnSpc>
              <a:buNone/>
            </a:pPr>
            <a:r>
              <a:rPr lang="en-US" altLang="zh-CN" b="1" dirty="0"/>
              <a:t>            </a:t>
            </a:r>
            <a:r>
              <a:rPr lang="zh-CN" altLang="en-US" b="1" dirty="0"/>
              <a:t>在网络演进方面，无线侧体现为</a:t>
            </a:r>
            <a:r>
              <a:rPr lang="en-US" altLang="zh-CN" b="1"/>
              <a:t>2G/3G</a:t>
            </a:r>
            <a:r>
              <a:rPr lang="zh-CN" altLang="en-US" b="1" dirty="0"/>
              <a:t>向</a:t>
            </a:r>
            <a:r>
              <a:rPr lang="en-US" altLang="zh-CN" b="1"/>
              <a:t>LTE/LTE-A</a:t>
            </a:r>
            <a:r>
              <a:rPr lang="zh-CN" altLang="en-US" b="1" dirty="0"/>
              <a:t>发展，核心网侧则体现为从</a:t>
            </a:r>
            <a:r>
              <a:rPr lang="en-US" altLang="zh-CN" b="1"/>
              <a:t>CS</a:t>
            </a:r>
            <a:r>
              <a:rPr lang="zh-CN" altLang="en-US" b="1" dirty="0"/>
              <a:t>向</a:t>
            </a:r>
            <a:r>
              <a:rPr lang="en-US" altLang="zh-CN" b="1"/>
              <a:t>IMS</a:t>
            </a:r>
            <a:r>
              <a:rPr lang="zh-CN" altLang="en-US" b="1" dirty="0"/>
              <a:t>发展，因此</a:t>
            </a:r>
            <a:r>
              <a:rPr lang="en-US" altLang="zh-CN" b="1" err="1"/>
              <a:t>VoLTE</a:t>
            </a:r>
            <a:r>
              <a:rPr lang="zh-CN" altLang="en-US" b="1" dirty="0"/>
              <a:t>非常符合移动通信产业演进的方向。为了支持</a:t>
            </a:r>
            <a:r>
              <a:rPr lang="en-US" altLang="zh-CN" b="1" err="1"/>
              <a:t>VoLTE</a:t>
            </a:r>
            <a:r>
              <a:rPr lang="zh-CN" altLang="en-US" b="1" dirty="0"/>
              <a:t>，需要在核心网部署完善的</a:t>
            </a:r>
            <a:r>
              <a:rPr lang="en-US" altLang="zh-CN" b="1">
                <a:solidFill>
                  <a:srgbClr val="FF0000"/>
                </a:solidFill>
              </a:rPr>
              <a:t>IMS</a:t>
            </a:r>
            <a:r>
              <a:rPr lang="zh-CN" altLang="en-US" b="1" dirty="0">
                <a:solidFill>
                  <a:srgbClr val="FF0000"/>
                </a:solidFill>
              </a:rPr>
              <a:t>核心网网元</a:t>
            </a:r>
            <a:r>
              <a:rPr lang="zh-CN" altLang="en-US" b="1" dirty="0"/>
              <a:t>设备来</a:t>
            </a:r>
            <a:r>
              <a:rPr lang="zh-CN" altLang="en-US" b="1" dirty="0">
                <a:solidFill>
                  <a:srgbClr val="0000FF"/>
                </a:solidFill>
              </a:rPr>
              <a:t>控制语音业务的发起和呼叫</a:t>
            </a:r>
            <a:r>
              <a:rPr lang="zh-CN" b="1" dirty="0"/>
              <a:t>。</a:t>
            </a:r>
            <a:endParaRPr lang="zh-CN" b="1"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图片 169987"/>
          <p:cNvPicPr>
            <a:picLocks noChangeAspect="1"/>
          </p:cNvPicPr>
          <p:nvPr/>
        </p:nvPicPr>
        <p:blipFill>
          <a:blip r:embed="rId1"/>
          <a:stretch>
            <a:fillRect/>
          </a:stretch>
        </p:blipFill>
        <p:spPr>
          <a:xfrm>
            <a:off x="3276600" y="609600"/>
            <a:ext cx="8543290" cy="2733675"/>
          </a:xfrm>
          <a:prstGeom prst="rect">
            <a:avLst/>
          </a:prstGeom>
          <a:noFill/>
          <a:ln w="9525">
            <a:noFill/>
          </a:ln>
        </p:spPr>
      </p:pic>
      <p:sp>
        <p:nvSpPr>
          <p:cNvPr id="185346" name="矩形 169988"/>
          <p:cNvSpPr/>
          <p:nvPr/>
        </p:nvSpPr>
        <p:spPr>
          <a:xfrm>
            <a:off x="73660" y="3124200"/>
            <a:ext cx="3600450"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6-48 </a:t>
            </a:r>
            <a:r>
              <a:rPr lang="zh-CN" altLang="en-US" dirty="0">
                <a:latin typeface="Arial" panose="020B0604020202020204" pitchFamily="34" charset="0"/>
                <a:ea typeface="宋体" panose="02010600030101010101" pitchFamily="2" charset="-122"/>
              </a:rPr>
              <a:t>端到端</a:t>
            </a:r>
            <a:r>
              <a:rPr lang="en-US" altLang="zh-CN" err="1">
                <a:latin typeface="Arial" panose="020B0604020202020204" pitchFamily="34" charset="0"/>
                <a:ea typeface="宋体" panose="02010600030101010101" pitchFamily="2" charset="-122"/>
              </a:rPr>
              <a:t>VoLET</a:t>
            </a:r>
            <a:r>
              <a:rPr lang="zh-CN" altLang="en-US" dirty="0">
                <a:latin typeface="Arial" panose="020B0604020202020204" pitchFamily="34" charset="0"/>
                <a:ea typeface="宋体" panose="02010600030101010101" pitchFamily="2" charset="-122"/>
              </a:rPr>
              <a:t>协议架构</a:t>
            </a:r>
            <a:endParaRPr lang="zh-CN" altLang="en-US" dirty="0">
              <a:latin typeface="Arial" panose="020B0604020202020204" pitchFamily="34" charset="0"/>
              <a:ea typeface="宋体" panose="02010600030101010101" pitchFamily="2" charset="-122"/>
            </a:endParaRPr>
          </a:p>
        </p:txBody>
      </p:sp>
      <p:pic>
        <p:nvPicPr>
          <p:cNvPr id="185347" name="图片 169989"/>
          <p:cNvPicPr>
            <a:picLocks noChangeAspect="1"/>
          </p:cNvPicPr>
          <p:nvPr/>
        </p:nvPicPr>
        <p:blipFill>
          <a:blip r:embed="rId2"/>
          <a:stretch>
            <a:fillRect/>
          </a:stretch>
        </p:blipFill>
        <p:spPr>
          <a:xfrm>
            <a:off x="2659380" y="3879850"/>
            <a:ext cx="8589645" cy="2919730"/>
          </a:xfrm>
          <a:prstGeom prst="rect">
            <a:avLst/>
          </a:prstGeom>
          <a:noFill/>
          <a:ln w="9525">
            <a:noFill/>
          </a:ln>
        </p:spPr>
      </p:pic>
      <p:sp>
        <p:nvSpPr>
          <p:cNvPr id="185348" name="矩形 169990"/>
          <p:cNvSpPr/>
          <p:nvPr/>
        </p:nvSpPr>
        <p:spPr>
          <a:xfrm>
            <a:off x="-76835" y="4495800"/>
            <a:ext cx="3681730" cy="368300"/>
          </a:xfrm>
          <a:prstGeom prst="rect">
            <a:avLst/>
          </a:prstGeom>
          <a:noFill/>
          <a:ln w="9525">
            <a:noFill/>
          </a:ln>
        </p:spPr>
        <p:txBody>
          <a:bodyPr wrap="square"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6-49 </a:t>
            </a:r>
            <a:r>
              <a:rPr lang="en-US" altLang="zh-CN" err="1">
                <a:latin typeface="Arial" panose="020B0604020202020204" pitchFamily="34" charset="0"/>
                <a:ea typeface="宋体" panose="02010600030101010101" pitchFamily="2" charset="-122"/>
              </a:rPr>
              <a:t>VoLET</a:t>
            </a:r>
            <a:r>
              <a:rPr lang="zh-CN" altLang="en-US" dirty="0">
                <a:latin typeface="Arial" panose="020B0604020202020204" pitchFamily="34" charset="0"/>
                <a:ea typeface="宋体" panose="02010600030101010101" pitchFamily="2" charset="-122"/>
              </a:rPr>
              <a:t>网络参考架构</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69" name="图片 171011"/>
          <p:cNvPicPr>
            <a:picLocks noChangeAspect="1"/>
          </p:cNvPicPr>
          <p:nvPr/>
        </p:nvPicPr>
        <p:blipFill>
          <a:blip r:embed="rId1"/>
          <a:stretch>
            <a:fillRect/>
          </a:stretch>
        </p:blipFill>
        <p:spPr>
          <a:xfrm>
            <a:off x="457835" y="1524000"/>
            <a:ext cx="11368405" cy="4173855"/>
          </a:xfrm>
          <a:prstGeom prst="rect">
            <a:avLst/>
          </a:prstGeom>
          <a:noFill/>
          <a:ln w="9525">
            <a:noFill/>
          </a:ln>
        </p:spPr>
      </p:pic>
      <p:sp>
        <p:nvSpPr>
          <p:cNvPr id="186370" name="矩形 171012"/>
          <p:cNvSpPr/>
          <p:nvPr/>
        </p:nvSpPr>
        <p:spPr>
          <a:xfrm>
            <a:off x="3505200" y="6248400"/>
            <a:ext cx="4648200"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6-50 </a:t>
            </a:r>
            <a:r>
              <a:rPr lang="en-US" altLang="zh-CN" err="1">
                <a:latin typeface="Arial" panose="020B0604020202020204" pitchFamily="34" charset="0"/>
                <a:ea typeface="宋体" panose="02010600030101010101" pitchFamily="2" charset="-122"/>
              </a:rPr>
              <a:t>VoLTE+SRVCC</a:t>
            </a:r>
            <a:r>
              <a:rPr lang="zh-CN" altLang="en-US" dirty="0">
                <a:latin typeface="Arial" panose="020B0604020202020204" pitchFamily="34" charset="0"/>
                <a:ea typeface="宋体" panose="02010600030101010101" pitchFamily="2" charset="-122"/>
              </a:rPr>
              <a:t>网络参考架构图</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1" name="标题 168961"/>
          <p:cNvSpPr>
            <a:spLocks noGrp="1"/>
          </p:cNvSpPr>
          <p:nvPr>
            <p:custDataLst>
              <p:tags r:id="rId1"/>
            </p:custDataLst>
          </p:nvPr>
        </p:nvSpPr>
        <p:spPr>
          <a:xfrm>
            <a:off x="609600" y="609600"/>
            <a:ext cx="10972800" cy="808038"/>
          </a:xfrm>
          <a:prstGeom prst="rect">
            <a:avLst/>
          </a:prstGeom>
          <a:noFill/>
          <a:ln w="9525">
            <a:noFill/>
          </a:ln>
        </p:spPr>
        <p:txBody>
          <a:bodyPr anchor="t"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t>本章小结</a:t>
            </a:r>
            <a:endParaRPr lang="zh-CN" dirty="0"/>
          </a:p>
        </p:txBody>
      </p:sp>
      <p:sp>
        <p:nvSpPr>
          <p:cNvPr id="2" name="文本框 1"/>
          <p:cNvSpPr txBox="1"/>
          <p:nvPr/>
        </p:nvSpPr>
        <p:spPr>
          <a:xfrm>
            <a:off x="228600" y="1676400"/>
            <a:ext cx="7399020" cy="4078605"/>
          </a:xfrm>
          <a:prstGeom prst="rect">
            <a:avLst/>
          </a:prstGeom>
          <a:noFill/>
        </p:spPr>
        <p:txBody>
          <a:bodyPr wrap="square" rtlCol="0" anchor="t">
            <a:spAutoFit/>
          </a:bodyPr>
          <a:p>
            <a:pPr marL="342900" indent="-342900">
              <a:lnSpc>
                <a:spcPct val="120000"/>
              </a:lnSpc>
              <a:buFont typeface="Arial" panose="020B0604020202020204" pitchFamily="34" charset="0"/>
              <a:buChar char="•"/>
            </a:pPr>
            <a:r>
              <a:rPr lang="zh-CN" altLang="en-US" sz="2400"/>
              <a:t>LTE/LTE-Advanced网络由E-UTRAN(增强型无线接入网)和EPC(增强型分组核心网)组成，</a:t>
            </a:r>
            <a:r>
              <a:rPr lang="zh-CN" altLang="en-US" sz="2400"/>
              <a:t>又称为EPS</a:t>
            </a:r>
            <a:r>
              <a:rPr lang="en-US" altLang="zh-CN" sz="2400"/>
              <a:t>(</a:t>
            </a:r>
            <a:r>
              <a:rPr lang="zh-CN" altLang="en-US" sz="2400"/>
              <a:t>增强型分组系统)。</a:t>
            </a:r>
            <a:endParaRPr lang="zh-CN" altLang="en-US" sz="2400"/>
          </a:p>
          <a:p>
            <a:pPr marL="342900" indent="-342900">
              <a:lnSpc>
                <a:spcPct val="120000"/>
              </a:lnSpc>
              <a:buFont typeface="Arial" panose="020B0604020202020204" pitchFamily="34" charset="0"/>
              <a:buChar char="•"/>
            </a:pPr>
            <a:r>
              <a:rPr lang="zh-CN" altLang="en-US" sz="2400"/>
              <a:t>其中，ETRAN由多个eNodeB(增强型</a:t>
            </a:r>
            <a:r>
              <a:rPr lang="zh-CN" altLang="en-US" sz="2400">
                <a:sym typeface="+mn-ea"/>
              </a:rPr>
              <a:t>Node</a:t>
            </a:r>
            <a:r>
              <a:rPr lang="zh-CN" altLang="en-US" sz="2400"/>
              <a:t>,简称 eNB)组成，LTE-Advanced还支持HeNB(家庭eNB)和RN(中继节点)，当以规模方式部署大量的HeNB时,就需要部署家用基站网关(HeNB</a:t>
            </a:r>
            <a:r>
              <a:rPr lang="en-US" altLang="zh-CN" sz="2400"/>
              <a:t> </a:t>
            </a:r>
            <a:r>
              <a:rPr lang="zh-CN" altLang="en-US" sz="2400"/>
              <a:t>GW)；</a:t>
            </a:r>
            <a:endParaRPr lang="zh-CN" altLang="en-US" sz="2400"/>
          </a:p>
          <a:p>
            <a:pPr marL="342900" indent="-342900">
              <a:lnSpc>
                <a:spcPct val="120000"/>
              </a:lnSpc>
              <a:buFont typeface="Arial" panose="020B0604020202020204" pitchFamily="34" charset="0"/>
              <a:buChar char="•"/>
            </a:pPr>
            <a:r>
              <a:rPr lang="zh-CN" altLang="en-US" sz="2400"/>
              <a:t>EPC由MME(移动管理实体)、SGW(服务网关)和PGW(PDN网关)组成。</a:t>
            </a:r>
            <a:endParaRPr lang="en-US" altLang="zh-CN" sz="2400"/>
          </a:p>
        </p:txBody>
      </p:sp>
      <p:pic>
        <p:nvPicPr>
          <p:cNvPr id="7" name="图片 6"/>
          <p:cNvPicPr>
            <a:picLocks noChangeAspect="1"/>
          </p:cNvPicPr>
          <p:nvPr>
            <p:custDataLst>
              <p:tags r:id="rId2"/>
            </p:custDataLst>
          </p:nvPr>
        </p:nvPicPr>
        <p:blipFill>
          <a:blip r:embed="rId3"/>
          <a:srcRect l="2839" t="2729" r="4897" b="12688"/>
          <a:stretch>
            <a:fillRect/>
          </a:stretch>
        </p:blipFill>
        <p:spPr>
          <a:xfrm>
            <a:off x="7627620" y="1828800"/>
            <a:ext cx="4671695" cy="3062605"/>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20725" y="1676400"/>
            <a:ext cx="10126980" cy="4009390"/>
          </a:xfrm>
          <a:prstGeom prst="rect">
            <a:avLst/>
          </a:prstGeom>
          <a:noFill/>
        </p:spPr>
        <p:txBody>
          <a:bodyPr wrap="square" rtlCol="0" anchor="t">
            <a:spAutoFit/>
          </a:bodyPr>
          <a:p>
            <a:pPr marL="342900" lvl="0" indent="-342900" algn="l">
              <a:lnSpc>
                <a:spcPct val="130000"/>
              </a:lnSpc>
              <a:buClrTx/>
              <a:buSzTx/>
              <a:buFont typeface="Arial" panose="020B0604020202020204" pitchFamily="34" charset="0"/>
              <a:buChar char="•"/>
            </a:pPr>
            <a:r>
              <a:rPr lang="zh-CN" altLang="en-US" sz="2800">
                <a:sym typeface="+mn-ea"/>
              </a:rPr>
              <a:t> </a:t>
            </a:r>
            <a:r>
              <a:rPr lang="zh-CN" altLang="en-US" sz="2800">
                <a:sym typeface="+mn-ea"/>
              </a:rPr>
              <a:t>LTE/LTE-Advanced作为3GPP移动通信系统的新一代无线接人技术标准,同时支FDD 和 TDD两种双工方式。</a:t>
            </a:r>
            <a:endParaRPr lang="zh-CN" altLang="en-US" sz="2800">
              <a:sym typeface="+mn-ea"/>
            </a:endParaRPr>
          </a:p>
          <a:p>
            <a:pPr marL="342900" lvl="0" indent="-342900" algn="l">
              <a:lnSpc>
                <a:spcPct val="130000"/>
              </a:lnSpc>
              <a:buClrTx/>
              <a:buSzTx/>
              <a:buFont typeface="Arial" panose="020B0604020202020204" pitchFamily="34" charset="0"/>
              <a:buChar char="•"/>
            </a:pPr>
            <a:r>
              <a:rPr lang="zh-CN" altLang="en-US" sz="2800">
                <a:sym typeface="+mn-ea"/>
              </a:rPr>
              <a:t>LTE系统的关键技术有OFDM技术、MIMO技术、HARQ技术、多维动态资源调度链路自适应技术。</a:t>
            </a:r>
            <a:endParaRPr lang="zh-CN" altLang="en-US" sz="2800">
              <a:sym typeface="+mn-ea"/>
            </a:endParaRPr>
          </a:p>
          <a:p>
            <a:pPr marL="342900" lvl="0" indent="-342900" algn="l">
              <a:lnSpc>
                <a:spcPct val="130000"/>
              </a:lnSpc>
              <a:buClrTx/>
              <a:buSzTx/>
              <a:buFont typeface="Arial" panose="020B0604020202020204" pitchFamily="34" charset="0"/>
              <a:buChar char="•"/>
            </a:pPr>
            <a:r>
              <a:rPr lang="zh-CN" altLang="en-US" sz="2800">
                <a:sym typeface="+mn-ea"/>
              </a:rPr>
              <a:t>LTE-Advanced系统的关键技术有多载波聚合技术</a:t>
            </a:r>
            <a:r>
              <a:rPr lang="zh-CN" altLang="en-US" sz="2800">
                <a:sym typeface="+mn-ea"/>
              </a:rPr>
              <a:t>，</a:t>
            </a:r>
            <a:r>
              <a:rPr lang="zh-CN" altLang="en-US" sz="2800">
                <a:sym typeface="+mn-ea"/>
              </a:rPr>
              <a:t>增强MIMO技术、CoMP技术、中继技术、异构网络和增强型小区干扰协调技术。</a:t>
            </a:r>
            <a:endParaRPr lang="zh-CN" altLang="en-US" sz="2800">
              <a:sym typeface="+mn-ea"/>
            </a:endParaRPr>
          </a:p>
        </p:txBody>
      </p:sp>
      <p:sp>
        <p:nvSpPr>
          <p:cNvPr id="184321" name="标题 168961"/>
          <p:cNvSpPr>
            <a:spLocks noGrp="1"/>
          </p:cNvSpPr>
          <p:nvPr>
            <p:custDataLst>
              <p:tags r:id="rId1"/>
            </p:custDataLst>
          </p:nvPr>
        </p:nvSpPr>
        <p:spPr>
          <a:xfrm>
            <a:off x="609600" y="609600"/>
            <a:ext cx="10972800" cy="808038"/>
          </a:xfrm>
          <a:prstGeom prst="rect">
            <a:avLst/>
          </a:prstGeom>
          <a:noFill/>
          <a:ln w="9525">
            <a:noFill/>
          </a:ln>
        </p:spPr>
        <p:txBody>
          <a:bodyPr anchor="t"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t>本章小结</a:t>
            </a:r>
            <a:endParaRPr lang="zh-CN"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290" name="组合 57348"/>
          <p:cNvGrpSpPr/>
          <p:nvPr/>
        </p:nvGrpSpPr>
        <p:grpSpPr>
          <a:xfrm>
            <a:off x="1981200" y="2356485"/>
            <a:ext cx="8229600" cy="3739784"/>
            <a:chOff x="1872" y="1398"/>
            <a:chExt cx="8370" cy="3750"/>
          </a:xfrm>
        </p:grpSpPr>
        <p:sp>
          <p:nvSpPr>
            <p:cNvPr id="140291" name="直接连接符 57349"/>
            <p:cNvSpPr/>
            <p:nvPr/>
          </p:nvSpPr>
          <p:spPr>
            <a:xfrm>
              <a:off x="3042" y="3426"/>
              <a:ext cx="720" cy="1"/>
            </a:xfrm>
            <a:prstGeom prst="line">
              <a:avLst/>
            </a:prstGeom>
            <a:ln w="9525" cap="flat" cmpd="sng">
              <a:solidFill>
                <a:srgbClr val="000000"/>
              </a:solidFill>
              <a:prstDash val="solid"/>
              <a:round/>
              <a:headEnd type="triangle" w="sm" len="lg"/>
              <a:tailEnd type="triangle" w="sm" len="lg"/>
            </a:ln>
          </p:spPr>
        </p:sp>
        <p:sp>
          <p:nvSpPr>
            <p:cNvPr id="140292" name="文本框 57350"/>
            <p:cNvSpPr txBox="1"/>
            <p:nvPr/>
          </p:nvSpPr>
          <p:spPr>
            <a:xfrm>
              <a:off x="1962" y="4206"/>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PHY</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3" name="文本框 57351"/>
            <p:cNvSpPr txBox="1"/>
            <p:nvPr/>
          </p:nvSpPr>
          <p:spPr>
            <a:xfrm>
              <a:off x="1962" y="2838"/>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PDCP</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4" name="文本框 57352"/>
            <p:cNvSpPr txBox="1"/>
            <p:nvPr/>
          </p:nvSpPr>
          <p:spPr>
            <a:xfrm>
              <a:off x="1962" y="3270"/>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RLC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5" name="文本框 57353"/>
            <p:cNvSpPr txBox="1"/>
            <p:nvPr/>
          </p:nvSpPr>
          <p:spPr>
            <a:xfrm>
              <a:off x="1962" y="1866"/>
              <a:ext cx="1079"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NAS</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6" name="文本框 57354"/>
            <p:cNvSpPr txBox="1"/>
            <p:nvPr/>
          </p:nvSpPr>
          <p:spPr>
            <a:xfrm>
              <a:off x="1962" y="3738"/>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MAC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7" name="文本框 57355"/>
            <p:cNvSpPr txBox="1"/>
            <p:nvPr/>
          </p:nvSpPr>
          <p:spPr>
            <a:xfrm>
              <a:off x="1962" y="2334"/>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RRC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8" name="文本框 57356"/>
            <p:cNvSpPr txBox="1"/>
            <p:nvPr/>
          </p:nvSpPr>
          <p:spPr>
            <a:xfrm>
              <a:off x="3762" y="4200"/>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PHY</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299" name="文本框 57357"/>
            <p:cNvSpPr txBox="1"/>
            <p:nvPr/>
          </p:nvSpPr>
          <p:spPr>
            <a:xfrm>
              <a:off x="3762" y="2832"/>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PDCP</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0" name="文本框 57358"/>
            <p:cNvSpPr txBox="1"/>
            <p:nvPr/>
          </p:nvSpPr>
          <p:spPr>
            <a:xfrm>
              <a:off x="3762" y="3264"/>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RLC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1" name="文本框 57359"/>
            <p:cNvSpPr txBox="1"/>
            <p:nvPr/>
          </p:nvSpPr>
          <p:spPr>
            <a:xfrm>
              <a:off x="3762" y="3732"/>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MAC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2" name="直接连接符 57360"/>
            <p:cNvSpPr/>
            <p:nvPr/>
          </p:nvSpPr>
          <p:spPr>
            <a:xfrm>
              <a:off x="3042" y="3003"/>
              <a:ext cx="720" cy="1"/>
            </a:xfrm>
            <a:prstGeom prst="line">
              <a:avLst/>
            </a:prstGeom>
            <a:ln w="9525" cap="flat" cmpd="sng">
              <a:solidFill>
                <a:srgbClr val="000000"/>
              </a:solidFill>
              <a:prstDash val="solid"/>
              <a:round/>
              <a:headEnd type="triangle" w="sm" len="lg"/>
              <a:tailEnd type="triangle" w="sm" len="lg"/>
            </a:ln>
          </p:spPr>
        </p:sp>
        <p:sp>
          <p:nvSpPr>
            <p:cNvPr id="140303" name="直接连接符 57361"/>
            <p:cNvSpPr/>
            <p:nvPr/>
          </p:nvSpPr>
          <p:spPr>
            <a:xfrm>
              <a:off x="3042" y="3894"/>
              <a:ext cx="720" cy="1"/>
            </a:xfrm>
            <a:prstGeom prst="line">
              <a:avLst/>
            </a:prstGeom>
            <a:ln w="9525" cap="flat" cmpd="sng">
              <a:solidFill>
                <a:srgbClr val="000000"/>
              </a:solidFill>
              <a:prstDash val="solid"/>
              <a:round/>
              <a:headEnd type="triangle" w="sm" len="lg"/>
              <a:tailEnd type="triangle" w="sm" len="lg"/>
            </a:ln>
          </p:spPr>
        </p:sp>
        <p:sp>
          <p:nvSpPr>
            <p:cNvPr id="140304" name="直接连接符 57362"/>
            <p:cNvSpPr/>
            <p:nvPr/>
          </p:nvSpPr>
          <p:spPr>
            <a:xfrm>
              <a:off x="3042" y="4362"/>
              <a:ext cx="720" cy="1"/>
            </a:xfrm>
            <a:prstGeom prst="line">
              <a:avLst/>
            </a:prstGeom>
            <a:ln w="9525" cap="flat" cmpd="sng">
              <a:solidFill>
                <a:srgbClr val="000000"/>
              </a:solidFill>
              <a:prstDash val="solid"/>
              <a:round/>
              <a:headEnd type="triangle" w="sm" len="lg"/>
              <a:tailEnd type="triangle" w="sm" len="lg"/>
            </a:ln>
          </p:spPr>
        </p:sp>
        <p:sp>
          <p:nvSpPr>
            <p:cNvPr id="140305" name="直接连接符 57363"/>
            <p:cNvSpPr/>
            <p:nvPr/>
          </p:nvSpPr>
          <p:spPr>
            <a:xfrm>
              <a:off x="8262" y="3396"/>
              <a:ext cx="720" cy="1"/>
            </a:xfrm>
            <a:prstGeom prst="line">
              <a:avLst/>
            </a:prstGeom>
            <a:ln w="9525" cap="flat" cmpd="sng">
              <a:solidFill>
                <a:srgbClr val="000000"/>
              </a:solidFill>
              <a:prstDash val="solid"/>
              <a:round/>
              <a:headEnd type="triangle" w="sm" len="lg"/>
              <a:tailEnd type="triangle" w="sm" len="lg"/>
            </a:ln>
          </p:spPr>
        </p:sp>
        <p:sp>
          <p:nvSpPr>
            <p:cNvPr id="140306" name="文本框 57364"/>
            <p:cNvSpPr txBox="1"/>
            <p:nvPr/>
          </p:nvSpPr>
          <p:spPr>
            <a:xfrm>
              <a:off x="7182" y="4176"/>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PHY</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7" name="文本框 57365"/>
            <p:cNvSpPr txBox="1"/>
            <p:nvPr/>
          </p:nvSpPr>
          <p:spPr>
            <a:xfrm>
              <a:off x="7182" y="2808"/>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PDCP</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8" name="文本框 57366"/>
            <p:cNvSpPr txBox="1"/>
            <p:nvPr/>
          </p:nvSpPr>
          <p:spPr>
            <a:xfrm>
              <a:off x="7182" y="3240"/>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RLC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09" name="文本框 57367"/>
            <p:cNvSpPr txBox="1"/>
            <p:nvPr/>
          </p:nvSpPr>
          <p:spPr>
            <a:xfrm>
              <a:off x="7182" y="3708"/>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MAC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0" name="文本框 57368"/>
            <p:cNvSpPr txBox="1"/>
            <p:nvPr/>
          </p:nvSpPr>
          <p:spPr>
            <a:xfrm>
              <a:off x="8982" y="4170"/>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PHY</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1" name="文本框 57369"/>
            <p:cNvSpPr txBox="1"/>
            <p:nvPr/>
          </p:nvSpPr>
          <p:spPr>
            <a:xfrm>
              <a:off x="8982" y="2802"/>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PDCP</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2" name="文本框 57370"/>
            <p:cNvSpPr txBox="1"/>
            <p:nvPr/>
          </p:nvSpPr>
          <p:spPr>
            <a:xfrm>
              <a:off x="8982" y="3234"/>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RLC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3" name="文本框 57371"/>
            <p:cNvSpPr txBox="1"/>
            <p:nvPr/>
          </p:nvSpPr>
          <p:spPr>
            <a:xfrm>
              <a:off x="8982" y="3702"/>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MAC</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4" name="直接连接符 57372"/>
            <p:cNvSpPr/>
            <p:nvPr/>
          </p:nvSpPr>
          <p:spPr>
            <a:xfrm>
              <a:off x="8262" y="2973"/>
              <a:ext cx="720" cy="1"/>
            </a:xfrm>
            <a:prstGeom prst="line">
              <a:avLst/>
            </a:prstGeom>
            <a:ln w="9525" cap="flat" cmpd="sng">
              <a:solidFill>
                <a:srgbClr val="000000"/>
              </a:solidFill>
              <a:prstDash val="solid"/>
              <a:round/>
              <a:headEnd type="triangle" w="sm" len="lg"/>
              <a:tailEnd type="triangle" w="sm" len="lg"/>
            </a:ln>
          </p:spPr>
        </p:sp>
        <p:sp>
          <p:nvSpPr>
            <p:cNvPr id="140315" name="直接连接符 57373"/>
            <p:cNvSpPr/>
            <p:nvPr/>
          </p:nvSpPr>
          <p:spPr>
            <a:xfrm>
              <a:off x="8262" y="3864"/>
              <a:ext cx="720" cy="1"/>
            </a:xfrm>
            <a:prstGeom prst="line">
              <a:avLst/>
            </a:prstGeom>
            <a:ln w="9525" cap="flat" cmpd="sng">
              <a:solidFill>
                <a:srgbClr val="000000"/>
              </a:solidFill>
              <a:prstDash val="solid"/>
              <a:round/>
              <a:headEnd type="triangle" w="sm" len="lg"/>
              <a:tailEnd type="triangle" w="sm" len="lg"/>
            </a:ln>
          </p:spPr>
        </p:sp>
        <p:sp>
          <p:nvSpPr>
            <p:cNvPr id="140316" name="直接连接符 57374"/>
            <p:cNvSpPr/>
            <p:nvPr/>
          </p:nvSpPr>
          <p:spPr>
            <a:xfrm>
              <a:off x="8262" y="4332"/>
              <a:ext cx="720" cy="1"/>
            </a:xfrm>
            <a:prstGeom prst="line">
              <a:avLst/>
            </a:prstGeom>
            <a:ln w="9525" cap="flat" cmpd="sng">
              <a:solidFill>
                <a:srgbClr val="000000"/>
              </a:solidFill>
              <a:prstDash val="solid"/>
              <a:round/>
              <a:headEnd type="triangle" w="sm" len="lg"/>
              <a:tailEnd type="triangle" w="sm" len="lg"/>
            </a:ln>
          </p:spPr>
        </p:sp>
        <p:sp>
          <p:nvSpPr>
            <p:cNvPr id="140317" name="文本框 57375"/>
            <p:cNvSpPr txBox="1"/>
            <p:nvPr/>
          </p:nvSpPr>
          <p:spPr>
            <a:xfrm>
              <a:off x="5202" y="1866"/>
              <a:ext cx="1080" cy="312"/>
            </a:xfrm>
            <a:prstGeom prst="rect">
              <a:avLst/>
            </a:prstGeom>
            <a:noFill/>
            <a:ln w="9525" cap="flat" cmpd="sng">
              <a:solidFill>
                <a:srgbClr val="000000"/>
              </a:solidFill>
              <a:prstDash val="solid"/>
              <a:miter/>
              <a:headEnd type="none" w="med" len="med"/>
              <a:tailEnd type="none" w="med" len="med"/>
            </a:ln>
          </p:spPr>
          <p:txBody>
            <a:bodyPr lIns="0" tIns="0" rIns="0" bIns="0" anchor="t" anchorCtr="0"/>
            <a:lstStyle/>
            <a:p>
              <a:pPr algn="ctr"/>
              <a:r>
                <a:rPr lang="en-US" altLang="zh-CN" sz="2000">
                  <a:solidFill>
                    <a:srgbClr val="446F41"/>
                  </a:solidFill>
                  <a:latin typeface="Times New Roman" panose="02020603050405020304" pitchFamily="18" charset="0"/>
                  <a:ea typeface="宋体" panose="02010600030101010101" pitchFamily="2" charset="-122"/>
                </a:rPr>
                <a:t>NAS</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18" name="矩形 57376"/>
            <p:cNvSpPr/>
            <p:nvPr/>
          </p:nvSpPr>
          <p:spPr>
            <a:xfrm>
              <a:off x="1872"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19" name="矩形 57377"/>
            <p:cNvSpPr/>
            <p:nvPr/>
          </p:nvSpPr>
          <p:spPr>
            <a:xfrm>
              <a:off x="3492"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20" name="矩形 57378"/>
            <p:cNvSpPr/>
            <p:nvPr/>
          </p:nvSpPr>
          <p:spPr>
            <a:xfrm>
              <a:off x="5022"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21" name="矩形 57379"/>
            <p:cNvSpPr/>
            <p:nvPr/>
          </p:nvSpPr>
          <p:spPr>
            <a:xfrm>
              <a:off x="7107"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22" name="矩形 57380"/>
            <p:cNvSpPr/>
            <p:nvPr/>
          </p:nvSpPr>
          <p:spPr>
            <a:xfrm>
              <a:off x="8802" y="1398"/>
              <a:ext cx="1440" cy="3276"/>
            </a:xfrm>
            <a:prstGeom prst="rect">
              <a:avLst/>
            </a:prstGeom>
            <a:noFill/>
            <a:ln w="9525" cap="flat" cmpd="sng">
              <a:solidFill>
                <a:srgbClr val="000000"/>
              </a:solidFill>
              <a:prstDash val="dash"/>
              <a:miter/>
              <a:headEnd type="none" w="med" len="med"/>
              <a:tailEnd type="none" w="med" len="med"/>
            </a:ln>
          </p:spPr>
          <p:txBody>
            <a:bodyPr anchor="t" anchorCtr="0"/>
            <a:lstStyle/>
            <a:p>
              <a:endParaRPr lang="zh-CN" altLang="en-US" sz="2400">
                <a:latin typeface="Arial" panose="020B0604020202020204" pitchFamily="34" charset="0"/>
                <a:ea typeface="宋体" panose="02010600030101010101" pitchFamily="2" charset="-122"/>
              </a:endParaRPr>
            </a:p>
          </p:txBody>
        </p:sp>
        <p:sp>
          <p:nvSpPr>
            <p:cNvPr id="140323" name="直接连接符 57381"/>
            <p:cNvSpPr/>
            <p:nvPr/>
          </p:nvSpPr>
          <p:spPr>
            <a:xfrm>
              <a:off x="3027" y="2022"/>
              <a:ext cx="2160" cy="1"/>
            </a:xfrm>
            <a:prstGeom prst="line">
              <a:avLst/>
            </a:prstGeom>
            <a:ln w="9525" cap="flat" cmpd="sng">
              <a:solidFill>
                <a:srgbClr val="000000"/>
              </a:solidFill>
              <a:prstDash val="solid"/>
              <a:round/>
              <a:headEnd type="triangle" w="sm" len="lg"/>
              <a:tailEnd type="triangle" w="sm" len="lg"/>
            </a:ln>
          </p:spPr>
        </p:sp>
        <p:sp>
          <p:nvSpPr>
            <p:cNvPr id="140324" name="文本框 57382"/>
            <p:cNvSpPr txBox="1"/>
            <p:nvPr/>
          </p:nvSpPr>
          <p:spPr>
            <a:xfrm>
              <a:off x="1932" y="1428"/>
              <a:ext cx="540" cy="312"/>
            </a:xfrm>
            <a:prstGeom prst="rect">
              <a:avLst/>
            </a:prstGeom>
            <a:noFill/>
            <a:ln w="9525">
              <a:noFill/>
            </a:ln>
          </p:spPr>
          <p:txBody>
            <a:bodyPr lIns="0" tIns="0" rIns="0" bIns="0" anchor="t" anchorCtr="0"/>
            <a:lstStyle/>
            <a:p>
              <a:pPr algn="just"/>
              <a:r>
                <a:rPr lang="en-US" altLang="zh-CN" sz="2000">
                  <a:solidFill>
                    <a:srgbClr val="446F41"/>
                  </a:solidFill>
                  <a:latin typeface="Times New Roman" panose="02020603050405020304" pitchFamily="18" charset="0"/>
                  <a:ea typeface="宋体" panose="02010600030101010101" pitchFamily="2" charset="-122"/>
                </a:rPr>
                <a:t>UE</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25" name="文本框 57383"/>
            <p:cNvSpPr txBox="1"/>
            <p:nvPr/>
          </p:nvSpPr>
          <p:spPr>
            <a:xfrm>
              <a:off x="3672" y="1419"/>
              <a:ext cx="540" cy="312"/>
            </a:xfrm>
            <a:prstGeom prst="rect">
              <a:avLst/>
            </a:prstGeom>
            <a:noFill/>
            <a:ln w="9525">
              <a:noFill/>
            </a:ln>
          </p:spPr>
          <p:txBody>
            <a:bodyPr lIns="0" tIns="0" rIns="0" bIns="0" anchor="t" anchorCtr="0"/>
            <a:lstStyle/>
            <a:p>
              <a:pPr algn="just"/>
              <a:r>
                <a:rPr lang="en-US" altLang="zh-CN" sz="2000" err="1">
                  <a:solidFill>
                    <a:srgbClr val="446F41"/>
                  </a:solidFill>
                  <a:latin typeface="Times New Roman" panose="02020603050405020304" pitchFamily="18" charset="0"/>
                  <a:ea typeface="宋体" panose="02010600030101010101" pitchFamily="2" charset="-122"/>
                </a:rPr>
                <a:t>eNB</a:t>
              </a:r>
              <a:endParaRPr lang="en-US" altLang="zh-CN" sz="2000" err="1">
                <a:solidFill>
                  <a:srgbClr val="446F41"/>
                </a:solidFill>
                <a:latin typeface="Times New Roman" panose="02020603050405020304" pitchFamily="18" charset="0"/>
                <a:ea typeface="宋体" panose="02010600030101010101" pitchFamily="2" charset="-122"/>
              </a:endParaRPr>
            </a:p>
          </p:txBody>
        </p:sp>
        <p:sp>
          <p:nvSpPr>
            <p:cNvPr id="140326" name="文本框 57384"/>
            <p:cNvSpPr txBox="1"/>
            <p:nvPr/>
          </p:nvSpPr>
          <p:spPr>
            <a:xfrm>
              <a:off x="5202" y="1404"/>
              <a:ext cx="1060" cy="312"/>
            </a:xfrm>
            <a:prstGeom prst="rect">
              <a:avLst/>
            </a:prstGeom>
            <a:noFill/>
            <a:ln w="9525">
              <a:noFill/>
            </a:ln>
          </p:spPr>
          <p:txBody>
            <a:bodyPr lIns="0" tIns="0" rIns="0" bIns="0" anchor="t" anchorCtr="0"/>
            <a:lstStyle/>
            <a:p>
              <a:pPr algn="just"/>
              <a:r>
                <a:rPr lang="en-US" altLang="zh-CN" sz="2000">
                  <a:solidFill>
                    <a:srgbClr val="446F41"/>
                  </a:solidFill>
                  <a:latin typeface="Times New Roman" panose="02020603050405020304" pitchFamily="18" charset="0"/>
                  <a:ea typeface="宋体" panose="02010600030101010101" pitchFamily="2" charset="-122"/>
                </a:rPr>
                <a:t>MME</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27" name="文本框 57385"/>
            <p:cNvSpPr txBox="1"/>
            <p:nvPr/>
          </p:nvSpPr>
          <p:spPr>
            <a:xfrm>
              <a:off x="7272" y="1413"/>
              <a:ext cx="540" cy="312"/>
            </a:xfrm>
            <a:prstGeom prst="rect">
              <a:avLst/>
            </a:prstGeom>
            <a:noFill/>
            <a:ln w="9525">
              <a:noFill/>
            </a:ln>
          </p:spPr>
          <p:txBody>
            <a:bodyPr lIns="0" tIns="0" rIns="0" bIns="0" anchor="t" anchorCtr="0"/>
            <a:lstStyle/>
            <a:p>
              <a:pPr algn="just"/>
              <a:r>
                <a:rPr lang="en-US" altLang="zh-CN" sz="2000">
                  <a:solidFill>
                    <a:srgbClr val="446F41"/>
                  </a:solidFill>
                  <a:latin typeface="Times New Roman" panose="02020603050405020304" pitchFamily="18" charset="0"/>
                  <a:ea typeface="宋体" panose="02010600030101010101" pitchFamily="2" charset="-122"/>
                </a:rPr>
                <a:t>UE</a:t>
              </a:r>
              <a:endParaRPr lang="en-US" altLang="zh-CN" sz="2000">
                <a:solidFill>
                  <a:srgbClr val="446F41"/>
                </a:solidFill>
                <a:latin typeface="Times New Roman" panose="02020603050405020304" pitchFamily="18" charset="0"/>
                <a:ea typeface="宋体" panose="02010600030101010101" pitchFamily="2" charset="-122"/>
              </a:endParaRPr>
            </a:p>
          </p:txBody>
        </p:sp>
        <p:sp>
          <p:nvSpPr>
            <p:cNvPr id="140328" name="文本框 57386"/>
            <p:cNvSpPr txBox="1"/>
            <p:nvPr/>
          </p:nvSpPr>
          <p:spPr>
            <a:xfrm>
              <a:off x="8982" y="1428"/>
              <a:ext cx="540" cy="312"/>
            </a:xfrm>
            <a:prstGeom prst="rect">
              <a:avLst/>
            </a:prstGeom>
            <a:noFill/>
            <a:ln w="9525">
              <a:noFill/>
            </a:ln>
          </p:spPr>
          <p:txBody>
            <a:bodyPr lIns="0" tIns="0" rIns="0" bIns="0" anchor="t" anchorCtr="0"/>
            <a:lstStyle/>
            <a:p>
              <a:pPr algn="just"/>
              <a:r>
                <a:rPr lang="en-US" altLang="zh-CN" sz="2000" err="1">
                  <a:solidFill>
                    <a:srgbClr val="446F41"/>
                  </a:solidFill>
                  <a:latin typeface="Times New Roman" panose="02020603050405020304" pitchFamily="18" charset="0"/>
                  <a:ea typeface="宋体" panose="02010600030101010101" pitchFamily="2" charset="-122"/>
                </a:rPr>
                <a:t>eNB</a:t>
              </a:r>
              <a:endParaRPr lang="en-US" altLang="zh-CN" sz="2000" err="1">
                <a:solidFill>
                  <a:srgbClr val="446F41"/>
                </a:solidFill>
                <a:latin typeface="Times New Roman" panose="02020603050405020304" pitchFamily="18" charset="0"/>
                <a:ea typeface="宋体" panose="02010600030101010101" pitchFamily="2" charset="-122"/>
              </a:endParaRPr>
            </a:p>
          </p:txBody>
        </p:sp>
        <p:sp>
          <p:nvSpPr>
            <p:cNvPr id="140329" name="文本框 57387"/>
            <p:cNvSpPr txBox="1"/>
            <p:nvPr/>
          </p:nvSpPr>
          <p:spPr>
            <a:xfrm>
              <a:off x="2802" y="4836"/>
              <a:ext cx="2177" cy="312"/>
            </a:xfrm>
            <a:prstGeom prst="rect">
              <a:avLst/>
            </a:prstGeom>
            <a:noFill/>
            <a:ln w="9525">
              <a:noFill/>
            </a:ln>
          </p:spPr>
          <p:txBody>
            <a:bodyPr lIns="0" tIns="0" rIns="0" bIns="0" anchor="t" anchorCtr="0"/>
            <a:lstStyle/>
            <a:p>
              <a:pPr algn="ctr"/>
              <a:r>
                <a:rPr lang="en-US" altLang="zh-CN" sz="2000">
                  <a:solidFill>
                    <a:srgbClr val="446F41"/>
                  </a:solidFill>
                  <a:latin typeface="黑体" panose="02010609060101010101" pitchFamily="2" charset="-122"/>
                  <a:ea typeface="黑体" panose="02010609060101010101" pitchFamily="2" charset="-122"/>
                </a:rPr>
                <a:t>(a) </a:t>
              </a:r>
              <a:r>
                <a:rPr lang="zh-CN" altLang="en-US" sz="2000" dirty="0">
                  <a:solidFill>
                    <a:srgbClr val="446F41"/>
                  </a:solidFill>
                  <a:latin typeface="黑体" panose="02010609060101010101" pitchFamily="2" charset="-122"/>
                  <a:ea typeface="黑体" panose="02010609060101010101" pitchFamily="2" charset="-122"/>
                </a:rPr>
                <a:t>控制面协议</a:t>
              </a:r>
              <a:endParaRPr lang="zh-CN" altLang="en-US" sz="2000" dirty="0">
                <a:solidFill>
                  <a:srgbClr val="446F41"/>
                </a:solidFill>
                <a:latin typeface="黑体" panose="02010609060101010101" pitchFamily="2" charset="-122"/>
                <a:ea typeface="黑体" panose="02010609060101010101" pitchFamily="2" charset="-122"/>
              </a:endParaRPr>
            </a:p>
          </p:txBody>
        </p:sp>
        <p:sp>
          <p:nvSpPr>
            <p:cNvPr id="140330" name="文本框 57388"/>
            <p:cNvSpPr txBox="1"/>
            <p:nvPr/>
          </p:nvSpPr>
          <p:spPr>
            <a:xfrm>
              <a:off x="7917" y="4830"/>
              <a:ext cx="2033" cy="312"/>
            </a:xfrm>
            <a:prstGeom prst="rect">
              <a:avLst/>
            </a:prstGeom>
            <a:noFill/>
            <a:ln w="9525">
              <a:noFill/>
            </a:ln>
          </p:spPr>
          <p:txBody>
            <a:bodyPr lIns="0" tIns="0" rIns="0" bIns="0" anchor="t" anchorCtr="0"/>
            <a:lstStyle/>
            <a:p>
              <a:pPr algn="ctr"/>
              <a:r>
                <a:rPr lang="en-US" altLang="zh-CN" sz="2000">
                  <a:solidFill>
                    <a:srgbClr val="446F41"/>
                  </a:solidFill>
                  <a:latin typeface="黑体" panose="02010609060101010101" pitchFamily="2" charset="-122"/>
                  <a:ea typeface="黑体" panose="02010609060101010101" pitchFamily="2" charset="-122"/>
                </a:rPr>
                <a:t>(b) </a:t>
              </a:r>
              <a:r>
                <a:rPr lang="zh-CN" altLang="en-US" sz="2000" dirty="0">
                  <a:solidFill>
                    <a:srgbClr val="446F41"/>
                  </a:solidFill>
                  <a:latin typeface="黑体" panose="02010609060101010101" pitchFamily="2" charset="-122"/>
                  <a:ea typeface="黑体" panose="02010609060101010101" pitchFamily="2" charset="-122"/>
                </a:rPr>
                <a:t>用户面协议</a:t>
              </a:r>
              <a:endParaRPr lang="zh-CN" altLang="en-US" sz="2000" dirty="0">
                <a:solidFill>
                  <a:srgbClr val="446F41"/>
                </a:solidFill>
                <a:latin typeface="黑体" panose="02010609060101010101" pitchFamily="2" charset="-122"/>
                <a:ea typeface="黑体" panose="02010609060101010101" pitchFamily="2" charset="-122"/>
              </a:endParaRPr>
            </a:p>
            <a:p>
              <a:endParaRPr lang="zh-CN" altLang="en-US" sz="2000" dirty="0">
                <a:solidFill>
                  <a:srgbClr val="446F41"/>
                </a:solidFill>
                <a:latin typeface="黑体" panose="02010609060101010101" pitchFamily="2" charset="-122"/>
                <a:ea typeface="黑体" panose="02010609060101010101" pitchFamily="2" charset="-122"/>
              </a:endParaRPr>
            </a:p>
          </p:txBody>
        </p:sp>
      </p:grpSp>
      <p:sp>
        <p:nvSpPr>
          <p:cNvPr id="140331" name="矩形 57389"/>
          <p:cNvSpPr/>
          <p:nvPr/>
        </p:nvSpPr>
        <p:spPr>
          <a:xfrm>
            <a:off x="3573780" y="6395085"/>
            <a:ext cx="5561330" cy="460375"/>
          </a:xfrm>
          <a:prstGeom prst="rect">
            <a:avLst/>
          </a:prstGeom>
          <a:noFill/>
          <a:ln w="9525">
            <a:noFill/>
          </a:ln>
        </p:spPr>
        <p:txBody>
          <a:bodyPr wrap="square" anchor="ctr" anchorCtr="0">
            <a:spAutoFit/>
          </a:bodyPr>
          <a:lstStyle/>
          <a:p>
            <a:pPr algn="ctr"/>
            <a:r>
              <a:rPr lang="zh-CN" altLang="en-US" sz="2400" dirty="0">
                <a:latin typeface="Arial" panose="020B0604020202020204" pitchFamily="34" charset="0"/>
                <a:ea typeface="宋体" panose="02010600030101010101" pitchFamily="2" charset="-122"/>
              </a:rPr>
              <a:t>图</a:t>
            </a:r>
            <a:r>
              <a:rPr lang="en-US" altLang="zh-CN" sz="2400">
                <a:latin typeface="Arial" panose="020B0604020202020204" pitchFamily="34" charset="0"/>
                <a:ea typeface="宋体" panose="02010600030101010101" pitchFamily="2" charset="-122"/>
              </a:rPr>
              <a:t>6-23 LTE/LTE-A</a:t>
            </a:r>
            <a:r>
              <a:rPr lang="zh-CN" altLang="en-US" sz="2400" dirty="0">
                <a:latin typeface="Arial" panose="020B0604020202020204" pitchFamily="34" charset="0"/>
                <a:ea typeface="宋体" panose="02010600030101010101" pitchFamily="2" charset="-122"/>
              </a:rPr>
              <a:t>空中接口协议架构</a:t>
            </a:r>
            <a:endParaRPr lang="zh-CN" altLang="en-US" sz="2400" dirty="0">
              <a:latin typeface="Arial" panose="020B0604020202020204" pitchFamily="34" charset="0"/>
              <a:ea typeface="宋体" panose="02010600030101010101" pitchFamily="2" charset="-122"/>
            </a:endParaRPr>
          </a:p>
        </p:txBody>
      </p:sp>
      <p:sp>
        <p:nvSpPr>
          <p:cNvPr id="2" name="文本框 1"/>
          <p:cNvSpPr txBox="1"/>
          <p:nvPr/>
        </p:nvSpPr>
        <p:spPr>
          <a:xfrm>
            <a:off x="0" y="4011930"/>
            <a:ext cx="4064000" cy="460375"/>
          </a:xfrm>
          <a:prstGeom prst="rect">
            <a:avLst/>
          </a:prstGeom>
          <a:noFill/>
        </p:spPr>
        <p:txBody>
          <a:bodyPr wrap="square" rtlCol="0">
            <a:spAutoFit/>
          </a:bodyPr>
          <a:lstStyle/>
          <a:p>
            <a:pPr lvl="0" algn="l">
              <a:buClrTx/>
              <a:buSzTx/>
              <a:buFontTx/>
            </a:pPr>
            <a:r>
              <a:rPr lang="zh-CN" altLang="en-US" sz="2400">
                <a:solidFill>
                  <a:srgbClr val="FF0000"/>
                </a:solidFill>
                <a:latin typeface="微软雅黑" panose="020B0503020204020204" charset="-122"/>
                <a:ea typeface="微软雅黑" panose="020B0503020204020204" charset="-122"/>
                <a:sym typeface="+mn-ea"/>
              </a:rPr>
              <a:t>三层：</a:t>
            </a:r>
            <a:endParaRPr lang="zh-CN" altLang="en-US" sz="2400">
              <a:solidFill>
                <a:srgbClr val="FF0000"/>
              </a:solidFill>
              <a:latin typeface="微软雅黑" panose="020B0503020204020204" charset="-122"/>
              <a:ea typeface="微软雅黑" panose="020B0503020204020204" charset="-122"/>
              <a:sym typeface="+mn-ea"/>
            </a:endParaRPr>
          </a:p>
        </p:txBody>
      </p:sp>
      <p:sp>
        <p:nvSpPr>
          <p:cNvPr id="5" name="文本框 4"/>
          <p:cNvSpPr txBox="1"/>
          <p:nvPr/>
        </p:nvSpPr>
        <p:spPr>
          <a:xfrm>
            <a:off x="76200" y="5709285"/>
            <a:ext cx="4064000" cy="460375"/>
          </a:xfrm>
          <a:prstGeom prst="rect">
            <a:avLst/>
          </a:prstGeom>
          <a:noFill/>
        </p:spPr>
        <p:txBody>
          <a:bodyPr wrap="square" rtlCol="0">
            <a:spAutoFit/>
          </a:bodyPr>
          <a:lstStyle/>
          <a:p>
            <a:r>
              <a:rPr lang="zh-CN" altLang="en-US" sz="2400">
                <a:solidFill>
                  <a:srgbClr val="FF0000"/>
                </a:solidFill>
                <a:latin typeface="微软雅黑" panose="020B0503020204020204" charset="-122"/>
                <a:ea typeface="微软雅黑" panose="020B0503020204020204" charset="-122"/>
              </a:rPr>
              <a:t>两面：</a:t>
            </a:r>
            <a:endParaRPr lang="zh-CN" altLang="en-US" sz="2400">
              <a:solidFill>
                <a:srgbClr val="FF0000"/>
              </a:solidFill>
              <a:latin typeface="微软雅黑" panose="020B0503020204020204" charset="-122"/>
              <a:ea typeface="微软雅黑" panose="020B0503020204020204" charset="-122"/>
            </a:endParaRPr>
          </a:p>
        </p:txBody>
      </p:sp>
      <p:sp>
        <p:nvSpPr>
          <p:cNvPr id="7" name="文本框 6"/>
          <p:cNvSpPr txBox="1"/>
          <p:nvPr/>
        </p:nvSpPr>
        <p:spPr>
          <a:xfrm>
            <a:off x="925830" y="5069840"/>
            <a:ext cx="4064000" cy="460375"/>
          </a:xfrm>
          <a:prstGeom prst="rect">
            <a:avLst/>
          </a:prstGeom>
          <a:noFill/>
        </p:spPr>
        <p:txBody>
          <a:bodyPr wrap="square" rtlCol="0">
            <a:spAutoFit/>
          </a:bodyPr>
          <a:lstStyle/>
          <a:p>
            <a:r>
              <a:rPr lang="zh-CN" altLang="en-US" sz="2400"/>
              <a:t>物理层</a:t>
            </a:r>
            <a:endParaRPr lang="zh-CN" altLang="en-US" sz="2400"/>
          </a:p>
        </p:txBody>
      </p:sp>
      <p:sp>
        <p:nvSpPr>
          <p:cNvPr id="8" name="文本框 7"/>
          <p:cNvSpPr txBox="1"/>
          <p:nvPr/>
        </p:nvSpPr>
        <p:spPr>
          <a:xfrm>
            <a:off x="914400" y="4097655"/>
            <a:ext cx="4064000" cy="460375"/>
          </a:xfrm>
          <a:prstGeom prst="rect">
            <a:avLst/>
          </a:prstGeom>
          <a:noFill/>
        </p:spPr>
        <p:txBody>
          <a:bodyPr wrap="square" rtlCol="0">
            <a:spAutoFit/>
          </a:bodyPr>
          <a:lstStyle/>
          <a:p>
            <a:r>
              <a:rPr lang="zh-CN" altLang="en-US" sz="2400"/>
              <a:t>链路层</a:t>
            </a:r>
            <a:endParaRPr lang="zh-CN" altLang="en-US" sz="2400"/>
          </a:p>
        </p:txBody>
      </p:sp>
      <p:sp>
        <p:nvSpPr>
          <p:cNvPr id="9" name="文本框 8"/>
          <p:cNvSpPr txBox="1"/>
          <p:nvPr/>
        </p:nvSpPr>
        <p:spPr>
          <a:xfrm>
            <a:off x="914400" y="3134360"/>
            <a:ext cx="4064000" cy="460375"/>
          </a:xfrm>
          <a:prstGeom prst="rect">
            <a:avLst/>
          </a:prstGeom>
          <a:noFill/>
        </p:spPr>
        <p:txBody>
          <a:bodyPr wrap="square" rtlCol="0">
            <a:spAutoFit/>
          </a:bodyPr>
          <a:lstStyle/>
          <a:p>
            <a:r>
              <a:rPr lang="zh-CN" altLang="en-US" sz="2400"/>
              <a:t>网络层</a:t>
            </a:r>
            <a:endParaRPr lang="zh-CN" altLang="en-US" sz="2400"/>
          </a:p>
        </p:txBody>
      </p:sp>
      <p:sp>
        <p:nvSpPr>
          <p:cNvPr id="10" name="左大括号 9"/>
          <p:cNvSpPr/>
          <p:nvPr/>
        </p:nvSpPr>
        <p:spPr>
          <a:xfrm>
            <a:off x="778510" y="3221990"/>
            <a:ext cx="235585" cy="220980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2400"/>
          </a:p>
        </p:txBody>
      </p:sp>
      <p:sp>
        <p:nvSpPr>
          <p:cNvPr id="4" name="文本框 3"/>
          <p:cNvSpPr txBox="1"/>
          <p:nvPr>
            <p:custDataLst>
              <p:tags r:id="rId1"/>
            </p:custDataLst>
          </p:nvPr>
        </p:nvSpPr>
        <p:spPr>
          <a:xfrm>
            <a:off x="381000" y="990600"/>
            <a:ext cx="11003915" cy="1210945"/>
          </a:xfrm>
          <a:prstGeom prst="rect">
            <a:avLst/>
          </a:prstGeom>
          <a:noFill/>
        </p:spPr>
        <p:txBody>
          <a:bodyPr wrap="square" rtlCol="0" anchor="t">
            <a:spAutoFit/>
          </a:bodyPr>
          <a:p>
            <a:pPr marL="342900" lvl="0" indent="-342900" algn="l">
              <a:lnSpc>
                <a:spcPct val="130000"/>
              </a:lnSpc>
              <a:buClrTx/>
              <a:buSzTx/>
              <a:buFont typeface="Arial" panose="020B0604020202020204" pitchFamily="34" charset="0"/>
              <a:buChar char="•"/>
            </a:pPr>
            <a:r>
              <a:rPr lang="zh-CN" altLang="en-US" sz="2800">
                <a:sym typeface="+mn-ea"/>
              </a:rPr>
              <a:t> </a:t>
            </a:r>
            <a:r>
              <a:rPr lang="en-US" altLang="zh-CN" sz="2800">
                <a:sym typeface="+mn-ea"/>
              </a:rPr>
              <a:t> </a:t>
            </a:r>
            <a:r>
              <a:rPr lang="zh-CN" altLang="en-US" sz="2800">
                <a:sym typeface="+mn-ea"/>
              </a:rPr>
              <a:t>UE与eNB之间的接口是空中接口，其协议架构分为3层2面，3层是物理层、链路层和网络层，2面是控制面和用户面。</a:t>
            </a:r>
            <a:endParaRPr lang="en-US" altLang="zh-CN" sz="2800">
              <a:sym typeface="+mn-ea"/>
            </a:endParaRPr>
          </a:p>
        </p:txBody>
      </p:sp>
      <p:sp>
        <p:nvSpPr>
          <p:cNvPr id="184321" name="标题 168961"/>
          <p:cNvSpPr>
            <a:spLocks noGrp="1"/>
          </p:cNvSpPr>
          <p:nvPr>
            <p:custDataLst>
              <p:tags r:id="rId2"/>
            </p:custDataLst>
          </p:nvPr>
        </p:nvSpPr>
        <p:spPr>
          <a:xfrm>
            <a:off x="609600" y="457200"/>
            <a:ext cx="10972800" cy="808038"/>
          </a:xfrm>
          <a:prstGeom prst="rect">
            <a:avLst/>
          </a:prstGeom>
          <a:noFill/>
          <a:ln w="9525">
            <a:noFill/>
          </a:ln>
        </p:spPr>
        <p:txBody>
          <a:bodyPr anchor="t"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t>本章小结</a:t>
            </a:r>
            <a:endParaRPr lang="zh-CN" dirty="0"/>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3400" y="1066800"/>
            <a:ext cx="11003915" cy="5128895"/>
          </a:xfrm>
          <a:prstGeom prst="rect">
            <a:avLst/>
          </a:prstGeom>
          <a:noFill/>
        </p:spPr>
        <p:txBody>
          <a:bodyPr wrap="square" rtlCol="0" anchor="t">
            <a:spAutoFit/>
          </a:bodyPr>
          <a:p>
            <a:pPr marL="342900" lvl="0" indent="-342900" algn="l">
              <a:lnSpc>
                <a:spcPct val="130000"/>
              </a:lnSpc>
              <a:buClrTx/>
              <a:buSzTx/>
              <a:buFont typeface="Arial" panose="020B0604020202020204" pitchFamily="34" charset="0"/>
              <a:buChar char="•"/>
            </a:pPr>
            <a:r>
              <a:rPr lang="en-US" altLang="zh-CN" sz="2800">
                <a:sym typeface="+mn-ea"/>
              </a:rPr>
              <a:t> </a:t>
            </a:r>
            <a:r>
              <a:rPr lang="zh-CN" altLang="en-US" sz="2800">
                <a:sym typeface="+mn-ea"/>
              </a:rPr>
              <a:t>3层2面，3层是物理层、链路层和网络层，2面是控制面和用户面。</a:t>
            </a:r>
            <a:endParaRPr lang="zh-CN" altLang="en-US" sz="2800">
              <a:sym typeface="+mn-ea"/>
            </a:endParaRPr>
          </a:p>
          <a:p>
            <a:pPr marL="342900" lvl="0" indent="-342900" algn="l">
              <a:lnSpc>
                <a:spcPct val="130000"/>
              </a:lnSpc>
              <a:buClrTx/>
              <a:buSzTx/>
              <a:buFont typeface="Arial" panose="020B0604020202020204" pitchFamily="34" charset="0"/>
              <a:buChar char="•"/>
            </a:pPr>
            <a:r>
              <a:rPr lang="en-US" altLang="zh-CN" sz="2800">
                <a:sym typeface="+mn-ea"/>
              </a:rPr>
              <a:t>其中</a:t>
            </a:r>
            <a:r>
              <a:rPr lang="zh-CN" altLang="en-US" sz="2800">
                <a:sym typeface="+mn-ea"/>
              </a:rPr>
              <a:t>，</a:t>
            </a:r>
            <a:r>
              <a:rPr lang="en-US" altLang="zh-CN" sz="2800">
                <a:sym typeface="+mn-ea"/>
              </a:rPr>
              <a:t>用户面支持物理层协议(PHY)和链路层各子层协议 MAC(媒体接入控制)、RLC(无线链路控制)、PDCP(分组数据汇聚),控制面支持的协议除了物理层和链路层协议外,还有网络层协议RRC(无线资源控制)和NAS(非接入层)</a:t>
            </a:r>
            <a:r>
              <a:rPr lang="zh-CN" altLang="en-US" sz="2800">
                <a:sym typeface="+mn-ea"/>
              </a:rPr>
              <a:t>。</a:t>
            </a:r>
            <a:endParaRPr lang="zh-CN" altLang="en-US" sz="2800">
              <a:sym typeface="+mn-ea"/>
            </a:endParaRPr>
          </a:p>
          <a:p>
            <a:pPr marL="342900" lvl="0" indent="-342900" algn="l">
              <a:lnSpc>
                <a:spcPct val="130000"/>
              </a:lnSpc>
              <a:buClrTx/>
              <a:buSzTx/>
              <a:buFont typeface="Arial" panose="020B0604020202020204" pitchFamily="34" charset="0"/>
              <a:buChar char="•"/>
            </a:pPr>
            <a:r>
              <a:rPr lang="en-US" altLang="zh-CN" sz="2800">
                <a:sym typeface="+mn-ea"/>
              </a:rPr>
              <a:t> 用户面协议仅仅应用于UE和eNB之间,控制面协议也只有NAS应用于 UE和 MME之间(eNB只起传递作用,不参与处理)。因此从网络侧看,PHY</a:t>
            </a:r>
            <a:r>
              <a:rPr lang="zh-CN" altLang="en-US" sz="2800">
                <a:sym typeface="+mn-ea"/>
              </a:rPr>
              <a:t>、</a:t>
            </a:r>
            <a:r>
              <a:rPr lang="en-US" altLang="zh-CN" sz="2800">
                <a:sym typeface="+mn-ea"/>
              </a:rPr>
              <a:t> MAC</a:t>
            </a:r>
            <a:r>
              <a:rPr lang="zh-CN" altLang="en-US" sz="2800">
                <a:sym typeface="+mn-ea"/>
              </a:rPr>
              <a:t>、</a:t>
            </a:r>
            <a:r>
              <a:rPr lang="en-US" altLang="zh-CN" sz="2800">
                <a:sym typeface="+mn-ea"/>
              </a:rPr>
              <a:t>RLC、PDCP、RRC等协议都终止于eNB</a:t>
            </a:r>
            <a:r>
              <a:rPr lang="zh-CN" altLang="en-US" sz="2800">
                <a:sym typeface="+mn-ea"/>
              </a:rPr>
              <a:t>，</a:t>
            </a:r>
            <a:r>
              <a:rPr lang="en-US" altLang="zh-CN" sz="2800">
                <a:sym typeface="+mn-ea"/>
              </a:rPr>
              <a:t>仅有NAS终止于移动管理实体(MME)</a:t>
            </a:r>
            <a:r>
              <a:rPr lang="zh-CN" altLang="en-US" sz="2800">
                <a:sym typeface="+mn-ea"/>
              </a:rPr>
              <a:t>。</a:t>
            </a:r>
            <a:endParaRPr lang="zh-CN" altLang="en-US" sz="2800">
              <a:sym typeface="+mn-ea"/>
            </a:endParaRPr>
          </a:p>
        </p:txBody>
      </p:sp>
      <p:sp>
        <p:nvSpPr>
          <p:cNvPr id="184321" name="标题 168961"/>
          <p:cNvSpPr>
            <a:spLocks noGrp="1"/>
          </p:cNvSpPr>
          <p:nvPr>
            <p:custDataLst>
              <p:tags r:id="rId1"/>
            </p:custDataLst>
          </p:nvPr>
        </p:nvSpPr>
        <p:spPr>
          <a:xfrm>
            <a:off x="564515" y="381000"/>
            <a:ext cx="10972800" cy="808038"/>
          </a:xfrm>
          <a:prstGeom prst="rect">
            <a:avLst/>
          </a:prstGeom>
          <a:noFill/>
          <a:ln w="9525">
            <a:noFill/>
          </a:ln>
        </p:spPr>
        <p:txBody>
          <a:bodyPr anchor="t"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t>本章小结</a:t>
            </a:r>
            <a:endParaRPr 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57200" y="457200"/>
            <a:ext cx="7403465" cy="681990"/>
          </a:xfrm>
          <a:prstGeom prst="rect">
            <a:avLst/>
          </a:prstGeom>
          <a:noFill/>
        </p:spPr>
        <p:txBody>
          <a:bodyPr wrap="square" rtlCol="0">
            <a:spAutoFit/>
          </a:bodyPr>
          <a:lstStyle/>
          <a:p>
            <a:pPr>
              <a:lnSpc>
                <a:spcPct val="120000"/>
              </a:lnSpc>
            </a:pPr>
            <a:r>
              <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rPr>
              <a:t>二、</a:t>
            </a:r>
            <a:r>
              <a:rPr kumimoji="1" lang="en-US" altLang="zh-CN" sz="3200" dirty="0">
                <a:solidFill>
                  <a:schemeClr val="accent1"/>
                </a:solidFill>
                <a:latin typeface="微软雅黑" panose="020B0503020204020204" charset="-122"/>
                <a:ea typeface="微软雅黑" panose="020B0503020204020204" charset="-122"/>
                <a:cs typeface="微软雅黑" panose="020B0503020204020204" charset="-122"/>
              </a:rPr>
              <a:t>LTE</a:t>
            </a:r>
            <a:r>
              <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rPr>
              <a:t>网络的关键网元</a:t>
            </a:r>
            <a:endPar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5" name="直线连接符 3"/>
          <p:cNvCxnSpPr/>
          <p:nvPr>
            <p:custDataLst>
              <p:tags r:id="rId2"/>
            </p:custDataLst>
          </p:nvPr>
        </p:nvCxnSpPr>
        <p:spPr>
          <a:xfrm>
            <a:off x="449486" y="1059557"/>
            <a:ext cx="10002520"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52227" name="矩形 2"/>
          <p:cNvSpPr/>
          <p:nvPr>
            <p:custDataLst>
              <p:tags r:id="rId3"/>
            </p:custDataLst>
          </p:nvPr>
        </p:nvSpPr>
        <p:spPr>
          <a:xfrm>
            <a:off x="914400" y="3124200"/>
            <a:ext cx="7580630" cy="521970"/>
          </a:xfrm>
          <a:prstGeom prst="rect">
            <a:avLst/>
          </a:prstGeom>
          <a:noFill/>
          <a:ln w="9525">
            <a:noFill/>
          </a:ln>
        </p:spPr>
        <p:txBody>
          <a:bodyPr wrap="square">
            <a:spAutoFit/>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342900" lvl="0" indent="-342900">
              <a:lnSpc>
                <a:spcPct val="100000"/>
              </a:lnSpc>
              <a:spcBef>
                <a:spcPct val="0"/>
              </a:spcBef>
              <a:buClr>
                <a:schemeClr val="tx2"/>
              </a:buClr>
              <a:buSzTx/>
              <a:buFont typeface="Wingdings" panose="05000000000000000000" pitchFamily="2" charset="2"/>
              <a:buChar char="l"/>
            </a:pPr>
            <a:r>
              <a:rPr lang="zh-CN" altLang="en-US" sz="2800" dirty="0">
                <a:solidFill>
                  <a:srgbClr val="000000"/>
                </a:solidFill>
              </a:rPr>
              <a:t>核心网 </a:t>
            </a:r>
            <a:r>
              <a:rPr lang="en-US" altLang="zh-CN" sz="2800" dirty="0">
                <a:solidFill>
                  <a:srgbClr val="000000"/>
                </a:solidFill>
              </a:rPr>
              <a:t>EPC = MME + S-GW + P-GW </a:t>
            </a:r>
            <a:endParaRPr lang="en-US" altLang="zh-CN" sz="2800" dirty="0">
              <a:solidFill>
                <a:srgbClr val="000000"/>
              </a:solidFill>
            </a:endParaRPr>
          </a:p>
        </p:txBody>
      </p:sp>
      <p:pic>
        <p:nvPicPr>
          <p:cNvPr id="52228" name="图片 3"/>
          <p:cNvPicPr>
            <a:picLocks noChangeAspect="1"/>
          </p:cNvPicPr>
          <p:nvPr>
            <p:custDataLst>
              <p:tags r:id="rId4"/>
            </p:custDataLst>
          </p:nvPr>
        </p:nvPicPr>
        <p:blipFill>
          <a:blip r:embed="rId5"/>
          <a:stretch>
            <a:fillRect/>
          </a:stretch>
        </p:blipFill>
        <p:spPr>
          <a:xfrm>
            <a:off x="1143000" y="3886200"/>
            <a:ext cx="9614535" cy="2506980"/>
          </a:xfrm>
          <a:prstGeom prst="rect">
            <a:avLst/>
          </a:prstGeom>
          <a:noFill/>
          <a:ln w="9525">
            <a:noFill/>
          </a:ln>
        </p:spPr>
      </p:pic>
      <p:sp>
        <p:nvSpPr>
          <p:cNvPr id="52229" name="矩形 4"/>
          <p:cNvSpPr/>
          <p:nvPr>
            <p:custDataLst>
              <p:tags r:id="rId6"/>
            </p:custDataLst>
          </p:nvPr>
        </p:nvSpPr>
        <p:spPr>
          <a:xfrm>
            <a:off x="883920" y="1273175"/>
            <a:ext cx="9568180" cy="1814830"/>
          </a:xfrm>
          <a:prstGeom prst="rect">
            <a:avLst/>
          </a:prstGeom>
          <a:noFill/>
          <a:ln w="9525">
            <a:noFill/>
          </a:ln>
        </p:spPr>
        <p:txBody>
          <a:bodyPr wrap="square">
            <a:spAutoFit/>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342900" lvl="0" indent="-342900">
              <a:lnSpc>
                <a:spcPct val="100000"/>
              </a:lnSpc>
              <a:spcBef>
                <a:spcPct val="0"/>
              </a:spcBef>
              <a:buClr>
                <a:schemeClr val="tx2"/>
              </a:buClr>
              <a:buSzTx/>
              <a:buFont typeface="Wingdings" panose="05000000000000000000" pitchFamily="2" charset="2"/>
              <a:buChar char="l"/>
            </a:pPr>
            <a:r>
              <a:rPr lang="zh-CN" altLang="en-US" sz="2800" dirty="0">
                <a:solidFill>
                  <a:srgbClr val="000000"/>
                </a:solidFill>
              </a:rPr>
              <a:t>接入网 </a:t>
            </a:r>
            <a:r>
              <a:rPr lang="en-US" altLang="zh-CN" sz="2800" dirty="0">
                <a:solidFill>
                  <a:srgbClr val="000000"/>
                </a:solidFill>
              </a:rPr>
              <a:t>E-UTRAN = eNodeB </a:t>
            </a:r>
            <a:endParaRPr lang="en-US" altLang="zh-CN" sz="2800" dirty="0">
              <a:solidFill>
                <a:srgbClr val="000000"/>
              </a:solidFill>
            </a:endParaRPr>
          </a:p>
          <a:p>
            <a:pPr marL="342900" lvl="0" indent="-342900">
              <a:lnSpc>
                <a:spcPct val="150000"/>
              </a:lnSpc>
              <a:spcBef>
                <a:spcPct val="0"/>
              </a:spcBef>
              <a:buClr>
                <a:schemeClr val="tx2"/>
              </a:buClr>
              <a:buSzTx/>
              <a:buFont typeface="Wingdings" panose="05000000000000000000" pitchFamily="2" charset="2"/>
              <a:buChar char="l"/>
            </a:pPr>
            <a:r>
              <a:rPr lang="en-US" altLang="zh-CN" sz="2800" dirty="0">
                <a:solidFill>
                  <a:srgbClr val="000000"/>
                </a:solidFill>
              </a:rPr>
              <a:t>eNodeB</a:t>
            </a:r>
            <a:r>
              <a:rPr lang="zh-CN" altLang="en-US" sz="2800" dirty="0">
                <a:solidFill>
                  <a:srgbClr val="000000"/>
                </a:solidFill>
              </a:rPr>
              <a:t>在原</a:t>
            </a:r>
            <a:r>
              <a:rPr lang="en-US" altLang="zh-CN" sz="2800" dirty="0">
                <a:solidFill>
                  <a:srgbClr val="000000"/>
                </a:solidFill>
              </a:rPr>
              <a:t>NodeB</a:t>
            </a:r>
            <a:r>
              <a:rPr lang="zh-CN" altLang="en-US" sz="2800" dirty="0">
                <a:solidFill>
                  <a:srgbClr val="000000"/>
                </a:solidFill>
              </a:rPr>
              <a:t>功能的基础上，增加了原</a:t>
            </a:r>
            <a:r>
              <a:rPr lang="en-US" altLang="zh-CN" sz="2800" dirty="0">
                <a:solidFill>
                  <a:srgbClr val="000000"/>
                </a:solidFill>
              </a:rPr>
              <a:t>RNC</a:t>
            </a:r>
            <a:r>
              <a:rPr lang="zh-CN" altLang="en-US" sz="2800" dirty="0">
                <a:solidFill>
                  <a:srgbClr val="000000"/>
                </a:solidFill>
              </a:rPr>
              <a:t>的无线接入控制、移动性管理、无线资源管理等功能。 </a:t>
            </a:r>
            <a:endParaRPr lang="zh-CN" altLang="en-US" sz="2800" dirty="0">
              <a:solidFill>
                <a:srgbClr val="000000"/>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21" name="标题 168961"/>
          <p:cNvSpPr>
            <a:spLocks noGrp="1"/>
          </p:cNvSpPr>
          <p:nvPr>
            <p:custDataLst>
              <p:tags r:id="rId1"/>
            </p:custDataLst>
          </p:nvPr>
        </p:nvSpPr>
        <p:spPr>
          <a:xfrm>
            <a:off x="609600" y="609600"/>
            <a:ext cx="10972800" cy="808038"/>
          </a:xfrm>
          <a:prstGeom prst="rect">
            <a:avLst/>
          </a:prstGeom>
          <a:noFill/>
          <a:ln w="9525">
            <a:noFill/>
          </a:ln>
        </p:spPr>
        <p:txBody>
          <a:bodyPr anchor="t"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t>本章小结</a:t>
            </a:r>
            <a:endParaRPr lang="zh-CN" dirty="0"/>
          </a:p>
        </p:txBody>
      </p:sp>
      <p:sp>
        <p:nvSpPr>
          <p:cNvPr id="2" name="文本框 1"/>
          <p:cNvSpPr txBox="1"/>
          <p:nvPr/>
        </p:nvSpPr>
        <p:spPr>
          <a:xfrm>
            <a:off x="609600" y="1371600"/>
            <a:ext cx="11099165" cy="4009390"/>
          </a:xfrm>
          <a:prstGeom prst="rect">
            <a:avLst/>
          </a:prstGeom>
          <a:noFill/>
        </p:spPr>
        <p:txBody>
          <a:bodyPr wrap="square" rtlCol="0" anchor="t">
            <a:spAutoFit/>
          </a:bodyPr>
          <a:p>
            <a:pPr marL="457200" indent="-457200">
              <a:lnSpc>
                <a:spcPct val="130000"/>
              </a:lnSpc>
              <a:buFont typeface="Arial" panose="020B0604020202020204" pitchFamily="34" charset="0"/>
              <a:buChar char="•"/>
            </a:pPr>
            <a:r>
              <a:rPr lang="zh-CN" altLang="en-US" sz="2800"/>
              <a:t>LTE/LTE-A同时支持TDD和FDD两种方式的帧结构，两者都采用等长的子帧结构。</a:t>
            </a:r>
            <a:endParaRPr lang="zh-CN" altLang="en-US" sz="2800"/>
          </a:p>
          <a:p>
            <a:pPr marL="457200" indent="-457200">
              <a:lnSpc>
                <a:spcPct val="130000"/>
              </a:lnSpc>
              <a:buFont typeface="Arial" panose="020B0604020202020204" pitchFamily="34" charset="0"/>
              <a:buChar char="•"/>
            </a:pPr>
            <a:r>
              <a:rPr lang="zh-CN" altLang="en-US" sz="2800"/>
              <a:t>每子帧为</a:t>
            </a:r>
            <a:r>
              <a:rPr lang="en-US" altLang="zh-CN" sz="2800"/>
              <a:t>1</a:t>
            </a:r>
            <a:r>
              <a:rPr lang="zh-CN" altLang="en-US" sz="2800"/>
              <a:t>ms，又分为2个时隙，每时隙为0.5ms;</a:t>
            </a:r>
            <a:endParaRPr lang="zh-CN" altLang="en-US" sz="2800"/>
          </a:p>
          <a:p>
            <a:pPr marL="457200" indent="-457200">
              <a:lnSpc>
                <a:spcPct val="130000"/>
              </a:lnSpc>
              <a:buFont typeface="Arial" panose="020B0604020202020204" pitchFamily="34" charset="0"/>
              <a:buChar char="•"/>
            </a:pPr>
            <a:r>
              <a:rPr lang="zh-CN" altLang="en-US" sz="2800"/>
              <a:t>10个子帧构成10ms的无线帧。</a:t>
            </a:r>
            <a:endParaRPr lang="zh-CN" altLang="en-US" sz="2800"/>
          </a:p>
          <a:p>
            <a:pPr marL="457200" indent="-457200">
              <a:lnSpc>
                <a:spcPct val="130000"/>
              </a:lnSpc>
              <a:buFont typeface="Arial" panose="020B0604020202020204" pitchFamily="34" charset="0"/>
              <a:buChar char="•"/>
            </a:pPr>
            <a:r>
              <a:rPr lang="zh-CN" altLang="en-US" sz="2800"/>
              <a:t>与LTE-FDD 不同的是,TD-LTE引人了特殊子帧。特殊子帧由下行导频时隙(DWPTS)、保护间隔(GP)和上行导频时隙(UPPTS)3部分组成,用于上下行转换。TDD模式支持不对称传输。</a:t>
            </a:r>
            <a:endParaRPr lang="zh-CN" altLang="en-US" sz="2800"/>
          </a:p>
        </p:txBody>
      </p:sp>
    </p:spTree>
  </p:cSld>
  <p:clrMapOvr>
    <a:overrideClrMapping bg1="lt1" tx1="dk1" bg2="lt2" tx2="dk2" accent1="accent1" accent2="accent2" accent3="accent3" accent4="accent4" accent5="accent5" accent6="accent6" hlink="hlink" folHlink="folHlink"/>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21" name="标题 168961"/>
          <p:cNvSpPr>
            <a:spLocks noGrp="1"/>
          </p:cNvSpPr>
          <p:nvPr>
            <p:custDataLst>
              <p:tags r:id="rId1"/>
            </p:custDataLst>
          </p:nvPr>
        </p:nvSpPr>
        <p:spPr>
          <a:xfrm>
            <a:off x="609600" y="609600"/>
            <a:ext cx="10972800" cy="808038"/>
          </a:xfrm>
          <a:prstGeom prst="rect">
            <a:avLst/>
          </a:prstGeom>
          <a:noFill/>
          <a:ln w="9525">
            <a:noFill/>
          </a:ln>
        </p:spPr>
        <p:txBody>
          <a:bodyPr anchor="t"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t>本章小结</a:t>
            </a:r>
            <a:endParaRPr lang="zh-CN" dirty="0"/>
          </a:p>
        </p:txBody>
      </p:sp>
      <p:sp>
        <p:nvSpPr>
          <p:cNvPr id="2" name="文本框 1"/>
          <p:cNvSpPr txBox="1"/>
          <p:nvPr/>
        </p:nvSpPr>
        <p:spPr>
          <a:xfrm>
            <a:off x="408940" y="1371600"/>
            <a:ext cx="11299825" cy="5128895"/>
          </a:xfrm>
          <a:prstGeom prst="rect">
            <a:avLst/>
          </a:prstGeom>
          <a:noFill/>
        </p:spPr>
        <p:txBody>
          <a:bodyPr wrap="square" rtlCol="0" anchor="t">
            <a:spAutoFit/>
          </a:bodyPr>
          <a:p>
            <a:pPr marL="457200" indent="-457200">
              <a:lnSpc>
                <a:spcPct val="130000"/>
              </a:lnSpc>
              <a:buFont typeface="Arial" panose="020B0604020202020204" pitchFamily="34" charset="0"/>
              <a:buChar char="•"/>
            </a:pPr>
            <a:r>
              <a:rPr lang="en-US" sz="2800"/>
              <a:t>PDSCH是LTE/LTE-A承载下行数据的物理层信道</a:t>
            </a:r>
            <a:r>
              <a:rPr lang="zh-CN" altLang="en-US" sz="2800"/>
              <a:t>，</a:t>
            </a:r>
            <a:r>
              <a:rPr lang="en-US" sz="2800"/>
              <a:t>它以传输块(TB)作为基本数据传输单元。</a:t>
            </a:r>
            <a:endParaRPr lang="en-US" sz="2800"/>
          </a:p>
          <a:p>
            <a:pPr marL="457200" indent="-457200">
              <a:lnSpc>
                <a:spcPct val="130000"/>
              </a:lnSpc>
              <a:buFont typeface="Arial" panose="020B0604020202020204" pitchFamily="34" charset="0"/>
              <a:buChar char="•"/>
            </a:pPr>
            <a:r>
              <a:rPr lang="en-US" sz="2800"/>
              <a:t>传输块经过编码、加扰、调制、层映射、预编码、资源映射、OFDM 调制</a:t>
            </a:r>
            <a:r>
              <a:rPr lang="zh-CN" altLang="en-US" sz="2800"/>
              <a:t>，</a:t>
            </a:r>
            <a:r>
              <a:rPr lang="en-US" sz="2800"/>
              <a:t>映射到相应天线端口</a:t>
            </a:r>
            <a:r>
              <a:rPr lang="zh-CN" altLang="en-US" sz="2800"/>
              <a:t>，</a:t>
            </a:r>
            <a:r>
              <a:rPr lang="en-US" sz="2800"/>
              <a:t>发射出去。接收过程是发送过程的逆过程</a:t>
            </a:r>
            <a:r>
              <a:rPr lang="zh-CN" altLang="en-US" sz="2800"/>
              <a:t>，</a:t>
            </a:r>
            <a:r>
              <a:rPr lang="en-US" sz="2800"/>
              <a:t>接收端通过OFDM解调、解资源映射、信道估计、均衡、解调、解扰、译码恢复出发送信息。 </a:t>
            </a:r>
            <a:endParaRPr lang="en-US" sz="2800"/>
          </a:p>
          <a:p>
            <a:pPr marL="457200" indent="-457200">
              <a:lnSpc>
                <a:spcPct val="130000"/>
              </a:lnSpc>
              <a:buFont typeface="Arial" panose="020B0604020202020204" pitchFamily="34" charset="0"/>
              <a:buChar char="•"/>
            </a:pPr>
            <a:r>
              <a:rPr lang="en-US" sz="2800">
                <a:sym typeface="+mn-ea"/>
              </a:rPr>
              <a:t>LTE/LTE-A物理层处理过程包括小区搜索、时间调整、寻呼控制和随机接入。</a:t>
            </a:r>
            <a:endParaRPr lang="en-US" sz="2800"/>
          </a:p>
          <a:p>
            <a:pPr marL="457200" indent="-457200">
              <a:lnSpc>
                <a:spcPct val="130000"/>
              </a:lnSpc>
              <a:buFont typeface="Arial" panose="020B0604020202020204" pitchFamily="34" charset="0"/>
              <a:buChar char="•"/>
            </a:pPr>
            <a:endParaRPr lang="en-US" sz="2800"/>
          </a:p>
        </p:txBody>
      </p:sp>
    </p:spTree>
  </p:cSld>
  <p:clrMapOvr>
    <a:overrideClrMapping bg1="lt1" tx1="dk1" bg2="lt2" tx2="dk2" accent1="accent1" accent2="accent2" accent3="accent3" accent4="accent4" accent5="accent5" accent6="accent6" hlink="hlink" folHlink="folHlink"/>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4321" name="标题 168961"/>
          <p:cNvSpPr>
            <a:spLocks noGrp="1"/>
          </p:cNvSpPr>
          <p:nvPr>
            <p:custDataLst>
              <p:tags r:id="rId1"/>
            </p:custDataLst>
          </p:nvPr>
        </p:nvSpPr>
        <p:spPr>
          <a:xfrm>
            <a:off x="609600" y="609600"/>
            <a:ext cx="10972800" cy="808038"/>
          </a:xfrm>
          <a:prstGeom prst="rect">
            <a:avLst/>
          </a:prstGeom>
          <a:noFill/>
          <a:ln w="9525">
            <a:noFill/>
          </a:ln>
        </p:spPr>
        <p:txBody>
          <a:bodyPr anchor="t" anchorCtr="0"/>
          <a:lstStyle>
            <a:lvl1pPr marL="0" lvl="0" indent="0" algn="ctr" defTabSz="914400" rtl="0" eaLnBrk="1" fontAlgn="base" latinLnBrk="0" hangingPunct="1">
              <a:lnSpc>
                <a:spcPct val="100000"/>
              </a:lnSpc>
              <a:spcBef>
                <a:spcPct val="0"/>
              </a:spcBef>
              <a:spcAft>
                <a:spcPct val="0"/>
              </a:spcAft>
              <a:buNone/>
              <a:defRPr sz="4200" b="1" i="0" u="none" kern="1200" baseline="0">
                <a:solidFill>
                  <a:srgbClr val="0000FF"/>
                </a:solidFill>
                <a:latin typeface="+mj-lt"/>
                <a:ea typeface="+mj-ea"/>
                <a:cs typeface="+mj-cs"/>
              </a:defRPr>
            </a:lvl1pPr>
          </a:lstStyle>
          <a:p>
            <a:r>
              <a:rPr lang="zh-CN"/>
              <a:t>本章小结</a:t>
            </a:r>
            <a:endParaRPr lang="zh-CN" dirty="0"/>
          </a:p>
        </p:txBody>
      </p:sp>
      <p:sp>
        <p:nvSpPr>
          <p:cNvPr id="2" name="文本框 1"/>
          <p:cNvSpPr txBox="1"/>
          <p:nvPr/>
        </p:nvSpPr>
        <p:spPr>
          <a:xfrm>
            <a:off x="381000" y="1295400"/>
            <a:ext cx="11299825" cy="5042535"/>
          </a:xfrm>
          <a:prstGeom prst="rect">
            <a:avLst/>
          </a:prstGeom>
          <a:noFill/>
        </p:spPr>
        <p:txBody>
          <a:bodyPr wrap="square" rtlCol="0" anchor="t">
            <a:spAutoFit/>
          </a:bodyPr>
          <a:p>
            <a:pPr marL="457200" indent="-457200">
              <a:lnSpc>
                <a:spcPct val="130000"/>
              </a:lnSpc>
              <a:buFont typeface="Arial" panose="020B0604020202020204" pitchFamily="34" charset="0"/>
              <a:buChar char="•"/>
            </a:pPr>
            <a:r>
              <a:rPr lang="en-US" sz="2800"/>
              <a:t>LTE/LTE-A移动性管理包括空闲态移动性管理和连接态移动性管理。</a:t>
            </a:r>
            <a:endParaRPr lang="en-US" sz="2800"/>
          </a:p>
          <a:p>
            <a:pPr marL="457200" indent="-457200">
              <a:lnSpc>
                <a:spcPct val="40000"/>
              </a:lnSpc>
              <a:buFont typeface="Arial" panose="020B0604020202020204" pitchFamily="34" charset="0"/>
              <a:buChar char="•"/>
            </a:pPr>
            <a:endParaRPr lang="en-US" sz="2800"/>
          </a:p>
          <a:p>
            <a:pPr marL="457200" indent="-457200">
              <a:lnSpc>
                <a:spcPct val="130000"/>
              </a:lnSpc>
              <a:buFont typeface="Arial" panose="020B0604020202020204" pitchFamily="34" charset="0"/>
              <a:buChar char="•"/>
            </a:pPr>
            <a:r>
              <a:rPr lang="en-US" sz="2800"/>
              <a:t>LTE/LTE-A将基于全IP结构,尽管具备提供高效灵活业务的能力,但IP机制也意味着面临更多的安全威胁和隐患。因此其网络系统需要更加强健的安全体系,处理各种网络架构的差别,提高安全机制的健壮性。</a:t>
            </a:r>
            <a:endParaRPr lang="en-US" sz="2800"/>
          </a:p>
          <a:p>
            <a:pPr marL="457200" indent="-457200">
              <a:lnSpc>
                <a:spcPct val="70000"/>
              </a:lnSpc>
              <a:buFont typeface="Arial" panose="020B0604020202020204" pitchFamily="34" charset="0"/>
              <a:buChar char="•"/>
            </a:pPr>
            <a:endParaRPr lang="en-US" sz="2800"/>
          </a:p>
          <a:p>
            <a:pPr marL="457200" indent="-457200">
              <a:lnSpc>
                <a:spcPct val="130000"/>
              </a:lnSpc>
              <a:buFont typeface="Arial" panose="020B0604020202020204" pitchFamily="34" charset="0"/>
              <a:buChar char="•"/>
            </a:pPr>
            <a:r>
              <a:rPr lang="en-US" sz="2800"/>
              <a:t>LTE/LTE-A网络的各种语音解决方案, 可以分为过渡阶段语音解决方案和终极语音解决方案,CSFB(电路域回落)和SVLTE(语音和LTE同步)属于过渡</a:t>
            </a:r>
            <a:r>
              <a:rPr lang="en-US" sz="2800">
                <a:sym typeface="+mn-ea"/>
              </a:rPr>
              <a:t>语音解决方案</a:t>
            </a:r>
            <a:r>
              <a:rPr lang="zh-CN" altLang="en-US" sz="2800">
                <a:sym typeface="+mn-ea"/>
              </a:rPr>
              <a:t>，</a:t>
            </a:r>
            <a:r>
              <a:rPr lang="en-US" altLang="zh-CN" sz="2800">
                <a:sym typeface="+mn-ea"/>
              </a:rPr>
              <a:t>V</a:t>
            </a:r>
            <a:r>
              <a:rPr lang="en-US" sz="2800"/>
              <a:t>OLTE(基于LTE的语音)则属于终极语音解决方案。  </a:t>
            </a:r>
            <a:endParaRPr lang="en-US" sz="2800"/>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custDataLst>
              <p:tags r:id="rId1"/>
            </p:custDataLst>
          </p:nvPr>
        </p:nvSpPr>
        <p:spPr>
          <a:xfrm>
            <a:off x="7074222" y="3653530"/>
            <a:ext cx="1008112" cy="936100"/>
          </a:xfrm>
          <a:prstGeom prst="round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solidFill>
                <a:schemeClr val="dk1"/>
              </a:solidFill>
            </a:endParaRPr>
          </a:p>
        </p:txBody>
      </p:sp>
      <p:sp>
        <p:nvSpPr>
          <p:cNvPr id="4" name="文本框 3"/>
          <p:cNvSpPr txBox="1"/>
          <p:nvPr>
            <p:custDataLst>
              <p:tags r:id="rId2"/>
            </p:custDataLst>
          </p:nvPr>
        </p:nvSpPr>
        <p:spPr>
          <a:xfrm>
            <a:off x="381000" y="457200"/>
            <a:ext cx="6833235" cy="474345"/>
          </a:xfrm>
          <a:prstGeom prst="rect">
            <a:avLst/>
          </a:prstGeom>
          <a:noFill/>
        </p:spPr>
        <p:txBody>
          <a:bodyPr wrap="square" rtlCol="0">
            <a:noAutofit/>
          </a:bodyPr>
          <a:lstStyle/>
          <a:p>
            <a:pPr>
              <a:lnSpc>
                <a:spcPct val="120000"/>
              </a:lnSpc>
            </a:pPr>
            <a:r>
              <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rPr>
              <a:t> 二、</a:t>
            </a:r>
            <a:r>
              <a:rPr kumimoji="1" lang="en-US" altLang="zh-CN" sz="3200" dirty="0">
                <a:solidFill>
                  <a:schemeClr val="accent1"/>
                </a:solidFill>
                <a:latin typeface="微软雅黑" panose="020B0503020204020204" charset="-122"/>
                <a:ea typeface="微软雅黑" panose="020B0503020204020204" charset="-122"/>
                <a:cs typeface="微软雅黑" panose="020B0503020204020204" charset="-122"/>
              </a:rPr>
              <a:t>LTE</a:t>
            </a:r>
            <a:r>
              <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rPr>
              <a:t>网络的接口</a:t>
            </a:r>
            <a:endPar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custDataLst>
              <p:tags r:id="rId3"/>
            </p:custDataLst>
          </p:nvPr>
        </p:nvSpPr>
        <p:spPr>
          <a:xfrm>
            <a:off x="609600" y="1143000"/>
            <a:ext cx="11623675" cy="2399665"/>
          </a:xfrm>
          <a:prstGeom prst="rect">
            <a:avLst/>
          </a:prstGeom>
          <a:noFill/>
        </p:spPr>
        <p:txBody>
          <a:bodyPr wrap="square" rtlCol="0">
            <a:spAutoFit/>
          </a:bodyPr>
          <a:lstStyle/>
          <a:p>
            <a:pPr>
              <a:lnSpc>
                <a:spcPct val="150000"/>
              </a:lnSpc>
            </a:pPr>
            <a:r>
              <a:rPr kumimoji="1" lang="en-US" altLang="zh-CN" sz="2800" dirty="0">
                <a:solidFill>
                  <a:schemeClr val="dk1"/>
                </a:solidFill>
                <a:latin typeface="微软雅黑" panose="020B0503020204020204" charset="-122"/>
                <a:ea typeface="微软雅黑" panose="020B0503020204020204" charset="-122"/>
                <a:cs typeface="微软雅黑" panose="020B0503020204020204" charset="-122"/>
              </a:rPr>
              <a:t>1. </a:t>
            </a:r>
            <a:r>
              <a:rPr kumimoji="1" lang="zh-CN" altLang="en-US" sz="2800" dirty="0">
                <a:solidFill>
                  <a:schemeClr val="dk1"/>
                </a:solidFill>
                <a:latin typeface="微软雅黑" panose="020B0503020204020204" charset="-122"/>
                <a:ea typeface="微软雅黑" panose="020B0503020204020204" charset="-122"/>
                <a:cs typeface="微软雅黑" panose="020B0503020204020204" charset="-122"/>
              </a:rPr>
              <a:t>空中接口</a:t>
            </a:r>
            <a:endParaRPr kumimoji="1" lang="en-US" altLang="zh-CN" sz="2800" dirty="0">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err="1">
                <a:solidFill>
                  <a:schemeClr val="dk1"/>
                </a:solidFill>
                <a:latin typeface="微软雅黑" panose="020B0503020204020204" charset="-122"/>
                <a:ea typeface="微软雅黑" panose="020B0503020204020204" charset="-122"/>
              </a:rPr>
              <a:t>Uu</a:t>
            </a:r>
            <a:r>
              <a:rPr kumimoji="1" lang="zh-CN" altLang="en-US" sz="2400" dirty="0">
                <a:solidFill>
                  <a:schemeClr val="dk1"/>
                </a:solidFill>
                <a:latin typeface="微软雅黑" panose="020B0503020204020204" charset="-122"/>
                <a:ea typeface="微软雅黑" panose="020B0503020204020204" charset="-122"/>
              </a:rPr>
              <a:t>口：</a:t>
            </a:r>
            <a:r>
              <a:rPr kumimoji="1" lang="en-US" altLang="zh-CN" sz="2400" dirty="0">
                <a:solidFill>
                  <a:schemeClr val="dk1"/>
                </a:solidFill>
                <a:latin typeface="微软雅黑" panose="020B0503020204020204" charset="-122"/>
                <a:ea typeface="微软雅黑" panose="020B0503020204020204" charset="-122"/>
              </a:rPr>
              <a:t>UE</a:t>
            </a:r>
            <a:r>
              <a:rPr kumimoji="1" lang="zh-CN" altLang="en-US" sz="2400" dirty="0">
                <a:solidFill>
                  <a:schemeClr val="dk1"/>
                </a:solidFill>
                <a:latin typeface="微软雅黑" panose="020B0503020204020204" charset="-122"/>
                <a:ea typeface="微软雅黑" panose="020B0503020204020204" charset="-122"/>
              </a:rPr>
              <a:t>和</a:t>
            </a:r>
            <a:r>
              <a:rPr kumimoji="1" lang="en-US" altLang="zh-CN" sz="2400" dirty="0">
                <a:solidFill>
                  <a:schemeClr val="dk1"/>
                </a:solidFill>
                <a:latin typeface="微软雅黑" panose="020B0503020204020204" charset="-122"/>
                <a:ea typeface="微软雅黑" panose="020B0503020204020204" charset="-122"/>
              </a:rPr>
              <a:t>ENB</a:t>
            </a:r>
            <a:r>
              <a:rPr kumimoji="1" lang="zh-CN" altLang="en-US" sz="2400" dirty="0">
                <a:solidFill>
                  <a:schemeClr val="dk1"/>
                </a:solidFill>
                <a:latin typeface="微软雅黑" panose="020B0503020204020204" charset="-122"/>
                <a:ea typeface="微软雅黑" panose="020B0503020204020204" charset="-122"/>
              </a:rPr>
              <a:t>之间的接口</a:t>
            </a:r>
            <a:endParaRPr kumimoji="1" lang="en-US" altLang="zh-CN" sz="2400" dirty="0">
              <a:solidFill>
                <a:schemeClr val="dk1"/>
              </a:solidFill>
              <a:latin typeface="微软雅黑" panose="020B0503020204020204" charset="-122"/>
              <a:ea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chemeClr val="dk1"/>
                </a:solidFill>
                <a:latin typeface="微软雅黑" panose="020B0503020204020204" charset="-122"/>
                <a:ea typeface="微软雅黑" panose="020B0503020204020204" charset="-122"/>
              </a:rPr>
              <a:t>传递内容：信令、用户数据</a:t>
            </a:r>
            <a:endParaRPr kumimoji="1" lang="en-US" altLang="zh-CN" sz="2400" dirty="0">
              <a:solidFill>
                <a:schemeClr val="dk1"/>
              </a:solidFill>
              <a:latin typeface="微软雅黑" panose="020B0503020204020204" charset="-122"/>
              <a:ea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chemeClr val="dk1"/>
                </a:solidFill>
                <a:latin typeface="微软雅黑" panose="020B0503020204020204" charset="-122"/>
                <a:ea typeface="微软雅黑" panose="020B0503020204020204" charset="-122"/>
              </a:rPr>
              <a:t>支持的载波种类：</a:t>
            </a:r>
            <a:r>
              <a:rPr kumimoji="1" lang="en-US" altLang="zh-CN" sz="2400" dirty="0">
                <a:solidFill>
                  <a:schemeClr val="dk1"/>
                </a:solidFill>
                <a:latin typeface="微软雅黑" panose="020B0503020204020204" charset="-122"/>
                <a:ea typeface="微软雅黑" panose="020B0503020204020204" charset="-122"/>
              </a:rPr>
              <a:t>1.4MHZ</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3MHZ</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 5MHZ </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10MHZ </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15MHZ</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 20MHZ</a:t>
            </a:r>
            <a:endParaRPr kumimoji="1" lang="en-US" altLang="zh-CN" sz="2400" dirty="0">
              <a:solidFill>
                <a:schemeClr val="dk1"/>
              </a:solidFill>
              <a:latin typeface="微软雅黑" panose="020B0503020204020204" charset="-122"/>
              <a:ea typeface="微软雅黑" panose="020B0503020204020204" charset="-122"/>
            </a:endParaRPr>
          </a:p>
        </p:txBody>
      </p:sp>
      <p:sp>
        <p:nvSpPr>
          <p:cNvPr id="7" name="文本框 6"/>
          <p:cNvSpPr txBox="1"/>
          <p:nvPr>
            <p:custDataLst>
              <p:tags r:id="rId4"/>
            </p:custDataLst>
          </p:nvPr>
        </p:nvSpPr>
        <p:spPr>
          <a:xfrm>
            <a:off x="7214046" y="3962286"/>
            <a:ext cx="2304256" cy="460375"/>
          </a:xfrm>
          <a:prstGeom prst="rect">
            <a:avLst/>
          </a:prstGeom>
          <a:noFill/>
        </p:spPr>
        <p:txBody>
          <a:bodyPr wrap="square" rtlCol="0">
            <a:spAutoFit/>
          </a:bodyPr>
          <a:lstStyle/>
          <a:p>
            <a:r>
              <a:rPr lang="en-US" altLang="zh-CN" sz="2400" dirty="0">
                <a:solidFill>
                  <a:schemeClr val="dk1"/>
                </a:solidFill>
              </a:rPr>
              <a:t>ENB</a:t>
            </a:r>
            <a:endParaRPr lang="en-US" altLang="zh-CN" sz="2400" dirty="0">
              <a:solidFill>
                <a:schemeClr val="dk1"/>
              </a:solidFill>
            </a:endParaRPr>
          </a:p>
        </p:txBody>
      </p:sp>
      <p:cxnSp>
        <p:nvCxnSpPr>
          <p:cNvPr id="9" name="直接连接符 8"/>
          <p:cNvCxnSpPr/>
          <p:nvPr>
            <p:custDataLst>
              <p:tags r:id="rId5"/>
            </p:custDataLst>
          </p:nvPr>
        </p:nvCxnSpPr>
        <p:spPr>
          <a:xfrm flipV="1">
            <a:off x="3473822" y="4018384"/>
            <a:ext cx="3312368" cy="31722"/>
          </a:xfrm>
          <a:prstGeom prst="line">
            <a:avLst/>
          </a:prstGeom>
          <a:ln>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13" name="直接连接符 12"/>
          <p:cNvCxnSpPr/>
          <p:nvPr>
            <p:custDataLst>
              <p:tags r:id="rId6"/>
            </p:custDataLst>
          </p:nvPr>
        </p:nvCxnSpPr>
        <p:spPr>
          <a:xfrm flipV="1">
            <a:off x="3473822" y="4203050"/>
            <a:ext cx="3312368" cy="31722"/>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
        <p:nvSpPr>
          <p:cNvPr id="15" name="矩形: 圆角 14"/>
          <p:cNvSpPr/>
          <p:nvPr>
            <p:custDataLst>
              <p:tags r:id="rId7"/>
            </p:custDataLst>
          </p:nvPr>
        </p:nvSpPr>
        <p:spPr>
          <a:xfrm>
            <a:off x="2273312" y="3670721"/>
            <a:ext cx="1008112" cy="936100"/>
          </a:xfrm>
          <a:prstGeom prst="round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solidFill>
                <a:schemeClr val="dk1"/>
              </a:solidFill>
            </a:endParaRPr>
          </a:p>
        </p:txBody>
      </p:sp>
      <p:sp>
        <p:nvSpPr>
          <p:cNvPr id="8" name="文本框 7"/>
          <p:cNvSpPr txBox="1"/>
          <p:nvPr>
            <p:custDataLst>
              <p:tags r:id="rId8"/>
            </p:custDataLst>
          </p:nvPr>
        </p:nvSpPr>
        <p:spPr>
          <a:xfrm>
            <a:off x="2561344" y="3939768"/>
            <a:ext cx="720080" cy="460375"/>
          </a:xfrm>
          <a:prstGeom prst="rect">
            <a:avLst/>
          </a:prstGeom>
          <a:noFill/>
        </p:spPr>
        <p:txBody>
          <a:bodyPr wrap="square" rtlCol="0">
            <a:spAutoFit/>
          </a:bodyPr>
          <a:lstStyle/>
          <a:p>
            <a:r>
              <a:rPr lang="en-US" altLang="zh-CN" sz="2400" dirty="0">
                <a:solidFill>
                  <a:schemeClr val="dk1"/>
                </a:solidFill>
              </a:rPr>
              <a:t>UE</a:t>
            </a:r>
            <a:endParaRPr lang="en-US" altLang="zh-CN" sz="2400" dirty="0">
              <a:solidFill>
                <a:schemeClr val="dk1"/>
              </a:solidFill>
            </a:endParaRPr>
          </a:p>
        </p:txBody>
      </p:sp>
      <p:sp>
        <p:nvSpPr>
          <p:cNvPr id="21" name="文本框 20"/>
          <p:cNvSpPr txBox="1"/>
          <p:nvPr>
            <p:custDataLst>
              <p:tags r:id="rId9"/>
            </p:custDataLst>
          </p:nvPr>
        </p:nvSpPr>
        <p:spPr>
          <a:xfrm>
            <a:off x="3545830" y="5621100"/>
            <a:ext cx="1584176" cy="460375"/>
          </a:xfrm>
          <a:prstGeom prst="rect">
            <a:avLst/>
          </a:prstGeom>
          <a:noFill/>
        </p:spPr>
        <p:txBody>
          <a:bodyPr wrap="square" rtlCol="0">
            <a:spAutoFit/>
          </a:bodyPr>
          <a:lstStyle/>
          <a:p>
            <a:r>
              <a:rPr lang="zh-CN" altLang="en-US" sz="2400" dirty="0">
                <a:solidFill>
                  <a:schemeClr val="dk1"/>
                </a:solidFill>
                <a:latin typeface="微软雅黑" panose="020B0503020204020204" charset="-122"/>
                <a:ea typeface="微软雅黑" panose="020B0503020204020204" charset="-122"/>
              </a:rPr>
              <a:t>数据（</a:t>
            </a:r>
            <a:r>
              <a:rPr lang="en-US" altLang="zh-CN" sz="2400" dirty="0">
                <a:solidFill>
                  <a:schemeClr val="dk1"/>
                </a:solidFill>
                <a:latin typeface="微软雅黑" panose="020B0503020204020204" charset="-122"/>
                <a:ea typeface="微软雅黑" panose="020B0503020204020204" charset="-122"/>
              </a:rPr>
              <a:t>U</a:t>
            </a:r>
            <a:r>
              <a:rPr lang="zh-CN" altLang="en-US" sz="2400" dirty="0">
                <a:solidFill>
                  <a:schemeClr val="dk1"/>
                </a:solidFill>
                <a:latin typeface="微软雅黑" panose="020B0503020204020204" charset="-122"/>
                <a:ea typeface="微软雅黑" panose="020B0503020204020204" charset="-122"/>
              </a:rPr>
              <a:t>）</a:t>
            </a:r>
            <a:endParaRPr lang="zh-CN" altLang="en-US" sz="2400" dirty="0">
              <a:solidFill>
                <a:schemeClr val="dk1"/>
              </a:solidFill>
              <a:latin typeface="微软雅黑" panose="020B0503020204020204" charset="-122"/>
              <a:ea typeface="微软雅黑" panose="020B0503020204020204" charset="-122"/>
            </a:endParaRPr>
          </a:p>
        </p:txBody>
      </p:sp>
      <p:sp>
        <p:nvSpPr>
          <p:cNvPr id="22" name="文本框 21"/>
          <p:cNvSpPr txBox="1"/>
          <p:nvPr>
            <p:custDataLst>
              <p:tags r:id="rId10"/>
            </p:custDataLst>
          </p:nvPr>
        </p:nvSpPr>
        <p:spPr>
          <a:xfrm>
            <a:off x="4769966" y="3450049"/>
            <a:ext cx="1584176" cy="460375"/>
          </a:xfrm>
          <a:prstGeom prst="rect">
            <a:avLst/>
          </a:prstGeom>
          <a:noFill/>
        </p:spPr>
        <p:txBody>
          <a:bodyPr wrap="square" rtlCol="0">
            <a:spAutoFit/>
          </a:bodyPr>
          <a:lstStyle/>
          <a:p>
            <a:r>
              <a:rPr lang="en-US" altLang="zh-CN" sz="2400" dirty="0" err="1">
                <a:solidFill>
                  <a:srgbClr val="FF0000"/>
                </a:solidFill>
                <a:latin typeface="微软雅黑" panose="020B0503020204020204" charset="-122"/>
                <a:ea typeface="微软雅黑" panose="020B0503020204020204" charset="-122"/>
              </a:rPr>
              <a:t>Uu</a:t>
            </a:r>
            <a:endParaRPr lang="en-US" altLang="zh-CN" sz="2400" dirty="0" err="1">
              <a:solidFill>
                <a:srgbClr val="FF0000"/>
              </a:solidFill>
              <a:latin typeface="微软雅黑" panose="020B0503020204020204" charset="-122"/>
              <a:ea typeface="微软雅黑" panose="020B0503020204020204" charset="-122"/>
            </a:endParaRPr>
          </a:p>
        </p:txBody>
      </p:sp>
      <p:cxnSp>
        <p:nvCxnSpPr>
          <p:cNvPr id="24" name="直接连接符 23"/>
          <p:cNvCxnSpPr/>
          <p:nvPr>
            <p:custDataLst>
              <p:tags r:id="rId11"/>
            </p:custDataLst>
          </p:nvPr>
        </p:nvCxnSpPr>
        <p:spPr>
          <a:xfrm>
            <a:off x="2321694" y="5329674"/>
            <a:ext cx="1031738" cy="0"/>
          </a:xfrm>
          <a:prstGeom prst="line">
            <a:avLst/>
          </a:prstGeom>
          <a:ln>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26" name="直接连接符 25"/>
          <p:cNvCxnSpPr/>
          <p:nvPr>
            <p:custDataLst>
              <p:tags r:id="rId12"/>
            </p:custDataLst>
          </p:nvPr>
        </p:nvCxnSpPr>
        <p:spPr>
          <a:xfrm>
            <a:off x="2321694" y="5805766"/>
            <a:ext cx="1031738"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
        <p:nvSpPr>
          <p:cNvPr id="28" name="文本框 27"/>
          <p:cNvSpPr txBox="1"/>
          <p:nvPr>
            <p:custDataLst>
              <p:tags r:id="rId13"/>
            </p:custDataLst>
          </p:nvPr>
        </p:nvSpPr>
        <p:spPr>
          <a:xfrm>
            <a:off x="3548542" y="5169637"/>
            <a:ext cx="1584176" cy="460375"/>
          </a:xfrm>
          <a:prstGeom prst="rect">
            <a:avLst/>
          </a:prstGeom>
          <a:noFill/>
        </p:spPr>
        <p:txBody>
          <a:bodyPr wrap="square" rtlCol="0">
            <a:spAutoFit/>
          </a:bodyPr>
          <a:lstStyle/>
          <a:p>
            <a:r>
              <a:rPr lang="zh-CN" altLang="en-US" sz="2400" dirty="0">
                <a:solidFill>
                  <a:schemeClr val="dk1"/>
                </a:solidFill>
                <a:latin typeface="微软雅黑" panose="020B0503020204020204" charset="-122"/>
                <a:ea typeface="微软雅黑" panose="020B0503020204020204" charset="-122"/>
              </a:rPr>
              <a:t>信令（</a:t>
            </a:r>
            <a:r>
              <a:rPr lang="en-US" altLang="zh-CN" sz="2400" dirty="0">
                <a:solidFill>
                  <a:schemeClr val="dk1"/>
                </a:solidFill>
                <a:latin typeface="微软雅黑" panose="020B0503020204020204" charset="-122"/>
                <a:ea typeface="微软雅黑" panose="020B0503020204020204" charset="-122"/>
              </a:rPr>
              <a:t>C</a:t>
            </a:r>
            <a:r>
              <a:rPr lang="zh-CN" altLang="en-US" sz="2400" dirty="0">
                <a:solidFill>
                  <a:schemeClr val="dk1"/>
                </a:solidFill>
                <a:latin typeface="微软雅黑" panose="020B0503020204020204" charset="-122"/>
                <a:ea typeface="微软雅黑" panose="020B0503020204020204" charset="-122"/>
              </a:rPr>
              <a:t>）</a:t>
            </a:r>
            <a:endParaRPr lang="zh-CN" altLang="en-US" sz="2400" dirty="0">
              <a:solidFill>
                <a:schemeClr val="dk1"/>
              </a:solidFill>
              <a:latin typeface="微软雅黑" panose="020B0503020204020204" charset="-122"/>
              <a:ea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49486" y="555501"/>
            <a:ext cx="6768752" cy="607695"/>
          </a:xfrm>
          <a:prstGeom prst="rect">
            <a:avLst/>
          </a:prstGeom>
          <a:noFill/>
        </p:spPr>
        <p:txBody>
          <a:bodyPr wrap="square" rtlCol="0">
            <a:spAutoFit/>
          </a:bodyPr>
          <a:lstStyle/>
          <a:p>
            <a:pPr>
              <a:lnSpc>
                <a:spcPct val="120000"/>
              </a:lnSpc>
            </a:pPr>
            <a:r>
              <a:rPr kumimoji="1" lang="zh-CN" altLang="en-US" sz="2800" dirty="0">
                <a:solidFill>
                  <a:schemeClr val="accent1"/>
                </a:solidFill>
                <a:latin typeface="微软雅黑" panose="020B0503020204020204" charset="-122"/>
                <a:ea typeface="微软雅黑" panose="020B0503020204020204" charset="-122"/>
                <a:cs typeface="微软雅黑" panose="020B0503020204020204" charset="-122"/>
              </a:rPr>
              <a:t> 二、</a:t>
            </a:r>
            <a:r>
              <a:rPr kumimoji="1" lang="en-US" altLang="zh-CN" sz="2800" dirty="0">
                <a:solidFill>
                  <a:schemeClr val="accent1"/>
                </a:solidFill>
                <a:latin typeface="微软雅黑" panose="020B0503020204020204" charset="-122"/>
                <a:ea typeface="微软雅黑" panose="020B0503020204020204" charset="-122"/>
                <a:cs typeface="微软雅黑" panose="020B0503020204020204" charset="-122"/>
              </a:rPr>
              <a:t>LTE</a:t>
            </a:r>
            <a:r>
              <a:rPr kumimoji="1" lang="zh-CN" altLang="en-US" sz="2800" dirty="0">
                <a:solidFill>
                  <a:schemeClr val="accent1"/>
                </a:solidFill>
                <a:latin typeface="微软雅黑" panose="020B0503020204020204" charset="-122"/>
                <a:ea typeface="微软雅黑" panose="020B0503020204020204" charset="-122"/>
                <a:cs typeface="微软雅黑" panose="020B0503020204020204" charset="-122"/>
              </a:rPr>
              <a:t>网络的接口</a:t>
            </a:r>
            <a:endParaRPr kumimoji="1" lang="zh-CN" altLang="en-US" sz="28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custDataLst>
              <p:tags r:id="rId2"/>
            </p:custDataLst>
          </p:nvPr>
        </p:nvSpPr>
        <p:spPr>
          <a:xfrm>
            <a:off x="413385" y="1089660"/>
            <a:ext cx="10617835" cy="2399665"/>
          </a:xfrm>
          <a:prstGeom prst="rect">
            <a:avLst/>
          </a:prstGeom>
          <a:noFill/>
        </p:spPr>
        <p:txBody>
          <a:bodyPr wrap="square" rtlCol="0">
            <a:spAutoFit/>
          </a:bodyPr>
          <a:lstStyle/>
          <a:p>
            <a:pPr>
              <a:lnSpc>
                <a:spcPct val="150000"/>
              </a:lnSpc>
            </a:pPr>
            <a:r>
              <a:rPr kumimoji="1" lang="en-US" altLang="zh-CN" sz="2800" dirty="0">
                <a:solidFill>
                  <a:schemeClr val="dk1"/>
                </a:solidFill>
                <a:latin typeface="微软雅黑" panose="020B0503020204020204" charset="-122"/>
                <a:ea typeface="微软雅黑" panose="020B0503020204020204" charset="-122"/>
                <a:cs typeface="微软雅黑" panose="020B0503020204020204" charset="-122"/>
              </a:rPr>
              <a:t>2. S1</a:t>
            </a:r>
            <a:r>
              <a:rPr kumimoji="1" lang="zh-CN" altLang="en-US" sz="2800" dirty="0">
                <a:solidFill>
                  <a:schemeClr val="dk1"/>
                </a:solidFill>
                <a:latin typeface="微软雅黑" panose="020B0503020204020204" charset="-122"/>
                <a:ea typeface="微软雅黑" panose="020B0503020204020204" charset="-122"/>
                <a:cs typeface="微软雅黑" panose="020B0503020204020204" charset="-122"/>
              </a:rPr>
              <a:t>接口</a:t>
            </a:r>
            <a:endParaRPr kumimoji="1" lang="en-US" altLang="zh-CN" sz="2800" dirty="0">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rPr>
              <a:t>S1</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ENB</a:t>
            </a:r>
            <a:r>
              <a:rPr kumimoji="1" lang="zh-CN" altLang="en-US" sz="2400" dirty="0">
                <a:solidFill>
                  <a:schemeClr val="dk1"/>
                </a:solidFill>
                <a:latin typeface="微软雅黑" panose="020B0503020204020204" charset="-122"/>
                <a:ea typeface="微软雅黑" panose="020B0503020204020204" charset="-122"/>
              </a:rPr>
              <a:t>和核心网设备</a:t>
            </a:r>
            <a:r>
              <a:rPr kumimoji="1" lang="en-US" altLang="zh-CN" sz="2400" dirty="0">
                <a:solidFill>
                  <a:schemeClr val="dk1"/>
                </a:solidFill>
                <a:latin typeface="微软雅黑" panose="020B0503020204020204" charset="-122"/>
                <a:ea typeface="微软雅黑" panose="020B0503020204020204" charset="-122"/>
              </a:rPr>
              <a:t>( MME</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S-GW)</a:t>
            </a:r>
            <a:r>
              <a:rPr kumimoji="1" lang="zh-CN" altLang="en-US" sz="2400" dirty="0">
                <a:solidFill>
                  <a:schemeClr val="dk1"/>
                </a:solidFill>
                <a:latin typeface="微软雅黑" panose="020B0503020204020204" charset="-122"/>
                <a:ea typeface="微软雅黑" panose="020B0503020204020204" charset="-122"/>
              </a:rPr>
              <a:t>之间的接口</a:t>
            </a:r>
            <a:endParaRPr kumimoji="1" lang="en-US" altLang="zh-CN" sz="2400" dirty="0">
              <a:solidFill>
                <a:schemeClr val="dk1"/>
              </a:solidFill>
              <a:latin typeface="微软雅黑" panose="020B0503020204020204" charset="-122"/>
              <a:ea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chemeClr val="dk1"/>
                </a:solidFill>
                <a:latin typeface="微软雅黑" panose="020B0503020204020204" charset="-122"/>
                <a:ea typeface="微软雅黑" panose="020B0503020204020204" charset="-122"/>
              </a:rPr>
              <a:t>传递内容：信令、用户数据</a:t>
            </a:r>
            <a:endParaRPr kumimoji="1" lang="en-US" altLang="zh-CN" sz="2400" dirty="0">
              <a:solidFill>
                <a:schemeClr val="dk1"/>
              </a:solidFill>
              <a:latin typeface="微软雅黑" panose="020B0503020204020204" charset="-122"/>
              <a:ea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chemeClr val="dk1"/>
                </a:solidFill>
                <a:latin typeface="微软雅黑" panose="020B0503020204020204" charset="-122"/>
                <a:ea typeface="微软雅黑" panose="020B0503020204020204" charset="-122"/>
              </a:rPr>
              <a:t>分类：</a:t>
            </a:r>
            <a:r>
              <a:rPr kumimoji="1" lang="en-US" altLang="zh-CN" sz="2400" dirty="0">
                <a:solidFill>
                  <a:schemeClr val="dk1"/>
                </a:solidFill>
                <a:latin typeface="微软雅黑" panose="020B0503020204020204" charset="-122"/>
                <a:ea typeface="微软雅黑" panose="020B0503020204020204" charset="-122"/>
              </a:rPr>
              <a:t>S1-C (S1-MME) </a:t>
            </a:r>
            <a:r>
              <a:rPr kumimoji="1" lang="zh-CN" altLang="en-US" sz="2400" dirty="0">
                <a:solidFill>
                  <a:schemeClr val="dk1"/>
                </a:solidFill>
                <a:latin typeface="微软雅黑" panose="020B0503020204020204" charset="-122"/>
                <a:ea typeface="微软雅黑" panose="020B0503020204020204" charset="-122"/>
              </a:rPr>
              <a:t>和 </a:t>
            </a:r>
            <a:r>
              <a:rPr kumimoji="1" lang="en-US" altLang="zh-CN" sz="2400" dirty="0">
                <a:solidFill>
                  <a:schemeClr val="dk1"/>
                </a:solidFill>
                <a:latin typeface="微软雅黑" panose="020B0503020204020204" charset="-122"/>
                <a:ea typeface="微软雅黑" panose="020B0503020204020204" charset="-122"/>
              </a:rPr>
              <a:t>S1-U</a:t>
            </a:r>
            <a:endParaRPr kumimoji="1" lang="en-US" altLang="zh-CN" sz="2400" dirty="0">
              <a:solidFill>
                <a:schemeClr val="dk1"/>
              </a:solidFill>
              <a:latin typeface="微软雅黑" panose="020B0503020204020204" charset="-122"/>
              <a:ea typeface="微软雅黑" panose="020B0503020204020204" charset="-122"/>
            </a:endParaRPr>
          </a:p>
        </p:txBody>
      </p:sp>
      <p:grpSp>
        <p:nvGrpSpPr>
          <p:cNvPr id="2" name="组合 1"/>
          <p:cNvGrpSpPr/>
          <p:nvPr/>
        </p:nvGrpSpPr>
        <p:grpSpPr>
          <a:xfrm>
            <a:off x="1313582" y="3234682"/>
            <a:ext cx="7543823" cy="3052993"/>
            <a:chOff x="2069" y="4975"/>
            <a:chExt cx="11880" cy="4808"/>
          </a:xfrm>
        </p:grpSpPr>
        <p:cxnSp>
          <p:nvCxnSpPr>
            <p:cNvPr id="9" name="直接连接符 8"/>
            <p:cNvCxnSpPr/>
            <p:nvPr>
              <p:custDataLst>
                <p:tags r:id="rId3"/>
              </p:custDataLst>
            </p:nvPr>
          </p:nvCxnSpPr>
          <p:spPr>
            <a:xfrm flipV="1">
              <a:off x="3902" y="5641"/>
              <a:ext cx="7344" cy="1379"/>
            </a:xfrm>
            <a:prstGeom prst="line">
              <a:avLst/>
            </a:prstGeom>
            <a:ln>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13" name="直接连接符 12"/>
            <p:cNvCxnSpPr/>
            <p:nvPr>
              <p:custDataLst>
                <p:tags r:id="rId4"/>
              </p:custDataLst>
            </p:nvPr>
          </p:nvCxnSpPr>
          <p:spPr>
            <a:xfrm>
              <a:off x="3894" y="7270"/>
              <a:ext cx="7246" cy="1034"/>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
          <p:nvSpPr>
            <p:cNvPr id="15" name="矩形: 圆角 14"/>
            <p:cNvSpPr/>
            <p:nvPr>
              <p:custDataLst>
                <p:tags r:id="rId5"/>
              </p:custDataLst>
            </p:nvPr>
          </p:nvSpPr>
          <p:spPr>
            <a:xfrm>
              <a:off x="11462" y="4975"/>
              <a:ext cx="1588" cy="1474"/>
            </a:xfrm>
            <a:prstGeom prst="round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solidFill>
                  <a:schemeClr val="dk1"/>
                </a:solidFill>
              </a:endParaRPr>
            </a:p>
          </p:txBody>
        </p:sp>
        <p:sp>
          <p:nvSpPr>
            <p:cNvPr id="6" name="文本框 5"/>
            <p:cNvSpPr txBox="1"/>
            <p:nvPr>
              <p:custDataLst>
                <p:tags r:id="rId6"/>
              </p:custDataLst>
            </p:nvPr>
          </p:nvSpPr>
          <p:spPr>
            <a:xfrm>
              <a:off x="11700" y="5421"/>
              <a:ext cx="1671" cy="628"/>
            </a:xfrm>
            <a:prstGeom prst="rect">
              <a:avLst/>
            </a:prstGeom>
            <a:noFill/>
          </p:spPr>
          <p:txBody>
            <a:bodyPr wrap="square" rtlCol="0">
              <a:spAutoFit/>
            </a:bodyPr>
            <a:lstStyle/>
            <a:p>
              <a:r>
                <a:rPr lang="en-US" altLang="zh-CN" sz="2000" dirty="0">
                  <a:solidFill>
                    <a:schemeClr val="dk1"/>
                  </a:solidFill>
                </a:rPr>
                <a:t>MME</a:t>
              </a:r>
              <a:endParaRPr lang="en-US" altLang="zh-CN" sz="2000" dirty="0">
                <a:solidFill>
                  <a:schemeClr val="dk1"/>
                </a:solidFill>
              </a:endParaRPr>
            </a:p>
          </p:txBody>
        </p:sp>
        <p:sp>
          <p:nvSpPr>
            <p:cNvPr id="17" name="矩形: 圆角 16"/>
            <p:cNvSpPr/>
            <p:nvPr>
              <p:custDataLst>
                <p:tags r:id="rId7"/>
              </p:custDataLst>
            </p:nvPr>
          </p:nvSpPr>
          <p:spPr>
            <a:xfrm>
              <a:off x="2069" y="6428"/>
              <a:ext cx="1588" cy="1474"/>
            </a:xfrm>
            <a:prstGeom prst="round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solidFill>
                  <a:schemeClr val="dk1"/>
                </a:solidFill>
              </a:endParaRPr>
            </a:p>
          </p:txBody>
        </p:sp>
        <p:sp>
          <p:nvSpPr>
            <p:cNvPr id="18" name="文本框 17"/>
            <p:cNvSpPr txBox="1"/>
            <p:nvPr>
              <p:custDataLst>
                <p:tags r:id="rId8"/>
              </p:custDataLst>
            </p:nvPr>
          </p:nvSpPr>
          <p:spPr>
            <a:xfrm>
              <a:off x="2409" y="6925"/>
              <a:ext cx="3629" cy="628"/>
            </a:xfrm>
            <a:prstGeom prst="rect">
              <a:avLst/>
            </a:prstGeom>
            <a:noFill/>
          </p:spPr>
          <p:txBody>
            <a:bodyPr wrap="square" rtlCol="0">
              <a:spAutoFit/>
            </a:bodyPr>
            <a:lstStyle/>
            <a:p>
              <a:r>
                <a:rPr lang="en-US" altLang="zh-CN" sz="2000" dirty="0">
                  <a:solidFill>
                    <a:schemeClr val="dk1"/>
                  </a:solidFill>
                </a:rPr>
                <a:t>ENB</a:t>
              </a:r>
              <a:endParaRPr lang="en-US" altLang="zh-CN" sz="2000" dirty="0">
                <a:solidFill>
                  <a:schemeClr val="dk1"/>
                </a:solidFill>
              </a:endParaRPr>
            </a:p>
          </p:txBody>
        </p:sp>
        <p:sp>
          <p:nvSpPr>
            <p:cNvPr id="19" name="矩形: 圆角 18"/>
            <p:cNvSpPr/>
            <p:nvPr>
              <p:custDataLst>
                <p:tags r:id="rId9"/>
              </p:custDataLst>
            </p:nvPr>
          </p:nvSpPr>
          <p:spPr>
            <a:xfrm>
              <a:off x="11462" y="7330"/>
              <a:ext cx="1588" cy="1474"/>
            </a:xfrm>
            <a:prstGeom prst="round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solidFill>
                  <a:schemeClr val="dk1"/>
                </a:solidFill>
              </a:endParaRPr>
            </a:p>
          </p:txBody>
        </p:sp>
        <p:sp>
          <p:nvSpPr>
            <p:cNvPr id="22" name="文本框 21"/>
            <p:cNvSpPr txBox="1"/>
            <p:nvPr>
              <p:custDataLst>
                <p:tags r:id="rId10"/>
              </p:custDataLst>
            </p:nvPr>
          </p:nvSpPr>
          <p:spPr>
            <a:xfrm>
              <a:off x="11700" y="7776"/>
              <a:ext cx="1492" cy="628"/>
            </a:xfrm>
            <a:prstGeom prst="rect">
              <a:avLst/>
            </a:prstGeom>
            <a:noFill/>
          </p:spPr>
          <p:txBody>
            <a:bodyPr wrap="square" rtlCol="0">
              <a:spAutoFit/>
            </a:bodyPr>
            <a:lstStyle/>
            <a:p>
              <a:r>
                <a:rPr lang="en-US" altLang="zh-CN" sz="2000" dirty="0">
                  <a:solidFill>
                    <a:schemeClr val="dk1"/>
                  </a:solidFill>
                </a:rPr>
                <a:t>S-GW</a:t>
              </a:r>
              <a:endParaRPr lang="en-US" altLang="zh-CN" sz="2000" dirty="0">
                <a:solidFill>
                  <a:schemeClr val="dk1"/>
                </a:solidFill>
              </a:endParaRPr>
            </a:p>
          </p:txBody>
        </p:sp>
        <p:sp>
          <p:nvSpPr>
            <p:cNvPr id="23" name="文本框 22"/>
            <p:cNvSpPr txBox="1"/>
            <p:nvPr>
              <p:custDataLst>
                <p:tags r:id="rId11"/>
              </p:custDataLst>
            </p:nvPr>
          </p:nvSpPr>
          <p:spPr>
            <a:xfrm>
              <a:off x="4575" y="9155"/>
              <a:ext cx="2495" cy="628"/>
            </a:xfrm>
            <a:prstGeom prst="rect">
              <a:avLst/>
            </a:prstGeom>
            <a:noFill/>
          </p:spPr>
          <p:txBody>
            <a:bodyPr wrap="square" rtlCol="0">
              <a:spAutoFit/>
            </a:bodyPr>
            <a:lstStyle/>
            <a:p>
              <a:r>
                <a:rPr lang="zh-CN" altLang="en-US" sz="2000" dirty="0">
                  <a:solidFill>
                    <a:schemeClr val="dk1"/>
                  </a:solidFill>
                  <a:latin typeface="微软雅黑" panose="020B0503020204020204" charset="-122"/>
                  <a:ea typeface="微软雅黑" panose="020B0503020204020204" charset="-122"/>
                </a:rPr>
                <a:t>数据（</a:t>
              </a:r>
              <a:r>
                <a:rPr lang="en-US" altLang="zh-CN" sz="2000" dirty="0">
                  <a:solidFill>
                    <a:schemeClr val="dk1"/>
                  </a:solidFill>
                  <a:latin typeface="微软雅黑" panose="020B0503020204020204" charset="-122"/>
                  <a:ea typeface="微软雅黑" panose="020B0503020204020204" charset="-122"/>
                </a:rPr>
                <a:t>U</a:t>
              </a:r>
              <a:r>
                <a:rPr lang="zh-CN" altLang="en-US" sz="2000" dirty="0">
                  <a:solidFill>
                    <a:schemeClr val="dk1"/>
                  </a:solidFill>
                  <a:latin typeface="微软雅黑" panose="020B0503020204020204" charset="-122"/>
                  <a:ea typeface="微软雅黑" panose="020B0503020204020204" charset="-122"/>
                </a:rPr>
                <a:t>）</a:t>
              </a:r>
              <a:endParaRPr lang="zh-CN" altLang="en-US" sz="2000" dirty="0">
                <a:solidFill>
                  <a:schemeClr val="dk1"/>
                </a:solidFill>
                <a:latin typeface="微软雅黑" panose="020B0503020204020204" charset="-122"/>
                <a:ea typeface="微软雅黑" panose="020B0503020204020204" charset="-122"/>
              </a:endParaRPr>
            </a:p>
          </p:txBody>
        </p:sp>
        <p:cxnSp>
          <p:nvCxnSpPr>
            <p:cNvPr id="24" name="直接连接符 23"/>
            <p:cNvCxnSpPr/>
            <p:nvPr>
              <p:custDataLst>
                <p:tags r:id="rId12"/>
              </p:custDataLst>
            </p:nvPr>
          </p:nvCxnSpPr>
          <p:spPr>
            <a:xfrm>
              <a:off x="2647" y="8696"/>
              <a:ext cx="1625" cy="0"/>
            </a:xfrm>
            <a:prstGeom prst="line">
              <a:avLst/>
            </a:prstGeom>
            <a:ln>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25" name="直接连接符 24"/>
            <p:cNvCxnSpPr/>
            <p:nvPr>
              <p:custDataLst>
                <p:tags r:id="rId13"/>
              </p:custDataLst>
            </p:nvPr>
          </p:nvCxnSpPr>
          <p:spPr>
            <a:xfrm>
              <a:off x="2647" y="9446"/>
              <a:ext cx="1625"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
          <p:nvSpPr>
            <p:cNvPr id="26" name="文本框 25"/>
            <p:cNvSpPr txBox="1"/>
            <p:nvPr>
              <p:custDataLst>
                <p:tags r:id="rId14"/>
              </p:custDataLst>
            </p:nvPr>
          </p:nvSpPr>
          <p:spPr>
            <a:xfrm>
              <a:off x="4579" y="8444"/>
              <a:ext cx="2495" cy="628"/>
            </a:xfrm>
            <a:prstGeom prst="rect">
              <a:avLst/>
            </a:prstGeom>
            <a:noFill/>
          </p:spPr>
          <p:txBody>
            <a:bodyPr wrap="square" rtlCol="0">
              <a:spAutoFit/>
            </a:bodyPr>
            <a:lstStyle/>
            <a:p>
              <a:r>
                <a:rPr lang="zh-CN" altLang="en-US" sz="2000" dirty="0">
                  <a:solidFill>
                    <a:schemeClr val="dk1"/>
                  </a:solidFill>
                  <a:latin typeface="微软雅黑" panose="020B0503020204020204" charset="-122"/>
                  <a:ea typeface="微软雅黑" panose="020B0503020204020204" charset="-122"/>
                </a:rPr>
                <a:t>信令（</a:t>
              </a:r>
              <a:r>
                <a:rPr lang="en-US" altLang="zh-CN" sz="2000" dirty="0">
                  <a:solidFill>
                    <a:schemeClr val="dk1"/>
                  </a:solidFill>
                  <a:latin typeface="微软雅黑" panose="020B0503020204020204" charset="-122"/>
                  <a:ea typeface="微软雅黑" panose="020B0503020204020204" charset="-122"/>
                </a:rPr>
                <a:t>C</a:t>
              </a:r>
              <a:r>
                <a:rPr lang="zh-CN" altLang="en-US" sz="2000" dirty="0">
                  <a:solidFill>
                    <a:schemeClr val="dk1"/>
                  </a:solidFill>
                  <a:latin typeface="微软雅黑" panose="020B0503020204020204" charset="-122"/>
                  <a:ea typeface="微软雅黑" panose="020B0503020204020204" charset="-122"/>
                </a:rPr>
                <a:t>）</a:t>
              </a:r>
              <a:endParaRPr lang="zh-CN" altLang="en-US" sz="2000" dirty="0">
                <a:solidFill>
                  <a:schemeClr val="dk1"/>
                </a:solidFill>
                <a:latin typeface="微软雅黑" panose="020B0503020204020204" charset="-122"/>
                <a:ea typeface="微软雅黑" panose="020B0503020204020204" charset="-122"/>
              </a:endParaRPr>
            </a:p>
          </p:txBody>
        </p:sp>
        <p:sp>
          <p:nvSpPr>
            <p:cNvPr id="27" name="文本框 26"/>
            <p:cNvSpPr txBox="1"/>
            <p:nvPr>
              <p:custDataLst>
                <p:tags r:id="rId15"/>
              </p:custDataLst>
            </p:nvPr>
          </p:nvSpPr>
          <p:spPr>
            <a:xfrm>
              <a:off x="7625" y="5451"/>
              <a:ext cx="1588" cy="628"/>
            </a:xfrm>
            <a:prstGeom prst="rect">
              <a:avLst/>
            </a:prstGeom>
            <a:noFill/>
          </p:spPr>
          <p:txBody>
            <a:bodyPr wrap="square" rtlCol="0">
              <a:spAutoFit/>
            </a:bodyPr>
            <a:lstStyle/>
            <a:p>
              <a:r>
                <a:rPr lang="en-US" altLang="zh-CN" sz="2000" dirty="0">
                  <a:solidFill>
                    <a:srgbClr val="FF0000"/>
                  </a:solidFill>
                </a:rPr>
                <a:t>S1-C</a:t>
              </a:r>
              <a:endParaRPr lang="en-US" altLang="zh-CN" sz="2000" dirty="0">
                <a:solidFill>
                  <a:srgbClr val="FF0000"/>
                </a:solidFill>
              </a:endParaRPr>
            </a:p>
          </p:txBody>
        </p:sp>
        <p:sp>
          <p:nvSpPr>
            <p:cNvPr id="28" name="文本框 27"/>
            <p:cNvSpPr txBox="1"/>
            <p:nvPr>
              <p:custDataLst>
                <p:tags r:id="rId16"/>
              </p:custDataLst>
            </p:nvPr>
          </p:nvSpPr>
          <p:spPr>
            <a:xfrm>
              <a:off x="7739" y="7363"/>
              <a:ext cx="1247" cy="628"/>
            </a:xfrm>
            <a:prstGeom prst="rect">
              <a:avLst/>
            </a:prstGeom>
            <a:noFill/>
          </p:spPr>
          <p:txBody>
            <a:bodyPr wrap="square" rtlCol="0">
              <a:spAutoFit/>
            </a:bodyPr>
            <a:lstStyle/>
            <a:p>
              <a:r>
                <a:rPr lang="en-US" altLang="zh-CN" sz="2000" dirty="0">
                  <a:solidFill>
                    <a:srgbClr val="FF0000"/>
                  </a:solidFill>
                </a:rPr>
                <a:t>S1-U</a:t>
              </a:r>
              <a:endParaRPr lang="en-US" altLang="zh-CN" sz="2000" dirty="0">
                <a:solidFill>
                  <a:srgbClr val="FF0000"/>
                </a:solidFill>
              </a:endParaRPr>
            </a:p>
          </p:txBody>
        </p:sp>
        <p:cxnSp>
          <p:nvCxnSpPr>
            <p:cNvPr id="30" name="直接连接符 29"/>
            <p:cNvCxnSpPr>
              <a:stCxn id="15" idx="2"/>
              <a:endCxn id="19" idx="0"/>
            </p:cNvCxnSpPr>
            <p:nvPr>
              <p:custDataLst>
                <p:tags r:id="rId17"/>
              </p:custDataLst>
            </p:nvPr>
          </p:nvCxnSpPr>
          <p:spPr>
            <a:xfrm>
              <a:off x="12255" y="6449"/>
              <a:ext cx="0" cy="881"/>
            </a:xfrm>
            <a:prstGeom prst="line">
              <a:avLst/>
            </a:prstGeom>
            <a:ln>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18"/>
              </p:custDataLst>
            </p:nvPr>
          </p:nvSpPr>
          <p:spPr>
            <a:xfrm>
              <a:off x="12361" y="6615"/>
              <a:ext cx="1588" cy="628"/>
            </a:xfrm>
            <a:prstGeom prst="rect">
              <a:avLst/>
            </a:prstGeom>
            <a:noFill/>
          </p:spPr>
          <p:txBody>
            <a:bodyPr wrap="square" rtlCol="0">
              <a:spAutoFit/>
            </a:bodyPr>
            <a:lstStyle/>
            <a:p>
              <a:r>
                <a:rPr lang="en-US" altLang="zh-CN" sz="2000" dirty="0">
                  <a:solidFill>
                    <a:schemeClr val="dk1"/>
                  </a:solidFill>
                </a:rPr>
                <a:t>S11</a:t>
              </a:r>
              <a:endParaRPr lang="en-US" altLang="zh-CN" sz="2000" dirty="0">
                <a:solidFill>
                  <a:schemeClr val="dk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49486" y="380876"/>
            <a:ext cx="6768752" cy="681990"/>
          </a:xfrm>
          <a:prstGeom prst="rect">
            <a:avLst/>
          </a:prstGeom>
          <a:noFill/>
        </p:spPr>
        <p:txBody>
          <a:bodyPr wrap="square" rtlCol="0">
            <a:spAutoFit/>
          </a:bodyPr>
          <a:lstStyle/>
          <a:p>
            <a:pPr>
              <a:lnSpc>
                <a:spcPct val="120000"/>
              </a:lnSpc>
            </a:pPr>
            <a:r>
              <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rPr>
              <a:t> 二、</a:t>
            </a:r>
            <a:r>
              <a:rPr kumimoji="1" lang="en-US" altLang="zh-CN" sz="3200" dirty="0">
                <a:solidFill>
                  <a:schemeClr val="accent1"/>
                </a:solidFill>
                <a:latin typeface="微软雅黑" panose="020B0503020204020204" charset="-122"/>
                <a:ea typeface="微软雅黑" panose="020B0503020204020204" charset="-122"/>
                <a:cs typeface="微软雅黑" panose="020B0503020204020204" charset="-122"/>
              </a:rPr>
              <a:t>LTE</a:t>
            </a:r>
            <a:r>
              <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rPr>
              <a:t>网络的接口</a:t>
            </a:r>
            <a:endParaRPr kumimoji="1" lang="zh-CN" altLang="en-US" sz="32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custDataLst>
              <p:tags r:id="rId2"/>
            </p:custDataLst>
          </p:nvPr>
        </p:nvSpPr>
        <p:spPr>
          <a:xfrm>
            <a:off x="609600" y="1017905"/>
            <a:ext cx="8684895" cy="2953385"/>
          </a:xfrm>
          <a:prstGeom prst="rect">
            <a:avLst/>
          </a:prstGeom>
          <a:noFill/>
        </p:spPr>
        <p:txBody>
          <a:bodyPr wrap="square" rtlCol="0">
            <a:spAutoFit/>
          </a:bodyPr>
          <a:lstStyle/>
          <a:p>
            <a:pPr>
              <a:lnSpc>
                <a:spcPct val="150000"/>
              </a:lnSpc>
            </a:pPr>
            <a:r>
              <a:rPr kumimoji="1" lang="en-US" altLang="zh-CN" sz="2800" dirty="0">
                <a:solidFill>
                  <a:schemeClr val="dk1"/>
                </a:solidFill>
                <a:latin typeface="微软雅黑" panose="020B0503020204020204" charset="-122"/>
                <a:ea typeface="微软雅黑" panose="020B0503020204020204" charset="-122"/>
                <a:cs typeface="微软雅黑" panose="020B0503020204020204" charset="-122"/>
              </a:rPr>
              <a:t>2. X2</a:t>
            </a:r>
            <a:endParaRPr kumimoji="1" lang="en-US" altLang="zh-CN" sz="2800" dirty="0">
              <a:solidFill>
                <a:schemeClr val="dk1"/>
              </a:solidFill>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2400" dirty="0">
                <a:solidFill>
                  <a:schemeClr val="dk1"/>
                </a:solidFill>
                <a:latin typeface="微软雅黑" panose="020B0503020204020204" charset="-122"/>
                <a:ea typeface="微软雅黑" panose="020B0503020204020204" charset="-122"/>
              </a:rPr>
              <a:t>X2</a:t>
            </a:r>
            <a:r>
              <a:rPr kumimoji="1" lang="zh-CN" altLang="en-US" sz="2400" dirty="0">
                <a:solidFill>
                  <a:schemeClr val="dk1"/>
                </a:solidFill>
                <a:latin typeface="微软雅黑" panose="020B0503020204020204" charset="-122"/>
                <a:ea typeface="微软雅黑" panose="020B0503020204020204" charset="-122"/>
              </a:rPr>
              <a:t>：</a:t>
            </a:r>
            <a:r>
              <a:rPr kumimoji="1" lang="en-US" altLang="zh-CN" sz="2400" dirty="0">
                <a:solidFill>
                  <a:schemeClr val="dk1"/>
                </a:solidFill>
                <a:latin typeface="微软雅黑" panose="020B0503020204020204" charset="-122"/>
                <a:ea typeface="微软雅黑" panose="020B0503020204020204" charset="-122"/>
              </a:rPr>
              <a:t>ENB</a:t>
            </a:r>
            <a:r>
              <a:rPr kumimoji="1" lang="zh-CN" altLang="en-US" sz="2400" dirty="0">
                <a:solidFill>
                  <a:schemeClr val="dk1"/>
                </a:solidFill>
                <a:latin typeface="微软雅黑" panose="020B0503020204020204" charset="-122"/>
                <a:ea typeface="微软雅黑" panose="020B0503020204020204" charset="-122"/>
              </a:rPr>
              <a:t>和</a:t>
            </a:r>
            <a:r>
              <a:rPr kumimoji="1" lang="en-US" altLang="zh-CN" sz="2400" dirty="0">
                <a:solidFill>
                  <a:schemeClr val="dk1"/>
                </a:solidFill>
                <a:latin typeface="微软雅黑" panose="020B0503020204020204" charset="-122"/>
                <a:ea typeface="微软雅黑" panose="020B0503020204020204" charset="-122"/>
              </a:rPr>
              <a:t>ENB</a:t>
            </a:r>
            <a:r>
              <a:rPr kumimoji="1" lang="zh-CN" altLang="en-US" sz="2400" dirty="0">
                <a:solidFill>
                  <a:schemeClr val="dk1"/>
                </a:solidFill>
                <a:latin typeface="微软雅黑" panose="020B0503020204020204" charset="-122"/>
                <a:ea typeface="微软雅黑" panose="020B0503020204020204" charset="-122"/>
              </a:rPr>
              <a:t>之间的接口</a:t>
            </a:r>
            <a:endParaRPr kumimoji="1" lang="en-US" altLang="zh-CN" sz="2400" dirty="0">
              <a:solidFill>
                <a:schemeClr val="dk1"/>
              </a:solidFill>
              <a:latin typeface="微软雅黑" panose="020B0503020204020204" charset="-122"/>
              <a:ea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chemeClr val="dk1"/>
                </a:solidFill>
                <a:latin typeface="微软雅黑" panose="020B0503020204020204" charset="-122"/>
                <a:ea typeface="微软雅黑" panose="020B0503020204020204" charset="-122"/>
              </a:rPr>
              <a:t>传递内容：信令、用户数据</a:t>
            </a:r>
            <a:endParaRPr kumimoji="1" lang="en-US" altLang="zh-CN" sz="2400" dirty="0">
              <a:solidFill>
                <a:schemeClr val="dk1"/>
              </a:solidFill>
              <a:latin typeface="微软雅黑" panose="020B0503020204020204" charset="-122"/>
              <a:ea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400" dirty="0">
                <a:solidFill>
                  <a:schemeClr val="dk1"/>
                </a:solidFill>
                <a:latin typeface="微软雅黑" panose="020B0503020204020204" charset="-122"/>
                <a:ea typeface="微软雅黑" panose="020B0503020204020204" charset="-122"/>
              </a:rPr>
              <a:t>意义：</a:t>
            </a:r>
            <a:r>
              <a:rPr kumimoji="1" lang="en-US" altLang="zh-CN" sz="2400" dirty="0">
                <a:solidFill>
                  <a:schemeClr val="dk1"/>
                </a:solidFill>
                <a:latin typeface="微软雅黑" panose="020B0503020204020204" charset="-122"/>
                <a:ea typeface="微软雅黑" panose="020B0503020204020204" charset="-122"/>
              </a:rPr>
              <a:t>LTE</a:t>
            </a:r>
            <a:r>
              <a:rPr kumimoji="1" lang="zh-CN" altLang="en-US" sz="2400" dirty="0">
                <a:solidFill>
                  <a:schemeClr val="dk1"/>
                </a:solidFill>
                <a:latin typeface="微软雅黑" panose="020B0503020204020204" charset="-122"/>
                <a:ea typeface="微软雅黑" panose="020B0503020204020204" charset="-122"/>
              </a:rPr>
              <a:t>网络特有的接口，提高站间切换效率、实现站间负载均衡。</a:t>
            </a:r>
            <a:endParaRPr kumimoji="1" lang="zh-CN" altLang="en-US" sz="2400" dirty="0">
              <a:solidFill>
                <a:schemeClr val="dk1"/>
              </a:solidFill>
              <a:latin typeface="微软雅黑" panose="020B0503020204020204" charset="-122"/>
              <a:ea typeface="微软雅黑" panose="020B0503020204020204" charset="-122"/>
            </a:endParaRPr>
          </a:p>
        </p:txBody>
      </p:sp>
      <p:sp>
        <p:nvSpPr>
          <p:cNvPr id="23" name="文本框 22"/>
          <p:cNvSpPr txBox="1"/>
          <p:nvPr>
            <p:custDataLst>
              <p:tags r:id="rId3"/>
            </p:custDataLst>
          </p:nvPr>
        </p:nvSpPr>
        <p:spPr>
          <a:xfrm>
            <a:off x="5020962" y="5638705"/>
            <a:ext cx="1584176" cy="460375"/>
          </a:xfrm>
          <a:prstGeom prst="rect">
            <a:avLst/>
          </a:prstGeom>
          <a:noFill/>
        </p:spPr>
        <p:txBody>
          <a:bodyPr wrap="square" rtlCol="0">
            <a:spAutoFit/>
          </a:bodyPr>
          <a:lstStyle/>
          <a:p>
            <a:r>
              <a:rPr lang="zh-CN" altLang="en-US" sz="2400" dirty="0">
                <a:solidFill>
                  <a:schemeClr val="dk1"/>
                </a:solidFill>
                <a:latin typeface="微软雅黑" panose="020B0503020204020204" charset="-122"/>
                <a:ea typeface="微软雅黑" panose="020B0503020204020204" charset="-122"/>
              </a:rPr>
              <a:t>数据（</a:t>
            </a:r>
            <a:r>
              <a:rPr lang="en-US" altLang="zh-CN" sz="2400" dirty="0">
                <a:solidFill>
                  <a:schemeClr val="dk1"/>
                </a:solidFill>
                <a:latin typeface="微软雅黑" panose="020B0503020204020204" charset="-122"/>
                <a:ea typeface="微软雅黑" panose="020B0503020204020204" charset="-122"/>
              </a:rPr>
              <a:t>U</a:t>
            </a:r>
            <a:r>
              <a:rPr lang="zh-CN" altLang="en-US" sz="2400" dirty="0">
                <a:solidFill>
                  <a:schemeClr val="dk1"/>
                </a:solidFill>
                <a:latin typeface="微软雅黑" panose="020B0503020204020204" charset="-122"/>
                <a:ea typeface="微软雅黑" panose="020B0503020204020204" charset="-122"/>
              </a:rPr>
              <a:t>）</a:t>
            </a:r>
            <a:endParaRPr lang="zh-CN" altLang="en-US" sz="2400" dirty="0">
              <a:solidFill>
                <a:schemeClr val="dk1"/>
              </a:solidFill>
              <a:latin typeface="微软雅黑" panose="020B0503020204020204" charset="-122"/>
              <a:ea typeface="微软雅黑" panose="020B0503020204020204" charset="-122"/>
            </a:endParaRPr>
          </a:p>
        </p:txBody>
      </p:sp>
      <p:cxnSp>
        <p:nvCxnSpPr>
          <p:cNvPr id="25" name="直接连接符 24"/>
          <p:cNvCxnSpPr/>
          <p:nvPr>
            <p:custDataLst>
              <p:tags r:id="rId4"/>
            </p:custDataLst>
          </p:nvPr>
        </p:nvCxnSpPr>
        <p:spPr>
          <a:xfrm>
            <a:off x="3796826" y="5922431"/>
            <a:ext cx="1031738" cy="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
        <p:nvSpPr>
          <p:cNvPr id="26" name="文本框 25"/>
          <p:cNvSpPr txBox="1"/>
          <p:nvPr>
            <p:custDataLst>
              <p:tags r:id="rId5"/>
            </p:custDataLst>
          </p:nvPr>
        </p:nvSpPr>
        <p:spPr>
          <a:xfrm>
            <a:off x="5023674" y="5286302"/>
            <a:ext cx="1584176" cy="460375"/>
          </a:xfrm>
          <a:prstGeom prst="rect">
            <a:avLst/>
          </a:prstGeom>
          <a:noFill/>
        </p:spPr>
        <p:txBody>
          <a:bodyPr wrap="square" rtlCol="0">
            <a:spAutoFit/>
          </a:bodyPr>
          <a:lstStyle/>
          <a:p>
            <a:r>
              <a:rPr lang="zh-CN" altLang="en-US" sz="2400" dirty="0">
                <a:solidFill>
                  <a:schemeClr val="dk1"/>
                </a:solidFill>
                <a:latin typeface="微软雅黑" panose="020B0503020204020204" charset="-122"/>
                <a:ea typeface="微软雅黑" panose="020B0503020204020204" charset="-122"/>
              </a:rPr>
              <a:t>信令（</a:t>
            </a:r>
            <a:r>
              <a:rPr lang="en-US" altLang="zh-CN" sz="2400" dirty="0">
                <a:solidFill>
                  <a:schemeClr val="dk1"/>
                </a:solidFill>
                <a:latin typeface="微软雅黑" panose="020B0503020204020204" charset="-122"/>
                <a:ea typeface="微软雅黑" panose="020B0503020204020204" charset="-122"/>
              </a:rPr>
              <a:t>C</a:t>
            </a:r>
            <a:r>
              <a:rPr lang="zh-CN" altLang="en-US" sz="2400" dirty="0">
                <a:solidFill>
                  <a:schemeClr val="dk1"/>
                </a:solidFill>
                <a:latin typeface="微软雅黑" panose="020B0503020204020204" charset="-122"/>
                <a:ea typeface="微软雅黑" panose="020B0503020204020204" charset="-122"/>
              </a:rPr>
              <a:t>）</a:t>
            </a:r>
            <a:endParaRPr lang="zh-CN" altLang="en-US" sz="2400" dirty="0">
              <a:solidFill>
                <a:schemeClr val="dk1"/>
              </a:solidFill>
              <a:latin typeface="微软雅黑" panose="020B0503020204020204" charset="-122"/>
              <a:ea typeface="微软雅黑" panose="020B0503020204020204" charset="-122"/>
            </a:endParaRPr>
          </a:p>
        </p:txBody>
      </p:sp>
      <p:sp>
        <p:nvSpPr>
          <p:cNvPr id="29" name="矩形: 圆角 28"/>
          <p:cNvSpPr/>
          <p:nvPr>
            <p:custDataLst>
              <p:tags r:id="rId6"/>
            </p:custDataLst>
          </p:nvPr>
        </p:nvSpPr>
        <p:spPr>
          <a:xfrm>
            <a:off x="7217891" y="4045821"/>
            <a:ext cx="1008112" cy="936100"/>
          </a:xfrm>
          <a:prstGeom prst="round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solidFill>
                <a:schemeClr val="dk1"/>
              </a:solidFill>
            </a:endParaRPr>
          </a:p>
        </p:txBody>
      </p:sp>
      <p:cxnSp>
        <p:nvCxnSpPr>
          <p:cNvPr id="31" name="直接连接符 30"/>
          <p:cNvCxnSpPr/>
          <p:nvPr>
            <p:custDataLst>
              <p:tags r:id="rId7"/>
            </p:custDataLst>
          </p:nvPr>
        </p:nvCxnSpPr>
        <p:spPr>
          <a:xfrm flipV="1">
            <a:off x="3617491" y="4531062"/>
            <a:ext cx="3312368" cy="31722"/>
          </a:xfrm>
          <a:prstGeom prst="line">
            <a:avLst/>
          </a:prstGeom>
          <a:ln>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33" name="直接连接符 32"/>
          <p:cNvCxnSpPr/>
          <p:nvPr>
            <p:custDataLst>
              <p:tags r:id="rId8"/>
            </p:custDataLst>
          </p:nvPr>
        </p:nvCxnSpPr>
        <p:spPr>
          <a:xfrm flipV="1">
            <a:off x="3617491" y="4715728"/>
            <a:ext cx="3312368" cy="31722"/>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
        <p:nvSpPr>
          <p:cNvPr id="34" name="矩形: 圆角 33"/>
          <p:cNvSpPr/>
          <p:nvPr>
            <p:custDataLst>
              <p:tags r:id="rId9"/>
            </p:custDataLst>
          </p:nvPr>
        </p:nvSpPr>
        <p:spPr>
          <a:xfrm>
            <a:off x="2416981" y="4072013"/>
            <a:ext cx="1008112" cy="936100"/>
          </a:xfrm>
          <a:prstGeom prst="round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solidFill>
                <a:schemeClr val="dk1"/>
              </a:solidFill>
            </a:endParaRPr>
          </a:p>
        </p:txBody>
      </p:sp>
      <p:sp>
        <p:nvSpPr>
          <p:cNvPr id="35" name="文本框 34"/>
          <p:cNvSpPr txBox="1"/>
          <p:nvPr>
            <p:custDataLst>
              <p:tags r:id="rId10"/>
            </p:custDataLst>
          </p:nvPr>
        </p:nvSpPr>
        <p:spPr>
          <a:xfrm>
            <a:off x="2360930" y="4346575"/>
            <a:ext cx="1024255" cy="460375"/>
          </a:xfrm>
          <a:prstGeom prst="rect">
            <a:avLst/>
          </a:prstGeom>
          <a:noFill/>
        </p:spPr>
        <p:txBody>
          <a:bodyPr wrap="square" rtlCol="0">
            <a:spAutoFit/>
          </a:bodyPr>
          <a:lstStyle/>
          <a:p>
            <a:r>
              <a:rPr lang="en-US" altLang="zh-CN" sz="2400" dirty="0">
                <a:solidFill>
                  <a:schemeClr val="dk1"/>
                </a:solidFill>
              </a:rPr>
              <a:t>ENB</a:t>
            </a:r>
            <a:endParaRPr lang="en-US" altLang="zh-CN" sz="2400" dirty="0">
              <a:solidFill>
                <a:schemeClr val="dk1"/>
              </a:solidFill>
            </a:endParaRPr>
          </a:p>
        </p:txBody>
      </p:sp>
      <p:sp>
        <p:nvSpPr>
          <p:cNvPr id="36" name="文本框 35"/>
          <p:cNvSpPr txBox="1"/>
          <p:nvPr>
            <p:custDataLst>
              <p:tags r:id="rId11"/>
            </p:custDataLst>
          </p:nvPr>
        </p:nvSpPr>
        <p:spPr>
          <a:xfrm>
            <a:off x="4913635" y="3962727"/>
            <a:ext cx="1584176" cy="460375"/>
          </a:xfrm>
          <a:prstGeom prst="rect">
            <a:avLst/>
          </a:prstGeom>
          <a:noFill/>
        </p:spPr>
        <p:txBody>
          <a:bodyPr wrap="square" rtlCol="0">
            <a:spAutoFit/>
          </a:bodyPr>
          <a:lstStyle/>
          <a:p>
            <a:r>
              <a:rPr lang="en-US" altLang="zh-CN" sz="2400" dirty="0">
                <a:solidFill>
                  <a:srgbClr val="FF0000"/>
                </a:solidFill>
                <a:latin typeface="微软雅黑" panose="020B0503020204020204" charset="-122"/>
                <a:ea typeface="微软雅黑" panose="020B0503020204020204" charset="-122"/>
              </a:rPr>
              <a:t>X2</a:t>
            </a:r>
            <a:endParaRPr lang="en-US" altLang="zh-CN" sz="2400" dirty="0">
              <a:solidFill>
                <a:srgbClr val="FF0000"/>
              </a:solidFill>
              <a:latin typeface="微软雅黑" panose="020B0503020204020204" charset="-122"/>
              <a:ea typeface="微软雅黑" panose="020B0503020204020204" charset="-122"/>
            </a:endParaRPr>
          </a:p>
        </p:txBody>
      </p:sp>
      <p:sp>
        <p:nvSpPr>
          <p:cNvPr id="37" name="文本框 36"/>
          <p:cNvSpPr txBox="1"/>
          <p:nvPr>
            <p:custDataLst>
              <p:tags r:id="rId12"/>
            </p:custDataLst>
          </p:nvPr>
        </p:nvSpPr>
        <p:spPr>
          <a:xfrm>
            <a:off x="7268845" y="4329430"/>
            <a:ext cx="1087755" cy="460375"/>
          </a:xfrm>
          <a:prstGeom prst="rect">
            <a:avLst/>
          </a:prstGeom>
          <a:noFill/>
        </p:spPr>
        <p:txBody>
          <a:bodyPr wrap="square" rtlCol="0">
            <a:spAutoFit/>
          </a:bodyPr>
          <a:lstStyle/>
          <a:p>
            <a:r>
              <a:rPr lang="en-US" altLang="zh-CN" sz="2400" dirty="0">
                <a:solidFill>
                  <a:schemeClr val="dk1"/>
                </a:solidFill>
              </a:rPr>
              <a:t>ENB</a:t>
            </a:r>
            <a:endParaRPr lang="en-US" altLang="zh-CN" sz="2400" dirty="0">
              <a:solidFill>
                <a:schemeClr val="dk1"/>
              </a:solidFill>
            </a:endParaRPr>
          </a:p>
        </p:txBody>
      </p:sp>
      <p:cxnSp>
        <p:nvCxnSpPr>
          <p:cNvPr id="38" name="直接连接符 37"/>
          <p:cNvCxnSpPr/>
          <p:nvPr>
            <p:custDataLst>
              <p:tags r:id="rId13"/>
            </p:custDataLst>
          </p:nvPr>
        </p:nvCxnSpPr>
        <p:spPr>
          <a:xfrm>
            <a:off x="3796826" y="5473387"/>
            <a:ext cx="1031738" cy="0"/>
          </a:xfrm>
          <a:prstGeom prst="line">
            <a:avLst/>
          </a:prstGeom>
          <a:ln>
            <a:solidFill>
              <a:schemeClr val="accent2"/>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81" name="组合 835"/>
          <p:cNvGrpSpPr/>
          <p:nvPr/>
        </p:nvGrpSpPr>
        <p:grpSpPr>
          <a:xfrm>
            <a:off x="2585999" y="823504"/>
            <a:ext cx="9711644" cy="4303080"/>
            <a:chOff x="468313" y="1176338"/>
            <a:chExt cx="8172450" cy="3621087"/>
          </a:xfrm>
        </p:grpSpPr>
        <p:sp>
          <p:nvSpPr>
            <p:cNvPr id="50182" name="AutoShape 4"/>
            <p:cNvSpPr/>
            <p:nvPr/>
          </p:nvSpPr>
          <p:spPr>
            <a:xfrm>
              <a:off x="468313" y="1176338"/>
              <a:ext cx="8172450" cy="3621087"/>
            </a:xfrm>
            <a:prstGeom prst="roundRect">
              <a:avLst>
                <a:gd name="adj" fmla="val 829"/>
              </a:avLst>
            </a:prstGeom>
            <a:solidFill>
              <a:schemeClr val="bg1"/>
            </a:solidFill>
            <a:ln w="9525">
              <a:noFill/>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cxnSp>
          <p:nvCxnSpPr>
            <p:cNvPr id="50183" name="AutoShape 5"/>
            <p:cNvCxnSpPr/>
            <p:nvPr/>
          </p:nvCxnSpPr>
          <p:spPr>
            <a:xfrm>
              <a:off x="3097213" y="1971675"/>
              <a:ext cx="506412" cy="842963"/>
            </a:xfrm>
            <a:prstGeom prst="straightConnector1">
              <a:avLst/>
            </a:prstGeom>
            <a:ln w="19050" cap="rnd" cmpd="sng">
              <a:solidFill>
                <a:srgbClr val="0066CC"/>
              </a:solidFill>
              <a:prstDash val="sysDot"/>
              <a:headEnd type="none" w="med" len="med"/>
              <a:tailEnd type="none" w="med" len="med"/>
            </a:ln>
          </p:spPr>
        </p:cxnSp>
        <p:cxnSp>
          <p:nvCxnSpPr>
            <p:cNvPr id="50184" name="AutoShape 6"/>
            <p:cNvCxnSpPr/>
            <p:nvPr/>
          </p:nvCxnSpPr>
          <p:spPr>
            <a:xfrm flipH="1">
              <a:off x="2674938" y="1971675"/>
              <a:ext cx="422275" cy="1238250"/>
            </a:xfrm>
            <a:prstGeom prst="straightConnector1">
              <a:avLst/>
            </a:prstGeom>
            <a:ln w="19050" cap="rnd" cmpd="sng">
              <a:solidFill>
                <a:srgbClr val="0066CC"/>
              </a:solidFill>
              <a:prstDash val="sysDot"/>
              <a:headEnd type="none" w="med" len="med"/>
              <a:tailEnd type="none" w="med" len="med"/>
            </a:ln>
          </p:spPr>
        </p:cxnSp>
        <p:cxnSp>
          <p:nvCxnSpPr>
            <p:cNvPr id="50185" name="AutoShape 7"/>
            <p:cNvCxnSpPr/>
            <p:nvPr/>
          </p:nvCxnSpPr>
          <p:spPr>
            <a:xfrm>
              <a:off x="3097213" y="1971675"/>
              <a:ext cx="1457325" cy="1220788"/>
            </a:xfrm>
            <a:prstGeom prst="straightConnector1">
              <a:avLst/>
            </a:prstGeom>
            <a:ln w="19050" cap="rnd" cmpd="sng">
              <a:solidFill>
                <a:srgbClr val="0066CC"/>
              </a:solidFill>
              <a:prstDash val="sysDot"/>
              <a:headEnd type="none" w="med" len="med"/>
              <a:tailEnd type="none" w="med" len="med"/>
            </a:ln>
          </p:spPr>
        </p:cxnSp>
        <p:cxnSp>
          <p:nvCxnSpPr>
            <p:cNvPr id="50186" name="AutoShape 8"/>
            <p:cNvCxnSpPr/>
            <p:nvPr/>
          </p:nvCxnSpPr>
          <p:spPr>
            <a:xfrm flipH="1">
              <a:off x="3603625" y="1971675"/>
              <a:ext cx="549275" cy="842963"/>
            </a:xfrm>
            <a:prstGeom prst="straightConnector1">
              <a:avLst/>
            </a:prstGeom>
            <a:ln w="19050" cap="rnd" cmpd="sng">
              <a:solidFill>
                <a:srgbClr val="0066CC"/>
              </a:solidFill>
              <a:prstDash val="sysDot"/>
              <a:headEnd type="none" w="med" len="med"/>
              <a:tailEnd type="none" w="med" len="med"/>
            </a:ln>
          </p:spPr>
        </p:cxnSp>
        <p:cxnSp>
          <p:nvCxnSpPr>
            <p:cNvPr id="50187" name="AutoShape 9"/>
            <p:cNvCxnSpPr/>
            <p:nvPr/>
          </p:nvCxnSpPr>
          <p:spPr>
            <a:xfrm flipH="1">
              <a:off x="2674938" y="1971675"/>
              <a:ext cx="1477962" cy="1238250"/>
            </a:xfrm>
            <a:prstGeom prst="straightConnector1">
              <a:avLst/>
            </a:prstGeom>
            <a:ln w="19050" cap="rnd" cmpd="sng">
              <a:solidFill>
                <a:srgbClr val="0066CC"/>
              </a:solidFill>
              <a:prstDash val="sysDot"/>
              <a:headEnd type="none" w="med" len="med"/>
              <a:tailEnd type="none" w="med" len="med"/>
            </a:ln>
          </p:spPr>
        </p:cxnSp>
        <p:cxnSp>
          <p:nvCxnSpPr>
            <p:cNvPr id="50188" name="AutoShape 10"/>
            <p:cNvCxnSpPr/>
            <p:nvPr/>
          </p:nvCxnSpPr>
          <p:spPr>
            <a:xfrm>
              <a:off x="4152900" y="1971675"/>
              <a:ext cx="401638" cy="1220788"/>
            </a:xfrm>
            <a:prstGeom prst="straightConnector1">
              <a:avLst/>
            </a:prstGeom>
            <a:ln w="19050" cap="rnd" cmpd="sng">
              <a:solidFill>
                <a:srgbClr val="0066CC"/>
              </a:solidFill>
              <a:prstDash val="sysDot"/>
              <a:headEnd type="none" w="med" len="med"/>
              <a:tailEnd type="none" w="med" len="med"/>
            </a:ln>
          </p:spPr>
        </p:cxnSp>
        <p:sp>
          <p:nvSpPr>
            <p:cNvPr id="50189" name="Oval 11"/>
            <p:cNvSpPr/>
            <p:nvPr/>
          </p:nvSpPr>
          <p:spPr>
            <a:xfrm>
              <a:off x="2722563" y="3371850"/>
              <a:ext cx="50800" cy="50800"/>
            </a:xfrm>
            <a:prstGeom prst="ellipse">
              <a:avLst/>
            </a:prstGeom>
            <a:solidFill>
              <a:schemeClr val="bg1"/>
            </a:solidFill>
            <a:ln w="9525">
              <a:noFill/>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190" name="Oval 12"/>
            <p:cNvSpPr/>
            <p:nvPr/>
          </p:nvSpPr>
          <p:spPr>
            <a:xfrm>
              <a:off x="3640138" y="2981325"/>
              <a:ext cx="50800" cy="50800"/>
            </a:xfrm>
            <a:prstGeom prst="ellipse">
              <a:avLst/>
            </a:prstGeom>
            <a:solidFill>
              <a:schemeClr val="bg1"/>
            </a:solidFill>
            <a:ln w="9525">
              <a:noFill/>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191" name="Oval 13"/>
            <p:cNvSpPr/>
            <p:nvPr/>
          </p:nvSpPr>
          <p:spPr>
            <a:xfrm>
              <a:off x="4592638" y="3373438"/>
              <a:ext cx="50800" cy="50800"/>
            </a:xfrm>
            <a:prstGeom prst="ellipse">
              <a:avLst/>
            </a:prstGeom>
            <a:solidFill>
              <a:schemeClr val="bg1"/>
            </a:solidFill>
            <a:ln w="9525">
              <a:noFill/>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192" name="Text Box 14"/>
            <p:cNvSpPr txBox="1"/>
            <p:nvPr/>
          </p:nvSpPr>
          <p:spPr>
            <a:xfrm>
              <a:off x="2589213" y="1196975"/>
              <a:ext cx="1027112" cy="215900"/>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MME / S-GW</a:t>
              </a:r>
              <a:endParaRPr lang="en-US" altLang="zh-CN" sz="1305" b="1" dirty="0">
                <a:solidFill>
                  <a:srgbClr val="0066FF"/>
                </a:solidFill>
                <a:latin typeface="Arial" panose="020B0604020202020204" pitchFamily="34" charset="0"/>
                <a:ea typeface="黑体" panose="02010609060101010101" pitchFamily="2" charset="-122"/>
              </a:endParaRPr>
            </a:p>
          </p:txBody>
        </p:sp>
        <p:sp>
          <p:nvSpPr>
            <p:cNvPr id="50193" name="Text Box 15"/>
            <p:cNvSpPr txBox="1"/>
            <p:nvPr/>
          </p:nvSpPr>
          <p:spPr>
            <a:xfrm>
              <a:off x="3625850" y="1196975"/>
              <a:ext cx="1027113" cy="215900"/>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MME / S-GW</a:t>
              </a:r>
              <a:endParaRPr lang="en-US" altLang="zh-CN" sz="1305" b="1" dirty="0">
                <a:solidFill>
                  <a:srgbClr val="0066FF"/>
                </a:solidFill>
                <a:latin typeface="Arial" panose="020B0604020202020204" pitchFamily="34" charset="0"/>
                <a:ea typeface="黑体" panose="02010609060101010101" pitchFamily="2" charset="-122"/>
              </a:endParaRPr>
            </a:p>
          </p:txBody>
        </p:sp>
        <p:sp>
          <p:nvSpPr>
            <p:cNvPr id="50194" name="Text Box 16"/>
            <p:cNvSpPr txBox="1"/>
            <p:nvPr/>
          </p:nvSpPr>
          <p:spPr>
            <a:xfrm>
              <a:off x="3503613" y="3294063"/>
              <a:ext cx="384175" cy="219075"/>
            </a:xfrm>
            <a:prstGeom prst="rect">
              <a:avLst/>
            </a:prstGeom>
            <a:solidFill>
              <a:schemeClr val="bg1"/>
            </a:solid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X2</a:t>
              </a:r>
              <a:endParaRPr lang="en-US" altLang="zh-CN" sz="1305" b="1" dirty="0">
                <a:solidFill>
                  <a:srgbClr val="0066FF"/>
                </a:solidFill>
                <a:latin typeface="Arial" panose="020B0604020202020204" pitchFamily="34" charset="0"/>
                <a:ea typeface="黑体" panose="02010609060101010101" pitchFamily="2" charset="-122"/>
              </a:endParaRPr>
            </a:p>
          </p:txBody>
        </p:sp>
        <p:sp>
          <p:nvSpPr>
            <p:cNvPr id="50195" name="Line 17"/>
            <p:cNvSpPr/>
            <p:nvPr/>
          </p:nvSpPr>
          <p:spPr>
            <a:xfrm flipH="1">
              <a:off x="2519363" y="2217738"/>
              <a:ext cx="2195512" cy="0"/>
            </a:xfrm>
            <a:prstGeom prst="line">
              <a:avLst/>
            </a:prstGeom>
            <a:ln w="12700" cap="flat" cmpd="sng">
              <a:solidFill>
                <a:schemeClr val="tx1"/>
              </a:solidFill>
              <a:prstDash val="solid"/>
              <a:headEnd type="oval" w="med" len="med"/>
              <a:tailEnd type="triangle" w="med" len="med"/>
            </a:ln>
          </p:spPr>
        </p:sp>
        <p:sp>
          <p:nvSpPr>
            <p:cNvPr id="50196" name="Text Box 18"/>
            <p:cNvSpPr txBox="1"/>
            <p:nvPr/>
          </p:nvSpPr>
          <p:spPr>
            <a:xfrm>
              <a:off x="4751388" y="2103438"/>
              <a:ext cx="384175" cy="219075"/>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S1</a:t>
              </a:r>
              <a:endParaRPr lang="en-US" altLang="zh-CN" sz="1305" b="1" dirty="0">
                <a:solidFill>
                  <a:srgbClr val="0066FF"/>
                </a:solidFill>
                <a:latin typeface="Arial" panose="020B0604020202020204" pitchFamily="34" charset="0"/>
                <a:ea typeface="黑体" panose="02010609060101010101" pitchFamily="2" charset="-122"/>
              </a:endParaRPr>
            </a:p>
          </p:txBody>
        </p:sp>
        <p:grpSp>
          <p:nvGrpSpPr>
            <p:cNvPr id="50197" name="Group 19"/>
            <p:cNvGrpSpPr/>
            <p:nvPr/>
          </p:nvGrpSpPr>
          <p:grpSpPr>
            <a:xfrm>
              <a:off x="4598988" y="1268413"/>
              <a:ext cx="3322637" cy="801687"/>
              <a:chOff x="2897" y="799"/>
              <a:chExt cx="2093" cy="505"/>
            </a:xfrm>
          </p:grpSpPr>
          <p:sp>
            <p:nvSpPr>
              <p:cNvPr id="51007" name="Text Box 20"/>
              <p:cNvSpPr txBox="1"/>
              <p:nvPr/>
            </p:nvSpPr>
            <p:spPr>
              <a:xfrm>
                <a:off x="3630" y="920"/>
                <a:ext cx="1360" cy="340"/>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266700" lvl="0" indent="-266700" eaLnBrk="1" hangingPunct="1">
                  <a:lnSpc>
                    <a:spcPct val="100000"/>
                  </a:lnSpc>
                  <a:spcBef>
                    <a:spcPct val="0"/>
                  </a:spcBef>
                  <a:buClr>
                    <a:srgbClr val="CC3300"/>
                  </a:buClr>
                  <a:buSzTx/>
                  <a:buFont typeface="Wingdings" panose="05000000000000000000" pitchFamily="2" charset="2"/>
                  <a:buChar char="p"/>
                </a:pPr>
                <a:r>
                  <a:rPr lang="zh-CN" altLang="en-US" sz="1545" b="1" dirty="0">
                    <a:solidFill>
                      <a:srgbClr val="000000"/>
                    </a:solidFill>
                    <a:latin typeface="Arial" panose="020B0604020202020204" pitchFamily="34" charset="0"/>
                    <a:ea typeface="宋体" panose="02010600030101010101" pitchFamily="2" charset="-122"/>
                  </a:rPr>
                  <a:t>移动性管理</a:t>
                </a:r>
                <a:endParaRPr lang="zh-CN" altLang="en-US" sz="1545" b="1" dirty="0">
                  <a:solidFill>
                    <a:srgbClr val="000000"/>
                  </a:solidFill>
                  <a:latin typeface="Arial" panose="020B0604020202020204" pitchFamily="34" charset="0"/>
                  <a:ea typeface="宋体" panose="02010600030101010101" pitchFamily="2" charset="-122"/>
                </a:endParaRPr>
              </a:p>
              <a:p>
                <a:pPr marL="266700" lvl="0" indent="-266700" eaLnBrk="1" hangingPunct="1">
                  <a:lnSpc>
                    <a:spcPct val="100000"/>
                  </a:lnSpc>
                  <a:spcBef>
                    <a:spcPct val="0"/>
                  </a:spcBef>
                  <a:buClr>
                    <a:srgbClr val="CC3300"/>
                  </a:buClr>
                  <a:buSzTx/>
                  <a:buFont typeface="Wingdings" panose="05000000000000000000" pitchFamily="2" charset="2"/>
                  <a:buChar char="p"/>
                </a:pPr>
                <a:r>
                  <a:rPr lang="zh-CN" altLang="en-US" sz="1545" b="1" dirty="0">
                    <a:solidFill>
                      <a:srgbClr val="000000"/>
                    </a:solidFill>
                    <a:latin typeface="Arial" panose="020B0604020202020204" pitchFamily="34" charset="0"/>
                    <a:ea typeface="宋体" panose="02010600030101010101" pitchFamily="2" charset="-122"/>
                  </a:rPr>
                  <a:t>服务网关</a:t>
                </a:r>
                <a:endParaRPr lang="zh-CN" altLang="en-US" sz="1545" b="1" dirty="0">
                  <a:solidFill>
                    <a:srgbClr val="000000"/>
                  </a:solidFill>
                  <a:latin typeface="Arial" panose="020B0604020202020204" pitchFamily="34" charset="0"/>
                  <a:ea typeface="宋体" panose="02010600030101010101" pitchFamily="2" charset="-122"/>
                </a:endParaRPr>
              </a:p>
            </p:txBody>
          </p:sp>
          <p:grpSp>
            <p:nvGrpSpPr>
              <p:cNvPr id="51008" name="Group 21"/>
              <p:cNvGrpSpPr/>
              <p:nvPr/>
            </p:nvGrpSpPr>
            <p:grpSpPr>
              <a:xfrm>
                <a:off x="2897" y="799"/>
                <a:ext cx="971" cy="505"/>
                <a:chOff x="2396" y="973"/>
                <a:chExt cx="971" cy="505"/>
              </a:xfrm>
            </p:grpSpPr>
            <p:sp>
              <p:nvSpPr>
                <p:cNvPr id="51009" name="Oval 22"/>
                <p:cNvSpPr/>
                <p:nvPr/>
              </p:nvSpPr>
              <p:spPr>
                <a:xfrm>
                  <a:off x="2396" y="973"/>
                  <a:ext cx="68" cy="68"/>
                </a:xfrm>
                <a:prstGeom prst="ellipse">
                  <a:avLst/>
                </a:prstGeom>
                <a:noFill/>
                <a:ln w="57150" cap="flat" cmpd="sng">
                  <a:solidFill>
                    <a:srgbClr val="CC3300"/>
                  </a:solidFill>
                  <a:prstDash val="solid"/>
                  <a:headEnd type="none" w="med" len="med"/>
                  <a:tailEnd type="none" w="med" len="med"/>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1010" name="AutoShape 23"/>
                <p:cNvSpPr/>
                <p:nvPr/>
              </p:nvSpPr>
              <p:spPr>
                <a:xfrm>
                  <a:off x="3129" y="1094"/>
                  <a:ext cx="238" cy="384"/>
                </a:xfrm>
                <a:prstGeom prst="callout2">
                  <a:avLst>
                    <a:gd name="adj1" fmla="val 18750"/>
                    <a:gd name="adj2" fmla="val -20167"/>
                    <a:gd name="adj3" fmla="val 18750"/>
                    <a:gd name="adj4" fmla="val -266806"/>
                    <a:gd name="adj5" fmla="val -17968"/>
                    <a:gd name="adj6" fmla="val -291176"/>
                  </a:avLst>
                </a:prstGeom>
                <a:noFill/>
                <a:ln w="19050" cap="flat" cmpd="sng">
                  <a:solidFill>
                    <a:srgbClr val="CC3300"/>
                  </a:solidFill>
                  <a:prstDash val="solid"/>
                  <a:miter/>
                  <a:headEnd type="triangle" w="med" len="med"/>
                  <a:tailEnd type="none" w="med" len="med"/>
                </a:ln>
              </p:spPr>
              <p:txBody>
                <a:bodyPr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2375" dirty="0">
                    <a:solidFill>
                      <a:schemeClr val="bg1"/>
                    </a:solidFill>
                    <a:latin typeface="Times New Roman" panose="02020603050405020304" pitchFamily="18" charset="0"/>
                    <a:ea typeface="宋体" panose="02010600030101010101" pitchFamily="2" charset="-122"/>
                  </a:endParaRPr>
                </a:p>
              </p:txBody>
            </p:sp>
          </p:grpSp>
        </p:grpSp>
        <p:grpSp>
          <p:nvGrpSpPr>
            <p:cNvPr id="50198" name="Group 24"/>
            <p:cNvGrpSpPr/>
            <p:nvPr/>
          </p:nvGrpSpPr>
          <p:grpSpPr>
            <a:xfrm>
              <a:off x="4968875" y="2105025"/>
              <a:ext cx="3024188" cy="609600"/>
              <a:chOff x="3130" y="1326"/>
              <a:chExt cx="1905" cy="384"/>
            </a:xfrm>
          </p:grpSpPr>
          <p:sp>
            <p:nvSpPr>
              <p:cNvPr id="51003" name="Text Box 25"/>
              <p:cNvSpPr txBox="1"/>
              <p:nvPr/>
            </p:nvSpPr>
            <p:spPr>
              <a:xfrm>
                <a:off x="3629" y="1328"/>
                <a:ext cx="1406" cy="340"/>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266700" lvl="0" indent="-266700" eaLnBrk="1" hangingPunct="1">
                  <a:lnSpc>
                    <a:spcPct val="100000"/>
                  </a:lnSpc>
                  <a:spcBef>
                    <a:spcPct val="0"/>
                  </a:spcBef>
                  <a:buClr>
                    <a:srgbClr val="CC3300"/>
                  </a:buClr>
                  <a:buSzTx/>
                  <a:buFont typeface="Wingdings" panose="05000000000000000000" pitchFamily="2" charset="2"/>
                  <a:buChar char="p"/>
                </a:pPr>
                <a:r>
                  <a:rPr lang="en-US" altLang="zh-CN" sz="1545" b="1" dirty="0">
                    <a:solidFill>
                      <a:srgbClr val="000000"/>
                    </a:solidFill>
                    <a:latin typeface="Arial" panose="020B0604020202020204" pitchFamily="34" charset="0"/>
                    <a:ea typeface="宋体" panose="02010600030101010101" pitchFamily="2" charset="-122"/>
                  </a:rPr>
                  <a:t>MME/SGW </a:t>
                </a:r>
                <a:r>
                  <a:rPr lang="zh-CN" altLang="en-US" sz="1545" b="1" dirty="0">
                    <a:solidFill>
                      <a:srgbClr val="000000"/>
                    </a:solidFill>
                    <a:latin typeface="Arial" panose="020B0604020202020204" pitchFamily="34" charset="0"/>
                    <a:ea typeface="宋体" panose="02010600030101010101" pitchFamily="2" charset="-122"/>
                  </a:rPr>
                  <a:t>与 </a:t>
                </a:r>
                <a:r>
                  <a:rPr lang="en-US" altLang="zh-CN" sz="1545" b="1" dirty="0">
                    <a:solidFill>
                      <a:srgbClr val="000000"/>
                    </a:solidFill>
                    <a:latin typeface="Arial" panose="020B0604020202020204" pitchFamily="34" charset="0"/>
                    <a:ea typeface="宋体" panose="02010600030101010101" pitchFamily="2" charset="-122"/>
                  </a:rPr>
                  <a:t>eNode B</a:t>
                </a:r>
                <a:r>
                  <a:rPr lang="zh-CN" altLang="en-US" sz="1545" b="1" dirty="0">
                    <a:solidFill>
                      <a:srgbClr val="000000"/>
                    </a:solidFill>
                    <a:latin typeface="Arial" panose="020B0604020202020204" pitchFamily="34" charset="0"/>
                    <a:ea typeface="宋体" panose="02010600030101010101" pitchFamily="2" charset="-122"/>
                  </a:rPr>
                  <a:t>的接口</a:t>
                </a:r>
                <a:endParaRPr lang="zh-CN" altLang="en-US" sz="1545" b="1" dirty="0">
                  <a:solidFill>
                    <a:srgbClr val="000000"/>
                  </a:solidFill>
                  <a:latin typeface="Arial" panose="020B0604020202020204" pitchFamily="34" charset="0"/>
                  <a:ea typeface="宋体" panose="02010600030101010101" pitchFamily="2" charset="-122"/>
                </a:endParaRPr>
              </a:p>
            </p:txBody>
          </p:sp>
          <p:grpSp>
            <p:nvGrpSpPr>
              <p:cNvPr id="51004" name="Group 26"/>
              <p:cNvGrpSpPr/>
              <p:nvPr/>
            </p:nvGrpSpPr>
            <p:grpSpPr>
              <a:xfrm>
                <a:off x="3130" y="1326"/>
                <a:ext cx="986" cy="384"/>
                <a:chOff x="2653" y="1500"/>
                <a:chExt cx="986" cy="384"/>
              </a:xfrm>
            </p:grpSpPr>
            <p:sp>
              <p:nvSpPr>
                <p:cNvPr id="51005" name="Oval 27"/>
                <p:cNvSpPr/>
                <p:nvPr/>
              </p:nvSpPr>
              <p:spPr>
                <a:xfrm>
                  <a:off x="2653" y="1638"/>
                  <a:ext cx="68" cy="68"/>
                </a:xfrm>
                <a:prstGeom prst="ellipse">
                  <a:avLst/>
                </a:prstGeom>
                <a:noFill/>
                <a:ln w="57150" cap="flat" cmpd="sng">
                  <a:solidFill>
                    <a:srgbClr val="CC3300"/>
                  </a:solidFill>
                  <a:prstDash val="solid"/>
                  <a:headEnd type="none" w="med" len="med"/>
                  <a:tailEnd type="none" w="med" len="med"/>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1006" name="AutoShape 28"/>
                <p:cNvSpPr/>
                <p:nvPr/>
              </p:nvSpPr>
              <p:spPr>
                <a:xfrm>
                  <a:off x="3152" y="1500"/>
                  <a:ext cx="487" cy="384"/>
                </a:xfrm>
                <a:prstGeom prst="callout2">
                  <a:avLst>
                    <a:gd name="adj1" fmla="val 18750"/>
                    <a:gd name="adj2" fmla="val -9856"/>
                    <a:gd name="adj3" fmla="val 18750"/>
                    <a:gd name="adj4" fmla="val -82958"/>
                    <a:gd name="adj5" fmla="val 36199"/>
                    <a:gd name="adj6" fmla="val -91171"/>
                  </a:avLst>
                </a:prstGeom>
                <a:noFill/>
                <a:ln w="19050" cap="flat" cmpd="sng">
                  <a:solidFill>
                    <a:srgbClr val="CC3300"/>
                  </a:solidFill>
                  <a:prstDash val="solid"/>
                  <a:miter/>
                  <a:headEnd type="triangle" w="med" len="med"/>
                  <a:tailEnd type="none" w="med" len="med"/>
                </a:ln>
              </p:spPr>
              <p:txBody>
                <a:bodyPr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2375" dirty="0">
                    <a:solidFill>
                      <a:schemeClr val="bg1"/>
                    </a:solidFill>
                    <a:latin typeface="Times New Roman" panose="02020603050405020304" pitchFamily="18" charset="0"/>
                    <a:ea typeface="宋体" panose="02010600030101010101" pitchFamily="2" charset="-122"/>
                  </a:endParaRPr>
                </a:p>
              </p:txBody>
            </p:sp>
          </p:grpSp>
        </p:grpSp>
        <p:sp>
          <p:nvSpPr>
            <p:cNvPr id="50199" name="AutoShape 29"/>
            <p:cNvSpPr/>
            <p:nvPr/>
          </p:nvSpPr>
          <p:spPr>
            <a:xfrm>
              <a:off x="1946275" y="1460500"/>
              <a:ext cx="179388" cy="539750"/>
            </a:xfrm>
            <a:prstGeom prst="leftBrace">
              <a:avLst>
                <a:gd name="adj1" fmla="val 25073"/>
                <a:gd name="adj2" fmla="val 50000"/>
              </a:avLst>
            </a:prstGeom>
            <a:noFill/>
            <a:ln w="19050" cap="flat" cmpd="sng">
              <a:solidFill>
                <a:schemeClr val="tx1"/>
              </a:solidFill>
              <a:prstDash val="solid"/>
              <a:headEnd type="none" w="med" len="med"/>
              <a:tailEnd type="none" w="med" len="med"/>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200" name="Text Box 30"/>
            <p:cNvSpPr txBox="1"/>
            <p:nvPr/>
          </p:nvSpPr>
          <p:spPr>
            <a:xfrm>
              <a:off x="1471613" y="1614488"/>
              <a:ext cx="569912" cy="233362"/>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425" b="1" dirty="0">
                  <a:solidFill>
                    <a:srgbClr val="000000"/>
                  </a:solidFill>
                  <a:latin typeface="Arial" panose="020B0604020202020204" pitchFamily="34" charset="0"/>
                  <a:ea typeface="宋体" panose="02010600030101010101" pitchFamily="2" charset="-122"/>
                </a:rPr>
                <a:t>EPC</a:t>
              </a:r>
              <a:endParaRPr lang="en-US" altLang="zh-CN" sz="1425" b="1" dirty="0">
                <a:solidFill>
                  <a:srgbClr val="0066FF"/>
                </a:solidFill>
                <a:latin typeface="Arial" panose="020B0604020202020204" pitchFamily="34" charset="0"/>
                <a:ea typeface="黑体" panose="02010609060101010101" pitchFamily="2" charset="-122"/>
              </a:endParaRPr>
            </a:p>
          </p:txBody>
        </p:sp>
        <p:sp>
          <p:nvSpPr>
            <p:cNvPr id="50201" name="AutoShape 31"/>
            <p:cNvSpPr/>
            <p:nvPr/>
          </p:nvSpPr>
          <p:spPr>
            <a:xfrm>
              <a:off x="1958975" y="2887663"/>
              <a:ext cx="179388" cy="539750"/>
            </a:xfrm>
            <a:prstGeom prst="leftBrace">
              <a:avLst>
                <a:gd name="adj1" fmla="val 25073"/>
                <a:gd name="adj2" fmla="val 50000"/>
              </a:avLst>
            </a:prstGeom>
            <a:noFill/>
            <a:ln w="19050" cap="flat" cmpd="sng">
              <a:solidFill>
                <a:schemeClr val="tx1"/>
              </a:solidFill>
              <a:prstDash val="solid"/>
              <a:headEnd type="none" w="med" len="med"/>
              <a:tailEnd type="none" w="med" len="med"/>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202" name="Text Box 32"/>
            <p:cNvSpPr txBox="1"/>
            <p:nvPr/>
          </p:nvSpPr>
          <p:spPr>
            <a:xfrm>
              <a:off x="1235075" y="2973388"/>
              <a:ext cx="720725" cy="242887"/>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r" eaLnBrk="1" hangingPunct="1">
                <a:lnSpc>
                  <a:spcPct val="100000"/>
                </a:lnSpc>
                <a:spcBef>
                  <a:spcPct val="0"/>
                </a:spcBef>
                <a:buClrTx/>
                <a:buSzTx/>
                <a:buFontTx/>
                <a:buNone/>
              </a:pPr>
              <a:r>
                <a:rPr lang="en-US" altLang="zh-CN" sz="1425" b="1" dirty="0">
                  <a:solidFill>
                    <a:srgbClr val="000000"/>
                  </a:solidFill>
                  <a:latin typeface="Arial" panose="020B0604020202020204" pitchFamily="34" charset="0"/>
                  <a:ea typeface="宋体" panose="02010600030101010101" pitchFamily="2" charset="-122"/>
                </a:rPr>
                <a:t>E-UTRAN</a:t>
              </a:r>
              <a:endParaRPr lang="en-US" altLang="zh-CN" sz="1425" b="1" dirty="0">
                <a:solidFill>
                  <a:srgbClr val="0066FF"/>
                </a:solidFill>
                <a:latin typeface="Arial" panose="020B0604020202020204" pitchFamily="34" charset="0"/>
                <a:ea typeface="黑体" panose="02010609060101010101" pitchFamily="2" charset="-122"/>
              </a:endParaRPr>
            </a:p>
          </p:txBody>
        </p:sp>
        <p:grpSp>
          <p:nvGrpSpPr>
            <p:cNvPr id="50203" name="Group 33"/>
            <p:cNvGrpSpPr/>
            <p:nvPr/>
          </p:nvGrpSpPr>
          <p:grpSpPr>
            <a:xfrm>
              <a:off x="3708400" y="3513138"/>
              <a:ext cx="4284663" cy="1270000"/>
              <a:chOff x="2336" y="2213"/>
              <a:chExt cx="2699" cy="800"/>
            </a:xfrm>
          </p:grpSpPr>
          <p:grpSp>
            <p:nvGrpSpPr>
              <p:cNvPr id="50999" name="Group 34"/>
              <p:cNvGrpSpPr/>
              <p:nvPr/>
            </p:nvGrpSpPr>
            <p:grpSpPr>
              <a:xfrm>
                <a:off x="2336" y="2213"/>
                <a:ext cx="1613" cy="800"/>
                <a:chOff x="1859" y="2213"/>
                <a:chExt cx="1613" cy="800"/>
              </a:xfrm>
            </p:grpSpPr>
            <p:sp>
              <p:nvSpPr>
                <p:cNvPr id="51001" name="Oval 35"/>
                <p:cNvSpPr/>
                <p:nvPr/>
              </p:nvSpPr>
              <p:spPr>
                <a:xfrm>
                  <a:off x="1859" y="2213"/>
                  <a:ext cx="68" cy="68"/>
                </a:xfrm>
                <a:prstGeom prst="ellipse">
                  <a:avLst/>
                </a:prstGeom>
                <a:noFill/>
                <a:ln w="57150" cap="flat" cmpd="sng">
                  <a:solidFill>
                    <a:srgbClr val="CC3300"/>
                  </a:solidFill>
                  <a:prstDash val="solid"/>
                  <a:headEnd type="none" w="med" len="med"/>
                  <a:tailEnd type="none" w="med" len="med"/>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1002" name="AutoShape 36"/>
                <p:cNvSpPr/>
                <p:nvPr/>
              </p:nvSpPr>
              <p:spPr>
                <a:xfrm flipH="1">
                  <a:off x="3153" y="2629"/>
                  <a:ext cx="319" cy="384"/>
                </a:xfrm>
                <a:prstGeom prst="callout2">
                  <a:avLst>
                    <a:gd name="adj1" fmla="val 18750"/>
                    <a:gd name="adj2" fmla="val 115046"/>
                    <a:gd name="adj3" fmla="val 18750"/>
                    <a:gd name="adj4" fmla="val 447958"/>
                    <a:gd name="adj5" fmla="val -91667"/>
                    <a:gd name="adj6" fmla="val 492472"/>
                  </a:avLst>
                </a:prstGeom>
                <a:noFill/>
                <a:ln w="19050" cap="flat" cmpd="sng">
                  <a:solidFill>
                    <a:srgbClr val="CC3300"/>
                  </a:solidFill>
                  <a:prstDash val="solid"/>
                  <a:miter/>
                  <a:headEnd type="triangle" w="med" len="med"/>
                  <a:tailEnd type="none" w="med" len="med"/>
                </a:ln>
              </p:spPr>
              <p:txBody>
                <a:bodyPr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2375" dirty="0">
                    <a:solidFill>
                      <a:schemeClr val="bg1"/>
                    </a:solidFill>
                    <a:latin typeface="Times New Roman" panose="02020603050405020304" pitchFamily="18" charset="0"/>
                    <a:ea typeface="宋体" panose="02010600030101010101" pitchFamily="2" charset="-122"/>
                  </a:endParaRPr>
                </a:p>
              </p:txBody>
            </p:sp>
          </p:grpSp>
          <p:sp>
            <p:nvSpPr>
              <p:cNvPr id="51000" name="Text Box 37"/>
              <p:cNvSpPr txBox="1"/>
              <p:nvPr/>
            </p:nvSpPr>
            <p:spPr>
              <a:xfrm>
                <a:off x="3629" y="2626"/>
                <a:ext cx="1406" cy="340"/>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266700" lvl="0" indent="-266700" eaLnBrk="1" hangingPunct="1">
                  <a:lnSpc>
                    <a:spcPct val="100000"/>
                  </a:lnSpc>
                  <a:spcBef>
                    <a:spcPct val="0"/>
                  </a:spcBef>
                  <a:buClr>
                    <a:srgbClr val="CC3300"/>
                  </a:buClr>
                  <a:buSzTx/>
                  <a:buFont typeface="Wingdings" panose="05000000000000000000" pitchFamily="2" charset="2"/>
                  <a:buChar char="p"/>
                </a:pPr>
                <a:r>
                  <a:rPr lang="en-US" altLang="zh-CN" sz="1545" b="1" dirty="0">
                    <a:solidFill>
                      <a:srgbClr val="000000"/>
                    </a:solidFill>
                    <a:latin typeface="Arial" panose="020B0604020202020204" pitchFamily="34" charset="0"/>
                    <a:ea typeface="宋体" panose="02010600030101010101" pitchFamily="2" charset="-122"/>
                  </a:rPr>
                  <a:t>eNode B</a:t>
                </a:r>
                <a:r>
                  <a:rPr lang="zh-CN" altLang="en-US" sz="1545" b="1" dirty="0">
                    <a:solidFill>
                      <a:srgbClr val="000000"/>
                    </a:solidFill>
                    <a:latin typeface="Arial" panose="020B0604020202020204" pitchFamily="34" charset="0"/>
                    <a:ea typeface="宋体" panose="02010600030101010101" pitchFamily="2" charset="-122"/>
                  </a:rPr>
                  <a:t>间的接口</a:t>
                </a:r>
                <a:endParaRPr lang="zh-CN" altLang="en-US" sz="1545" b="1" dirty="0">
                  <a:solidFill>
                    <a:srgbClr val="000000"/>
                  </a:solidFill>
                  <a:latin typeface="Arial" panose="020B0604020202020204" pitchFamily="34" charset="0"/>
                  <a:ea typeface="宋体" panose="02010600030101010101" pitchFamily="2" charset="-122"/>
                </a:endParaRPr>
              </a:p>
            </p:txBody>
          </p:sp>
        </p:grpSp>
        <p:grpSp>
          <p:nvGrpSpPr>
            <p:cNvPr id="50204" name="Group 38"/>
            <p:cNvGrpSpPr/>
            <p:nvPr/>
          </p:nvGrpSpPr>
          <p:grpSpPr>
            <a:xfrm>
              <a:off x="5761038" y="2684463"/>
              <a:ext cx="2087562" cy="1296987"/>
              <a:chOff x="3629" y="1691"/>
              <a:chExt cx="1315" cy="817"/>
            </a:xfrm>
          </p:grpSpPr>
          <p:sp>
            <p:nvSpPr>
              <p:cNvPr id="50990" name="Text Box 39"/>
              <p:cNvSpPr txBox="1"/>
              <p:nvPr/>
            </p:nvSpPr>
            <p:spPr>
              <a:xfrm>
                <a:off x="3676" y="1895"/>
                <a:ext cx="423" cy="151"/>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425" b="1" dirty="0">
                    <a:solidFill>
                      <a:srgbClr val="000000"/>
                    </a:solidFill>
                    <a:latin typeface="Arial" panose="020B0604020202020204" pitchFamily="34" charset="0"/>
                    <a:ea typeface="宋体" panose="02010600030101010101" pitchFamily="2" charset="-122"/>
                  </a:rPr>
                  <a:t>Node B</a:t>
                </a:r>
                <a:endParaRPr lang="en-US" altLang="zh-CN" sz="5230" b="1" dirty="0">
                  <a:solidFill>
                    <a:srgbClr val="0066FF"/>
                  </a:solidFill>
                  <a:latin typeface="Arial" panose="020B0604020202020204" pitchFamily="34" charset="0"/>
                  <a:ea typeface="黑体" panose="02010609060101010101" pitchFamily="2" charset="-122"/>
                </a:endParaRPr>
              </a:p>
            </p:txBody>
          </p:sp>
          <p:pic>
            <p:nvPicPr>
              <p:cNvPr id="50991" name="Picture 40"/>
              <p:cNvPicPr>
                <a:picLocks noChangeAspect="1"/>
              </p:cNvPicPr>
              <p:nvPr/>
            </p:nvPicPr>
            <p:blipFill>
              <a:blip r:embed="rId1"/>
              <a:stretch>
                <a:fillRect/>
              </a:stretch>
            </p:blipFill>
            <p:spPr>
              <a:xfrm>
                <a:off x="4134" y="1887"/>
                <a:ext cx="244" cy="556"/>
              </a:xfrm>
              <a:prstGeom prst="rect">
                <a:avLst/>
              </a:prstGeom>
              <a:noFill/>
              <a:ln w="9525">
                <a:noFill/>
              </a:ln>
            </p:spPr>
          </p:pic>
          <p:pic>
            <p:nvPicPr>
              <p:cNvPr id="50992" name="Picture 41" descr="8036"/>
              <p:cNvPicPr>
                <a:picLocks noChangeAspect="1"/>
              </p:cNvPicPr>
              <p:nvPr/>
            </p:nvPicPr>
            <p:blipFill>
              <a:blip r:embed="rId2">
                <a:clrChange>
                  <a:clrFrom>
                    <a:srgbClr val="FFFFFF"/>
                  </a:clrFrom>
                  <a:clrTo>
                    <a:srgbClr val="FFFFFF">
                      <a:alpha val="0"/>
                    </a:srgbClr>
                  </a:clrTo>
                </a:clrChange>
                <a:grayscl/>
              </a:blip>
              <a:stretch>
                <a:fillRect/>
              </a:stretch>
            </p:blipFill>
            <p:spPr>
              <a:xfrm>
                <a:off x="4576" y="2070"/>
                <a:ext cx="164" cy="362"/>
              </a:xfrm>
              <a:prstGeom prst="rect">
                <a:avLst/>
              </a:prstGeom>
              <a:noFill/>
              <a:ln w="9525">
                <a:noFill/>
              </a:ln>
            </p:spPr>
          </p:pic>
          <p:sp>
            <p:nvSpPr>
              <p:cNvPr id="50993" name="Text Box 42"/>
              <p:cNvSpPr txBox="1"/>
              <p:nvPr/>
            </p:nvSpPr>
            <p:spPr>
              <a:xfrm>
                <a:off x="4044" y="1751"/>
                <a:ext cx="423" cy="151"/>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425" b="1" dirty="0">
                    <a:solidFill>
                      <a:srgbClr val="000000"/>
                    </a:solidFill>
                    <a:latin typeface="Arial" panose="020B0604020202020204" pitchFamily="34" charset="0"/>
                    <a:ea typeface="宋体" panose="02010600030101010101" pitchFamily="2" charset="-122"/>
                  </a:rPr>
                  <a:t>RNC</a:t>
                </a:r>
                <a:endParaRPr lang="en-US" altLang="zh-CN" sz="5230" b="1" dirty="0">
                  <a:solidFill>
                    <a:srgbClr val="0066FF"/>
                  </a:solidFill>
                  <a:latin typeface="Arial" panose="020B0604020202020204" pitchFamily="34" charset="0"/>
                  <a:ea typeface="黑体" panose="02010609060101010101" pitchFamily="2" charset="-122"/>
                </a:endParaRPr>
              </a:p>
            </p:txBody>
          </p:sp>
          <p:sp>
            <p:nvSpPr>
              <p:cNvPr id="50994" name="Rectangle 43"/>
              <p:cNvSpPr/>
              <p:nvPr/>
            </p:nvSpPr>
            <p:spPr>
              <a:xfrm>
                <a:off x="3940" y="2031"/>
                <a:ext cx="244" cy="330"/>
              </a:xfrm>
              <a:prstGeom prst="rect">
                <a:avLst/>
              </a:prstGeom>
              <a:noFill/>
              <a:ln w="9525">
                <a:noFill/>
              </a:ln>
            </p:spPr>
            <p:txBody>
              <a:bodyPr wrap="none" lIns="106950" tIns="55614" rIns="106950" bIns="55614">
                <a:spAutoFit/>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r>
                  <a:rPr lang="en-US" altLang="zh-CN" sz="3325" b="1" dirty="0">
                    <a:solidFill>
                      <a:srgbClr val="FF0000"/>
                    </a:solidFill>
                    <a:latin typeface="Arial" panose="020B0604020202020204" pitchFamily="34" charset="0"/>
                    <a:ea typeface="宋体" panose="02010600030101010101" pitchFamily="2" charset="-122"/>
                  </a:rPr>
                  <a:t>+</a:t>
                </a:r>
                <a:endParaRPr lang="en-US" altLang="zh-CN" sz="3325" b="1" dirty="0">
                  <a:solidFill>
                    <a:srgbClr val="FF0000"/>
                  </a:solidFill>
                  <a:latin typeface="Arial" panose="020B0604020202020204" pitchFamily="34" charset="0"/>
                  <a:ea typeface="宋体" panose="02010600030101010101" pitchFamily="2" charset="-122"/>
                </a:endParaRPr>
              </a:p>
            </p:txBody>
          </p:sp>
          <p:sp>
            <p:nvSpPr>
              <p:cNvPr id="50995" name="Rectangle 44"/>
              <p:cNvSpPr/>
              <p:nvPr/>
            </p:nvSpPr>
            <p:spPr>
              <a:xfrm>
                <a:off x="4340" y="2031"/>
                <a:ext cx="244" cy="330"/>
              </a:xfrm>
              <a:prstGeom prst="rect">
                <a:avLst/>
              </a:prstGeom>
              <a:noFill/>
              <a:ln w="9525">
                <a:noFill/>
              </a:ln>
            </p:spPr>
            <p:txBody>
              <a:bodyPr wrap="none" lIns="106950" tIns="55614" rIns="106950" bIns="55614">
                <a:spAutoFit/>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r>
                  <a:rPr lang="en-US" altLang="zh-CN" sz="3325" b="1" dirty="0">
                    <a:solidFill>
                      <a:srgbClr val="FF0000"/>
                    </a:solidFill>
                    <a:latin typeface="Arial" panose="020B0604020202020204" pitchFamily="34" charset="0"/>
                    <a:ea typeface="宋体" panose="02010600030101010101" pitchFamily="2" charset="-122"/>
                  </a:rPr>
                  <a:t>=</a:t>
                </a:r>
                <a:endParaRPr lang="en-US" altLang="zh-CN" sz="3325" b="1" dirty="0">
                  <a:solidFill>
                    <a:srgbClr val="FF0000"/>
                  </a:solidFill>
                  <a:latin typeface="Arial" panose="020B0604020202020204" pitchFamily="34" charset="0"/>
                  <a:ea typeface="宋体" panose="02010600030101010101" pitchFamily="2" charset="-122"/>
                </a:endParaRPr>
              </a:p>
            </p:txBody>
          </p:sp>
          <p:sp>
            <p:nvSpPr>
              <p:cNvPr id="50996" name="Text Box 45"/>
              <p:cNvSpPr txBox="1"/>
              <p:nvPr/>
            </p:nvSpPr>
            <p:spPr>
              <a:xfrm>
                <a:off x="4400" y="1908"/>
                <a:ext cx="509" cy="139"/>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425" b="1" dirty="0">
                    <a:solidFill>
                      <a:srgbClr val="FF0000"/>
                    </a:solidFill>
                    <a:latin typeface="Arial" panose="020B0604020202020204" pitchFamily="34" charset="0"/>
                    <a:ea typeface="宋体" panose="02010600030101010101" pitchFamily="2" charset="-122"/>
                  </a:rPr>
                  <a:t>eNode B</a:t>
                </a:r>
                <a:endParaRPr lang="en-US" altLang="zh-CN" sz="5230" b="1" dirty="0">
                  <a:solidFill>
                    <a:srgbClr val="FF0000"/>
                  </a:solidFill>
                  <a:latin typeface="Arial" panose="020B0604020202020204" pitchFamily="34" charset="0"/>
                  <a:ea typeface="黑体" panose="02010609060101010101" pitchFamily="2" charset="-122"/>
                </a:endParaRPr>
              </a:p>
            </p:txBody>
          </p:sp>
          <p:sp>
            <p:nvSpPr>
              <p:cNvPr id="50997" name="AutoShape 46"/>
              <p:cNvSpPr/>
              <p:nvPr/>
            </p:nvSpPr>
            <p:spPr>
              <a:xfrm>
                <a:off x="3629" y="1691"/>
                <a:ext cx="1315" cy="817"/>
              </a:xfrm>
              <a:prstGeom prst="roundRect">
                <a:avLst>
                  <a:gd name="adj" fmla="val 7833"/>
                </a:avLst>
              </a:prstGeom>
              <a:noFill/>
              <a:ln w="19050" cap="rnd" cmpd="sng">
                <a:solidFill>
                  <a:schemeClr val="tx1"/>
                </a:solidFill>
                <a:prstDash val="sysDot"/>
                <a:headEnd type="none" w="med" len="med"/>
                <a:tailEnd type="none" w="med" len="med"/>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pic>
            <p:nvPicPr>
              <p:cNvPr id="50998" name="Picture 47"/>
              <p:cNvPicPr>
                <a:picLocks noChangeAspect="1"/>
              </p:cNvPicPr>
              <p:nvPr/>
            </p:nvPicPr>
            <p:blipFill>
              <a:blip r:embed="rId3">
                <a:clrChange>
                  <a:clrFrom>
                    <a:srgbClr val="FFFFFF"/>
                  </a:clrFrom>
                  <a:clrTo>
                    <a:srgbClr val="FFFFFF">
                      <a:alpha val="0"/>
                    </a:srgbClr>
                  </a:clrTo>
                </a:clrChange>
              </a:blip>
              <a:stretch>
                <a:fillRect/>
              </a:stretch>
            </p:blipFill>
            <p:spPr>
              <a:xfrm>
                <a:off x="3787" y="2069"/>
                <a:ext cx="182" cy="326"/>
              </a:xfrm>
              <a:prstGeom prst="rect">
                <a:avLst/>
              </a:prstGeom>
              <a:noFill/>
              <a:ln w="9525">
                <a:noFill/>
              </a:ln>
            </p:spPr>
          </p:pic>
        </p:grpSp>
        <p:sp>
          <p:nvSpPr>
            <p:cNvPr id="50205" name="AutoShape 48"/>
            <p:cNvSpPr/>
            <p:nvPr/>
          </p:nvSpPr>
          <p:spPr>
            <a:xfrm>
              <a:off x="1050925" y="1757363"/>
              <a:ext cx="207963" cy="1419225"/>
            </a:xfrm>
            <a:prstGeom prst="leftBrace">
              <a:avLst>
                <a:gd name="adj1" fmla="val 56870"/>
                <a:gd name="adj2" fmla="val 50000"/>
              </a:avLst>
            </a:prstGeom>
            <a:noFill/>
            <a:ln w="19050" cap="flat" cmpd="sng">
              <a:solidFill>
                <a:schemeClr val="tx1"/>
              </a:solidFill>
              <a:prstDash val="solid"/>
              <a:headEnd type="none" w="med" len="med"/>
              <a:tailEnd type="none" w="med" len="med"/>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206" name="Text Box 49"/>
            <p:cNvSpPr txBox="1"/>
            <p:nvPr/>
          </p:nvSpPr>
          <p:spPr>
            <a:xfrm>
              <a:off x="509588" y="2349500"/>
              <a:ext cx="569912" cy="233363"/>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545" b="1" dirty="0">
                  <a:solidFill>
                    <a:srgbClr val="000000"/>
                  </a:solidFill>
                  <a:latin typeface="Arial" panose="020B0604020202020204" pitchFamily="34" charset="0"/>
                  <a:ea typeface="宋体" panose="02010600030101010101" pitchFamily="2" charset="-122"/>
                </a:rPr>
                <a:t>EPS</a:t>
              </a:r>
              <a:endParaRPr lang="en-US" altLang="zh-CN" sz="1545" b="1" dirty="0">
                <a:solidFill>
                  <a:srgbClr val="0066FF"/>
                </a:solidFill>
                <a:latin typeface="Arial" panose="020B0604020202020204" pitchFamily="34" charset="0"/>
                <a:ea typeface="黑体" panose="02010609060101010101" pitchFamily="2" charset="-122"/>
              </a:endParaRPr>
            </a:p>
          </p:txBody>
        </p:sp>
        <p:pic>
          <p:nvPicPr>
            <p:cNvPr id="50207" name="Picture 50" descr="cells"/>
            <p:cNvPicPr>
              <a:picLocks noChangeAspect="1"/>
            </p:cNvPicPr>
            <p:nvPr/>
          </p:nvPicPr>
          <p:blipFill>
            <a:blip r:embed="rId4">
              <a:clrChange>
                <a:clrFrom>
                  <a:srgbClr val="FFFFFF"/>
                </a:clrFrom>
                <a:clrTo>
                  <a:srgbClr val="FFFFFF">
                    <a:alpha val="0"/>
                  </a:srgbClr>
                </a:clrTo>
              </a:clrChange>
              <a:grayscl/>
              <a:lum bright="57999" contrast="-52000"/>
            </a:blip>
            <a:stretch>
              <a:fillRect/>
            </a:stretch>
          </p:blipFill>
          <p:spPr>
            <a:xfrm>
              <a:off x="2051050" y="3357563"/>
              <a:ext cx="1079500" cy="641350"/>
            </a:xfrm>
            <a:prstGeom prst="rect">
              <a:avLst/>
            </a:prstGeom>
            <a:noFill/>
            <a:ln w="9525">
              <a:noFill/>
            </a:ln>
          </p:spPr>
        </p:pic>
        <p:pic>
          <p:nvPicPr>
            <p:cNvPr id="50208" name="Picture 51"/>
            <p:cNvPicPr>
              <a:picLocks noChangeAspect="1"/>
            </p:cNvPicPr>
            <p:nvPr/>
          </p:nvPicPr>
          <p:blipFill>
            <a:blip r:embed="rId5"/>
            <a:stretch>
              <a:fillRect/>
            </a:stretch>
          </p:blipFill>
          <p:spPr>
            <a:xfrm>
              <a:off x="2560638" y="3141663"/>
              <a:ext cx="211137" cy="431800"/>
            </a:xfrm>
            <a:prstGeom prst="rect">
              <a:avLst/>
            </a:prstGeom>
            <a:noFill/>
            <a:ln w="9525">
              <a:noFill/>
            </a:ln>
          </p:spPr>
        </p:pic>
        <p:grpSp>
          <p:nvGrpSpPr>
            <p:cNvPr id="50209" name="Group 52"/>
            <p:cNvGrpSpPr/>
            <p:nvPr/>
          </p:nvGrpSpPr>
          <p:grpSpPr>
            <a:xfrm>
              <a:off x="2293938" y="2898775"/>
              <a:ext cx="358775" cy="503238"/>
              <a:chOff x="1066" y="1525"/>
              <a:chExt cx="344" cy="363"/>
            </a:xfrm>
          </p:grpSpPr>
          <p:pic>
            <p:nvPicPr>
              <p:cNvPr id="50737" name="Picture 53"/>
              <p:cNvPicPr>
                <a:picLocks noChangeAspect="1"/>
              </p:cNvPicPr>
              <p:nvPr/>
            </p:nvPicPr>
            <p:blipFill>
              <a:blip r:embed="rId6"/>
              <a:stretch>
                <a:fillRect/>
              </a:stretch>
            </p:blipFill>
            <p:spPr>
              <a:xfrm>
                <a:off x="1066" y="1525"/>
                <a:ext cx="344" cy="169"/>
              </a:xfrm>
              <a:prstGeom prst="rect">
                <a:avLst/>
              </a:prstGeom>
              <a:noFill/>
              <a:ln w="9525">
                <a:noFill/>
              </a:ln>
            </p:spPr>
          </p:pic>
          <p:grpSp>
            <p:nvGrpSpPr>
              <p:cNvPr id="50738" name="Group 54"/>
              <p:cNvGrpSpPr/>
              <p:nvPr/>
            </p:nvGrpSpPr>
            <p:grpSpPr>
              <a:xfrm>
                <a:off x="1174" y="1589"/>
                <a:ext cx="118" cy="299"/>
                <a:chOff x="930" y="1797"/>
                <a:chExt cx="169" cy="544"/>
              </a:xfrm>
            </p:grpSpPr>
            <p:grpSp>
              <p:nvGrpSpPr>
                <p:cNvPr id="50739" name="Group 55"/>
                <p:cNvGrpSpPr/>
                <p:nvPr/>
              </p:nvGrpSpPr>
              <p:grpSpPr>
                <a:xfrm>
                  <a:off x="930" y="1797"/>
                  <a:ext cx="169" cy="544"/>
                  <a:chOff x="4080" y="2064"/>
                  <a:chExt cx="720" cy="1104"/>
                </a:xfrm>
              </p:grpSpPr>
              <p:grpSp>
                <p:nvGrpSpPr>
                  <p:cNvPr id="50741" name="Group 56"/>
                  <p:cNvGrpSpPr/>
                  <p:nvPr/>
                </p:nvGrpSpPr>
                <p:grpSpPr>
                  <a:xfrm>
                    <a:off x="4441" y="2116"/>
                    <a:ext cx="11" cy="113"/>
                    <a:chOff x="8931" y="7706"/>
                    <a:chExt cx="7" cy="191"/>
                  </a:xfrm>
                </p:grpSpPr>
                <p:sp>
                  <p:nvSpPr>
                    <p:cNvPr id="50988" name="Rectangle 57"/>
                    <p:cNvSpPr/>
                    <p:nvPr/>
                  </p:nvSpPr>
                  <p:spPr>
                    <a:xfrm>
                      <a:off x="8931" y="7706"/>
                      <a:ext cx="7" cy="191"/>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989" name="Rectangle 58"/>
                    <p:cNvSpPr/>
                    <p:nvPr/>
                  </p:nvSpPr>
                  <p:spPr>
                    <a:xfrm>
                      <a:off x="8931" y="7706"/>
                      <a:ext cx="7" cy="191"/>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sp>
                <p:nvSpPr>
                  <p:cNvPr id="50742" name="Rectangle 59"/>
                  <p:cNvSpPr/>
                  <p:nvPr/>
                </p:nvSpPr>
                <p:spPr>
                  <a:xfrm>
                    <a:off x="4441" y="2116"/>
                    <a:ext cx="11" cy="113"/>
                  </a:xfrm>
                  <a:prstGeom prst="rect">
                    <a:avLst/>
                  </a:prstGeom>
                  <a:noFill/>
                  <a:ln w="6985" cap="rnd" cmpd="sng">
                    <a:solidFill>
                      <a:schemeClr val="tx1"/>
                    </a:solidFill>
                    <a:prstDash val="solid"/>
                    <a:round/>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nvGrpSpPr>
                  <p:cNvPr id="50743" name="Group 60"/>
                  <p:cNvGrpSpPr/>
                  <p:nvPr/>
                </p:nvGrpSpPr>
                <p:grpSpPr>
                  <a:xfrm>
                    <a:off x="4150" y="2973"/>
                    <a:ext cx="580" cy="3"/>
                    <a:chOff x="8754" y="9151"/>
                    <a:chExt cx="364" cy="5"/>
                  </a:xfrm>
                </p:grpSpPr>
                <p:sp>
                  <p:nvSpPr>
                    <p:cNvPr id="50986" name="Rectangle 61"/>
                    <p:cNvSpPr/>
                    <p:nvPr/>
                  </p:nvSpPr>
                  <p:spPr>
                    <a:xfrm>
                      <a:off x="8754" y="9151"/>
                      <a:ext cx="364" cy="5"/>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987" name="Rectangle 62"/>
                    <p:cNvSpPr/>
                    <p:nvPr/>
                  </p:nvSpPr>
                  <p:spPr>
                    <a:xfrm>
                      <a:off x="8754" y="9151"/>
                      <a:ext cx="364" cy="5"/>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744" name="Group 63"/>
                  <p:cNvGrpSpPr/>
                  <p:nvPr/>
                </p:nvGrpSpPr>
                <p:grpSpPr>
                  <a:xfrm>
                    <a:off x="4204" y="2833"/>
                    <a:ext cx="470" cy="3"/>
                    <a:chOff x="8788" y="8914"/>
                    <a:chExt cx="295" cy="6"/>
                  </a:xfrm>
                </p:grpSpPr>
                <p:sp>
                  <p:nvSpPr>
                    <p:cNvPr id="50984" name="Rectangle 64"/>
                    <p:cNvSpPr/>
                    <p:nvPr/>
                  </p:nvSpPr>
                  <p:spPr>
                    <a:xfrm>
                      <a:off x="8788" y="8914"/>
                      <a:ext cx="295" cy="6"/>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985" name="Rectangle 65"/>
                    <p:cNvSpPr/>
                    <p:nvPr/>
                  </p:nvSpPr>
                  <p:spPr>
                    <a:xfrm>
                      <a:off x="8788" y="8914"/>
                      <a:ext cx="295" cy="6"/>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745" name="Group 66"/>
                  <p:cNvGrpSpPr/>
                  <p:nvPr/>
                </p:nvGrpSpPr>
                <p:grpSpPr>
                  <a:xfrm>
                    <a:off x="4249" y="2699"/>
                    <a:ext cx="381" cy="4"/>
                    <a:chOff x="8816" y="8689"/>
                    <a:chExt cx="239" cy="7"/>
                  </a:xfrm>
                </p:grpSpPr>
                <p:sp>
                  <p:nvSpPr>
                    <p:cNvPr id="50982" name="Rectangle 67"/>
                    <p:cNvSpPr/>
                    <p:nvPr/>
                  </p:nvSpPr>
                  <p:spPr>
                    <a:xfrm>
                      <a:off x="8816" y="8689"/>
                      <a:ext cx="239" cy="7"/>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983" name="Rectangle 68"/>
                    <p:cNvSpPr/>
                    <p:nvPr/>
                  </p:nvSpPr>
                  <p:spPr>
                    <a:xfrm>
                      <a:off x="8816" y="8689"/>
                      <a:ext cx="239" cy="7"/>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746" name="Group 69"/>
                  <p:cNvGrpSpPr/>
                  <p:nvPr/>
                </p:nvGrpSpPr>
                <p:grpSpPr>
                  <a:xfrm>
                    <a:off x="4282" y="2590"/>
                    <a:ext cx="314" cy="4"/>
                    <a:chOff x="8837" y="8506"/>
                    <a:chExt cx="197" cy="6"/>
                  </a:xfrm>
                </p:grpSpPr>
                <p:sp>
                  <p:nvSpPr>
                    <p:cNvPr id="50980" name="Rectangle 70"/>
                    <p:cNvSpPr/>
                    <p:nvPr/>
                  </p:nvSpPr>
                  <p:spPr>
                    <a:xfrm>
                      <a:off x="8837" y="8506"/>
                      <a:ext cx="197" cy="6"/>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981" name="Rectangle 71"/>
                    <p:cNvSpPr/>
                    <p:nvPr/>
                  </p:nvSpPr>
                  <p:spPr>
                    <a:xfrm>
                      <a:off x="8837" y="8506"/>
                      <a:ext cx="197" cy="6"/>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747" name="Group 72"/>
                  <p:cNvGrpSpPr/>
                  <p:nvPr/>
                </p:nvGrpSpPr>
                <p:grpSpPr>
                  <a:xfrm>
                    <a:off x="4316" y="2506"/>
                    <a:ext cx="258" cy="4"/>
                    <a:chOff x="8858" y="8364"/>
                    <a:chExt cx="162" cy="6"/>
                  </a:xfrm>
                </p:grpSpPr>
                <p:sp>
                  <p:nvSpPr>
                    <p:cNvPr id="50978" name="Rectangle 73"/>
                    <p:cNvSpPr/>
                    <p:nvPr/>
                  </p:nvSpPr>
                  <p:spPr>
                    <a:xfrm>
                      <a:off x="8858" y="8364"/>
                      <a:ext cx="162" cy="6"/>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979" name="Rectangle 74"/>
                    <p:cNvSpPr/>
                    <p:nvPr/>
                  </p:nvSpPr>
                  <p:spPr>
                    <a:xfrm>
                      <a:off x="8858" y="8364"/>
                      <a:ext cx="162" cy="6"/>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748" name="Group 75"/>
                  <p:cNvGrpSpPr/>
                  <p:nvPr/>
                </p:nvGrpSpPr>
                <p:grpSpPr>
                  <a:xfrm>
                    <a:off x="4341" y="2414"/>
                    <a:ext cx="199" cy="4"/>
                    <a:chOff x="8874" y="8208"/>
                    <a:chExt cx="125" cy="7"/>
                  </a:xfrm>
                </p:grpSpPr>
                <p:sp>
                  <p:nvSpPr>
                    <p:cNvPr id="50976" name="Rectangle 76"/>
                    <p:cNvSpPr/>
                    <p:nvPr/>
                  </p:nvSpPr>
                  <p:spPr>
                    <a:xfrm>
                      <a:off x="8874" y="8208"/>
                      <a:ext cx="125" cy="7"/>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977" name="Rectangle 77"/>
                    <p:cNvSpPr/>
                    <p:nvPr/>
                  </p:nvSpPr>
                  <p:spPr>
                    <a:xfrm>
                      <a:off x="8874" y="8208"/>
                      <a:ext cx="125" cy="7"/>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749" name="Group 78"/>
                  <p:cNvGrpSpPr/>
                  <p:nvPr/>
                </p:nvGrpSpPr>
                <p:grpSpPr>
                  <a:xfrm>
                    <a:off x="4367" y="2317"/>
                    <a:ext cx="146" cy="3"/>
                    <a:chOff x="8890" y="8046"/>
                    <a:chExt cx="92" cy="5"/>
                  </a:xfrm>
                </p:grpSpPr>
                <p:sp>
                  <p:nvSpPr>
                    <p:cNvPr id="50974" name="Rectangle 79"/>
                    <p:cNvSpPr/>
                    <p:nvPr/>
                  </p:nvSpPr>
                  <p:spPr>
                    <a:xfrm>
                      <a:off x="8890" y="8046"/>
                      <a:ext cx="92" cy="5"/>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975" name="Rectangle 80"/>
                    <p:cNvSpPr/>
                    <p:nvPr/>
                  </p:nvSpPr>
                  <p:spPr>
                    <a:xfrm>
                      <a:off x="8890" y="8046"/>
                      <a:ext cx="92" cy="5"/>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750" name="Group 81"/>
                  <p:cNvGrpSpPr/>
                  <p:nvPr/>
                </p:nvGrpSpPr>
                <p:grpSpPr>
                  <a:xfrm>
                    <a:off x="4083" y="2977"/>
                    <a:ext cx="639" cy="190"/>
                    <a:chOff x="8712" y="9158"/>
                    <a:chExt cx="401" cy="319"/>
                  </a:xfrm>
                </p:grpSpPr>
                <p:sp>
                  <p:nvSpPr>
                    <p:cNvPr id="50972" name="Freeform 82"/>
                    <p:cNvSpPr/>
                    <p:nvPr/>
                  </p:nvSpPr>
                  <p:spPr>
                    <a:xfrm>
                      <a:off x="8712" y="9158"/>
                      <a:ext cx="401" cy="319"/>
                    </a:xfrm>
                    <a:custGeom>
                      <a:avLst/>
                      <a:gdLst>
                        <a:gd name="txL" fmla="*/ 0 w 401"/>
                        <a:gd name="txT" fmla="*/ 0 h 319"/>
                        <a:gd name="txR" fmla="*/ 401 w 401"/>
                        <a:gd name="txB" fmla="*/ 319 h 319"/>
                      </a:gdLst>
                      <a:ahLst/>
                      <a:cxnLst>
                        <a:cxn ang="0">
                          <a:pos x="398" y="0"/>
                        </a:cxn>
                        <a:cxn ang="0">
                          <a:pos x="0" y="314"/>
                        </a:cxn>
                        <a:cxn ang="0">
                          <a:pos x="2" y="319"/>
                        </a:cxn>
                        <a:cxn ang="0">
                          <a:pos x="401" y="5"/>
                        </a:cxn>
                        <a:cxn ang="0">
                          <a:pos x="398" y="0"/>
                        </a:cxn>
                      </a:cxnLst>
                      <a:rect l="txL" t="txT" r="txR" b="txB"/>
                      <a:pathLst>
                        <a:path w="401" h="319">
                          <a:moveTo>
                            <a:pt x="398" y="0"/>
                          </a:moveTo>
                          <a:lnTo>
                            <a:pt x="0" y="314"/>
                          </a:lnTo>
                          <a:lnTo>
                            <a:pt x="2" y="319"/>
                          </a:lnTo>
                          <a:lnTo>
                            <a:pt x="401" y="5"/>
                          </a:lnTo>
                          <a:lnTo>
                            <a:pt x="398"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73" name="Freeform 83"/>
                    <p:cNvSpPr/>
                    <p:nvPr/>
                  </p:nvSpPr>
                  <p:spPr>
                    <a:xfrm>
                      <a:off x="8712" y="9158"/>
                      <a:ext cx="401" cy="319"/>
                    </a:xfrm>
                    <a:custGeom>
                      <a:avLst/>
                      <a:gdLst>
                        <a:gd name="txL" fmla="*/ 0 w 401"/>
                        <a:gd name="txT" fmla="*/ 0 h 319"/>
                        <a:gd name="txR" fmla="*/ 401 w 401"/>
                        <a:gd name="txB" fmla="*/ 319 h 319"/>
                      </a:gdLst>
                      <a:ahLst/>
                      <a:cxnLst>
                        <a:cxn ang="0">
                          <a:pos x="398" y="0"/>
                        </a:cxn>
                        <a:cxn ang="0">
                          <a:pos x="0" y="314"/>
                        </a:cxn>
                        <a:cxn ang="0">
                          <a:pos x="2" y="319"/>
                        </a:cxn>
                        <a:cxn ang="0">
                          <a:pos x="401" y="5"/>
                        </a:cxn>
                        <a:cxn ang="0">
                          <a:pos x="398" y="0"/>
                        </a:cxn>
                      </a:cxnLst>
                      <a:rect l="txL" t="txT" r="txR" b="txB"/>
                      <a:pathLst>
                        <a:path w="401" h="319">
                          <a:moveTo>
                            <a:pt x="398" y="0"/>
                          </a:moveTo>
                          <a:lnTo>
                            <a:pt x="0" y="314"/>
                          </a:lnTo>
                          <a:lnTo>
                            <a:pt x="2" y="319"/>
                          </a:lnTo>
                          <a:lnTo>
                            <a:pt x="401" y="5"/>
                          </a:lnTo>
                          <a:lnTo>
                            <a:pt x="398"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51" name="Group 84"/>
                  <p:cNvGrpSpPr/>
                  <p:nvPr/>
                </p:nvGrpSpPr>
                <p:grpSpPr>
                  <a:xfrm>
                    <a:off x="4155" y="2976"/>
                    <a:ext cx="645" cy="187"/>
                    <a:chOff x="8757" y="9155"/>
                    <a:chExt cx="405" cy="315"/>
                  </a:xfrm>
                </p:grpSpPr>
                <p:sp>
                  <p:nvSpPr>
                    <p:cNvPr id="50970" name="Freeform 85"/>
                    <p:cNvSpPr/>
                    <p:nvPr/>
                  </p:nvSpPr>
                  <p:spPr>
                    <a:xfrm>
                      <a:off x="8757" y="9155"/>
                      <a:ext cx="405" cy="315"/>
                    </a:xfrm>
                    <a:custGeom>
                      <a:avLst/>
                      <a:gdLst>
                        <a:gd name="txL" fmla="*/ 0 w 405"/>
                        <a:gd name="txT" fmla="*/ 0 h 315"/>
                        <a:gd name="txR" fmla="*/ 405 w 405"/>
                        <a:gd name="txB" fmla="*/ 315 h 315"/>
                      </a:gdLst>
                      <a:ahLst/>
                      <a:cxnLst>
                        <a:cxn ang="0">
                          <a:pos x="405" y="310"/>
                        </a:cxn>
                        <a:cxn ang="0">
                          <a:pos x="3" y="0"/>
                        </a:cxn>
                        <a:cxn ang="0">
                          <a:pos x="0" y="5"/>
                        </a:cxn>
                        <a:cxn ang="0">
                          <a:pos x="402" y="315"/>
                        </a:cxn>
                        <a:cxn ang="0">
                          <a:pos x="405" y="310"/>
                        </a:cxn>
                      </a:cxnLst>
                      <a:rect l="txL" t="txT" r="txR" b="txB"/>
                      <a:pathLst>
                        <a:path w="405" h="315">
                          <a:moveTo>
                            <a:pt x="405" y="310"/>
                          </a:moveTo>
                          <a:lnTo>
                            <a:pt x="3" y="0"/>
                          </a:lnTo>
                          <a:lnTo>
                            <a:pt x="0" y="5"/>
                          </a:lnTo>
                          <a:lnTo>
                            <a:pt x="402" y="315"/>
                          </a:lnTo>
                          <a:lnTo>
                            <a:pt x="405" y="31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71" name="Freeform 86"/>
                    <p:cNvSpPr/>
                    <p:nvPr/>
                  </p:nvSpPr>
                  <p:spPr>
                    <a:xfrm>
                      <a:off x="8757" y="9155"/>
                      <a:ext cx="405" cy="315"/>
                    </a:xfrm>
                    <a:custGeom>
                      <a:avLst/>
                      <a:gdLst>
                        <a:gd name="txL" fmla="*/ 0 w 405"/>
                        <a:gd name="txT" fmla="*/ 0 h 315"/>
                        <a:gd name="txR" fmla="*/ 405 w 405"/>
                        <a:gd name="txB" fmla="*/ 315 h 315"/>
                      </a:gdLst>
                      <a:ahLst/>
                      <a:cxnLst>
                        <a:cxn ang="0">
                          <a:pos x="405" y="310"/>
                        </a:cxn>
                        <a:cxn ang="0">
                          <a:pos x="3" y="0"/>
                        </a:cxn>
                        <a:cxn ang="0">
                          <a:pos x="0" y="5"/>
                        </a:cxn>
                        <a:cxn ang="0">
                          <a:pos x="402" y="315"/>
                        </a:cxn>
                        <a:cxn ang="0">
                          <a:pos x="405" y="310"/>
                        </a:cxn>
                      </a:cxnLst>
                      <a:rect l="txL" t="txT" r="txR" b="txB"/>
                      <a:pathLst>
                        <a:path w="405" h="315">
                          <a:moveTo>
                            <a:pt x="405" y="310"/>
                          </a:moveTo>
                          <a:lnTo>
                            <a:pt x="3" y="0"/>
                          </a:lnTo>
                          <a:lnTo>
                            <a:pt x="0" y="5"/>
                          </a:lnTo>
                          <a:lnTo>
                            <a:pt x="402" y="315"/>
                          </a:lnTo>
                          <a:lnTo>
                            <a:pt x="405" y="31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52" name="Group 87"/>
                  <p:cNvGrpSpPr/>
                  <p:nvPr/>
                </p:nvGrpSpPr>
                <p:grpSpPr>
                  <a:xfrm>
                    <a:off x="4158" y="2833"/>
                    <a:ext cx="519" cy="143"/>
                    <a:chOff x="8759" y="8914"/>
                    <a:chExt cx="326" cy="242"/>
                  </a:xfrm>
                </p:grpSpPr>
                <p:sp>
                  <p:nvSpPr>
                    <p:cNvPr id="50968" name="Freeform 88"/>
                    <p:cNvSpPr/>
                    <p:nvPr/>
                  </p:nvSpPr>
                  <p:spPr>
                    <a:xfrm>
                      <a:off x="8759" y="8914"/>
                      <a:ext cx="326" cy="242"/>
                    </a:xfrm>
                    <a:custGeom>
                      <a:avLst/>
                      <a:gdLst>
                        <a:gd name="txL" fmla="*/ 0 w 326"/>
                        <a:gd name="txT" fmla="*/ 0 h 242"/>
                        <a:gd name="txR" fmla="*/ 326 w 326"/>
                        <a:gd name="txB" fmla="*/ 242 h 242"/>
                      </a:gdLst>
                      <a:ahLst/>
                      <a:cxnLst>
                        <a:cxn ang="0">
                          <a:pos x="326" y="0"/>
                        </a:cxn>
                        <a:cxn ang="0">
                          <a:pos x="323" y="0"/>
                        </a:cxn>
                        <a:cxn ang="0">
                          <a:pos x="0" y="237"/>
                        </a:cxn>
                        <a:cxn ang="0">
                          <a:pos x="3" y="242"/>
                        </a:cxn>
                        <a:cxn ang="0">
                          <a:pos x="326" y="5"/>
                        </a:cxn>
                        <a:cxn ang="0">
                          <a:pos x="326" y="0"/>
                        </a:cxn>
                      </a:cxnLst>
                      <a:rect l="txL" t="txT" r="txR" b="txB"/>
                      <a:pathLst>
                        <a:path w="326" h="242">
                          <a:moveTo>
                            <a:pt x="326" y="0"/>
                          </a:moveTo>
                          <a:lnTo>
                            <a:pt x="323" y="0"/>
                          </a:lnTo>
                          <a:lnTo>
                            <a:pt x="0" y="237"/>
                          </a:lnTo>
                          <a:lnTo>
                            <a:pt x="3" y="242"/>
                          </a:lnTo>
                          <a:lnTo>
                            <a:pt x="326" y="5"/>
                          </a:lnTo>
                          <a:lnTo>
                            <a:pt x="326"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69" name="Freeform 89"/>
                    <p:cNvSpPr/>
                    <p:nvPr/>
                  </p:nvSpPr>
                  <p:spPr>
                    <a:xfrm>
                      <a:off x="8759" y="8914"/>
                      <a:ext cx="326" cy="242"/>
                    </a:xfrm>
                    <a:custGeom>
                      <a:avLst/>
                      <a:gdLst>
                        <a:gd name="txL" fmla="*/ 0 w 326"/>
                        <a:gd name="txT" fmla="*/ 0 h 242"/>
                        <a:gd name="txR" fmla="*/ 326 w 326"/>
                        <a:gd name="txB" fmla="*/ 242 h 242"/>
                      </a:gdLst>
                      <a:ahLst/>
                      <a:cxnLst>
                        <a:cxn ang="0">
                          <a:pos x="326" y="0"/>
                        </a:cxn>
                        <a:cxn ang="0">
                          <a:pos x="323" y="0"/>
                        </a:cxn>
                        <a:cxn ang="0">
                          <a:pos x="0" y="237"/>
                        </a:cxn>
                        <a:cxn ang="0">
                          <a:pos x="3" y="242"/>
                        </a:cxn>
                        <a:cxn ang="0">
                          <a:pos x="326" y="5"/>
                        </a:cxn>
                        <a:cxn ang="0">
                          <a:pos x="326" y="0"/>
                        </a:cxn>
                      </a:cxnLst>
                      <a:rect l="txL" t="txT" r="txR" b="txB"/>
                      <a:pathLst>
                        <a:path w="326" h="242">
                          <a:moveTo>
                            <a:pt x="326" y="0"/>
                          </a:moveTo>
                          <a:lnTo>
                            <a:pt x="323" y="0"/>
                          </a:lnTo>
                          <a:lnTo>
                            <a:pt x="0" y="237"/>
                          </a:lnTo>
                          <a:lnTo>
                            <a:pt x="3" y="242"/>
                          </a:lnTo>
                          <a:lnTo>
                            <a:pt x="326" y="5"/>
                          </a:lnTo>
                          <a:lnTo>
                            <a:pt x="326"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53" name="Group 90"/>
                  <p:cNvGrpSpPr/>
                  <p:nvPr/>
                </p:nvGrpSpPr>
                <p:grpSpPr>
                  <a:xfrm>
                    <a:off x="4241" y="2700"/>
                    <a:ext cx="436" cy="135"/>
                    <a:chOff x="8811" y="8690"/>
                    <a:chExt cx="274" cy="228"/>
                  </a:xfrm>
                </p:grpSpPr>
                <p:sp>
                  <p:nvSpPr>
                    <p:cNvPr id="50966" name="Freeform 91"/>
                    <p:cNvSpPr/>
                    <p:nvPr/>
                  </p:nvSpPr>
                  <p:spPr>
                    <a:xfrm>
                      <a:off x="8811" y="8690"/>
                      <a:ext cx="274" cy="228"/>
                    </a:xfrm>
                    <a:custGeom>
                      <a:avLst/>
                      <a:gdLst>
                        <a:gd name="txL" fmla="*/ 0 w 274"/>
                        <a:gd name="txT" fmla="*/ 0 h 228"/>
                        <a:gd name="txR" fmla="*/ 274 w 274"/>
                        <a:gd name="txB" fmla="*/ 228 h 228"/>
                      </a:gdLst>
                      <a:ahLst/>
                      <a:cxnLst>
                        <a:cxn ang="0">
                          <a:pos x="0" y="0"/>
                        </a:cxn>
                        <a:cxn ang="0">
                          <a:pos x="0" y="5"/>
                        </a:cxn>
                        <a:cxn ang="0">
                          <a:pos x="271" y="228"/>
                        </a:cxn>
                        <a:cxn ang="0">
                          <a:pos x="274" y="223"/>
                        </a:cxn>
                        <a:cxn ang="0">
                          <a:pos x="3" y="0"/>
                        </a:cxn>
                        <a:cxn ang="0">
                          <a:pos x="0" y="0"/>
                        </a:cxn>
                      </a:cxnLst>
                      <a:rect l="txL" t="txT" r="txR" b="txB"/>
                      <a:pathLst>
                        <a:path w="274" h="228">
                          <a:moveTo>
                            <a:pt x="0" y="0"/>
                          </a:moveTo>
                          <a:lnTo>
                            <a:pt x="0" y="5"/>
                          </a:lnTo>
                          <a:lnTo>
                            <a:pt x="271" y="228"/>
                          </a:lnTo>
                          <a:lnTo>
                            <a:pt x="274" y="223"/>
                          </a:lnTo>
                          <a:lnTo>
                            <a:pt x="3" y="0"/>
                          </a:lnTo>
                          <a:lnTo>
                            <a:pt x="0"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67" name="Freeform 92"/>
                    <p:cNvSpPr/>
                    <p:nvPr/>
                  </p:nvSpPr>
                  <p:spPr>
                    <a:xfrm>
                      <a:off x="8811" y="8690"/>
                      <a:ext cx="274" cy="228"/>
                    </a:xfrm>
                    <a:custGeom>
                      <a:avLst/>
                      <a:gdLst>
                        <a:gd name="txL" fmla="*/ 0 w 274"/>
                        <a:gd name="txT" fmla="*/ 0 h 228"/>
                        <a:gd name="txR" fmla="*/ 274 w 274"/>
                        <a:gd name="txB" fmla="*/ 228 h 228"/>
                      </a:gdLst>
                      <a:ahLst/>
                      <a:cxnLst>
                        <a:cxn ang="0">
                          <a:pos x="0" y="0"/>
                        </a:cxn>
                        <a:cxn ang="0">
                          <a:pos x="0" y="5"/>
                        </a:cxn>
                        <a:cxn ang="0">
                          <a:pos x="271" y="228"/>
                        </a:cxn>
                        <a:cxn ang="0">
                          <a:pos x="274" y="223"/>
                        </a:cxn>
                        <a:cxn ang="0">
                          <a:pos x="3" y="0"/>
                        </a:cxn>
                        <a:cxn ang="0">
                          <a:pos x="0" y="0"/>
                        </a:cxn>
                      </a:cxnLst>
                      <a:rect l="txL" t="txT" r="txR" b="txB"/>
                      <a:pathLst>
                        <a:path w="274" h="228">
                          <a:moveTo>
                            <a:pt x="0" y="0"/>
                          </a:moveTo>
                          <a:lnTo>
                            <a:pt x="0" y="5"/>
                          </a:lnTo>
                          <a:lnTo>
                            <a:pt x="271" y="228"/>
                          </a:lnTo>
                          <a:lnTo>
                            <a:pt x="274" y="223"/>
                          </a:lnTo>
                          <a:lnTo>
                            <a:pt x="3" y="0"/>
                          </a:lnTo>
                          <a:lnTo>
                            <a:pt x="0"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54" name="Group 93"/>
                  <p:cNvGrpSpPr/>
                  <p:nvPr/>
                </p:nvGrpSpPr>
                <p:grpSpPr>
                  <a:xfrm>
                    <a:off x="4241" y="2590"/>
                    <a:ext cx="366" cy="112"/>
                    <a:chOff x="8811" y="8506"/>
                    <a:chExt cx="230" cy="188"/>
                  </a:xfrm>
                </p:grpSpPr>
                <p:sp>
                  <p:nvSpPr>
                    <p:cNvPr id="50964" name="Freeform 94"/>
                    <p:cNvSpPr/>
                    <p:nvPr/>
                  </p:nvSpPr>
                  <p:spPr>
                    <a:xfrm>
                      <a:off x="8811" y="8506"/>
                      <a:ext cx="230" cy="188"/>
                    </a:xfrm>
                    <a:custGeom>
                      <a:avLst/>
                      <a:gdLst>
                        <a:gd name="txL" fmla="*/ 0 w 230"/>
                        <a:gd name="txT" fmla="*/ 0 h 188"/>
                        <a:gd name="txR" fmla="*/ 230 w 230"/>
                        <a:gd name="txB" fmla="*/ 188 h 188"/>
                      </a:gdLst>
                      <a:ahLst/>
                      <a:cxnLst>
                        <a:cxn ang="0">
                          <a:pos x="230" y="0"/>
                        </a:cxn>
                        <a:cxn ang="0">
                          <a:pos x="227" y="0"/>
                        </a:cxn>
                        <a:cxn ang="0">
                          <a:pos x="0" y="183"/>
                        </a:cxn>
                        <a:cxn ang="0">
                          <a:pos x="3" y="188"/>
                        </a:cxn>
                        <a:cxn ang="0">
                          <a:pos x="230" y="5"/>
                        </a:cxn>
                        <a:cxn ang="0">
                          <a:pos x="230" y="0"/>
                        </a:cxn>
                      </a:cxnLst>
                      <a:rect l="txL" t="txT" r="txR" b="txB"/>
                      <a:pathLst>
                        <a:path w="230" h="188">
                          <a:moveTo>
                            <a:pt x="230" y="0"/>
                          </a:moveTo>
                          <a:lnTo>
                            <a:pt x="227" y="0"/>
                          </a:lnTo>
                          <a:lnTo>
                            <a:pt x="0" y="183"/>
                          </a:lnTo>
                          <a:lnTo>
                            <a:pt x="3" y="188"/>
                          </a:lnTo>
                          <a:lnTo>
                            <a:pt x="230" y="5"/>
                          </a:lnTo>
                          <a:lnTo>
                            <a:pt x="230"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65" name="Freeform 95"/>
                    <p:cNvSpPr/>
                    <p:nvPr/>
                  </p:nvSpPr>
                  <p:spPr>
                    <a:xfrm>
                      <a:off x="8811" y="8506"/>
                      <a:ext cx="230" cy="188"/>
                    </a:xfrm>
                    <a:custGeom>
                      <a:avLst/>
                      <a:gdLst>
                        <a:gd name="txL" fmla="*/ 0 w 230"/>
                        <a:gd name="txT" fmla="*/ 0 h 188"/>
                        <a:gd name="txR" fmla="*/ 230 w 230"/>
                        <a:gd name="txB" fmla="*/ 188 h 188"/>
                      </a:gdLst>
                      <a:ahLst/>
                      <a:cxnLst>
                        <a:cxn ang="0">
                          <a:pos x="230" y="0"/>
                        </a:cxn>
                        <a:cxn ang="0">
                          <a:pos x="227" y="0"/>
                        </a:cxn>
                        <a:cxn ang="0">
                          <a:pos x="0" y="183"/>
                        </a:cxn>
                        <a:cxn ang="0">
                          <a:pos x="3" y="188"/>
                        </a:cxn>
                        <a:cxn ang="0">
                          <a:pos x="230" y="5"/>
                        </a:cxn>
                        <a:cxn ang="0">
                          <a:pos x="230" y="0"/>
                        </a:cxn>
                      </a:cxnLst>
                      <a:rect l="txL" t="txT" r="txR" b="txB"/>
                      <a:pathLst>
                        <a:path w="230" h="188">
                          <a:moveTo>
                            <a:pt x="230" y="0"/>
                          </a:moveTo>
                          <a:lnTo>
                            <a:pt x="227" y="0"/>
                          </a:lnTo>
                          <a:lnTo>
                            <a:pt x="0" y="183"/>
                          </a:lnTo>
                          <a:lnTo>
                            <a:pt x="3" y="188"/>
                          </a:lnTo>
                          <a:lnTo>
                            <a:pt x="230" y="5"/>
                          </a:lnTo>
                          <a:lnTo>
                            <a:pt x="230"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55" name="Group 96"/>
                  <p:cNvGrpSpPr/>
                  <p:nvPr/>
                </p:nvGrpSpPr>
                <p:grpSpPr>
                  <a:xfrm>
                    <a:off x="4313" y="2506"/>
                    <a:ext cx="294" cy="88"/>
                    <a:chOff x="8856" y="8364"/>
                    <a:chExt cx="185" cy="148"/>
                  </a:xfrm>
                </p:grpSpPr>
                <p:sp>
                  <p:nvSpPr>
                    <p:cNvPr id="50962" name="Freeform 97"/>
                    <p:cNvSpPr/>
                    <p:nvPr/>
                  </p:nvSpPr>
                  <p:spPr>
                    <a:xfrm>
                      <a:off x="8856" y="8364"/>
                      <a:ext cx="185" cy="148"/>
                    </a:xfrm>
                    <a:custGeom>
                      <a:avLst/>
                      <a:gdLst>
                        <a:gd name="txL" fmla="*/ 0 w 185"/>
                        <a:gd name="txT" fmla="*/ 0 h 148"/>
                        <a:gd name="txR" fmla="*/ 185 w 185"/>
                        <a:gd name="txB" fmla="*/ 148 h 148"/>
                      </a:gdLst>
                      <a:ahLst/>
                      <a:cxnLst>
                        <a:cxn ang="0">
                          <a:pos x="0" y="1"/>
                        </a:cxn>
                        <a:cxn ang="0">
                          <a:pos x="1" y="5"/>
                        </a:cxn>
                        <a:cxn ang="0">
                          <a:pos x="182" y="148"/>
                        </a:cxn>
                        <a:cxn ang="0">
                          <a:pos x="185" y="143"/>
                        </a:cxn>
                        <a:cxn ang="0">
                          <a:pos x="3" y="0"/>
                        </a:cxn>
                        <a:cxn ang="0">
                          <a:pos x="0" y="1"/>
                        </a:cxn>
                      </a:cxnLst>
                      <a:rect l="txL" t="txT" r="txR" b="txB"/>
                      <a:pathLst>
                        <a:path w="185" h="148">
                          <a:moveTo>
                            <a:pt x="0" y="1"/>
                          </a:moveTo>
                          <a:lnTo>
                            <a:pt x="1" y="5"/>
                          </a:lnTo>
                          <a:lnTo>
                            <a:pt x="182" y="148"/>
                          </a:lnTo>
                          <a:lnTo>
                            <a:pt x="185" y="143"/>
                          </a:lnTo>
                          <a:lnTo>
                            <a:pt x="3" y="0"/>
                          </a:lnTo>
                          <a:lnTo>
                            <a:pt x="0" y="1"/>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63" name="Freeform 98"/>
                    <p:cNvSpPr/>
                    <p:nvPr/>
                  </p:nvSpPr>
                  <p:spPr>
                    <a:xfrm>
                      <a:off x="8856" y="8364"/>
                      <a:ext cx="185" cy="148"/>
                    </a:xfrm>
                    <a:custGeom>
                      <a:avLst/>
                      <a:gdLst>
                        <a:gd name="txL" fmla="*/ 0 w 185"/>
                        <a:gd name="txT" fmla="*/ 0 h 148"/>
                        <a:gd name="txR" fmla="*/ 185 w 185"/>
                        <a:gd name="txB" fmla="*/ 148 h 148"/>
                      </a:gdLst>
                      <a:ahLst/>
                      <a:cxnLst>
                        <a:cxn ang="0">
                          <a:pos x="0" y="1"/>
                        </a:cxn>
                        <a:cxn ang="0">
                          <a:pos x="1" y="5"/>
                        </a:cxn>
                        <a:cxn ang="0">
                          <a:pos x="182" y="148"/>
                        </a:cxn>
                        <a:cxn ang="0">
                          <a:pos x="185" y="143"/>
                        </a:cxn>
                        <a:cxn ang="0">
                          <a:pos x="3" y="0"/>
                        </a:cxn>
                        <a:cxn ang="0">
                          <a:pos x="0" y="1"/>
                        </a:cxn>
                      </a:cxnLst>
                      <a:rect l="txL" t="txT" r="txR" b="txB"/>
                      <a:pathLst>
                        <a:path w="185" h="148">
                          <a:moveTo>
                            <a:pt x="0" y="1"/>
                          </a:moveTo>
                          <a:lnTo>
                            <a:pt x="1" y="5"/>
                          </a:lnTo>
                          <a:lnTo>
                            <a:pt x="182" y="148"/>
                          </a:lnTo>
                          <a:lnTo>
                            <a:pt x="185" y="143"/>
                          </a:lnTo>
                          <a:lnTo>
                            <a:pt x="3" y="0"/>
                          </a:lnTo>
                          <a:lnTo>
                            <a:pt x="0" y="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56" name="Group 99"/>
                  <p:cNvGrpSpPr/>
                  <p:nvPr/>
                </p:nvGrpSpPr>
                <p:grpSpPr>
                  <a:xfrm>
                    <a:off x="4313" y="2415"/>
                    <a:ext cx="231" cy="94"/>
                    <a:chOff x="8856" y="8210"/>
                    <a:chExt cx="145" cy="158"/>
                  </a:xfrm>
                </p:grpSpPr>
                <p:sp>
                  <p:nvSpPr>
                    <p:cNvPr id="50960" name="Freeform 100"/>
                    <p:cNvSpPr/>
                    <p:nvPr/>
                  </p:nvSpPr>
                  <p:spPr>
                    <a:xfrm>
                      <a:off x="8856" y="8210"/>
                      <a:ext cx="145" cy="158"/>
                    </a:xfrm>
                    <a:custGeom>
                      <a:avLst/>
                      <a:gdLst>
                        <a:gd name="txL" fmla="*/ 0 w 145"/>
                        <a:gd name="txT" fmla="*/ 0 h 158"/>
                        <a:gd name="txR" fmla="*/ 145 w 145"/>
                        <a:gd name="txB" fmla="*/ 158 h 158"/>
                      </a:gdLst>
                      <a:ahLst/>
                      <a:cxnLst>
                        <a:cxn ang="0">
                          <a:pos x="145" y="0"/>
                        </a:cxn>
                        <a:cxn ang="0">
                          <a:pos x="141" y="0"/>
                        </a:cxn>
                        <a:cxn ang="0">
                          <a:pos x="0" y="154"/>
                        </a:cxn>
                        <a:cxn ang="0">
                          <a:pos x="4" y="158"/>
                        </a:cxn>
                        <a:cxn ang="0">
                          <a:pos x="145" y="4"/>
                        </a:cxn>
                        <a:cxn ang="0">
                          <a:pos x="145" y="0"/>
                        </a:cxn>
                      </a:cxnLst>
                      <a:rect l="txL" t="txT" r="txR" b="txB"/>
                      <a:pathLst>
                        <a:path w="145" h="158">
                          <a:moveTo>
                            <a:pt x="145" y="0"/>
                          </a:moveTo>
                          <a:lnTo>
                            <a:pt x="141" y="0"/>
                          </a:lnTo>
                          <a:lnTo>
                            <a:pt x="0" y="154"/>
                          </a:lnTo>
                          <a:lnTo>
                            <a:pt x="4" y="158"/>
                          </a:lnTo>
                          <a:lnTo>
                            <a:pt x="145" y="4"/>
                          </a:lnTo>
                          <a:lnTo>
                            <a:pt x="145"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61" name="Freeform 101"/>
                    <p:cNvSpPr/>
                    <p:nvPr/>
                  </p:nvSpPr>
                  <p:spPr>
                    <a:xfrm>
                      <a:off x="8856" y="8210"/>
                      <a:ext cx="145" cy="158"/>
                    </a:xfrm>
                    <a:custGeom>
                      <a:avLst/>
                      <a:gdLst>
                        <a:gd name="txL" fmla="*/ 0 w 145"/>
                        <a:gd name="txT" fmla="*/ 0 h 158"/>
                        <a:gd name="txR" fmla="*/ 145 w 145"/>
                        <a:gd name="txB" fmla="*/ 158 h 158"/>
                      </a:gdLst>
                      <a:ahLst/>
                      <a:cxnLst>
                        <a:cxn ang="0">
                          <a:pos x="145" y="0"/>
                        </a:cxn>
                        <a:cxn ang="0">
                          <a:pos x="141" y="0"/>
                        </a:cxn>
                        <a:cxn ang="0">
                          <a:pos x="0" y="154"/>
                        </a:cxn>
                        <a:cxn ang="0">
                          <a:pos x="4" y="158"/>
                        </a:cxn>
                        <a:cxn ang="0">
                          <a:pos x="145" y="4"/>
                        </a:cxn>
                        <a:cxn ang="0">
                          <a:pos x="145" y="0"/>
                        </a:cxn>
                      </a:cxnLst>
                      <a:rect l="txL" t="txT" r="txR" b="txB"/>
                      <a:pathLst>
                        <a:path w="145" h="158">
                          <a:moveTo>
                            <a:pt x="145" y="0"/>
                          </a:moveTo>
                          <a:lnTo>
                            <a:pt x="141" y="0"/>
                          </a:lnTo>
                          <a:lnTo>
                            <a:pt x="0" y="154"/>
                          </a:lnTo>
                          <a:lnTo>
                            <a:pt x="4" y="158"/>
                          </a:lnTo>
                          <a:lnTo>
                            <a:pt x="145" y="4"/>
                          </a:lnTo>
                          <a:lnTo>
                            <a:pt x="145"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57" name="Group 102"/>
                  <p:cNvGrpSpPr/>
                  <p:nvPr/>
                </p:nvGrpSpPr>
                <p:grpSpPr>
                  <a:xfrm>
                    <a:off x="4368" y="2319"/>
                    <a:ext cx="176" cy="98"/>
                    <a:chOff x="8891" y="8048"/>
                    <a:chExt cx="110" cy="165"/>
                  </a:xfrm>
                </p:grpSpPr>
                <p:sp>
                  <p:nvSpPr>
                    <p:cNvPr id="50958" name="Freeform 103"/>
                    <p:cNvSpPr/>
                    <p:nvPr/>
                  </p:nvSpPr>
                  <p:spPr>
                    <a:xfrm>
                      <a:off x="8891" y="8048"/>
                      <a:ext cx="110" cy="165"/>
                    </a:xfrm>
                    <a:custGeom>
                      <a:avLst/>
                      <a:gdLst>
                        <a:gd name="txL" fmla="*/ 0 w 110"/>
                        <a:gd name="txT" fmla="*/ 0 h 165"/>
                        <a:gd name="txR" fmla="*/ 110 w 110"/>
                        <a:gd name="txB" fmla="*/ 165 h 165"/>
                      </a:gdLst>
                      <a:ahLst/>
                      <a:cxnLst>
                        <a:cxn ang="0">
                          <a:pos x="0" y="0"/>
                        </a:cxn>
                        <a:cxn ang="0">
                          <a:pos x="0" y="3"/>
                        </a:cxn>
                        <a:cxn ang="0">
                          <a:pos x="106" y="165"/>
                        </a:cxn>
                        <a:cxn ang="0">
                          <a:pos x="110" y="162"/>
                        </a:cxn>
                        <a:cxn ang="0">
                          <a:pos x="4" y="0"/>
                        </a:cxn>
                        <a:cxn ang="0">
                          <a:pos x="0" y="0"/>
                        </a:cxn>
                      </a:cxnLst>
                      <a:rect l="txL" t="txT" r="txR" b="txB"/>
                      <a:pathLst>
                        <a:path w="110" h="165">
                          <a:moveTo>
                            <a:pt x="0" y="0"/>
                          </a:moveTo>
                          <a:lnTo>
                            <a:pt x="0" y="3"/>
                          </a:lnTo>
                          <a:lnTo>
                            <a:pt x="106" y="165"/>
                          </a:lnTo>
                          <a:lnTo>
                            <a:pt x="110" y="162"/>
                          </a:lnTo>
                          <a:lnTo>
                            <a:pt x="4" y="0"/>
                          </a:lnTo>
                          <a:lnTo>
                            <a:pt x="0"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59" name="Freeform 104"/>
                    <p:cNvSpPr/>
                    <p:nvPr/>
                  </p:nvSpPr>
                  <p:spPr>
                    <a:xfrm>
                      <a:off x="8891" y="8048"/>
                      <a:ext cx="110" cy="165"/>
                    </a:xfrm>
                    <a:custGeom>
                      <a:avLst/>
                      <a:gdLst>
                        <a:gd name="txL" fmla="*/ 0 w 110"/>
                        <a:gd name="txT" fmla="*/ 0 h 165"/>
                        <a:gd name="txR" fmla="*/ 110 w 110"/>
                        <a:gd name="txB" fmla="*/ 165 h 165"/>
                      </a:gdLst>
                      <a:ahLst/>
                      <a:cxnLst>
                        <a:cxn ang="0">
                          <a:pos x="0" y="0"/>
                        </a:cxn>
                        <a:cxn ang="0">
                          <a:pos x="0" y="3"/>
                        </a:cxn>
                        <a:cxn ang="0">
                          <a:pos x="106" y="165"/>
                        </a:cxn>
                        <a:cxn ang="0">
                          <a:pos x="110" y="162"/>
                        </a:cxn>
                        <a:cxn ang="0">
                          <a:pos x="4" y="0"/>
                        </a:cxn>
                        <a:cxn ang="0">
                          <a:pos x="0" y="0"/>
                        </a:cxn>
                      </a:cxnLst>
                      <a:rect l="txL" t="txT" r="txR" b="txB"/>
                      <a:pathLst>
                        <a:path w="110" h="165">
                          <a:moveTo>
                            <a:pt x="0" y="0"/>
                          </a:moveTo>
                          <a:lnTo>
                            <a:pt x="0" y="3"/>
                          </a:lnTo>
                          <a:lnTo>
                            <a:pt x="106" y="165"/>
                          </a:lnTo>
                          <a:lnTo>
                            <a:pt x="110" y="162"/>
                          </a:lnTo>
                          <a:lnTo>
                            <a:pt x="4" y="0"/>
                          </a:lnTo>
                          <a:lnTo>
                            <a:pt x="0"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58" name="Group 105"/>
                  <p:cNvGrpSpPr/>
                  <p:nvPr/>
                </p:nvGrpSpPr>
                <p:grpSpPr>
                  <a:xfrm>
                    <a:off x="4368" y="2228"/>
                    <a:ext cx="117" cy="91"/>
                    <a:chOff x="8891" y="7895"/>
                    <a:chExt cx="73" cy="154"/>
                  </a:xfrm>
                </p:grpSpPr>
                <p:sp>
                  <p:nvSpPr>
                    <p:cNvPr id="50956" name="Freeform 106"/>
                    <p:cNvSpPr/>
                    <p:nvPr/>
                  </p:nvSpPr>
                  <p:spPr>
                    <a:xfrm>
                      <a:off x="8891" y="7895"/>
                      <a:ext cx="73" cy="154"/>
                    </a:xfrm>
                    <a:custGeom>
                      <a:avLst/>
                      <a:gdLst>
                        <a:gd name="txL" fmla="*/ 0 w 73"/>
                        <a:gd name="txT" fmla="*/ 0 h 154"/>
                        <a:gd name="txR" fmla="*/ 73 w 73"/>
                        <a:gd name="txB" fmla="*/ 154 h 154"/>
                      </a:gdLst>
                      <a:ahLst/>
                      <a:cxnLst>
                        <a:cxn ang="0">
                          <a:pos x="69" y="0"/>
                        </a:cxn>
                        <a:cxn ang="0">
                          <a:pos x="0" y="152"/>
                        </a:cxn>
                        <a:cxn ang="0">
                          <a:pos x="5" y="154"/>
                        </a:cxn>
                        <a:cxn ang="0">
                          <a:pos x="73" y="3"/>
                        </a:cxn>
                        <a:cxn ang="0">
                          <a:pos x="69" y="0"/>
                        </a:cxn>
                      </a:cxnLst>
                      <a:rect l="txL" t="txT" r="txR" b="txB"/>
                      <a:pathLst>
                        <a:path w="73" h="154">
                          <a:moveTo>
                            <a:pt x="69" y="0"/>
                          </a:moveTo>
                          <a:lnTo>
                            <a:pt x="0" y="152"/>
                          </a:lnTo>
                          <a:lnTo>
                            <a:pt x="5" y="154"/>
                          </a:lnTo>
                          <a:lnTo>
                            <a:pt x="73" y="3"/>
                          </a:lnTo>
                          <a:lnTo>
                            <a:pt x="69"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57" name="Freeform 107"/>
                    <p:cNvSpPr/>
                    <p:nvPr/>
                  </p:nvSpPr>
                  <p:spPr>
                    <a:xfrm>
                      <a:off x="8891" y="7895"/>
                      <a:ext cx="73" cy="154"/>
                    </a:xfrm>
                    <a:custGeom>
                      <a:avLst/>
                      <a:gdLst>
                        <a:gd name="txL" fmla="*/ 0 w 73"/>
                        <a:gd name="txT" fmla="*/ 0 h 154"/>
                        <a:gd name="txR" fmla="*/ 73 w 73"/>
                        <a:gd name="txB" fmla="*/ 154 h 154"/>
                      </a:gdLst>
                      <a:ahLst/>
                      <a:cxnLst>
                        <a:cxn ang="0">
                          <a:pos x="69" y="0"/>
                        </a:cxn>
                        <a:cxn ang="0">
                          <a:pos x="0" y="152"/>
                        </a:cxn>
                        <a:cxn ang="0">
                          <a:pos x="5" y="154"/>
                        </a:cxn>
                        <a:cxn ang="0">
                          <a:pos x="73" y="3"/>
                        </a:cxn>
                        <a:cxn ang="0">
                          <a:pos x="69" y="0"/>
                        </a:cxn>
                      </a:cxnLst>
                      <a:rect l="txL" t="txT" r="txR" b="txB"/>
                      <a:pathLst>
                        <a:path w="73" h="154">
                          <a:moveTo>
                            <a:pt x="69" y="0"/>
                          </a:moveTo>
                          <a:lnTo>
                            <a:pt x="0" y="152"/>
                          </a:lnTo>
                          <a:lnTo>
                            <a:pt x="5" y="154"/>
                          </a:lnTo>
                          <a:lnTo>
                            <a:pt x="73" y="3"/>
                          </a:lnTo>
                          <a:lnTo>
                            <a:pt x="69"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59" name="Group 108"/>
                  <p:cNvGrpSpPr/>
                  <p:nvPr/>
                </p:nvGrpSpPr>
                <p:grpSpPr>
                  <a:xfrm>
                    <a:off x="4394" y="2225"/>
                    <a:ext cx="116" cy="95"/>
                    <a:chOff x="8907" y="7891"/>
                    <a:chExt cx="73" cy="160"/>
                  </a:xfrm>
                </p:grpSpPr>
                <p:sp>
                  <p:nvSpPr>
                    <p:cNvPr id="50954" name="Freeform 109"/>
                    <p:cNvSpPr/>
                    <p:nvPr/>
                  </p:nvSpPr>
                  <p:spPr>
                    <a:xfrm>
                      <a:off x="8907" y="7891"/>
                      <a:ext cx="73" cy="160"/>
                    </a:xfrm>
                    <a:custGeom>
                      <a:avLst/>
                      <a:gdLst>
                        <a:gd name="txL" fmla="*/ 0 w 73"/>
                        <a:gd name="txT" fmla="*/ 0 h 160"/>
                        <a:gd name="txR" fmla="*/ 73 w 73"/>
                        <a:gd name="txB" fmla="*/ 160 h 160"/>
                      </a:gdLst>
                      <a:ahLst/>
                      <a:cxnLst>
                        <a:cxn ang="0">
                          <a:pos x="73" y="160"/>
                        </a:cxn>
                        <a:cxn ang="0">
                          <a:pos x="73" y="157"/>
                        </a:cxn>
                        <a:cxn ang="0">
                          <a:pos x="4" y="0"/>
                        </a:cxn>
                        <a:cxn ang="0">
                          <a:pos x="0" y="3"/>
                        </a:cxn>
                        <a:cxn ang="0">
                          <a:pos x="69" y="160"/>
                        </a:cxn>
                        <a:cxn ang="0">
                          <a:pos x="73" y="160"/>
                        </a:cxn>
                      </a:cxnLst>
                      <a:rect l="txL" t="txT" r="txR" b="txB"/>
                      <a:pathLst>
                        <a:path w="73" h="160">
                          <a:moveTo>
                            <a:pt x="73" y="160"/>
                          </a:moveTo>
                          <a:lnTo>
                            <a:pt x="73" y="157"/>
                          </a:lnTo>
                          <a:lnTo>
                            <a:pt x="4" y="0"/>
                          </a:lnTo>
                          <a:lnTo>
                            <a:pt x="0" y="3"/>
                          </a:lnTo>
                          <a:lnTo>
                            <a:pt x="69" y="160"/>
                          </a:lnTo>
                          <a:lnTo>
                            <a:pt x="73" y="16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55" name="Freeform 110"/>
                    <p:cNvSpPr/>
                    <p:nvPr/>
                  </p:nvSpPr>
                  <p:spPr>
                    <a:xfrm>
                      <a:off x="8907" y="7891"/>
                      <a:ext cx="73" cy="160"/>
                    </a:xfrm>
                    <a:custGeom>
                      <a:avLst/>
                      <a:gdLst>
                        <a:gd name="txL" fmla="*/ 0 w 73"/>
                        <a:gd name="txT" fmla="*/ 0 h 160"/>
                        <a:gd name="txR" fmla="*/ 73 w 73"/>
                        <a:gd name="txB" fmla="*/ 160 h 160"/>
                      </a:gdLst>
                      <a:ahLst/>
                      <a:cxnLst>
                        <a:cxn ang="0">
                          <a:pos x="73" y="160"/>
                        </a:cxn>
                        <a:cxn ang="0">
                          <a:pos x="73" y="157"/>
                        </a:cxn>
                        <a:cxn ang="0">
                          <a:pos x="4" y="0"/>
                        </a:cxn>
                        <a:cxn ang="0">
                          <a:pos x="0" y="3"/>
                        </a:cxn>
                        <a:cxn ang="0">
                          <a:pos x="69" y="160"/>
                        </a:cxn>
                        <a:cxn ang="0">
                          <a:pos x="73" y="160"/>
                        </a:cxn>
                      </a:cxnLst>
                      <a:rect l="txL" t="txT" r="txR" b="txB"/>
                      <a:pathLst>
                        <a:path w="73" h="160">
                          <a:moveTo>
                            <a:pt x="73" y="160"/>
                          </a:moveTo>
                          <a:lnTo>
                            <a:pt x="73" y="157"/>
                          </a:lnTo>
                          <a:lnTo>
                            <a:pt x="4" y="0"/>
                          </a:lnTo>
                          <a:lnTo>
                            <a:pt x="0" y="3"/>
                          </a:lnTo>
                          <a:lnTo>
                            <a:pt x="69" y="160"/>
                          </a:lnTo>
                          <a:lnTo>
                            <a:pt x="73" y="16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0" name="Group 111"/>
                  <p:cNvGrpSpPr/>
                  <p:nvPr/>
                </p:nvGrpSpPr>
                <p:grpSpPr>
                  <a:xfrm>
                    <a:off x="4338" y="2319"/>
                    <a:ext cx="169" cy="98"/>
                    <a:chOff x="8872" y="8048"/>
                    <a:chExt cx="106" cy="165"/>
                  </a:xfrm>
                </p:grpSpPr>
                <p:sp>
                  <p:nvSpPr>
                    <p:cNvPr id="50952" name="Freeform 112"/>
                    <p:cNvSpPr/>
                    <p:nvPr/>
                  </p:nvSpPr>
                  <p:spPr>
                    <a:xfrm>
                      <a:off x="8872" y="8048"/>
                      <a:ext cx="106" cy="165"/>
                    </a:xfrm>
                    <a:custGeom>
                      <a:avLst/>
                      <a:gdLst>
                        <a:gd name="txL" fmla="*/ 0 w 106"/>
                        <a:gd name="txT" fmla="*/ 0 h 165"/>
                        <a:gd name="txR" fmla="*/ 106 w 106"/>
                        <a:gd name="txB" fmla="*/ 165 h 165"/>
                      </a:gdLst>
                      <a:ahLst/>
                      <a:cxnLst>
                        <a:cxn ang="0">
                          <a:pos x="0" y="165"/>
                        </a:cxn>
                        <a:cxn ang="0">
                          <a:pos x="4" y="165"/>
                        </a:cxn>
                        <a:cxn ang="0">
                          <a:pos x="106" y="3"/>
                        </a:cxn>
                        <a:cxn ang="0">
                          <a:pos x="102" y="0"/>
                        </a:cxn>
                        <a:cxn ang="0">
                          <a:pos x="0" y="161"/>
                        </a:cxn>
                        <a:cxn ang="0">
                          <a:pos x="0" y="165"/>
                        </a:cxn>
                      </a:cxnLst>
                      <a:rect l="txL" t="txT" r="txR" b="txB"/>
                      <a:pathLst>
                        <a:path w="106" h="165">
                          <a:moveTo>
                            <a:pt x="0" y="165"/>
                          </a:moveTo>
                          <a:lnTo>
                            <a:pt x="4" y="165"/>
                          </a:lnTo>
                          <a:lnTo>
                            <a:pt x="106" y="3"/>
                          </a:lnTo>
                          <a:lnTo>
                            <a:pt x="102" y="0"/>
                          </a:lnTo>
                          <a:lnTo>
                            <a:pt x="0" y="161"/>
                          </a:lnTo>
                          <a:lnTo>
                            <a:pt x="0" y="165"/>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53" name="Freeform 113"/>
                    <p:cNvSpPr/>
                    <p:nvPr/>
                  </p:nvSpPr>
                  <p:spPr>
                    <a:xfrm>
                      <a:off x="8872" y="8048"/>
                      <a:ext cx="106" cy="165"/>
                    </a:xfrm>
                    <a:custGeom>
                      <a:avLst/>
                      <a:gdLst>
                        <a:gd name="txL" fmla="*/ 0 w 106"/>
                        <a:gd name="txT" fmla="*/ 0 h 165"/>
                        <a:gd name="txR" fmla="*/ 106 w 106"/>
                        <a:gd name="txB" fmla="*/ 165 h 165"/>
                      </a:gdLst>
                      <a:ahLst/>
                      <a:cxnLst>
                        <a:cxn ang="0">
                          <a:pos x="0" y="165"/>
                        </a:cxn>
                        <a:cxn ang="0">
                          <a:pos x="4" y="165"/>
                        </a:cxn>
                        <a:cxn ang="0">
                          <a:pos x="106" y="3"/>
                        </a:cxn>
                        <a:cxn ang="0">
                          <a:pos x="102" y="0"/>
                        </a:cxn>
                        <a:cxn ang="0">
                          <a:pos x="0" y="161"/>
                        </a:cxn>
                        <a:cxn ang="0">
                          <a:pos x="0" y="165"/>
                        </a:cxn>
                      </a:cxnLst>
                      <a:rect l="txL" t="txT" r="txR" b="txB"/>
                      <a:pathLst>
                        <a:path w="106" h="165">
                          <a:moveTo>
                            <a:pt x="0" y="165"/>
                          </a:moveTo>
                          <a:lnTo>
                            <a:pt x="4" y="165"/>
                          </a:lnTo>
                          <a:lnTo>
                            <a:pt x="106" y="3"/>
                          </a:lnTo>
                          <a:lnTo>
                            <a:pt x="102" y="0"/>
                          </a:lnTo>
                          <a:lnTo>
                            <a:pt x="0" y="161"/>
                          </a:lnTo>
                          <a:lnTo>
                            <a:pt x="0" y="165"/>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1" name="Group 114"/>
                  <p:cNvGrpSpPr/>
                  <p:nvPr/>
                </p:nvGrpSpPr>
                <p:grpSpPr>
                  <a:xfrm>
                    <a:off x="4338" y="2415"/>
                    <a:ext cx="239" cy="95"/>
                    <a:chOff x="8872" y="8210"/>
                    <a:chExt cx="150" cy="160"/>
                  </a:xfrm>
                </p:grpSpPr>
                <p:sp>
                  <p:nvSpPr>
                    <p:cNvPr id="50950" name="Freeform 115"/>
                    <p:cNvSpPr/>
                    <p:nvPr/>
                  </p:nvSpPr>
                  <p:spPr>
                    <a:xfrm>
                      <a:off x="8872" y="8210"/>
                      <a:ext cx="150" cy="160"/>
                    </a:xfrm>
                    <a:custGeom>
                      <a:avLst/>
                      <a:gdLst>
                        <a:gd name="txL" fmla="*/ 0 w 150"/>
                        <a:gd name="txT" fmla="*/ 0 h 160"/>
                        <a:gd name="txR" fmla="*/ 150 w 150"/>
                        <a:gd name="txB" fmla="*/ 160 h 160"/>
                      </a:gdLst>
                      <a:ahLst/>
                      <a:cxnLst>
                        <a:cxn ang="0">
                          <a:pos x="150" y="160"/>
                        </a:cxn>
                        <a:cxn ang="0">
                          <a:pos x="150" y="155"/>
                        </a:cxn>
                        <a:cxn ang="0">
                          <a:pos x="4" y="0"/>
                        </a:cxn>
                        <a:cxn ang="0">
                          <a:pos x="0" y="4"/>
                        </a:cxn>
                        <a:cxn ang="0">
                          <a:pos x="147" y="160"/>
                        </a:cxn>
                        <a:cxn ang="0">
                          <a:pos x="150" y="160"/>
                        </a:cxn>
                      </a:cxnLst>
                      <a:rect l="txL" t="txT" r="txR" b="txB"/>
                      <a:pathLst>
                        <a:path w="150" h="160">
                          <a:moveTo>
                            <a:pt x="150" y="160"/>
                          </a:moveTo>
                          <a:lnTo>
                            <a:pt x="150" y="155"/>
                          </a:lnTo>
                          <a:lnTo>
                            <a:pt x="4" y="0"/>
                          </a:lnTo>
                          <a:lnTo>
                            <a:pt x="0" y="4"/>
                          </a:lnTo>
                          <a:lnTo>
                            <a:pt x="147" y="160"/>
                          </a:lnTo>
                          <a:lnTo>
                            <a:pt x="150" y="16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51" name="Freeform 116"/>
                    <p:cNvSpPr/>
                    <p:nvPr/>
                  </p:nvSpPr>
                  <p:spPr>
                    <a:xfrm>
                      <a:off x="8872" y="8210"/>
                      <a:ext cx="150" cy="160"/>
                    </a:xfrm>
                    <a:custGeom>
                      <a:avLst/>
                      <a:gdLst>
                        <a:gd name="txL" fmla="*/ 0 w 150"/>
                        <a:gd name="txT" fmla="*/ 0 h 160"/>
                        <a:gd name="txR" fmla="*/ 150 w 150"/>
                        <a:gd name="txB" fmla="*/ 160 h 160"/>
                      </a:gdLst>
                      <a:ahLst/>
                      <a:cxnLst>
                        <a:cxn ang="0">
                          <a:pos x="150" y="160"/>
                        </a:cxn>
                        <a:cxn ang="0">
                          <a:pos x="150" y="155"/>
                        </a:cxn>
                        <a:cxn ang="0">
                          <a:pos x="4" y="0"/>
                        </a:cxn>
                        <a:cxn ang="0">
                          <a:pos x="0" y="4"/>
                        </a:cxn>
                        <a:cxn ang="0">
                          <a:pos x="147" y="160"/>
                        </a:cxn>
                        <a:cxn ang="0">
                          <a:pos x="150" y="160"/>
                        </a:cxn>
                      </a:cxnLst>
                      <a:rect l="txL" t="txT" r="txR" b="txB"/>
                      <a:pathLst>
                        <a:path w="150" h="160">
                          <a:moveTo>
                            <a:pt x="150" y="160"/>
                          </a:moveTo>
                          <a:lnTo>
                            <a:pt x="150" y="155"/>
                          </a:lnTo>
                          <a:lnTo>
                            <a:pt x="4" y="0"/>
                          </a:lnTo>
                          <a:lnTo>
                            <a:pt x="0" y="4"/>
                          </a:lnTo>
                          <a:lnTo>
                            <a:pt x="147" y="160"/>
                          </a:lnTo>
                          <a:lnTo>
                            <a:pt x="150" y="16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2" name="Group 117"/>
                  <p:cNvGrpSpPr/>
                  <p:nvPr/>
                </p:nvGrpSpPr>
                <p:grpSpPr>
                  <a:xfrm>
                    <a:off x="4274" y="2506"/>
                    <a:ext cx="303" cy="88"/>
                    <a:chOff x="8832" y="8364"/>
                    <a:chExt cx="190" cy="148"/>
                  </a:xfrm>
                </p:grpSpPr>
                <p:sp>
                  <p:nvSpPr>
                    <p:cNvPr id="50948" name="Freeform 118"/>
                    <p:cNvSpPr/>
                    <p:nvPr/>
                  </p:nvSpPr>
                  <p:spPr>
                    <a:xfrm>
                      <a:off x="8832" y="8364"/>
                      <a:ext cx="190" cy="148"/>
                    </a:xfrm>
                    <a:custGeom>
                      <a:avLst/>
                      <a:gdLst>
                        <a:gd name="txL" fmla="*/ 0 w 190"/>
                        <a:gd name="txT" fmla="*/ 0 h 148"/>
                        <a:gd name="txR" fmla="*/ 190 w 190"/>
                        <a:gd name="txB" fmla="*/ 148 h 148"/>
                      </a:gdLst>
                      <a:ahLst/>
                      <a:cxnLst>
                        <a:cxn ang="0">
                          <a:pos x="0" y="148"/>
                        </a:cxn>
                        <a:cxn ang="0">
                          <a:pos x="3" y="148"/>
                        </a:cxn>
                        <a:cxn ang="0">
                          <a:pos x="190" y="5"/>
                        </a:cxn>
                        <a:cxn ang="0">
                          <a:pos x="187" y="0"/>
                        </a:cxn>
                        <a:cxn ang="0">
                          <a:pos x="0" y="143"/>
                        </a:cxn>
                        <a:cxn ang="0">
                          <a:pos x="0" y="148"/>
                        </a:cxn>
                      </a:cxnLst>
                      <a:rect l="txL" t="txT" r="txR" b="txB"/>
                      <a:pathLst>
                        <a:path w="190" h="148">
                          <a:moveTo>
                            <a:pt x="0" y="148"/>
                          </a:moveTo>
                          <a:lnTo>
                            <a:pt x="3" y="148"/>
                          </a:lnTo>
                          <a:lnTo>
                            <a:pt x="190" y="5"/>
                          </a:lnTo>
                          <a:lnTo>
                            <a:pt x="187" y="0"/>
                          </a:lnTo>
                          <a:lnTo>
                            <a:pt x="0" y="143"/>
                          </a:lnTo>
                          <a:lnTo>
                            <a:pt x="0" y="148"/>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49" name="Freeform 119"/>
                    <p:cNvSpPr/>
                    <p:nvPr/>
                  </p:nvSpPr>
                  <p:spPr>
                    <a:xfrm>
                      <a:off x="8832" y="8364"/>
                      <a:ext cx="190" cy="148"/>
                    </a:xfrm>
                    <a:custGeom>
                      <a:avLst/>
                      <a:gdLst>
                        <a:gd name="txL" fmla="*/ 0 w 190"/>
                        <a:gd name="txT" fmla="*/ 0 h 148"/>
                        <a:gd name="txR" fmla="*/ 190 w 190"/>
                        <a:gd name="txB" fmla="*/ 148 h 148"/>
                      </a:gdLst>
                      <a:ahLst/>
                      <a:cxnLst>
                        <a:cxn ang="0">
                          <a:pos x="0" y="148"/>
                        </a:cxn>
                        <a:cxn ang="0">
                          <a:pos x="3" y="148"/>
                        </a:cxn>
                        <a:cxn ang="0">
                          <a:pos x="190" y="5"/>
                        </a:cxn>
                        <a:cxn ang="0">
                          <a:pos x="187" y="0"/>
                        </a:cxn>
                        <a:cxn ang="0">
                          <a:pos x="0" y="143"/>
                        </a:cxn>
                        <a:cxn ang="0">
                          <a:pos x="0" y="148"/>
                        </a:cxn>
                      </a:cxnLst>
                      <a:rect l="txL" t="txT" r="txR" b="txB"/>
                      <a:pathLst>
                        <a:path w="190" h="148">
                          <a:moveTo>
                            <a:pt x="0" y="148"/>
                          </a:moveTo>
                          <a:lnTo>
                            <a:pt x="3" y="148"/>
                          </a:lnTo>
                          <a:lnTo>
                            <a:pt x="190" y="5"/>
                          </a:lnTo>
                          <a:lnTo>
                            <a:pt x="187" y="0"/>
                          </a:lnTo>
                          <a:lnTo>
                            <a:pt x="0" y="143"/>
                          </a:lnTo>
                          <a:lnTo>
                            <a:pt x="0" y="14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3" name="Group 120"/>
                  <p:cNvGrpSpPr/>
                  <p:nvPr/>
                </p:nvGrpSpPr>
                <p:grpSpPr>
                  <a:xfrm>
                    <a:off x="4274" y="2590"/>
                    <a:ext cx="370" cy="112"/>
                    <a:chOff x="8832" y="8506"/>
                    <a:chExt cx="232" cy="188"/>
                  </a:xfrm>
                </p:grpSpPr>
                <p:sp>
                  <p:nvSpPr>
                    <p:cNvPr id="50946" name="Freeform 121"/>
                    <p:cNvSpPr/>
                    <p:nvPr/>
                  </p:nvSpPr>
                  <p:spPr>
                    <a:xfrm>
                      <a:off x="8832" y="8506"/>
                      <a:ext cx="232" cy="188"/>
                    </a:xfrm>
                    <a:custGeom>
                      <a:avLst/>
                      <a:gdLst>
                        <a:gd name="txL" fmla="*/ 0 w 232"/>
                        <a:gd name="txT" fmla="*/ 0 h 188"/>
                        <a:gd name="txR" fmla="*/ 232 w 232"/>
                        <a:gd name="txB" fmla="*/ 188 h 188"/>
                      </a:gdLst>
                      <a:ahLst/>
                      <a:cxnLst>
                        <a:cxn ang="0">
                          <a:pos x="232" y="188"/>
                        </a:cxn>
                        <a:cxn ang="0">
                          <a:pos x="232" y="183"/>
                        </a:cxn>
                        <a:cxn ang="0">
                          <a:pos x="3" y="0"/>
                        </a:cxn>
                        <a:cxn ang="0">
                          <a:pos x="0" y="5"/>
                        </a:cxn>
                        <a:cxn ang="0">
                          <a:pos x="229" y="188"/>
                        </a:cxn>
                        <a:cxn ang="0">
                          <a:pos x="232" y="188"/>
                        </a:cxn>
                      </a:cxnLst>
                      <a:rect l="txL" t="txT" r="txR" b="txB"/>
                      <a:pathLst>
                        <a:path w="232" h="188">
                          <a:moveTo>
                            <a:pt x="232" y="188"/>
                          </a:moveTo>
                          <a:lnTo>
                            <a:pt x="232" y="183"/>
                          </a:lnTo>
                          <a:lnTo>
                            <a:pt x="3" y="0"/>
                          </a:lnTo>
                          <a:lnTo>
                            <a:pt x="0" y="5"/>
                          </a:lnTo>
                          <a:lnTo>
                            <a:pt x="229" y="188"/>
                          </a:lnTo>
                          <a:lnTo>
                            <a:pt x="232" y="188"/>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47" name="Freeform 122"/>
                    <p:cNvSpPr/>
                    <p:nvPr/>
                  </p:nvSpPr>
                  <p:spPr>
                    <a:xfrm>
                      <a:off x="8832" y="8506"/>
                      <a:ext cx="232" cy="188"/>
                    </a:xfrm>
                    <a:custGeom>
                      <a:avLst/>
                      <a:gdLst>
                        <a:gd name="txL" fmla="*/ 0 w 232"/>
                        <a:gd name="txT" fmla="*/ 0 h 188"/>
                        <a:gd name="txR" fmla="*/ 232 w 232"/>
                        <a:gd name="txB" fmla="*/ 188 h 188"/>
                      </a:gdLst>
                      <a:ahLst/>
                      <a:cxnLst>
                        <a:cxn ang="0">
                          <a:pos x="232" y="188"/>
                        </a:cxn>
                        <a:cxn ang="0">
                          <a:pos x="232" y="183"/>
                        </a:cxn>
                        <a:cxn ang="0">
                          <a:pos x="3" y="0"/>
                        </a:cxn>
                        <a:cxn ang="0">
                          <a:pos x="0" y="5"/>
                        </a:cxn>
                        <a:cxn ang="0">
                          <a:pos x="229" y="188"/>
                        </a:cxn>
                        <a:cxn ang="0">
                          <a:pos x="232" y="188"/>
                        </a:cxn>
                      </a:cxnLst>
                      <a:rect l="txL" t="txT" r="txR" b="txB"/>
                      <a:pathLst>
                        <a:path w="232" h="188">
                          <a:moveTo>
                            <a:pt x="232" y="188"/>
                          </a:moveTo>
                          <a:lnTo>
                            <a:pt x="232" y="183"/>
                          </a:lnTo>
                          <a:lnTo>
                            <a:pt x="3" y="0"/>
                          </a:lnTo>
                          <a:lnTo>
                            <a:pt x="0" y="5"/>
                          </a:lnTo>
                          <a:lnTo>
                            <a:pt x="229" y="188"/>
                          </a:lnTo>
                          <a:lnTo>
                            <a:pt x="232" y="18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4" name="Group 123"/>
                  <p:cNvGrpSpPr/>
                  <p:nvPr/>
                </p:nvGrpSpPr>
                <p:grpSpPr>
                  <a:xfrm>
                    <a:off x="4204" y="2700"/>
                    <a:ext cx="440" cy="136"/>
                    <a:chOff x="8788" y="8690"/>
                    <a:chExt cx="276" cy="230"/>
                  </a:xfrm>
                </p:grpSpPr>
                <p:sp>
                  <p:nvSpPr>
                    <p:cNvPr id="50944" name="Freeform 124"/>
                    <p:cNvSpPr/>
                    <p:nvPr/>
                  </p:nvSpPr>
                  <p:spPr>
                    <a:xfrm>
                      <a:off x="8788" y="8690"/>
                      <a:ext cx="276" cy="230"/>
                    </a:xfrm>
                    <a:custGeom>
                      <a:avLst/>
                      <a:gdLst>
                        <a:gd name="txL" fmla="*/ 0 w 276"/>
                        <a:gd name="txT" fmla="*/ 0 h 230"/>
                        <a:gd name="txR" fmla="*/ 276 w 276"/>
                        <a:gd name="txB" fmla="*/ 230 h 230"/>
                      </a:gdLst>
                      <a:ahLst/>
                      <a:cxnLst>
                        <a:cxn ang="0">
                          <a:pos x="1" y="230"/>
                        </a:cxn>
                        <a:cxn ang="0">
                          <a:pos x="3" y="230"/>
                        </a:cxn>
                        <a:cxn ang="0">
                          <a:pos x="276" y="5"/>
                        </a:cxn>
                        <a:cxn ang="0">
                          <a:pos x="273" y="0"/>
                        </a:cxn>
                        <a:cxn ang="0">
                          <a:pos x="0" y="225"/>
                        </a:cxn>
                        <a:cxn ang="0">
                          <a:pos x="1" y="230"/>
                        </a:cxn>
                      </a:cxnLst>
                      <a:rect l="txL" t="txT" r="txR" b="txB"/>
                      <a:pathLst>
                        <a:path w="276" h="230">
                          <a:moveTo>
                            <a:pt x="1" y="230"/>
                          </a:moveTo>
                          <a:lnTo>
                            <a:pt x="3" y="230"/>
                          </a:lnTo>
                          <a:lnTo>
                            <a:pt x="276" y="5"/>
                          </a:lnTo>
                          <a:lnTo>
                            <a:pt x="273" y="0"/>
                          </a:lnTo>
                          <a:lnTo>
                            <a:pt x="0" y="225"/>
                          </a:lnTo>
                          <a:lnTo>
                            <a:pt x="1" y="23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45" name="Freeform 125"/>
                    <p:cNvSpPr/>
                    <p:nvPr/>
                  </p:nvSpPr>
                  <p:spPr>
                    <a:xfrm>
                      <a:off x="8788" y="8690"/>
                      <a:ext cx="276" cy="230"/>
                    </a:xfrm>
                    <a:custGeom>
                      <a:avLst/>
                      <a:gdLst>
                        <a:gd name="txL" fmla="*/ 0 w 276"/>
                        <a:gd name="txT" fmla="*/ 0 h 230"/>
                        <a:gd name="txR" fmla="*/ 276 w 276"/>
                        <a:gd name="txB" fmla="*/ 230 h 230"/>
                      </a:gdLst>
                      <a:ahLst/>
                      <a:cxnLst>
                        <a:cxn ang="0">
                          <a:pos x="1" y="230"/>
                        </a:cxn>
                        <a:cxn ang="0">
                          <a:pos x="3" y="230"/>
                        </a:cxn>
                        <a:cxn ang="0">
                          <a:pos x="276" y="5"/>
                        </a:cxn>
                        <a:cxn ang="0">
                          <a:pos x="273" y="0"/>
                        </a:cxn>
                        <a:cxn ang="0">
                          <a:pos x="0" y="225"/>
                        </a:cxn>
                        <a:cxn ang="0">
                          <a:pos x="1" y="230"/>
                        </a:cxn>
                      </a:cxnLst>
                      <a:rect l="txL" t="txT" r="txR" b="txB"/>
                      <a:pathLst>
                        <a:path w="276" h="230">
                          <a:moveTo>
                            <a:pt x="1" y="230"/>
                          </a:moveTo>
                          <a:lnTo>
                            <a:pt x="3" y="230"/>
                          </a:lnTo>
                          <a:lnTo>
                            <a:pt x="276" y="5"/>
                          </a:lnTo>
                          <a:lnTo>
                            <a:pt x="273" y="0"/>
                          </a:lnTo>
                          <a:lnTo>
                            <a:pt x="0" y="225"/>
                          </a:lnTo>
                          <a:lnTo>
                            <a:pt x="1" y="23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5" name="Group 126"/>
                  <p:cNvGrpSpPr/>
                  <p:nvPr/>
                </p:nvGrpSpPr>
                <p:grpSpPr>
                  <a:xfrm>
                    <a:off x="4204" y="2833"/>
                    <a:ext cx="529" cy="143"/>
                    <a:chOff x="8788" y="8914"/>
                    <a:chExt cx="332" cy="242"/>
                  </a:xfrm>
                </p:grpSpPr>
                <p:sp>
                  <p:nvSpPr>
                    <p:cNvPr id="50942" name="Freeform 127"/>
                    <p:cNvSpPr/>
                    <p:nvPr/>
                  </p:nvSpPr>
                  <p:spPr>
                    <a:xfrm>
                      <a:off x="8788" y="8914"/>
                      <a:ext cx="332" cy="242"/>
                    </a:xfrm>
                    <a:custGeom>
                      <a:avLst/>
                      <a:gdLst>
                        <a:gd name="txL" fmla="*/ 0 w 332"/>
                        <a:gd name="txT" fmla="*/ 0 h 242"/>
                        <a:gd name="txR" fmla="*/ 332 w 332"/>
                        <a:gd name="txB" fmla="*/ 242 h 242"/>
                      </a:gdLst>
                      <a:ahLst/>
                      <a:cxnLst>
                        <a:cxn ang="0">
                          <a:pos x="332" y="237"/>
                        </a:cxn>
                        <a:cxn ang="0">
                          <a:pos x="3" y="0"/>
                        </a:cxn>
                        <a:cxn ang="0">
                          <a:pos x="0" y="5"/>
                        </a:cxn>
                        <a:cxn ang="0">
                          <a:pos x="329" y="242"/>
                        </a:cxn>
                        <a:cxn ang="0">
                          <a:pos x="332" y="237"/>
                        </a:cxn>
                      </a:cxnLst>
                      <a:rect l="txL" t="txT" r="txR" b="txB"/>
                      <a:pathLst>
                        <a:path w="332" h="242">
                          <a:moveTo>
                            <a:pt x="332" y="237"/>
                          </a:moveTo>
                          <a:lnTo>
                            <a:pt x="3" y="0"/>
                          </a:lnTo>
                          <a:lnTo>
                            <a:pt x="0" y="5"/>
                          </a:lnTo>
                          <a:lnTo>
                            <a:pt x="329" y="242"/>
                          </a:lnTo>
                          <a:lnTo>
                            <a:pt x="332" y="237"/>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43" name="Freeform 128"/>
                    <p:cNvSpPr/>
                    <p:nvPr/>
                  </p:nvSpPr>
                  <p:spPr>
                    <a:xfrm>
                      <a:off x="8788" y="8914"/>
                      <a:ext cx="332" cy="242"/>
                    </a:xfrm>
                    <a:custGeom>
                      <a:avLst/>
                      <a:gdLst>
                        <a:gd name="txL" fmla="*/ 0 w 332"/>
                        <a:gd name="txT" fmla="*/ 0 h 242"/>
                        <a:gd name="txR" fmla="*/ 332 w 332"/>
                        <a:gd name="txB" fmla="*/ 242 h 242"/>
                      </a:gdLst>
                      <a:ahLst/>
                      <a:cxnLst>
                        <a:cxn ang="0">
                          <a:pos x="332" y="237"/>
                        </a:cxn>
                        <a:cxn ang="0">
                          <a:pos x="3" y="0"/>
                        </a:cxn>
                        <a:cxn ang="0">
                          <a:pos x="0" y="5"/>
                        </a:cxn>
                        <a:cxn ang="0">
                          <a:pos x="329" y="242"/>
                        </a:cxn>
                        <a:cxn ang="0">
                          <a:pos x="332" y="237"/>
                        </a:cxn>
                      </a:cxnLst>
                      <a:rect l="txL" t="txT" r="txR" b="txB"/>
                      <a:pathLst>
                        <a:path w="332" h="242">
                          <a:moveTo>
                            <a:pt x="332" y="237"/>
                          </a:moveTo>
                          <a:lnTo>
                            <a:pt x="3" y="0"/>
                          </a:lnTo>
                          <a:lnTo>
                            <a:pt x="0" y="5"/>
                          </a:lnTo>
                          <a:lnTo>
                            <a:pt x="329" y="242"/>
                          </a:lnTo>
                          <a:lnTo>
                            <a:pt x="332" y="23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6" name="Group 129"/>
                  <p:cNvGrpSpPr/>
                  <p:nvPr/>
                </p:nvGrpSpPr>
                <p:grpSpPr>
                  <a:xfrm>
                    <a:off x="4080" y="2220"/>
                    <a:ext cx="317" cy="948"/>
                    <a:chOff x="8710" y="7882"/>
                    <a:chExt cx="199" cy="1597"/>
                  </a:xfrm>
                </p:grpSpPr>
                <p:sp>
                  <p:nvSpPr>
                    <p:cNvPr id="50940" name="Freeform 130"/>
                    <p:cNvSpPr/>
                    <p:nvPr/>
                  </p:nvSpPr>
                  <p:spPr>
                    <a:xfrm>
                      <a:off x="8710" y="7882"/>
                      <a:ext cx="199" cy="1597"/>
                    </a:xfrm>
                    <a:custGeom>
                      <a:avLst/>
                      <a:gdLst>
                        <a:gd name="txL" fmla="*/ 0 w 199"/>
                        <a:gd name="txT" fmla="*/ 0 h 1597"/>
                        <a:gd name="txR" fmla="*/ 199 w 199"/>
                        <a:gd name="txB" fmla="*/ 1597 h 1597"/>
                      </a:gdLst>
                      <a:ahLst/>
                      <a:cxnLst>
                        <a:cxn ang="0">
                          <a:pos x="196" y="0"/>
                        </a:cxn>
                        <a:cxn ang="0">
                          <a:pos x="194" y="2"/>
                        </a:cxn>
                        <a:cxn ang="0">
                          <a:pos x="0" y="1596"/>
                        </a:cxn>
                        <a:cxn ang="0">
                          <a:pos x="5" y="1597"/>
                        </a:cxn>
                        <a:cxn ang="0">
                          <a:pos x="199" y="3"/>
                        </a:cxn>
                        <a:cxn ang="0">
                          <a:pos x="196" y="0"/>
                        </a:cxn>
                      </a:cxnLst>
                      <a:rect l="txL" t="txT" r="txR" b="txB"/>
                      <a:pathLst>
                        <a:path w="199" h="1597">
                          <a:moveTo>
                            <a:pt x="196" y="0"/>
                          </a:moveTo>
                          <a:lnTo>
                            <a:pt x="194" y="2"/>
                          </a:lnTo>
                          <a:lnTo>
                            <a:pt x="0" y="1596"/>
                          </a:lnTo>
                          <a:lnTo>
                            <a:pt x="5" y="1597"/>
                          </a:lnTo>
                          <a:lnTo>
                            <a:pt x="199" y="3"/>
                          </a:lnTo>
                          <a:lnTo>
                            <a:pt x="196"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41" name="Freeform 131"/>
                    <p:cNvSpPr/>
                    <p:nvPr/>
                  </p:nvSpPr>
                  <p:spPr>
                    <a:xfrm>
                      <a:off x="8710" y="7882"/>
                      <a:ext cx="199" cy="1597"/>
                    </a:xfrm>
                    <a:custGeom>
                      <a:avLst/>
                      <a:gdLst>
                        <a:gd name="txL" fmla="*/ 0 w 199"/>
                        <a:gd name="txT" fmla="*/ 0 h 1597"/>
                        <a:gd name="txR" fmla="*/ 199 w 199"/>
                        <a:gd name="txB" fmla="*/ 1597 h 1597"/>
                      </a:gdLst>
                      <a:ahLst/>
                      <a:cxnLst>
                        <a:cxn ang="0">
                          <a:pos x="196" y="0"/>
                        </a:cxn>
                        <a:cxn ang="0">
                          <a:pos x="194" y="2"/>
                        </a:cxn>
                        <a:cxn ang="0">
                          <a:pos x="0" y="1596"/>
                        </a:cxn>
                        <a:cxn ang="0">
                          <a:pos x="5" y="1597"/>
                        </a:cxn>
                        <a:cxn ang="0">
                          <a:pos x="199" y="3"/>
                        </a:cxn>
                        <a:cxn ang="0">
                          <a:pos x="196" y="0"/>
                        </a:cxn>
                      </a:cxnLst>
                      <a:rect l="txL" t="txT" r="txR" b="txB"/>
                      <a:pathLst>
                        <a:path w="199" h="1597">
                          <a:moveTo>
                            <a:pt x="196" y="0"/>
                          </a:moveTo>
                          <a:lnTo>
                            <a:pt x="194" y="2"/>
                          </a:lnTo>
                          <a:lnTo>
                            <a:pt x="0" y="1596"/>
                          </a:lnTo>
                          <a:lnTo>
                            <a:pt x="5" y="1597"/>
                          </a:lnTo>
                          <a:lnTo>
                            <a:pt x="199" y="3"/>
                          </a:lnTo>
                          <a:lnTo>
                            <a:pt x="196"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7" name="Group 132"/>
                  <p:cNvGrpSpPr/>
                  <p:nvPr/>
                </p:nvGrpSpPr>
                <p:grpSpPr>
                  <a:xfrm>
                    <a:off x="4403" y="2220"/>
                    <a:ext cx="91" cy="4"/>
                    <a:chOff x="8907" y="7882"/>
                    <a:chExt cx="57" cy="7"/>
                  </a:xfrm>
                </p:grpSpPr>
                <p:sp>
                  <p:nvSpPr>
                    <p:cNvPr id="50938" name="Freeform 133"/>
                    <p:cNvSpPr/>
                    <p:nvPr/>
                  </p:nvSpPr>
                  <p:spPr>
                    <a:xfrm>
                      <a:off x="8907" y="7882"/>
                      <a:ext cx="57" cy="7"/>
                    </a:xfrm>
                    <a:custGeom>
                      <a:avLst/>
                      <a:gdLst>
                        <a:gd name="txL" fmla="*/ 0 w 57"/>
                        <a:gd name="txT" fmla="*/ 0 h 7"/>
                        <a:gd name="txR" fmla="*/ 57 w 57"/>
                        <a:gd name="txB" fmla="*/ 7 h 7"/>
                      </a:gdLst>
                      <a:ahLst/>
                      <a:cxnLst>
                        <a:cxn ang="0">
                          <a:pos x="57" y="3"/>
                        </a:cxn>
                        <a:cxn ang="0">
                          <a:pos x="55" y="0"/>
                        </a:cxn>
                        <a:cxn ang="0">
                          <a:pos x="0" y="0"/>
                        </a:cxn>
                        <a:cxn ang="0">
                          <a:pos x="0" y="7"/>
                        </a:cxn>
                        <a:cxn ang="0">
                          <a:pos x="55" y="7"/>
                        </a:cxn>
                        <a:cxn ang="0">
                          <a:pos x="57" y="3"/>
                        </a:cxn>
                      </a:cxnLst>
                      <a:rect l="txL" t="txT" r="txR" b="txB"/>
                      <a:pathLst>
                        <a:path w="57" h="7">
                          <a:moveTo>
                            <a:pt x="57" y="3"/>
                          </a:moveTo>
                          <a:lnTo>
                            <a:pt x="55" y="0"/>
                          </a:lnTo>
                          <a:lnTo>
                            <a:pt x="0" y="0"/>
                          </a:lnTo>
                          <a:lnTo>
                            <a:pt x="0" y="7"/>
                          </a:lnTo>
                          <a:lnTo>
                            <a:pt x="55" y="7"/>
                          </a:lnTo>
                          <a:lnTo>
                            <a:pt x="57" y="3"/>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39" name="Freeform 134"/>
                    <p:cNvSpPr/>
                    <p:nvPr/>
                  </p:nvSpPr>
                  <p:spPr>
                    <a:xfrm>
                      <a:off x="8907" y="7882"/>
                      <a:ext cx="57" cy="7"/>
                    </a:xfrm>
                    <a:custGeom>
                      <a:avLst/>
                      <a:gdLst>
                        <a:gd name="txL" fmla="*/ 0 w 57"/>
                        <a:gd name="txT" fmla="*/ 0 h 7"/>
                        <a:gd name="txR" fmla="*/ 57 w 57"/>
                        <a:gd name="txB" fmla="*/ 7 h 7"/>
                      </a:gdLst>
                      <a:ahLst/>
                      <a:cxnLst>
                        <a:cxn ang="0">
                          <a:pos x="57" y="3"/>
                        </a:cxn>
                        <a:cxn ang="0">
                          <a:pos x="55" y="0"/>
                        </a:cxn>
                        <a:cxn ang="0">
                          <a:pos x="0" y="0"/>
                        </a:cxn>
                        <a:cxn ang="0">
                          <a:pos x="0" y="7"/>
                        </a:cxn>
                        <a:cxn ang="0">
                          <a:pos x="55" y="7"/>
                        </a:cxn>
                        <a:cxn ang="0">
                          <a:pos x="57" y="3"/>
                        </a:cxn>
                      </a:cxnLst>
                      <a:rect l="txL" t="txT" r="txR" b="txB"/>
                      <a:pathLst>
                        <a:path w="57" h="7">
                          <a:moveTo>
                            <a:pt x="57" y="3"/>
                          </a:moveTo>
                          <a:lnTo>
                            <a:pt x="55" y="0"/>
                          </a:lnTo>
                          <a:lnTo>
                            <a:pt x="0" y="0"/>
                          </a:lnTo>
                          <a:lnTo>
                            <a:pt x="0" y="7"/>
                          </a:lnTo>
                          <a:lnTo>
                            <a:pt x="55" y="7"/>
                          </a:lnTo>
                          <a:lnTo>
                            <a:pt x="57" y="3"/>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8" name="Group 135"/>
                  <p:cNvGrpSpPr/>
                  <p:nvPr/>
                </p:nvGrpSpPr>
                <p:grpSpPr>
                  <a:xfrm>
                    <a:off x="4477" y="2222"/>
                    <a:ext cx="320" cy="942"/>
                    <a:chOff x="8959" y="7885"/>
                    <a:chExt cx="201" cy="1588"/>
                  </a:xfrm>
                </p:grpSpPr>
                <p:sp>
                  <p:nvSpPr>
                    <p:cNvPr id="50936" name="Freeform 136"/>
                    <p:cNvSpPr/>
                    <p:nvPr/>
                  </p:nvSpPr>
                  <p:spPr>
                    <a:xfrm>
                      <a:off x="8959" y="7885"/>
                      <a:ext cx="201" cy="1588"/>
                    </a:xfrm>
                    <a:custGeom>
                      <a:avLst/>
                      <a:gdLst>
                        <a:gd name="txL" fmla="*/ 0 w 201"/>
                        <a:gd name="txT" fmla="*/ 0 h 1588"/>
                        <a:gd name="txR" fmla="*/ 201 w 201"/>
                        <a:gd name="txB" fmla="*/ 1588 h 1588"/>
                      </a:gdLst>
                      <a:ahLst/>
                      <a:cxnLst>
                        <a:cxn ang="0">
                          <a:pos x="201" y="1588"/>
                        </a:cxn>
                        <a:cxn ang="0">
                          <a:pos x="5" y="0"/>
                        </a:cxn>
                        <a:cxn ang="0">
                          <a:pos x="0" y="1"/>
                        </a:cxn>
                        <a:cxn ang="0">
                          <a:pos x="196" y="1588"/>
                        </a:cxn>
                        <a:cxn ang="0">
                          <a:pos x="201" y="1588"/>
                        </a:cxn>
                      </a:cxnLst>
                      <a:rect l="txL" t="txT" r="txR" b="txB"/>
                      <a:pathLst>
                        <a:path w="201" h="1588">
                          <a:moveTo>
                            <a:pt x="201" y="1588"/>
                          </a:moveTo>
                          <a:lnTo>
                            <a:pt x="5" y="0"/>
                          </a:lnTo>
                          <a:lnTo>
                            <a:pt x="0" y="1"/>
                          </a:lnTo>
                          <a:lnTo>
                            <a:pt x="196" y="1588"/>
                          </a:lnTo>
                          <a:lnTo>
                            <a:pt x="201" y="1588"/>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37" name="Freeform 137"/>
                    <p:cNvSpPr/>
                    <p:nvPr/>
                  </p:nvSpPr>
                  <p:spPr>
                    <a:xfrm>
                      <a:off x="8959" y="7885"/>
                      <a:ext cx="201" cy="1588"/>
                    </a:xfrm>
                    <a:custGeom>
                      <a:avLst/>
                      <a:gdLst>
                        <a:gd name="txL" fmla="*/ 0 w 201"/>
                        <a:gd name="txT" fmla="*/ 0 h 1588"/>
                        <a:gd name="txR" fmla="*/ 201 w 201"/>
                        <a:gd name="txB" fmla="*/ 1588 h 1588"/>
                      </a:gdLst>
                      <a:ahLst/>
                      <a:cxnLst>
                        <a:cxn ang="0">
                          <a:pos x="201" y="1588"/>
                        </a:cxn>
                        <a:cxn ang="0">
                          <a:pos x="5" y="0"/>
                        </a:cxn>
                        <a:cxn ang="0">
                          <a:pos x="0" y="1"/>
                        </a:cxn>
                        <a:cxn ang="0">
                          <a:pos x="196" y="1588"/>
                        </a:cxn>
                        <a:cxn ang="0">
                          <a:pos x="201" y="1588"/>
                        </a:cxn>
                      </a:cxnLst>
                      <a:rect l="txL" t="txT" r="txR" b="txB"/>
                      <a:pathLst>
                        <a:path w="201" h="1588">
                          <a:moveTo>
                            <a:pt x="201" y="1588"/>
                          </a:moveTo>
                          <a:lnTo>
                            <a:pt x="5" y="0"/>
                          </a:lnTo>
                          <a:lnTo>
                            <a:pt x="0" y="1"/>
                          </a:lnTo>
                          <a:lnTo>
                            <a:pt x="196" y="1588"/>
                          </a:lnTo>
                          <a:lnTo>
                            <a:pt x="201" y="158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69" name="Group 138"/>
                  <p:cNvGrpSpPr/>
                  <p:nvPr/>
                </p:nvGrpSpPr>
                <p:grpSpPr>
                  <a:xfrm>
                    <a:off x="4430" y="2213"/>
                    <a:ext cx="17" cy="6"/>
                    <a:chOff x="8924" y="7870"/>
                    <a:chExt cx="11" cy="10"/>
                  </a:xfrm>
                </p:grpSpPr>
                <p:sp>
                  <p:nvSpPr>
                    <p:cNvPr id="50934" name="Freeform 139"/>
                    <p:cNvSpPr/>
                    <p:nvPr/>
                  </p:nvSpPr>
                  <p:spPr>
                    <a:xfrm>
                      <a:off x="8924" y="7870"/>
                      <a:ext cx="11" cy="10"/>
                    </a:xfrm>
                    <a:custGeom>
                      <a:avLst/>
                      <a:gdLst>
                        <a:gd name="txL" fmla="*/ 0 w 11"/>
                        <a:gd name="txT" fmla="*/ 0 h 10"/>
                        <a:gd name="txR" fmla="*/ 11 w 11"/>
                        <a:gd name="txB" fmla="*/ 10 h 10"/>
                      </a:gdLst>
                      <a:ahLst/>
                      <a:cxnLst>
                        <a:cxn ang="0">
                          <a:pos x="2" y="10"/>
                        </a:cxn>
                        <a:cxn ang="0">
                          <a:pos x="9" y="10"/>
                        </a:cxn>
                        <a:cxn ang="0">
                          <a:pos x="10" y="10"/>
                        </a:cxn>
                        <a:cxn ang="0">
                          <a:pos x="10" y="10"/>
                        </a:cxn>
                        <a:cxn ang="0">
                          <a:pos x="10" y="10"/>
                        </a:cxn>
                        <a:cxn ang="0">
                          <a:pos x="10" y="9"/>
                        </a:cxn>
                        <a:cxn ang="0">
                          <a:pos x="11" y="9"/>
                        </a:cxn>
                        <a:cxn ang="0">
                          <a:pos x="11" y="9"/>
                        </a:cxn>
                        <a:cxn ang="0">
                          <a:pos x="11" y="9"/>
                        </a:cxn>
                        <a:cxn ang="0">
                          <a:pos x="11" y="8"/>
                        </a:cxn>
                        <a:cxn ang="0">
                          <a:pos x="11" y="8"/>
                        </a:cxn>
                        <a:cxn ang="0">
                          <a:pos x="11" y="8"/>
                        </a:cxn>
                        <a:cxn ang="0">
                          <a:pos x="11" y="3"/>
                        </a:cxn>
                        <a:cxn ang="0">
                          <a:pos x="11" y="2"/>
                        </a:cxn>
                        <a:cxn ang="0">
                          <a:pos x="11" y="2"/>
                        </a:cxn>
                        <a:cxn ang="0">
                          <a:pos x="11" y="2"/>
                        </a:cxn>
                        <a:cxn ang="0">
                          <a:pos x="11" y="2"/>
                        </a:cxn>
                        <a:cxn ang="0">
                          <a:pos x="11" y="1"/>
                        </a:cxn>
                        <a:cxn ang="0">
                          <a:pos x="10" y="1"/>
                        </a:cxn>
                        <a:cxn ang="0">
                          <a:pos x="10" y="1"/>
                        </a:cxn>
                        <a:cxn ang="0">
                          <a:pos x="10" y="1"/>
                        </a:cxn>
                        <a:cxn ang="0">
                          <a:pos x="10" y="0"/>
                        </a:cxn>
                        <a:cxn ang="0">
                          <a:pos x="9" y="0"/>
                        </a:cxn>
                        <a:cxn ang="0">
                          <a:pos x="2" y="0"/>
                        </a:cxn>
                        <a:cxn ang="0">
                          <a:pos x="2" y="0"/>
                        </a:cxn>
                        <a:cxn ang="0">
                          <a:pos x="1" y="1"/>
                        </a:cxn>
                        <a:cxn ang="0">
                          <a:pos x="1" y="1"/>
                        </a:cxn>
                        <a:cxn ang="0">
                          <a:pos x="1" y="1"/>
                        </a:cxn>
                        <a:cxn ang="0">
                          <a:pos x="1" y="1"/>
                        </a:cxn>
                        <a:cxn ang="0">
                          <a:pos x="1" y="2"/>
                        </a:cxn>
                        <a:cxn ang="0">
                          <a:pos x="0" y="2"/>
                        </a:cxn>
                        <a:cxn ang="0">
                          <a:pos x="0" y="2"/>
                        </a:cxn>
                        <a:cxn ang="0">
                          <a:pos x="0" y="2"/>
                        </a:cxn>
                        <a:cxn ang="0">
                          <a:pos x="0" y="3"/>
                        </a:cxn>
                        <a:cxn ang="0">
                          <a:pos x="0" y="8"/>
                        </a:cxn>
                        <a:cxn ang="0">
                          <a:pos x="0" y="8"/>
                        </a:cxn>
                        <a:cxn ang="0">
                          <a:pos x="0" y="8"/>
                        </a:cxn>
                        <a:cxn ang="0">
                          <a:pos x="0" y="9"/>
                        </a:cxn>
                        <a:cxn ang="0">
                          <a:pos x="1" y="9"/>
                        </a:cxn>
                        <a:cxn ang="0">
                          <a:pos x="1" y="9"/>
                        </a:cxn>
                        <a:cxn ang="0">
                          <a:pos x="1" y="9"/>
                        </a:cxn>
                        <a:cxn ang="0">
                          <a:pos x="1" y="10"/>
                        </a:cxn>
                        <a:cxn ang="0">
                          <a:pos x="1" y="10"/>
                        </a:cxn>
                        <a:cxn ang="0">
                          <a:pos x="2" y="10"/>
                        </a:cxn>
                        <a:cxn ang="0">
                          <a:pos x="2" y="10"/>
                        </a:cxn>
                      </a:cxnLst>
                      <a:rect l="txL" t="txT" r="txR" b="txB"/>
                      <a:pathLst>
                        <a:path w="11" h="10">
                          <a:moveTo>
                            <a:pt x="2" y="10"/>
                          </a:moveTo>
                          <a:lnTo>
                            <a:pt x="9" y="10"/>
                          </a:lnTo>
                          <a:lnTo>
                            <a:pt x="10" y="10"/>
                          </a:lnTo>
                          <a:lnTo>
                            <a:pt x="10" y="9"/>
                          </a:lnTo>
                          <a:lnTo>
                            <a:pt x="11" y="9"/>
                          </a:lnTo>
                          <a:lnTo>
                            <a:pt x="11" y="8"/>
                          </a:lnTo>
                          <a:lnTo>
                            <a:pt x="11" y="3"/>
                          </a:lnTo>
                          <a:lnTo>
                            <a:pt x="11" y="2"/>
                          </a:lnTo>
                          <a:lnTo>
                            <a:pt x="11" y="1"/>
                          </a:lnTo>
                          <a:lnTo>
                            <a:pt x="10" y="1"/>
                          </a:lnTo>
                          <a:lnTo>
                            <a:pt x="10" y="0"/>
                          </a:lnTo>
                          <a:lnTo>
                            <a:pt x="9" y="0"/>
                          </a:lnTo>
                          <a:lnTo>
                            <a:pt x="2" y="0"/>
                          </a:lnTo>
                          <a:lnTo>
                            <a:pt x="1" y="1"/>
                          </a:lnTo>
                          <a:lnTo>
                            <a:pt x="1" y="2"/>
                          </a:lnTo>
                          <a:lnTo>
                            <a:pt x="0" y="2"/>
                          </a:lnTo>
                          <a:lnTo>
                            <a:pt x="0" y="3"/>
                          </a:lnTo>
                          <a:lnTo>
                            <a:pt x="0" y="8"/>
                          </a:lnTo>
                          <a:lnTo>
                            <a:pt x="0" y="9"/>
                          </a:lnTo>
                          <a:lnTo>
                            <a:pt x="1" y="9"/>
                          </a:lnTo>
                          <a:lnTo>
                            <a:pt x="1" y="10"/>
                          </a:lnTo>
                          <a:lnTo>
                            <a:pt x="2" y="10"/>
                          </a:lnTo>
                          <a:close/>
                        </a:path>
                      </a:pathLst>
                    </a:custGeom>
                    <a:solidFill>
                      <a:srgbClr val="FFFF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35" name="Freeform 140"/>
                    <p:cNvSpPr/>
                    <p:nvPr/>
                  </p:nvSpPr>
                  <p:spPr>
                    <a:xfrm>
                      <a:off x="8924" y="7870"/>
                      <a:ext cx="11" cy="10"/>
                    </a:xfrm>
                    <a:custGeom>
                      <a:avLst/>
                      <a:gdLst>
                        <a:gd name="txL" fmla="*/ 0 w 11"/>
                        <a:gd name="txT" fmla="*/ 0 h 10"/>
                        <a:gd name="txR" fmla="*/ 11 w 11"/>
                        <a:gd name="txB" fmla="*/ 10 h 10"/>
                      </a:gdLst>
                      <a:ahLst/>
                      <a:cxnLst>
                        <a:cxn ang="0">
                          <a:pos x="2" y="10"/>
                        </a:cxn>
                        <a:cxn ang="0">
                          <a:pos x="9" y="10"/>
                        </a:cxn>
                        <a:cxn ang="0">
                          <a:pos x="10" y="10"/>
                        </a:cxn>
                        <a:cxn ang="0">
                          <a:pos x="10" y="10"/>
                        </a:cxn>
                        <a:cxn ang="0">
                          <a:pos x="10" y="10"/>
                        </a:cxn>
                        <a:cxn ang="0">
                          <a:pos x="10" y="9"/>
                        </a:cxn>
                        <a:cxn ang="0">
                          <a:pos x="11" y="9"/>
                        </a:cxn>
                        <a:cxn ang="0">
                          <a:pos x="11" y="9"/>
                        </a:cxn>
                        <a:cxn ang="0">
                          <a:pos x="11" y="9"/>
                        </a:cxn>
                        <a:cxn ang="0">
                          <a:pos x="11" y="8"/>
                        </a:cxn>
                        <a:cxn ang="0">
                          <a:pos x="11" y="8"/>
                        </a:cxn>
                        <a:cxn ang="0">
                          <a:pos x="11" y="8"/>
                        </a:cxn>
                        <a:cxn ang="0">
                          <a:pos x="11" y="3"/>
                        </a:cxn>
                        <a:cxn ang="0">
                          <a:pos x="11" y="2"/>
                        </a:cxn>
                        <a:cxn ang="0">
                          <a:pos x="11" y="2"/>
                        </a:cxn>
                        <a:cxn ang="0">
                          <a:pos x="11" y="2"/>
                        </a:cxn>
                        <a:cxn ang="0">
                          <a:pos x="11" y="2"/>
                        </a:cxn>
                        <a:cxn ang="0">
                          <a:pos x="11" y="1"/>
                        </a:cxn>
                        <a:cxn ang="0">
                          <a:pos x="10" y="1"/>
                        </a:cxn>
                        <a:cxn ang="0">
                          <a:pos x="10" y="1"/>
                        </a:cxn>
                        <a:cxn ang="0">
                          <a:pos x="10" y="1"/>
                        </a:cxn>
                        <a:cxn ang="0">
                          <a:pos x="10" y="0"/>
                        </a:cxn>
                        <a:cxn ang="0">
                          <a:pos x="9" y="0"/>
                        </a:cxn>
                        <a:cxn ang="0">
                          <a:pos x="2" y="0"/>
                        </a:cxn>
                        <a:cxn ang="0">
                          <a:pos x="2" y="0"/>
                        </a:cxn>
                        <a:cxn ang="0">
                          <a:pos x="1" y="1"/>
                        </a:cxn>
                        <a:cxn ang="0">
                          <a:pos x="1" y="1"/>
                        </a:cxn>
                        <a:cxn ang="0">
                          <a:pos x="1" y="1"/>
                        </a:cxn>
                        <a:cxn ang="0">
                          <a:pos x="1" y="1"/>
                        </a:cxn>
                        <a:cxn ang="0">
                          <a:pos x="1" y="2"/>
                        </a:cxn>
                        <a:cxn ang="0">
                          <a:pos x="0" y="2"/>
                        </a:cxn>
                        <a:cxn ang="0">
                          <a:pos x="0" y="2"/>
                        </a:cxn>
                        <a:cxn ang="0">
                          <a:pos x="0" y="2"/>
                        </a:cxn>
                        <a:cxn ang="0">
                          <a:pos x="0" y="3"/>
                        </a:cxn>
                        <a:cxn ang="0">
                          <a:pos x="0" y="8"/>
                        </a:cxn>
                        <a:cxn ang="0">
                          <a:pos x="0" y="8"/>
                        </a:cxn>
                        <a:cxn ang="0">
                          <a:pos x="0" y="8"/>
                        </a:cxn>
                        <a:cxn ang="0">
                          <a:pos x="0" y="9"/>
                        </a:cxn>
                        <a:cxn ang="0">
                          <a:pos x="1" y="9"/>
                        </a:cxn>
                        <a:cxn ang="0">
                          <a:pos x="1" y="9"/>
                        </a:cxn>
                        <a:cxn ang="0">
                          <a:pos x="1" y="9"/>
                        </a:cxn>
                        <a:cxn ang="0">
                          <a:pos x="1" y="10"/>
                        </a:cxn>
                        <a:cxn ang="0">
                          <a:pos x="1" y="10"/>
                        </a:cxn>
                        <a:cxn ang="0">
                          <a:pos x="2" y="10"/>
                        </a:cxn>
                        <a:cxn ang="0">
                          <a:pos x="2" y="10"/>
                        </a:cxn>
                      </a:cxnLst>
                      <a:rect l="txL" t="txT" r="txR" b="txB"/>
                      <a:pathLst>
                        <a:path w="11" h="10">
                          <a:moveTo>
                            <a:pt x="2" y="10"/>
                          </a:moveTo>
                          <a:lnTo>
                            <a:pt x="9" y="10"/>
                          </a:lnTo>
                          <a:lnTo>
                            <a:pt x="10" y="10"/>
                          </a:lnTo>
                          <a:lnTo>
                            <a:pt x="10" y="9"/>
                          </a:lnTo>
                          <a:lnTo>
                            <a:pt x="11" y="9"/>
                          </a:lnTo>
                          <a:lnTo>
                            <a:pt x="11" y="8"/>
                          </a:lnTo>
                          <a:lnTo>
                            <a:pt x="11" y="3"/>
                          </a:lnTo>
                          <a:lnTo>
                            <a:pt x="11" y="2"/>
                          </a:lnTo>
                          <a:lnTo>
                            <a:pt x="11" y="1"/>
                          </a:lnTo>
                          <a:lnTo>
                            <a:pt x="10" y="1"/>
                          </a:lnTo>
                          <a:lnTo>
                            <a:pt x="10" y="0"/>
                          </a:lnTo>
                          <a:lnTo>
                            <a:pt x="9" y="0"/>
                          </a:lnTo>
                          <a:lnTo>
                            <a:pt x="2" y="0"/>
                          </a:lnTo>
                          <a:lnTo>
                            <a:pt x="1" y="1"/>
                          </a:lnTo>
                          <a:lnTo>
                            <a:pt x="1" y="2"/>
                          </a:lnTo>
                          <a:lnTo>
                            <a:pt x="0" y="2"/>
                          </a:lnTo>
                          <a:lnTo>
                            <a:pt x="0" y="3"/>
                          </a:lnTo>
                          <a:lnTo>
                            <a:pt x="0" y="8"/>
                          </a:lnTo>
                          <a:lnTo>
                            <a:pt x="0" y="9"/>
                          </a:lnTo>
                          <a:lnTo>
                            <a:pt x="1" y="9"/>
                          </a:lnTo>
                          <a:lnTo>
                            <a:pt x="1" y="10"/>
                          </a:lnTo>
                          <a:lnTo>
                            <a:pt x="2" y="1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770" name="Freeform 141"/>
                  <p:cNvSpPr/>
                  <p:nvPr/>
                </p:nvSpPr>
                <p:spPr>
                  <a:xfrm>
                    <a:off x="4430" y="2213"/>
                    <a:ext cx="17" cy="6"/>
                  </a:xfrm>
                  <a:custGeom>
                    <a:avLst/>
                    <a:gdLst>
                      <a:gd name="txL" fmla="*/ 0 w 11"/>
                      <a:gd name="txT" fmla="*/ 0 h 10"/>
                      <a:gd name="txR" fmla="*/ 11 w 11"/>
                      <a:gd name="txB" fmla="*/ 10 h 10"/>
                    </a:gdLst>
                    <a:ahLst/>
                    <a:cxnLst>
                      <a:cxn ang="0">
                        <a:pos x="399" y="1"/>
                      </a:cxn>
                      <a:cxn ang="0">
                        <a:pos x="1726" y="1"/>
                      </a:cxn>
                      <a:cxn ang="0">
                        <a:pos x="1827" y="1"/>
                      </a:cxn>
                      <a:cxn ang="0">
                        <a:pos x="1827" y="1"/>
                      </a:cxn>
                      <a:cxn ang="0">
                        <a:pos x="1827" y="1"/>
                      </a:cxn>
                      <a:cxn ang="0">
                        <a:pos x="1827"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1827" y="1"/>
                      </a:cxn>
                      <a:cxn ang="0">
                        <a:pos x="1827" y="1"/>
                      </a:cxn>
                      <a:cxn ang="0">
                        <a:pos x="1827" y="1"/>
                      </a:cxn>
                      <a:cxn ang="0">
                        <a:pos x="1827" y="0"/>
                      </a:cxn>
                      <a:cxn ang="0">
                        <a:pos x="1726" y="0"/>
                      </a:cxn>
                      <a:cxn ang="0">
                        <a:pos x="399" y="0"/>
                      </a:cxn>
                      <a:cxn ang="0">
                        <a:pos x="399" y="0"/>
                      </a:cxn>
                      <a:cxn ang="0">
                        <a:pos x="258" y="1"/>
                      </a:cxn>
                      <a:cxn ang="0">
                        <a:pos x="258" y="1"/>
                      </a:cxn>
                      <a:cxn ang="0">
                        <a:pos x="258" y="1"/>
                      </a:cxn>
                      <a:cxn ang="0">
                        <a:pos x="258" y="1"/>
                      </a:cxn>
                      <a:cxn ang="0">
                        <a:pos x="258" y="1"/>
                      </a:cxn>
                      <a:cxn ang="0">
                        <a:pos x="0" y="1"/>
                      </a:cxn>
                      <a:cxn ang="0">
                        <a:pos x="0" y="1"/>
                      </a:cxn>
                      <a:cxn ang="0">
                        <a:pos x="0" y="1"/>
                      </a:cxn>
                      <a:cxn ang="0">
                        <a:pos x="0" y="1"/>
                      </a:cxn>
                      <a:cxn ang="0">
                        <a:pos x="0" y="1"/>
                      </a:cxn>
                      <a:cxn ang="0">
                        <a:pos x="0" y="1"/>
                      </a:cxn>
                      <a:cxn ang="0">
                        <a:pos x="0" y="1"/>
                      </a:cxn>
                      <a:cxn ang="0">
                        <a:pos x="0" y="1"/>
                      </a:cxn>
                      <a:cxn ang="0">
                        <a:pos x="258" y="1"/>
                      </a:cxn>
                      <a:cxn ang="0">
                        <a:pos x="258" y="1"/>
                      </a:cxn>
                      <a:cxn ang="0">
                        <a:pos x="258" y="1"/>
                      </a:cxn>
                      <a:cxn ang="0">
                        <a:pos x="258" y="1"/>
                      </a:cxn>
                      <a:cxn ang="0">
                        <a:pos x="258" y="1"/>
                      </a:cxn>
                      <a:cxn ang="0">
                        <a:pos x="399" y="1"/>
                      </a:cxn>
                      <a:cxn ang="0">
                        <a:pos x="399" y="1"/>
                      </a:cxn>
                    </a:cxnLst>
                    <a:rect l="txL" t="txT" r="txR" b="txB"/>
                    <a:pathLst>
                      <a:path w="11" h="10">
                        <a:moveTo>
                          <a:pt x="2" y="10"/>
                        </a:moveTo>
                        <a:lnTo>
                          <a:pt x="9" y="10"/>
                        </a:lnTo>
                        <a:lnTo>
                          <a:pt x="10" y="10"/>
                        </a:lnTo>
                        <a:lnTo>
                          <a:pt x="10" y="9"/>
                        </a:lnTo>
                        <a:lnTo>
                          <a:pt x="11" y="9"/>
                        </a:lnTo>
                        <a:lnTo>
                          <a:pt x="11" y="8"/>
                        </a:lnTo>
                        <a:lnTo>
                          <a:pt x="11" y="3"/>
                        </a:lnTo>
                        <a:lnTo>
                          <a:pt x="11" y="2"/>
                        </a:lnTo>
                        <a:lnTo>
                          <a:pt x="11" y="1"/>
                        </a:lnTo>
                        <a:lnTo>
                          <a:pt x="10" y="1"/>
                        </a:lnTo>
                        <a:lnTo>
                          <a:pt x="10" y="0"/>
                        </a:lnTo>
                        <a:lnTo>
                          <a:pt x="9" y="0"/>
                        </a:lnTo>
                        <a:lnTo>
                          <a:pt x="2" y="0"/>
                        </a:lnTo>
                        <a:lnTo>
                          <a:pt x="1" y="1"/>
                        </a:lnTo>
                        <a:lnTo>
                          <a:pt x="1" y="2"/>
                        </a:lnTo>
                        <a:lnTo>
                          <a:pt x="0" y="2"/>
                        </a:lnTo>
                        <a:lnTo>
                          <a:pt x="0" y="3"/>
                        </a:lnTo>
                        <a:lnTo>
                          <a:pt x="0" y="8"/>
                        </a:lnTo>
                        <a:lnTo>
                          <a:pt x="0" y="9"/>
                        </a:lnTo>
                        <a:lnTo>
                          <a:pt x="1" y="9"/>
                        </a:lnTo>
                        <a:lnTo>
                          <a:pt x="1" y="10"/>
                        </a:lnTo>
                        <a:lnTo>
                          <a:pt x="2" y="10"/>
                        </a:lnTo>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771" name="Group 142"/>
                  <p:cNvGrpSpPr/>
                  <p:nvPr/>
                </p:nvGrpSpPr>
                <p:grpSpPr>
                  <a:xfrm>
                    <a:off x="4406" y="2181"/>
                    <a:ext cx="2" cy="32"/>
                    <a:chOff x="8909" y="7816"/>
                    <a:chExt cx="1" cy="54"/>
                  </a:xfrm>
                </p:grpSpPr>
                <p:sp>
                  <p:nvSpPr>
                    <p:cNvPr id="50932" name="Freeform 143"/>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0" y="54"/>
                        </a:cxn>
                        <a:cxn ang="0">
                          <a:pos x="0" y="54"/>
                        </a:cxn>
                        <a:cxn ang="0">
                          <a:pos x="0" y="54"/>
                        </a:cxn>
                        <a:cxn ang="0">
                          <a:pos x="0" y="1"/>
                        </a:cxn>
                        <a:cxn ang="0">
                          <a:pos x="0" y="1"/>
                        </a:cxn>
                        <a:cxn ang="0">
                          <a:pos x="0" y="1"/>
                        </a:cxn>
                        <a:cxn ang="0">
                          <a:pos x="1" y="1"/>
                        </a:cxn>
                        <a:cxn ang="0">
                          <a:pos x="1" y="0"/>
                        </a:cxn>
                        <a:cxn ang="0">
                          <a:pos x="1" y="0"/>
                        </a:cxn>
                      </a:cxnLst>
                      <a:rect l="txL" t="txT" r="txR" b="txB"/>
                      <a:pathLst>
                        <a:path w="1" h="54">
                          <a:moveTo>
                            <a:pt x="1" y="0"/>
                          </a:moveTo>
                          <a:lnTo>
                            <a:pt x="1" y="54"/>
                          </a:lnTo>
                          <a:lnTo>
                            <a:pt x="0" y="54"/>
                          </a:lnTo>
                          <a:lnTo>
                            <a:pt x="0" y="1"/>
                          </a:lnTo>
                          <a:lnTo>
                            <a:pt x="1" y="1"/>
                          </a:lnTo>
                          <a:lnTo>
                            <a:pt x="1" y="0"/>
                          </a:lnTo>
                          <a:close/>
                        </a:path>
                      </a:pathLst>
                    </a:custGeom>
                    <a:solidFill>
                      <a:srgbClr val="12141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33" name="Freeform 144"/>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0" y="54"/>
                        </a:cxn>
                        <a:cxn ang="0">
                          <a:pos x="0" y="54"/>
                        </a:cxn>
                        <a:cxn ang="0">
                          <a:pos x="0" y="54"/>
                        </a:cxn>
                        <a:cxn ang="0">
                          <a:pos x="0" y="1"/>
                        </a:cxn>
                        <a:cxn ang="0">
                          <a:pos x="0" y="1"/>
                        </a:cxn>
                        <a:cxn ang="0">
                          <a:pos x="0" y="1"/>
                        </a:cxn>
                        <a:cxn ang="0">
                          <a:pos x="1" y="1"/>
                        </a:cxn>
                        <a:cxn ang="0">
                          <a:pos x="1" y="0"/>
                        </a:cxn>
                        <a:cxn ang="0">
                          <a:pos x="1" y="0"/>
                        </a:cxn>
                      </a:cxnLst>
                      <a:rect l="txL" t="txT" r="txR" b="txB"/>
                      <a:pathLst>
                        <a:path w="1" h="54">
                          <a:moveTo>
                            <a:pt x="1" y="0"/>
                          </a:moveTo>
                          <a:lnTo>
                            <a:pt x="1" y="54"/>
                          </a:lnTo>
                          <a:lnTo>
                            <a:pt x="0" y="54"/>
                          </a:lnTo>
                          <a:lnTo>
                            <a:pt x="0" y="1"/>
                          </a:lnTo>
                          <a:lnTo>
                            <a:pt x="1" y="1"/>
                          </a:lnTo>
                          <a:lnTo>
                            <a:pt x="1"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72" name="Group 145"/>
                  <p:cNvGrpSpPr/>
                  <p:nvPr/>
                </p:nvGrpSpPr>
                <p:grpSpPr>
                  <a:xfrm>
                    <a:off x="4406" y="2181"/>
                    <a:ext cx="2" cy="32"/>
                    <a:chOff x="8909" y="7816"/>
                    <a:chExt cx="1" cy="54"/>
                  </a:xfrm>
                </p:grpSpPr>
                <p:sp>
                  <p:nvSpPr>
                    <p:cNvPr id="50930" name="Freeform 146"/>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1" y="54"/>
                        </a:cxn>
                        <a:cxn ang="0">
                          <a:pos x="0" y="54"/>
                        </a:cxn>
                        <a:cxn ang="0">
                          <a:pos x="0" y="54"/>
                        </a:cxn>
                        <a:cxn ang="0">
                          <a:pos x="0" y="54"/>
                        </a:cxn>
                        <a:cxn ang="0">
                          <a:pos x="0" y="54"/>
                        </a:cxn>
                        <a:cxn ang="0">
                          <a:pos x="0" y="53"/>
                        </a:cxn>
                        <a:cxn ang="0">
                          <a:pos x="0" y="2"/>
                        </a:cxn>
                        <a:cxn ang="0">
                          <a:pos x="0" y="1"/>
                        </a:cxn>
                        <a:cxn ang="0">
                          <a:pos x="0" y="1"/>
                        </a:cxn>
                        <a:cxn ang="0">
                          <a:pos x="0" y="1"/>
                        </a:cxn>
                        <a:cxn ang="0">
                          <a:pos x="1" y="1"/>
                        </a:cxn>
                        <a:cxn ang="0">
                          <a:pos x="1" y="1"/>
                        </a:cxn>
                        <a:cxn ang="0">
                          <a:pos x="1" y="0"/>
                        </a:cxn>
                        <a:cxn ang="0">
                          <a:pos x="1" y="0"/>
                        </a:cxn>
                      </a:cxnLst>
                      <a:rect l="txL" t="txT" r="txR" b="txB"/>
                      <a:pathLst>
                        <a:path w="1" h="54">
                          <a:moveTo>
                            <a:pt x="1" y="0"/>
                          </a:moveTo>
                          <a:lnTo>
                            <a:pt x="1" y="54"/>
                          </a:lnTo>
                          <a:lnTo>
                            <a:pt x="0" y="54"/>
                          </a:lnTo>
                          <a:lnTo>
                            <a:pt x="0" y="53"/>
                          </a:lnTo>
                          <a:lnTo>
                            <a:pt x="0" y="2"/>
                          </a:lnTo>
                          <a:lnTo>
                            <a:pt x="0" y="1"/>
                          </a:lnTo>
                          <a:lnTo>
                            <a:pt x="1" y="1"/>
                          </a:lnTo>
                          <a:lnTo>
                            <a:pt x="1" y="0"/>
                          </a:lnTo>
                          <a:close/>
                        </a:path>
                      </a:pathLst>
                    </a:custGeom>
                    <a:solidFill>
                      <a:srgbClr val="12141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31" name="Freeform 147"/>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1" y="54"/>
                        </a:cxn>
                        <a:cxn ang="0">
                          <a:pos x="0" y="54"/>
                        </a:cxn>
                        <a:cxn ang="0">
                          <a:pos x="0" y="54"/>
                        </a:cxn>
                        <a:cxn ang="0">
                          <a:pos x="0" y="54"/>
                        </a:cxn>
                        <a:cxn ang="0">
                          <a:pos x="0" y="54"/>
                        </a:cxn>
                        <a:cxn ang="0">
                          <a:pos x="0" y="53"/>
                        </a:cxn>
                        <a:cxn ang="0">
                          <a:pos x="0" y="2"/>
                        </a:cxn>
                        <a:cxn ang="0">
                          <a:pos x="0" y="1"/>
                        </a:cxn>
                        <a:cxn ang="0">
                          <a:pos x="0" y="1"/>
                        </a:cxn>
                        <a:cxn ang="0">
                          <a:pos x="0" y="1"/>
                        </a:cxn>
                        <a:cxn ang="0">
                          <a:pos x="1" y="1"/>
                        </a:cxn>
                        <a:cxn ang="0">
                          <a:pos x="1" y="1"/>
                        </a:cxn>
                        <a:cxn ang="0">
                          <a:pos x="1" y="0"/>
                        </a:cxn>
                        <a:cxn ang="0">
                          <a:pos x="1" y="0"/>
                        </a:cxn>
                      </a:cxnLst>
                      <a:rect l="txL" t="txT" r="txR" b="txB"/>
                      <a:pathLst>
                        <a:path w="1" h="54">
                          <a:moveTo>
                            <a:pt x="1" y="0"/>
                          </a:moveTo>
                          <a:lnTo>
                            <a:pt x="1" y="54"/>
                          </a:lnTo>
                          <a:lnTo>
                            <a:pt x="0" y="54"/>
                          </a:lnTo>
                          <a:lnTo>
                            <a:pt x="0" y="53"/>
                          </a:lnTo>
                          <a:lnTo>
                            <a:pt x="0" y="2"/>
                          </a:lnTo>
                          <a:lnTo>
                            <a:pt x="0" y="1"/>
                          </a:lnTo>
                          <a:lnTo>
                            <a:pt x="1" y="1"/>
                          </a:lnTo>
                          <a:lnTo>
                            <a:pt x="1"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73" name="Group 148"/>
                  <p:cNvGrpSpPr/>
                  <p:nvPr/>
                </p:nvGrpSpPr>
                <p:grpSpPr>
                  <a:xfrm>
                    <a:off x="4408" y="2181"/>
                    <a:ext cx="3" cy="32"/>
                    <a:chOff x="8910" y="7816"/>
                    <a:chExt cx="2" cy="54"/>
                  </a:xfrm>
                </p:grpSpPr>
                <p:sp>
                  <p:nvSpPr>
                    <p:cNvPr id="50928" name="Freeform 149"/>
                    <p:cNvSpPr/>
                    <p:nvPr/>
                  </p:nvSpPr>
                  <p:spPr>
                    <a:xfrm>
                      <a:off x="8910"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1" y="0"/>
                        </a:cxn>
                        <a:cxn ang="0">
                          <a:pos x="1" y="0"/>
                        </a:cxn>
                        <a:cxn ang="0">
                          <a:pos x="2" y="0"/>
                        </a:cxn>
                        <a:cxn ang="0">
                          <a:pos x="2" y="0"/>
                        </a:cxn>
                        <a:cxn ang="0">
                          <a:pos x="2" y="54"/>
                        </a:cxn>
                        <a:cxn ang="0">
                          <a:pos x="2" y="54"/>
                        </a:cxn>
                        <a:cxn ang="0">
                          <a:pos x="1"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solidFill>
                      <a:srgbClr val="151718">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29" name="Freeform 150"/>
                    <p:cNvSpPr/>
                    <p:nvPr/>
                  </p:nvSpPr>
                  <p:spPr>
                    <a:xfrm>
                      <a:off x="8910"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1" y="0"/>
                        </a:cxn>
                        <a:cxn ang="0">
                          <a:pos x="1" y="0"/>
                        </a:cxn>
                        <a:cxn ang="0">
                          <a:pos x="2" y="0"/>
                        </a:cxn>
                        <a:cxn ang="0">
                          <a:pos x="2" y="0"/>
                        </a:cxn>
                        <a:cxn ang="0">
                          <a:pos x="2" y="54"/>
                        </a:cxn>
                        <a:cxn ang="0">
                          <a:pos x="2" y="54"/>
                        </a:cxn>
                        <a:cxn ang="0">
                          <a:pos x="1"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74" name="Group 151"/>
                  <p:cNvGrpSpPr/>
                  <p:nvPr/>
                </p:nvGrpSpPr>
                <p:grpSpPr>
                  <a:xfrm>
                    <a:off x="4408" y="2181"/>
                    <a:ext cx="3" cy="32"/>
                    <a:chOff x="8910" y="7816"/>
                    <a:chExt cx="2" cy="54"/>
                  </a:xfrm>
                </p:grpSpPr>
                <p:sp>
                  <p:nvSpPr>
                    <p:cNvPr id="50926" name="Freeform 152"/>
                    <p:cNvSpPr/>
                    <p:nvPr/>
                  </p:nvSpPr>
                  <p:spPr>
                    <a:xfrm>
                      <a:off x="8910"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17191B">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27" name="Freeform 153"/>
                    <p:cNvSpPr/>
                    <p:nvPr/>
                  </p:nvSpPr>
                  <p:spPr>
                    <a:xfrm>
                      <a:off x="8910"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75" name="Group 154"/>
                  <p:cNvGrpSpPr/>
                  <p:nvPr/>
                </p:nvGrpSpPr>
                <p:grpSpPr>
                  <a:xfrm>
                    <a:off x="4411" y="2181"/>
                    <a:ext cx="3" cy="32"/>
                    <a:chOff x="8912" y="7816"/>
                    <a:chExt cx="2" cy="54"/>
                  </a:xfrm>
                </p:grpSpPr>
                <p:sp>
                  <p:nvSpPr>
                    <p:cNvPr id="50924" name="Freeform 155"/>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1A1D1E">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25" name="Freeform 156"/>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76" name="Group 157"/>
                  <p:cNvGrpSpPr/>
                  <p:nvPr/>
                </p:nvGrpSpPr>
                <p:grpSpPr>
                  <a:xfrm>
                    <a:off x="4411" y="2181"/>
                    <a:ext cx="3" cy="32"/>
                    <a:chOff x="8912" y="7816"/>
                    <a:chExt cx="2" cy="54"/>
                  </a:xfrm>
                </p:grpSpPr>
                <p:sp>
                  <p:nvSpPr>
                    <p:cNvPr id="50922" name="Freeform 158"/>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0"/>
                        </a:cxn>
                        <a:cxn ang="0">
                          <a:pos x="2" y="1"/>
                        </a:cxn>
                        <a:cxn ang="0">
                          <a:pos x="2" y="1"/>
                        </a:cxn>
                        <a:cxn ang="0">
                          <a:pos x="2" y="54"/>
                        </a:cxn>
                        <a:cxn ang="0">
                          <a:pos x="2"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2" y="1"/>
                          </a:lnTo>
                          <a:lnTo>
                            <a:pt x="2" y="54"/>
                          </a:lnTo>
                          <a:lnTo>
                            <a:pt x="1" y="54"/>
                          </a:lnTo>
                          <a:lnTo>
                            <a:pt x="0" y="54"/>
                          </a:lnTo>
                          <a:close/>
                        </a:path>
                      </a:pathLst>
                    </a:custGeom>
                    <a:solidFill>
                      <a:srgbClr val="20232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23" name="Freeform 159"/>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0"/>
                        </a:cxn>
                        <a:cxn ang="0">
                          <a:pos x="2" y="1"/>
                        </a:cxn>
                        <a:cxn ang="0">
                          <a:pos x="2" y="1"/>
                        </a:cxn>
                        <a:cxn ang="0">
                          <a:pos x="2" y="54"/>
                        </a:cxn>
                        <a:cxn ang="0">
                          <a:pos x="2"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2" y="1"/>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77" name="Group 160"/>
                  <p:cNvGrpSpPr/>
                  <p:nvPr/>
                </p:nvGrpSpPr>
                <p:grpSpPr>
                  <a:xfrm>
                    <a:off x="4414" y="2181"/>
                    <a:ext cx="3" cy="32"/>
                    <a:chOff x="8914" y="7816"/>
                    <a:chExt cx="2" cy="54"/>
                  </a:xfrm>
                </p:grpSpPr>
                <p:sp>
                  <p:nvSpPr>
                    <p:cNvPr id="50920" name="Freeform 161"/>
                    <p:cNvSpPr/>
                    <p:nvPr/>
                  </p:nvSpPr>
                  <p:spPr>
                    <a:xfrm>
                      <a:off x="8914"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1"/>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solidFill>
                      <a:srgbClr val="24282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21" name="Freeform 162"/>
                    <p:cNvSpPr/>
                    <p:nvPr/>
                  </p:nvSpPr>
                  <p:spPr>
                    <a:xfrm>
                      <a:off x="8914"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1"/>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78" name="Group 163"/>
                  <p:cNvGrpSpPr/>
                  <p:nvPr/>
                </p:nvGrpSpPr>
                <p:grpSpPr>
                  <a:xfrm>
                    <a:off x="4414" y="2079"/>
                    <a:ext cx="3" cy="134"/>
                    <a:chOff x="8914" y="7645"/>
                    <a:chExt cx="2" cy="225"/>
                  </a:xfrm>
                </p:grpSpPr>
                <p:sp>
                  <p:nvSpPr>
                    <p:cNvPr id="50918" name="Freeform 164"/>
                    <p:cNvSpPr/>
                    <p:nvPr/>
                  </p:nvSpPr>
                  <p:spPr>
                    <a:xfrm>
                      <a:off x="8914" y="7645"/>
                      <a:ext cx="2" cy="225"/>
                    </a:xfrm>
                    <a:custGeom>
                      <a:avLst/>
                      <a:gdLst>
                        <a:gd name="txL" fmla="*/ 0 w 2"/>
                        <a:gd name="txT" fmla="*/ 0 h 225"/>
                        <a:gd name="txR" fmla="*/ 2 w 2"/>
                        <a:gd name="txB" fmla="*/ 225 h 225"/>
                      </a:gdLst>
                      <a:ahLst/>
                      <a:cxnLst>
                        <a:cxn ang="0">
                          <a:pos x="0" y="225"/>
                        </a:cxn>
                        <a:cxn ang="0">
                          <a:pos x="0" y="172"/>
                        </a:cxn>
                        <a:cxn ang="0">
                          <a:pos x="0" y="172"/>
                        </a:cxn>
                        <a:cxn ang="0">
                          <a:pos x="1" y="172"/>
                        </a:cxn>
                        <a:cxn ang="0">
                          <a:pos x="1" y="172"/>
                        </a:cxn>
                        <a:cxn ang="0">
                          <a:pos x="1" y="172"/>
                        </a:cxn>
                        <a:cxn ang="0">
                          <a:pos x="1" y="173"/>
                        </a:cxn>
                        <a:cxn ang="0">
                          <a:pos x="1" y="1"/>
                        </a:cxn>
                        <a:cxn ang="0">
                          <a:pos x="1" y="1"/>
                        </a:cxn>
                        <a:cxn ang="0">
                          <a:pos x="1" y="1"/>
                        </a:cxn>
                        <a:cxn ang="0">
                          <a:pos x="1" y="1"/>
                        </a:cxn>
                        <a:cxn ang="0">
                          <a:pos x="1" y="0"/>
                        </a:cxn>
                        <a:cxn ang="0">
                          <a:pos x="2" y="0"/>
                        </a:cxn>
                        <a:cxn ang="0">
                          <a:pos x="2" y="0"/>
                        </a:cxn>
                        <a:cxn ang="0">
                          <a:pos x="2" y="225"/>
                        </a:cxn>
                        <a:cxn ang="0">
                          <a:pos x="2" y="224"/>
                        </a:cxn>
                        <a:cxn ang="0">
                          <a:pos x="1" y="224"/>
                        </a:cxn>
                        <a:cxn ang="0">
                          <a:pos x="1" y="224"/>
                        </a:cxn>
                        <a:cxn ang="0">
                          <a:pos x="1" y="224"/>
                        </a:cxn>
                        <a:cxn ang="0">
                          <a:pos x="1" y="224"/>
                        </a:cxn>
                        <a:cxn ang="0">
                          <a:pos x="1" y="224"/>
                        </a:cxn>
                        <a:cxn ang="0">
                          <a:pos x="1" y="223"/>
                        </a:cxn>
                        <a:cxn ang="0">
                          <a:pos x="1" y="225"/>
                        </a:cxn>
                        <a:cxn ang="0">
                          <a:pos x="1" y="225"/>
                        </a:cxn>
                        <a:cxn ang="0">
                          <a:pos x="1" y="225"/>
                        </a:cxn>
                        <a:cxn ang="0">
                          <a:pos x="0" y="225"/>
                        </a:cxn>
                        <a:cxn ang="0">
                          <a:pos x="0" y="225"/>
                        </a:cxn>
                        <a:cxn ang="0">
                          <a:pos x="0" y="225"/>
                        </a:cxn>
                      </a:cxnLst>
                      <a:rect l="txL" t="txT" r="txR" b="txB"/>
                      <a:pathLst>
                        <a:path w="2" h="225">
                          <a:moveTo>
                            <a:pt x="0" y="225"/>
                          </a:moveTo>
                          <a:lnTo>
                            <a:pt x="0" y="172"/>
                          </a:lnTo>
                          <a:lnTo>
                            <a:pt x="1" y="172"/>
                          </a:lnTo>
                          <a:lnTo>
                            <a:pt x="1" y="173"/>
                          </a:lnTo>
                          <a:lnTo>
                            <a:pt x="1" y="1"/>
                          </a:lnTo>
                          <a:lnTo>
                            <a:pt x="1" y="0"/>
                          </a:lnTo>
                          <a:lnTo>
                            <a:pt x="2" y="0"/>
                          </a:lnTo>
                          <a:lnTo>
                            <a:pt x="2" y="225"/>
                          </a:lnTo>
                          <a:lnTo>
                            <a:pt x="2" y="224"/>
                          </a:lnTo>
                          <a:lnTo>
                            <a:pt x="1" y="224"/>
                          </a:lnTo>
                          <a:lnTo>
                            <a:pt x="1" y="223"/>
                          </a:lnTo>
                          <a:lnTo>
                            <a:pt x="1" y="225"/>
                          </a:lnTo>
                          <a:lnTo>
                            <a:pt x="0" y="225"/>
                          </a:lnTo>
                          <a:close/>
                        </a:path>
                      </a:pathLst>
                    </a:custGeom>
                    <a:solidFill>
                      <a:srgbClr val="282D2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19" name="Freeform 165"/>
                    <p:cNvSpPr/>
                    <p:nvPr/>
                  </p:nvSpPr>
                  <p:spPr>
                    <a:xfrm>
                      <a:off x="8914" y="7645"/>
                      <a:ext cx="2" cy="225"/>
                    </a:xfrm>
                    <a:custGeom>
                      <a:avLst/>
                      <a:gdLst>
                        <a:gd name="txL" fmla="*/ 0 w 2"/>
                        <a:gd name="txT" fmla="*/ 0 h 225"/>
                        <a:gd name="txR" fmla="*/ 2 w 2"/>
                        <a:gd name="txB" fmla="*/ 225 h 225"/>
                      </a:gdLst>
                      <a:ahLst/>
                      <a:cxnLst>
                        <a:cxn ang="0">
                          <a:pos x="0" y="225"/>
                        </a:cxn>
                        <a:cxn ang="0">
                          <a:pos x="0" y="172"/>
                        </a:cxn>
                        <a:cxn ang="0">
                          <a:pos x="0" y="172"/>
                        </a:cxn>
                        <a:cxn ang="0">
                          <a:pos x="1" y="172"/>
                        </a:cxn>
                        <a:cxn ang="0">
                          <a:pos x="1" y="172"/>
                        </a:cxn>
                        <a:cxn ang="0">
                          <a:pos x="1" y="172"/>
                        </a:cxn>
                        <a:cxn ang="0">
                          <a:pos x="1" y="173"/>
                        </a:cxn>
                        <a:cxn ang="0">
                          <a:pos x="1" y="1"/>
                        </a:cxn>
                        <a:cxn ang="0">
                          <a:pos x="1" y="1"/>
                        </a:cxn>
                        <a:cxn ang="0">
                          <a:pos x="1" y="1"/>
                        </a:cxn>
                        <a:cxn ang="0">
                          <a:pos x="1" y="1"/>
                        </a:cxn>
                        <a:cxn ang="0">
                          <a:pos x="1" y="0"/>
                        </a:cxn>
                        <a:cxn ang="0">
                          <a:pos x="2" y="0"/>
                        </a:cxn>
                        <a:cxn ang="0">
                          <a:pos x="2" y="0"/>
                        </a:cxn>
                        <a:cxn ang="0">
                          <a:pos x="2" y="225"/>
                        </a:cxn>
                        <a:cxn ang="0">
                          <a:pos x="2" y="224"/>
                        </a:cxn>
                        <a:cxn ang="0">
                          <a:pos x="1" y="224"/>
                        </a:cxn>
                        <a:cxn ang="0">
                          <a:pos x="1" y="224"/>
                        </a:cxn>
                        <a:cxn ang="0">
                          <a:pos x="1" y="224"/>
                        </a:cxn>
                        <a:cxn ang="0">
                          <a:pos x="1" y="224"/>
                        </a:cxn>
                        <a:cxn ang="0">
                          <a:pos x="1" y="224"/>
                        </a:cxn>
                        <a:cxn ang="0">
                          <a:pos x="1" y="223"/>
                        </a:cxn>
                        <a:cxn ang="0">
                          <a:pos x="1" y="225"/>
                        </a:cxn>
                        <a:cxn ang="0">
                          <a:pos x="1" y="225"/>
                        </a:cxn>
                        <a:cxn ang="0">
                          <a:pos x="1" y="225"/>
                        </a:cxn>
                        <a:cxn ang="0">
                          <a:pos x="0" y="225"/>
                        </a:cxn>
                        <a:cxn ang="0">
                          <a:pos x="0" y="225"/>
                        </a:cxn>
                        <a:cxn ang="0">
                          <a:pos x="0" y="225"/>
                        </a:cxn>
                      </a:cxnLst>
                      <a:rect l="txL" t="txT" r="txR" b="txB"/>
                      <a:pathLst>
                        <a:path w="2" h="225">
                          <a:moveTo>
                            <a:pt x="0" y="225"/>
                          </a:moveTo>
                          <a:lnTo>
                            <a:pt x="0" y="172"/>
                          </a:lnTo>
                          <a:lnTo>
                            <a:pt x="1" y="172"/>
                          </a:lnTo>
                          <a:lnTo>
                            <a:pt x="1" y="173"/>
                          </a:lnTo>
                          <a:lnTo>
                            <a:pt x="1" y="1"/>
                          </a:lnTo>
                          <a:lnTo>
                            <a:pt x="1" y="0"/>
                          </a:lnTo>
                          <a:lnTo>
                            <a:pt x="2" y="0"/>
                          </a:lnTo>
                          <a:lnTo>
                            <a:pt x="2" y="225"/>
                          </a:lnTo>
                          <a:lnTo>
                            <a:pt x="2" y="224"/>
                          </a:lnTo>
                          <a:lnTo>
                            <a:pt x="1" y="224"/>
                          </a:lnTo>
                          <a:lnTo>
                            <a:pt x="1" y="223"/>
                          </a:lnTo>
                          <a:lnTo>
                            <a:pt x="1" y="225"/>
                          </a:lnTo>
                          <a:lnTo>
                            <a:pt x="0" y="225"/>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79" name="Group 166"/>
                  <p:cNvGrpSpPr/>
                  <p:nvPr/>
                </p:nvGrpSpPr>
                <p:grpSpPr>
                  <a:xfrm>
                    <a:off x="4417" y="2078"/>
                    <a:ext cx="2" cy="135"/>
                    <a:chOff x="8916" y="7643"/>
                    <a:chExt cx="1" cy="227"/>
                  </a:xfrm>
                </p:grpSpPr>
                <p:sp>
                  <p:nvSpPr>
                    <p:cNvPr id="50916" name="Freeform 167"/>
                    <p:cNvSpPr/>
                    <p:nvPr/>
                  </p:nvSpPr>
                  <p:spPr>
                    <a:xfrm>
                      <a:off x="8916" y="7643"/>
                      <a:ext cx="1" cy="227"/>
                    </a:xfrm>
                    <a:custGeom>
                      <a:avLst/>
                      <a:gdLst>
                        <a:gd name="txL" fmla="*/ 0 w 1"/>
                        <a:gd name="txT" fmla="*/ 0 h 227"/>
                        <a:gd name="txR" fmla="*/ 1 w 1"/>
                        <a:gd name="txB" fmla="*/ 227 h 227"/>
                      </a:gdLst>
                      <a:ahLst/>
                      <a:cxnLst>
                        <a:cxn ang="0">
                          <a:pos x="0" y="227"/>
                        </a:cxn>
                        <a:cxn ang="0">
                          <a:pos x="0" y="174"/>
                        </a:cxn>
                        <a:cxn ang="0">
                          <a:pos x="0" y="174"/>
                        </a:cxn>
                        <a:cxn ang="0">
                          <a:pos x="0" y="174"/>
                        </a:cxn>
                        <a:cxn ang="0">
                          <a:pos x="0" y="175"/>
                        </a:cxn>
                        <a:cxn ang="0">
                          <a:pos x="0" y="2"/>
                        </a:cxn>
                        <a:cxn ang="0">
                          <a:pos x="0" y="2"/>
                        </a:cxn>
                        <a:cxn ang="0">
                          <a:pos x="0" y="1"/>
                        </a:cxn>
                        <a:cxn ang="0">
                          <a:pos x="0" y="1"/>
                        </a:cxn>
                        <a:cxn ang="0">
                          <a:pos x="0" y="1"/>
                        </a:cxn>
                        <a:cxn ang="0">
                          <a:pos x="1" y="1"/>
                        </a:cxn>
                        <a:cxn ang="0">
                          <a:pos x="1" y="1"/>
                        </a:cxn>
                        <a:cxn ang="0">
                          <a:pos x="1" y="1"/>
                        </a:cxn>
                        <a:cxn ang="0">
                          <a:pos x="1" y="0"/>
                        </a:cxn>
                        <a:cxn ang="0">
                          <a:pos x="1" y="0"/>
                        </a:cxn>
                        <a:cxn ang="0">
                          <a:pos x="1" y="227"/>
                        </a:cxn>
                        <a:cxn ang="0">
                          <a:pos x="1" y="227"/>
                        </a:cxn>
                        <a:cxn ang="0">
                          <a:pos x="1" y="227"/>
                        </a:cxn>
                        <a:cxn ang="0">
                          <a:pos x="1" y="227"/>
                        </a:cxn>
                        <a:cxn ang="0">
                          <a:pos x="1" y="227"/>
                        </a:cxn>
                        <a:cxn ang="0">
                          <a:pos x="0" y="226"/>
                        </a:cxn>
                        <a:cxn ang="0">
                          <a:pos x="0" y="226"/>
                        </a:cxn>
                        <a:cxn ang="0">
                          <a:pos x="0" y="226"/>
                        </a:cxn>
                        <a:cxn ang="0">
                          <a:pos x="0" y="226"/>
                        </a:cxn>
                        <a:cxn ang="0">
                          <a:pos x="0" y="226"/>
                        </a:cxn>
                        <a:cxn ang="0">
                          <a:pos x="0" y="227"/>
                        </a:cxn>
                        <a:cxn ang="0">
                          <a:pos x="0" y="227"/>
                        </a:cxn>
                        <a:cxn ang="0">
                          <a:pos x="0" y="227"/>
                        </a:cxn>
                      </a:cxnLst>
                      <a:rect l="txL" t="txT" r="txR" b="txB"/>
                      <a:pathLst>
                        <a:path w="1" h="227">
                          <a:moveTo>
                            <a:pt x="0" y="227"/>
                          </a:moveTo>
                          <a:lnTo>
                            <a:pt x="0" y="174"/>
                          </a:lnTo>
                          <a:lnTo>
                            <a:pt x="0" y="175"/>
                          </a:lnTo>
                          <a:lnTo>
                            <a:pt x="0" y="2"/>
                          </a:lnTo>
                          <a:lnTo>
                            <a:pt x="0" y="1"/>
                          </a:lnTo>
                          <a:lnTo>
                            <a:pt x="1" y="1"/>
                          </a:lnTo>
                          <a:lnTo>
                            <a:pt x="1" y="0"/>
                          </a:lnTo>
                          <a:lnTo>
                            <a:pt x="1" y="227"/>
                          </a:lnTo>
                          <a:lnTo>
                            <a:pt x="0" y="226"/>
                          </a:lnTo>
                          <a:lnTo>
                            <a:pt x="0" y="227"/>
                          </a:lnTo>
                          <a:close/>
                        </a:path>
                      </a:pathLst>
                    </a:custGeom>
                    <a:solidFill>
                      <a:srgbClr val="2C3134">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17" name="Freeform 168"/>
                    <p:cNvSpPr/>
                    <p:nvPr/>
                  </p:nvSpPr>
                  <p:spPr>
                    <a:xfrm>
                      <a:off x="8916" y="7643"/>
                      <a:ext cx="1" cy="227"/>
                    </a:xfrm>
                    <a:custGeom>
                      <a:avLst/>
                      <a:gdLst>
                        <a:gd name="txL" fmla="*/ 0 w 1"/>
                        <a:gd name="txT" fmla="*/ 0 h 227"/>
                        <a:gd name="txR" fmla="*/ 1 w 1"/>
                        <a:gd name="txB" fmla="*/ 227 h 227"/>
                      </a:gdLst>
                      <a:ahLst/>
                      <a:cxnLst>
                        <a:cxn ang="0">
                          <a:pos x="0" y="227"/>
                        </a:cxn>
                        <a:cxn ang="0">
                          <a:pos x="0" y="174"/>
                        </a:cxn>
                        <a:cxn ang="0">
                          <a:pos x="0" y="174"/>
                        </a:cxn>
                        <a:cxn ang="0">
                          <a:pos x="0" y="174"/>
                        </a:cxn>
                        <a:cxn ang="0">
                          <a:pos x="0" y="175"/>
                        </a:cxn>
                        <a:cxn ang="0">
                          <a:pos x="0" y="2"/>
                        </a:cxn>
                        <a:cxn ang="0">
                          <a:pos x="0" y="2"/>
                        </a:cxn>
                        <a:cxn ang="0">
                          <a:pos x="0" y="1"/>
                        </a:cxn>
                        <a:cxn ang="0">
                          <a:pos x="0" y="1"/>
                        </a:cxn>
                        <a:cxn ang="0">
                          <a:pos x="0" y="1"/>
                        </a:cxn>
                        <a:cxn ang="0">
                          <a:pos x="1" y="1"/>
                        </a:cxn>
                        <a:cxn ang="0">
                          <a:pos x="1" y="1"/>
                        </a:cxn>
                        <a:cxn ang="0">
                          <a:pos x="1" y="1"/>
                        </a:cxn>
                        <a:cxn ang="0">
                          <a:pos x="1" y="0"/>
                        </a:cxn>
                        <a:cxn ang="0">
                          <a:pos x="1" y="0"/>
                        </a:cxn>
                        <a:cxn ang="0">
                          <a:pos x="1" y="227"/>
                        </a:cxn>
                        <a:cxn ang="0">
                          <a:pos x="1" y="227"/>
                        </a:cxn>
                        <a:cxn ang="0">
                          <a:pos x="1" y="227"/>
                        </a:cxn>
                        <a:cxn ang="0">
                          <a:pos x="1" y="227"/>
                        </a:cxn>
                        <a:cxn ang="0">
                          <a:pos x="1" y="227"/>
                        </a:cxn>
                        <a:cxn ang="0">
                          <a:pos x="0" y="226"/>
                        </a:cxn>
                        <a:cxn ang="0">
                          <a:pos x="0" y="226"/>
                        </a:cxn>
                        <a:cxn ang="0">
                          <a:pos x="0" y="226"/>
                        </a:cxn>
                        <a:cxn ang="0">
                          <a:pos x="0" y="226"/>
                        </a:cxn>
                        <a:cxn ang="0">
                          <a:pos x="0" y="226"/>
                        </a:cxn>
                        <a:cxn ang="0">
                          <a:pos x="0" y="227"/>
                        </a:cxn>
                        <a:cxn ang="0">
                          <a:pos x="0" y="227"/>
                        </a:cxn>
                        <a:cxn ang="0">
                          <a:pos x="0" y="227"/>
                        </a:cxn>
                      </a:cxnLst>
                      <a:rect l="txL" t="txT" r="txR" b="txB"/>
                      <a:pathLst>
                        <a:path w="1" h="227">
                          <a:moveTo>
                            <a:pt x="0" y="227"/>
                          </a:moveTo>
                          <a:lnTo>
                            <a:pt x="0" y="174"/>
                          </a:lnTo>
                          <a:lnTo>
                            <a:pt x="0" y="175"/>
                          </a:lnTo>
                          <a:lnTo>
                            <a:pt x="0" y="2"/>
                          </a:lnTo>
                          <a:lnTo>
                            <a:pt x="0" y="1"/>
                          </a:lnTo>
                          <a:lnTo>
                            <a:pt x="1" y="1"/>
                          </a:lnTo>
                          <a:lnTo>
                            <a:pt x="1" y="0"/>
                          </a:lnTo>
                          <a:lnTo>
                            <a:pt x="1" y="227"/>
                          </a:lnTo>
                          <a:lnTo>
                            <a:pt x="0" y="226"/>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80" name="Group 169"/>
                  <p:cNvGrpSpPr/>
                  <p:nvPr/>
                </p:nvGrpSpPr>
                <p:grpSpPr>
                  <a:xfrm>
                    <a:off x="4417" y="2078"/>
                    <a:ext cx="2" cy="135"/>
                    <a:chOff x="8916" y="7643"/>
                    <a:chExt cx="1" cy="227"/>
                  </a:xfrm>
                </p:grpSpPr>
                <p:sp>
                  <p:nvSpPr>
                    <p:cNvPr id="50914" name="Freeform 170"/>
                    <p:cNvSpPr/>
                    <p:nvPr/>
                  </p:nvSpPr>
                  <p:spPr>
                    <a:xfrm>
                      <a:off x="8916" y="7643"/>
                      <a:ext cx="1" cy="227"/>
                    </a:xfrm>
                    <a:custGeom>
                      <a:avLst/>
                      <a:gdLst>
                        <a:gd name="txL" fmla="*/ 0 w 1"/>
                        <a:gd name="txT" fmla="*/ 0 h 227"/>
                        <a:gd name="txR" fmla="*/ 1 w 1"/>
                        <a:gd name="txB" fmla="*/ 227 h 227"/>
                      </a:gdLst>
                      <a:ahLst/>
                      <a:cxnLst>
                        <a:cxn ang="0">
                          <a:pos x="0" y="226"/>
                        </a:cxn>
                        <a:cxn ang="0">
                          <a:pos x="0" y="1"/>
                        </a:cxn>
                        <a:cxn ang="0">
                          <a:pos x="0" y="1"/>
                        </a:cxn>
                        <a:cxn ang="0">
                          <a:pos x="0" y="1"/>
                        </a:cxn>
                        <a:cxn ang="0">
                          <a:pos x="0" y="1"/>
                        </a:cxn>
                        <a:cxn ang="0">
                          <a:pos x="1" y="1"/>
                        </a:cxn>
                        <a:cxn ang="0">
                          <a:pos x="1" y="0"/>
                        </a:cxn>
                        <a:cxn ang="0">
                          <a:pos x="1" y="0"/>
                        </a:cxn>
                        <a:cxn ang="0">
                          <a:pos x="1" y="0"/>
                        </a:cxn>
                        <a:cxn ang="0">
                          <a:pos x="1" y="227"/>
                        </a:cxn>
                        <a:cxn ang="0">
                          <a:pos x="1" y="227"/>
                        </a:cxn>
                        <a:cxn ang="0">
                          <a:pos x="1" y="227"/>
                        </a:cxn>
                        <a:cxn ang="0">
                          <a:pos x="1" y="227"/>
                        </a:cxn>
                        <a:cxn ang="0">
                          <a:pos x="0" y="227"/>
                        </a:cxn>
                        <a:cxn ang="0">
                          <a:pos x="0" y="227"/>
                        </a:cxn>
                        <a:cxn ang="0">
                          <a:pos x="0" y="226"/>
                        </a:cxn>
                        <a:cxn ang="0">
                          <a:pos x="0" y="226"/>
                        </a:cxn>
                      </a:cxnLst>
                      <a:rect l="txL" t="txT" r="txR" b="txB"/>
                      <a:pathLst>
                        <a:path w="1" h="227">
                          <a:moveTo>
                            <a:pt x="0" y="226"/>
                          </a:moveTo>
                          <a:lnTo>
                            <a:pt x="0" y="1"/>
                          </a:lnTo>
                          <a:lnTo>
                            <a:pt x="1" y="1"/>
                          </a:lnTo>
                          <a:lnTo>
                            <a:pt x="1" y="0"/>
                          </a:lnTo>
                          <a:lnTo>
                            <a:pt x="1" y="227"/>
                          </a:lnTo>
                          <a:lnTo>
                            <a:pt x="0" y="227"/>
                          </a:lnTo>
                          <a:lnTo>
                            <a:pt x="0" y="226"/>
                          </a:lnTo>
                          <a:close/>
                        </a:path>
                      </a:pathLst>
                    </a:custGeom>
                    <a:solidFill>
                      <a:srgbClr val="34393B">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15" name="Freeform 171"/>
                    <p:cNvSpPr/>
                    <p:nvPr/>
                  </p:nvSpPr>
                  <p:spPr>
                    <a:xfrm>
                      <a:off x="8916" y="7643"/>
                      <a:ext cx="1" cy="227"/>
                    </a:xfrm>
                    <a:custGeom>
                      <a:avLst/>
                      <a:gdLst>
                        <a:gd name="txL" fmla="*/ 0 w 1"/>
                        <a:gd name="txT" fmla="*/ 0 h 227"/>
                        <a:gd name="txR" fmla="*/ 1 w 1"/>
                        <a:gd name="txB" fmla="*/ 227 h 227"/>
                      </a:gdLst>
                      <a:ahLst/>
                      <a:cxnLst>
                        <a:cxn ang="0">
                          <a:pos x="0" y="226"/>
                        </a:cxn>
                        <a:cxn ang="0">
                          <a:pos x="0" y="1"/>
                        </a:cxn>
                        <a:cxn ang="0">
                          <a:pos x="0" y="1"/>
                        </a:cxn>
                        <a:cxn ang="0">
                          <a:pos x="0" y="1"/>
                        </a:cxn>
                        <a:cxn ang="0">
                          <a:pos x="0" y="1"/>
                        </a:cxn>
                        <a:cxn ang="0">
                          <a:pos x="1" y="1"/>
                        </a:cxn>
                        <a:cxn ang="0">
                          <a:pos x="1" y="0"/>
                        </a:cxn>
                        <a:cxn ang="0">
                          <a:pos x="1" y="0"/>
                        </a:cxn>
                        <a:cxn ang="0">
                          <a:pos x="1" y="0"/>
                        </a:cxn>
                        <a:cxn ang="0">
                          <a:pos x="1" y="227"/>
                        </a:cxn>
                        <a:cxn ang="0">
                          <a:pos x="1" y="227"/>
                        </a:cxn>
                        <a:cxn ang="0">
                          <a:pos x="1" y="227"/>
                        </a:cxn>
                        <a:cxn ang="0">
                          <a:pos x="1" y="227"/>
                        </a:cxn>
                        <a:cxn ang="0">
                          <a:pos x="0" y="227"/>
                        </a:cxn>
                        <a:cxn ang="0">
                          <a:pos x="0" y="227"/>
                        </a:cxn>
                        <a:cxn ang="0">
                          <a:pos x="0" y="226"/>
                        </a:cxn>
                        <a:cxn ang="0">
                          <a:pos x="0" y="226"/>
                        </a:cxn>
                      </a:cxnLst>
                      <a:rect l="txL" t="txT" r="txR" b="txB"/>
                      <a:pathLst>
                        <a:path w="1" h="227">
                          <a:moveTo>
                            <a:pt x="0" y="226"/>
                          </a:moveTo>
                          <a:lnTo>
                            <a:pt x="0" y="1"/>
                          </a:lnTo>
                          <a:lnTo>
                            <a:pt x="1" y="1"/>
                          </a:lnTo>
                          <a:lnTo>
                            <a:pt x="1" y="0"/>
                          </a:lnTo>
                          <a:lnTo>
                            <a:pt x="1" y="227"/>
                          </a:lnTo>
                          <a:lnTo>
                            <a:pt x="0" y="227"/>
                          </a:lnTo>
                          <a:lnTo>
                            <a:pt x="0" y="226"/>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781" name="Freeform 172"/>
                  <p:cNvSpPr/>
                  <p:nvPr/>
                </p:nvSpPr>
                <p:spPr>
                  <a:xfrm>
                    <a:off x="4419" y="2078"/>
                    <a:ext cx="1" cy="136"/>
                  </a:xfrm>
                  <a:custGeom>
                    <a:avLst/>
                    <a:gdLst>
                      <a:gd name="txL" fmla="*/ 0 w 1"/>
                      <a:gd name="txT" fmla="*/ 0 h 229"/>
                      <a:gd name="txR" fmla="*/ 1 w 1"/>
                      <a:gd name="txB" fmla="*/ 229 h 229"/>
                    </a:gdLst>
                    <a:ahLst/>
                    <a:cxnLst>
                      <a:cxn ang="0">
                        <a:pos x="0" y="1"/>
                      </a:cxn>
                      <a:cxn ang="0">
                        <a:pos x="0" y="1"/>
                      </a:cxn>
                      <a:cxn ang="0">
                        <a:pos x="0" y="1"/>
                      </a:cxn>
                      <a:cxn ang="0">
                        <a:pos x="0" y="1"/>
                      </a:cxn>
                      <a:cxn ang="0">
                        <a:pos x="0" y="1"/>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Lst>
                    <a:rect l="txL" t="txT" r="txR" b="txB"/>
                    <a:pathLst>
                      <a:path w="1" h="229">
                        <a:moveTo>
                          <a:pt x="0" y="228"/>
                        </a:moveTo>
                        <a:lnTo>
                          <a:pt x="0" y="1"/>
                        </a:lnTo>
                        <a:lnTo>
                          <a:pt x="0" y="0"/>
                        </a:lnTo>
                        <a:lnTo>
                          <a:pt x="0" y="229"/>
                        </a:lnTo>
                        <a:lnTo>
                          <a:pt x="0" y="22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782" name="Group 173"/>
                  <p:cNvGrpSpPr/>
                  <p:nvPr/>
                </p:nvGrpSpPr>
                <p:grpSpPr>
                  <a:xfrm>
                    <a:off x="4419" y="2078"/>
                    <a:ext cx="3" cy="136"/>
                    <a:chOff x="8917" y="7643"/>
                    <a:chExt cx="2" cy="229"/>
                  </a:xfrm>
                </p:grpSpPr>
                <p:sp>
                  <p:nvSpPr>
                    <p:cNvPr id="50912" name="Freeform 174"/>
                    <p:cNvSpPr/>
                    <p:nvPr/>
                  </p:nvSpPr>
                  <p:spPr>
                    <a:xfrm>
                      <a:off x="8917" y="7643"/>
                      <a:ext cx="2" cy="229"/>
                    </a:xfrm>
                    <a:custGeom>
                      <a:avLst/>
                      <a:gdLst>
                        <a:gd name="txL" fmla="*/ 0 w 2"/>
                        <a:gd name="txT" fmla="*/ 0 h 229"/>
                        <a:gd name="txR" fmla="*/ 2 w 2"/>
                        <a:gd name="txB" fmla="*/ 229 h 229"/>
                      </a:gdLst>
                      <a:ahLst/>
                      <a:cxnLst>
                        <a:cxn ang="0">
                          <a:pos x="0" y="228"/>
                        </a:cxn>
                        <a:cxn ang="0">
                          <a:pos x="0" y="1"/>
                        </a:cxn>
                        <a:cxn ang="0">
                          <a:pos x="1" y="1"/>
                        </a:cxn>
                        <a:cxn ang="0">
                          <a:pos x="1" y="1"/>
                        </a:cxn>
                        <a:cxn ang="0">
                          <a:pos x="1" y="0"/>
                        </a:cxn>
                        <a:cxn ang="0">
                          <a:pos x="2" y="0"/>
                        </a:cxn>
                        <a:cxn ang="0">
                          <a:pos x="2" y="0"/>
                        </a:cxn>
                        <a:cxn ang="0">
                          <a:pos x="2" y="0"/>
                        </a:cxn>
                        <a:cxn ang="0">
                          <a:pos x="2" y="229"/>
                        </a:cxn>
                        <a:cxn ang="0">
                          <a:pos x="2" y="229"/>
                        </a:cxn>
                        <a:cxn ang="0">
                          <a:pos x="2" y="229"/>
                        </a:cxn>
                        <a:cxn ang="0">
                          <a:pos x="1" y="229"/>
                        </a:cxn>
                        <a:cxn ang="0">
                          <a:pos x="1" y="229"/>
                        </a:cxn>
                        <a:cxn ang="0">
                          <a:pos x="1" y="229"/>
                        </a:cxn>
                        <a:cxn ang="0">
                          <a:pos x="0" y="228"/>
                        </a:cxn>
                      </a:cxnLst>
                      <a:rect l="txL" t="txT" r="txR" b="txB"/>
                      <a:pathLst>
                        <a:path w="2" h="229">
                          <a:moveTo>
                            <a:pt x="0" y="228"/>
                          </a:moveTo>
                          <a:lnTo>
                            <a:pt x="0" y="1"/>
                          </a:lnTo>
                          <a:lnTo>
                            <a:pt x="1" y="1"/>
                          </a:lnTo>
                          <a:lnTo>
                            <a:pt x="1" y="0"/>
                          </a:lnTo>
                          <a:lnTo>
                            <a:pt x="2" y="0"/>
                          </a:lnTo>
                          <a:lnTo>
                            <a:pt x="2" y="229"/>
                          </a:lnTo>
                          <a:lnTo>
                            <a:pt x="1" y="229"/>
                          </a:lnTo>
                          <a:lnTo>
                            <a:pt x="0" y="228"/>
                          </a:lnTo>
                          <a:close/>
                        </a:path>
                      </a:pathLst>
                    </a:custGeom>
                    <a:solidFill>
                      <a:srgbClr val="3C4244">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13" name="Freeform 175"/>
                    <p:cNvSpPr/>
                    <p:nvPr/>
                  </p:nvSpPr>
                  <p:spPr>
                    <a:xfrm>
                      <a:off x="8917" y="7643"/>
                      <a:ext cx="2" cy="229"/>
                    </a:xfrm>
                    <a:custGeom>
                      <a:avLst/>
                      <a:gdLst>
                        <a:gd name="txL" fmla="*/ 0 w 2"/>
                        <a:gd name="txT" fmla="*/ 0 h 229"/>
                        <a:gd name="txR" fmla="*/ 2 w 2"/>
                        <a:gd name="txB" fmla="*/ 229 h 229"/>
                      </a:gdLst>
                      <a:ahLst/>
                      <a:cxnLst>
                        <a:cxn ang="0">
                          <a:pos x="0" y="228"/>
                        </a:cxn>
                        <a:cxn ang="0">
                          <a:pos x="0" y="1"/>
                        </a:cxn>
                        <a:cxn ang="0">
                          <a:pos x="1" y="1"/>
                        </a:cxn>
                        <a:cxn ang="0">
                          <a:pos x="1" y="1"/>
                        </a:cxn>
                        <a:cxn ang="0">
                          <a:pos x="1" y="0"/>
                        </a:cxn>
                        <a:cxn ang="0">
                          <a:pos x="2" y="0"/>
                        </a:cxn>
                        <a:cxn ang="0">
                          <a:pos x="2" y="0"/>
                        </a:cxn>
                        <a:cxn ang="0">
                          <a:pos x="2" y="0"/>
                        </a:cxn>
                        <a:cxn ang="0">
                          <a:pos x="2" y="229"/>
                        </a:cxn>
                        <a:cxn ang="0">
                          <a:pos x="2" y="229"/>
                        </a:cxn>
                        <a:cxn ang="0">
                          <a:pos x="2" y="229"/>
                        </a:cxn>
                        <a:cxn ang="0">
                          <a:pos x="1" y="229"/>
                        </a:cxn>
                        <a:cxn ang="0">
                          <a:pos x="1" y="229"/>
                        </a:cxn>
                        <a:cxn ang="0">
                          <a:pos x="1" y="229"/>
                        </a:cxn>
                        <a:cxn ang="0">
                          <a:pos x="0" y="228"/>
                        </a:cxn>
                      </a:cxnLst>
                      <a:rect l="txL" t="txT" r="txR" b="txB"/>
                      <a:pathLst>
                        <a:path w="2" h="229">
                          <a:moveTo>
                            <a:pt x="0" y="228"/>
                          </a:moveTo>
                          <a:lnTo>
                            <a:pt x="0" y="1"/>
                          </a:lnTo>
                          <a:lnTo>
                            <a:pt x="1" y="1"/>
                          </a:lnTo>
                          <a:lnTo>
                            <a:pt x="1" y="0"/>
                          </a:lnTo>
                          <a:lnTo>
                            <a:pt x="2" y="0"/>
                          </a:lnTo>
                          <a:lnTo>
                            <a:pt x="2" y="229"/>
                          </a:lnTo>
                          <a:lnTo>
                            <a:pt x="1" y="229"/>
                          </a:lnTo>
                          <a:lnTo>
                            <a:pt x="0" y="22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83" name="Group 176"/>
                  <p:cNvGrpSpPr/>
                  <p:nvPr/>
                </p:nvGrpSpPr>
                <p:grpSpPr>
                  <a:xfrm>
                    <a:off x="4419" y="2077"/>
                    <a:ext cx="3" cy="137"/>
                    <a:chOff x="8917" y="7641"/>
                    <a:chExt cx="2" cy="231"/>
                  </a:xfrm>
                </p:grpSpPr>
                <p:sp>
                  <p:nvSpPr>
                    <p:cNvPr id="50910" name="Freeform 177"/>
                    <p:cNvSpPr/>
                    <p:nvPr/>
                  </p:nvSpPr>
                  <p:spPr>
                    <a:xfrm>
                      <a:off x="8917" y="7641"/>
                      <a:ext cx="2" cy="231"/>
                    </a:xfrm>
                    <a:custGeom>
                      <a:avLst/>
                      <a:gdLst>
                        <a:gd name="txL" fmla="*/ 0 w 2"/>
                        <a:gd name="txT" fmla="*/ 0 h 231"/>
                        <a:gd name="txR" fmla="*/ 2 w 2"/>
                        <a:gd name="txB" fmla="*/ 231 h 231"/>
                      </a:gdLst>
                      <a:ahLst/>
                      <a:cxnLst>
                        <a:cxn ang="0">
                          <a:pos x="0" y="231"/>
                        </a:cxn>
                        <a:cxn ang="0">
                          <a:pos x="0" y="1"/>
                        </a:cxn>
                        <a:cxn ang="0">
                          <a:pos x="1" y="1"/>
                        </a:cxn>
                        <a:cxn ang="0">
                          <a:pos x="1" y="1"/>
                        </a:cxn>
                        <a:cxn ang="0">
                          <a:pos x="1" y="1"/>
                        </a:cxn>
                        <a:cxn ang="0">
                          <a:pos x="2" y="1"/>
                        </a:cxn>
                        <a:cxn ang="0">
                          <a:pos x="2" y="0"/>
                        </a:cxn>
                        <a:cxn ang="0">
                          <a:pos x="2" y="0"/>
                        </a:cxn>
                        <a:cxn ang="0">
                          <a:pos x="2" y="231"/>
                        </a:cxn>
                        <a:cxn ang="0">
                          <a:pos x="2" y="231"/>
                        </a:cxn>
                        <a:cxn ang="0">
                          <a:pos x="2" y="231"/>
                        </a:cxn>
                        <a:cxn ang="0">
                          <a:pos x="1" y="231"/>
                        </a:cxn>
                        <a:cxn ang="0">
                          <a:pos x="1" y="231"/>
                        </a:cxn>
                        <a:cxn ang="0">
                          <a:pos x="1" y="231"/>
                        </a:cxn>
                        <a:cxn ang="0">
                          <a:pos x="0" y="231"/>
                        </a:cxn>
                      </a:cxnLst>
                      <a:rect l="txL" t="txT" r="txR" b="txB"/>
                      <a:pathLst>
                        <a:path w="2" h="231">
                          <a:moveTo>
                            <a:pt x="0" y="231"/>
                          </a:moveTo>
                          <a:lnTo>
                            <a:pt x="0" y="1"/>
                          </a:lnTo>
                          <a:lnTo>
                            <a:pt x="1" y="1"/>
                          </a:lnTo>
                          <a:lnTo>
                            <a:pt x="2" y="1"/>
                          </a:lnTo>
                          <a:lnTo>
                            <a:pt x="2" y="0"/>
                          </a:lnTo>
                          <a:lnTo>
                            <a:pt x="2" y="231"/>
                          </a:lnTo>
                          <a:lnTo>
                            <a:pt x="1" y="231"/>
                          </a:lnTo>
                          <a:lnTo>
                            <a:pt x="0" y="231"/>
                          </a:lnTo>
                          <a:close/>
                        </a:path>
                      </a:pathLst>
                    </a:custGeom>
                    <a:solidFill>
                      <a:srgbClr val="42484C">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11" name="Freeform 178"/>
                    <p:cNvSpPr/>
                    <p:nvPr/>
                  </p:nvSpPr>
                  <p:spPr>
                    <a:xfrm>
                      <a:off x="8917" y="7641"/>
                      <a:ext cx="2" cy="231"/>
                    </a:xfrm>
                    <a:custGeom>
                      <a:avLst/>
                      <a:gdLst>
                        <a:gd name="txL" fmla="*/ 0 w 2"/>
                        <a:gd name="txT" fmla="*/ 0 h 231"/>
                        <a:gd name="txR" fmla="*/ 2 w 2"/>
                        <a:gd name="txB" fmla="*/ 231 h 231"/>
                      </a:gdLst>
                      <a:ahLst/>
                      <a:cxnLst>
                        <a:cxn ang="0">
                          <a:pos x="0" y="231"/>
                        </a:cxn>
                        <a:cxn ang="0">
                          <a:pos x="0" y="1"/>
                        </a:cxn>
                        <a:cxn ang="0">
                          <a:pos x="1" y="1"/>
                        </a:cxn>
                        <a:cxn ang="0">
                          <a:pos x="1" y="1"/>
                        </a:cxn>
                        <a:cxn ang="0">
                          <a:pos x="1" y="1"/>
                        </a:cxn>
                        <a:cxn ang="0">
                          <a:pos x="2" y="1"/>
                        </a:cxn>
                        <a:cxn ang="0">
                          <a:pos x="2" y="0"/>
                        </a:cxn>
                        <a:cxn ang="0">
                          <a:pos x="2" y="0"/>
                        </a:cxn>
                        <a:cxn ang="0">
                          <a:pos x="2" y="231"/>
                        </a:cxn>
                        <a:cxn ang="0">
                          <a:pos x="2" y="231"/>
                        </a:cxn>
                        <a:cxn ang="0">
                          <a:pos x="2" y="231"/>
                        </a:cxn>
                        <a:cxn ang="0">
                          <a:pos x="1" y="231"/>
                        </a:cxn>
                        <a:cxn ang="0">
                          <a:pos x="1" y="231"/>
                        </a:cxn>
                        <a:cxn ang="0">
                          <a:pos x="1" y="231"/>
                        </a:cxn>
                        <a:cxn ang="0">
                          <a:pos x="0" y="231"/>
                        </a:cxn>
                      </a:cxnLst>
                      <a:rect l="txL" t="txT" r="txR" b="txB"/>
                      <a:pathLst>
                        <a:path w="2" h="231">
                          <a:moveTo>
                            <a:pt x="0" y="231"/>
                          </a:moveTo>
                          <a:lnTo>
                            <a:pt x="0" y="1"/>
                          </a:lnTo>
                          <a:lnTo>
                            <a:pt x="1" y="1"/>
                          </a:lnTo>
                          <a:lnTo>
                            <a:pt x="2" y="1"/>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84" name="Group 179"/>
                  <p:cNvGrpSpPr/>
                  <p:nvPr/>
                </p:nvGrpSpPr>
                <p:grpSpPr>
                  <a:xfrm>
                    <a:off x="4422" y="2077"/>
                    <a:ext cx="3" cy="137"/>
                    <a:chOff x="8919" y="7641"/>
                    <a:chExt cx="2" cy="231"/>
                  </a:xfrm>
                </p:grpSpPr>
                <p:sp>
                  <p:nvSpPr>
                    <p:cNvPr id="50908" name="Freeform 180"/>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74D5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09" name="Freeform 181"/>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85" name="Group 182"/>
                  <p:cNvGrpSpPr/>
                  <p:nvPr/>
                </p:nvGrpSpPr>
                <p:grpSpPr>
                  <a:xfrm>
                    <a:off x="4422" y="2077"/>
                    <a:ext cx="3" cy="137"/>
                    <a:chOff x="8919" y="7641"/>
                    <a:chExt cx="2" cy="231"/>
                  </a:xfrm>
                </p:grpSpPr>
                <p:sp>
                  <p:nvSpPr>
                    <p:cNvPr id="50906" name="Freeform 183"/>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D525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07" name="Freeform 184"/>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86" name="Group 185"/>
                  <p:cNvGrpSpPr/>
                  <p:nvPr/>
                </p:nvGrpSpPr>
                <p:grpSpPr>
                  <a:xfrm>
                    <a:off x="4425" y="2077"/>
                    <a:ext cx="3" cy="137"/>
                    <a:chOff x="8921" y="7641"/>
                    <a:chExt cx="2" cy="231"/>
                  </a:xfrm>
                </p:grpSpPr>
                <p:sp>
                  <p:nvSpPr>
                    <p:cNvPr id="50904" name="Freeform 186"/>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1" y="0"/>
                        </a:cxn>
                        <a:cxn ang="0">
                          <a:pos x="2" y="0"/>
                        </a:cxn>
                        <a:cxn ang="0">
                          <a:pos x="2" y="231"/>
                        </a:cxn>
                        <a:cxn ang="0">
                          <a:pos x="1"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52565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05" name="Freeform 187"/>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1" y="0"/>
                        </a:cxn>
                        <a:cxn ang="0">
                          <a:pos x="2" y="0"/>
                        </a:cxn>
                        <a:cxn ang="0">
                          <a:pos x="2" y="231"/>
                        </a:cxn>
                        <a:cxn ang="0">
                          <a:pos x="1"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87" name="Group 188"/>
                  <p:cNvGrpSpPr/>
                  <p:nvPr/>
                </p:nvGrpSpPr>
                <p:grpSpPr>
                  <a:xfrm>
                    <a:off x="4425" y="2077"/>
                    <a:ext cx="3" cy="137"/>
                    <a:chOff x="8921" y="7641"/>
                    <a:chExt cx="2" cy="231"/>
                  </a:xfrm>
                </p:grpSpPr>
                <p:sp>
                  <p:nvSpPr>
                    <p:cNvPr id="50902" name="Freeform 189"/>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585E6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03" name="Freeform 190"/>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88" name="Group 191"/>
                  <p:cNvGrpSpPr/>
                  <p:nvPr/>
                </p:nvGrpSpPr>
                <p:grpSpPr>
                  <a:xfrm>
                    <a:off x="4428" y="2077"/>
                    <a:ext cx="2" cy="137"/>
                    <a:chOff x="8923" y="7641"/>
                    <a:chExt cx="1" cy="231"/>
                  </a:xfrm>
                </p:grpSpPr>
                <p:sp>
                  <p:nvSpPr>
                    <p:cNvPr id="50900" name="Freeform 192"/>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1"/>
                        </a:cxn>
                        <a:cxn ang="0">
                          <a:pos x="0" y="0"/>
                        </a:cxn>
                        <a:cxn ang="0">
                          <a:pos x="1" y="0"/>
                        </a:cxn>
                        <a:cxn ang="0">
                          <a:pos x="1" y="0"/>
                        </a:cxn>
                        <a:cxn ang="0">
                          <a:pos x="1" y="0"/>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solidFill>
                      <a:srgbClr val="5B626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901" name="Freeform 193"/>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1"/>
                        </a:cxn>
                        <a:cxn ang="0">
                          <a:pos x="0" y="0"/>
                        </a:cxn>
                        <a:cxn ang="0">
                          <a:pos x="1" y="0"/>
                        </a:cxn>
                        <a:cxn ang="0">
                          <a:pos x="1" y="0"/>
                        </a:cxn>
                        <a:cxn ang="0">
                          <a:pos x="1" y="0"/>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89" name="Group 194"/>
                  <p:cNvGrpSpPr/>
                  <p:nvPr/>
                </p:nvGrpSpPr>
                <p:grpSpPr>
                  <a:xfrm>
                    <a:off x="4428" y="2077"/>
                    <a:ext cx="2" cy="142"/>
                    <a:chOff x="8923" y="7641"/>
                    <a:chExt cx="1" cy="239"/>
                  </a:xfrm>
                </p:grpSpPr>
                <p:sp>
                  <p:nvSpPr>
                    <p:cNvPr id="50898" name="Freeform 195"/>
                    <p:cNvSpPr/>
                    <p:nvPr/>
                  </p:nvSpPr>
                  <p:spPr>
                    <a:xfrm>
                      <a:off x="8923" y="7641"/>
                      <a:ext cx="1" cy="239"/>
                    </a:xfrm>
                    <a:custGeom>
                      <a:avLst/>
                      <a:gdLst>
                        <a:gd name="txL" fmla="*/ 0 w 1"/>
                        <a:gd name="txT" fmla="*/ 0 h 239"/>
                        <a:gd name="txR" fmla="*/ 1 w 1"/>
                        <a:gd name="txB" fmla="*/ 239 h 239"/>
                      </a:gdLst>
                      <a:ahLst/>
                      <a:cxnLst>
                        <a:cxn ang="0">
                          <a:pos x="0" y="233"/>
                        </a:cxn>
                        <a:cxn ang="0">
                          <a:pos x="0" y="1"/>
                        </a:cxn>
                        <a:cxn ang="0">
                          <a:pos x="0" y="1"/>
                        </a:cxn>
                        <a:cxn ang="0">
                          <a:pos x="0" y="1"/>
                        </a:cxn>
                        <a:cxn ang="0">
                          <a:pos x="0" y="0"/>
                        </a:cxn>
                        <a:cxn ang="0">
                          <a:pos x="1" y="0"/>
                        </a:cxn>
                        <a:cxn ang="0">
                          <a:pos x="1" y="0"/>
                        </a:cxn>
                        <a:cxn ang="0">
                          <a:pos x="1" y="0"/>
                        </a:cxn>
                        <a:cxn ang="0">
                          <a:pos x="1" y="239"/>
                        </a:cxn>
                        <a:cxn ang="0">
                          <a:pos x="1" y="239"/>
                        </a:cxn>
                        <a:cxn ang="0">
                          <a:pos x="1" y="239"/>
                        </a:cxn>
                        <a:cxn ang="0">
                          <a:pos x="1" y="238"/>
                        </a:cxn>
                        <a:cxn ang="0">
                          <a:pos x="1" y="238"/>
                        </a:cxn>
                        <a:cxn ang="0">
                          <a:pos x="1" y="238"/>
                        </a:cxn>
                        <a:cxn ang="0">
                          <a:pos x="1" y="238"/>
                        </a:cxn>
                        <a:cxn ang="0">
                          <a:pos x="1" y="237"/>
                        </a:cxn>
                        <a:cxn ang="0">
                          <a:pos x="1" y="237"/>
                        </a:cxn>
                        <a:cxn ang="0">
                          <a:pos x="1" y="233"/>
                        </a:cxn>
                        <a:cxn ang="0">
                          <a:pos x="0" y="233"/>
                        </a:cxn>
                        <a:cxn ang="0">
                          <a:pos x="0" y="233"/>
                        </a:cxn>
                        <a:cxn ang="0">
                          <a:pos x="0" y="233"/>
                        </a:cxn>
                        <a:cxn ang="0">
                          <a:pos x="0" y="233"/>
                        </a:cxn>
                      </a:cxnLst>
                      <a:rect l="txL" t="txT" r="txR" b="txB"/>
                      <a:pathLst>
                        <a:path w="1" h="239">
                          <a:moveTo>
                            <a:pt x="0" y="233"/>
                          </a:moveTo>
                          <a:lnTo>
                            <a:pt x="0" y="1"/>
                          </a:lnTo>
                          <a:lnTo>
                            <a:pt x="0" y="0"/>
                          </a:lnTo>
                          <a:lnTo>
                            <a:pt x="1" y="0"/>
                          </a:lnTo>
                          <a:lnTo>
                            <a:pt x="1" y="239"/>
                          </a:lnTo>
                          <a:lnTo>
                            <a:pt x="1" y="238"/>
                          </a:lnTo>
                          <a:lnTo>
                            <a:pt x="1" y="237"/>
                          </a:lnTo>
                          <a:lnTo>
                            <a:pt x="1" y="233"/>
                          </a:lnTo>
                          <a:lnTo>
                            <a:pt x="0" y="233"/>
                          </a:lnTo>
                          <a:close/>
                        </a:path>
                      </a:pathLst>
                    </a:custGeom>
                    <a:solidFill>
                      <a:srgbClr val="60666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99" name="Freeform 196"/>
                    <p:cNvSpPr/>
                    <p:nvPr/>
                  </p:nvSpPr>
                  <p:spPr>
                    <a:xfrm>
                      <a:off x="8923" y="7641"/>
                      <a:ext cx="1" cy="239"/>
                    </a:xfrm>
                    <a:custGeom>
                      <a:avLst/>
                      <a:gdLst>
                        <a:gd name="txL" fmla="*/ 0 w 1"/>
                        <a:gd name="txT" fmla="*/ 0 h 239"/>
                        <a:gd name="txR" fmla="*/ 1 w 1"/>
                        <a:gd name="txB" fmla="*/ 239 h 239"/>
                      </a:gdLst>
                      <a:ahLst/>
                      <a:cxnLst>
                        <a:cxn ang="0">
                          <a:pos x="0" y="233"/>
                        </a:cxn>
                        <a:cxn ang="0">
                          <a:pos x="0" y="1"/>
                        </a:cxn>
                        <a:cxn ang="0">
                          <a:pos x="0" y="1"/>
                        </a:cxn>
                        <a:cxn ang="0">
                          <a:pos x="0" y="1"/>
                        </a:cxn>
                        <a:cxn ang="0">
                          <a:pos x="0" y="0"/>
                        </a:cxn>
                        <a:cxn ang="0">
                          <a:pos x="1" y="0"/>
                        </a:cxn>
                        <a:cxn ang="0">
                          <a:pos x="1" y="0"/>
                        </a:cxn>
                        <a:cxn ang="0">
                          <a:pos x="1" y="0"/>
                        </a:cxn>
                        <a:cxn ang="0">
                          <a:pos x="1" y="239"/>
                        </a:cxn>
                        <a:cxn ang="0">
                          <a:pos x="1" y="239"/>
                        </a:cxn>
                        <a:cxn ang="0">
                          <a:pos x="1" y="239"/>
                        </a:cxn>
                        <a:cxn ang="0">
                          <a:pos x="1" y="238"/>
                        </a:cxn>
                        <a:cxn ang="0">
                          <a:pos x="1" y="238"/>
                        </a:cxn>
                        <a:cxn ang="0">
                          <a:pos x="1" y="238"/>
                        </a:cxn>
                        <a:cxn ang="0">
                          <a:pos x="1" y="238"/>
                        </a:cxn>
                        <a:cxn ang="0">
                          <a:pos x="1" y="237"/>
                        </a:cxn>
                        <a:cxn ang="0">
                          <a:pos x="1" y="237"/>
                        </a:cxn>
                        <a:cxn ang="0">
                          <a:pos x="1" y="233"/>
                        </a:cxn>
                        <a:cxn ang="0">
                          <a:pos x="0" y="233"/>
                        </a:cxn>
                        <a:cxn ang="0">
                          <a:pos x="0" y="233"/>
                        </a:cxn>
                        <a:cxn ang="0">
                          <a:pos x="0" y="233"/>
                        </a:cxn>
                        <a:cxn ang="0">
                          <a:pos x="0" y="233"/>
                        </a:cxn>
                      </a:cxnLst>
                      <a:rect l="txL" t="txT" r="txR" b="txB"/>
                      <a:pathLst>
                        <a:path w="1" h="239">
                          <a:moveTo>
                            <a:pt x="0" y="233"/>
                          </a:moveTo>
                          <a:lnTo>
                            <a:pt x="0" y="1"/>
                          </a:lnTo>
                          <a:lnTo>
                            <a:pt x="0" y="0"/>
                          </a:lnTo>
                          <a:lnTo>
                            <a:pt x="1" y="0"/>
                          </a:lnTo>
                          <a:lnTo>
                            <a:pt x="1" y="239"/>
                          </a:lnTo>
                          <a:lnTo>
                            <a:pt x="1" y="238"/>
                          </a:lnTo>
                          <a:lnTo>
                            <a:pt x="1" y="237"/>
                          </a:lnTo>
                          <a:lnTo>
                            <a:pt x="1" y="233"/>
                          </a:lnTo>
                          <a:lnTo>
                            <a:pt x="0" y="233"/>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790" name="Freeform 197"/>
                  <p:cNvSpPr/>
                  <p:nvPr/>
                </p:nvSpPr>
                <p:spPr>
                  <a:xfrm>
                    <a:off x="4430" y="2077"/>
                    <a:ext cx="1" cy="142"/>
                  </a:xfrm>
                  <a:custGeom>
                    <a:avLst/>
                    <a:gdLst>
                      <a:gd name="txL" fmla="*/ 0 w 1"/>
                      <a:gd name="txT" fmla="*/ 0 h 239"/>
                      <a:gd name="txR" fmla="*/ 1 w 1"/>
                      <a:gd name="txB" fmla="*/ 239 h 239"/>
                    </a:gdLst>
                    <a:ahLst/>
                    <a:cxnLst>
                      <a:cxn ang="0">
                        <a:pos x="0" y="1"/>
                      </a:cxn>
                      <a:cxn ang="0">
                        <a:pos x="0" y="1"/>
                      </a:cxn>
                      <a:cxn ang="0">
                        <a:pos x="0" y="1"/>
                      </a:cxn>
                      <a:cxn ang="0">
                        <a:pos x="0" y="0"/>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239">
                        <a:moveTo>
                          <a:pt x="0" y="233"/>
                        </a:moveTo>
                        <a:lnTo>
                          <a:pt x="0" y="1"/>
                        </a:lnTo>
                        <a:lnTo>
                          <a:pt x="0" y="0"/>
                        </a:lnTo>
                        <a:lnTo>
                          <a:pt x="0" y="239"/>
                        </a:lnTo>
                        <a:lnTo>
                          <a:pt x="0" y="238"/>
                        </a:lnTo>
                        <a:lnTo>
                          <a:pt x="0" y="237"/>
                        </a:lnTo>
                        <a:lnTo>
                          <a:pt x="0" y="233"/>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791" name="Group 198"/>
                  <p:cNvGrpSpPr/>
                  <p:nvPr/>
                </p:nvGrpSpPr>
                <p:grpSpPr>
                  <a:xfrm>
                    <a:off x="4430" y="2077"/>
                    <a:ext cx="3" cy="142"/>
                    <a:chOff x="8924" y="7641"/>
                    <a:chExt cx="2" cy="239"/>
                  </a:xfrm>
                </p:grpSpPr>
                <p:sp>
                  <p:nvSpPr>
                    <p:cNvPr id="50896" name="Freeform 199"/>
                    <p:cNvSpPr/>
                    <p:nvPr/>
                  </p:nvSpPr>
                  <p:spPr>
                    <a:xfrm>
                      <a:off x="8924" y="7641"/>
                      <a:ext cx="2" cy="239"/>
                    </a:xfrm>
                    <a:custGeom>
                      <a:avLst/>
                      <a:gdLst>
                        <a:gd name="txL" fmla="*/ 0 w 2"/>
                        <a:gd name="txT" fmla="*/ 0 h 239"/>
                        <a:gd name="txR" fmla="*/ 2 w 2"/>
                        <a:gd name="txB" fmla="*/ 239 h 239"/>
                      </a:gdLst>
                      <a:ahLst/>
                      <a:cxnLst>
                        <a:cxn ang="0">
                          <a:pos x="0" y="238"/>
                        </a:cxn>
                        <a:cxn ang="0">
                          <a:pos x="0" y="1"/>
                        </a:cxn>
                        <a:cxn ang="0">
                          <a:pos x="1" y="0"/>
                        </a:cxn>
                        <a:cxn ang="0">
                          <a:pos x="1" y="0"/>
                        </a:cxn>
                        <a:cxn ang="0">
                          <a:pos x="1" y="0"/>
                        </a:cxn>
                        <a:cxn ang="0">
                          <a:pos x="2" y="0"/>
                        </a:cxn>
                        <a:cxn ang="0">
                          <a:pos x="2" y="0"/>
                        </a:cxn>
                        <a:cxn ang="0">
                          <a:pos x="2" y="239"/>
                        </a:cxn>
                        <a:cxn ang="0">
                          <a:pos x="1" y="239"/>
                        </a:cxn>
                        <a:cxn ang="0">
                          <a:pos x="1" y="239"/>
                        </a:cxn>
                        <a:cxn ang="0">
                          <a:pos x="1" y="239"/>
                        </a:cxn>
                        <a:cxn ang="0">
                          <a:pos x="1" y="239"/>
                        </a:cxn>
                        <a:cxn ang="0">
                          <a:pos x="0" y="239"/>
                        </a:cxn>
                        <a:cxn ang="0">
                          <a:pos x="0" y="238"/>
                        </a:cxn>
                      </a:cxnLst>
                      <a:rect l="txL" t="txT" r="txR" b="txB"/>
                      <a:pathLst>
                        <a:path w="2" h="239">
                          <a:moveTo>
                            <a:pt x="0" y="238"/>
                          </a:moveTo>
                          <a:lnTo>
                            <a:pt x="0" y="1"/>
                          </a:lnTo>
                          <a:lnTo>
                            <a:pt x="1" y="0"/>
                          </a:lnTo>
                          <a:lnTo>
                            <a:pt x="2" y="0"/>
                          </a:lnTo>
                          <a:lnTo>
                            <a:pt x="2" y="239"/>
                          </a:lnTo>
                          <a:lnTo>
                            <a:pt x="1" y="239"/>
                          </a:lnTo>
                          <a:lnTo>
                            <a:pt x="0" y="239"/>
                          </a:lnTo>
                          <a:lnTo>
                            <a:pt x="0" y="238"/>
                          </a:lnTo>
                          <a:close/>
                        </a:path>
                      </a:pathLst>
                    </a:custGeom>
                    <a:solidFill>
                      <a:srgbClr val="6B7376">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97" name="Freeform 200"/>
                    <p:cNvSpPr/>
                    <p:nvPr/>
                  </p:nvSpPr>
                  <p:spPr>
                    <a:xfrm>
                      <a:off x="8924" y="7641"/>
                      <a:ext cx="2" cy="239"/>
                    </a:xfrm>
                    <a:custGeom>
                      <a:avLst/>
                      <a:gdLst>
                        <a:gd name="txL" fmla="*/ 0 w 2"/>
                        <a:gd name="txT" fmla="*/ 0 h 239"/>
                        <a:gd name="txR" fmla="*/ 2 w 2"/>
                        <a:gd name="txB" fmla="*/ 239 h 239"/>
                      </a:gdLst>
                      <a:ahLst/>
                      <a:cxnLst>
                        <a:cxn ang="0">
                          <a:pos x="0" y="238"/>
                        </a:cxn>
                        <a:cxn ang="0">
                          <a:pos x="0" y="1"/>
                        </a:cxn>
                        <a:cxn ang="0">
                          <a:pos x="1" y="0"/>
                        </a:cxn>
                        <a:cxn ang="0">
                          <a:pos x="1" y="0"/>
                        </a:cxn>
                        <a:cxn ang="0">
                          <a:pos x="1" y="0"/>
                        </a:cxn>
                        <a:cxn ang="0">
                          <a:pos x="2" y="0"/>
                        </a:cxn>
                        <a:cxn ang="0">
                          <a:pos x="2" y="0"/>
                        </a:cxn>
                        <a:cxn ang="0">
                          <a:pos x="2" y="239"/>
                        </a:cxn>
                        <a:cxn ang="0">
                          <a:pos x="1" y="239"/>
                        </a:cxn>
                        <a:cxn ang="0">
                          <a:pos x="1" y="239"/>
                        </a:cxn>
                        <a:cxn ang="0">
                          <a:pos x="1" y="239"/>
                        </a:cxn>
                        <a:cxn ang="0">
                          <a:pos x="1" y="239"/>
                        </a:cxn>
                        <a:cxn ang="0">
                          <a:pos x="0" y="239"/>
                        </a:cxn>
                        <a:cxn ang="0">
                          <a:pos x="0" y="238"/>
                        </a:cxn>
                      </a:cxnLst>
                      <a:rect l="txL" t="txT" r="txR" b="txB"/>
                      <a:pathLst>
                        <a:path w="2" h="239">
                          <a:moveTo>
                            <a:pt x="0" y="238"/>
                          </a:moveTo>
                          <a:lnTo>
                            <a:pt x="0" y="1"/>
                          </a:lnTo>
                          <a:lnTo>
                            <a:pt x="1" y="0"/>
                          </a:lnTo>
                          <a:lnTo>
                            <a:pt x="2" y="0"/>
                          </a:lnTo>
                          <a:lnTo>
                            <a:pt x="2" y="239"/>
                          </a:lnTo>
                          <a:lnTo>
                            <a:pt x="1" y="239"/>
                          </a:lnTo>
                          <a:lnTo>
                            <a:pt x="0" y="239"/>
                          </a:lnTo>
                          <a:lnTo>
                            <a:pt x="0" y="23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92" name="Group 201"/>
                  <p:cNvGrpSpPr/>
                  <p:nvPr/>
                </p:nvGrpSpPr>
                <p:grpSpPr>
                  <a:xfrm>
                    <a:off x="4430" y="2077"/>
                    <a:ext cx="6" cy="142"/>
                    <a:chOff x="8924" y="7641"/>
                    <a:chExt cx="4" cy="239"/>
                  </a:xfrm>
                </p:grpSpPr>
                <p:sp>
                  <p:nvSpPr>
                    <p:cNvPr id="50894" name="Freeform 202"/>
                    <p:cNvSpPr/>
                    <p:nvPr/>
                  </p:nvSpPr>
                  <p:spPr>
                    <a:xfrm>
                      <a:off x="8924" y="7641"/>
                      <a:ext cx="4" cy="239"/>
                    </a:xfrm>
                    <a:custGeom>
                      <a:avLst/>
                      <a:gdLst>
                        <a:gd name="txL" fmla="*/ 0 w 4"/>
                        <a:gd name="txT" fmla="*/ 0 h 239"/>
                        <a:gd name="txR" fmla="*/ 4 w 4"/>
                        <a:gd name="txB" fmla="*/ 239 h 239"/>
                      </a:gdLst>
                      <a:ahLst/>
                      <a:cxnLst>
                        <a:cxn ang="0">
                          <a:pos x="0" y="239"/>
                        </a:cxn>
                        <a:cxn ang="0">
                          <a:pos x="0" y="0"/>
                        </a:cxn>
                        <a:cxn ang="0">
                          <a:pos x="1" y="0"/>
                        </a:cxn>
                        <a:cxn ang="0">
                          <a:pos x="2" y="0"/>
                        </a:cxn>
                        <a:cxn ang="0">
                          <a:pos x="2" y="0"/>
                        </a:cxn>
                        <a:cxn ang="0">
                          <a:pos x="3" y="0"/>
                        </a:cxn>
                        <a:cxn ang="0">
                          <a:pos x="3" y="0"/>
                        </a:cxn>
                        <a:cxn ang="0">
                          <a:pos x="4" y="0"/>
                        </a:cxn>
                        <a:cxn ang="0">
                          <a:pos x="4" y="239"/>
                        </a:cxn>
                        <a:cxn ang="0">
                          <a:pos x="1" y="239"/>
                        </a:cxn>
                        <a:cxn ang="0">
                          <a:pos x="0" y="239"/>
                        </a:cxn>
                      </a:cxnLst>
                      <a:rect l="txL" t="txT" r="txR" b="txB"/>
                      <a:pathLst>
                        <a:path w="4" h="239">
                          <a:moveTo>
                            <a:pt x="0" y="239"/>
                          </a:moveTo>
                          <a:lnTo>
                            <a:pt x="0" y="0"/>
                          </a:lnTo>
                          <a:lnTo>
                            <a:pt x="1" y="0"/>
                          </a:lnTo>
                          <a:lnTo>
                            <a:pt x="2" y="0"/>
                          </a:lnTo>
                          <a:lnTo>
                            <a:pt x="3" y="0"/>
                          </a:lnTo>
                          <a:lnTo>
                            <a:pt x="4" y="0"/>
                          </a:lnTo>
                          <a:lnTo>
                            <a:pt x="4" y="239"/>
                          </a:lnTo>
                          <a:lnTo>
                            <a:pt x="1" y="239"/>
                          </a:lnTo>
                          <a:lnTo>
                            <a:pt x="0" y="239"/>
                          </a:lnTo>
                          <a:close/>
                        </a:path>
                      </a:pathLst>
                    </a:custGeom>
                    <a:solidFill>
                      <a:srgbClr val="6F787B">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95" name="Freeform 203"/>
                    <p:cNvSpPr/>
                    <p:nvPr/>
                  </p:nvSpPr>
                  <p:spPr>
                    <a:xfrm>
                      <a:off x="8924" y="7641"/>
                      <a:ext cx="4" cy="239"/>
                    </a:xfrm>
                    <a:custGeom>
                      <a:avLst/>
                      <a:gdLst>
                        <a:gd name="txL" fmla="*/ 0 w 4"/>
                        <a:gd name="txT" fmla="*/ 0 h 239"/>
                        <a:gd name="txR" fmla="*/ 4 w 4"/>
                        <a:gd name="txB" fmla="*/ 239 h 239"/>
                      </a:gdLst>
                      <a:ahLst/>
                      <a:cxnLst>
                        <a:cxn ang="0">
                          <a:pos x="0" y="239"/>
                        </a:cxn>
                        <a:cxn ang="0">
                          <a:pos x="0" y="0"/>
                        </a:cxn>
                        <a:cxn ang="0">
                          <a:pos x="1" y="0"/>
                        </a:cxn>
                        <a:cxn ang="0">
                          <a:pos x="2" y="0"/>
                        </a:cxn>
                        <a:cxn ang="0">
                          <a:pos x="2" y="0"/>
                        </a:cxn>
                        <a:cxn ang="0">
                          <a:pos x="3" y="0"/>
                        </a:cxn>
                        <a:cxn ang="0">
                          <a:pos x="3" y="0"/>
                        </a:cxn>
                        <a:cxn ang="0">
                          <a:pos x="4" y="0"/>
                        </a:cxn>
                        <a:cxn ang="0">
                          <a:pos x="4" y="239"/>
                        </a:cxn>
                        <a:cxn ang="0">
                          <a:pos x="1" y="239"/>
                        </a:cxn>
                        <a:cxn ang="0">
                          <a:pos x="0" y="239"/>
                        </a:cxn>
                      </a:cxnLst>
                      <a:rect l="txL" t="txT" r="txR" b="txB"/>
                      <a:pathLst>
                        <a:path w="4" h="239">
                          <a:moveTo>
                            <a:pt x="0" y="239"/>
                          </a:moveTo>
                          <a:lnTo>
                            <a:pt x="0" y="0"/>
                          </a:lnTo>
                          <a:lnTo>
                            <a:pt x="1" y="0"/>
                          </a:lnTo>
                          <a:lnTo>
                            <a:pt x="2" y="0"/>
                          </a:lnTo>
                          <a:lnTo>
                            <a:pt x="3" y="0"/>
                          </a:lnTo>
                          <a:lnTo>
                            <a:pt x="4" y="0"/>
                          </a:lnTo>
                          <a:lnTo>
                            <a:pt x="4" y="239"/>
                          </a:lnTo>
                          <a:lnTo>
                            <a:pt x="1" y="239"/>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93" name="Group 204"/>
                  <p:cNvGrpSpPr/>
                  <p:nvPr/>
                </p:nvGrpSpPr>
                <p:grpSpPr>
                  <a:xfrm>
                    <a:off x="4433" y="2064"/>
                    <a:ext cx="3" cy="155"/>
                    <a:chOff x="8926" y="7619"/>
                    <a:chExt cx="2" cy="261"/>
                  </a:xfrm>
                </p:grpSpPr>
                <p:sp>
                  <p:nvSpPr>
                    <p:cNvPr id="50892" name="Freeform 205"/>
                    <p:cNvSpPr/>
                    <p:nvPr/>
                  </p:nvSpPr>
                  <p:spPr>
                    <a:xfrm>
                      <a:off x="8926" y="7619"/>
                      <a:ext cx="2" cy="261"/>
                    </a:xfrm>
                    <a:custGeom>
                      <a:avLst/>
                      <a:gdLst>
                        <a:gd name="txL" fmla="*/ 0 w 2"/>
                        <a:gd name="txT" fmla="*/ 0 h 261"/>
                        <a:gd name="txR" fmla="*/ 2 w 2"/>
                        <a:gd name="txB" fmla="*/ 261 h 261"/>
                      </a:gdLst>
                      <a:ahLst/>
                      <a:cxnLst>
                        <a:cxn ang="0">
                          <a:pos x="0" y="261"/>
                        </a:cxn>
                        <a:cxn ang="0">
                          <a:pos x="0" y="21"/>
                        </a:cxn>
                        <a:cxn ang="0">
                          <a:pos x="0" y="21"/>
                        </a:cxn>
                        <a:cxn ang="0">
                          <a:pos x="1" y="21"/>
                        </a:cxn>
                        <a:cxn ang="0">
                          <a:pos x="1" y="21"/>
                        </a:cxn>
                        <a:cxn ang="0">
                          <a:pos x="1" y="21"/>
                        </a:cxn>
                        <a:cxn ang="0">
                          <a:pos x="1" y="21"/>
                        </a:cxn>
                        <a:cxn ang="0">
                          <a:pos x="2" y="21"/>
                        </a:cxn>
                        <a:cxn ang="0">
                          <a:pos x="2" y="0"/>
                        </a:cxn>
                        <a:cxn ang="0">
                          <a:pos x="2" y="0"/>
                        </a:cxn>
                        <a:cxn ang="0">
                          <a:pos x="2" y="261"/>
                        </a:cxn>
                        <a:cxn ang="0">
                          <a:pos x="0" y="261"/>
                        </a:cxn>
                      </a:cxnLst>
                      <a:rect l="txL" t="txT" r="txR" b="txB"/>
                      <a:pathLst>
                        <a:path w="2" h="261">
                          <a:moveTo>
                            <a:pt x="0" y="261"/>
                          </a:moveTo>
                          <a:lnTo>
                            <a:pt x="0" y="21"/>
                          </a:lnTo>
                          <a:lnTo>
                            <a:pt x="1" y="21"/>
                          </a:lnTo>
                          <a:lnTo>
                            <a:pt x="2" y="21"/>
                          </a:lnTo>
                          <a:lnTo>
                            <a:pt x="2" y="0"/>
                          </a:lnTo>
                          <a:lnTo>
                            <a:pt x="2" y="261"/>
                          </a:lnTo>
                          <a:lnTo>
                            <a:pt x="0" y="261"/>
                          </a:lnTo>
                          <a:close/>
                        </a:path>
                      </a:pathLst>
                    </a:custGeom>
                    <a:solidFill>
                      <a:srgbClr val="747D8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93" name="Freeform 206"/>
                    <p:cNvSpPr/>
                    <p:nvPr/>
                  </p:nvSpPr>
                  <p:spPr>
                    <a:xfrm>
                      <a:off x="8926" y="7619"/>
                      <a:ext cx="2" cy="261"/>
                    </a:xfrm>
                    <a:custGeom>
                      <a:avLst/>
                      <a:gdLst>
                        <a:gd name="txL" fmla="*/ 0 w 2"/>
                        <a:gd name="txT" fmla="*/ 0 h 261"/>
                        <a:gd name="txR" fmla="*/ 2 w 2"/>
                        <a:gd name="txB" fmla="*/ 261 h 261"/>
                      </a:gdLst>
                      <a:ahLst/>
                      <a:cxnLst>
                        <a:cxn ang="0">
                          <a:pos x="0" y="261"/>
                        </a:cxn>
                        <a:cxn ang="0">
                          <a:pos x="0" y="21"/>
                        </a:cxn>
                        <a:cxn ang="0">
                          <a:pos x="0" y="21"/>
                        </a:cxn>
                        <a:cxn ang="0">
                          <a:pos x="1" y="21"/>
                        </a:cxn>
                        <a:cxn ang="0">
                          <a:pos x="1" y="21"/>
                        </a:cxn>
                        <a:cxn ang="0">
                          <a:pos x="1" y="21"/>
                        </a:cxn>
                        <a:cxn ang="0">
                          <a:pos x="1" y="21"/>
                        </a:cxn>
                        <a:cxn ang="0">
                          <a:pos x="2" y="21"/>
                        </a:cxn>
                        <a:cxn ang="0">
                          <a:pos x="2" y="0"/>
                        </a:cxn>
                        <a:cxn ang="0">
                          <a:pos x="2" y="0"/>
                        </a:cxn>
                        <a:cxn ang="0">
                          <a:pos x="2" y="261"/>
                        </a:cxn>
                        <a:cxn ang="0">
                          <a:pos x="0" y="261"/>
                        </a:cxn>
                      </a:cxnLst>
                      <a:rect l="txL" t="txT" r="txR" b="txB"/>
                      <a:pathLst>
                        <a:path w="2" h="261">
                          <a:moveTo>
                            <a:pt x="0" y="261"/>
                          </a:moveTo>
                          <a:lnTo>
                            <a:pt x="0" y="21"/>
                          </a:lnTo>
                          <a:lnTo>
                            <a:pt x="1" y="21"/>
                          </a:lnTo>
                          <a:lnTo>
                            <a:pt x="2" y="21"/>
                          </a:lnTo>
                          <a:lnTo>
                            <a:pt x="2" y="0"/>
                          </a:lnTo>
                          <a:lnTo>
                            <a:pt x="2"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794" name="Freeform 207"/>
                  <p:cNvSpPr/>
                  <p:nvPr/>
                </p:nvSpPr>
                <p:spPr>
                  <a:xfrm>
                    <a:off x="4436" y="2064"/>
                    <a:ext cx="2" cy="155"/>
                  </a:xfrm>
                  <a:custGeom>
                    <a:avLst/>
                    <a:gdLst>
                      <a:gd name="txL" fmla="*/ 0 w 2"/>
                      <a:gd name="txT" fmla="*/ 0 h 261"/>
                      <a:gd name="txR" fmla="*/ 2 w 2"/>
                      <a:gd name="txB" fmla="*/ 261 h 261"/>
                    </a:gdLst>
                    <a:ahLst/>
                    <a:cxnLst>
                      <a:cxn ang="0">
                        <a:pos x="0" y="1"/>
                      </a:cxn>
                      <a:cxn ang="0">
                        <a:pos x="0" y="1"/>
                      </a:cxn>
                      <a:cxn ang="0">
                        <a:pos x="0" y="1"/>
                      </a:cxn>
                      <a:cxn ang="0">
                        <a:pos x="0" y="1"/>
                      </a:cxn>
                      <a:cxn ang="0">
                        <a:pos x="0" y="1"/>
                      </a:cxn>
                      <a:cxn ang="0">
                        <a:pos x="0" y="0"/>
                      </a:cxn>
                      <a:cxn ang="0">
                        <a:pos x="0" y="0"/>
                      </a:cxn>
                      <a:cxn ang="0">
                        <a:pos x="0" y="0"/>
                      </a:cxn>
                      <a:cxn ang="0">
                        <a:pos x="0" y="0"/>
                      </a:cxn>
                      <a:cxn ang="0">
                        <a:pos x="0" y="0"/>
                      </a:cxn>
                      <a:cxn ang="0">
                        <a:pos x="0" y="1"/>
                      </a:cxn>
                      <a:cxn ang="0">
                        <a:pos x="0" y="1"/>
                      </a:cxn>
                    </a:cxnLst>
                    <a:rect l="txL" t="txT" r="txR" b="txB"/>
                    <a:pathLst>
                      <a:path w="2" h="261">
                        <a:moveTo>
                          <a:pt x="0" y="261"/>
                        </a:moveTo>
                        <a:lnTo>
                          <a:pt x="0" y="22"/>
                        </a:lnTo>
                        <a:lnTo>
                          <a:pt x="0" y="21"/>
                        </a:lnTo>
                        <a:lnTo>
                          <a:pt x="0" y="0"/>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795" name="Group 208"/>
                  <p:cNvGrpSpPr/>
                  <p:nvPr/>
                </p:nvGrpSpPr>
                <p:grpSpPr>
                  <a:xfrm>
                    <a:off x="4436" y="2064"/>
                    <a:ext cx="2" cy="155"/>
                    <a:chOff x="8928" y="7619"/>
                    <a:chExt cx="1" cy="261"/>
                  </a:xfrm>
                </p:grpSpPr>
                <p:sp>
                  <p:nvSpPr>
                    <p:cNvPr id="50890" name="Freeform 209"/>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solidFill>
                      <a:srgbClr val="7F858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91" name="Freeform 210"/>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96" name="Group 211"/>
                  <p:cNvGrpSpPr/>
                  <p:nvPr/>
                </p:nvGrpSpPr>
                <p:grpSpPr>
                  <a:xfrm>
                    <a:off x="4436" y="2064"/>
                    <a:ext cx="2" cy="155"/>
                    <a:chOff x="8928" y="7619"/>
                    <a:chExt cx="1" cy="261"/>
                  </a:xfrm>
                </p:grpSpPr>
                <p:sp>
                  <p:nvSpPr>
                    <p:cNvPr id="50888" name="Freeform 212"/>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solidFill>
                      <a:srgbClr val="848A8E">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89" name="Freeform 213"/>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97" name="Group 214"/>
                  <p:cNvGrpSpPr/>
                  <p:nvPr/>
                </p:nvGrpSpPr>
                <p:grpSpPr>
                  <a:xfrm>
                    <a:off x="4438" y="2064"/>
                    <a:ext cx="3" cy="155"/>
                    <a:chOff x="8929" y="7619"/>
                    <a:chExt cx="2" cy="261"/>
                  </a:xfrm>
                </p:grpSpPr>
                <p:sp>
                  <p:nvSpPr>
                    <p:cNvPr id="50886" name="Freeform 215"/>
                    <p:cNvSpPr/>
                    <p:nvPr/>
                  </p:nvSpPr>
                  <p:spPr>
                    <a:xfrm>
                      <a:off x="8929" y="7619"/>
                      <a:ext cx="2" cy="261"/>
                    </a:xfrm>
                    <a:custGeom>
                      <a:avLst/>
                      <a:gdLst>
                        <a:gd name="txL" fmla="*/ 0 w 2"/>
                        <a:gd name="txT" fmla="*/ 0 h 261"/>
                        <a:gd name="txR" fmla="*/ 2 w 2"/>
                        <a:gd name="txB" fmla="*/ 261 h 261"/>
                      </a:gdLst>
                      <a:ahLst/>
                      <a:cxnLst>
                        <a:cxn ang="0">
                          <a:pos x="0" y="261"/>
                        </a:cxn>
                        <a:cxn ang="0">
                          <a:pos x="0" y="0"/>
                        </a:cxn>
                        <a:cxn ang="0">
                          <a:pos x="1" y="0"/>
                        </a:cxn>
                        <a:cxn ang="0">
                          <a:pos x="1" y="0"/>
                        </a:cxn>
                        <a:cxn ang="0">
                          <a:pos x="2" y="0"/>
                        </a:cxn>
                        <a:cxn ang="0">
                          <a:pos x="2" y="0"/>
                        </a:cxn>
                        <a:cxn ang="0">
                          <a:pos x="2" y="21"/>
                        </a:cxn>
                        <a:cxn ang="0">
                          <a:pos x="2" y="22"/>
                        </a:cxn>
                        <a:cxn ang="0">
                          <a:pos x="2" y="22"/>
                        </a:cxn>
                        <a:cxn ang="0">
                          <a:pos x="2" y="22"/>
                        </a:cxn>
                        <a:cxn ang="0">
                          <a:pos x="2" y="261"/>
                        </a:cxn>
                        <a:cxn ang="0">
                          <a:pos x="0" y="261"/>
                        </a:cxn>
                      </a:cxnLst>
                      <a:rect l="txL" t="txT" r="txR" b="txB"/>
                      <a:pathLst>
                        <a:path w="2" h="261">
                          <a:moveTo>
                            <a:pt x="0" y="261"/>
                          </a:moveTo>
                          <a:lnTo>
                            <a:pt x="0" y="0"/>
                          </a:lnTo>
                          <a:lnTo>
                            <a:pt x="1" y="0"/>
                          </a:lnTo>
                          <a:lnTo>
                            <a:pt x="2" y="0"/>
                          </a:lnTo>
                          <a:lnTo>
                            <a:pt x="2" y="21"/>
                          </a:lnTo>
                          <a:lnTo>
                            <a:pt x="2" y="22"/>
                          </a:lnTo>
                          <a:lnTo>
                            <a:pt x="2" y="261"/>
                          </a:lnTo>
                          <a:lnTo>
                            <a:pt x="0" y="261"/>
                          </a:lnTo>
                          <a:close/>
                        </a:path>
                      </a:pathLst>
                    </a:custGeom>
                    <a:solidFill>
                      <a:srgbClr val="8E959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87" name="Freeform 216"/>
                    <p:cNvSpPr/>
                    <p:nvPr/>
                  </p:nvSpPr>
                  <p:spPr>
                    <a:xfrm>
                      <a:off x="8929" y="7619"/>
                      <a:ext cx="2" cy="261"/>
                    </a:xfrm>
                    <a:custGeom>
                      <a:avLst/>
                      <a:gdLst>
                        <a:gd name="txL" fmla="*/ 0 w 2"/>
                        <a:gd name="txT" fmla="*/ 0 h 261"/>
                        <a:gd name="txR" fmla="*/ 2 w 2"/>
                        <a:gd name="txB" fmla="*/ 261 h 261"/>
                      </a:gdLst>
                      <a:ahLst/>
                      <a:cxnLst>
                        <a:cxn ang="0">
                          <a:pos x="0" y="261"/>
                        </a:cxn>
                        <a:cxn ang="0">
                          <a:pos x="0" y="0"/>
                        </a:cxn>
                        <a:cxn ang="0">
                          <a:pos x="1" y="0"/>
                        </a:cxn>
                        <a:cxn ang="0">
                          <a:pos x="1" y="0"/>
                        </a:cxn>
                        <a:cxn ang="0">
                          <a:pos x="2" y="0"/>
                        </a:cxn>
                        <a:cxn ang="0">
                          <a:pos x="2" y="0"/>
                        </a:cxn>
                        <a:cxn ang="0">
                          <a:pos x="2" y="21"/>
                        </a:cxn>
                        <a:cxn ang="0">
                          <a:pos x="2" y="22"/>
                        </a:cxn>
                        <a:cxn ang="0">
                          <a:pos x="2" y="22"/>
                        </a:cxn>
                        <a:cxn ang="0">
                          <a:pos x="2" y="22"/>
                        </a:cxn>
                        <a:cxn ang="0">
                          <a:pos x="2" y="261"/>
                        </a:cxn>
                        <a:cxn ang="0">
                          <a:pos x="0" y="261"/>
                        </a:cxn>
                      </a:cxnLst>
                      <a:rect l="txL" t="txT" r="txR" b="txB"/>
                      <a:pathLst>
                        <a:path w="2" h="261">
                          <a:moveTo>
                            <a:pt x="0" y="261"/>
                          </a:moveTo>
                          <a:lnTo>
                            <a:pt x="0" y="0"/>
                          </a:lnTo>
                          <a:lnTo>
                            <a:pt x="1" y="0"/>
                          </a:lnTo>
                          <a:lnTo>
                            <a:pt x="2" y="0"/>
                          </a:lnTo>
                          <a:lnTo>
                            <a:pt x="2" y="21"/>
                          </a:lnTo>
                          <a:lnTo>
                            <a:pt x="2" y="22"/>
                          </a:lnTo>
                          <a:lnTo>
                            <a:pt x="2"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98" name="Group 217"/>
                  <p:cNvGrpSpPr/>
                  <p:nvPr/>
                </p:nvGrpSpPr>
                <p:grpSpPr>
                  <a:xfrm>
                    <a:off x="4441" y="2077"/>
                    <a:ext cx="3" cy="142"/>
                    <a:chOff x="8931" y="7641"/>
                    <a:chExt cx="2" cy="239"/>
                  </a:xfrm>
                </p:grpSpPr>
                <p:sp>
                  <p:nvSpPr>
                    <p:cNvPr id="50884" name="Freeform 218"/>
                    <p:cNvSpPr/>
                    <p:nvPr/>
                  </p:nvSpPr>
                  <p:spPr>
                    <a:xfrm>
                      <a:off x="8931" y="7641"/>
                      <a:ext cx="2" cy="239"/>
                    </a:xfrm>
                    <a:custGeom>
                      <a:avLst/>
                      <a:gdLst>
                        <a:gd name="txL" fmla="*/ 0 w 2"/>
                        <a:gd name="txT" fmla="*/ 0 h 239"/>
                        <a:gd name="txR" fmla="*/ 2 w 2"/>
                        <a:gd name="txB" fmla="*/ 239 h 239"/>
                      </a:gdLst>
                      <a:ahLst/>
                      <a:cxnLst>
                        <a:cxn ang="0">
                          <a:pos x="0" y="239"/>
                        </a:cxn>
                        <a:cxn ang="0">
                          <a:pos x="0" y="0"/>
                        </a:cxn>
                        <a:cxn ang="0">
                          <a:pos x="1" y="0"/>
                        </a:cxn>
                        <a:cxn ang="0">
                          <a:pos x="1" y="0"/>
                        </a:cxn>
                        <a:cxn ang="0">
                          <a:pos x="1" y="0"/>
                        </a:cxn>
                        <a:cxn ang="0">
                          <a:pos x="2" y="0"/>
                        </a:cxn>
                        <a:cxn ang="0">
                          <a:pos x="2" y="0"/>
                        </a:cxn>
                        <a:cxn ang="0">
                          <a:pos x="2" y="0"/>
                        </a:cxn>
                        <a:cxn ang="0">
                          <a:pos x="2" y="239"/>
                        </a:cxn>
                        <a:cxn ang="0">
                          <a:pos x="2" y="239"/>
                        </a:cxn>
                        <a:cxn ang="0">
                          <a:pos x="0" y="239"/>
                        </a:cxn>
                      </a:cxnLst>
                      <a:rect l="txL" t="txT" r="txR" b="txB"/>
                      <a:pathLst>
                        <a:path w="2" h="239">
                          <a:moveTo>
                            <a:pt x="0" y="239"/>
                          </a:moveTo>
                          <a:lnTo>
                            <a:pt x="0" y="0"/>
                          </a:lnTo>
                          <a:lnTo>
                            <a:pt x="1" y="0"/>
                          </a:lnTo>
                          <a:lnTo>
                            <a:pt x="2" y="0"/>
                          </a:lnTo>
                          <a:lnTo>
                            <a:pt x="2" y="239"/>
                          </a:lnTo>
                          <a:lnTo>
                            <a:pt x="0" y="239"/>
                          </a:lnTo>
                          <a:close/>
                        </a:path>
                      </a:pathLst>
                    </a:custGeom>
                    <a:solidFill>
                      <a:srgbClr val="99A0A2">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85" name="Freeform 219"/>
                    <p:cNvSpPr/>
                    <p:nvPr/>
                  </p:nvSpPr>
                  <p:spPr>
                    <a:xfrm>
                      <a:off x="8931" y="7641"/>
                      <a:ext cx="2" cy="239"/>
                    </a:xfrm>
                    <a:custGeom>
                      <a:avLst/>
                      <a:gdLst>
                        <a:gd name="txL" fmla="*/ 0 w 2"/>
                        <a:gd name="txT" fmla="*/ 0 h 239"/>
                        <a:gd name="txR" fmla="*/ 2 w 2"/>
                        <a:gd name="txB" fmla="*/ 239 h 239"/>
                      </a:gdLst>
                      <a:ahLst/>
                      <a:cxnLst>
                        <a:cxn ang="0">
                          <a:pos x="0" y="239"/>
                        </a:cxn>
                        <a:cxn ang="0">
                          <a:pos x="0" y="0"/>
                        </a:cxn>
                        <a:cxn ang="0">
                          <a:pos x="1" y="0"/>
                        </a:cxn>
                        <a:cxn ang="0">
                          <a:pos x="1" y="0"/>
                        </a:cxn>
                        <a:cxn ang="0">
                          <a:pos x="1" y="0"/>
                        </a:cxn>
                        <a:cxn ang="0">
                          <a:pos x="2" y="0"/>
                        </a:cxn>
                        <a:cxn ang="0">
                          <a:pos x="2" y="0"/>
                        </a:cxn>
                        <a:cxn ang="0">
                          <a:pos x="2" y="0"/>
                        </a:cxn>
                        <a:cxn ang="0">
                          <a:pos x="2" y="239"/>
                        </a:cxn>
                        <a:cxn ang="0">
                          <a:pos x="2" y="239"/>
                        </a:cxn>
                        <a:cxn ang="0">
                          <a:pos x="0" y="239"/>
                        </a:cxn>
                      </a:cxnLst>
                      <a:rect l="txL" t="txT" r="txR" b="txB"/>
                      <a:pathLst>
                        <a:path w="2" h="239">
                          <a:moveTo>
                            <a:pt x="0" y="239"/>
                          </a:moveTo>
                          <a:lnTo>
                            <a:pt x="0" y="0"/>
                          </a:lnTo>
                          <a:lnTo>
                            <a:pt x="1" y="0"/>
                          </a:lnTo>
                          <a:lnTo>
                            <a:pt x="2" y="0"/>
                          </a:lnTo>
                          <a:lnTo>
                            <a:pt x="2" y="239"/>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799" name="Group 220"/>
                  <p:cNvGrpSpPr/>
                  <p:nvPr/>
                </p:nvGrpSpPr>
                <p:grpSpPr>
                  <a:xfrm>
                    <a:off x="4444" y="2077"/>
                    <a:ext cx="3" cy="142"/>
                    <a:chOff x="8933" y="7641"/>
                    <a:chExt cx="2" cy="239"/>
                  </a:xfrm>
                </p:grpSpPr>
                <p:sp>
                  <p:nvSpPr>
                    <p:cNvPr id="50882" name="Freeform 221"/>
                    <p:cNvSpPr/>
                    <p:nvPr/>
                  </p:nvSpPr>
                  <p:spPr>
                    <a:xfrm>
                      <a:off x="8933" y="7641"/>
                      <a:ext cx="2" cy="239"/>
                    </a:xfrm>
                    <a:custGeom>
                      <a:avLst/>
                      <a:gdLst>
                        <a:gd name="txL" fmla="*/ 0 w 2"/>
                        <a:gd name="txT" fmla="*/ 0 h 239"/>
                        <a:gd name="txR" fmla="*/ 2 w 2"/>
                        <a:gd name="txB" fmla="*/ 239 h 239"/>
                      </a:gdLst>
                      <a:ahLst/>
                      <a:cxnLst>
                        <a:cxn ang="0">
                          <a:pos x="0" y="239"/>
                        </a:cxn>
                        <a:cxn ang="0">
                          <a:pos x="0" y="0"/>
                        </a:cxn>
                        <a:cxn ang="0">
                          <a:pos x="0" y="0"/>
                        </a:cxn>
                        <a:cxn ang="0">
                          <a:pos x="1" y="0"/>
                        </a:cxn>
                        <a:cxn ang="0">
                          <a:pos x="1" y="0"/>
                        </a:cxn>
                        <a:cxn ang="0">
                          <a:pos x="2" y="0"/>
                        </a:cxn>
                        <a:cxn ang="0">
                          <a:pos x="2" y="1"/>
                        </a:cxn>
                        <a:cxn ang="0">
                          <a:pos x="2" y="1"/>
                        </a:cxn>
                        <a:cxn ang="0">
                          <a:pos x="2" y="233"/>
                        </a:cxn>
                        <a:cxn ang="0">
                          <a:pos x="2" y="233"/>
                        </a:cxn>
                        <a:cxn ang="0">
                          <a:pos x="2" y="237"/>
                        </a:cxn>
                        <a:cxn ang="0">
                          <a:pos x="2" y="237"/>
                        </a:cxn>
                        <a:cxn ang="0">
                          <a:pos x="2" y="237"/>
                        </a:cxn>
                        <a:cxn ang="0">
                          <a:pos x="2" y="238"/>
                        </a:cxn>
                        <a:cxn ang="0">
                          <a:pos x="2" y="238"/>
                        </a:cxn>
                        <a:cxn ang="0">
                          <a:pos x="1" y="238"/>
                        </a:cxn>
                        <a:cxn ang="0">
                          <a:pos x="1" y="238"/>
                        </a:cxn>
                        <a:cxn ang="0">
                          <a:pos x="1" y="239"/>
                        </a:cxn>
                        <a:cxn ang="0">
                          <a:pos x="0" y="239"/>
                        </a:cxn>
                        <a:cxn ang="0">
                          <a:pos x="0" y="239"/>
                        </a:cxn>
                      </a:cxnLst>
                      <a:rect l="txL" t="txT" r="txR" b="txB"/>
                      <a:pathLst>
                        <a:path w="2" h="239">
                          <a:moveTo>
                            <a:pt x="0" y="239"/>
                          </a:moveTo>
                          <a:lnTo>
                            <a:pt x="0" y="0"/>
                          </a:lnTo>
                          <a:lnTo>
                            <a:pt x="1" y="0"/>
                          </a:lnTo>
                          <a:lnTo>
                            <a:pt x="2" y="0"/>
                          </a:lnTo>
                          <a:lnTo>
                            <a:pt x="2" y="1"/>
                          </a:lnTo>
                          <a:lnTo>
                            <a:pt x="2" y="233"/>
                          </a:lnTo>
                          <a:lnTo>
                            <a:pt x="2" y="237"/>
                          </a:lnTo>
                          <a:lnTo>
                            <a:pt x="2" y="238"/>
                          </a:lnTo>
                          <a:lnTo>
                            <a:pt x="1" y="238"/>
                          </a:lnTo>
                          <a:lnTo>
                            <a:pt x="1" y="239"/>
                          </a:lnTo>
                          <a:lnTo>
                            <a:pt x="0" y="239"/>
                          </a:lnTo>
                          <a:close/>
                        </a:path>
                      </a:pathLst>
                    </a:custGeom>
                    <a:solidFill>
                      <a:srgbClr val="A1A6A8">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83" name="Freeform 222"/>
                    <p:cNvSpPr/>
                    <p:nvPr/>
                  </p:nvSpPr>
                  <p:spPr>
                    <a:xfrm>
                      <a:off x="8933" y="7641"/>
                      <a:ext cx="2" cy="239"/>
                    </a:xfrm>
                    <a:custGeom>
                      <a:avLst/>
                      <a:gdLst>
                        <a:gd name="txL" fmla="*/ 0 w 2"/>
                        <a:gd name="txT" fmla="*/ 0 h 239"/>
                        <a:gd name="txR" fmla="*/ 2 w 2"/>
                        <a:gd name="txB" fmla="*/ 239 h 239"/>
                      </a:gdLst>
                      <a:ahLst/>
                      <a:cxnLst>
                        <a:cxn ang="0">
                          <a:pos x="0" y="239"/>
                        </a:cxn>
                        <a:cxn ang="0">
                          <a:pos x="0" y="0"/>
                        </a:cxn>
                        <a:cxn ang="0">
                          <a:pos x="0" y="0"/>
                        </a:cxn>
                        <a:cxn ang="0">
                          <a:pos x="1" y="0"/>
                        </a:cxn>
                        <a:cxn ang="0">
                          <a:pos x="1" y="0"/>
                        </a:cxn>
                        <a:cxn ang="0">
                          <a:pos x="2" y="0"/>
                        </a:cxn>
                        <a:cxn ang="0">
                          <a:pos x="2" y="1"/>
                        </a:cxn>
                        <a:cxn ang="0">
                          <a:pos x="2" y="1"/>
                        </a:cxn>
                        <a:cxn ang="0">
                          <a:pos x="2" y="233"/>
                        </a:cxn>
                        <a:cxn ang="0">
                          <a:pos x="2" y="233"/>
                        </a:cxn>
                        <a:cxn ang="0">
                          <a:pos x="2" y="237"/>
                        </a:cxn>
                        <a:cxn ang="0">
                          <a:pos x="2" y="237"/>
                        </a:cxn>
                        <a:cxn ang="0">
                          <a:pos x="2" y="237"/>
                        </a:cxn>
                        <a:cxn ang="0">
                          <a:pos x="2" y="238"/>
                        </a:cxn>
                        <a:cxn ang="0">
                          <a:pos x="2" y="238"/>
                        </a:cxn>
                        <a:cxn ang="0">
                          <a:pos x="1" y="238"/>
                        </a:cxn>
                        <a:cxn ang="0">
                          <a:pos x="1" y="238"/>
                        </a:cxn>
                        <a:cxn ang="0">
                          <a:pos x="1" y="239"/>
                        </a:cxn>
                        <a:cxn ang="0">
                          <a:pos x="0" y="239"/>
                        </a:cxn>
                        <a:cxn ang="0">
                          <a:pos x="0" y="239"/>
                        </a:cxn>
                      </a:cxnLst>
                      <a:rect l="txL" t="txT" r="txR" b="txB"/>
                      <a:pathLst>
                        <a:path w="2" h="239">
                          <a:moveTo>
                            <a:pt x="0" y="239"/>
                          </a:moveTo>
                          <a:lnTo>
                            <a:pt x="0" y="0"/>
                          </a:lnTo>
                          <a:lnTo>
                            <a:pt x="1" y="0"/>
                          </a:lnTo>
                          <a:lnTo>
                            <a:pt x="2" y="0"/>
                          </a:lnTo>
                          <a:lnTo>
                            <a:pt x="2" y="1"/>
                          </a:lnTo>
                          <a:lnTo>
                            <a:pt x="2" y="233"/>
                          </a:lnTo>
                          <a:lnTo>
                            <a:pt x="2" y="237"/>
                          </a:lnTo>
                          <a:lnTo>
                            <a:pt x="2" y="238"/>
                          </a:lnTo>
                          <a:lnTo>
                            <a:pt x="1" y="238"/>
                          </a:lnTo>
                          <a:lnTo>
                            <a:pt x="1" y="239"/>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00" name="Group 223"/>
                  <p:cNvGrpSpPr/>
                  <p:nvPr/>
                </p:nvGrpSpPr>
                <p:grpSpPr>
                  <a:xfrm>
                    <a:off x="4447" y="2077"/>
                    <a:ext cx="4" cy="142"/>
                    <a:chOff x="8935" y="7641"/>
                    <a:chExt cx="2" cy="239"/>
                  </a:xfrm>
                </p:grpSpPr>
                <p:sp>
                  <p:nvSpPr>
                    <p:cNvPr id="50880" name="Freeform 224"/>
                    <p:cNvSpPr/>
                    <p:nvPr/>
                  </p:nvSpPr>
                  <p:spPr>
                    <a:xfrm>
                      <a:off x="8935" y="7641"/>
                      <a:ext cx="2" cy="239"/>
                    </a:xfrm>
                    <a:custGeom>
                      <a:avLst/>
                      <a:gdLst>
                        <a:gd name="txL" fmla="*/ 0 w 2"/>
                        <a:gd name="txT" fmla="*/ 0 h 239"/>
                        <a:gd name="txR" fmla="*/ 2 w 2"/>
                        <a:gd name="txB" fmla="*/ 239 h 239"/>
                      </a:gdLst>
                      <a:ahLst/>
                      <a:cxnLst>
                        <a:cxn ang="0">
                          <a:pos x="0" y="239"/>
                        </a:cxn>
                        <a:cxn ang="0">
                          <a:pos x="0" y="0"/>
                        </a:cxn>
                        <a:cxn ang="0">
                          <a:pos x="0" y="0"/>
                        </a:cxn>
                        <a:cxn ang="0">
                          <a:pos x="0" y="0"/>
                        </a:cxn>
                        <a:cxn ang="0">
                          <a:pos x="1" y="0"/>
                        </a:cxn>
                        <a:cxn ang="0">
                          <a:pos x="1" y="1"/>
                        </a:cxn>
                        <a:cxn ang="0">
                          <a:pos x="1" y="1"/>
                        </a:cxn>
                        <a:cxn ang="0">
                          <a:pos x="2" y="1"/>
                        </a:cxn>
                        <a:cxn ang="0">
                          <a:pos x="2" y="233"/>
                        </a:cxn>
                        <a:cxn ang="0">
                          <a:pos x="1" y="233"/>
                        </a:cxn>
                        <a:cxn ang="0">
                          <a:pos x="1" y="233"/>
                        </a:cxn>
                        <a:cxn ang="0">
                          <a:pos x="1" y="233"/>
                        </a:cxn>
                        <a:cxn ang="0">
                          <a:pos x="0" y="233"/>
                        </a:cxn>
                        <a:cxn ang="0">
                          <a:pos x="0" y="237"/>
                        </a:cxn>
                        <a:cxn ang="0">
                          <a:pos x="0" y="237"/>
                        </a:cxn>
                        <a:cxn ang="0">
                          <a:pos x="0" y="238"/>
                        </a:cxn>
                        <a:cxn ang="0">
                          <a:pos x="0" y="238"/>
                        </a:cxn>
                        <a:cxn ang="0">
                          <a:pos x="0" y="238"/>
                        </a:cxn>
                        <a:cxn ang="0">
                          <a:pos x="0" y="238"/>
                        </a:cxn>
                        <a:cxn ang="0">
                          <a:pos x="0" y="239"/>
                        </a:cxn>
                        <a:cxn ang="0">
                          <a:pos x="0" y="239"/>
                        </a:cxn>
                        <a:cxn ang="0">
                          <a:pos x="0" y="239"/>
                        </a:cxn>
                      </a:cxnLst>
                      <a:rect l="txL" t="txT" r="txR" b="txB"/>
                      <a:pathLst>
                        <a:path w="2" h="239">
                          <a:moveTo>
                            <a:pt x="0" y="239"/>
                          </a:moveTo>
                          <a:lnTo>
                            <a:pt x="0" y="0"/>
                          </a:lnTo>
                          <a:lnTo>
                            <a:pt x="1" y="0"/>
                          </a:lnTo>
                          <a:lnTo>
                            <a:pt x="1" y="1"/>
                          </a:lnTo>
                          <a:lnTo>
                            <a:pt x="2" y="1"/>
                          </a:lnTo>
                          <a:lnTo>
                            <a:pt x="2" y="233"/>
                          </a:lnTo>
                          <a:lnTo>
                            <a:pt x="1" y="233"/>
                          </a:lnTo>
                          <a:lnTo>
                            <a:pt x="0" y="233"/>
                          </a:lnTo>
                          <a:lnTo>
                            <a:pt x="0" y="237"/>
                          </a:lnTo>
                          <a:lnTo>
                            <a:pt x="0" y="238"/>
                          </a:lnTo>
                          <a:lnTo>
                            <a:pt x="0" y="239"/>
                          </a:lnTo>
                          <a:close/>
                        </a:path>
                      </a:pathLst>
                    </a:custGeom>
                    <a:solidFill>
                      <a:srgbClr val="A7ABA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81" name="Freeform 225"/>
                    <p:cNvSpPr/>
                    <p:nvPr/>
                  </p:nvSpPr>
                  <p:spPr>
                    <a:xfrm>
                      <a:off x="8935" y="7641"/>
                      <a:ext cx="2" cy="239"/>
                    </a:xfrm>
                    <a:custGeom>
                      <a:avLst/>
                      <a:gdLst>
                        <a:gd name="txL" fmla="*/ 0 w 2"/>
                        <a:gd name="txT" fmla="*/ 0 h 239"/>
                        <a:gd name="txR" fmla="*/ 2 w 2"/>
                        <a:gd name="txB" fmla="*/ 239 h 239"/>
                      </a:gdLst>
                      <a:ahLst/>
                      <a:cxnLst>
                        <a:cxn ang="0">
                          <a:pos x="0" y="239"/>
                        </a:cxn>
                        <a:cxn ang="0">
                          <a:pos x="0" y="0"/>
                        </a:cxn>
                        <a:cxn ang="0">
                          <a:pos x="0" y="0"/>
                        </a:cxn>
                        <a:cxn ang="0">
                          <a:pos x="0" y="0"/>
                        </a:cxn>
                        <a:cxn ang="0">
                          <a:pos x="1" y="0"/>
                        </a:cxn>
                        <a:cxn ang="0">
                          <a:pos x="1" y="1"/>
                        </a:cxn>
                        <a:cxn ang="0">
                          <a:pos x="1" y="1"/>
                        </a:cxn>
                        <a:cxn ang="0">
                          <a:pos x="2" y="1"/>
                        </a:cxn>
                        <a:cxn ang="0">
                          <a:pos x="2" y="233"/>
                        </a:cxn>
                        <a:cxn ang="0">
                          <a:pos x="1" y="233"/>
                        </a:cxn>
                        <a:cxn ang="0">
                          <a:pos x="1" y="233"/>
                        </a:cxn>
                        <a:cxn ang="0">
                          <a:pos x="1" y="233"/>
                        </a:cxn>
                        <a:cxn ang="0">
                          <a:pos x="0" y="233"/>
                        </a:cxn>
                        <a:cxn ang="0">
                          <a:pos x="0" y="237"/>
                        </a:cxn>
                        <a:cxn ang="0">
                          <a:pos x="0" y="237"/>
                        </a:cxn>
                        <a:cxn ang="0">
                          <a:pos x="0" y="238"/>
                        </a:cxn>
                        <a:cxn ang="0">
                          <a:pos x="0" y="238"/>
                        </a:cxn>
                        <a:cxn ang="0">
                          <a:pos x="0" y="238"/>
                        </a:cxn>
                        <a:cxn ang="0">
                          <a:pos x="0" y="238"/>
                        </a:cxn>
                        <a:cxn ang="0">
                          <a:pos x="0" y="239"/>
                        </a:cxn>
                        <a:cxn ang="0">
                          <a:pos x="0" y="239"/>
                        </a:cxn>
                        <a:cxn ang="0">
                          <a:pos x="0" y="239"/>
                        </a:cxn>
                      </a:cxnLst>
                      <a:rect l="txL" t="txT" r="txR" b="txB"/>
                      <a:pathLst>
                        <a:path w="2" h="239">
                          <a:moveTo>
                            <a:pt x="0" y="239"/>
                          </a:moveTo>
                          <a:lnTo>
                            <a:pt x="0" y="0"/>
                          </a:lnTo>
                          <a:lnTo>
                            <a:pt x="1" y="0"/>
                          </a:lnTo>
                          <a:lnTo>
                            <a:pt x="1" y="1"/>
                          </a:lnTo>
                          <a:lnTo>
                            <a:pt x="2" y="1"/>
                          </a:lnTo>
                          <a:lnTo>
                            <a:pt x="2" y="233"/>
                          </a:lnTo>
                          <a:lnTo>
                            <a:pt x="1" y="233"/>
                          </a:lnTo>
                          <a:lnTo>
                            <a:pt x="0" y="233"/>
                          </a:lnTo>
                          <a:lnTo>
                            <a:pt x="0" y="237"/>
                          </a:lnTo>
                          <a:lnTo>
                            <a:pt x="0" y="238"/>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801" name="Freeform 226"/>
                  <p:cNvSpPr/>
                  <p:nvPr/>
                </p:nvSpPr>
                <p:spPr>
                  <a:xfrm>
                    <a:off x="4451" y="2077"/>
                    <a:ext cx="1" cy="137"/>
                  </a:xfrm>
                  <a:custGeom>
                    <a:avLst/>
                    <a:gdLst>
                      <a:gd name="txL" fmla="*/ 0 w 1"/>
                      <a:gd name="txT" fmla="*/ 0 h 231"/>
                      <a:gd name="txR" fmla="*/ 1 w 1"/>
                      <a:gd name="txB" fmla="*/ 231 h 231"/>
                    </a:gdLst>
                    <a:ahLst/>
                    <a:cxnLst>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231">
                        <a:moveTo>
                          <a:pt x="0" y="231"/>
                        </a:moveTo>
                        <a:lnTo>
                          <a:pt x="0" y="0"/>
                        </a:lnTo>
                        <a:lnTo>
                          <a:pt x="0" y="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802" name="Group 227"/>
                  <p:cNvGrpSpPr/>
                  <p:nvPr/>
                </p:nvGrpSpPr>
                <p:grpSpPr>
                  <a:xfrm>
                    <a:off x="4451" y="2077"/>
                    <a:ext cx="1" cy="137"/>
                    <a:chOff x="8937" y="7641"/>
                    <a:chExt cx="1" cy="231"/>
                  </a:xfrm>
                </p:grpSpPr>
                <p:sp>
                  <p:nvSpPr>
                    <p:cNvPr id="50878" name="Freeform 228"/>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solidFill>
                      <a:srgbClr val="B7BDBC">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79" name="Freeform 229"/>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03" name="Group 230"/>
                  <p:cNvGrpSpPr/>
                  <p:nvPr/>
                </p:nvGrpSpPr>
                <p:grpSpPr>
                  <a:xfrm>
                    <a:off x="4451" y="2077"/>
                    <a:ext cx="1" cy="137"/>
                    <a:chOff x="8937" y="7641"/>
                    <a:chExt cx="1" cy="231"/>
                  </a:xfrm>
                </p:grpSpPr>
                <p:sp>
                  <p:nvSpPr>
                    <p:cNvPr id="50876" name="Freeform 231"/>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solidFill>
                      <a:srgbClr val="BCC1C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77" name="Freeform 232"/>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804" name="Freeform 233"/>
                  <p:cNvSpPr/>
                  <p:nvPr/>
                </p:nvSpPr>
                <p:spPr>
                  <a:xfrm>
                    <a:off x="4452" y="2077"/>
                    <a:ext cx="2" cy="137"/>
                  </a:xfrm>
                  <a:custGeom>
                    <a:avLst/>
                    <a:gdLst>
                      <a:gd name="txL" fmla="*/ 0 w 2"/>
                      <a:gd name="txT" fmla="*/ 0 h 231"/>
                      <a:gd name="txR" fmla="*/ 2 w 2"/>
                      <a:gd name="txB" fmla="*/ 231 h 231"/>
                    </a:gdLst>
                    <a:ahLst/>
                    <a:cxnLst>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2" h="231">
                        <a:moveTo>
                          <a:pt x="0" y="231"/>
                        </a:moveTo>
                        <a:lnTo>
                          <a:pt x="0" y="0"/>
                        </a:lnTo>
                        <a:lnTo>
                          <a:pt x="0" y="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805" name="Group 234"/>
                  <p:cNvGrpSpPr/>
                  <p:nvPr/>
                </p:nvGrpSpPr>
                <p:grpSpPr>
                  <a:xfrm>
                    <a:off x="4452" y="2077"/>
                    <a:ext cx="3" cy="137"/>
                    <a:chOff x="8938" y="7641"/>
                    <a:chExt cx="2" cy="231"/>
                  </a:xfrm>
                </p:grpSpPr>
                <p:sp>
                  <p:nvSpPr>
                    <p:cNvPr id="50874" name="Freeform 235"/>
                    <p:cNvSpPr/>
                    <p:nvPr/>
                  </p:nvSpPr>
                  <p:spPr>
                    <a:xfrm>
                      <a:off x="8938" y="7641"/>
                      <a:ext cx="2" cy="231"/>
                    </a:xfrm>
                    <a:custGeom>
                      <a:avLst/>
                      <a:gdLst>
                        <a:gd name="txL" fmla="*/ 0 w 2"/>
                        <a:gd name="txT" fmla="*/ 0 h 231"/>
                        <a:gd name="txR" fmla="*/ 2 w 2"/>
                        <a:gd name="txB" fmla="*/ 231 h 231"/>
                      </a:gdLst>
                      <a:ahLst/>
                      <a:cxnLst>
                        <a:cxn ang="0">
                          <a:pos x="0" y="231"/>
                        </a:cxn>
                        <a:cxn ang="0">
                          <a:pos x="0" y="0"/>
                        </a:cxn>
                        <a:cxn ang="0">
                          <a:pos x="0" y="0"/>
                        </a:cxn>
                        <a:cxn ang="0">
                          <a:pos x="1" y="1"/>
                        </a:cxn>
                        <a:cxn ang="0">
                          <a:pos x="1" y="1"/>
                        </a:cxn>
                        <a:cxn ang="0">
                          <a:pos x="2" y="1"/>
                        </a:cxn>
                        <a:cxn ang="0">
                          <a:pos x="2" y="1"/>
                        </a:cxn>
                        <a:cxn ang="0">
                          <a:pos x="2" y="1"/>
                        </a:cxn>
                        <a:cxn ang="0">
                          <a:pos x="2" y="231"/>
                        </a:cxn>
                        <a:cxn ang="0">
                          <a:pos x="2" y="231"/>
                        </a:cxn>
                        <a:cxn ang="0">
                          <a:pos x="2" y="231"/>
                        </a:cxn>
                        <a:cxn ang="0">
                          <a:pos x="1" y="231"/>
                        </a:cxn>
                        <a:cxn ang="0">
                          <a:pos x="1" y="231"/>
                        </a:cxn>
                        <a:cxn ang="0">
                          <a:pos x="0" y="231"/>
                        </a:cxn>
                        <a:cxn ang="0">
                          <a:pos x="0" y="231"/>
                        </a:cxn>
                      </a:cxnLst>
                      <a:rect l="txL" t="txT" r="txR" b="txB"/>
                      <a:pathLst>
                        <a:path w="2" h="231">
                          <a:moveTo>
                            <a:pt x="0" y="231"/>
                          </a:moveTo>
                          <a:lnTo>
                            <a:pt x="0" y="0"/>
                          </a:lnTo>
                          <a:lnTo>
                            <a:pt x="1" y="1"/>
                          </a:lnTo>
                          <a:lnTo>
                            <a:pt x="2" y="1"/>
                          </a:lnTo>
                          <a:lnTo>
                            <a:pt x="2" y="231"/>
                          </a:lnTo>
                          <a:lnTo>
                            <a:pt x="1" y="231"/>
                          </a:lnTo>
                          <a:lnTo>
                            <a:pt x="0" y="231"/>
                          </a:lnTo>
                          <a:close/>
                        </a:path>
                      </a:pathLst>
                    </a:custGeom>
                    <a:solidFill>
                      <a:srgbClr val="C4C7C8">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75" name="Freeform 236"/>
                    <p:cNvSpPr/>
                    <p:nvPr/>
                  </p:nvSpPr>
                  <p:spPr>
                    <a:xfrm>
                      <a:off x="8938" y="7641"/>
                      <a:ext cx="2" cy="231"/>
                    </a:xfrm>
                    <a:custGeom>
                      <a:avLst/>
                      <a:gdLst>
                        <a:gd name="txL" fmla="*/ 0 w 2"/>
                        <a:gd name="txT" fmla="*/ 0 h 231"/>
                        <a:gd name="txR" fmla="*/ 2 w 2"/>
                        <a:gd name="txB" fmla="*/ 231 h 231"/>
                      </a:gdLst>
                      <a:ahLst/>
                      <a:cxnLst>
                        <a:cxn ang="0">
                          <a:pos x="0" y="231"/>
                        </a:cxn>
                        <a:cxn ang="0">
                          <a:pos x="0" y="0"/>
                        </a:cxn>
                        <a:cxn ang="0">
                          <a:pos x="0" y="0"/>
                        </a:cxn>
                        <a:cxn ang="0">
                          <a:pos x="1" y="1"/>
                        </a:cxn>
                        <a:cxn ang="0">
                          <a:pos x="1" y="1"/>
                        </a:cxn>
                        <a:cxn ang="0">
                          <a:pos x="2" y="1"/>
                        </a:cxn>
                        <a:cxn ang="0">
                          <a:pos x="2" y="1"/>
                        </a:cxn>
                        <a:cxn ang="0">
                          <a:pos x="2" y="1"/>
                        </a:cxn>
                        <a:cxn ang="0">
                          <a:pos x="2" y="231"/>
                        </a:cxn>
                        <a:cxn ang="0">
                          <a:pos x="2" y="231"/>
                        </a:cxn>
                        <a:cxn ang="0">
                          <a:pos x="2" y="231"/>
                        </a:cxn>
                        <a:cxn ang="0">
                          <a:pos x="1" y="231"/>
                        </a:cxn>
                        <a:cxn ang="0">
                          <a:pos x="1" y="231"/>
                        </a:cxn>
                        <a:cxn ang="0">
                          <a:pos x="0" y="231"/>
                        </a:cxn>
                        <a:cxn ang="0">
                          <a:pos x="0" y="231"/>
                        </a:cxn>
                      </a:cxnLst>
                      <a:rect l="txL" t="txT" r="txR" b="txB"/>
                      <a:pathLst>
                        <a:path w="2" h="231">
                          <a:moveTo>
                            <a:pt x="0" y="231"/>
                          </a:moveTo>
                          <a:lnTo>
                            <a:pt x="0" y="0"/>
                          </a:lnTo>
                          <a:lnTo>
                            <a:pt x="1" y="1"/>
                          </a:lnTo>
                          <a:lnTo>
                            <a:pt x="2" y="1"/>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06" name="Group 237"/>
                  <p:cNvGrpSpPr/>
                  <p:nvPr/>
                </p:nvGrpSpPr>
                <p:grpSpPr>
                  <a:xfrm>
                    <a:off x="4452" y="2078"/>
                    <a:ext cx="7" cy="136"/>
                    <a:chOff x="8938" y="7643"/>
                    <a:chExt cx="4" cy="229"/>
                  </a:xfrm>
                </p:grpSpPr>
                <p:sp>
                  <p:nvSpPr>
                    <p:cNvPr id="50872" name="Freeform 238"/>
                    <p:cNvSpPr/>
                    <p:nvPr/>
                  </p:nvSpPr>
                  <p:spPr>
                    <a:xfrm>
                      <a:off x="8938" y="7643"/>
                      <a:ext cx="4" cy="229"/>
                    </a:xfrm>
                    <a:custGeom>
                      <a:avLst/>
                      <a:gdLst>
                        <a:gd name="txL" fmla="*/ 0 w 4"/>
                        <a:gd name="txT" fmla="*/ 0 h 229"/>
                        <a:gd name="txR" fmla="*/ 4 w 4"/>
                        <a:gd name="txB" fmla="*/ 229 h 229"/>
                      </a:gdLst>
                      <a:ahLst/>
                      <a:cxnLst>
                        <a:cxn ang="0">
                          <a:pos x="0" y="229"/>
                        </a:cxn>
                        <a:cxn ang="0">
                          <a:pos x="0" y="0"/>
                        </a:cxn>
                        <a:cxn ang="0">
                          <a:pos x="1" y="0"/>
                        </a:cxn>
                        <a:cxn ang="0">
                          <a:pos x="1" y="0"/>
                        </a:cxn>
                        <a:cxn ang="0">
                          <a:pos x="2" y="0"/>
                        </a:cxn>
                        <a:cxn ang="0">
                          <a:pos x="3" y="1"/>
                        </a:cxn>
                        <a:cxn ang="0">
                          <a:pos x="3" y="1"/>
                        </a:cxn>
                        <a:cxn ang="0">
                          <a:pos x="4" y="1"/>
                        </a:cxn>
                        <a:cxn ang="0">
                          <a:pos x="4" y="228"/>
                        </a:cxn>
                        <a:cxn ang="0">
                          <a:pos x="3" y="229"/>
                        </a:cxn>
                        <a:cxn ang="0">
                          <a:pos x="3" y="229"/>
                        </a:cxn>
                        <a:cxn ang="0">
                          <a:pos x="2" y="229"/>
                        </a:cxn>
                        <a:cxn ang="0">
                          <a:pos x="1" y="229"/>
                        </a:cxn>
                        <a:cxn ang="0">
                          <a:pos x="1" y="229"/>
                        </a:cxn>
                        <a:cxn ang="0">
                          <a:pos x="0" y="229"/>
                        </a:cxn>
                      </a:cxnLst>
                      <a:rect l="txL" t="txT" r="txR" b="txB"/>
                      <a:pathLst>
                        <a:path w="4" h="229">
                          <a:moveTo>
                            <a:pt x="0" y="229"/>
                          </a:moveTo>
                          <a:lnTo>
                            <a:pt x="0" y="0"/>
                          </a:lnTo>
                          <a:lnTo>
                            <a:pt x="1" y="0"/>
                          </a:lnTo>
                          <a:lnTo>
                            <a:pt x="2" y="0"/>
                          </a:lnTo>
                          <a:lnTo>
                            <a:pt x="3" y="1"/>
                          </a:lnTo>
                          <a:lnTo>
                            <a:pt x="4" y="1"/>
                          </a:lnTo>
                          <a:lnTo>
                            <a:pt x="4" y="228"/>
                          </a:lnTo>
                          <a:lnTo>
                            <a:pt x="3" y="229"/>
                          </a:lnTo>
                          <a:lnTo>
                            <a:pt x="2" y="229"/>
                          </a:lnTo>
                          <a:lnTo>
                            <a:pt x="1" y="229"/>
                          </a:lnTo>
                          <a:lnTo>
                            <a:pt x="0" y="229"/>
                          </a:lnTo>
                          <a:close/>
                        </a:path>
                      </a:pathLst>
                    </a:custGeom>
                    <a:solidFill>
                      <a:srgbClr val="C9CBC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73" name="Freeform 239"/>
                    <p:cNvSpPr/>
                    <p:nvPr/>
                  </p:nvSpPr>
                  <p:spPr>
                    <a:xfrm>
                      <a:off x="8938" y="7643"/>
                      <a:ext cx="4" cy="229"/>
                    </a:xfrm>
                    <a:custGeom>
                      <a:avLst/>
                      <a:gdLst>
                        <a:gd name="txL" fmla="*/ 0 w 4"/>
                        <a:gd name="txT" fmla="*/ 0 h 229"/>
                        <a:gd name="txR" fmla="*/ 4 w 4"/>
                        <a:gd name="txB" fmla="*/ 229 h 229"/>
                      </a:gdLst>
                      <a:ahLst/>
                      <a:cxnLst>
                        <a:cxn ang="0">
                          <a:pos x="0" y="229"/>
                        </a:cxn>
                        <a:cxn ang="0">
                          <a:pos x="0" y="0"/>
                        </a:cxn>
                        <a:cxn ang="0">
                          <a:pos x="1" y="0"/>
                        </a:cxn>
                        <a:cxn ang="0">
                          <a:pos x="1" y="0"/>
                        </a:cxn>
                        <a:cxn ang="0">
                          <a:pos x="2" y="0"/>
                        </a:cxn>
                        <a:cxn ang="0">
                          <a:pos x="3" y="1"/>
                        </a:cxn>
                        <a:cxn ang="0">
                          <a:pos x="3" y="1"/>
                        </a:cxn>
                        <a:cxn ang="0">
                          <a:pos x="4" y="1"/>
                        </a:cxn>
                        <a:cxn ang="0">
                          <a:pos x="4" y="228"/>
                        </a:cxn>
                        <a:cxn ang="0">
                          <a:pos x="3" y="229"/>
                        </a:cxn>
                        <a:cxn ang="0">
                          <a:pos x="3" y="229"/>
                        </a:cxn>
                        <a:cxn ang="0">
                          <a:pos x="2" y="229"/>
                        </a:cxn>
                        <a:cxn ang="0">
                          <a:pos x="1" y="229"/>
                        </a:cxn>
                        <a:cxn ang="0">
                          <a:pos x="1" y="229"/>
                        </a:cxn>
                        <a:cxn ang="0">
                          <a:pos x="0" y="229"/>
                        </a:cxn>
                      </a:cxnLst>
                      <a:rect l="txL" t="txT" r="txR" b="txB"/>
                      <a:pathLst>
                        <a:path w="4" h="229">
                          <a:moveTo>
                            <a:pt x="0" y="229"/>
                          </a:moveTo>
                          <a:lnTo>
                            <a:pt x="0" y="0"/>
                          </a:lnTo>
                          <a:lnTo>
                            <a:pt x="1" y="0"/>
                          </a:lnTo>
                          <a:lnTo>
                            <a:pt x="2" y="0"/>
                          </a:lnTo>
                          <a:lnTo>
                            <a:pt x="3" y="1"/>
                          </a:lnTo>
                          <a:lnTo>
                            <a:pt x="4" y="1"/>
                          </a:lnTo>
                          <a:lnTo>
                            <a:pt x="4" y="228"/>
                          </a:lnTo>
                          <a:lnTo>
                            <a:pt x="3" y="229"/>
                          </a:lnTo>
                          <a:lnTo>
                            <a:pt x="2" y="229"/>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07" name="Group 240"/>
                  <p:cNvGrpSpPr/>
                  <p:nvPr/>
                </p:nvGrpSpPr>
                <p:grpSpPr>
                  <a:xfrm>
                    <a:off x="4455" y="2078"/>
                    <a:ext cx="4" cy="136"/>
                    <a:chOff x="8940" y="7643"/>
                    <a:chExt cx="2" cy="229"/>
                  </a:xfrm>
                </p:grpSpPr>
                <p:sp>
                  <p:nvSpPr>
                    <p:cNvPr id="50870" name="Freeform 241"/>
                    <p:cNvSpPr/>
                    <p:nvPr/>
                  </p:nvSpPr>
                  <p:spPr>
                    <a:xfrm>
                      <a:off x="8940" y="7643"/>
                      <a:ext cx="2" cy="229"/>
                    </a:xfrm>
                    <a:custGeom>
                      <a:avLst/>
                      <a:gdLst>
                        <a:gd name="txL" fmla="*/ 0 w 2"/>
                        <a:gd name="txT" fmla="*/ 0 h 229"/>
                        <a:gd name="txR" fmla="*/ 2 w 2"/>
                        <a:gd name="txB" fmla="*/ 229 h 229"/>
                      </a:gdLst>
                      <a:ahLst/>
                      <a:cxnLst>
                        <a:cxn ang="0">
                          <a:pos x="0" y="229"/>
                        </a:cxn>
                        <a:cxn ang="0">
                          <a:pos x="0" y="0"/>
                        </a:cxn>
                        <a:cxn ang="0">
                          <a:pos x="0" y="0"/>
                        </a:cxn>
                        <a:cxn ang="0">
                          <a:pos x="0" y="0"/>
                        </a:cxn>
                        <a:cxn ang="0">
                          <a:pos x="1" y="0"/>
                        </a:cxn>
                        <a:cxn ang="0">
                          <a:pos x="1" y="1"/>
                        </a:cxn>
                        <a:cxn ang="0">
                          <a:pos x="1" y="1"/>
                        </a:cxn>
                        <a:cxn ang="0">
                          <a:pos x="1" y="1"/>
                        </a:cxn>
                        <a:cxn ang="0">
                          <a:pos x="2" y="1"/>
                        </a:cxn>
                        <a:cxn ang="0">
                          <a:pos x="2" y="228"/>
                        </a:cxn>
                        <a:cxn ang="0">
                          <a:pos x="1" y="228"/>
                        </a:cxn>
                        <a:cxn ang="0">
                          <a:pos x="1" y="229"/>
                        </a:cxn>
                        <a:cxn ang="0">
                          <a:pos x="1" y="229"/>
                        </a:cxn>
                        <a:cxn ang="0">
                          <a:pos x="1" y="229"/>
                        </a:cxn>
                        <a:cxn ang="0">
                          <a:pos x="0" y="229"/>
                        </a:cxn>
                        <a:cxn ang="0">
                          <a:pos x="0" y="229"/>
                        </a:cxn>
                        <a:cxn ang="0">
                          <a:pos x="0" y="229"/>
                        </a:cxn>
                      </a:cxnLst>
                      <a:rect l="txL" t="txT" r="txR" b="txB"/>
                      <a:pathLst>
                        <a:path w="2" h="229">
                          <a:moveTo>
                            <a:pt x="0" y="229"/>
                          </a:moveTo>
                          <a:lnTo>
                            <a:pt x="0" y="0"/>
                          </a:lnTo>
                          <a:lnTo>
                            <a:pt x="1" y="0"/>
                          </a:lnTo>
                          <a:lnTo>
                            <a:pt x="1" y="1"/>
                          </a:lnTo>
                          <a:lnTo>
                            <a:pt x="2" y="1"/>
                          </a:lnTo>
                          <a:lnTo>
                            <a:pt x="2" y="228"/>
                          </a:lnTo>
                          <a:lnTo>
                            <a:pt x="1" y="228"/>
                          </a:lnTo>
                          <a:lnTo>
                            <a:pt x="1" y="229"/>
                          </a:lnTo>
                          <a:lnTo>
                            <a:pt x="0" y="229"/>
                          </a:lnTo>
                          <a:close/>
                        </a:path>
                      </a:pathLst>
                    </a:custGeom>
                    <a:solidFill>
                      <a:srgbClr val="CFD0D3">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71" name="Freeform 242"/>
                    <p:cNvSpPr/>
                    <p:nvPr/>
                  </p:nvSpPr>
                  <p:spPr>
                    <a:xfrm>
                      <a:off x="8940" y="7643"/>
                      <a:ext cx="2" cy="229"/>
                    </a:xfrm>
                    <a:custGeom>
                      <a:avLst/>
                      <a:gdLst>
                        <a:gd name="txL" fmla="*/ 0 w 2"/>
                        <a:gd name="txT" fmla="*/ 0 h 229"/>
                        <a:gd name="txR" fmla="*/ 2 w 2"/>
                        <a:gd name="txB" fmla="*/ 229 h 229"/>
                      </a:gdLst>
                      <a:ahLst/>
                      <a:cxnLst>
                        <a:cxn ang="0">
                          <a:pos x="0" y="229"/>
                        </a:cxn>
                        <a:cxn ang="0">
                          <a:pos x="0" y="0"/>
                        </a:cxn>
                        <a:cxn ang="0">
                          <a:pos x="0" y="0"/>
                        </a:cxn>
                        <a:cxn ang="0">
                          <a:pos x="0" y="0"/>
                        </a:cxn>
                        <a:cxn ang="0">
                          <a:pos x="1" y="0"/>
                        </a:cxn>
                        <a:cxn ang="0">
                          <a:pos x="1" y="1"/>
                        </a:cxn>
                        <a:cxn ang="0">
                          <a:pos x="1" y="1"/>
                        </a:cxn>
                        <a:cxn ang="0">
                          <a:pos x="1" y="1"/>
                        </a:cxn>
                        <a:cxn ang="0">
                          <a:pos x="2" y="1"/>
                        </a:cxn>
                        <a:cxn ang="0">
                          <a:pos x="2" y="228"/>
                        </a:cxn>
                        <a:cxn ang="0">
                          <a:pos x="1" y="228"/>
                        </a:cxn>
                        <a:cxn ang="0">
                          <a:pos x="1" y="229"/>
                        </a:cxn>
                        <a:cxn ang="0">
                          <a:pos x="1" y="229"/>
                        </a:cxn>
                        <a:cxn ang="0">
                          <a:pos x="1" y="229"/>
                        </a:cxn>
                        <a:cxn ang="0">
                          <a:pos x="0" y="229"/>
                        </a:cxn>
                        <a:cxn ang="0">
                          <a:pos x="0" y="229"/>
                        </a:cxn>
                        <a:cxn ang="0">
                          <a:pos x="0" y="229"/>
                        </a:cxn>
                      </a:cxnLst>
                      <a:rect l="txL" t="txT" r="txR" b="txB"/>
                      <a:pathLst>
                        <a:path w="2" h="229">
                          <a:moveTo>
                            <a:pt x="0" y="229"/>
                          </a:moveTo>
                          <a:lnTo>
                            <a:pt x="0" y="0"/>
                          </a:lnTo>
                          <a:lnTo>
                            <a:pt x="1" y="0"/>
                          </a:lnTo>
                          <a:lnTo>
                            <a:pt x="1" y="1"/>
                          </a:lnTo>
                          <a:lnTo>
                            <a:pt x="2" y="1"/>
                          </a:lnTo>
                          <a:lnTo>
                            <a:pt x="2" y="228"/>
                          </a:lnTo>
                          <a:lnTo>
                            <a:pt x="1" y="228"/>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808" name="Freeform 243"/>
                  <p:cNvSpPr/>
                  <p:nvPr/>
                </p:nvSpPr>
                <p:spPr>
                  <a:xfrm>
                    <a:off x="4459" y="2078"/>
                    <a:ext cx="1" cy="135"/>
                  </a:xfrm>
                  <a:custGeom>
                    <a:avLst/>
                    <a:gdLst>
                      <a:gd name="txL" fmla="*/ 0 w 1"/>
                      <a:gd name="txT" fmla="*/ 0 h 227"/>
                      <a:gd name="txR" fmla="*/ 1 w 1"/>
                      <a:gd name="txB" fmla="*/ 227 h 227"/>
                    </a:gdLst>
                    <a:ahLst/>
                    <a:cxnLst>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227">
                        <a:moveTo>
                          <a:pt x="0" y="227"/>
                        </a:moveTo>
                        <a:lnTo>
                          <a:pt x="0" y="0"/>
                        </a:lnTo>
                        <a:lnTo>
                          <a:pt x="0" y="1"/>
                        </a:lnTo>
                        <a:lnTo>
                          <a:pt x="0" y="226"/>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809" name="Group 244"/>
                  <p:cNvGrpSpPr/>
                  <p:nvPr/>
                </p:nvGrpSpPr>
                <p:grpSpPr>
                  <a:xfrm>
                    <a:off x="4459" y="2078"/>
                    <a:ext cx="1" cy="135"/>
                    <a:chOff x="8942" y="7643"/>
                    <a:chExt cx="1" cy="227"/>
                  </a:xfrm>
                </p:grpSpPr>
                <p:sp>
                  <p:nvSpPr>
                    <p:cNvPr id="50868" name="Freeform 245"/>
                    <p:cNvSpPr/>
                    <p:nvPr/>
                  </p:nvSpPr>
                  <p:spPr>
                    <a:xfrm>
                      <a:off x="8942" y="7643"/>
                      <a:ext cx="1" cy="227"/>
                    </a:xfrm>
                    <a:custGeom>
                      <a:avLst/>
                      <a:gdLst>
                        <a:gd name="txL" fmla="*/ 0 w 1"/>
                        <a:gd name="txT" fmla="*/ 0 h 227"/>
                        <a:gd name="txR" fmla="*/ 1 w 1"/>
                        <a:gd name="txB" fmla="*/ 227 h 227"/>
                      </a:gdLst>
                      <a:ahLst/>
                      <a:cxnLst>
                        <a:cxn ang="0">
                          <a:pos x="0" y="227"/>
                        </a:cxn>
                        <a:cxn ang="0">
                          <a:pos x="0" y="0"/>
                        </a:cxn>
                        <a:cxn ang="0">
                          <a:pos x="0" y="0"/>
                        </a:cxn>
                        <a:cxn ang="0">
                          <a:pos x="0" y="1"/>
                        </a:cxn>
                        <a:cxn ang="0">
                          <a:pos x="0" y="1"/>
                        </a:cxn>
                        <a:cxn ang="0">
                          <a:pos x="0" y="1"/>
                        </a:cxn>
                        <a:cxn ang="0">
                          <a:pos x="1" y="1"/>
                        </a:cxn>
                        <a:cxn ang="0">
                          <a:pos x="1" y="1"/>
                        </a:cxn>
                        <a:cxn ang="0">
                          <a:pos x="1" y="1"/>
                        </a:cxn>
                        <a:cxn ang="0">
                          <a:pos x="1" y="2"/>
                        </a:cxn>
                        <a:cxn ang="0">
                          <a:pos x="1" y="2"/>
                        </a:cxn>
                        <a:cxn ang="0">
                          <a:pos x="1" y="175"/>
                        </a:cxn>
                        <a:cxn ang="0">
                          <a:pos x="1" y="174"/>
                        </a:cxn>
                        <a:cxn ang="0">
                          <a:pos x="1" y="174"/>
                        </a:cxn>
                        <a:cxn ang="0">
                          <a:pos x="1" y="174"/>
                        </a:cxn>
                        <a:cxn ang="0">
                          <a:pos x="1" y="227"/>
                        </a:cxn>
                        <a:cxn ang="0">
                          <a:pos x="1" y="227"/>
                        </a:cxn>
                        <a:cxn ang="0">
                          <a:pos x="1" y="227"/>
                        </a:cxn>
                        <a:cxn ang="0">
                          <a:pos x="1" y="175"/>
                        </a:cxn>
                        <a:cxn ang="0">
                          <a:pos x="1" y="226"/>
                        </a:cxn>
                        <a:cxn ang="0">
                          <a:pos x="1" y="226"/>
                        </a:cxn>
                        <a:cxn ang="0">
                          <a:pos x="1" y="226"/>
                        </a:cxn>
                        <a:cxn ang="0">
                          <a:pos x="1" y="226"/>
                        </a:cxn>
                        <a:cxn ang="0">
                          <a:pos x="1" y="226"/>
                        </a:cxn>
                        <a:cxn ang="0">
                          <a:pos x="0" y="227"/>
                        </a:cxn>
                        <a:cxn ang="0">
                          <a:pos x="0" y="227"/>
                        </a:cxn>
                        <a:cxn ang="0">
                          <a:pos x="0" y="227"/>
                        </a:cxn>
                        <a:cxn ang="0">
                          <a:pos x="0" y="227"/>
                        </a:cxn>
                        <a:cxn ang="0">
                          <a:pos x="0" y="227"/>
                        </a:cxn>
                      </a:cxnLst>
                      <a:rect l="txL" t="txT" r="txR" b="txB"/>
                      <a:pathLst>
                        <a:path w="1" h="227">
                          <a:moveTo>
                            <a:pt x="0" y="227"/>
                          </a:moveTo>
                          <a:lnTo>
                            <a:pt x="0" y="0"/>
                          </a:lnTo>
                          <a:lnTo>
                            <a:pt x="0" y="1"/>
                          </a:lnTo>
                          <a:lnTo>
                            <a:pt x="1" y="1"/>
                          </a:lnTo>
                          <a:lnTo>
                            <a:pt x="1" y="2"/>
                          </a:lnTo>
                          <a:lnTo>
                            <a:pt x="1" y="175"/>
                          </a:lnTo>
                          <a:lnTo>
                            <a:pt x="1" y="174"/>
                          </a:lnTo>
                          <a:lnTo>
                            <a:pt x="1" y="227"/>
                          </a:lnTo>
                          <a:lnTo>
                            <a:pt x="1" y="175"/>
                          </a:lnTo>
                          <a:lnTo>
                            <a:pt x="1" y="226"/>
                          </a:lnTo>
                          <a:lnTo>
                            <a:pt x="0" y="227"/>
                          </a:lnTo>
                          <a:close/>
                        </a:path>
                      </a:pathLst>
                    </a:custGeom>
                    <a:solidFill>
                      <a:srgbClr val="DADADC">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69" name="Freeform 246"/>
                    <p:cNvSpPr/>
                    <p:nvPr/>
                  </p:nvSpPr>
                  <p:spPr>
                    <a:xfrm>
                      <a:off x="8942" y="7643"/>
                      <a:ext cx="1" cy="227"/>
                    </a:xfrm>
                    <a:custGeom>
                      <a:avLst/>
                      <a:gdLst>
                        <a:gd name="txL" fmla="*/ 0 w 1"/>
                        <a:gd name="txT" fmla="*/ 0 h 227"/>
                        <a:gd name="txR" fmla="*/ 1 w 1"/>
                        <a:gd name="txB" fmla="*/ 227 h 227"/>
                      </a:gdLst>
                      <a:ahLst/>
                      <a:cxnLst>
                        <a:cxn ang="0">
                          <a:pos x="0" y="227"/>
                        </a:cxn>
                        <a:cxn ang="0">
                          <a:pos x="0" y="0"/>
                        </a:cxn>
                        <a:cxn ang="0">
                          <a:pos x="0" y="0"/>
                        </a:cxn>
                        <a:cxn ang="0">
                          <a:pos x="0" y="1"/>
                        </a:cxn>
                        <a:cxn ang="0">
                          <a:pos x="0" y="1"/>
                        </a:cxn>
                        <a:cxn ang="0">
                          <a:pos x="0" y="1"/>
                        </a:cxn>
                        <a:cxn ang="0">
                          <a:pos x="1" y="1"/>
                        </a:cxn>
                        <a:cxn ang="0">
                          <a:pos x="1" y="1"/>
                        </a:cxn>
                        <a:cxn ang="0">
                          <a:pos x="1" y="1"/>
                        </a:cxn>
                        <a:cxn ang="0">
                          <a:pos x="1" y="2"/>
                        </a:cxn>
                        <a:cxn ang="0">
                          <a:pos x="1" y="2"/>
                        </a:cxn>
                        <a:cxn ang="0">
                          <a:pos x="1" y="175"/>
                        </a:cxn>
                        <a:cxn ang="0">
                          <a:pos x="1" y="174"/>
                        </a:cxn>
                        <a:cxn ang="0">
                          <a:pos x="1" y="174"/>
                        </a:cxn>
                        <a:cxn ang="0">
                          <a:pos x="1" y="174"/>
                        </a:cxn>
                        <a:cxn ang="0">
                          <a:pos x="1" y="227"/>
                        </a:cxn>
                        <a:cxn ang="0">
                          <a:pos x="1" y="227"/>
                        </a:cxn>
                        <a:cxn ang="0">
                          <a:pos x="1" y="227"/>
                        </a:cxn>
                        <a:cxn ang="0">
                          <a:pos x="1" y="175"/>
                        </a:cxn>
                        <a:cxn ang="0">
                          <a:pos x="1" y="226"/>
                        </a:cxn>
                        <a:cxn ang="0">
                          <a:pos x="1" y="226"/>
                        </a:cxn>
                        <a:cxn ang="0">
                          <a:pos x="1" y="226"/>
                        </a:cxn>
                        <a:cxn ang="0">
                          <a:pos x="1" y="226"/>
                        </a:cxn>
                        <a:cxn ang="0">
                          <a:pos x="1" y="226"/>
                        </a:cxn>
                        <a:cxn ang="0">
                          <a:pos x="0" y="227"/>
                        </a:cxn>
                        <a:cxn ang="0">
                          <a:pos x="0" y="227"/>
                        </a:cxn>
                        <a:cxn ang="0">
                          <a:pos x="0" y="227"/>
                        </a:cxn>
                        <a:cxn ang="0">
                          <a:pos x="0" y="227"/>
                        </a:cxn>
                        <a:cxn ang="0">
                          <a:pos x="0" y="227"/>
                        </a:cxn>
                      </a:cxnLst>
                      <a:rect l="txL" t="txT" r="txR" b="txB"/>
                      <a:pathLst>
                        <a:path w="1" h="227">
                          <a:moveTo>
                            <a:pt x="0" y="227"/>
                          </a:moveTo>
                          <a:lnTo>
                            <a:pt x="0" y="0"/>
                          </a:lnTo>
                          <a:lnTo>
                            <a:pt x="0" y="1"/>
                          </a:lnTo>
                          <a:lnTo>
                            <a:pt x="1" y="1"/>
                          </a:lnTo>
                          <a:lnTo>
                            <a:pt x="1" y="2"/>
                          </a:lnTo>
                          <a:lnTo>
                            <a:pt x="1" y="175"/>
                          </a:lnTo>
                          <a:lnTo>
                            <a:pt x="1" y="174"/>
                          </a:lnTo>
                          <a:lnTo>
                            <a:pt x="1" y="227"/>
                          </a:lnTo>
                          <a:lnTo>
                            <a:pt x="1" y="175"/>
                          </a:lnTo>
                          <a:lnTo>
                            <a:pt x="1" y="226"/>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10" name="Group 247"/>
                  <p:cNvGrpSpPr/>
                  <p:nvPr/>
                </p:nvGrpSpPr>
                <p:grpSpPr>
                  <a:xfrm>
                    <a:off x="4459" y="2079"/>
                    <a:ext cx="1" cy="134"/>
                    <a:chOff x="8942" y="7645"/>
                    <a:chExt cx="1" cy="225"/>
                  </a:xfrm>
                </p:grpSpPr>
                <p:sp>
                  <p:nvSpPr>
                    <p:cNvPr id="50866" name="Freeform 248"/>
                    <p:cNvSpPr/>
                    <p:nvPr/>
                  </p:nvSpPr>
                  <p:spPr>
                    <a:xfrm>
                      <a:off x="8942" y="7645"/>
                      <a:ext cx="1" cy="225"/>
                    </a:xfrm>
                    <a:custGeom>
                      <a:avLst/>
                      <a:gdLst>
                        <a:gd name="txL" fmla="*/ 0 w 1"/>
                        <a:gd name="txT" fmla="*/ 0 h 225"/>
                        <a:gd name="txR" fmla="*/ 1 w 1"/>
                        <a:gd name="txB" fmla="*/ 225 h 225"/>
                      </a:gdLst>
                      <a:ahLst/>
                      <a:cxnLst>
                        <a:cxn ang="0">
                          <a:pos x="0" y="225"/>
                        </a:cxn>
                        <a:cxn ang="0">
                          <a:pos x="0" y="0"/>
                        </a:cxn>
                        <a:cxn ang="0">
                          <a:pos x="0" y="0"/>
                        </a:cxn>
                        <a:cxn ang="0">
                          <a:pos x="0" y="0"/>
                        </a:cxn>
                        <a:cxn ang="0">
                          <a:pos x="0" y="1"/>
                        </a:cxn>
                        <a:cxn ang="0">
                          <a:pos x="0" y="1"/>
                        </a:cxn>
                        <a:cxn ang="0">
                          <a:pos x="0" y="1"/>
                        </a:cxn>
                        <a:cxn ang="0">
                          <a:pos x="0" y="1"/>
                        </a:cxn>
                        <a:cxn ang="0">
                          <a:pos x="0" y="173"/>
                        </a:cxn>
                        <a:cxn ang="0">
                          <a:pos x="0" y="172"/>
                        </a:cxn>
                        <a:cxn ang="0">
                          <a:pos x="0" y="172"/>
                        </a:cxn>
                        <a:cxn ang="0">
                          <a:pos x="1" y="172"/>
                        </a:cxn>
                        <a:cxn ang="0">
                          <a:pos x="1" y="172"/>
                        </a:cxn>
                        <a:cxn ang="0">
                          <a:pos x="1" y="172"/>
                        </a:cxn>
                        <a:cxn ang="0">
                          <a:pos x="1" y="225"/>
                        </a:cxn>
                        <a:cxn ang="0">
                          <a:pos x="1" y="225"/>
                        </a:cxn>
                        <a:cxn ang="0">
                          <a:pos x="1" y="225"/>
                        </a:cxn>
                        <a:cxn ang="0">
                          <a:pos x="1" y="225"/>
                        </a:cxn>
                        <a:cxn ang="0">
                          <a:pos x="0" y="225"/>
                        </a:cxn>
                        <a:cxn ang="0">
                          <a:pos x="0" y="225"/>
                        </a:cxn>
                        <a:cxn ang="0">
                          <a:pos x="0" y="225"/>
                        </a:cxn>
                        <a:cxn ang="0">
                          <a:pos x="0" y="173"/>
                        </a:cxn>
                        <a:cxn ang="0">
                          <a:pos x="0" y="223"/>
                        </a:cxn>
                        <a:cxn ang="0">
                          <a:pos x="0" y="224"/>
                        </a:cxn>
                        <a:cxn ang="0">
                          <a:pos x="0" y="224"/>
                        </a:cxn>
                        <a:cxn ang="0">
                          <a:pos x="0" y="224"/>
                        </a:cxn>
                        <a:cxn ang="0">
                          <a:pos x="0" y="224"/>
                        </a:cxn>
                        <a:cxn ang="0">
                          <a:pos x="0" y="224"/>
                        </a:cxn>
                        <a:cxn ang="0">
                          <a:pos x="0" y="224"/>
                        </a:cxn>
                        <a:cxn ang="0">
                          <a:pos x="0" y="225"/>
                        </a:cxn>
                      </a:cxnLst>
                      <a:rect l="txL" t="txT" r="txR" b="txB"/>
                      <a:pathLst>
                        <a:path w="1" h="225">
                          <a:moveTo>
                            <a:pt x="0" y="225"/>
                          </a:moveTo>
                          <a:lnTo>
                            <a:pt x="0" y="0"/>
                          </a:lnTo>
                          <a:lnTo>
                            <a:pt x="0" y="1"/>
                          </a:lnTo>
                          <a:lnTo>
                            <a:pt x="0" y="173"/>
                          </a:lnTo>
                          <a:lnTo>
                            <a:pt x="0" y="172"/>
                          </a:lnTo>
                          <a:lnTo>
                            <a:pt x="1" y="172"/>
                          </a:lnTo>
                          <a:lnTo>
                            <a:pt x="1" y="225"/>
                          </a:lnTo>
                          <a:lnTo>
                            <a:pt x="0" y="225"/>
                          </a:lnTo>
                          <a:lnTo>
                            <a:pt x="0" y="173"/>
                          </a:lnTo>
                          <a:lnTo>
                            <a:pt x="0" y="223"/>
                          </a:lnTo>
                          <a:lnTo>
                            <a:pt x="0" y="224"/>
                          </a:lnTo>
                          <a:lnTo>
                            <a:pt x="0" y="225"/>
                          </a:lnTo>
                          <a:close/>
                        </a:path>
                      </a:pathLst>
                    </a:custGeom>
                    <a:solidFill>
                      <a:srgbClr val="DFDEE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67" name="Freeform 249"/>
                    <p:cNvSpPr/>
                    <p:nvPr/>
                  </p:nvSpPr>
                  <p:spPr>
                    <a:xfrm>
                      <a:off x="8942" y="7645"/>
                      <a:ext cx="1" cy="225"/>
                    </a:xfrm>
                    <a:custGeom>
                      <a:avLst/>
                      <a:gdLst>
                        <a:gd name="txL" fmla="*/ 0 w 1"/>
                        <a:gd name="txT" fmla="*/ 0 h 225"/>
                        <a:gd name="txR" fmla="*/ 1 w 1"/>
                        <a:gd name="txB" fmla="*/ 225 h 225"/>
                      </a:gdLst>
                      <a:ahLst/>
                      <a:cxnLst>
                        <a:cxn ang="0">
                          <a:pos x="0" y="225"/>
                        </a:cxn>
                        <a:cxn ang="0">
                          <a:pos x="0" y="0"/>
                        </a:cxn>
                        <a:cxn ang="0">
                          <a:pos x="0" y="0"/>
                        </a:cxn>
                        <a:cxn ang="0">
                          <a:pos x="0" y="0"/>
                        </a:cxn>
                        <a:cxn ang="0">
                          <a:pos x="0" y="1"/>
                        </a:cxn>
                        <a:cxn ang="0">
                          <a:pos x="0" y="1"/>
                        </a:cxn>
                        <a:cxn ang="0">
                          <a:pos x="0" y="1"/>
                        </a:cxn>
                        <a:cxn ang="0">
                          <a:pos x="0" y="1"/>
                        </a:cxn>
                        <a:cxn ang="0">
                          <a:pos x="0" y="173"/>
                        </a:cxn>
                        <a:cxn ang="0">
                          <a:pos x="0" y="172"/>
                        </a:cxn>
                        <a:cxn ang="0">
                          <a:pos x="0" y="172"/>
                        </a:cxn>
                        <a:cxn ang="0">
                          <a:pos x="1" y="172"/>
                        </a:cxn>
                        <a:cxn ang="0">
                          <a:pos x="1" y="172"/>
                        </a:cxn>
                        <a:cxn ang="0">
                          <a:pos x="1" y="172"/>
                        </a:cxn>
                        <a:cxn ang="0">
                          <a:pos x="1" y="225"/>
                        </a:cxn>
                        <a:cxn ang="0">
                          <a:pos x="1" y="225"/>
                        </a:cxn>
                        <a:cxn ang="0">
                          <a:pos x="1" y="225"/>
                        </a:cxn>
                        <a:cxn ang="0">
                          <a:pos x="1" y="225"/>
                        </a:cxn>
                        <a:cxn ang="0">
                          <a:pos x="0" y="225"/>
                        </a:cxn>
                        <a:cxn ang="0">
                          <a:pos x="0" y="225"/>
                        </a:cxn>
                        <a:cxn ang="0">
                          <a:pos x="0" y="225"/>
                        </a:cxn>
                        <a:cxn ang="0">
                          <a:pos x="0" y="173"/>
                        </a:cxn>
                        <a:cxn ang="0">
                          <a:pos x="0" y="223"/>
                        </a:cxn>
                        <a:cxn ang="0">
                          <a:pos x="0" y="224"/>
                        </a:cxn>
                        <a:cxn ang="0">
                          <a:pos x="0" y="224"/>
                        </a:cxn>
                        <a:cxn ang="0">
                          <a:pos x="0" y="224"/>
                        </a:cxn>
                        <a:cxn ang="0">
                          <a:pos x="0" y="224"/>
                        </a:cxn>
                        <a:cxn ang="0">
                          <a:pos x="0" y="224"/>
                        </a:cxn>
                        <a:cxn ang="0">
                          <a:pos x="0" y="224"/>
                        </a:cxn>
                        <a:cxn ang="0">
                          <a:pos x="0" y="225"/>
                        </a:cxn>
                      </a:cxnLst>
                      <a:rect l="txL" t="txT" r="txR" b="txB"/>
                      <a:pathLst>
                        <a:path w="1" h="225">
                          <a:moveTo>
                            <a:pt x="0" y="225"/>
                          </a:moveTo>
                          <a:lnTo>
                            <a:pt x="0" y="0"/>
                          </a:lnTo>
                          <a:lnTo>
                            <a:pt x="0" y="1"/>
                          </a:lnTo>
                          <a:lnTo>
                            <a:pt x="0" y="173"/>
                          </a:lnTo>
                          <a:lnTo>
                            <a:pt x="0" y="172"/>
                          </a:lnTo>
                          <a:lnTo>
                            <a:pt x="1" y="172"/>
                          </a:lnTo>
                          <a:lnTo>
                            <a:pt x="1" y="225"/>
                          </a:lnTo>
                          <a:lnTo>
                            <a:pt x="0" y="225"/>
                          </a:lnTo>
                          <a:lnTo>
                            <a:pt x="0" y="173"/>
                          </a:lnTo>
                          <a:lnTo>
                            <a:pt x="0" y="223"/>
                          </a:lnTo>
                          <a:lnTo>
                            <a:pt x="0" y="224"/>
                          </a:lnTo>
                          <a:lnTo>
                            <a:pt x="0" y="225"/>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11" name="Group 250"/>
                  <p:cNvGrpSpPr/>
                  <p:nvPr/>
                </p:nvGrpSpPr>
                <p:grpSpPr>
                  <a:xfrm>
                    <a:off x="4460" y="2181"/>
                    <a:ext cx="3" cy="32"/>
                    <a:chOff x="8943" y="7816"/>
                    <a:chExt cx="2" cy="54"/>
                  </a:xfrm>
                </p:grpSpPr>
                <p:sp>
                  <p:nvSpPr>
                    <p:cNvPr id="50864" name="Freeform 251"/>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2" y="1"/>
                        </a:cxn>
                        <a:cxn ang="0">
                          <a:pos x="2" y="0"/>
                        </a:cxn>
                        <a:cxn ang="0">
                          <a:pos x="2" y="0"/>
                        </a:cxn>
                        <a:cxn ang="0">
                          <a:pos x="2" y="0"/>
                        </a:cxn>
                        <a:cxn ang="0">
                          <a:pos x="2" y="54"/>
                        </a:cxn>
                        <a:cxn ang="0">
                          <a:pos x="2" y="54"/>
                        </a:cxn>
                        <a:cxn ang="0">
                          <a:pos x="2" y="54"/>
                        </a:cxn>
                        <a:cxn ang="0">
                          <a:pos x="2" y="54"/>
                        </a:cxn>
                        <a:cxn ang="0">
                          <a:pos x="1" y="54"/>
                        </a:cxn>
                        <a:cxn ang="0">
                          <a:pos x="1" y="54"/>
                        </a:cxn>
                        <a:cxn ang="0">
                          <a:pos x="0" y="54"/>
                        </a:cxn>
                      </a:cxnLst>
                      <a:rect l="txL" t="txT" r="txR" b="txB"/>
                      <a:pathLst>
                        <a:path w="2" h="54">
                          <a:moveTo>
                            <a:pt x="0" y="54"/>
                          </a:moveTo>
                          <a:lnTo>
                            <a:pt x="0" y="1"/>
                          </a:lnTo>
                          <a:lnTo>
                            <a:pt x="1" y="1"/>
                          </a:lnTo>
                          <a:lnTo>
                            <a:pt x="2" y="1"/>
                          </a:lnTo>
                          <a:lnTo>
                            <a:pt x="2" y="0"/>
                          </a:lnTo>
                          <a:lnTo>
                            <a:pt x="2" y="54"/>
                          </a:lnTo>
                          <a:lnTo>
                            <a:pt x="1" y="54"/>
                          </a:lnTo>
                          <a:lnTo>
                            <a:pt x="0" y="54"/>
                          </a:lnTo>
                          <a:close/>
                        </a:path>
                      </a:pathLst>
                    </a:custGeom>
                    <a:solidFill>
                      <a:srgbClr val="E0E0E3">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65" name="Freeform 252"/>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2" y="1"/>
                        </a:cxn>
                        <a:cxn ang="0">
                          <a:pos x="2" y="0"/>
                        </a:cxn>
                        <a:cxn ang="0">
                          <a:pos x="2" y="0"/>
                        </a:cxn>
                        <a:cxn ang="0">
                          <a:pos x="2" y="0"/>
                        </a:cxn>
                        <a:cxn ang="0">
                          <a:pos x="2" y="54"/>
                        </a:cxn>
                        <a:cxn ang="0">
                          <a:pos x="2" y="54"/>
                        </a:cxn>
                        <a:cxn ang="0">
                          <a:pos x="2" y="54"/>
                        </a:cxn>
                        <a:cxn ang="0">
                          <a:pos x="2" y="54"/>
                        </a:cxn>
                        <a:cxn ang="0">
                          <a:pos x="1" y="54"/>
                        </a:cxn>
                        <a:cxn ang="0">
                          <a:pos x="1" y="54"/>
                        </a:cxn>
                        <a:cxn ang="0">
                          <a:pos x="0" y="54"/>
                        </a:cxn>
                      </a:cxnLst>
                      <a:rect l="txL" t="txT" r="txR" b="txB"/>
                      <a:pathLst>
                        <a:path w="2" h="54">
                          <a:moveTo>
                            <a:pt x="0" y="54"/>
                          </a:moveTo>
                          <a:lnTo>
                            <a:pt x="0" y="1"/>
                          </a:lnTo>
                          <a:lnTo>
                            <a:pt x="1" y="1"/>
                          </a:lnTo>
                          <a:lnTo>
                            <a:pt x="2" y="1"/>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12" name="Group 253"/>
                  <p:cNvGrpSpPr/>
                  <p:nvPr/>
                </p:nvGrpSpPr>
                <p:grpSpPr>
                  <a:xfrm>
                    <a:off x="4460" y="2181"/>
                    <a:ext cx="3" cy="32"/>
                    <a:chOff x="8943" y="7816"/>
                    <a:chExt cx="2" cy="54"/>
                  </a:xfrm>
                </p:grpSpPr>
                <p:sp>
                  <p:nvSpPr>
                    <p:cNvPr id="50862" name="Freeform 254"/>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0"/>
                        </a:cxn>
                        <a:cxn ang="0">
                          <a:pos x="1" y="0"/>
                        </a:cxn>
                        <a:cxn ang="0">
                          <a:pos x="2" y="0"/>
                        </a:cxn>
                        <a:cxn ang="0">
                          <a:pos x="2" y="0"/>
                        </a:cxn>
                        <a:cxn ang="0">
                          <a:pos x="2" y="0"/>
                        </a:cxn>
                        <a:cxn ang="0">
                          <a:pos x="2" y="54"/>
                        </a:cxn>
                        <a:cxn ang="0">
                          <a:pos x="2" y="54"/>
                        </a:cxn>
                        <a:cxn ang="0">
                          <a:pos x="2"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solidFill>
                      <a:srgbClr val="E5E4E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63" name="Freeform 255"/>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0"/>
                        </a:cxn>
                        <a:cxn ang="0">
                          <a:pos x="1" y="0"/>
                        </a:cxn>
                        <a:cxn ang="0">
                          <a:pos x="2" y="0"/>
                        </a:cxn>
                        <a:cxn ang="0">
                          <a:pos x="2" y="0"/>
                        </a:cxn>
                        <a:cxn ang="0">
                          <a:pos x="2" y="0"/>
                        </a:cxn>
                        <a:cxn ang="0">
                          <a:pos x="2" y="54"/>
                        </a:cxn>
                        <a:cxn ang="0">
                          <a:pos x="2" y="54"/>
                        </a:cxn>
                        <a:cxn ang="0">
                          <a:pos x="2"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13" name="Group 256"/>
                  <p:cNvGrpSpPr/>
                  <p:nvPr/>
                </p:nvGrpSpPr>
                <p:grpSpPr>
                  <a:xfrm>
                    <a:off x="4463" y="2181"/>
                    <a:ext cx="4" cy="32"/>
                    <a:chOff x="8945" y="7816"/>
                    <a:chExt cx="2" cy="54"/>
                  </a:xfrm>
                </p:grpSpPr>
                <p:sp>
                  <p:nvSpPr>
                    <p:cNvPr id="50860" name="Freeform 257"/>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EBEAE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61" name="Freeform 258"/>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14" name="Group 259"/>
                  <p:cNvGrpSpPr/>
                  <p:nvPr/>
                </p:nvGrpSpPr>
                <p:grpSpPr>
                  <a:xfrm>
                    <a:off x="4463" y="2181"/>
                    <a:ext cx="4" cy="32"/>
                    <a:chOff x="8945" y="7816"/>
                    <a:chExt cx="2" cy="54"/>
                  </a:xfrm>
                </p:grpSpPr>
                <p:sp>
                  <p:nvSpPr>
                    <p:cNvPr id="50858" name="Freeform 260"/>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F0EFF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59" name="Freeform 261"/>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15" name="Group 262"/>
                  <p:cNvGrpSpPr/>
                  <p:nvPr/>
                </p:nvGrpSpPr>
                <p:grpSpPr>
                  <a:xfrm>
                    <a:off x="4467" y="2181"/>
                    <a:ext cx="3" cy="32"/>
                    <a:chOff x="8947" y="7816"/>
                    <a:chExt cx="2" cy="54"/>
                  </a:xfrm>
                </p:grpSpPr>
                <p:sp>
                  <p:nvSpPr>
                    <p:cNvPr id="50856" name="Freeform 263"/>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solidFill>
                      <a:srgbClr val="F5F4F6">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57" name="Freeform 264"/>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16" name="Group 265"/>
                  <p:cNvGrpSpPr/>
                  <p:nvPr/>
                </p:nvGrpSpPr>
                <p:grpSpPr>
                  <a:xfrm>
                    <a:off x="4467" y="2181"/>
                    <a:ext cx="3" cy="32"/>
                    <a:chOff x="8947" y="7816"/>
                    <a:chExt cx="2" cy="54"/>
                  </a:xfrm>
                </p:grpSpPr>
                <p:sp>
                  <p:nvSpPr>
                    <p:cNvPr id="50854" name="Freeform 266"/>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0" y="1"/>
                        </a:cxn>
                        <a:cxn ang="0">
                          <a:pos x="1" y="1"/>
                        </a:cxn>
                        <a:cxn ang="0">
                          <a:pos x="1" y="1"/>
                        </a:cxn>
                        <a:cxn ang="0">
                          <a:pos x="2" y="1"/>
                        </a:cxn>
                        <a:cxn ang="0">
                          <a:pos x="2" y="1"/>
                        </a:cxn>
                        <a:cxn ang="0">
                          <a:pos x="2" y="1"/>
                        </a:cxn>
                        <a:cxn ang="0">
                          <a:pos x="2" y="2"/>
                        </a:cxn>
                        <a:cxn ang="0">
                          <a:pos x="2" y="53"/>
                        </a:cxn>
                        <a:cxn ang="0">
                          <a:pos x="2" y="54"/>
                        </a:cxn>
                        <a:cxn ang="0">
                          <a:pos x="2" y="54"/>
                        </a:cxn>
                        <a:cxn ang="0">
                          <a:pos x="2" y="54"/>
                        </a:cxn>
                        <a:cxn ang="0">
                          <a:pos x="1" y="54"/>
                        </a:cxn>
                        <a:cxn ang="0">
                          <a:pos x="1" y="54"/>
                        </a:cxn>
                        <a:cxn ang="0">
                          <a:pos x="0" y="54"/>
                        </a:cxn>
                        <a:cxn ang="0">
                          <a:pos x="0" y="54"/>
                        </a:cxn>
                        <a:cxn ang="0">
                          <a:pos x="0" y="54"/>
                        </a:cxn>
                      </a:cxnLst>
                      <a:rect l="txL" t="txT" r="txR" b="txB"/>
                      <a:pathLst>
                        <a:path w="2" h="54">
                          <a:moveTo>
                            <a:pt x="0" y="54"/>
                          </a:moveTo>
                          <a:lnTo>
                            <a:pt x="0" y="0"/>
                          </a:lnTo>
                          <a:lnTo>
                            <a:pt x="0" y="1"/>
                          </a:lnTo>
                          <a:lnTo>
                            <a:pt x="1" y="1"/>
                          </a:lnTo>
                          <a:lnTo>
                            <a:pt x="2" y="1"/>
                          </a:lnTo>
                          <a:lnTo>
                            <a:pt x="2" y="2"/>
                          </a:lnTo>
                          <a:lnTo>
                            <a:pt x="2" y="53"/>
                          </a:lnTo>
                          <a:lnTo>
                            <a:pt x="2" y="54"/>
                          </a:lnTo>
                          <a:lnTo>
                            <a:pt x="1" y="54"/>
                          </a:lnTo>
                          <a:lnTo>
                            <a:pt x="0" y="54"/>
                          </a:lnTo>
                          <a:close/>
                        </a:path>
                      </a:pathLst>
                    </a:custGeom>
                    <a:solidFill>
                      <a:srgbClr val="FAF9F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55" name="Freeform 267"/>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0" y="1"/>
                        </a:cxn>
                        <a:cxn ang="0">
                          <a:pos x="1" y="1"/>
                        </a:cxn>
                        <a:cxn ang="0">
                          <a:pos x="1" y="1"/>
                        </a:cxn>
                        <a:cxn ang="0">
                          <a:pos x="2" y="1"/>
                        </a:cxn>
                        <a:cxn ang="0">
                          <a:pos x="2" y="1"/>
                        </a:cxn>
                        <a:cxn ang="0">
                          <a:pos x="2" y="1"/>
                        </a:cxn>
                        <a:cxn ang="0">
                          <a:pos x="2" y="2"/>
                        </a:cxn>
                        <a:cxn ang="0">
                          <a:pos x="2" y="53"/>
                        </a:cxn>
                        <a:cxn ang="0">
                          <a:pos x="2" y="54"/>
                        </a:cxn>
                        <a:cxn ang="0">
                          <a:pos x="2" y="54"/>
                        </a:cxn>
                        <a:cxn ang="0">
                          <a:pos x="2" y="54"/>
                        </a:cxn>
                        <a:cxn ang="0">
                          <a:pos x="1" y="54"/>
                        </a:cxn>
                        <a:cxn ang="0">
                          <a:pos x="1" y="54"/>
                        </a:cxn>
                        <a:cxn ang="0">
                          <a:pos x="0" y="54"/>
                        </a:cxn>
                        <a:cxn ang="0">
                          <a:pos x="0" y="54"/>
                        </a:cxn>
                        <a:cxn ang="0">
                          <a:pos x="0" y="54"/>
                        </a:cxn>
                      </a:cxnLst>
                      <a:rect l="txL" t="txT" r="txR" b="txB"/>
                      <a:pathLst>
                        <a:path w="2" h="54">
                          <a:moveTo>
                            <a:pt x="0" y="54"/>
                          </a:moveTo>
                          <a:lnTo>
                            <a:pt x="0" y="0"/>
                          </a:lnTo>
                          <a:lnTo>
                            <a:pt x="0" y="1"/>
                          </a:lnTo>
                          <a:lnTo>
                            <a:pt x="1" y="1"/>
                          </a:lnTo>
                          <a:lnTo>
                            <a:pt x="2" y="1"/>
                          </a:lnTo>
                          <a:lnTo>
                            <a:pt x="2" y="2"/>
                          </a:lnTo>
                          <a:lnTo>
                            <a:pt x="2" y="53"/>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817" name="Freeform 268"/>
                  <p:cNvSpPr/>
                  <p:nvPr/>
                </p:nvSpPr>
                <p:spPr>
                  <a:xfrm>
                    <a:off x="4470" y="2181"/>
                    <a:ext cx="1" cy="32"/>
                  </a:xfrm>
                  <a:custGeom>
                    <a:avLst/>
                    <a:gdLst>
                      <a:gd name="txL" fmla="*/ 0 w 1"/>
                      <a:gd name="txT" fmla="*/ 0 h 54"/>
                      <a:gd name="txR" fmla="*/ 1 w 1"/>
                      <a:gd name="txB" fmla="*/ 54 h 54"/>
                    </a:gdLst>
                    <a:ahLst/>
                    <a:cxnLst>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54">
                        <a:moveTo>
                          <a:pt x="0" y="54"/>
                        </a:moveTo>
                        <a:lnTo>
                          <a:pt x="0" y="0"/>
                        </a:lnTo>
                        <a:lnTo>
                          <a:pt x="0" y="1"/>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18" name="Freeform 269"/>
                  <p:cNvSpPr/>
                  <p:nvPr/>
                </p:nvSpPr>
                <p:spPr>
                  <a:xfrm>
                    <a:off x="4417" y="2079"/>
                    <a:ext cx="2" cy="134"/>
                  </a:xfrm>
                  <a:custGeom>
                    <a:avLst/>
                    <a:gdLst>
                      <a:gd name="txL" fmla="*/ 0 w 2"/>
                      <a:gd name="txT" fmla="*/ 0 h 225"/>
                      <a:gd name="txR" fmla="*/ 2 w 2"/>
                      <a:gd name="txB" fmla="*/ 225 h 225"/>
                    </a:gdLst>
                    <a:ahLst/>
                    <a:cxnLst>
                      <a:cxn ang="0">
                        <a:pos x="0" y="1"/>
                      </a:cxn>
                      <a:cxn ang="0">
                        <a:pos x="0" y="1"/>
                      </a:cxn>
                      <a:cxn ang="0">
                        <a:pos x="0" y="1"/>
                      </a:cxn>
                      <a:cxn ang="0">
                        <a:pos x="0" y="1"/>
                      </a:cxn>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Lst>
                    <a:rect l="txL" t="txT" r="txR" b="txB"/>
                    <a:pathLst>
                      <a:path w="2" h="225">
                        <a:moveTo>
                          <a:pt x="0" y="224"/>
                        </a:moveTo>
                        <a:lnTo>
                          <a:pt x="0" y="1"/>
                        </a:lnTo>
                        <a:lnTo>
                          <a:pt x="0" y="0"/>
                        </a:lnTo>
                        <a:lnTo>
                          <a:pt x="0" y="225"/>
                        </a:lnTo>
                        <a:lnTo>
                          <a:pt x="0" y="22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19" name="Freeform 270"/>
                  <p:cNvSpPr/>
                  <p:nvPr/>
                </p:nvSpPr>
                <p:spPr>
                  <a:xfrm>
                    <a:off x="4417" y="2078"/>
                    <a:ext cx="2" cy="135"/>
                  </a:xfrm>
                  <a:custGeom>
                    <a:avLst/>
                    <a:gdLst>
                      <a:gd name="txL" fmla="*/ 0 w 2"/>
                      <a:gd name="txT" fmla="*/ 0 h 227"/>
                      <a:gd name="txR" fmla="*/ 2 w 2"/>
                      <a:gd name="txB" fmla="*/ 227 h 227"/>
                    </a:gdLst>
                    <a:ahLst/>
                    <a:cxnLst>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Lst>
                    <a:rect l="txL" t="txT" r="txR" b="txB"/>
                    <a:pathLst>
                      <a:path w="2" h="227">
                        <a:moveTo>
                          <a:pt x="0" y="226"/>
                        </a:moveTo>
                        <a:lnTo>
                          <a:pt x="0" y="2"/>
                        </a:lnTo>
                        <a:lnTo>
                          <a:pt x="0" y="1"/>
                        </a:lnTo>
                        <a:lnTo>
                          <a:pt x="0" y="0"/>
                        </a:lnTo>
                        <a:lnTo>
                          <a:pt x="0" y="227"/>
                        </a:lnTo>
                        <a:lnTo>
                          <a:pt x="0" y="226"/>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820" name="Group 271"/>
                  <p:cNvGrpSpPr/>
                  <p:nvPr/>
                </p:nvGrpSpPr>
                <p:grpSpPr>
                  <a:xfrm>
                    <a:off x="4417" y="2078"/>
                    <a:ext cx="2" cy="135"/>
                    <a:chOff x="8916" y="7643"/>
                    <a:chExt cx="1" cy="227"/>
                  </a:xfrm>
                </p:grpSpPr>
                <p:sp>
                  <p:nvSpPr>
                    <p:cNvPr id="50852" name="Freeform 272"/>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1" y="1"/>
                        </a:cxn>
                        <a:cxn ang="0">
                          <a:pos x="1" y="0"/>
                        </a:cxn>
                        <a:cxn ang="0">
                          <a:pos x="1" y="0"/>
                        </a:cxn>
                        <a:cxn ang="0">
                          <a:pos x="1" y="0"/>
                        </a:cxn>
                        <a:cxn ang="0">
                          <a:pos x="1" y="0"/>
                        </a:cxn>
                        <a:cxn ang="0">
                          <a:pos x="1" y="227"/>
                        </a:cxn>
                        <a:cxn ang="0">
                          <a:pos x="1" y="227"/>
                        </a:cxn>
                        <a:cxn ang="0">
                          <a:pos x="1" y="227"/>
                        </a:cxn>
                        <a:cxn ang="0">
                          <a:pos x="1" y="227"/>
                        </a:cxn>
                        <a:cxn ang="0">
                          <a:pos x="1" y="227"/>
                        </a:cxn>
                        <a:cxn ang="0">
                          <a:pos x="0" y="227"/>
                        </a:cxn>
                        <a:cxn ang="0">
                          <a:pos x="0" y="227"/>
                        </a:cxn>
                        <a:cxn ang="0">
                          <a:pos x="0" y="227"/>
                        </a:cxn>
                      </a:cxnLst>
                      <a:rect l="txL" t="txT" r="txR" b="txB"/>
                      <a:pathLst>
                        <a:path w="1" h="227">
                          <a:moveTo>
                            <a:pt x="0" y="227"/>
                          </a:moveTo>
                          <a:lnTo>
                            <a:pt x="0" y="1"/>
                          </a:lnTo>
                          <a:lnTo>
                            <a:pt x="1" y="1"/>
                          </a:lnTo>
                          <a:lnTo>
                            <a:pt x="1" y="0"/>
                          </a:lnTo>
                          <a:lnTo>
                            <a:pt x="1" y="227"/>
                          </a:lnTo>
                          <a:lnTo>
                            <a:pt x="0" y="227"/>
                          </a:lnTo>
                          <a:close/>
                        </a:path>
                      </a:pathLst>
                    </a:custGeom>
                    <a:solidFill>
                      <a:srgbClr val="16181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53" name="Freeform 273"/>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1" y="1"/>
                        </a:cxn>
                        <a:cxn ang="0">
                          <a:pos x="1" y="0"/>
                        </a:cxn>
                        <a:cxn ang="0">
                          <a:pos x="1" y="0"/>
                        </a:cxn>
                        <a:cxn ang="0">
                          <a:pos x="1" y="0"/>
                        </a:cxn>
                        <a:cxn ang="0">
                          <a:pos x="1" y="0"/>
                        </a:cxn>
                        <a:cxn ang="0">
                          <a:pos x="1" y="227"/>
                        </a:cxn>
                        <a:cxn ang="0">
                          <a:pos x="1" y="227"/>
                        </a:cxn>
                        <a:cxn ang="0">
                          <a:pos x="1" y="227"/>
                        </a:cxn>
                        <a:cxn ang="0">
                          <a:pos x="1" y="227"/>
                        </a:cxn>
                        <a:cxn ang="0">
                          <a:pos x="1" y="227"/>
                        </a:cxn>
                        <a:cxn ang="0">
                          <a:pos x="0" y="227"/>
                        </a:cxn>
                        <a:cxn ang="0">
                          <a:pos x="0" y="227"/>
                        </a:cxn>
                        <a:cxn ang="0">
                          <a:pos x="0" y="227"/>
                        </a:cxn>
                      </a:cxnLst>
                      <a:rect l="txL" t="txT" r="txR" b="txB"/>
                      <a:pathLst>
                        <a:path w="1" h="227">
                          <a:moveTo>
                            <a:pt x="0" y="227"/>
                          </a:moveTo>
                          <a:lnTo>
                            <a:pt x="0" y="1"/>
                          </a:lnTo>
                          <a:lnTo>
                            <a:pt x="1" y="1"/>
                          </a:lnTo>
                          <a:lnTo>
                            <a:pt x="1" y="0"/>
                          </a:lnTo>
                          <a:lnTo>
                            <a:pt x="1" y="227"/>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21" name="Group 274"/>
                  <p:cNvGrpSpPr/>
                  <p:nvPr/>
                </p:nvGrpSpPr>
                <p:grpSpPr>
                  <a:xfrm>
                    <a:off x="4417" y="2078"/>
                    <a:ext cx="2" cy="135"/>
                    <a:chOff x="8916" y="7643"/>
                    <a:chExt cx="1" cy="227"/>
                  </a:xfrm>
                </p:grpSpPr>
                <p:sp>
                  <p:nvSpPr>
                    <p:cNvPr id="50850" name="Freeform 275"/>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0" y="0"/>
                        </a:cxn>
                        <a:cxn ang="0">
                          <a:pos x="1" y="0"/>
                        </a:cxn>
                        <a:cxn ang="0">
                          <a:pos x="1" y="0"/>
                        </a:cxn>
                        <a:cxn ang="0">
                          <a:pos x="1" y="0"/>
                        </a:cxn>
                        <a:cxn ang="0">
                          <a:pos x="1" y="227"/>
                        </a:cxn>
                        <a:cxn ang="0">
                          <a:pos x="1" y="227"/>
                        </a:cxn>
                        <a:cxn ang="0">
                          <a:pos x="1" y="227"/>
                        </a:cxn>
                        <a:cxn ang="0">
                          <a:pos x="0" y="227"/>
                        </a:cxn>
                        <a:cxn ang="0">
                          <a:pos x="0" y="227"/>
                        </a:cxn>
                        <a:cxn ang="0">
                          <a:pos x="0" y="227"/>
                        </a:cxn>
                        <a:cxn ang="0">
                          <a:pos x="0" y="227"/>
                        </a:cxn>
                      </a:cxnLst>
                      <a:rect l="txL" t="txT" r="txR" b="txB"/>
                      <a:pathLst>
                        <a:path w="1" h="227">
                          <a:moveTo>
                            <a:pt x="0" y="227"/>
                          </a:moveTo>
                          <a:lnTo>
                            <a:pt x="0" y="1"/>
                          </a:lnTo>
                          <a:lnTo>
                            <a:pt x="0" y="0"/>
                          </a:lnTo>
                          <a:lnTo>
                            <a:pt x="1" y="0"/>
                          </a:lnTo>
                          <a:lnTo>
                            <a:pt x="1" y="227"/>
                          </a:lnTo>
                          <a:lnTo>
                            <a:pt x="0" y="227"/>
                          </a:lnTo>
                          <a:close/>
                        </a:path>
                      </a:pathLst>
                    </a:custGeom>
                    <a:solidFill>
                      <a:srgbClr val="1C1F2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51" name="Freeform 276"/>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0" y="0"/>
                        </a:cxn>
                        <a:cxn ang="0">
                          <a:pos x="1" y="0"/>
                        </a:cxn>
                        <a:cxn ang="0">
                          <a:pos x="1" y="0"/>
                        </a:cxn>
                        <a:cxn ang="0">
                          <a:pos x="1" y="0"/>
                        </a:cxn>
                        <a:cxn ang="0">
                          <a:pos x="1" y="227"/>
                        </a:cxn>
                        <a:cxn ang="0">
                          <a:pos x="1" y="227"/>
                        </a:cxn>
                        <a:cxn ang="0">
                          <a:pos x="1" y="227"/>
                        </a:cxn>
                        <a:cxn ang="0">
                          <a:pos x="0" y="227"/>
                        </a:cxn>
                        <a:cxn ang="0">
                          <a:pos x="0" y="227"/>
                        </a:cxn>
                        <a:cxn ang="0">
                          <a:pos x="0" y="227"/>
                        </a:cxn>
                        <a:cxn ang="0">
                          <a:pos x="0" y="227"/>
                        </a:cxn>
                      </a:cxnLst>
                      <a:rect l="txL" t="txT" r="txR" b="txB"/>
                      <a:pathLst>
                        <a:path w="1" h="227">
                          <a:moveTo>
                            <a:pt x="0" y="227"/>
                          </a:moveTo>
                          <a:lnTo>
                            <a:pt x="0" y="1"/>
                          </a:lnTo>
                          <a:lnTo>
                            <a:pt x="0" y="0"/>
                          </a:lnTo>
                          <a:lnTo>
                            <a:pt x="1" y="0"/>
                          </a:lnTo>
                          <a:lnTo>
                            <a:pt x="1" y="227"/>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822" name="Freeform 277"/>
                  <p:cNvSpPr/>
                  <p:nvPr/>
                </p:nvSpPr>
                <p:spPr>
                  <a:xfrm>
                    <a:off x="4419" y="2078"/>
                    <a:ext cx="1" cy="135"/>
                  </a:xfrm>
                  <a:custGeom>
                    <a:avLst/>
                    <a:gdLst>
                      <a:gd name="txL" fmla="*/ 0 w 1"/>
                      <a:gd name="txT" fmla="*/ 0 h 227"/>
                      <a:gd name="txR" fmla="*/ 1 w 1"/>
                      <a:gd name="txB" fmla="*/ 227 h 227"/>
                    </a:gdLst>
                    <a:ahLst/>
                    <a:cxnLst>
                      <a:cxn ang="0">
                        <a:pos x="0" y="1"/>
                      </a:cxn>
                      <a:cxn ang="0">
                        <a:pos x="0" y="1"/>
                      </a:cxn>
                      <a:cxn ang="0">
                        <a:pos x="0" y="1"/>
                      </a:cxn>
                      <a:cxn ang="0">
                        <a:pos x="0" y="0"/>
                      </a:cxn>
                      <a:cxn ang="0">
                        <a:pos x="0" y="0"/>
                      </a:cxn>
                      <a:cxn ang="0">
                        <a:pos x="0" y="0"/>
                      </a:cxn>
                      <a:cxn ang="0">
                        <a:pos x="0" y="0"/>
                      </a:cxn>
                      <a:cxn ang="0">
                        <a:pos x="0" y="0"/>
                      </a:cxn>
                      <a:cxn ang="0">
                        <a:pos x="0" y="1"/>
                      </a:cxn>
                      <a:cxn ang="0">
                        <a:pos x="0" y="1"/>
                      </a:cxn>
                      <a:cxn ang="0">
                        <a:pos x="0" y="1"/>
                      </a:cxn>
                      <a:cxn ang="0">
                        <a:pos x="0" y="1"/>
                      </a:cxn>
                      <a:cxn ang="0">
                        <a:pos x="0" y="1"/>
                      </a:cxn>
                      <a:cxn ang="0">
                        <a:pos x="0" y="1"/>
                      </a:cxn>
                    </a:cxnLst>
                    <a:rect l="txL" t="txT" r="txR" b="txB"/>
                    <a:pathLst>
                      <a:path w="1" h="227">
                        <a:moveTo>
                          <a:pt x="0" y="227"/>
                        </a:moveTo>
                        <a:lnTo>
                          <a:pt x="0" y="1"/>
                        </a:lnTo>
                        <a:lnTo>
                          <a:pt x="0" y="0"/>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823" name="Group 278"/>
                  <p:cNvGrpSpPr/>
                  <p:nvPr/>
                </p:nvGrpSpPr>
                <p:grpSpPr>
                  <a:xfrm>
                    <a:off x="4419" y="2078"/>
                    <a:ext cx="3" cy="136"/>
                    <a:chOff x="8917" y="7643"/>
                    <a:chExt cx="2" cy="229"/>
                  </a:xfrm>
                </p:grpSpPr>
                <p:sp>
                  <p:nvSpPr>
                    <p:cNvPr id="50848" name="Freeform 279"/>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1" y="0"/>
                        </a:cxn>
                        <a:cxn ang="0">
                          <a:pos x="1" y="0"/>
                        </a:cxn>
                        <a:cxn ang="0">
                          <a:pos x="2" y="0"/>
                        </a:cxn>
                        <a:cxn ang="0">
                          <a:pos x="2" y="0"/>
                        </a:cxn>
                        <a:cxn ang="0">
                          <a:pos x="2" y="229"/>
                        </a:cxn>
                        <a:cxn ang="0">
                          <a:pos x="2" y="229"/>
                        </a:cxn>
                        <a:cxn ang="0">
                          <a:pos x="1" y="229"/>
                        </a:cxn>
                        <a:cxn ang="0">
                          <a:pos x="1" y="229"/>
                        </a:cxn>
                        <a:cxn ang="0">
                          <a:pos x="0" y="229"/>
                        </a:cxn>
                      </a:cxnLst>
                      <a:rect l="txL" t="txT" r="txR" b="txB"/>
                      <a:pathLst>
                        <a:path w="2" h="229">
                          <a:moveTo>
                            <a:pt x="0" y="229"/>
                          </a:moveTo>
                          <a:lnTo>
                            <a:pt x="0" y="1"/>
                          </a:lnTo>
                          <a:lnTo>
                            <a:pt x="1" y="0"/>
                          </a:lnTo>
                          <a:lnTo>
                            <a:pt x="2" y="0"/>
                          </a:lnTo>
                          <a:lnTo>
                            <a:pt x="2" y="229"/>
                          </a:lnTo>
                          <a:lnTo>
                            <a:pt x="1" y="229"/>
                          </a:lnTo>
                          <a:lnTo>
                            <a:pt x="0" y="229"/>
                          </a:lnTo>
                          <a:close/>
                        </a:path>
                      </a:pathLst>
                    </a:custGeom>
                    <a:solidFill>
                      <a:srgbClr val="2C3134">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49" name="Freeform 280"/>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1" y="0"/>
                        </a:cxn>
                        <a:cxn ang="0">
                          <a:pos x="1" y="0"/>
                        </a:cxn>
                        <a:cxn ang="0">
                          <a:pos x="2" y="0"/>
                        </a:cxn>
                        <a:cxn ang="0">
                          <a:pos x="2" y="0"/>
                        </a:cxn>
                        <a:cxn ang="0">
                          <a:pos x="2" y="229"/>
                        </a:cxn>
                        <a:cxn ang="0">
                          <a:pos x="2" y="229"/>
                        </a:cxn>
                        <a:cxn ang="0">
                          <a:pos x="1" y="229"/>
                        </a:cxn>
                        <a:cxn ang="0">
                          <a:pos x="1" y="229"/>
                        </a:cxn>
                        <a:cxn ang="0">
                          <a:pos x="0" y="229"/>
                        </a:cxn>
                      </a:cxnLst>
                      <a:rect l="txL" t="txT" r="txR" b="txB"/>
                      <a:pathLst>
                        <a:path w="2" h="229">
                          <a:moveTo>
                            <a:pt x="0" y="229"/>
                          </a:moveTo>
                          <a:lnTo>
                            <a:pt x="0" y="1"/>
                          </a:lnTo>
                          <a:lnTo>
                            <a:pt x="1" y="0"/>
                          </a:lnTo>
                          <a:lnTo>
                            <a:pt x="2" y="0"/>
                          </a:lnTo>
                          <a:lnTo>
                            <a:pt x="2" y="229"/>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24" name="Group 281"/>
                  <p:cNvGrpSpPr/>
                  <p:nvPr/>
                </p:nvGrpSpPr>
                <p:grpSpPr>
                  <a:xfrm>
                    <a:off x="4419" y="2078"/>
                    <a:ext cx="3" cy="136"/>
                    <a:chOff x="8917" y="7643"/>
                    <a:chExt cx="2" cy="229"/>
                  </a:xfrm>
                </p:grpSpPr>
                <p:sp>
                  <p:nvSpPr>
                    <p:cNvPr id="50846" name="Freeform 282"/>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0" y="0"/>
                        </a:cxn>
                        <a:cxn ang="0">
                          <a:pos x="1" y="0"/>
                        </a:cxn>
                        <a:cxn ang="0">
                          <a:pos x="1" y="0"/>
                        </a:cxn>
                        <a:cxn ang="0">
                          <a:pos x="2" y="0"/>
                        </a:cxn>
                        <a:cxn ang="0">
                          <a:pos x="2" y="0"/>
                        </a:cxn>
                        <a:cxn ang="0">
                          <a:pos x="2" y="229"/>
                        </a:cxn>
                        <a:cxn ang="0">
                          <a:pos x="2" y="229"/>
                        </a:cxn>
                        <a:cxn ang="0">
                          <a:pos x="1" y="229"/>
                        </a:cxn>
                        <a:cxn ang="0">
                          <a:pos x="1" y="229"/>
                        </a:cxn>
                        <a:cxn ang="0">
                          <a:pos x="0" y="229"/>
                        </a:cxn>
                        <a:cxn ang="0">
                          <a:pos x="0" y="229"/>
                        </a:cxn>
                      </a:cxnLst>
                      <a:rect l="txL" t="txT" r="txR" b="txB"/>
                      <a:pathLst>
                        <a:path w="2" h="229">
                          <a:moveTo>
                            <a:pt x="0" y="229"/>
                          </a:moveTo>
                          <a:lnTo>
                            <a:pt x="0" y="1"/>
                          </a:lnTo>
                          <a:lnTo>
                            <a:pt x="0" y="0"/>
                          </a:lnTo>
                          <a:lnTo>
                            <a:pt x="1" y="0"/>
                          </a:lnTo>
                          <a:lnTo>
                            <a:pt x="2" y="0"/>
                          </a:lnTo>
                          <a:lnTo>
                            <a:pt x="2" y="229"/>
                          </a:lnTo>
                          <a:lnTo>
                            <a:pt x="1" y="229"/>
                          </a:lnTo>
                          <a:lnTo>
                            <a:pt x="0" y="229"/>
                          </a:lnTo>
                          <a:close/>
                        </a:path>
                      </a:pathLst>
                    </a:custGeom>
                    <a:solidFill>
                      <a:srgbClr val="363B3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47" name="Freeform 283"/>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0" y="0"/>
                        </a:cxn>
                        <a:cxn ang="0">
                          <a:pos x="1" y="0"/>
                        </a:cxn>
                        <a:cxn ang="0">
                          <a:pos x="1" y="0"/>
                        </a:cxn>
                        <a:cxn ang="0">
                          <a:pos x="2" y="0"/>
                        </a:cxn>
                        <a:cxn ang="0">
                          <a:pos x="2" y="0"/>
                        </a:cxn>
                        <a:cxn ang="0">
                          <a:pos x="2" y="229"/>
                        </a:cxn>
                        <a:cxn ang="0">
                          <a:pos x="2" y="229"/>
                        </a:cxn>
                        <a:cxn ang="0">
                          <a:pos x="1" y="229"/>
                        </a:cxn>
                        <a:cxn ang="0">
                          <a:pos x="1" y="229"/>
                        </a:cxn>
                        <a:cxn ang="0">
                          <a:pos x="0" y="229"/>
                        </a:cxn>
                        <a:cxn ang="0">
                          <a:pos x="0" y="229"/>
                        </a:cxn>
                      </a:cxnLst>
                      <a:rect l="txL" t="txT" r="txR" b="txB"/>
                      <a:pathLst>
                        <a:path w="2" h="229">
                          <a:moveTo>
                            <a:pt x="0" y="229"/>
                          </a:moveTo>
                          <a:lnTo>
                            <a:pt x="0" y="1"/>
                          </a:lnTo>
                          <a:lnTo>
                            <a:pt x="0" y="0"/>
                          </a:lnTo>
                          <a:lnTo>
                            <a:pt x="1" y="0"/>
                          </a:lnTo>
                          <a:lnTo>
                            <a:pt x="2" y="0"/>
                          </a:lnTo>
                          <a:lnTo>
                            <a:pt x="2" y="229"/>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825" name="Freeform 284"/>
                  <p:cNvSpPr/>
                  <p:nvPr/>
                </p:nvSpPr>
                <p:spPr>
                  <a:xfrm>
                    <a:off x="4422" y="2077"/>
                    <a:ext cx="2" cy="137"/>
                  </a:xfrm>
                  <a:custGeom>
                    <a:avLst/>
                    <a:gdLst>
                      <a:gd name="txL" fmla="*/ 0 w 2"/>
                      <a:gd name="txT" fmla="*/ 0 h 231"/>
                      <a:gd name="txR" fmla="*/ 2 w 2"/>
                      <a:gd name="txB" fmla="*/ 231 h 231"/>
                    </a:gdLst>
                    <a:ahLst/>
                    <a:cxnLst>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Lst>
                    <a:rect l="txL" t="txT" r="txR" b="txB"/>
                    <a:pathLst>
                      <a:path w="2" h="231">
                        <a:moveTo>
                          <a:pt x="0" y="231"/>
                        </a:moveTo>
                        <a:lnTo>
                          <a:pt x="0" y="1"/>
                        </a:lnTo>
                        <a:lnTo>
                          <a:pt x="0" y="0"/>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826" name="Group 285"/>
                  <p:cNvGrpSpPr/>
                  <p:nvPr/>
                </p:nvGrpSpPr>
                <p:grpSpPr>
                  <a:xfrm>
                    <a:off x="4422" y="2077"/>
                    <a:ext cx="3" cy="137"/>
                    <a:chOff x="8919" y="7641"/>
                    <a:chExt cx="2" cy="231"/>
                  </a:xfrm>
                </p:grpSpPr>
                <p:sp>
                  <p:nvSpPr>
                    <p:cNvPr id="50844" name="Freeform 286"/>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44A4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45" name="Freeform 287"/>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27" name="Group 288"/>
                  <p:cNvGrpSpPr/>
                  <p:nvPr/>
                </p:nvGrpSpPr>
                <p:grpSpPr>
                  <a:xfrm>
                    <a:off x="4422" y="2077"/>
                    <a:ext cx="3" cy="137"/>
                    <a:chOff x="8919" y="7641"/>
                    <a:chExt cx="2" cy="231"/>
                  </a:xfrm>
                </p:grpSpPr>
                <p:sp>
                  <p:nvSpPr>
                    <p:cNvPr id="50842" name="Freeform 289"/>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1" y="1"/>
                        </a:cxn>
                        <a:cxn ang="0">
                          <a:pos x="1" y="0"/>
                        </a:cxn>
                        <a:cxn ang="0">
                          <a:pos x="2" y="0"/>
                        </a:cxn>
                        <a:cxn ang="0">
                          <a:pos x="2" y="231"/>
                        </a:cxn>
                        <a:cxn ang="0">
                          <a:pos x="1" y="231"/>
                        </a:cxn>
                        <a:cxn ang="0">
                          <a:pos x="1"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F545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43" name="Freeform 290"/>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1" y="1"/>
                        </a:cxn>
                        <a:cxn ang="0">
                          <a:pos x="1" y="0"/>
                        </a:cxn>
                        <a:cxn ang="0">
                          <a:pos x="2" y="0"/>
                        </a:cxn>
                        <a:cxn ang="0">
                          <a:pos x="2" y="231"/>
                        </a:cxn>
                        <a:cxn ang="0">
                          <a:pos x="1" y="231"/>
                        </a:cxn>
                        <a:cxn ang="0">
                          <a:pos x="1"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828" name="Freeform 291"/>
                  <p:cNvSpPr/>
                  <p:nvPr/>
                </p:nvSpPr>
                <p:spPr>
                  <a:xfrm>
                    <a:off x="4425" y="2077"/>
                    <a:ext cx="2" cy="137"/>
                  </a:xfrm>
                  <a:custGeom>
                    <a:avLst/>
                    <a:gdLst>
                      <a:gd name="txL" fmla="*/ 0 w 2"/>
                      <a:gd name="txT" fmla="*/ 0 h 231"/>
                      <a:gd name="txR" fmla="*/ 2 w 2"/>
                      <a:gd name="txB" fmla="*/ 231 h 231"/>
                    </a:gdLst>
                    <a:ahLst/>
                    <a:cxnLst>
                      <a:cxn ang="0">
                        <a:pos x="0" y="1"/>
                      </a:cxn>
                      <a:cxn ang="0">
                        <a:pos x="0" y="1"/>
                      </a:cxn>
                      <a:cxn ang="0">
                        <a:pos x="0" y="1"/>
                      </a:cxn>
                      <a:cxn ang="0">
                        <a:pos x="0" y="0"/>
                      </a:cxn>
                      <a:cxn ang="0">
                        <a:pos x="0" y="0"/>
                      </a:cxn>
                      <a:cxn ang="0">
                        <a:pos x="0" y="1"/>
                      </a:cxn>
                      <a:cxn ang="0">
                        <a:pos x="0" y="1"/>
                      </a:cxn>
                      <a:cxn ang="0">
                        <a:pos x="0" y="1"/>
                      </a:cxn>
                      <a:cxn ang="0">
                        <a:pos x="0" y="1"/>
                      </a:cxn>
                    </a:cxnLst>
                    <a:rect l="txL" t="txT" r="txR" b="txB"/>
                    <a:pathLst>
                      <a:path w="2" h="231">
                        <a:moveTo>
                          <a:pt x="0" y="231"/>
                        </a:moveTo>
                        <a:lnTo>
                          <a:pt x="0" y="1"/>
                        </a:lnTo>
                        <a:lnTo>
                          <a:pt x="0" y="0"/>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829" name="Group 292"/>
                  <p:cNvGrpSpPr/>
                  <p:nvPr/>
                </p:nvGrpSpPr>
                <p:grpSpPr>
                  <a:xfrm>
                    <a:off x="4425" y="2077"/>
                    <a:ext cx="3" cy="137"/>
                    <a:chOff x="8921" y="7641"/>
                    <a:chExt cx="2" cy="231"/>
                  </a:xfrm>
                </p:grpSpPr>
                <p:sp>
                  <p:nvSpPr>
                    <p:cNvPr id="50840" name="Freeform 293"/>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0"/>
                          </a:lnTo>
                          <a:lnTo>
                            <a:pt x="2" y="0"/>
                          </a:lnTo>
                          <a:lnTo>
                            <a:pt x="2" y="231"/>
                          </a:lnTo>
                          <a:lnTo>
                            <a:pt x="1" y="231"/>
                          </a:lnTo>
                          <a:lnTo>
                            <a:pt x="0" y="231"/>
                          </a:lnTo>
                          <a:close/>
                        </a:path>
                      </a:pathLst>
                    </a:custGeom>
                    <a:solidFill>
                      <a:srgbClr val="60666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41" name="Freeform 294"/>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30" name="Group 295"/>
                  <p:cNvGrpSpPr/>
                  <p:nvPr/>
                </p:nvGrpSpPr>
                <p:grpSpPr>
                  <a:xfrm>
                    <a:off x="4425" y="2077"/>
                    <a:ext cx="3" cy="137"/>
                    <a:chOff x="8921" y="7641"/>
                    <a:chExt cx="2" cy="231"/>
                  </a:xfrm>
                </p:grpSpPr>
                <p:sp>
                  <p:nvSpPr>
                    <p:cNvPr id="50838" name="Freeform 296"/>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0" y="0"/>
                        </a:cxn>
                        <a:cxn ang="0">
                          <a:pos x="1" y="0"/>
                        </a:cxn>
                        <a:cxn ang="0">
                          <a:pos x="1" y="0"/>
                        </a:cxn>
                        <a:cxn ang="0">
                          <a:pos x="2" y="0"/>
                        </a:cxn>
                        <a:cxn ang="0">
                          <a:pos x="2" y="231"/>
                        </a:cxn>
                        <a:cxn ang="0">
                          <a:pos x="1" y="231"/>
                        </a:cxn>
                        <a:cxn ang="0">
                          <a:pos x="1" y="231"/>
                        </a:cxn>
                        <a:cxn ang="0">
                          <a:pos x="0" y="231"/>
                        </a:cxn>
                        <a:cxn ang="0">
                          <a:pos x="0" y="231"/>
                        </a:cxn>
                        <a:cxn ang="0">
                          <a:pos x="0" y="231"/>
                        </a:cxn>
                      </a:cxnLst>
                      <a:rect l="txL" t="txT" r="txR" b="txB"/>
                      <a:pathLst>
                        <a:path w="2" h="231">
                          <a:moveTo>
                            <a:pt x="0" y="231"/>
                          </a:moveTo>
                          <a:lnTo>
                            <a:pt x="0" y="1"/>
                          </a:lnTo>
                          <a:lnTo>
                            <a:pt x="0" y="0"/>
                          </a:lnTo>
                          <a:lnTo>
                            <a:pt x="1" y="0"/>
                          </a:lnTo>
                          <a:lnTo>
                            <a:pt x="2" y="0"/>
                          </a:lnTo>
                          <a:lnTo>
                            <a:pt x="2" y="231"/>
                          </a:lnTo>
                          <a:lnTo>
                            <a:pt x="1" y="231"/>
                          </a:lnTo>
                          <a:lnTo>
                            <a:pt x="0" y="231"/>
                          </a:lnTo>
                          <a:close/>
                        </a:path>
                      </a:pathLst>
                    </a:custGeom>
                    <a:solidFill>
                      <a:srgbClr val="687073">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39" name="Freeform 297"/>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0" y="0"/>
                        </a:cxn>
                        <a:cxn ang="0">
                          <a:pos x="1" y="0"/>
                        </a:cxn>
                        <a:cxn ang="0">
                          <a:pos x="1" y="0"/>
                        </a:cxn>
                        <a:cxn ang="0">
                          <a:pos x="2" y="0"/>
                        </a:cxn>
                        <a:cxn ang="0">
                          <a:pos x="2" y="231"/>
                        </a:cxn>
                        <a:cxn ang="0">
                          <a:pos x="1" y="231"/>
                        </a:cxn>
                        <a:cxn ang="0">
                          <a:pos x="1" y="231"/>
                        </a:cxn>
                        <a:cxn ang="0">
                          <a:pos x="0" y="231"/>
                        </a:cxn>
                        <a:cxn ang="0">
                          <a:pos x="0" y="231"/>
                        </a:cxn>
                        <a:cxn ang="0">
                          <a:pos x="0" y="231"/>
                        </a:cxn>
                      </a:cxnLst>
                      <a:rect l="txL" t="txT" r="txR" b="txB"/>
                      <a:pathLst>
                        <a:path w="2" h="231">
                          <a:moveTo>
                            <a:pt x="0" y="231"/>
                          </a:moveTo>
                          <a:lnTo>
                            <a:pt x="0" y="1"/>
                          </a:lnTo>
                          <a:lnTo>
                            <a:pt x="0" y="0"/>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831" name="Freeform 298"/>
                  <p:cNvSpPr/>
                  <p:nvPr/>
                </p:nvSpPr>
                <p:spPr>
                  <a:xfrm>
                    <a:off x="4428" y="2077"/>
                    <a:ext cx="2" cy="137"/>
                  </a:xfrm>
                  <a:custGeom>
                    <a:avLst/>
                    <a:gdLst>
                      <a:gd name="txL" fmla="*/ 0 w 2"/>
                      <a:gd name="txT" fmla="*/ 0 h 231"/>
                      <a:gd name="txR" fmla="*/ 2 w 2"/>
                      <a:gd name="txB" fmla="*/ 231 h 231"/>
                    </a:gdLst>
                    <a:ahLst/>
                    <a:cxnLst>
                      <a:cxn ang="0">
                        <a:pos x="0" y="1"/>
                      </a:cxn>
                      <a:cxn ang="0">
                        <a:pos x="0" y="1"/>
                      </a:cxn>
                      <a:cxn ang="0">
                        <a:pos x="0" y="1"/>
                      </a:cxn>
                      <a:cxn ang="0">
                        <a:pos x="0" y="0"/>
                      </a:cxn>
                      <a:cxn ang="0">
                        <a:pos x="0" y="0"/>
                      </a:cxn>
                      <a:cxn ang="0">
                        <a:pos x="0" y="0"/>
                      </a:cxn>
                      <a:cxn ang="0">
                        <a:pos x="0" y="0"/>
                      </a:cxn>
                      <a:cxn ang="0">
                        <a:pos x="0" y="1"/>
                      </a:cxn>
                      <a:cxn ang="0">
                        <a:pos x="0" y="1"/>
                      </a:cxn>
                      <a:cxn ang="0">
                        <a:pos x="0" y="1"/>
                      </a:cxn>
                      <a:cxn ang="0">
                        <a:pos x="0" y="1"/>
                      </a:cxn>
                      <a:cxn ang="0">
                        <a:pos x="0" y="1"/>
                      </a:cxn>
                    </a:cxnLst>
                    <a:rect l="txL" t="txT" r="txR" b="txB"/>
                    <a:pathLst>
                      <a:path w="2" h="231">
                        <a:moveTo>
                          <a:pt x="0" y="231"/>
                        </a:moveTo>
                        <a:lnTo>
                          <a:pt x="0" y="1"/>
                        </a:lnTo>
                        <a:lnTo>
                          <a:pt x="0" y="0"/>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832" name="Group 299"/>
                  <p:cNvGrpSpPr/>
                  <p:nvPr/>
                </p:nvGrpSpPr>
                <p:grpSpPr>
                  <a:xfrm>
                    <a:off x="4428" y="2077"/>
                    <a:ext cx="2" cy="137"/>
                    <a:chOff x="8923" y="7641"/>
                    <a:chExt cx="1" cy="231"/>
                  </a:xfrm>
                </p:grpSpPr>
                <p:sp>
                  <p:nvSpPr>
                    <p:cNvPr id="50836" name="Freeform 300"/>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solidFill>
                      <a:srgbClr val="7B8386">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37" name="Freeform 301"/>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833" name="Group 302"/>
                  <p:cNvGrpSpPr/>
                  <p:nvPr/>
                </p:nvGrpSpPr>
                <p:grpSpPr>
                  <a:xfrm>
                    <a:off x="4428" y="2077"/>
                    <a:ext cx="2" cy="137"/>
                    <a:chOff x="8923" y="7641"/>
                    <a:chExt cx="1" cy="231"/>
                  </a:xfrm>
                </p:grpSpPr>
                <p:sp>
                  <p:nvSpPr>
                    <p:cNvPr id="50834" name="Freeform 303"/>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solidFill>
                      <a:srgbClr val="7F858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835" name="Freeform 304"/>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sp>
              <p:nvSpPr>
                <p:cNvPr id="50740" name="Oval 305"/>
                <p:cNvSpPr/>
                <p:nvPr/>
              </p:nvSpPr>
              <p:spPr>
                <a:xfrm>
                  <a:off x="991" y="1797"/>
                  <a:ext cx="45" cy="45"/>
                </a:xfrm>
                <a:prstGeom prst="ellipse">
                  <a:avLst/>
                </a:prstGeom>
                <a:solidFill>
                  <a:srgbClr val="FFFF00"/>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sp>
          <p:nvSpPr>
            <p:cNvPr id="50210" name="Text Box 306"/>
            <p:cNvSpPr txBox="1"/>
            <p:nvPr/>
          </p:nvSpPr>
          <p:spPr>
            <a:xfrm>
              <a:off x="2339975" y="3573463"/>
              <a:ext cx="1027113" cy="215900"/>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eNode B</a:t>
              </a:r>
              <a:endParaRPr lang="en-US" altLang="zh-CN" sz="1305" b="1" dirty="0">
                <a:solidFill>
                  <a:srgbClr val="0066FF"/>
                </a:solidFill>
                <a:latin typeface="Arial" panose="020B0604020202020204" pitchFamily="34" charset="0"/>
                <a:ea typeface="黑体" panose="02010609060101010101" pitchFamily="2" charset="-122"/>
              </a:endParaRPr>
            </a:p>
          </p:txBody>
        </p:sp>
        <p:cxnSp>
          <p:nvCxnSpPr>
            <p:cNvPr id="50211" name="AutoShape 307"/>
            <p:cNvCxnSpPr>
              <a:stCxn id="50189" idx="7"/>
              <a:endCxn id="50190" idx="3"/>
            </p:cNvCxnSpPr>
            <p:nvPr/>
          </p:nvCxnSpPr>
          <p:spPr>
            <a:xfrm flipV="1">
              <a:off x="2765425" y="3024188"/>
              <a:ext cx="882650" cy="355600"/>
            </a:xfrm>
            <a:prstGeom prst="straightConnector1">
              <a:avLst/>
            </a:prstGeom>
            <a:ln w="19050" cap="flat" cmpd="sng">
              <a:solidFill>
                <a:schemeClr val="accent2"/>
              </a:solidFill>
              <a:prstDash val="solid"/>
              <a:headEnd type="none" w="med" len="med"/>
              <a:tailEnd type="none" w="med" len="med"/>
            </a:ln>
          </p:spPr>
        </p:cxnSp>
        <p:pic>
          <p:nvPicPr>
            <p:cNvPr id="50212" name="Picture 308" descr="cells"/>
            <p:cNvPicPr>
              <a:picLocks noChangeAspect="1"/>
            </p:cNvPicPr>
            <p:nvPr/>
          </p:nvPicPr>
          <p:blipFill>
            <a:blip r:embed="rId4">
              <a:clrChange>
                <a:clrFrom>
                  <a:srgbClr val="FFFFFF"/>
                </a:clrFrom>
                <a:clrTo>
                  <a:srgbClr val="FFFFFF">
                    <a:alpha val="0"/>
                  </a:srgbClr>
                </a:clrTo>
              </a:clrChange>
              <a:grayscl/>
              <a:lum bright="57999" contrast="-52000"/>
            </a:blip>
            <a:stretch>
              <a:fillRect/>
            </a:stretch>
          </p:blipFill>
          <p:spPr>
            <a:xfrm>
              <a:off x="3132138" y="2355850"/>
              <a:ext cx="1079500" cy="641350"/>
            </a:xfrm>
            <a:prstGeom prst="rect">
              <a:avLst/>
            </a:prstGeom>
            <a:noFill/>
            <a:ln w="9525">
              <a:noFill/>
            </a:ln>
          </p:spPr>
        </p:pic>
        <p:cxnSp>
          <p:nvCxnSpPr>
            <p:cNvPr id="50213" name="AutoShape 309"/>
            <p:cNvCxnSpPr>
              <a:stCxn id="50190" idx="5"/>
            </p:cNvCxnSpPr>
            <p:nvPr/>
          </p:nvCxnSpPr>
          <p:spPr>
            <a:xfrm>
              <a:off x="3683000" y="3024188"/>
              <a:ext cx="871538" cy="371475"/>
            </a:xfrm>
            <a:prstGeom prst="straightConnector1">
              <a:avLst/>
            </a:prstGeom>
            <a:ln w="19050" cap="flat" cmpd="sng">
              <a:solidFill>
                <a:schemeClr val="accent2"/>
              </a:solidFill>
              <a:prstDash val="solid"/>
              <a:headEnd type="none" w="med" len="med"/>
              <a:tailEnd type="none" w="med" len="med"/>
            </a:ln>
          </p:spPr>
        </p:cxnSp>
        <p:pic>
          <p:nvPicPr>
            <p:cNvPr id="50214" name="Picture 310"/>
            <p:cNvPicPr>
              <a:picLocks noChangeAspect="1"/>
            </p:cNvPicPr>
            <p:nvPr/>
          </p:nvPicPr>
          <p:blipFill>
            <a:blip r:embed="rId5"/>
            <a:stretch>
              <a:fillRect/>
            </a:stretch>
          </p:blipFill>
          <p:spPr>
            <a:xfrm>
              <a:off x="3563938" y="2565400"/>
              <a:ext cx="211137" cy="431800"/>
            </a:xfrm>
            <a:prstGeom prst="rect">
              <a:avLst/>
            </a:prstGeom>
            <a:noFill/>
            <a:ln w="9525">
              <a:noFill/>
            </a:ln>
          </p:spPr>
        </p:pic>
        <p:pic>
          <p:nvPicPr>
            <p:cNvPr id="50215" name="Picture 311" descr="cells"/>
            <p:cNvPicPr>
              <a:picLocks noChangeAspect="1"/>
            </p:cNvPicPr>
            <p:nvPr/>
          </p:nvPicPr>
          <p:blipFill>
            <a:blip r:embed="rId4">
              <a:clrChange>
                <a:clrFrom>
                  <a:srgbClr val="FFFFFF"/>
                </a:clrFrom>
                <a:clrTo>
                  <a:srgbClr val="FFFFFF">
                    <a:alpha val="0"/>
                  </a:srgbClr>
                </a:clrTo>
              </a:clrChange>
              <a:grayscl/>
              <a:lum bright="57999" contrast="-52000"/>
            </a:blip>
            <a:stretch>
              <a:fillRect/>
            </a:stretch>
          </p:blipFill>
          <p:spPr>
            <a:xfrm>
              <a:off x="4140200" y="3148013"/>
              <a:ext cx="1079500" cy="641350"/>
            </a:xfrm>
            <a:prstGeom prst="rect">
              <a:avLst/>
            </a:prstGeom>
            <a:noFill/>
            <a:ln w="9525">
              <a:noFill/>
            </a:ln>
          </p:spPr>
        </p:pic>
        <p:grpSp>
          <p:nvGrpSpPr>
            <p:cNvPr id="50216" name="Group 312"/>
            <p:cNvGrpSpPr/>
            <p:nvPr/>
          </p:nvGrpSpPr>
          <p:grpSpPr>
            <a:xfrm>
              <a:off x="3300413" y="2349500"/>
              <a:ext cx="358775" cy="503238"/>
              <a:chOff x="1066" y="1525"/>
              <a:chExt cx="344" cy="363"/>
            </a:xfrm>
          </p:grpSpPr>
          <p:pic>
            <p:nvPicPr>
              <p:cNvPr id="50484" name="Picture 313"/>
              <p:cNvPicPr>
                <a:picLocks noChangeAspect="1"/>
              </p:cNvPicPr>
              <p:nvPr/>
            </p:nvPicPr>
            <p:blipFill>
              <a:blip r:embed="rId6"/>
              <a:stretch>
                <a:fillRect/>
              </a:stretch>
            </p:blipFill>
            <p:spPr>
              <a:xfrm>
                <a:off x="1066" y="1525"/>
                <a:ext cx="344" cy="169"/>
              </a:xfrm>
              <a:prstGeom prst="rect">
                <a:avLst/>
              </a:prstGeom>
              <a:noFill/>
              <a:ln w="9525">
                <a:noFill/>
              </a:ln>
            </p:spPr>
          </p:pic>
          <p:grpSp>
            <p:nvGrpSpPr>
              <p:cNvPr id="50485" name="Group 314"/>
              <p:cNvGrpSpPr/>
              <p:nvPr/>
            </p:nvGrpSpPr>
            <p:grpSpPr>
              <a:xfrm>
                <a:off x="1174" y="1589"/>
                <a:ext cx="118" cy="299"/>
                <a:chOff x="930" y="1797"/>
                <a:chExt cx="169" cy="544"/>
              </a:xfrm>
            </p:grpSpPr>
            <p:grpSp>
              <p:nvGrpSpPr>
                <p:cNvPr id="50486" name="Group 315"/>
                <p:cNvGrpSpPr/>
                <p:nvPr/>
              </p:nvGrpSpPr>
              <p:grpSpPr>
                <a:xfrm>
                  <a:off x="930" y="1797"/>
                  <a:ext cx="169" cy="544"/>
                  <a:chOff x="4080" y="2064"/>
                  <a:chExt cx="720" cy="1104"/>
                </a:xfrm>
              </p:grpSpPr>
              <p:grpSp>
                <p:nvGrpSpPr>
                  <p:cNvPr id="50488" name="Group 316"/>
                  <p:cNvGrpSpPr/>
                  <p:nvPr/>
                </p:nvGrpSpPr>
                <p:grpSpPr>
                  <a:xfrm>
                    <a:off x="4441" y="2116"/>
                    <a:ext cx="11" cy="113"/>
                    <a:chOff x="8931" y="7706"/>
                    <a:chExt cx="7" cy="191"/>
                  </a:xfrm>
                </p:grpSpPr>
                <p:sp>
                  <p:nvSpPr>
                    <p:cNvPr id="50735" name="Rectangle 317"/>
                    <p:cNvSpPr/>
                    <p:nvPr/>
                  </p:nvSpPr>
                  <p:spPr>
                    <a:xfrm>
                      <a:off x="8931" y="7706"/>
                      <a:ext cx="7" cy="191"/>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736" name="Rectangle 318"/>
                    <p:cNvSpPr/>
                    <p:nvPr/>
                  </p:nvSpPr>
                  <p:spPr>
                    <a:xfrm>
                      <a:off x="8931" y="7706"/>
                      <a:ext cx="7" cy="191"/>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sp>
                <p:nvSpPr>
                  <p:cNvPr id="50489" name="Rectangle 319"/>
                  <p:cNvSpPr/>
                  <p:nvPr/>
                </p:nvSpPr>
                <p:spPr>
                  <a:xfrm>
                    <a:off x="4441" y="2116"/>
                    <a:ext cx="11" cy="113"/>
                  </a:xfrm>
                  <a:prstGeom prst="rect">
                    <a:avLst/>
                  </a:prstGeom>
                  <a:noFill/>
                  <a:ln w="6985" cap="rnd" cmpd="sng">
                    <a:solidFill>
                      <a:schemeClr val="tx1"/>
                    </a:solidFill>
                    <a:prstDash val="solid"/>
                    <a:round/>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nvGrpSpPr>
                  <p:cNvPr id="50490" name="Group 320"/>
                  <p:cNvGrpSpPr/>
                  <p:nvPr/>
                </p:nvGrpSpPr>
                <p:grpSpPr>
                  <a:xfrm>
                    <a:off x="4150" y="2973"/>
                    <a:ext cx="580" cy="3"/>
                    <a:chOff x="8754" y="9151"/>
                    <a:chExt cx="364" cy="5"/>
                  </a:xfrm>
                </p:grpSpPr>
                <p:sp>
                  <p:nvSpPr>
                    <p:cNvPr id="50733" name="Rectangle 321"/>
                    <p:cNvSpPr/>
                    <p:nvPr/>
                  </p:nvSpPr>
                  <p:spPr>
                    <a:xfrm>
                      <a:off x="8754" y="9151"/>
                      <a:ext cx="364" cy="5"/>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734" name="Rectangle 322"/>
                    <p:cNvSpPr/>
                    <p:nvPr/>
                  </p:nvSpPr>
                  <p:spPr>
                    <a:xfrm>
                      <a:off x="8754" y="9151"/>
                      <a:ext cx="364" cy="5"/>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491" name="Group 323"/>
                  <p:cNvGrpSpPr/>
                  <p:nvPr/>
                </p:nvGrpSpPr>
                <p:grpSpPr>
                  <a:xfrm>
                    <a:off x="4204" y="2833"/>
                    <a:ext cx="470" cy="3"/>
                    <a:chOff x="8788" y="8914"/>
                    <a:chExt cx="295" cy="6"/>
                  </a:xfrm>
                </p:grpSpPr>
                <p:sp>
                  <p:nvSpPr>
                    <p:cNvPr id="50731" name="Rectangle 324"/>
                    <p:cNvSpPr/>
                    <p:nvPr/>
                  </p:nvSpPr>
                  <p:spPr>
                    <a:xfrm>
                      <a:off x="8788" y="8914"/>
                      <a:ext cx="295" cy="6"/>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732" name="Rectangle 325"/>
                    <p:cNvSpPr/>
                    <p:nvPr/>
                  </p:nvSpPr>
                  <p:spPr>
                    <a:xfrm>
                      <a:off x="8788" y="8914"/>
                      <a:ext cx="295" cy="6"/>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492" name="Group 326"/>
                  <p:cNvGrpSpPr/>
                  <p:nvPr/>
                </p:nvGrpSpPr>
                <p:grpSpPr>
                  <a:xfrm>
                    <a:off x="4249" y="2699"/>
                    <a:ext cx="381" cy="4"/>
                    <a:chOff x="8816" y="8689"/>
                    <a:chExt cx="239" cy="7"/>
                  </a:xfrm>
                </p:grpSpPr>
                <p:sp>
                  <p:nvSpPr>
                    <p:cNvPr id="50729" name="Rectangle 327"/>
                    <p:cNvSpPr/>
                    <p:nvPr/>
                  </p:nvSpPr>
                  <p:spPr>
                    <a:xfrm>
                      <a:off x="8816" y="8689"/>
                      <a:ext cx="239" cy="7"/>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730" name="Rectangle 328"/>
                    <p:cNvSpPr/>
                    <p:nvPr/>
                  </p:nvSpPr>
                  <p:spPr>
                    <a:xfrm>
                      <a:off x="8816" y="8689"/>
                      <a:ext cx="239" cy="7"/>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493" name="Group 329"/>
                  <p:cNvGrpSpPr/>
                  <p:nvPr/>
                </p:nvGrpSpPr>
                <p:grpSpPr>
                  <a:xfrm>
                    <a:off x="4282" y="2590"/>
                    <a:ext cx="314" cy="4"/>
                    <a:chOff x="8837" y="8506"/>
                    <a:chExt cx="197" cy="6"/>
                  </a:xfrm>
                </p:grpSpPr>
                <p:sp>
                  <p:nvSpPr>
                    <p:cNvPr id="50727" name="Rectangle 330"/>
                    <p:cNvSpPr/>
                    <p:nvPr/>
                  </p:nvSpPr>
                  <p:spPr>
                    <a:xfrm>
                      <a:off x="8837" y="8506"/>
                      <a:ext cx="197" cy="6"/>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728" name="Rectangle 331"/>
                    <p:cNvSpPr/>
                    <p:nvPr/>
                  </p:nvSpPr>
                  <p:spPr>
                    <a:xfrm>
                      <a:off x="8837" y="8506"/>
                      <a:ext cx="197" cy="6"/>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494" name="Group 332"/>
                  <p:cNvGrpSpPr/>
                  <p:nvPr/>
                </p:nvGrpSpPr>
                <p:grpSpPr>
                  <a:xfrm>
                    <a:off x="4316" y="2506"/>
                    <a:ext cx="258" cy="4"/>
                    <a:chOff x="8858" y="8364"/>
                    <a:chExt cx="162" cy="6"/>
                  </a:xfrm>
                </p:grpSpPr>
                <p:sp>
                  <p:nvSpPr>
                    <p:cNvPr id="50725" name="Rectangle 333"/>
                    <p:cNvSpPr/>
                    <p:nvPr/>
                  </p:nvSpPr>
                  <p:spPr>
                    <a:xfrm>
                      <a:off x="8858" y="8364"/>
                      <a:ext cx="162" cy="6"/>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726" name="Rectangle 334"/>
                    <p:cNvSpPr/>
                    <p:nvPr/>
                  </p:nvSpPr>
                  <p:spPr>
                    <a:xfrm>
                      <a:off x="8858" y="8364"/>
                      <a:ext cx="162" cy="6"/>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495" name="Group 335"/>
                  <p:cNvGrpSpPr/>
                  <p:nvPr/>
                </p:nvGrpSpPr>
                <p:grpSpPr>
                  <a:xfrm>
                    <a:off x="4341" y="2414"/>
                    <a:ext cx="199" cy="4"/>
                    <a:chOff x="8874" y="8208"/>
                    <a:chExt cx="125" cy="7"/>
                  </a:xfrm>
                </p:grpSpPr>
                <p:sp>
                  <p:nvSpPr>
                    <p:cNvPr id="50723" name="Rectangle 336"/>
                    <p:cNvSpPr/>
                    <p:nvPr/>
                  </p:nvSpPr>
                  <p:spPr>
                    <a:xfrm>
                      <a:off x="8874" y="8208"/>
                      <a:ext cx="125" cy="7"/>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724" name="Rectangle 337"/>
                    <p:cNvSpPr/>
                    <p:nvPr/>
                  </p:nvSpPr>
                  <p:spPr>
                    <a:xfrm>
                      <a:off x="8874" y="8208"/>
                      <a:ext cx="125" cy="7"/>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496" name="Group 338"/>
                  <p:cNvGrpSpPr/>
                  <p:nvPr/>
                </p:nvGrpSpPr>
                <p:grpSpPr>
                  <a:xfrm>
                    <a:off x="4367" y="2317"/>
                    <a:ext cx="146" cy="3"/>
                    <a:chOff x="8890" y="8046"/>
                    <a:chExt cx="92" cy="5"/>
                  </a:xfrm>
                </p:grpSpPr>
                <p:sp>
                  <p:nvSpPr>
                    <p:cNvPr id="50721" name="Rectangle 339"/>
                    <p:cNvSpPr/>
                    <p:nvPr/>
                  </p:nvSpPr>
                  <p:spPr>
                    <a:xfrm>
                      <a:off x="8890" y="8046"/>
                      <a:ext cx="92" cy="5"/>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722" name="Rectangle 340"/>
                    <p:cNvSpPr/>
                    <p:nvPr/>
                  </p:nvSpPr>
                  <p:spPr>
                    <a:xfrm>
                      <a:off x="8890" y="8046"/>
                      <a:ext cx="92" cy="5"/>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497" name="Group 341"/>
                  <p:cNvGrpSpPr/>
                  <p:nvPr/>
                </p:nvGrpSpPr>
                <p:grpSpPr>
                  <a:xfrm>
                    <a:off x="4083" y="2977"/>
                    <a:ext cx="639" cy="190"/>
                    <a:chOff x="8712" y="9158"/>
                    <a:chExt cx="401" cy="319"/>
                  </a:xfrm>
                </p:grpSpPr>
                <p:sp>
                  <p:nvSpPr>
                    <p:cNvPr id="50719" name="Freeform 342"/>
                    <p:cNvSpPr/>
                    <p:nvPr/>
                  </p:nvSpPr>
                  <p:spPr>
                    <a:xfrm>
                      <a:off x="8712" y="9158"/>
                      <a:ext cx="401" cy="319"/>
                    </a:xfrm>
                    <a:custGeom>
                      <a:avLst/>
                      <a:gdLst>
                        <a:gd name="txL" fmla="*/ 0 w 401"/>
                        <a:gd name="txT" fmla="*/ 0 h 319"/>
                        <a:gd name="txR" fmla="*/ 401 w 401"/>
                        <a:gd name="txB" fmla="*/ 319 h 319"/>
                      </a:gdLst>
                      <a:ahLst/>
                      <a:cxnLst>
                        <a:cxn ang="0">
                          <a:pos x="398" y="0"/>
                        </a:cxn>
                        <a:cxn ang="0">
                          <a:pos x="0" y="314"/>
                        </a:cxn>
                        <a:cxn ang="0">
                          <a:pos x="2" y="319"/>
                        </a:cxn>
                        <a:cxn ang="0">
                          <a:pos x="401" y="5"/>
                        </a:cxn>
                        <a:cxn ang="0">
                          <a:pos x="398" y="0"/>
                        </a:cxn>
                      </a:cxnLst>
                      <a:rect l="txL" t="txT" r="txR" b="txB"/>
                      <a:pathLst>
                        <a:path w="401" h="319">
                          <a:moveTo>
                            <a:pt x="398" y="0"/>
                          </a:moveTo>
                          <a:lnTo>
                            <a:pt x="0" y="314"/>
                          </a:lnTo>
                          <a:lnTo>
                            <a:pt x="2" y="319"/>
                          </a:lnTo>
                          <a:lnTo>
                            <a:pt x="401" y="5"/>
                          </a:lnTo>
                          <a:lnTo>
                            <a:pt x="398"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20" name="Freeform 343"/>
                    <p:cNvSpPr/>
                    <p:nvPr/>
                  </p:nvSpPr>
                  <p:spPr>
                    <a:xfrm>
                      <a:off x="8712" y="9158"/>
                      <a:ext cx="401" cy="319"/>
                    </a:xfrm>
                    <a:custGeom>
                      <a:avLst/>
                      <a:gdLst>
                        <a:gd name="txL" fmla="*/ 0 w 401"/>
                        <a:gd name="txT" fmla="*/ 0 h 319"/>
                        <a:gd name="txR" fmla="*/ 401 w 401"/>
                        <a:gd name="txB" fmla="*/ 319 h 319"/>
                      </a:gdLst>
                      <a:ahLst/>
                      <a:cxnLst>
                        <a:cxn ang="0">
                          <a:pos x="398" y="0"/>
                        </a:cxn>
                        <a:cxn ang="0">
                          <a:pos x="0" y="314"/>
                        </a:cxn>
                        <a:cxn ang="0">
                          <a:pos x="2" y="319"/>
                        </a:cxn>
                        <a:cxn ang="0">
                          <a:pos x="401" y="5"/>
                        </a:cxn>
                        <a:cxn ang="0">
                          <a:pos x="398" y="0"/>
                        </a:cxn>
                      </a:cxnLst>
                      <a:rect l="txL" t="txT" r="txR" b="txB"/>
                      <a:pathLst>
                        <a:path w="401" h="319">
                          <a:moveTo>
                            <a:pt x="398" y="0"/>
                          </a:moveTo>
                          <a:lnTo>
                            <a:pt x="0" y="314"/>
                          </a:lnTo>
                          <a:lnTo>
                            <a:pt x="2" y="319"/>
                          </a:lnTo>
                          <a:lnTo>
                            <a:pt x="401" y="5"/>
                          </a:lnTo>
                          <a:lnTo>
                            <a:pt x="398"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498" name="Group 344"/>
                  <p:cNvGrpSpPr/>
                  <p:nvPr/>
                </p:nvGrpSpPr>
                <p:grpSpPr>
                  <a:xfrm>
                    <a:off x="4155" y="2976"/>
                    <a:ext cx="645" cy="187"/>
                    <a:chOff x="8757" y="9155"/>
                    <a:chExt cx="405" cy="315"/>
                  </a:xfrm>
                </p:grpSpPr>
                <p:sp>
                  <p:nvSpPr>
                    <p:cNvPr id="50717" name="Freeform 345"/>
                    <p:cNvSpPr/>
                    <p:nvPr/>
                  </p:nvSpPr>
                  <p:spPr>
                    <a:xfrm>
                      <a:off x="8757" y="9155"/>
                      <a:ext cx="405" cy="315"/>
                    </a:xfrm>
                    <a:custGeom>
                      <a:avLst/>
                      <a:gdLst>
                        <a:gd name="txL" fmla="*/ 0 w 405"/>
                        <a:gd name="txT" fmla="*/ 0 h 315"/>
                        <a:gd name="txR" fmla="*/ 405 w 405"/>
                        <a:gd name="txB" fmla="*/ 315 h 315"/>
                      </a:gdLst>
                      <a:ahLst/>
                      <a:cxnLst>
                        <a:cxn ang="0">
                          <a:pos x="405" y="310"/>
                        </a:cxn>
                        <a:cxn ang="0">
                          <a:pos x="3" y="0"/>
                        </a:cxn>
                        <a:cxn ang="0">
                          <a:pos x="0" y="5"/>
                        </a:cxn>
                        <a:cxn ang="0">
                          <a:pos x="402" y="315"/>
                        </a:cxn>
                        <a:cxn ang="0">
                          <a:pos x="405" y="310"/>
                        </a:cxn>
                      </a:cxnLst>
                      <a:rect l="txL" t="txT" r="txR" b="txB"/>
                      <a:pathLst>
                        <a:path w="405" h="315">
                          <a:moveTo>
                            <a:pt x="405" y="310"/>
                          </a:moveTo>
                          <a:lnTo>
                            <a:pt x="3" y="0"/>
                          </a:lnTo>
                          <a:lnTo>
                            <a:pt x="0" y="5"/>
                          </a:lnTo>
                          <a:lnTo>
                            <a:pt x="402" y="315"/>
                          </a:lnTo>
                          <a:lnTo>
                            <a:pt x="405" y="31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18" name="Freeform 346"/>
                    <p:cNvSpPr/>
                    <p:nvPr/>
                  </p:nvSpPr>
                  <p:spPr>
                    <a:xfrm>
                      <a:off x="8757" y="9155"/>
                      <a:ext cx="405" cy="315"/>
                    </a:xfrm>
                    <a:custGeom>
                      <a:avLst/>
                      <a:gdLst>
                        <a:gd name="txL" fmla="*/ 0 w 405"/>
                        <a:gd name="txT" fmla="*/ 0 h 315"/>
                        <a:gd name="txR" fmla="*/ 405 w 405"/>
                        <a:gd name="txB" fmla="*/ 315 h 315"/>
                      </a:gdLst>
                      <a:ahLst/>
                      <a:cxnLst>
                        <a:cxn ang="0">
                          <a:pos x="405" y="310"/>
                        </a:cxn>
                        <a:cxn ang="0">
                          <a:pos x="3" y="0"/>
                        </a:cxn>
                        <a:cxn ang="0">
                          <a:pos x="0" y="5"/>
                        </a:cxn>
                        <a:cxn ang="0">
                          <a:pos x="402" y="315"/>
                        </a:cxn>
                        <a:cxn ang="0">
                          <a:pos x="405" y="310"/>
                        </a:cxn>
                      </a:cxnLst>
                      <a:rect l="txL" t="txT" r="txR" b="txB"/>
                      <a:pathLst>
                        <a:path w="405" h="315">
                          <a:moveTo>
                            <a:pt x="405" y="310"/>
                          </a:moveTo>
                          <a:lnTo>
                            <a:pt x="3" y="0"/>
                          </a:lnTo>
                          <a:lnTo>
                            <a:pt x="0" y="5"/>
                          </a:lnTo>
                          <a:lnTo>
                            <a:pt x="402" y="315"/>
                          </a:lnTo>
                          <a:lnTo>
                            <a:pt x="405" y="31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499" name="Group 347"/>
                  <p:cNvGrpSpPr/>
                  <p:nvPr/>
                </p:nvGrpSpPr>
                <p:grpSpPr>
                  <a:xfrm>
                    <a:off x="4158" y="2833"/>
                    <a:ext cx="519" cy="143"/>
                    <a:chOff x="8759" y="8914"/>
                    <a:chExt cx="326" cy="242"/>
                  </a:xfrm>
                </p:grpSpPr>
                <p:sp>
                  <p:nvSpPr>
                    <p:cNvPr id="50715" name="Freeform 348"/>
                    <p:cNvSpPr/>
                    <p:nvPr/>
                  </p:nvSpPr>
                  <p:spPr>
                    <a:xfrm>
                      <a:off x="8759" y="8914"/>
                      <a:ext cx="326" cy="242"/>
                    </a:xfrm>
                    <a:custGeom>
                      <a:avLst/>
                      <a:gdLst>
                        <a:gd name="txL" fmla="*/ 0 w 326"/>
                        <a:gd name="txT" fmla="*/ 0 h 242"/>
                        <a:gd name="txR" fmla="*/ 326 w 326"/>
                        <a:gd name="txB" fmla="*/ 242 h 242"/>
                      </a:gdLst>
                      <a:ahLst/>
                      <a:cxnLst>
                        <a:cxn ang="0">
                          <a:pos x="326" y="0"/>
                        </a:cxn>
                        <a:cxn ang="0">
                          <a:pos x="323" y="0"/>
                        </a:cxn>
                        <a:cxn ang="0">
                          <a:pos x="0" y="237"/>
                        </a:cxn>
                        <a:cxn ang="0">
                          <a:pos x="3" y="242"/>
                        </a:cxn>
                        <a:cxn ang="0">
                          <a:pos x="326" y="5"/>
                        </a:cxn>
                        <a:cxn ang="0">
                          <a:pos x="326" y="0"/>
                        </a:cxn>
                      </a:cxnLst>
                      <a:rect l="txL" t="txT" r="txR" b="txB"/>
                      <a:pathLst>
                        <a:path w="326" h="242">
                          <a:moveTo>
                            <a:pt x="326" y="0"/>
                          </a:moveTo>
                          <a:lnTo>
                            <a:pt x="323" y="0"/>
                          </a:lnTo>
                          <a:lnTo>
                            <a:pt x="0" y="237"/>
                          </a:lnTo>
                          <a:lnTo>
                            <a:pt x="3" y="242"/>
                          </a:lnTo>
                          <a:lnTo>
                            <a:pt x="326" y="5"/>
                          </a:lnTo>
                          <a:lnTo>
                            <a:pt x="326"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16" name="Freeform 349"/>
                    <p:cNvSpPr/>
                    <p:nvPr/>
                  </p:nvSpPr>
                  <p:spPr>
                    <a:xfrm>
                      <a:off x="8759" y="8914"/>
                      <a:ext cx="326" cy="242"/>
                    </a:xfrm>
                    <a:custGeom>
                      <a:avLst/>
                      <a:gdLst>
                        <a:gd name="txL" fmla="*/ 0 w 326"/>
                        <a:gd name="txT" fmla="*/ 0 h 242"/>
                        <a:gd name="txR" fmla="*/ 326 w 326"/>
                        <a:gd name="txB" fmla="*/ 242 h 242"/>
                      </a:gdLst>
                      <a:ahLst/>
                      <a:cxnLst>
                        <a:cxn ang="0">
                          <a:pos x="326" y="0"/>
                        </a:cxn>
                        <a:cxn ang="0">
                          <a:pos x="323" y="0"/>
                        </a:cxn>
                        <a:cxn ang="0">
                          <a:pos x="0" y="237"/>
                        </a:cxn>
                        <a:cxn ang="0">
                          <a:pos x="3" y="242"/>
                        </a:cxn>
                        <a:cxn ang="0">
                          <a:pos x="326" y="5"/>
                        </a:cxn>
                        <a:cxn ang="0">
                          <a:pos x="326" y="0"/>
                        </a:cxn>
                      </a:cxnLst>
                      <a:rect l="txL" t="txT" r="txR" b="txB"/>
                      <a:pathLst>
                        <a:path w="326" h="242">
                          <a:moveTo>
                            <a:pt x="326" y="0"/>
                          </a:moveTo>
                          <a:lnTo>
                            <a:pt x="323" y="0"/>
                          </a:lnTo>
                          <a:lnTo>
                            <a:pt x="0" y="237"/>
                          </a:lnTo>
                          <a:lnTo>
                            <a:pt x="3" y="242"/>
                          </a:lnTo>
                          <a:lnTo>
                            <a:pt x="326" y="5"/>
                          </a:lnTo>
                          <a:lnTo>
                            <a:pt x="326"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0" name="Group 350"/>
                  <p:cNvGrpSpPr/>
                  <p:nvPr/>
                </p:nvGrpSpPr>
                <p:grpSpPr>
                  <a:xfrm>
                    <a:off x="4241" y="2700"/>
                    <a:ext cx="436" cy="135"/>
                    <a:chOff x="8811" y="8690"/>
                    <a:chExt cx="274" cy="228"/>
                  </a:xfrm>
                </p:grpSpPr>
                <p:sp>
                  <p:nvSpPr>
                    <p:cNvPr id="50713" name="Freeform 351"/>
                    <p:cNvSpPr/>
                    <p:nvPr/>
                  </p:nvSpPr>
                  <p:spPr>
                    <a:xfrm>
                      <a:off x="8811" y="8690"/>
                      <a:ext cx="274" cy="228"/>
                    </a:xfrm>
                    <a:custGeom>
                      <a:avLst/>
                      <a:gdLst>
                        <a:gd name="txL" fmla="*/ 0 w 274"/>
                        <a:gd name="txT" fmla="*/ 0 h 228"/>
                        <a:gd name="txR" fmla="*/ 274 w 274"/>
                        <a:gd name="txB" fmla="*/ 228 h 228"/>
                      </a:gdLst>
                      <a:ahLst/>
                      <a:cxnLst>
                        <a:cxn ang="0">
                          <a:pos x="0" y="0"/>
                        </a:cxn>
                        <a:cxn ang="0">
                          <a:pos x="0" y="5"/>
                        </a:cxn>
                        <a:cxn ang="0">
                          <a:pos x="271" y="228"/>
                        </a:cxn>
                        <a:cxn ang="0">
                          <a:pos x="274" y="223"/>
                        </a:cxn>
                        <a:cxn ang="0">
                          <a:pos x="3" y="0"/>
                        </a:cxn>
                        <a:cxn ang="0">
                          <a:pos x="0" y="0"/>
                        </a:cxn>
                      </a:cxnLst>
                      <a:rect l="txL" t="txT" r="txR" b="txB"/>
                      <a:pathLst>
                        <a:path w="274" h="228">
                          <a:moveTo>
                            <a:pt x="0" y="0"/>
                          </a:moveTo>
                          <a:lnTo>
                            <a:pt x="0" y="5"/>
                          </a:lnTo>
                          <a:lnTo>
                            <a:pt x="271" y="228"/>
                          </a:lnTo>
                          <a:lnTo>
                            <a:pt x="274" y="223"/>
                          </a:lnTo>
                          <a:lnTo>
                            <a:pt x="3" y="0"/>
                          </a:lnTo>
                          <a:lnTo>
                            <a:pt x="0"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14" name="Freeform 352"/>
                    <p:cNvSpPr/>
                    <p:nvPr/>
                  </p:nvSpPr>
                  <p:spPr>
                    <a:xfrm>
                      <a:off x="8811" y="8690"/>
                      <a:ext cx="274" cy="228"/>
                    </a:xfrm>
                    <a:custGeom>
                      <a:avLst/>
                      <a:gdLst>
                        <a:gd name="txL" fmla="*/ 0 w 274"/>
                        <a:gd name="txT" fmla="*/ 0 h 228"/>
                        <a:gd name="txR" fmla="*/ 274 w 274"/>
                        <a:gd name="txB" fmla="*/ 228 h 228"/>
                      </a:gdLst>
                      <a:ahLst/>
                      <a:cxnLst>
                        <a:cxn ang="0">
                          <a:pos x="0" y="0"/>
                        </a:cxn>
                        <a:cxn ang="0">
                          <a:pos x="0" y="5"/>
                        </a:cxn>
                        <a:cxn ang="0">
                          <a:pos x="271" y="228"/>
                        </a:cxn>
                        <a:cxn ang="0">
                          <a:pos x="274" y="223"/>
                        </a:cxn>
                        <a:cxn ang="0">
                          <a:pos x="3" y="0"/>
                        </a:cxn>
                        <a:cxn ang="0">
                          <a:pos x="0" y="0"/>
                        </a:cxn>
                      </a:cxnLst>
                      <a:rect l="txL" t="txT" r="txR" b="txB"/>
                      <a:pathLst>
                        <a:path w="274" h="228">
                          <a:moveTo>
                            <a:pt x="0" y="0"/>
                          </a:moveTo>
                          <a:lnTo>
                            <a:pt x="0" y="5"/>
                          </a:lnTo>
                          <a:lnTo>
                            <a:pt x="271" y="228"/>
                          </a:lnTo>
                          <a:lnTo>
                            <a:pt x="274" y="223"/>
                          </a:lnTo>
                          <a:lnTo>
                            <a:pt x="3" y="0"/>
                          </a:lnTo>
                          <a:lnTo>
                            <a:pt x="0"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1" name="Group 353"/>
                  <p:cNvGrpSpPr/>
                  <p:nvPr/>
                </p:nvGrpSpPr>
                <p:grpSpPr>
                  <a:xfrm>
                    <a:off x="4241" y="2590"/>
                    <a:ext cx="366" cy="112"/>
                    <a:chOff x="8811" y="8506"/>
                    <a:chExt cx="230" cy="188"/>
                  </a:xfrm>
                </p:grpSpPr>
                <p:sp>
                  <p:nvSpPr>
                    <p:cNvPr id="50711" name="Freeform 354"/>
                    <p:cNvSpPr/>
                    <p:nvPr/>
                  </p:nvSpPr>
                  <p:spPr>
                    <a:xfrm>
                      <a:off x="8811" y="8506"/>
                      <a:ext cx="230" cy="188"/>
                    </a:xfrm>
                    <a:custGeom>
                      <a:avLst/>
                      <a:gdLst>
                        <a:gd name="txL" fmla="*/ 0 w 230"/>
                        <a:gd name="txT" fmla="*/ 0 h 188"/>
                        <a:gd name="txR" fmla="*/ 230 w 230"/>
                        <a:gd name="txB" fmla="*/ 188 h 188"/>
                      </a:gdLst>
                      <a:ahLst/>
                      <a:cxnLst>
                        <a:cxn ang="0">
                          <a:pos x="230" y="0"/>
                        </a:cxn>
                        <a:cxn ang="0">
                          <a:pos x="227" y="0"/>
                        </a:cxn>
                        <a:cxn ang="0">
                          <a:pos x="0" y="183"/>
                        </a:cxn>
                        <a:cxn ang="0">
                          <a:pos x="3" y="188"/>
                        </a:cxn>
                        <a:cxn ang="0">
                          <a:pos x="230" y="5"/>
                        </a:cxn>
                        <a:cxn ang="0">
                          <a:pos x="230" y="0"/>
                        </a:cxn>
                      </a:cxnLst>
                      <a:rect l="txL" t="txT" r="txR" b="txB"/>
                      <a:pathLst>
                        <a:path w="230" h="188">
                          <a:moveTo>
                            <a:pt x="230" y="0"/>
                          </a:moveTo>
                          <a:lnTo>
                            <a:pt x="227" y="0"/>
                          </a:lnTo>
                          <a:lnTo>
                            <a:pt x="0" y="183"/>
                          </a:lnTo>
                          <a:lnTo>
                            <a:pt x="3" y="188"/>
                          </a:lnTo>
                          <a:lnTo>
                            <a:pt x="230" y="5"/>
                          </a:lnTo>
                          <a:lnTo>
                            <a:pt x="230"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12" name="Freeform 355"/>
                    <p:cNvSpPr/>
                    <p:nvPr/>
                  </p:nvSpPr>
                  <p:spPr>
                    <a:xfrm>
                      <a:off x="8811" y="8506"/>
                      <a:ext cx="230" cy="188"/>
                    </a:xfrm>
                    <a:custGeom>
                      <a:avLst/>
                      <a:gdLst>
                        <a:gd name="txL" fmla="*/ 0 w 230"/>
                        <a:gd name="txT" fmla="*/ 0 h 188"/>
                        <a:gd name="txR" fmla="*/ 230 w 230"/>
                        <a:gd name="txB" fmla="*/ 188 h 188"/>
                      </a:gdLst>
                      <a:ahLst/>
                      <a:cxnLst>
                        <a:cxn ang="0">
                          <a:pos x="230" y="0"/>
                        </a:cxn>
                        <a:cxn ang="0">
                          <a:pos x="227" y="0"/>
                        </a:cxn>
                        <a:cxn ang="0">
                          <a:pos x="0" y="183"/>
                        </a:cxn>
                        <a:cxn ang="0">
                          <a:pos x="3" y="188"/>
                        </a:cxn>
                        <a:cxn ang="0">
                          <a:pos x="230" y="5"/>
                        </a:cxn>
                        <a:cxn ang="0">
                          <a:pos x="230" y="0"/>
                        </a:cxn>
                      </a:cxnLst>
                      <a:rect l="txL" t="txT" r="txR" b="txB"/>
                      <a:pathLst>
                        <a:path w="230" h="188">
                          <a:moveTo>
                            <a:pt x="230" y="0"/>
                          </a:moveTo>
                          <a:lnTo>
                            <a:pt x="227" y="0"/>
                          </a:lnTo>
                          <a:lnTo>
                            <a:pt x="0" y="183"/>
                          </a:lnTo>
                          <a:lnTo>
                            <a:pt x="3" y="188"/>
                          </a:lnTo>
                          <a:lnTo>
                            <a:pt x="230" y="5"/>
                          </a:lnTo>
                          <a:lnTo>
                            <a:pt x="230"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2" name="Group 356"/>
                  <p:cNvGrpSpPr/>
                  <p:nvPr/>
                </p:nvGrpSpPr>
                <p:grpSpPr>
                  <a:xfrm>
                    <a:off x="4313" y="2506"/>
                    <a:ext cx="294" cy="88"/>
                    <a:chOff x="8856" y="8364"/>
                    <a:chExt cx="185" cy="148"/>
                  </a:xfrm>
                </p:grpSpPr>
                <p:sp>
                  <p:nvSpPr>
                    <p:cNvPr id="50709" name="Freeform 357"/>
                    <p:cNvSpPr/>
                    <p:nvPr/>
                  </p:nvSpPr>
                  <p:spPr>
                    <a:xfrm>
                      <a:off x="8856" y="8364"/>
                      <a:ext cx="185" cy="148"/>
                    </a:xfrm>
                    <a:custGeom>
                      <a:avLst/>
                      <a:gdLst>
                        <a:gd name="txL" fmla="*/ 0 w 185"/>
                        <a:gd name="txT" fmla="*/ 0 h 148"/>
                        <a:gd name="txR" fmla="*/ 185 w 185"/>
                        <a:gd name="txB" fmla="*/ 148 h 148"/>
                      </a:gdLst>
                      <a:ahLst/>
                      <a:cxnLst>
                        <a:cxn ang="0">
                          <a:pos x="0" y="1"/>
                        </a:cxn>
                        <a:cxn ang="0">
                          <a:pos x="1" y="5"/>
                        </a:cxn>
                        <a:cxn ang="0">
                          <a:pos x="182" y="148"/>
                        </a:cxn>
                        <a:cxn ang="0">
                          <a:pos x="185" y="143"/>
                        </a:cxn>
                        <a:cxn ang="0">
                          <a:pos x="3" y="0"/>
                        </a:cxn>
                        <a:cxn ang="0">
                          <a:pos x="0" y="1"/>
                        </a:cxn>
                      </a:cxnLst>
                      <a:rect l="txL" t="txT" r="txR" b="txB"/>
                      <a:pathLst>
                        <a:path w="185" h="148">
                          <a:moveTo>
                            <a:pt x="0" y="1"/>
                          </a:moveTo>
                          <a:lnTo>
                            <a:pt x="1" y="5"/>
                          </a:lnTo>
                          <a:lnTo>
                            <a:pt x="182" y="148"/>
                          </a:lnTo>
                          <a:lnTo>
                            <a:pt x="185" y="143"/>
                          </a:lnTo>
                          <a:lnTo>
                            <a:pt x="3" y="0"/>
                          </a:lnTo>
                          <a:lnTo>
                            <a:pt x="0" y="1"/>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10" name="Freeform 358"/>
                    <p:cNvSpPr/>
                    <p:nvPr/>
                  </p:nvSpPr>
                  <p:spPr>
                    <a:xfrm>
                      <a:off x="8856" y="8364"/>
                      <a:ext cx="185" cy="148"/>
                    </a:xfrm>
                    <a:custGeom>
                      <a:avLst/>
                      <a:gdLst>
                        <a:gd name="txL" fmla="*/ 0 w 185"/>
                        <a:gd name="txT" fmla="*/ 0 h 148"/>
                        <a:gd name="txR" fmla="*/ 185 w 185"/>
                        <a:gd name="txB" fmla="*/ 148 h 148"/>
                      </a:gdLst>
                      <a:ahLst/>
                      <a:cxnLst>
                        <a:cxn ang="0">
                          <a:pos x="0" y="1"/>
                        </a:cxn>
                        <a:cxn ang="0">
                          <a:pos x="1" y="5"/>
                        </a:cxn>
                        <a:cxn ang="0">
                          <a:pos x="182" y="148"/>
                        </a:cxn>
                        <a:cxn ang="0">
                          <a:pos x="185" y="143"/>
                        </a:cxn>
                        <a:cxn ang="0">
                          <a:pos x="3" y="0"/>
                        </a:cxn>
                        <a:cxn ang="0">
                          <a:pos x="0" y="1"/>
                        </a:cxn>
                      </a:cxnLst>
                      <a:rect l="txL" t="txT" r="txR" b="txB"/>
                      <a:pathLst>
                        <a:path w="185" h="148">
                          <a:moveTo>
                            <a:pt x="0" y="1"/>
                          </a:moveTo>
                          <a:lnTo>
                            <a:pt x="1" y="5"/>
                          </a:lnTo>
                          <a:lnTo>
                            <a:pt x="182" y="148"/>
                          </a:lnTo>
                          <a:lnTo>
                            <a:pt x="185" y="143"/>
                          </a:lnTo>
                          <a:lnTo>
                            <a:pt x="3" y="0"/>
                          </a:lnTo>
                          <a:lnTo>
                            <a:pt x="0" y="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3" name="Group 359"/>
                  <p:cNvGrpSpPr/>
                  <p:nvPr/>
                </p:nvGrpSpPr>
                <p:grpSpPr>
                  <a:xfrm>
                    <a:off x="4313" y="2415"/>
                    <a:ext cx="231" cy="94"/>
                    <a:chOff x="8856" y="8210"/>
                    <a:chExt cx="145" cy="158"/>
                  </a:xfrm>
                </p:grpSpPr>
                <p:sp>
                  <p:nvSpPr>
                    <p:cNvPr id="50707" name="Freeform 360"/>
                    <p:cNvSpPr/>
                    <p:nvPr/>
                  </p:nvSpPr>
                  <p:spPr>
                    <a:xfrm>
                      <a:off x="8856" y="8210"/>
                      <a:ext cx="145" cy="158"/>
                    </a:xfrm>
                    <a:custGeom>
                      <a:avLst/>
                      <a:gdLst>
                        <a:gd name="txL" fmla="*/ 0 w 145"/>
                        <a:gd name="txT" fmla="*/ 0 h 158"/>
                        <a:gd name="txR" fmla="*/ 145 w 145"/>
                        <a:gd name="txB" fmla="*/ 158 h 158"/>
                      </a:gdLst>
                      <a:ahLst/>
                      <a:cxnLst>
                        <a:cxn ang="0">
                          <a:pos x="145" y="0"/>
                        </a:cxn>
                        <a:cxn ang="0">
                          <a:pos x="141" y="0"/>
                        </a:cxn>
                        <a:cxn ang="0">
                          <a:pos x="0" y="154"/>
                        </a:cxn>
                        <a:cxn ang="0">
                          <a:pos x="4" y="158"/>
                        </a:cxn>
                        <a:cxn ang="0">
                          <a:pos x="145" y="4"/>
                        </a:cxn>
                        <a:cxn ang="0">
                          <a:pos x="145" y="0"/>
                        </a:cxn>
                      </a:cxnLst>
                      <a:rect l="txL" t="txT" r="txR" b="txB"/>
                      <a:pathLst>
                        <a:path w="145" h="158">
                          <a:moveTo>
                            <a:pt x="145" y="0"/>
                          </a:moveTo>
                          <a:lnTo>
                            <a:pt x="141" y="0"/>
                          </a:lnTo>
                          <a:lnTo>
                            <a:pt x="0" y="154"/>
                          </a:lnTo>
                          <a:lnTo>
                            <a:pt x="4" y="158"/>
                          </a:lnTo>
                          <a:lnTo>
                            <a:pt x="145" y="4"/>
                          </a:lnTo>
                          <a:lnTo>
                            <a:pt x="145"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08" name="Freeform 361"/>
                    <p:cNvSpPr/>
                    <p:nvPr/>
                  </p:nvSpPr>
                  <p:spPr>
                    <a:xfrm>
                      <a:off x="8856" y="8210"/>
                      <a:ext cx="145" cy="158"/>
                    </a:xfrm>
                    <a:custGeom>
                      <a:avLst/>
                      <a:gdLst>
                        <a:gd name="txL" fmla="*/ 0 w 145"/>
                        <a:gd name="txT" fmla="*/ 0 h 158"/>
                        <a:gd name="txR" fmla="*/ 145 w 145"/>
                        <a:gd name="txB" fmla="*/ 158 h 158"/>
                      </a:gdLst>
                      <a:ahLst/>
                      <a:cxnLst>
                        <a:cxn ang="0">
                          <a:pos x="145" y="0"/>
                        </a:cxn>
                        <a:cxn ang="0">
                          <a:pos x="141" y="0"/>
                        </a:cxn>
                        <a:cxn ang="0">
                          <a:pos x="0" y="154"/>
                        </a:cxn>
                        <a:cxn ang="0">
                          <a:pos x="4" y="158"/>
                        </a:cxn>
                        <a:cxn ang="0">
                          <a:pos x="145" y="4"/>
                        </a:cxn>
                        <a:cxn ang="0">
                          <a:pos x="145" y="0"/>
                        </a:cxn>
                      </a:cxnLst>
                      <a:rect l="txL" t="txT" r="txR" b="txB"/>
                      <a:pathLst>
                        <a:path w="145" h="158">
                          <a:moveTo>
                            <a:pt x="145" y="0"/>
                          </a:moveTo>
                          <a:lnTo>
                            <a:pt x="141" y="0"/>
                          </a:lnTo>
                          <a:lnTo>
                            <a:pt x="0" y="154"/>
                          </a:lnTo>
                          <a:lnTo>
                            <a:pt x="4" y="158"/>
                          </a:lnTo>
                          <a:lnTo>
                            <a:pt x="145" y="4"/>
                          </a:lnTo>
                          <a:lnTo>
                            <a:pt x="145"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4" name="Group 362"/>
                  <p:cNvGrpSpPr/>
                  <p:nvPr/>
                </p:nvGrpSpPr>
                <p:grpSpPr>
                  <a:xfrm>
                    <a:off x="4368" y="2319"/>
                    <a:ext cx="176" cy="98"/>
                    <a:chOff x="8891" y="8048"/>
                    <a:chExt cx="110" cy="165"/>
                  </a:xfrm>
                </p:grpSpPr>
                <p:sp>
                  <p:nvSpPr>
                    <p:cNvPr id="50705" name="Freeform 363"/>
                    <p:cNvSpPr/>
                    <p:nvPr/>
                  </p:nvSpPr>
                  <p:spPr>
                    <a:xfrm>
                      <a:off x="8891" y="8048"/>
                      <a:ext cx="110" cy="165"/>
                    </a:xfrm>
                    <a:custGeom>
                      <a:avLst/>
                      <a:gdLst>
                        <a:gd name="txL" fmla="*/ 0 w 110"/>
                        <a:gd name="txT" fmla="*/ 0 h 165"/>
                        <a:gd name="txR" fmla="*/ 110 w 110"/>
                        <a:gd name="txB" fmla="*/ 165 h 165"/>
                      </a:gdLst>
                      <a:ahLst/>
                      <a:cxnLst>
                        <a:cxn ang="0">
                          <a:pos x="0" y="0"/>
                        </a:cxn>
                        <a:cxn ang="0">
                          <a:pos x="0" y="3"/>
                        </a:cxn>
                        <a:cxn ang="0">
                          <a:pos x="106" y="165"/>
                        </a:cxn>
                        <a:cxn ang="0">
                          <a:pos x="110" y="162"/>
                        </a:cxn>
                        <a:cxn ang="0">
                          <a:pos x="4" y="0"/>
                        </a:cxn>
                        <a:cxn ang="0">
                          <a:pos x="0" y="0"/>
                        </a:cxn>
                      </a:cxnLst>
                      <a:rect l="txL" t="txT" r="txR" b="txB"/>
                      <a:pathLst>
                        <a:path w="110" h="165">
                          <a:moveTo>
                            <a:pt x="0" y="0"/>
                          </a:moveTo>
                          <a:lnTo>
                            <a:pt x="0" y="3"/>
                          </a:lnTo>
                          <a:lnTo>
                            <a:pt x="106" y="165"/>
                          </a:lnTo>
                          <a:lnTo>
                            <a:pt x="110" y="162"/>
                          </a:lnTo>
                          <a:lnTo>
                            <a:pt x="4" y="0"/>
                          </a:lnTo>
                          <a:lnTo>
                            <a:pt x="0"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06" name="Freeform 364"/>
                    <p:cNvSpPr/>
                    <p:nvPr/>
                  </p:nvSpPr>
                  <p:spPr>
                    <a:xfrm>
                      <a:off x="8891" y="8048"/>
                      <a:ext cx="110" cy="165"/>
                    </a:xfrm>
                    <a:custGeom>
                      <a:avLst/>
                      <a:gdLst>
                        <a:gd name="txL" fmla="*/ 0 w 110"/>
                        <a:gd name="txT" fmla="*/ 0 h 165"/>
                        <a:gd name="txR" fmla="*/ 110 w 110"/>
                        <a:gd name="txB" fmla="*/ 165 h 165"/>
                      </a:gdLst>
                      <a:ahLst/>
                      <a:cxnLst>
                        <a:cxn ang="0">
                          <a:pos x="0" y="0"/>
                        </a:cxn>
                        <a:cxn ang="0">
                          <a:pos x="0" y="3"/>
                        </a:cxn>
                        <a:cxn ang="0">
                          <a:pos x="106" y="165"/>
                        </a:cxn>
                        <a:cxn ang="0">
                          <a:pos x="110" y="162"/>
                        </a:cxn>
                        <a:cxn ang="0">
                          <a:pos x="4" y="0"/>
                        </a:cxn>
                        <a:cxn ang="0">
                          <a:pos x="0" y="0"/>
                        </a:cxn>
                      </a:cxnLst>
                      <a:rect l="txL" t="txT" r="txR" b="txB"/>
                      <a:pathLst>
                        <a:path w="110" h="165">
                          <a:moveTo>
                            <a:pt x="0" y="0"/>
                          </a:moveTo>
                          <a:lnTo>
                            <a:pt x="0" y="3"/>
                          </a:lnTo>
                          <a:lnTo>
                            <a:pt x="106" y="165"/>
                          </a:lnTo>
                          <a:lnTo>
                            <a:pt x="110" y="162"/>
                          </a:lnTo>
                          <a:lnTo>
                            <a:pt x="4" y="0"/>
                          </a:lnTo>
                          <a:lnTo>
                            <a:pt x="0"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5" name="Group 365"/>
                  <p:cNvGrpSpPr/>
                  <p:nvPr/>
                </p:nvGrpSpPr>
                <p:grpSpPr>
                  <a:xfrm>
                    <a:off x="4368" y="2228"/>
                    <a:ext cx="117" cy="91"/>
                    <a:chOff x="8891" y="7895"/>
                    <a:chExt cx="73" cy="154"/>
                  </a:xfrm>
                </p:grpSpPr>
                <p:sp>
                  <p:nvSpPr>
                    <p:cNvPr id="50703" name="Freeform 366"/>
                    <p:cNvSpPr/>
                    <p:nvPr/>
                  </p:nvSpPr>
                  <p:spPr>
                    <a:xfrm>
                      <a:off x="8891" y="7895"/>
                      <a:ext cx="73" cy="154"/>
                    </a:xfrm>
                    <a:custGeom>
                      <a:avLst/>
                      <a:gdLst>
                        <a:gd name="txL" fmla="*/ 0 w 73"/>
                        <a:gd name="txT" fmla="*/ 0 h 154"/>
                        <a:gd name="txR" fmla="*/ 73 w 73"/>
                        <a:gd name="txB" fmla="*/ 154 h 154"/>
                      </a:gdLst>
                      <a:ahLst/>
                      <a:cxnLst>
                        <a:cxn ang="0">
                          <a:pos x="69" y="0"/>
                        </a:cxn>
                        <a:cxn ang="0">
                          <a:pos x="0" y="152"/>
                        </a:cxn>
                        <a:cxn ang="0">
                          <a:pos x="5" y="154"/>
                        </a:cxn>
                        <a:cxn ang="0">
                          <a:pos x="73" y="3"/>
                        </a:cxn>
                        <a:cxn ang="0">
                          <a:pos x="69" y="0"/>
                        </a:cxn>
                      </a:cxnLst>
                      <a:rect l="txL" t="txT" r="txR" b="txB"/>
                      <a:pathLst>
                        <a:path w="73" h="154">
                          <a:moveTo>
                            <a:pt x="69" y="0"/>
                          </a:moveTo>
                          <a:lnTo>
                            <a:pt x="0" y="152"/>
                          </a:lnTo>
                          <a:lnTo>
                            <a:pt x="5" y="154"/>
                          </a:lnTo>
                          <a:lnTo>
                            <a:pt x="73" y="3"/>
                          </a:lnTo>
                          <a:lnTo>
                            <a:pt x="69"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04" name="Freeform 367"/>
                    <p:cNvSpPr/>
                    <p:nvPr/>
                  </p:nvSpPr>
                  <p:spPr>
                    <a:xfrm>
                      <a:off x="8891" y="7895"/>
                      <a:ext cx="73" cy="154"/>
                    </a:xfrm>
                    <a:custGeom>
                      <a:avLst/>
                      <a:gdLst>
                        <a:gd name="txL" fmla="*/ 0 w 73"/>
                        <a:gd name="txT" fmla="*/ 0 h 154"/>
                        <a:gd name="txR" fmla="*/ 73 w 73"/>
                        <a:gd name="txB" fmla="*/ 154 h 154"/>
                      </a:gdLst>
                      <a:ahLst/>
                      <a:cxnLst>
                        <a:cxn ang="0">
                          <a:pos x="69" y="0"/>
                        </a:cxn>
                        <a:cxn ang="0">
                          <a:pos x="0" y="152"/>
                        </a:cxn>
                        <a:cxn ang="0">
                          <a:pos x="5" y="154"/>
                        </a:cxn>
                        <a:cxn ang="0">
                          <a:pos x="73" y="3"/>
                        </a:cxn>
                        <a:cxn ang="0">
                          <a:pos x="69" y="0"/>
                        </a:cxn>
                      </a:cxnLst>
                      <a:rect l="txL" t="txT" r="txR" b="txB"/>
                      <a:pathLst>
                        <a:path w="73" h="154">
                          <a:moveTo>
                            <a:pt x="69" y="0"/>
                          </a:moveTo>
                          <a:lnTo>
                            <a:pt x="0" y="152"/>
                          </a:lnTo>
                          <a:lnTo>
                            <a:pt x="5" y="154"/>
                          </a:lnTo>
                          <a:lnTo>
                            <a:pt x="73" y="3"/>
                          </a:lnTo>
                          <a:lnTo>
                            <a:pt x="69"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6" name="Group 368"/>
                  <p:cNvGrpSpPr/>
                  <p:nvPr/>
                </p:nvGrpSpPr>
                <p:grpSpPr>
                  <a:xfrm>
                    <a:off x="4394" y="2225"/>
                    <a:ext cx="116" cy="95"/>
                    <a:chOff x="8907" y="7891"/>
                    <a:chExt cx="73" cy="160"/>
                  </a:xfrm>
                </p:grpSpPr>
                <p:sp>
                  <p:nvSpPr>
                    <p:cNvPr id="50701" name="Freeform 369"/>
                    <p:cNvSpPr/>
                    <p:nvPr/>
                  </p:nvSpPr>
                  <p:spPr>
                    <a:xfrm>
                      <a:off x="8907" y="7891"/>
                      <a:ext cx="73" cy="160"/>
                    </a:xfrm>
                    <a:custGeom>
                      <a:avLst/>
                      <a:gdLst>
                        <a:gd name="txL" fmla="*/ 0 w 73"/>
                        <a:gd name="txT" fmla="*/ 0 h 160"/>
                        <a:gd name="txR" fmla="*/ 73 w 73"/>
                        <a:gd name="txB" fmla="*/ 160 h 160"/>
                      </a:gdLst>
                      <a:ahLst/>
                      <a:cxnLst>
                        <a:cxn ang="0">
                          <a:pos x="73" y="160"/>
                        </a:cxn>
                        <a:cxn ang="0">
                          <a:pos x="73" y="157"/>
                        </a:cxn>
                        <a:cxn ang="0">
                          <a:pos x="4" y="0"/>
                        </a:cxn>
                        <a:cxn ang="0">
                          <a:pos x="0" y="3"/>
                        </a:cxn>
                        <a:cxn ang="0">
                          <a:pos x="69" y="160"/>
                        </a:cxn>
                        <a:cxn ang="0">
                          <a:pos x="73" y="160"/>
                        </a:cxn>
                      </a:cxnLst>
                      <a:rect l="txL" t="txT" r="txR" b="txB"/>
                      <a:pathLst>
                        <a:path w="73" h="160">
                          <a:moveTo>
                            <a:pt x="73" y="160"/>
                          </a:moveTo>
                          <a:lnTo>
                            <a:pt x="73" y="157"/>
                          </a:lnTo>
                          <a:lnTo>
                            <a:pt x="4" y="0"/>
                          </a:lnTo>
                          <a:lnTo>
                            <a:pt x="0" y="3"/>
                          </a:lnTo>
                          <a:lnTo>
                            <a:pt x="69" y="160"/>
                          </a:lnTo>
                          <a:lnTo>
                            <a:pt x="73" y="16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02" name="Freeform 370"/>
                    <p:cNvSpPr/>
                    <p:nvPr/>
                  </p:nvSpPr>
                  <p:spPr>
                    <a:xfrm>
                      <a:off x="8907" y="7891"/>
                      <a:ext cx="73" cy="160"/>
                    </a:xfrm>
                    <a:custGeom>
                      <a:avLst/>
                      <a:gdLst>
                        <a:gd name="txL" fmla="*/ 0 w 73"/>
                        <a:gd name="txT" fmla="*/ 0 h 160"/>
                        <a:gd name="txR" fmla="*/ 73 w 73"/>
                        <a:gd name="txB" fmla="*/ 160 h 160"/>
                      </a:gdLst>
                      <a:ahLst/>
                      <a:cxnLst>
                        <a:cxn ang="0">
                          <a:pos x="73" y="160"/>
                        </a:cxn>
                        <a:cxn ang="0">
                          <a:pos x="73" y="157"/>
                        </a:cxn>
                        <a:cxn ang="0">
                          <a:pos x="4" y="0"/>
                        </a:cxn>
                        <a:cxn ang="0">
                          <a:pos x="0" y="3"/>
                        </a:cxn>
                        <a:cxn ang="0">
                          <a:pos x="69" y="160"/>
                        </a:cxn>
                        <a:cxn ang="0">
                          <a:pos x="73" y="160"/>
                        </a:cxn>
                      </a:cxnLst>
                      <a:rect l="txL" t="txT" r="txR" b="txB"/>
                      <a:pathLst>
                        <a:path w="73" h="160">
                          <a:moveTo>
                            <a:pt x="73" y="160"/>
                          </a:moveTo>
                          <a:lnTo>
                            <a:pt x="73" y="157"/>
                          </a:lnTo>
                          <a:lnTo>
                            <a:pt x="4" y="0"/>
                          </a:lnTo>
                          <a:lnTo>
                            <a:pt x="0" y="3"/>
                          </a:lnTo>
                          <a:lnTo>
                            <a:pt x="69" y="160"/>
                          </a:lnTo>
                          <a:lnTo>
                            <a:pt x="73" y="16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7" name="Group 371"/>
                  <p:cNvGrpSpPr/>
                  <p:nvPr/>
                </p:nvGrpSpPr>
                <p:grpSpPr>
                  <a:xfrm>
                    <a:off x="4338" y="2319"/>
                    <a:ext cx="169" cy="98"/>
                    <a:chOff x="8872" y="8048"/>
                    <a:chExt cx="106" cy="165"/>
                  </a:xfrm>
                </p:grpSpPr>
                <p:sp>
                  <p:nvSpPr>
                    <p:cNvPr id="50699" name="Freeform 372"/>
                    <p:cNvSpPr/>
                    <p:nvPr/>
                  </p:nvSpPr>
                  <p:spPr>
                    <a:xfrm>
                      <a:off x="8872" y="8048"/>
                      <a:ext cx="106" cy="165"/>
                    </a:xfrm>
                    <a:custGeom>
                      <a:avLst/>
                      <a:gdLst>
                        <a:gd name="txL" fmla="*/ 0 w 106"/>
                        <a:gd name="txT" fmla="*/ 0 h 165"/>
                        <a:gd name="txR" fmla="*/ 106 w 106"/>
                        <a:gd name="txB" fmla="*/ 165 h 165"/>
                      </a:gdLst>
                      <a:ahLst/>
                      <a:cxnLst>
                        <a:cxn ang="0">
                          <a:pos x="0" y="165"/>
                        </a:cxn>
                        <a:cxn ang="0">
                          <a:pos x="4" y="165"/>
                        </a:cxn>
                        <a:cxn ang="0">
                          <a:pos x="106" y="3"/>
                        </a:cxn>
                        <a:cxn ang="0">
                          <a:pos x="102" y="0"/>
                        </a:cxn>
                        <a:cxn ang="0">
                          <a:pos x="0" y="161"/>
                        </a:cxn>
                        <a:cxn ang="0">
                          <a:pos x="0" y="165"/>
                        </a:cxn>
                      </a:cxnLst>
                      <a:rect l="txL" t="txT" r="txR" b="txB"/>
                      <a:pathLst>
                        <a:path w="106" h="165">
                          <a:moveTo>
                            <a:pt x="0" y="165"/>
                          </a:moveTo>
                          <a:lnTo>
                            <a:pt x="4" y="165"/>
                          </a:lnTo>
                          <a:lnTo>
                            <a:pt x="106" y="3"/>
                          </a:lnTo>
                          <a:lnTo>
                            <a:pt x="102" y="0"/>
                          </a:lnTo>
                          <a:lnTo>
                            <a:pt x="0" y="161"/>
                          </a:lnTo>
                          <a:lnTo>
                            <a:pt x="0" y="165"/>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700" name="Freeform 373"/>
                    <p:cNvSpPr/>
                    <p:nvPr/>
                  </p:nvSpPr>
                  <p:spPr>
                    <a:xfrm>
                      <a:off x="8872" y="8048"/>
                      <a:ext cx="106" cy="165"/>
                    </a:xfrm>
                    <a:custGeom>
                      <a:avLst/>
                      <a:gdLst>
                        <a:gd name="txL" fmla="*/ 0 w 106"/>
                        <a:gd name="txT" fmla="*/ 0 h 165"/>
                        <a:gd name="txR" fmla="*/ 106 w 106"/>
                        <a:gd name="txB" fmla="*/ 165 h 165"/>
                      </a:gdLst>
                      <a:ahLst/>
                      <a:cxnLst>
                        <a:cxn ang="0">
                          <a:pos x="0" y="165"/>
                        </a:cxn>
                        <a:cxn ang="0">
                          <a:pos x="4" y="165"/>
                        </a:cxn>
                        <a:cxn ang="0">
                          <a:pos x="106" y="3"/>
                        </a:cxn>
                        <a:cxn ang="0">
                          <a:pos x="102" y="0"/>
                        </a:cxn>
                        <a:cxn ang="0">
                          <a:pos x="0" y="161"/>
                        </a:cxn>
                        <a:cxn ang="0">
                          <a:pos x="0" y="165"/>
                        </a:cxn>
                      </a:cxnLst>
                      <a:rect l="txL" t="txT" r="txR" b="txB"/>
                      <a:pathLst>
                        <a:path w="106" h="165">
                          <a:moveTo>
                            <a:pt x="0" y="165"/>
                          </a:moveTo>
                          <a:lnTo>
                            <a:pt x="4" y="165"/>
                          </a:lnTo>
                          <a:lnTo>
                            <a:pt x="106" y="3"/>
                          </a:lnTo>
                          <a:lnTo>
                            <a:pt x="102" y="0"/>
                          </a:lnTo>
                          <a:lnTo>
                            <a:pt x="0" y="161"/>
                          </a:lnTo>
                          <a:lnTo>
                            <a:pt x="0" y="165"/>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8" name="Group 374"/>
                  <p:cNvGrpSpPr/>
                  <p:nvPr/>
                </p:nvGrpSpPr>
                <p:grpSpPr>
                  <a:xfrm>
                    <a:off x="4338" y="2415"/>
                    <a:ext cx="239" cy="95"/>
                    <a:chOff x="8872" y="8210"/>
                    <a:chExt cx="150" cy="160"/>
                  </a:xfrm>
                </p:grpSpPr>
                <p:sp>
                  <p:nvSpPr>
                    <p:cNvPr id="50697" name="Freeform 375"/>
                    <p:cNvSpPr/>
                    <p:nvPr/>
                  </p:nvSpPr>
                  <p:spPr>
                    <a:xfrm>
                      <a:off x="8872" y="8210"/>
                      <a:ext cx="150" cy="160"/>
                    </a:xfrm>
                    <a:custGeom>
                      <a:avLst/>
                      <a:gdLst>
                        <a:gd name="txL" fmla="*/ 0 w 150"/>
                        <a:gd name="txT" fmla="*/ 0 h 160"/>
                        <a:gd name="txR" fmla="*/ 150 w 150"/>
                        <a:gd name="txB" fmla="*/ 160 h 160"/>
                      </a:gdLst>
                      <a:ahLst/>
                      <a:cxnLst>
                        <a:cxn ang="0">
                          <a:pos x="150" y="160"/>
                        </a:cxn>
                        <a:cxn ang="0">
                          <a:pos x="150" y="155"/>
                        </a:cxn>
                        <a:cxn ang="0">
                          <a:pos x="4" y="0"/>
                        </a:cxn>
                        <a:cxn ang="0">
                          <a:pos x="0" y="4"/>
                        </a:cxn>
                        <a:cxn ang="0">
                          <a:pos x="147" y="160"/>
                        </a:cxn>
                        <a:cxn ang="0">
                          <a:pos x="150" y="160"/>
                        </a:cxn>
                      </a:cxnLst>
                      <a:rect l="txL" t="txT" r="txR" b="txB"/>
                      <a:pathLst>
                        <a:path w="150" h="160">
                          <a:moveTo>
                            <a:pt x="150" y="160"/>
                          </a:moveTo>
                          <a:lnTo>
                            <a:pt x="150" y="155"/>
                          </a:lnTo>
                          <a:lnTo>
                            <a:pt x="4" y="0"/>
                          </a:lnTo>
                          <a:lnTo>
                            <a:pt x="0" y="4"/>
                          </a:lnTo>
                          <a:lnTo>
                            <a:pt x="147" y="160"/>
                          </a:lnTo>
                          <a:lnTo>
                            <a:pt x="150" y="16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98" name="Freeform 376"/>
                    <p:cNvSpPr/>
                    <p:nvPr/>
                  </p:nvSpPr>
                  <p:spPr>
                    <a:xfrm>
                      <a:off x="8872" y="8210"/>
                      <a:ext cx="150" cy="160"/>
                    </a:xfrm>
                    <a:custGeom>
                      <a:avLst/>
                      <a:gdLst>
                        <a:gd name="txL" fmla="*/ 0 w 150"/>
                        <a:gd name="txT" fmla="*/ 0 h 160"/>
                        <a:gd name="txR" fmla="*/ 150 w 150"/>
                        <a:gd name="txB" fmla="*/ 160 h 160"/>
                      </a:gdLst>
                      <a:ahLst/>
                      <a:cxnLst>
                        <a:cxn ang="0">
                          <a:pos x="150" y="160"/>
                        </a:cxn>
                        <a:cxn ang="0">
                          <a:pos x="150" y="155"/>
                        </a:cxn>
                        <a:cxn ang="0">
                          <a:pos x="4" y="0"/>
                        </a:cxn>
                        <a:cxn ang="0">
                          <a:pos x="0" y="4"/>
                        </a:cxn>
                        <a:cxn ang="0">
                          <a:pos x="147" y="160"/>
                        </a:cxn>
                        <a:cxn ang="0">
                          <a:pos x="150" y="160"/>
                        </a:cxn>
                      </a:cxnLst>
                      <a:rect l="txL" t="txT" r="txR" b="txB"/>
                      <a:pathLst>
                        <a:path w="150" h="160">
                          <a:moveTo>
                            <a:pt x="150" y="160"/>
                          </a:moveTo>
                          <a:lnTo>
                            <a:pt x="150" y="155"/>
                          </a:lnTo>
                          <a:lnTo>
                            <a:pt x="4" y="0"/>
                          </a:lnTo>
                          <a:lnTo>
                            <a:pt x="0" y="4"/>
                          </a:lnTo>
                          <a:lnTo>
                            <a:pt x="147" y="160"/>
                          </a:lnTo>
                          <a:lnTo>
                            <a:pt x="150" y="16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09" name="Group 377"/>
                  <p:cNvGrpSpPr/>
                  <p:nvPr/>
                </p:nvGrpSpPr>
                <p:grpSpPr>
                  <a:xfrm>
                    <a:off x="4274" y="2506"/>
                    <a:ext cx="303" cy="88"/>
                    <a:chOff x="8832" y="8364"/>
                    <a:chExt cx="190" cy="148"/>
                  </a:xfrm>
                </p:grpSpPr>
                <p:sp>
                  <p:nvSpPr>
                    <p:cNvPr id="50695" name="Freeform 378"/>
                    <p:cNvSpPr/>
                    <p:nvPr/>
                  </p:nvSpPr>
                  <p:spPr>
                    <a:xfrm>
                      <a:off x="8832" y="8364"/>
                      <a:ext cx="190" cy="148"/>
                    </a:xfrm>
                    <a:custGeom>
                      <a:avLst/>
                      <a:gdLst>
                        <a:gd name="txL" fmla="*/ 0 w 190"/>
                        <a:gd name="txT" fmla="*/ 0 h 148"/>
                        <a:gd name="txR" fmla="*/ 190 w 190"/>
                        <a:gd name="txB" fmla="*/ 148 h 148"/>
                      </a:gdLst>
                      <a:ahLst/>
                      <a:cxnLst>
                        <a:cxn ang="0">
                          <a:pos x="0" y="148"/>
                        </a:cxn>
                        <a:cxn ang="0">
                          <a:pos x="3" y="148"/>
                        </a:cxn>
                        <a:cxn ang="0">
                          <a:pos x="190" y="5"/>
                        </a:cxn>
                        <a:cxn ang="0">
                          <a:pos x="187" y="0"/>
                        </a:cxn>
                        <a:cxn ang="0">
                          <a:pos x="0" y="143"/>
                        </a:cxn>
                        <a:cxn ang="0">
                          <a:pos x="0" y="148"/>
                        </a:cxn>
                      </a:cxnLst>
                      <a:rect l="txL" t="txT" r="txR" b="txB"/>
                      <a:pathLst>
                        <a:path w="190" h="148">
                          <a:moveTo>
                            <a:pt x="0" y="148"/>
                          </a:moveTo>
                          <a:lnTo>
                            <a:pt x="3" y="148"/>
                          </a:lnTo>
                          <a:lnTo>
                            <a:pt x="190" y="5"/>
                          </a:lnTo>
                          <a:lnTo>
                            <a:pt x="187" y="0"/>
                          </a:lnTo>
                          <a:lnTo>
                            <a:pt x="0" y="143"/>
                          </a:lnTo>
                          <a:lnTo>
                            <a:pt x="0" y="148"/>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96" name="Freeform 379"/>
                    <p:cNvSpPr/>
                    <p:nvPr/>
                  </p:nvSpPr>
                  <p:spPr>
                    <a:xfrm>
                      <a:off x="8832" y="8364"/>
                      <a:ext cx="190" cy="148"/>
                    </a:xfrm>
                    <a:custGeom>
                      <a:avLst/>
                      <a:gdLst>
                        <a:gd name="txL" fmla="*/ 0 w 190"/>
                        <a:gd name="txT" fmla="*/ 0 h 148"/>
                        <a:gd name="txR" fmla="*/ 190 w 190"/>
                        <a:gd name="txB" fmla="*/ 148 h 148"/>
                      </a:gdLst>
                      <a:ahLst/>
                      <a:cxnLst>
                        <a:cxn ang="0">
                          <a:pos x="0" y="148"/>
                        </a:cxn>
                        <a:cxn ang="0">
                          <a:pos x="3" y="148"/>
                        </a:cxn>
                        <a:cxn ang="0">
                          <a:pos x="190" y="5"/>
                        </a:cxn>
                        <a:cxn ang="0">
                          <a:pos x="187" y="0"/>
                        </a:cxn>
                        <a:cxn ang="0">
                          <a:pos x="0" y="143"/>
                        </a:cxn>
                        <a:cxn ang="0">
                          <a:pos x="0" y="148"/>
                        </a:cxn>
                      </a:cxnLst>
                      <a:rect l="txL" t="txT" r="txR" b="txB"/>
                      <a:pathLst>
                        <a:path w="190" h="148">
                          <a:moveTo>
                            <a:pt x="0" y="148"/>
                          </a:moveTo>
                          <a:lnTo>
                            <a:pt x="3" y="148"/>
                          </a:lnTo>
                          <a:lnTo>
                            <a:pt x="190" y="5"/>
                          </a:lnTo>
                          <a:lnTo>
                            <a:pt x="187" y="0"/>
                          </a:lnTo>
                          <a:lnTo>
                            <a:pt x="0" y="143"/>
                          </a:lnTo>
                          <a:lnTo>
                            <a:pt x="0" y="14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10" name="Group 380"/>
                  <p:cNvGrpSpPr/>
                  <p:nvPr/>
                </p:nvGrpSpPr>
                <p:grpSpPr>
                  <a:xfrm>
                    <a:off x="4274" y="2590"/>
                    <a:ext cx="370" cy="112"/>
                    <a:chOff x="8832" y="8506"/>
                    <a:chExt cx="232" cy="188"/>
                  </a:xfrm>
                </p:grpSpPr>
                <p:sp>
                  <p:nvSpPr>
                    <p:cNvPr id="50693" name="Freeform 381"/>
                    <p:cNvSpPr/>
                    <p:nvPr/>
                  </p:nvSpPr>
                  <p:spPr>
                    <a:xfrm>
                      <a:off x="8832" y="8506"/>
                      <a:ext cx="232" cy="188"/>
                    </a:xfrm>
                    <a:custGeom>
                      <a:avLst/>
                      <a:gdLst>
                        <a:gd name="txL" fmla="*/ 0 w 232"/>
                        <a:gd name="txT" fmla="*/ 0 h 188"/>
                        <a:gd name="txR" fmla="*/ 232 w 232"/>
                        <a:gd name="txB" fmla="*/ 188 h 188"/>
                      </a:gdLst>
                      <a:ahLst/>
                      <a:cxnLst>
                        <a:cxn ang="0">
                          <a:pos x="232" y="188"/>
                        </a:cxn>
                        <a:cxn ang="0">
                          <a:pos x="232" y="183"/>
                        </a:cxn>
                        <a:cxn ang="0">
                          <a:pos x="3" y="0"/>
                        </a:cxn>
                        <a:cxn ang="0">
                          <a:pos x="0" y="5"/>
                        </a:cxn>
                        <a:cxn ang="0">
                          <a:pos x="229" y="188"/>
                        </a:cxn>
                        <a:cxn ang="0">
                          <a:pos x="232" y="188"/>
                        </a:cxn>
                      </a:cxnLst>
                      <a:rect l="txL" t="txT" r="txR" b="txB"/>
                      <a:pathLst>
                        <a:path w="232" h="188">
                          <a:moveTo>
                            <a:pt x="232" y="188"/>
                          </a:moveTo>
                          <a:lnTo>
                            <a:pt x="232" y="183"/>
                          </a:lnTo>
                          <a:lnTo>
                            <a:pt x="3" y="0"/>
                          </a:lnTo>
                          <a:lnTo>
                            <a:pt x="0" y="5"/>
                          </a:lnTo>
                          <a:lnTo>
                            <a:pt x="229" y="188"/>
                          </a:lnTo>
                          <a:lnTo>
                            <a:pt x="232" y="188"/>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94" name="Freeform 382"/>
                    <p:cNvSpPr/>
                    <p:nvPr/>
                  </p:nvSpPr>
                  <p:spPr>
                    <a:xfrm>
                      <a:off x="8832" y="8506"/>
                      <a:ext cx="232" cy="188"/>
                    </a:xfrm>
                    <a:custGeom>
                      <a:avLst/>
                      <a:gdLst>
                        <a:gd name="txL" fmla="*/ 0 w 232"/>
                        <a:gd name="txT" fmla="*/ 0 h 188"/>
                        <a:gd name="txR" fmla="*/ 232 w 232"/>
                        <a:gd name="txB" fmla="*/ 188 h 188"/>
                      </a:gdLst>
                      <a:ahLst/>
                      <a:cxnLst>
                        <a:cxn ang="0">
                          <a:pos x="232" y="188"/>
                        </a:cxn>
                        <a:cxn ang="0">
                          <a:pos x="232" y="183"/>
                        </a:cxn>
                        <a:cxn ang="0">
                          <a:pos x="3" y="0"/>
                        </a:cxn>
                        <a:cxn ang="0">
                          <a:pos x="0" y="5"/>
                        </a:cxn>
                        <a:cxn ang="0">
                          <a:pos x="229" y="188"/>
                        </a:cxn>
                        <a:cxn ang="0">
                          <a:pos x="232" y="188"/>
                        </a:cxn>
                      </a:cxnLst>
                      <a:rect l="txL" t="txT" r="txR" b="txB"/>
                      <a:pathLst>
                        <a:path w="232" h="188">
                          <a:moveTo>
                            <a:pt x="232" y="188"/>
                          </a:moveTo>
                          <a:lnTo>
                            <a:pt x="232" y="183"/>
                          </a:lnTo>
                          <a:lnTo>
                            <a:pt x="3" y="0"/>
                          </a:lnTo>
                          <a:lnTo>
                            <a:pt x="0" y="5"/>
                          </a:lnTo>
                          <a:lnTo>
                            <a:pt x="229" y="188"/>
                          </a:lnTo>
                          <a:lnTo>
                            <a:pt x="232" y="18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11" name="Group 383"/>
                  <p:cNvGrpSpPr/>
                  <p:nvPr/>
                </p:nvGrpSpPr>
                <p:grpSpPr>
                  <a:xfrm>
                    <a:off x="4204" y="2700"/>
                    <a:ext cx="440" cy="136"/>
                    <a:chOff x="8788" y="8690"/>
                    <a:chExt cx="276" cy="230"/>
                  </a:xfrm>
                </p:grpSpPr>
                <p:sp>
                  <p:nvSpPr>
                    <p:cNvPr id="50691" name="Freeform 384"/>
                    <p:cNvSpPr/>
                    <p:nvPr/>
                  </p:nvSpPr>
                  <p:spPr>
                    <a:xfrm>
                      <a:off x="8788" y="8690"/>
                      <a:ext cx="276" cy="230"/>
                    </a:xfrm>
                    <a:custGeom>
                      <a:avLst/>
                      <a:gdLst>
                        <a:gd name="txL" fmla="*/ 0 w 276"/>
                        <a:gd name="txT" fmla="*/ 0 h 230"/>
                        <a:gd name="txR" fmla="*/ 276 w 276"/>
                        <a:gd name="txB" fmla="*/ 230 h 230"/>
                      </a:gdLst>
                      <a:ahLst/>
                      <a:cxnLst>
                        <a:cxn ang="0">
                          <a:pos x="1" y="230"/>
                        </a:cxn>
                        <a:cxn ang="0">
                          <a:pos x="3" y="230"/>
                        </a:cxn>
                        <a:cxn ang="0">
                          <a:pos x="276" y="5"/>
                        </a:cxn>
                        <a:cxn ang="0">
                          <a:pos x="273" y="0"/>
                        </a:cxn>
                        <a:cxn ang="0">
                          <a:pos x="0" y="225"/>
                        </a:cxn>
                        <a:cxn ang="0">
                          <a:pos x="1" y="230"/>
                        </a:cxn>
                      </a:cxnLst>
                      <a:rect l="txL" t="txT" r="txR" b="txB"/>
                      <a:pathLst>
                        <a:path w="276" h="230">
                          <a:moveTo>
                            <a:pt x="1" y="230"/>
                          </a:moveTo>
                          <a:lnTo>
                            <a:pt x="3" y="230"/>
                          </a:lnTo>
                          <a:lnTo>
                            <a:pt x="276" y="5"/>
                          </a:lnTo>
                          <a:lnTo>
                            <a:pt x="273" y="0"/>
                          </a:lnTo>
                          <a:lnTo>
                            <a:pt x="0" y="225"/>
                          </a:lnTo>
                          <a:lnTo>
                            <a:pt x="1" y="23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92" name="Freeform 385"/>
                    <p:cNvSpPr/>
                    <p:nvPr/>
                  </p:nvSpPr>
                  <p:spPr>
                    <a:xfrm>
                      <a:off x="8788" y="8690"/>
                      <a:ext cx="276" cy="230"/>
                    </a:xfrm>
                    <a:custGeom>
                      <a:avLst/>
                      <a:gdLst>
                        <a:gd name="txL" fmla="*/ 0 w 276"/>
                        <a:gd name="txT" fmla="*/ 0 h 230"/>
                        <a:gd name="txR" fmla="*/ 276 w 276"/>
                        <a:gd name="txB" fmla="*/ 230 h 230"/>
                      </a:gdLst>
                      <a:ahLst/>
                      <a:cxnLst>
                        <a:cxn ang="0">
                          <a:pos x="1" y="230"/>
                        </a:cxn>
                        <a:cxn ang="0">
                          <a:pos x="3" y="230"/>
                        </a:cxn>
                        <a:cxn ang="0">
                          <a:pos x="276" y="5"/>
                        </a:cxn>
                        <a:cxn ang="0">
                          <a:pos x="273" y="0"/>
                        </a:cxn>
                        <a:cxn ang="0">
                          <a:pos x="0" y="225"/>
                        </a:cxn>
                        <a:cxn ang="0">
                          <a:pos x="1" y="230"/>
                        </a:cxn>
                      </a:cxnLst>
                      <a:rect l="txL" t="txT" r="txR" b="txB"/>
                      <a:pathLst>
                        <a:path w="276" h="230">
                          <a:moveTo>
                            <a:pt x="1" y="230"/>
                          </a:moveTo>
                          <a:lnTo>
                            <a:pt x="3" y="230"/>
                          </a:lnTo>
                          <a:lnTo>
                            <a:pt x="276" y="5"/>
                          </a:lnTo>
                          <a:lnTo>
                            <a:pt x="273" y="0"/>
                          </a:lnTo>
                          <a:lnTo>
                            <a:pt x="0" y="225"/>
                          </a:lnTo>
                          <a:lnTo>
                            <a:pt x="1" y="23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12" name="Group 386"/>
                  <p:cNvGrpSpPr/>
                  <p:nvPr/>
                </p:nvGrpSpPr>
                <p:grpSpPr>
                  <a:xfrm>
                    <a:off x="4204" y="2833"/>
                    <a:ext cx="529" cy="143"/>
                    <a:chOff x="8788" y="8914"/>
                    <a:chExt cx="332" cy="242"/>
                  </a:xfrm>
                </p:grpSpPr>
                <p:sp>
                  <p:nvSpPr>
                    <p:cNvPr id="50689" name="Freeform 387"/>
                    <p:cNvSpPr/>
                    <p:nvPr/>
                  </p:nvSpPr>
                  <p:spPr>
                    <a:xfrm>
                      <a:off x="8788" y="8914"/>
                      <a:ext cx="332" cy="242"/>
                    </a:xfrm>
                    <a:custGeom>
                      <a:avLst/>
                      <a:gdLst>
                        <a:gd name="txL" fmla="*/ 0 w 332"/>
                        <a:gd name="txT" fmla="*/ 0 h 242"/>
                        <a:gd name="txR" fmla="*/ 332 w 332"/>
                        <a:gd name="txB" fmla="*/ 242 h 242"/>
                      </a:gdLst>
                      <a:ahLst/>
                      <a:cxnLst>
                        <a:cxn ang="0">
                          <a:pos x="332" y="237"/>
                        </a:cxn>
                        <a:cxn ang="0">
                          <a:pos x="3" y="0"/>
                        </a:cxn>
                        <a:cxn ang="0">
                          <a:pos x="0" y="5"/>
                        </a:cxn>
                        <a:cxn ang="0">
                          <a:pos x="329" y="242"/>
                        </a:cxn>
                        <a:cxn ang="0">
                          <a:pos x="332" y="237"/>
                        </a:cxn>
                      </a:cxnLst>
                      <a:rect l="txL" t="txT" r="txR" b="txB"/>
                      <a:pathLst>
                        <a:path w="332" h="242">
                          <a:moveTo>
                            <a:pt x="332" y="237"/>
                          </a:moveTo>
                          <a:lnTo>
                            <a:pt x="3" y="0"/>
                          </a:lnTo>
                          <a:lnTo>
                            <a:pt x="0" y="5"/>
                          </a:lnTo>
                          <a:lnTo>
                            <a:pt x="329" y="242"/>
                          </a:lnTo>
                          <a:lnTo>
                            <a:pt x="332" y="237"/>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90" name="Freeform 388"/>
                    <p:cNvSpPr/>
                    <p:nvPr/>
                  </p:nvSpPr>
                  <p:spPr>
                    <a:xfrm>
                      <a:off x="8788" y="8914"/>
                      <a:ext cx="332" cy="242"/>
                    </a:xfrm>
                    <a:custGeom>
                      <a:avLst/>
                      <a:gdLst>
                        <a:gd name="txL" fmla="*/ 0 w 332"/>
                        <a:gd name="txT" fmla="*/ 0 h 242"/>
                        <a:gd name="txR" fmla="*/ 332 w 332"/>
                        <a:gd name="txB" fmla="*/ 242 h 242"/>
                      </a:gdLst>
                      <a:ahLst/>
                      <a:cxnLst>
                        <a:cxn ang="0">
                          <a:pos x="332" y="237"/>
                        </a:cxn>
                        <a:cxn ang="0">
                          <a:pos x="3" y="0"/>
                        </a:cxn>
                        <a:cxn ang="0">
                          <a:pos x="0" y="5"/>
                        </a:cxn>
                        <a:cxn ang="0">
                          <a:pos x="329" y="242"/>
                        </a:cxn>
                        <a:cxn ang="0">
                          <a:pos x="332" y="237"/>
                        </a:cxn>
                      </a:cxnLst>
                      <a:rect l="txL" t="txT" r="txR" b="txB"/>
                      <a:pathLst>
                        <a:path w="332" h="242">
                          <a:moveTo>
                            <a:pt x="332" y="237"/>
                          </a:moveTo>
                          <a:lnTo>
                            <a:pt x="3" y="0"/>
                          </a:lnTo>
                          <a:lnTo>
                            <a:pt x="0" y="5"/>
                          </a:lnTo>
                          <a:lnTo>
                            <a:pt x="329" y="242"/>
                          </a:lnTo>
                          <a:lnTo>
                            <a:pt x="332" y="23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13" name="Group 389"/>
                  <p:cNvGrpSpPr/>
                  <p:nvPr/>
                </p:nvGrpSpPr>
                <p:grpSpPr>
                  <a:xfrm>
                    <a:off x="4080" y="2220"/>
                    <a:ext cx="317" cy="948"/>
                    <a:chOff x="8710" y="7882"/>
                    <a:chExt cx="199" cy="1597"/>
                  </a:xfrm>
                </p:grpSpPr>
                <p:sp>
                  <p:nvSpPr>
                    <p:cNvPr id="50687" name="Freeform 390"/>
                    <p:cNvSpPr/>
                    <p:nvPr/>
                  </p:nvSpPr>
                  <p:spPr>
                    <a:xfrm>
                      <a:off x="8710" y="7882"/>
                      <a:ext cx="199" cy="1597"/>
                    </a:xfrm>
                    <a:custGeom>
                      <a:avLst/>
                      <a:gdLst>
                        <a:gd name="txL" fmla="*/ 0 w 199"/>
                        <a:gd name="txT" fmla="*/ 0 h 1597"/>
                        <a:gd name="txR" fmla="*/ 199 w 199"/>
                        <a:gd name="txB" fmla="*/ 1597 h 1597"/>
                      </a:gdLst>
                      <a:ahLst/>
                      <a:cxnLst>
                        <a:cxn ang="0">
                          <a:pos x="196" y="0"/>
                        </a:cxn>
                        <a:cxn ang="0">
                          <a:pos x="194" y="2"/>
                        </a:cxn>
                        <a:cxn ang="0">
                          <a:pos x="0" y="1596"/>
                        </a:cxn>
                        <a:cxn ang="0">
                          <a:pos x="5" y="1597"/>
                        </a:cxn>
                        <a:cxn ang="0">
                          <a:pos x="199" y="3"/>
                        </a:cxn>
                        <a:cxn ang="0">
                          <a:pos x="196" y="0"/>
                        </a:cxn>
                      </a:cxnLst>
                      <a:rect l="txL" t="txT" r="txR" b="txB"/>
                      <a:pathLst>
                        <a:path w="199" h="1597">
                          <a:moveTo>
                            <a:pt x="196" y="0"/>
                          </a:moveTo>
                          <a:lnTo>
                            <a:pt x="194" y="2"/>
                          </a:lnTo>
                          <a:lnTo>
                            <a:pt x="0" y="1596"/>
                          </a:lnTo>
                          <a:lnTo>
                            <a:pt x="5" y="1597"/>
                          </a:lnTo>
                          <a:lnTo>
                            <a:pt x="199" y="3"/>
                          </a:lnTo>
                          <a:lnTo>
                            <a:pt x="196"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88" name="Freeform 391"/>
                    <p:cNvSpPr/>
                    <p:nvPr/>
                  </p:nvSpPr>
                  <p:spPr>
                    <a:xfrm>
                      <a:off x="8710" y="7882"/>
                      <a:ext cx="199" cy="1597"/>
                    </a:xfrm>
                    <a:custGeom>
                      <a:avLst/>
                      <a:gdLst>
                        <a:gd name="txL" fmla="*/ 0 w 199"/>
                        <a:gd name="txT" fmla="*/ 0 h 1597"/>
                        <a:gd name="txR" fmla="*/ 199 w 199"/>
                        <a:gd name="txB" fmla="*/ 1597 h 1597"/>
                      </a:gdLst>
                      <a:ahLst/>
                      <a:cxnLst>
                        <a:cxn ang="0">
                          <a:pos x="196" y="0"/>
                        </a:cxn>
                        <a:cxn ang="0">
                          <a:pos x="194" y="2"/>
                        </a:cxn>
                        <a:cxn ang="0">
                          <a:pos x="0" y="1596"/>
                        </a:cxn>
                        <a:cxn ang="0">
                          <a:pos x="5" y="1597"/>
                        </a:cxn>
                        <a:cxn ang="0">
                          <a:pos x="199" y="3"/>
                        </a:cxn>
                        <a:cxn ang="0">
                          <a:pos x="196" y="0"/>
                        </a:cxn>
                      </a:cxnLst>
                      <a:rect l="txL" t="txT" r="txR" b="txB"/>
                      <a:pathLst>
                        <a:path w="199" h="1597">
                          <a:moveTo>
                            <a:pt x="196" y="0"/>
                          </a:moveTo>
                          <a:lnTo>
                            <a:pt x="194" y="2"/>
                          </a:lnTo>
                          <a:lnTo>
                            <a:pt x="0" y="1596"/>
                          </a:lnTo>
                          <a:lnTo>
                            <a:pt x="5" y="1597"/>
                          </a:lnTo>
                          <a:lnTo>
                            <a:pt x="199" y="3"/>
                          </a:lnTo>
                          <a:lnTo>
                            <a:pt x="196"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14" name="Group 392"/>
                  <p:cNvGrpSpPr/>
                  <p:nvPr/>
                </p:nvGrpSpPr>
                <p:grpSpPr>
                  <a:xfrm>
                    <a:off x="4403" y="2220"/>
                    <a:ext cx="91" cy="4"/>
                    <a:chOff x="8907" y="7882"/>
                    <a:chExt cx="57" cy="7"/>
                  </a:xfrm>
                </p:grpSpPr>
                <p:sp>
                  <p:nvSpPr>
                    <p:cNvPr id="50685" name="Freeform 393"/>
                    <p:cNvSpPr/>
                    <p:nvPr/>
                  </p:nvSpPr>
                  <p:spPr>
                    <a:xfrm>
                      <a:off x="8907" y="7882"/>
                      <a:ext cx="57" cy="7"/>
                    </a:xfrm>
                    <a:custGeom>
                      <a:avLst/>
                      <a:gdLst>
                        <a:gd name="txL" fmla="*/ 0 w 57"/>
                        <a:gd name="txT" fmla="*/ 0 h 7"/>
                        <a:gd name="txR" fmla="*/ 57 w 57"/>
                        <a:gd name="txB" fmla="*/ 7 h 7"/>
                      </a:gdLst>
                      <a:ahLst/>
                      <a:cxnLst>
                        <a:cxn ang="0">
                          <a:pos x="57" y="3"/>
                        </a:cxn>
                        <a:cxn ang="0">
                          <a:pos x="55" y="0"/>
                        </a:cxn>
                        <a:cxn ang="0">
                          <a:pos x="0" y="0"/>
                        </a:cxn>
                        <a:cxn ang="0">
                          <a:pos x="0" y="7"/>
                        </a:cxn>
                        <a:cxn ang="0">
                          <a:pos x="55" y="7"/>
                        </a:cxn>
                        <a:cxn ang="0">
                          <a:pos x="57" y="3"/>
                        </a:cxn>
                      </a:cxnLst>
                      <a:rect l="txL" t="txT" r="txR" b="txB"/>
                      <a:pathLst>
                        <a:path w="57" h="7">
                          <a:moveTo>
                            <a:pt x="57" y="3"/>
                          </a:moveTo>
                          <a:lnTo>
                            <a:pt x="55" y="0"/>
                          </a:lnTo>
                          <a:lnTo>
                            <a:pt x="0" y="0"/>
                          </a:lnTo>
                          <a:lnTo>
                            <a:pt x="0" y="7"/>
                          </a:lnTo>
                          <a:lnTo>
                            <a:pt x="55" y="7"/>
                          </a:lnTo>
                          <a:lnTo>
                            <a:pt x="57" y="3"/>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86" name="Freeform 394"/>
                    <p:cNvSpPr/>
                    <p:nvPr/>
                  </p:nvSpPr>
                  <p:spPr>
                    <a:xfrm>
                      <a:off x="8907" y="7882"/>
                      <a:ext cx="57" cy="7"/>
                    </a:xfrm>
                    <a:custGeom>
                      <a:avLst/>
                      <a:gdLst>
                        <a:gd name="txL" fmla="*/ 0 w 57"/>
                        <a:gd name="txT" fmla="*/ 0 h 7"/>
                        <a:gd name="txR" fmla="*/ 57 w 57"/>
                        <a:gd name="txB" fmla="*/ 7 h 7"/>
                      </a:gdLst>
                      <a:ahLst/>
                      <a:cxnLst>
                        <a:cxn ang="0">
                          <a:pos x="57" y="3"/>
                        </a:cxn>
                        <a:cxn ang="0">
                          <a:pos x="55" y="0"/>
                        </a:cxn>
                        <a:cxn ang="0">
                          <a:pos x="0" y="0"/>
                        </a:cxn>
                        <a:cxn ang="0">
                          <a:pos x="0" y="7"/>
                        </a:cxn>
                        <a:cxn ang="0">
                          <a:pos x="55" y="7"/>
                        </a:cxn>
                        <a:cxn ang="0">
                          <a:pos x="57" y="3"/>
                        </a:cxn>
                      </a:cxnLst>
                      <a:rect l="txL" t="txT" r="txR" b="txB"/>
                      <a:pathLst>
                        <a:path w="57" h="7">
                          <a:moveTo>
                            <a:pt x="57" y="3"/>
                          </a:moveTo>
                          <a:lnTo>
                            <a:pt x="55" y="0"/>
                          </a:lnTo>
                          <a:lnTo>
                            <a:pt x="0" y="0"/>
                          </a:lnTo>
                          <a:lnTo>
                            <a:pt x="0" y="7"/>
                          </a:lnTo>
                          <a:lnTo>
                            <a:pt x="55" y="7"/>
                          </a:lnTo>
                          <a:lnTo>
                            <a:pt x="57" y="3"/>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15" name="Group 395"/>
                  <p:cNvGrpSpPr/>
                  <p:nvPr/>
                </p:nvGrpSpPr>
                <p:grpSpPr>
                  <a:xfrm>
                    <a:off x="4477" y="2222"/>
                    <a:ext cx="320" cy="942"/>
                    <a:chOff x="8959" y="7885"/>
                    <a:chExt cx="201" cy="1588"/>
                  </a:xfrm>
                </p:grpSpPr>
                <p:sp>
                  <p:nvSpPr>
                    <p:cNvPr id="50683" name="Freeform 396"/>
                    <p:cNvSpPr/>
                    <p:nvPr/>
                  </p:nvSpPr>
                  <p:spPr>
                    <a:xfrm>
                      <a:off x="8959" y="7885"/>
                      <a:ext cx="201" cy="1588"/>
                    </a:xfrm>
                    <a:custGeom>
                      <a:avLst/>
                      <a:gdLst>
                        <a:gd name="txL" fmla="*/ 0 w 201"/>
                        <a:gd name="txT" fmla="*/ 0 h 1588"/>
                        <a:gd name="txR" fmla="*/ 201 w 201"/>
                        <a:gd name="txB" fmla="*/ 1588 h 1588"/>
                      </a:gdLst>
                      <a:ahLst/>
                      <a:cxnLst>
                        <a:cxn ang="0">
                          <a:pos x="201" y="1588"/>
                        </a:cxn>
                        <a:cxn ang="0">
                          <a:pos x="5" y="0"/>
                        </a:cxn>
                        <a:cxn ang="0">
                          <a:pos x="0" y="1"/>
                        </a:cxn>
                        <a:cxn ang="0">
                          <a:pos x="196" y="1588"/>
                        </a:cxn>
                        <a:cxn ang="0">
                          <a:pos x="201" y="1588"/>
                        </a:cxn>
                      </a:cxnLst>
                      <a:rect l="txL" t="txT" r="txR" b="txB"/>
                      <a:pathLst>
                        <a:path w="201" h="1588">
                          <a:moveTo>
                            <a:pt x="201" y="1588"/>
                          </a:moveTo>
                          <a:lnTo>
                            <a:pt x="5" y="0"/>
                          </a:lnTo>
                          <a:lnTo>
                            <a:pt x="0" y="1"/>
                          </a:lnTo>
                          <a:lnTo>
                            <a:pt x="196" y="1588"/>
                          </a:lnTo>
                          <a:lnTo>
                            <a:pt x="201" y="1588"/>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84" name="Freeform 397"/>
                    <p:cNvSpPr/>
                    <p:nvPr/>
                  </p:nvSpPr>
                  <p:spPr>
                    <a:xfrm>
                      <a:off x="8959" y="7885"/>
                      <a:ext cx="201" cy="1588"/>
                    </a:xfrm>
                    <a:custGeom>
                      <a:avLst/>
                      <a:gdLst>
                        <a:gd name="txL" fmla="*/ 0 w 201"/>
                        <a:gd name="txT" fmla="*/ 0 h 1588"/>
                        <a:gd name="txR" fmla="*/ 201 w 201"/>
                        <a:gd name="txB" fmla="*/ 1588 h 1588"/>
                      </a:gdLst>
                      <a:ahLst/>
                      <a:cxnLst>
                        <a:cxn ang="0">
                          <a:pos x="201" y="1588"/>
                        </a:cxn>
                        <a:cxn ang="0">
                          <a:pos x="5" y="0"/>
                        </a:cxn>
                        <a:cxn ang="0">
                          <a:pos x="0" y="1"/>
                        </a:cxn>
                        <a:cxn ang="0">
                          <a:pos x="196" y="1588"/>
                        </a:cxn>
                        <a:cxn ang="0">
                          <a:pos x="201" y="1588"/>
                        </a:cxn>
                      </a:cxnLst>
                      <a:rect l="txL" t="txT" r="txR" b="txB"/>
                      <a:pathLst>
                        <a:path w="201" h="1588">
                          <a:moveTo>
                            <a:pt x="201" y="1588"/>
                          </a:moveTo>
                          <a:lnTo>
                            <a:pt x="5" y="0"/>
                          </a:lnTo>
                          <a:lnTo>
                            <a:pt x="0" y="1"/>
                          </a:lnTo>
                          <a:lnTo>
                            <a:pt x="196" y="1588"/>
                          </a:lnTo>
                          <a:lnTo>
                            <a:pt x="201" y="158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16" name="Group 398"/>
                  <p:cNvGrpSpPr/>
                  <p:nvPr/>
                </p:nvGrpSpPr>
                <p:grpSpPr>
                  <a:xfrm>
                    <a:off x="4430" y="2213"/>
                    <a:ext cx="17" cy="6"/>
                    <a:chOff x="8924" y="7870"/>
                    <a:chExt cx="11" cy="10"/>
                  </a:xfrm>
                </p:grpSpPr>
                <p:sp>
                  <p:nvSpPr>
                    <p:cNvPr id="50681" name="Freeform 399"/>
                    <p:cNvSpPr/>
                    <p:nvPr/>
                  </p:nvSpPr>
                  <p:spPr>
                    <a:xfrm>
                      <a:off x="8924" y="7870"/>
                      <a:ext cx="11" cy="10"/>
                    </a:xfrm>
                    <a:custGeom>
                      <a:avLst/>
                      <a:gdLst>
                        <a:gd name="txL" fmla="*/ 0 w 11"/>
                        <a:gd name="txT" fmla="*/ 0 h 10"/>
                        <a:gd name="txR" fmla="*/ 11 w 11"/>
                        <a:gd name="txB" fmla="*/ 10 h 10"/>
                      </a:gdLst>
                      <a:ahLst/>
                      <a:cxnLst>
                        <a:cxn ang="0">
                          <a:pos x="2" y="10"/>
                        </a:cxn>
                        <a:cxn ang="0">
                          <a:pos x="9" y="10"/>
                        </a:cxn>
                        <a:cxn ang="0">
                          <a:pos x="10" y="10"/>
                        </a:cxn>
                        <a:cxn ang="0">
                          <a:pos x="10" y="10"/>
                        </a:cxn>
                        <a:cxn ang="0">
                          <a:pos x="10" y="10"/>
                        </a:cxn>
                        <a:cxn ang="0">
                          <a:pos x="10" y="9"/>
                        </a:cxn>
                        <a:cxn ang="0">
                          <a:pos x="11" y="9"/>
                        </a:cxn>
                        <a:cxn ang="0">
                          <a:pos x="11" y="9"/>
                        </a:cxn>
                        <a:cxn ang="0">
                          <a:pos x="11" y="9"/>
                        </a:cxn>
                        <a:cxn ang="0">
                          <a:pos x="11" y="8"/>
                        </a:cxn>
                        <a:cxn ang="0">
                          <a:pos x="11" y="8"/>
                        </a:cxn>
                        <a:cxn ang="0">
                          <a:pos x="11" y="8"/>
                        </a:cxn>
                        <a:cxn ang="0">
                          <a:pos x="11" y="3"/>
                        </a:cxn>
                        <a:cxn ang="0">
                          <a:pos x="11" y="2"/>
                        </a:cxn>
                        <a:cxn ang="0">
                          <a:pos x="11" y="2"/>
                        </a:cxn>
                        <a:cxn ang="0">
                          <a:pos x="11" y="2"/>
                        </a:cxn>
                        <a:cxn ang="0">
                          <a:pos x="11" y="2"/>
                        </a:cxn>
                        <a:cxn ang="0">
                          <a:pos x="11" y="1"/>
                        </a:cxn>
                        <a:cxn ang="0">
                          <a:pos x="10" y="1"/>
                        </a:cxn>
                        <a:cxn ang="0">
                          <a:pos x="10" y="1"/>
                        </a:cxn>
                        <a:cxn ang="0">
                          <a:pos x="10" y="1"/>
                        </a:cxn>
                        <a:cxn ang="0">
                          <a:pos x="10" y="0"/>
                        </a:cxn>
                        <a:cxn ang="0">
                          <a:pos x="9" y="0"/>
                        </a:cxn>
                        <a:cxn ang="0">
                          <a:pos x="2" y="0"/>
                        </a:cxn>
                        <a:cxn ang="0">
                          <a:pos x="2" y="0"/>
                        </a:cxn>
                        <a:cxn ang="0">
                          <a:pos x="1" y="1"/>
                        </a:cxn>
                        <a:cxn ang="0">
                          <a:pos x="1" y="1"/>
                        </a:cxn>
                        <a:cxn ang="0">
                          <a:pos x="1" y="1"/>
                        </a:cxn>
                        <a:cxn ang="0">
                          <a:pos x="1" y="1"/>
                        </a:cxn>
                        <a:cxn ang="0">
                          <a:pos x="1" y="2"/>
                        </a:cxn>
                        <a:cxn ang="0">
                          <a:pos x="0" y="2"/>
                        </a:cxn>
                        <a:cxn ang="0">
                          <a:pos x="0" y="2"/>
                        </a:cxn>
                        <a:cxn ang="0">
                          <a:pos x="0" y="2"/>
                        </a:cxn>
                        <a:cxn ang="0">
                          <a:pos x="0" y="3"/>
                        </a:cxn>
                        <a:cxn ang="0">
                          <a:pos x="0" y="8"/>
                        </a:cxn>
                        <a:cxn ang="0">
                          <a:pos x="0" y="8"/>
                        </a:cxn>
                        <a:cxn ang="0">
                          <a:pos x="0" y="8"/>
                        </a:cxn>
                        <a:cxn ang="0">
                          <a:pos x="0" y="9"/>
                        </a:cxn>
                        <a:cxn ang="0">
                          <a:pos x="1" y="9"/>
                        </a:cxn>
                        <a:cxn ang="0">
                          <a:pos x="1" y="9"/>
                        </a:cxn>
                        <a:cxn ang="0">
                          <a:pos x="1" y="9"/>
                        </a:cxn>
                        <a:cxn ang="0">
                          <a:pos x="1" y="10"/>
                        </a:cxn>
                        <a:cxn ang="0">
                          <a:pos x="1" y="10"/>
                        </a:cxn>
                        <a:cxn ang="0">
                          <a:pos x="2" y="10"/>
                        </a:cxn>
                        <a:cxn ang="0">
                          <a:pos x="2" y="10"/>
                        </a:cxn>
                      </a:cxnLst>
                      <a:rect l="txL" t="txT" r="txR" b="txB"/>
                      <a:pathLst>
                        <a:path w="11" h="10">
                          <a:moveTo>
                            <a:pt x="2" y="10"/>
                          </a:moveTo>
                          <a:lnTo>
                            <a:pt x="9" y="10"/>
                          </a:lnTo>
                          <a:lnTo>
                            <a:pt x="10" y="10"/>
                          </a:lnTo>
                          <a:lnTo>
                            <a:pt x="10" y="9"/>
                          </a:lnTo>
                          <a:lnTo>
                            <a:pt x="11" y="9"/>
                          </a:lnTo>
                          <a:lnTo>
                            <a:pt x="11" y="8"/>
                          </a:lnTo>
                          <a:lnTo>
                            <a:pt x="11" y="3"/>
                          </a:lnTo>
                          <a:lnTo>
                            <a:pt x="11" y="2"/>
                          </a:lnTo>
                          <a:lnTo>
                            <a:pt x="11" y="1"/>
                          </a:lnTo>
                          <a:lnTo>
                            <a:pt x="10" y="1"/>
                          </a:lnTo>
                          <a:lnTo>
                            <a:pt x="10" y="0"/>
                          </a:lnTo>
                          <a:lnTo>
                            <a:pt x="9" y="0"/>
                          </a:lnTo>
                          <a:lnTo>
                            <a:pt x="2" y="0"/>
                          </a:lnTo>
                          <a:lnTo>
                            <a:pt x="1" y="1"/>
                          </a:lnTo>
                          <a:lnTo>
                            <a:pt x="1" y="2"/>
                          </a:lnTo>
                          <a:lnTo>
                            <a:pt x="0" y="2"/>
                          </a:lnTo>
                          <a:lnTo>
                            <a:pt x="0" y="3"/>
                          </a:lnTo>
                          <a:lnTo>
                            <a:pt x="0" y="8"/>
                          </a:lnTo>
                          <a:lnTo>
                            <a:pt x="0" y="9"/>
                          </a:lnTo>
                          <a:lnTo>
                            <a:pt x="1" y="9"/>
                          </a:lnTo>
                          <a:lnTo>
                            <a:pt x="1" y="10"/>
                          </a:lnTo>
                          <a:lnTo>
                            <a:pt x="2" y="10"/>
                          </a:lnTo>
                          <a:close/>
                        </a:path>
                      </a:pathLst>
                    </a:custGeom>
                    <a:solidFill>
                      <a:srgbClr val="FFFF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82" name="Freeform 400"/>
                    <p:cNvSpPr/>
                    <p:nvPr/>
                  </p:nvSpPr>
                  <p:spPr>
                    <a:xfrm>
                      <a:off x="8924" y="7870"/>
                      <a:ext cx="11" cy="10"/>
                    </a:xfrm>
                    <a:custGeom>
                      <a:avLst/>
                      <a:gdLst>
                        <a:gd name="txL" fmla="*/ 0 w 11"/>
                        <a:gd name="txT" fmla="*/ 0 h 10"/>
                        <a:gd name="txR" fmla="*/ 11 w 11"/>
                        <a:gd name="txB" fmla="*/ 10 h 10"/>
                      </a:gdLst>
                      <a:ahLst/>
                      <a:cxnLst>
                        <a:cxn ang="0">
                          <a:pos x="2" y="10"/>
                        </a:cxn>
                        <a:cxn ang="0">
                          <a:pos x="9" y="10"/>
                        </a:cxn>
                        <a:cxn ang="0">
                          <a:pos x="10" y="10"/>
                        </a:cxn>
                        <a:cxn ang="0">
                          <a:pos x="10" y="10"/>
                        </a:cxn>
                        <a:cxn ang="0">
                          <a:pos x="10" y="10"/>
                        </a:cxn>
                        <a:cxn ang="0">
                          <a:pos x="10" y="9"/>
                        </a:cxn>
                        <a:cxn ang="0">
                          <a:pos x="11" y="9"/>
                        </a:cxn>
                        <a:cxn ang="0">
                          <a:pos x="11" y="9"/>
                        </a:cxn>
                        <a:cxn ang="0">
                          <a:pos x="11" y="9"/>
                        </a:cxn>
                        <a:cxn ang="0">
                          <a:pos x="11" y="8"/>
                        </a:cxn>
                        <a:cxn ang="0">
                          <a:pos x="11" y="8"/>
                        </a:cxn>
                        <a:cxn ang="0">
                          <a:pos x="11" y="8"/>
                        </a:cxn>
                        <a:cxn ang="0">
                          <a:pos x="11" y="3"/>
                        </a:cxn>
                        <a:cxn ang="0">
                          <a:pos x="11" y="2"/>
                        </a:cxn>
                        <a:cxn ang="0">
                          <a:pos x="11" y="2"/>
                        </a:cxn>
                        <a:cxn ang="0">
                          <a:pos x="11" y="2"/>
                        </a:cxn>
                        <a:cxn ang="0">
                          <a:pos x="11" y="2"/>
                        </a:cxn>
                        <a:cxn ang="0">
                          <a:pos x="11" y="1"/>
                        </a:cxn>
                        <a:cxn ang="0">
                          <a:pos x="10" y="1"/>
                        </a:cxn>
                        <a:cxn ang="0">
                          <a:pos x="10" y="1"/>
                        </a:cxn>
                        <a:cxn ang="0">
                          <a:pos x="10" y="1"/>
                        </a:cxn>
                        <a:cxn ang="0">
                          <a:pos x="10" y="0"/>
                        </a:cxn>
                        <a:cxn ang="0">
                          <a:pos x="9" y="0"/>
                        </a:cxn>
                        <a:cxn ang="0">
                          <a:pos x="2" y="0"/>
                        </a:cxn>
                        <a:cxn ang="0">
                          <a:pos x="2" y="0"/>
                        </a:cxn>
                        <a:cxn ang="0">
                          <a:pos x="1" y="1"/>
                        </a:cxn>
                        <a:cxn ang="0">
                          <a:pos x="1" y="1"/>
                        </a:cxn>
                        <a:cxn ang="0">
                          <a:pos x="1" y="1"/>
                        </a:cxn>
                        <a:cxn ang="0">
                          <a:pos x="1" y="1"/>
                        </a:cxn>
                        <a:cxn ang="0">
                          <a:pos x="1" y="2"/>
                        </a:cxn>
                        <a:cxn ang="0">
                          <a:pos x="0" y="2"/>
                        </a:cxn>
                        <a:cxn ang="0">
                          <a:pos x="0" y="2"/>
                        </a:cxn>
                        <a:cxn ang="0">
                          <a:pos x="0" y="2"/>
                        </a:cxn>
                        <a:cxn ang="0">
                          <a:pos x="0" y="3"/>
                        </a:cxn>
                        <a:cxn ang="0">
                          <a:pos x="0" y="8"/>
                        </a:cxn>
                        <a:cxn ang="0">
                          <a:pos x="0" y="8"/>
                        </a:cxn>
                        <a:cxn ang="0">
                          <a:pos x="0" y="8"/>
                        </a:cxn>
                        <a:cxn ang="0">
                          <a:pos x="0" y="9"/>
                        </a:cxn>
                        <a:cxn ang="0">
                          <a:pos x="1" y="9"/>
                        </a:cxn>
                        <a:cxn ang="0">
                          <a:pos x="1" y="9"/>
                        </a:cxn>
                        <a:cxn ang="0">
                          <a:pos x="1" y="9"/>
                        </a:cxn>
                        <a:cxn ang="0">
                          <a:pos x="1" y="10"/>
                        </a:cxn>
                        <a:cxn ang="0">
                          <a:pos x="1" y="10"/>
                        </a:cxn>
                        <a:cxn ang="0">
                          <a:pos x="2" y="10"/>
                        </a:cxn>
                        <a:cxn ang="0">
                          <a:pos x="2" y="10"/>
                        </a:cxn>
                      </a:cxnLst>
                      <a:rect l="txL" t="txT" r="txR" b="txB"/>
                      <a:pathLst>
                        <a:path w="11" h="10">
                          <a:moveTo>
                            <a:pt x="2" y="10"/>
                          </a:moveTo>
                          <a:lnTo>
                            <a:pt x="9" y="10"/>
                          </a:lnTo>
                          <a:lnTo>
                            <a:pt x="10" y="10"/>
                          </a:lnTo>
                          <a:lnTo>
                            <a:pt x="10" y="9"/>
                          </a:lnTo>
                          <a:lnTo>
                            <a:pt x="11" y="9"/>
                          </a:lnTo>
                          <a:lnTo>
                            <a:pt x="11" y="8"/>
                          </a:lnTo>
                          <a:lnTo>
                            <a:pt x="11" y="3"/>
                          </a:lnTo>
                          <a:lnTo>
                            <a:pt x="11" y="2"/>
                          </a:lnTo>
                          <a:lnTo>
                            <a:pt x="11" y="1"/>
                          </a:lnTo>
                          <a:lnTo>
                            <a:pt x="10" y="1"/>
                          </a:lnTo>
                          <a:lnTo>
                            <a:pt x="10" y="0"/>
                          </a:lnTo>
                          <a:lnTo>
                            <a:pt x="9" y="0"/>
                          </a:lnTo>
                          <a:lnTo>
                            <a:pt x="2" y="0"/>
                          </a:lnTo>
                          <a:lnTo>
                            <a:pt x="1" y="1"/>
                          </a:lnTo>
                          <a:lnTo>
                            <a:pt x="1" y="2"/>
                          </a:lnTo>
                          <a:lnTo>
                            <a:pt x="0" y="2"/>
                          </a:lnTo>
                          <a:lnTo>
                            <a:pt x="0" y="3"/>
                          </a:lnTo>
                          <a:lnTo>
                            <a:pt x="0" y="8"/>
                          </a:lnTo>
                          <a:lnTo>
                            <a:pt x="0" y="9"/>
                          </a:lnTo>
                          <a:lnTo>
                            <a:pt x="1" y="9"/>
                          </a:lnTo>
                          <a:lnTo>
                            <a:pt x="1" y="10"/>
                          </a:lnTo>
                          <a:lnTo>
                            <a:pt x="2" y="1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17" name="Freeform 401"/>
                  <p:cNvSpPr/>
                  <p:nvPr/>
                </p:nvSpPr>
                <p:spPr>
                  <a:xfrm>
                    <a:off x="4430" y="2213"/>
                    <a:ext cx="17" cy="6"/>
                  </a:xfrm>
                  <a:custGeom>
                    <a:avLst/>
                    <a:gdLst>
                      <a:gd name="txL" fmla="*/ 0 w 11"/>
                      <a:gd name="txT" fmla="*/ 0 h 10"/>
                      <a:gd name="txR" fmla="*/ 11 w 11"/>
                      <a:gd name="txB" fmla="*/ 10 h 10"/>
                    </a:gdLst>
                    <a:ahLst/>
                    <a:cxnLst>
                      <a:cxn ang="0">
                        <a:pos x="399" y="1"/>
                      </a:cxn>
                      <a:cxn ang="0">
                        <a:pos x="1726" y="1"/>
                      </a:cxn>
                      <a:cxn ang="0">
                        <a:pos x="1827" y="1"/>
                      </a:cxn>
                      <a:cxn ang="0">
                        <a:pos x="1827" y="1"/>
                      </a:cxn>
                      <a:cxn ang="0">
                        <a:pos x="1827" y="1"/>
                      </a:cxn>
                      <a:cxn ang="0">
                        <a:pos x="1827"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1827" y="1"/>
                      </a:cxn>
                      <a:cxn ang="0">
                        <a:pos x="1827" y="1"/>
                      </a:cxn>
                      <a:cxn ang="0">
                        <a:pos x="1827" y="1"/>
                      </a:cxn>
                      <a:cxn ang="0">
                        <a:pos x="1827" y="0"/>
                      </a:cxn>
                      <a:cxn ang="0">
                        <a:pos x="1726" y="0"/>
                      </a:cxn>
                      <a:cxn ang="0">
                        <a:pos x="399" y="0"/>
                      </a:cxn>
                      <a:cxn ang="0">
                        <a:pos x="399" y="0"/>
                      </a:cxn>
                      <a:cxn ang="0">
                        <a:pos x="258" y="1"/>
                      </a:cxn>
                      <a:cxn ang="0">
                        <a:pos x="258" y="1"/>
                      </a:cxn>
                      <a:cxn ang="0">
                        <a:pos x="258" y="1"/>
                      </a:cxn>
                      <a:cxn ang="0">
                        <a:pos x="258" y="1"/>
                      </a:cxn>
                      <a:cxn ang="0">
                        <a:pos x="258" y="1"/>
                      </a:cxn>
                      <a:cxn ang="0">
                        <a:pos x="0" y="1"/>
                      </a:cxn>
                      <a:cxn ang="0">
                        <a:pos x="0" y="1"/>
                      </a:cxn>
                      <a:cxn ang="0">
                        <a:pos x="0" y="1"/>
                      </a:cxn>
                      <a:cxn ang="0">
                        <a:pos x="0" y="1"/>
                      </a:cxn>
                      <a:cxn ang="0">
                        <a:pos x="0" y="1"/>
                      </a:cxn>
                      <a:cxn ang="0">
                        <a:pos x="0" y="1"/>
                      </a:cxn>
                      <a:cxn ang="0">
                        <a:pos x="0" y="1"/>
                      </a:cxn>
                      <a:cxn ang="0">
                        <a:pos x="0" y="1"/>
                      </a:cxn>
                      <a:cxn ang="0">
                        <a:pos x="258" y="1"/>
                      </a:cxn>
                      <a:cxn ang="0">
                        <a:pos x="258" y="1"/>
                      </a:cxn>
                      <a:cxn ang="0">
                        <a:pos x="258" y="1"/>
                      </a:cxn>
                      <a:cxn ang="0">
                        <a:pos x="258" y="1"/>
                      </a:cxn>
                      <a:cxn ang="0">
                        <a:pos x="258" y="1"/>
                      </a:cxn>
                      <a:cxn ang="0">
                        <a:pos x="399" y="1"/>
                      </a:cxn>
                      <a:cxn ang="0">
                        <a:pos x="399" y="1"/>
                      </a:cxn>
                    </a:cxnLst>
                    <a:rect l="txL" t="txT" r="txR" b="txB"/>
                    <a:pathLst>
                      <a:path w="11" h="10">
                        <a:moveTo>
                          <a:pt x="2" y="10"/>
                        </a:moveTo>
                        <a:lnTo>
                          <a:pt x="9" y="10"/>
                        </a:lnTo>
                        <a:lnTo>
                          <a:pt x="10" y="10"/>
                        </a:lnTo>
                        <a:lnTo>
                          <a:pt x="10" y="9"/>
                        </a:lnTo>
                        <a:lnTo>
                          <a:pt x="11" y="9"/>
                        </a:lnTo>
                        <a:lnTo>
                          <a:pt x="11" y="8"/>
                        </a:lnTo>
                        <a:lnTo>
                          <a:pt x="11" y="3"/>
                        </a:lnTo>
                        <a:lnTo>
                          <a:pt x="11" y="2"/>
                        </a:lnTo>
                        <a:lnTo>
                          <a:pt x="11" y="1"/>
                        </a:lnTo>
                        <a:lnTo>
                          <a:pt x="10" y="1"/>
                        </a:lnTo>
                        <a:lnTo>
                          <a:pt x="10" y="0"/>
                        </a:lnTo>
                        <a:lnTo>
                          <a:pt x="9" y="0"/>
                        </a:lnTo>
                        <a:lnTo>
                          <a:pt x="2" y="0"/>
                        </a:lnTo>
                        <a:lnTo>
                          <a:pt x="1" y="1"/>
                        </a:lnTo>
                        <a:lnTo>
                          <a:pt x="1" y="2"/>
                        </a:lnTo>
                        <a:lnTo>
                          <a:pt x="0" y="2"/>
                        </a:lnTo>
                        <a:lnTo>
                          <a:pt x="0" y="3"/>
                        </a:lnTo>
                        <a:lnTo>
                          <a:pt x="0" y="8"/>
                        </a:lnTo>
                        <a:lnTo>
                          <a:pt x="0" y="9"/>
                        </a:lnTo>
                        <a:lnTo>
                          <a:pt x="1" y="9"/>
                        </a:lnTo>
                        <a:lnTo>
                          <a:pt x="1" y="10"/>
                        </a:lnTo>
                        <a:lnTo>
                          <a:pt x="2" y="10"/>
                        </a:lnTo>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18" name="Group 402"/>
                  <p:cNvGrpSpPr/>
                  <p:nvPr/>
                </p:nvGrpSpPr>
                <p:grpSpPr>
                  <a:xfrm>
                    <a:off x="4406" y="2181"/>
                    <a:ext cx="2" cy="32"/>
                    <a:chOff x="8909" y="7816"/>
                    <a:chExt cx="1" cy="54"/>
                  </a:xfrm>
                </p:grpSpPr>
                <p:sp>
                  <p:nvSpPr>
                    <p:cNvPr id="50679" name="Freeform 403"/>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0" y="54"/>
                        </a:cxn>
                        <a:cxn ang="0">
                          <a:pos x="0" y="54"/>
                        </a:cxn>
                        <a:cxn ang="0">
                          <a:pos x="0" y="54"/>
                        </a:cxn>
                        <a:cxn ang="0">
                          <a:pos x="0" y="1"/>
                        </a:cxn>
                        <a:cxn ang="0">
                          <a:pos x="0" y="1"/>
                        </a:cxn>
                        <a:cxn ang="0">
                          <a:pos x="0" y="1"/>
                        </a:cxn>
                        <a:cxn ang="0">
                          <a:pos x="1" y="1"/>
                        </a:cxn>
                        <a:cxn ang="0">
                          <a:pos x="1" y="0"/>
                        </a:cxn>
                        <a:cxn ang="0">
                          <a:pos x="1" y="0"/>
                        </a:cxn>
                      </a:cxnLst>
                      <a:rect l="txL" t="txT" r="txR" b="txB"/>
                      <a:pathLst>
                        <a:path w="1" h="54">
                          <a:moveTo>
                            <a:pt x="1" y="0"/>
                          </a:moveTo>
                          <a:lnTo>
                            <a:pt x="1" y="54"/>
                          </a:lnTo>
                          <a:lnTo>
                            <a:pt x="0" y="54"/>
                          </a:lnTo>
                          <a:lnTo>
                            <a:pt x="0" y="1"/>
                          </a:lnTo>
                          <a:lnTo>
                            <a:pt x="1" y="1"/>
                          </a:lnTo>
                          <a:lnTo>
                            <a:pt x="1" y="0"/>
                          </a:lnTo>
                          <a:close/>
                        </a:path>
                      </a:pathLst>
                    </a:custGeom>
                    <a:solidFill>
                      <a:srgbClr val="12141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80" name="Freeform 404"/>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0" y="54"/>
                        </a:cxn>
                        <a:cxn ang="0">
                          <a:pos x="0" y="54"/>
                        </a:cxn>
                        <a:cxn ang="0">
                          <a:pos x="0" y="54"/>
                        </a:cxn>
                        <a:cxn ang="0">
                          <a:pos x="0" y="1"/>
                        </a:cxn>
                        <a:cxn ang="0">
                          <a:pos x="0" y="1"/>
                        </a:cxn>
                        <a:cxn ang="0">
                          <a:pos x="0" y="1"/>
                        </a:cxn>
                        <a:cxn ang="0">
                          <a:pos x="1" y="1"/>
                        </a:cxn>
                        <a:cxn ang="0">
                          <a:pos x="1" y="0"/>
                        </a:cxn>
                        <a:cxn ang="0">
                          <a:pos x="1" y="0"/>
                        </a:cxn>
                      </a:cxnLst>
                      <a:rect l="txL" t="txT" r="txR" b="txB"/>
                      <a:pathLst>
                        <a:path w="1" h="54">
                          <a:moveTo>
                            <a:pt x="1" y="0"/>
                          </a:moveTo>
                          <a:lnTo>
                            <a:pt x="1" y="54"/>
                          </a:lnTo>
                          <a:lnTo>
                            <a:pt x="0" y="54"/>
                          </a:lnTo>
                          <a:lnTo>
                            <a:pt x="0" y="1"/>
                          </a:lnTo>
                          <a:lnTo>
                            <a:pt x="1" y="1"/>
                          </a:lnTo>
                          <a:lnTo>
                            <a:pt x="1"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19" name="Group 405"/>
                  <p:cNvGrpSpPr/>
                  <p:nvPr/>
                </p:nvGrpSpPr>
                <p:grpSpPr>
                  <a:xfrm>
                    <a:off x="4406" y="2181"/>
                    <a:ext cx="2" cy="32"/>
                    <a:chOff x="8909" y="7816"/>
                    <a:chExt cx="1" cy="54"/>
                  </a:xfrm>
                </p:grpSpPr>
                <p:sp>
                  <p:nvSpPr>
                    <p:cNvPr id="50677" name="Freeform 406"/>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1" y="54"/>
                        </a:cxn>
                        <a:cxn ang="0">
                          <a:pos x="0" y="54"/>
                        </a:cxn>
                        <a:cxn ang="0">
                          <a:pos x="0" y="54"/>
                        </a:cxn>
                        <a:cxn ang="0">
                          <a:pos x="0" y="54"/>
                        </a:cxn>
                        <a:cxn ang="0">
                          <a:pos x="0" y="54"/>
                        </a:cxn>
                        <a:cxn ang="0">
                          <a:pos x="0" y="53"/>
                        </a:cxn>
                        <a:cxn ang="0">
                          <a:pos x="0" y="2"/>
                        </a:cxn>
                        <a:cxn ang="0">
                          <a:pos x="0" y="1"/>
                        </a:cxn>
                        <a:cxn ang="0">
                          <a:pos x="0" y="1"/>
                        </a:cxn>
                        <a:cxn ang="0">
                          <a:pos x="0" y="1"/>
                        </a:cxn>
                        <a:cxn ang="0">
                          <a:pos x="1" y="1"/>
                        </a:cxn>
                        <a:cxn ang="0">
                          <a:pos x="1" y="1"/>
                        </a:cxn>
                        <a:cxn ang="0">
                          <a:pos x="1" y="0"/>
                        </a:cxn>
                        <a:cxn ang="0">
                          <a:pos x="1" y="0"/>
                        </a:cxn>
                      </a:cxnLst>
                      <a:rect l="txL" t="txT" r="txR" b="txB"/>
                      <a:pathLst>
                        <a:path w="1" h="54">
                          <a:moveTo>
                            <a:pt x="1" y="0"/>
                          </a:moveTo>
                          <a:lnTo>
                            <a:pt x="1" y="54"/>
                          </a:lnTo>
                          <a:lnTo>
                            <a:pt x="0" y="54"/>
                          </a:lnTo>
                          <a:lnTo>
                            <a:pt x="0" y="53"/>
                          </a:lnTo>
                          <a:lnTo>
                            <a:pt x="0" y="2"/>
                          </a:lnTo>
                          <a:lnTo>
                            <a:pt x="0" y="1"/>
                          </a:lnTo>
                          <a:lnTo>
                            <a:pt x="1" y="1"/>
                          </a:lnTo>
                          <a:lnTo>
                            <a:pt x="1" y="0"/>
                          </a:lnTo>
                          <a:close/>
                        </a:path>
                      </a:pathLst>
                    </a:custGeom>
                    <a:solidFill>
                      <a:srgbClr val="12141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78" name="Freeform 407"/>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1" y="54"/>
                        </a:cxn>
                        <a:cxn ang="0">
                          <a:pos x="0" y="54"/>
                        </a:cxn>
                        <a:cxn ang="0">
                          <a:pos x="0" y="54"/>
                        </a:cxn>
                        <a:cxn ang="0">
                          <a:pos x="0" y="54"/>
                        </a:cxn>
                        <a:cxn ang="0">
                          <a:pos x="0" y="54"/>
                        </a:cxn>
                        <a:cxn ang="0">
                          <a:pos x="0" y="53"/>
                        </a:cxn>
                        <a:cxn ang="0">
                          <a:pos x="0" y="2"/>
                        </a:cxn>
                        <a:cxn ang="0">
                          <a:pos x="0" y="1"/>
                        </a:cxn>
                        <a:cxn ang="0">
                          <a:pos x="0" y="1"/>
                        </a:cxn>
                        <a:cxn ang="0">
                          <a:pos x="0" y="1"/>
                        </a:cxn>
                        <a:cxn ang="0">
                          <a:pos x="1" y="1"/>
                        </a:cxn>
                        <a:cxn ang="0">
                          <a:pos x="1" y="1"/>
                        </a:cxn>
                        <a:cxn ang="0">
                          <a:pos x="1" y="0"/>
                        </a:cxn>
                        <a:cxn ang="0">
                          <a:pos x="1" y="0"/>
                        </a:cxn>
                      </a:cxnLst>
                      <a:rect l="txL" t="txT" r="txR" b="txB"/>
                      <a:pathLst>
                        <a:path w="1" h="54">
                          <a:moveTo>
                            <a:pt x="1" y="0"/>
                          </a:moveTo>
                          <a:lnTo>
                            <a:pt x="1" y="54"/>
                          </a:lnTo>
                          <a:lnTo>
                            <a:pt x="0" y="54"/>
                          </a:lnTo>
                          <a:lnTo>
                            <a:pt x="0" y="53"/>
                          </a:lnTo>
                          <a:lnTo>
                            <a:pt x="0" y="2"/>
                          </a:lnTo>
                          <a:lnTo>
                            <a:pt x="0" y="1"/>
                          </a:lnTo>
                          <a:lnTo>
                            <a:pt x="1" y="1"/>
                          </a:lnTo>
                          <a:lnTo>
                            <a:pt x="1"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20" name="Group 408"/>
                  <p:cNvGrpSpPr/>
                  <p:nvPr/>
                </p:nvGrpSpPr>
                <p:grpSpPr>
                  <a:xfrm>
                    <a:off x="4408" y="2181"/>
                    <a:ext cx="3" cy="32"/>
                    <a:chOff x="8910" y="7816"/>
                    <a:chExt cx="2" cy="54"/>
                  </a:xfrm>
                </p:grpSpPr>
                <p:sp>
                  <p:nvSpPr>
                    <p:cNvPr id="50675" name="Freeform 409"/>
                    <p:cNvSpPr/>
                    <p:nvPr/>
                  </p:nvSpPr>
                  <p:spPr>
                    <a:xfrm>
                      <a:off x="8910"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1" y="0"/>
                        </a:cxn>
                        <a:cxn ang="0">
                          <a:pos x="1" y="0"/>
                        </a:cxn>
                        <a:cxn ang="0">
                          <a:pos x="2" y="0"/>
                        </a:cxn>
                        <a:cxn ang="0">
                          <a:pos x="2" y="0"/>
                        </a:cxn>
                        <a:cxn ang="0">
                          <a:pos x="2" y="54"/>
                        </a:cxn>
                        <a:cxn ang="0">
                          <a:pos x="2" y="54"/>
                        </a:cxn>
                        <a:cxn ang="0">
                          <a:pos x="1"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solidFill>
                      <a:srgbClr val="151718">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76" name="Freeform 410"/>
                    <p:cNvSpPr/>
                    <p:nvPr/>
                  </p:nvSpPr>
                  <p:spPr>
                    <a:xfrm>
                      <a:off x="8910"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1" y="0"/>
                        </a:cxn>
                        <a:cxn ang="0">
                          <a:pos x="1" y="0"/>
                        </a:cxn>
                        <a:cxn ang="0">
                          <a:pos x="2" y="0"/>
                        </a:cxn>
                        <a:cxn ang="0">
                          <a:pos x="2" y="0"/>
                        </a:cxn>
                        <a:cxn ang="0">
                          <a:pos x="2" y="54"/>
                        </a:cxn>
                        <a:cxn ang="0">
                          <a:pos x="2" y="54"/>
                        </a:cxn>
                        <a:cxn ang="0">
                          <a:pos x="1"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21" name="Group 411"/>
                  <p:cNvGrpSpPr/>
                  <p:nvPr/>
                </p:nvGrpSpPr>
                <p:grpSpPr>
                  <a:xfrm>
                    <a:off x="4408" y="2181"/>
                    <a:ext cx="3" cy="32"/>
                    <a:chOff x="8910" y="7816"/>
                    <a:chExt cx="2" cy="54"/>
                  </a:xfrm>
                </p:grpSpPr>
                <p:sp>
                  <p:nvSpPr>
                    <p:cNvPr id="50673" name="Freeform 412"/>
                    <p:cNvSpPr/>
                    <p:nvPr/>
                  </p:nvSpPr>
                  <p:spPr>
                    <a:xfrm>
                      <a:off x="8910"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17191B">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74" name="Freeform 413"/>
                    <p:cNvSpPr/>
                    <p:nvPr/>
                  </p:nvSpPr>
                  <p:spPr>
                    <a:xfrm>
                      <a:off x="8910"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22" name="Group 414"/>
                  <p:cNvGrpSpPr/>
                  <p:nvPr/>
                </p:nvGrpSpPr>
                <p:grpSpPr>
                  <a:xfrm>
                    <a:off x="4411" y="2181"/>
                    <a:ext cx="3" cy="32"/>
                    <a:chOff x="8912" y="7816"/>
                    <a:chExt cx="2" cy="54"/>
                  </a:xfrm>
                </p:grpSpPr>
                <p:sp>
                  <p:nvSpPr>
                    <p:cNvPr id="50671" name="Freeform 415"/>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1A1D1E">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72" name="Freeform 416"/>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23" name="Group 417"/>
                  <p:cNvGrpSpPr/>
                  <p:nvPr/>
                </p:nvGrpSpPr>
                <p:grpSpPr>
                  <a:xfrm>
                    <a:off x="4411" y="2181"/>
                    <a:ext cx="3" cy="32"/>
                    <a:chOff x="8912" y="7816"/>
                    <a:chExt cx="2" cy="54"/>
                  </a:xfrm>
                </p:grpSpPr>
                <p:sp>
                  <p:nvSpPr>
                    <p:cNvPr id="50669" name="Freeform 418"/>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0"/>
                        </a:cxn>
                        <a:cxn ang="0">
                          <a:pos x="2" y="1"/>
                        </a:cxn>
                        <a:cxn ang="0">
                          <a:pos x="2" y="1"/>
                        </a:cxn>
                        <a:cxn ang="0">
                          <a:pos x="2" y="54"/>
                        </a:cxn>
                        <a:cxn ang="0">
                          <a:pos x="2"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2" y="1"/>
                          </a:lnTo>
                          <a:lnTo>
                            <a:pt x="2" y="54"/>
                          </a:lnTo>
                          <a:lnTo>
                            <a:pt x="1" y="54"/>
                          </a:lnTo>
                          <a:lnTo>
                            <a:pt x="0" y="54"/>
                          </a:lnTo>
                          <a:close/>
                        </a:path>
                      </a:pathLst>
                    </a:custGeom>
                    <a:solidFill>
                      <a:srgbClr val="20232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70" name="Freeform 419"/>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0"/>
                        </a:cxn>
                        <a:cxn ang="0">
                          <a:pos x="2" y="1"/>
                        </a:cxn>
                        <a:cxn ang="0">
                          <a:pos x="2" y="1"/>
                        </a:cxn>
                        <a:cxn ang="0">
                          <a:pos x="2" y="54"/>
                        </a:cxn>
                        <a:cxn ang="0">
                          <a:pos x="2"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2" y="1"/>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24" name="Group 420"/>
                  <p:cNvGrpSpPr/>
                  <p:nvPr/>
                </p:nvGrpSpPr>
                <p:grpSpPr>
                  <a:xfrm>
                    <a:off x="4414" y="2181"/>
                    <a:ext cx="3" cy="32"/>
                    <a:chOff x="8914" y="7816"/>
                    <a:chExt cx="2" cy="54"/>
                  </a:xfrm>
                </p:grpSpPr>
                <p:sp>
                  <p:nvSpPr>
                    <p:cNvPr id="50667" name="Freeform 421"/>
                    <p:cNvSpPr/>
                    <p:nvPr/>
                  </p:nvSpPr>
                  <p:spPr>
                    <a:xfrm>
                      <a:off x="8914"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1"/>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solidFill>
                      <a:srgbClr val="24282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68" name="Freeform 422"/>
                    <p:cNvSpPr/>
                    <p:nvPr/>
                  </p:nvSpPr>
                  <p:spPr>
                    <a:xfrm>
                      <a:off x="8914"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1"/>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25" name="Group 423"/>
                  <p:cNvGrpSpPr/>
                  <p:nvPr/>
                </p:nvGrpSpPr>
                <p:grpSpPr>
                  <a:xfrm>
                    <a:off x="4414" y="2079"/>
                    <a:ext cx="3" cy="134"/>
                    <a:chOff x="8914" y="7645"/>
                    <a:chExt cx="2" cy="225"/>
                  </a:xfrm>
                </p:grpSpPr>
                <p:sp>
                  <p:nvSpPr>
                    <p:cNvPr id="50665" name="Freeform 424"/>
                    <p:cNvSpPr/>
                    <p:nvPr/>
                  </p:nvSpPr>
                  <p:spPr>
                    <a:xfrm>
                      <a:off x="8914" y="7645"/>
                      <a:ext cx="2" cy="225"/>
                    </a:xfrm>
                    <a:custGeom>
                      <a:avLst/>
                      <a:gdLst>
                        <a:gd name="txL" fmla="*/ 0 w 2"/>
                        <a:gd name="txT" fmla="*/ 0 h 225"/>
                        <a:gd name="txR" fmla="*/ 2 w 2"/>
                        <a:gd name="txB" fmla="*/ 225 h 225"/>
                      </a:gdLst>
                      <a:ahLst/>
                      <a:cxnLst>
                        <a:cxn ang="0">
                          <a:pos x="0" y="225"/>
                        </a:cxn>
                        <a:cxn ang="0">
                          <a:pos x="0" y="172"/>
                        </a:cxn>
                        <a:cxn ang="0">
                          <a:pos x="0" y="172"/>
                        </a:cxn>
                        <a:cxn ang="0">
                          <a:pos x="1" y="172"/>
                        </a:cxn>
                        <a:cxn ang="0">
                          <a:pos x="1" y="172"/>
                        </a:cxn>
                        <a:cxn ang="0">
                          <a:pos x="1" y="172"/>
                        </a:cxn>
                        <a:cxn ang="0">
                          <a:pos x="1" y="173"/>
                        </a:cxn>
                        <a:cxn ang="0">
                          <a:pos x="1" y="1"/>
                        </a:cxn>
                        <a:cxn ang="0">
                          <a:pos x="1" y="1"/>
                        </a:cxn>
                        <a:cxn ang="0">
                          <a:pos x="1" y="1"/>
                        </a:cxn>
                        <a:cxn ang="0">
                          <a:pos x="1" y="1"/>
                        </a:cxn>
                        <a:cxn ang="0">
                          <a:pos x="1" y="0"/>
                        </a:cxn>
                        <a:cxn ang="0">
                          <a:pos x="2" y="0"/>
                        </a:cxn>
                        <a:cxn ang="0">
                          <a:pos x="2" y="0"/>
                        </a:cxn>
                        <a:cxn ang="0">
                          <a:pos x="2" y="225"/>
                        </a:cxn>
                        <a:cxn ang="0">
                          <a:pos x="2" y="224"/>
                        </a:cxn>
                        <a:cxn ang="0">
                          <a:pos x="1" y="224"/>
                        </a:cxn>
                        <a:cxn ang="0">
                          <a:pos x="1" y="224"/>
                        </a:cxn>
                        <a:cxn ang="0">
                          <a:pos x="1" y="224"/>
                        </a:cxn>
                        <a:cxn ang="0">
                          <a:pos x="1" y="224"/>
                        </a:cxn>
                        <a:cxn ang="0">
                          <a:pos x="1" y="224"/>
                        </a:cxn>
                        <a:cxn ang="0">
                          <a:pos x="1" y="223"/>
                        </a:cxn>
                        <a:cxn ang="0">
                          <a:pos x="1" y="225"/>
                        </a:cxn>
                        <a:cxn ang="0">
                          <a:pos x="1" y="225"/>
                        </a:cxn>
                        <a:cxn ang="0">
                          <a:pos x="1" y="225"/>
                        </a:cxn>
                        <a:cxn ang="0">
                          <a:pos x="0" y="225"/>
                        </a:cxn>
                        <a:cxn ang="0">
                          <a:pos x="0" y="225"/>
                        </a:cxn>
                        <a:cxn ang="0">
                          <a:pos x="0" y="225"/>
                        </a:cxn>
                      </a:cxnLst>
                      <a:rect l="txL" t="txT" r="txR" b="txB"/>
                      <a:pathLst>
                        <a:path w="2" h="225">
                          <a:moveTo>
                            <a:pt x="0" y="225"/>
                          </a:moveTo>
                          <a:lnTo>
                            <a:pt x="0" y="172"/>
                          </a:lnTo>
                          <a:lnTo>
                            <a:pt x="1" y="172"/>
                          </a:lnTo>
                          <a:lnTo>
                            <a:pt x="1" y="173"/>
                          </a:lnTo>
                          <a:lnTo>
                            <a:pt x="1" y="1"/>
                          </a:lnTo>
                          <a:lnTo>
                            <a:pt x="1" y="0"/>
                          </a:lnTo>
                          <a:lnTo>
                            <a:pt x="2" y="0"/>
                          </a:lnTo>
                          <a:lnTo>
                            <a:pt x="2" y="225"/>
                          </a:lnTo>
                          <a:lnTo>
                            <a:pt x="2" y="224"/>
                          </a:lnTo>
                          <a:lnTo>
                            <a:pt x="1" y="224"/>
                          </a:lnTo>
                          <a:lnTo>
                            <a:pt x="1" y="223"/>
                          </a:lnTo>
                          <a:lnTo>
                            <a:pt x="1" y="225"/>
                          </a:lnTo>
                          <a:lnTo>
                            <a:pt x="0" y="225"/>
                          </a:lnTo>
                          <a:close/>
                        </a:path>
                      </a:pathLst>
                    </a:custGeom>
                    <a:solidFill>
                      <a:srgbClr val="282D2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66" name="Freeform 425"/>
                    <p:cNvSpPr/>
                    <p:nvPr/>
                  </p:nvSpPr>
                  <p:spPr>
                    <a:xfrm>
                      <a:off x="8914" y="7645"/>
                      <a:ext cx="2" cy="225"/>
                    </a:xfrm>
                    <a:custGeom>
                      <a:avLst/>
                      <a:gdLst>
                        <a:gd name="txL" fmla="*/ 0 w 2"/>
                        <a:gd name="txT" fmla="*/ 0 h 225"/>
                        <a:gd name="txR" fmla="*/ 2 w 2"/>
                        <a:gd name="txB" fmla="*/ 225 h 225"/>
                      </a:gdLst>
                      <a:ahLst/>
                      <a:cxnLst>
                        <a:cxn ang="0">
                          <a:pos x="0" y="225"/>
                        </a:cxn>
                        <a:cxn ang="0">
                          <a:pos x="0" y="172"/>
                        </a:cxn>
                        <a:cxn ang="0">
                          <a:pos x="0" y="172"/>
                        </a:cxn>
                        <a:cxn ang="0">
                          <a:pos x="1" y="172"/>
                        </a:cxn>
                        <a:cxn ang="0">
                          <a:pos x="1" y="172"/>
                        </a:cxn>
                        <a:cxn ang="0">
                          <a:pos x="1" y="172"/>
                        </a:cxn>
                        <a:cxn ang="0">
                          <a:pos x="1" y="173"/>
                        </a:cxn>
                        <a:cxn ang="0">
                          <a:pos x="1" y="1"/>
                        </a:cxn>
                        <a:cxn ang="0">
                          <a:pos x="1" y="1"/>
                        </a:cxn>
                        <a:cxn ang="0">
                          <a:pos x="1" y="1"/>
                        </a:cxn>
                        <a:cxn ang="0">
                          <a:pos x="1" y="1"/>
                        </a:cxn>
                        <a:cxn ang="0">
                          <a:pos x="1" y="0"/>
                        </a:cxn>
                        <a:cxn ang="0">
                          <a:pos x="2" y="0"/>
                        </a:cxn>
                        <a:cxn ang="0">
                          <a:pos x="2" y="0"/>
                        </a:cxn>
                        <a:cxn ang="0">
                          <a:pos x="2" y="225"/>
                        </a:cxn>
                        <a:cxn ang="0">
                          <a:pos x="2" y="224"/>
                        </a:cxn>
                        <a:cxn ang="0">
                          <a:pos x="1" y="224"/>
                        </a:cxn>
                        <a:cxn ang="0">
                          <a:pos x="1" y="224"/>
                        </a:cxn>
                        <a:cxn ang="0">
                          <a:pos x="1" y="224"/>
                        </a:cxn>
                        <a:cxn ang="0">
                          <a:pos x="1" y="224"/>
                        </a:cxn>
                        <a:cxn ang="0">
                          <a:pos x="1" y="224"/>
                        </a:cxn>
                        <a:cxn ang="0">
                          <a:pos x="1" y="223"/>
                        </a:cxn>
                        <a:cxn ang="0">
                          <a:pos x="1" y="225"/>
                        </a:cxn>
                        <a:cxn ang="0">
                          <a:pos x="1" y="225"/>
                        </a:cxn>
                        <a:cxn ang="0">
                          <a:pos x="1" y="225"/>
                        </a:cxn>
                        <a:cxn ang="0">
                          <a:pos x="0" y="225"/>
                        </a:cxn>
                        <a:cxn ang="0">
                          <a:pos x="0" y="225"/>
                        </a:cxn>
                        <a:cxn ang="0">
                          <a:pos x="0" y="225"/>
                        </a:cxn>
                      </a:cxnLst>
                      <a:rect l="txL" t="txT" r="txR" b="txB"/>
                      <a:pathLst>
                        <a:path w="2" h="225">
                          <a:moveTo>
                            <a:pt x="0" y="225"/>
                          </a:moveTo>
                          <a:lnTo>
                            <a:pt x="0" y="172"/>
                          </a:lnTo>
                          <a:lnTo>
                            <a:pt x="1" y="172"/>
                          </a:lnTo>
                          <a:lnTo>
                            <a:pt x="1" y="173"/>
                          </a:lnTo>
                          <a:lnTo>
                            <a:pt x="1" y="1"/>
                          </a:lnTo>
                          <a:lnTo>
                            <a:pt x="1" y="0"/>
                          </a:lnTo>
                          <a:lnTo>
                            <a:pt x="2" y="0"/>
                          </a:lnTo>
                          <a:lnTo>
                            <a:pt x="2" y="225"/>
                          </a:lnTo>
                          <a:lnTo>
                            <a:pt x="2" y="224"/>
                          </a:lnTo>
                          <a:lnTo>
                            <a:pt x="1" y="224"/>
                          </a:lnTo>
                          <a:lnTo>
                            <a:pt x="1" y="223"/>
                          </a:lnTo>
                          <a:lnTo>
                            <a:pt x="1" y="225"/>
                          </a:lnTo>
                          <a:lnTo>
                            <a:pt x="0" y="225"/>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26" name="Group 426"/>
                  <p:cNvGrpSpPr/>
                  <p:nvPr/>
                </p:nvGrpSpPr>
                <p:grpSpPr>
                  <a:xfrm>
                    <a:off x="4417" y="2078"/>
                    <a:ext cx="2" cy="135"/>
                    <a:chOff x="8916" y="7643"/>
                    <a:chExt cx="1" cy="227"/>
                  </a:xfrm>
                </p:grpSpPr>
                <p:sp>
                  <p:nvSpPr>
                    <p:cNvPr id="50663" name="Freeform 427"/>
                    <p:cNvSpPr/>
                    <p:nvPr/>
                  </p:nvSpPr>
                  <p:spPr>
                    <a:xfrm>
                      <a:off x="8916" y="7643"/>
                      <a:ext cx="1" cy="227"/>
                    </a:xfrm>
                    <a:custGeom>
                      <a:avLst/>
                      <a:gdLst>
                        <a:gd name="txL" fmla="*/ 0 w 1"/>
                        <a:gd name="txT" fmla="*/ 0 h 227"/>
                        <a:gd name="txR" fmla="*/ 1 w 1"/>
                        <a:gd name="txB" fmla="*/ 227 h 227"/>
                      </a:gdLst>
                      <a:ahLst/>
                      <a:cxnLst>
                        <a:cxn ang="0">
                          <a:pos x="0" y="227"/>
                        </a:cxn>
                        <a:cxn ang="0">
                          <a:pos x="0" y="174"/>
                        </a:cxn>
                        <a:cxn ang="0">
                          <a:pos x="0" y="174"/>
                        </a:cxn>
                        <a:cxn ang="0">
                          <a:pos x="0" y="174"/>
                        </a:cxn>
                        <a:cxn ang="0">
                          <a:pos x="0" y="175"/>
                        </a:cxn>
                        <a:cxn ang="0">
                          <a:pos x="0" y="2"/>
                        </a:cxn>
                        <a:cxn ang="0">
                          <a:pos x="0" y="2"/>
                        </a:cxn>
                        <a:cxn ang="0">
                          <a:pos x="0" y="1"/>
                        </a:cxn>
                        <a:cxn ang="0">
                          <a:pos x="0" y="1"/>
                        </a:cxn>
                        <a:cxn ang="0">
                          <a:pos x="0" y="1"/>
                        </a:cxn>
                        <a:cxn ang="0">
                          <a:pos x="1" y="1"/>
                        </a:cxn>
                        <a:cxn ang="0">
                          <a:pos x="1" y="1"/>
                        </a:cxn>
                        <a:cxn ang="0">
                          <a:pos x="1" y="1"/>
                        </a:cxn>
                        <a:cxn ang="0">
                          <a:pos x="1" y="0"/>
                        </a:cxn>
                        <a:cxn ang="0">
                          <a:pos x="1" y="0"/>
                        </a:cxn>
                        <a:cxn ang="0">
                          <a:pos x="1" y="227"/>
                        </a:cxn>
                        <a:cxn ang="0">
                          <a:pos x="1" y="227"/>
                        </a:cxn>
                        <a:cxn ang="0">
                          <a:pos x="1" y="227"/>
                        </a:cxn>
                        <a:cxn ang="0">
                          <a:pos x="1" y="227"/>
                        </a:cxn>
                        <a:cxn ang="0">
                          <a:pos x="1" y="227"/>
                        </a:cxn>
                        <a:cxn ang="0">
                          <a:pos x="0" y="226"/>
                        </a:cxn>
                        <a:cxn ang="0">
                          <a:pos x="0" y="226"/>
                        </a:cxn>
                        <a:cxn ang="0">
                          <a:pos x="0" y="226"/>
                        </a:cxn>
                        <a:cxn ang="0">
                          <a:pos x="0" y="226"/>
                        </a:cxn>
                        <a:cxn ang="0">
                          <a:pos x="0" y="226"/>
                        </a:cxn>
                        <a:cxn ang="0">
                          <a:pos x="0" y="227"/>
                        </a:cxn>
                        <a:cxn ang="0">
                          <a:pos x="0" y="227"/>
                        </a:cxn>
                        <a:cxn ang="0">
                          <a:pos x="0" y="227"/>
                        </a:cxn>
                      </a:cxnLst>
                      <a:rect l="txL" t="txT" r="txR" b="txB"/>
                      <a:pathLst>
                        <a:path w="1" h="227">
                          <a:moveTo>
                            <a:pt x="0" y="227"/>
                          </a:moveTo>
                          <a:lnTo>
                            <a:pt x="0" y="174"/>
                          </a:lnTo>
                          <a:lnTo>
                            <a:pt x="0" y="175"/>
                          </a:lnTo>
                          <a:lnTo>
                            <a:pt x="0" y="2"/>
                          </a:lnTo>
                          <a:lnTo>
                            <a:pt x="0" y="1"/>
                          </a:lnTo>
                          <a:lnTo>
                            <a:pt x="1" y="1"/>
                          </a:lnTo>
                          <a:lnTo>
                            <a:pt x="1" y="0"/>
                          </a:lnTo>
                          <a:lnTo>
                            <a:pt x="1" y="227"/>
                          </a:lnTo>
                          <a:lnTo>
                            <a:pt x="0" y="226"/>
                          </a:lnTo>
                          <a:lnTo>
                            <a:pt x="0" y="227"/>
                          </a:lnTo>
                          <a:close/>
                        </a:path>
                      </a:pathLst>
                    </a:custGeom>
                    <a:solidFill>
                      <a:srgbClr val="2C3134">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64" name="Freeform 428"/>
                    <p:cNvSpPr/>
                    <p:nvPr/>
                  </p:nvSpPr>
                  <p:spPr>
                    <a:xfrm>
                      <a:off x="8916" y="7643"/>
                      <a:ext cx="1" cy="227"/>
                    </a:xfrm>
                    <a:custGeom>
                      <a:avLst/>
                      <a:gdLst>
                        <a:gd name="txL" fmla="*/ 0 w 1"/>
                        <a:gd name="txT" fmla="*/ 0 h 227"/>
                        <a:gd name="txR" fmla="*/ 1 w 1"/>
                        <a:gd name="txB" fmla="*/ 227 h 227"/>
                      </a:gdLst>
                      <a:ahLst/>
                      <a:cxnLst>
                        <a:cxn ang="0">
                          <a:pos x="0" y="227"/>
                        </a:cxn>
                        <a:cxn ang="0">
                          <a:pos x="0" y="174"/>
                        </a:cxn>
                        <a:cxn ang="0">
                          <a:pos x="0" y="174"/>
                        </a:cxn>
                        <a:cxn ang="0">
                          <a:pos x="0" y="174"/>
                        </a:cxn>
                        <a:cxn ang="0">
                          <a:pos x="0" y="175"/>
                        </a:cxn>
                        <a:cxn ang="0">
                          <a:pos x="0" y="2"/>
                        </a:cxn>
                        <a:cxn ang="0">
                          <a:pos x="0" y="2"/>
                        </a:cxn>
                        <a:cxn ang="0">
                          <a:pos x="0" y="1"/>
                        </a:cxn>
                        <a:cxn ang="0">
                          <a:pos x="0" y="1"/>
                        </a:cxn>
                        <a:cxn ang="0">
                          <a:pos x="0" y="1"/>
                        </a:cxn>
                        <a:cxn ang="0">
                          <a:pos x="1" y="1"/>
                        </a:cxn>
                        <a:cxn ang="0">
                          <a:pos x="1" y="1"/>
                        </a:cxn>
                        <a:cxn ang="0">
                          <a:pos x="1" y="1"/>
                        </a:cxn>
                        <a:cxn ang="0">
                          <a:pos x="1" y="0"/>
                        </a:cxn>
                        <a:cxn ang="0">
                          <a:pos x="1" y="0"/>
                        </a:cxn>
                        <a:cxn ang="0">
                          <a:pos x="1" y="227"/>
                        </a:cxn>
                        <a:cxn ang="0">
                          <a:pos x="1" y="227"/>
                        </a:cxn>
                        <a:cxn ang="0">
                          <a:pos x="1" y="227"/>
                        </a:cxn>
                        <a:cxn ang="0">
                          <a:pos x="1" y="227"/>
                        </a:cxn>
                        <a:cxn ang="0">
                          <a:pos x="1" y="227"/>
                        </a:cxn>
                        <a:cxn ang="0">
                          <a:pos x="0" y="226"/>
                        </a:cxn>
                        <a:cxn ang="0">
                          <a:pos x="0" y="226"/>
                        </a:cxn>
                        <a:cxn ang="0">
                          <a:pos x="0" y="226"/>
                        </a:cxn>
                        <a:cxn ang="0">
                          <a:pos x="0" y="226"/>
                        </a:cxn>
                        <a:cxn ang="0">
                          <a:pos x="0" y="226"/>
                        </a:cxn>
                        <a:cxn ang="0">
                          <a:pos x="0" y="227"/>
                        </a:cxn>
                        <a:cxn ang="0">
                          <a:pos x="0" y="227"/>
                        </a:cxn>
                        <a:cxn ang="0">
                          <a:pos x="0" y="227"/>
                        </a:cxn>
                      </a:cxnLst>
                      <a:rect l="txL" t="txT" r="txR" b="txB"/>
                      <a:pathLst>
                        <a:path w="1" h="227">
                          <a:moveTo>
                            <a:pt x="0" y="227"/>
                          </a:moveTo>
                          <a:lnTo>
                            <a:pt x="0" y="174"/>
                          </a:lnTo>
                          <a:lnTo>
                            <a:pt x="0" y="175"/>
                          </a:lnTo>
                          <a:lnTo>
                            <a:pt x="0" y="2"/>
                          </a:lnTo>
                          <a:lnTo>
                            <a:pt x="0" y="1"/>
                          </a:lnTo>
                          <a:lnTo>
                            <a:pt x="1" y="1"/>
                          </a:lnTo>
                          <a:lnTo>
                            <a:pt x="1" y="0"/>
                          </a:lnTo>
                          <a:lnTo>
                            <a:pt x="1" y="227"/>
                          </a:lnTo>
                          <a:lnTo>
                            <a:pt x="0" y="226"/>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27" name="Group 429"/>
                  <p:cNvGrpSpPr/>
                  <p:nvPr/>
                </p:nvGrpSpPr>
                <p:grpSpPr>
                  <a:xfrm>
                    <a:off x="4417" y="2078"/>
                    <a:ext cx="2" cy="135"/>
                    <a:chOff x="8916" y="7643"/>
                    <a:chExt cx="1" cy="227"/>
                  </a:xfrm>
                </p:grpSpPr>
                <p:sp>
                  <p:nvSpPr>
                    <p:cNvPr id="50661" name="Freeform 430"/>
                    <p:cNvSpPr/>
                    <p:nvPr/>
                  </p:nvSpPr>
                  <p:spPr>
                    <a:xfrm>
                      <a:off x="8916" y="7643"/>
                      <a:ext cx="1" cy="227"/>
                    </a:xfrm>
                    <a:custGeom>
                      <a:avLst/>
                      <a:gdLst>
                        <a:gd name="txL" fmla="*/ 0 w 1"/>
                        <a:gd name="txT" fmla="*/ 0 h 227"/>
                        <a:gd name="txR" fmla="*/ 1 w 1"/>
                        <a:gd name="txB" fmla="*/ 227 h 227"/>
                      </a:gdLst>
                      <a:ahLst/>
                      <a:cxnLst>
                        <a:cxn ang="0">
                          <a:pos x="0" y="226"/>
                        </a:cxn>
                        <a:cxn ang="0">
                          <a:pos x="0" y="1"/>
                        </a:cxn>
                        <a:cxn ang="0">
                          <a:pos x="0" y="1"/>
                        </a:cxn>
                        <a:cxn ang="0">
                          <a:pos x="0" y="1"/>
                        </a:cxn>
                        <a:cxn ang="0">
                          <a:pos x="0" y="1"/>
                        </a:cxn>
                        <a:cxn ang="0">
                          <a:pos x="1" y="1"/>
                        </a:cxn>
                        <a:cxn ang="0">
                          <a:pos x="1" y="0"/>
                        </a:cxn>
                        <a:cxn ang="0">
                          <a:pos x="1" y="0"/>
                        </a:cxn>
                        <a:cxn ang="0">
                          <a:pos x="1" y="0"/>
                        </a:cxn>
                        <a:cxn ang="0">
                          <a:pos x="1" y="227"/>
                        </a:cxn>
                        <a:cxn ang="0">
                          <a:pos x="1" y="227"/>
                        </a:cxn>
                        <a:cxn ang="0">
                          <a:pos x="1" y="227"/>
                        </a:cxn>
                        <a:cxn ang="0">
                          <a:pos x="1" y="227"/>
                        </a:cxn>
                        <a:cxn ang="0">
                          <a:pos x="0" y="227"/>
                        </a:cxn>
                        <a:cxn ang="0">
                          <a:pos x="0" y="227"/>
                        </a:cxn>
                        <a:cxn ang="0">
                          <a:pos x="0" y="226"/>
                        </a:cxn>
                        <a:cxn ang="0">
                          <a:pos x="0" y="226"/>
                        </a:cxn>
                      </a:cxnLst>
                      <a:rect l="txL" t="txT" r="txR" b="txB"/>
                      <a:pathLst>
                        <a:path w="1" h="227">
                          <a:moveTo>
                            <a:pt x="0" y="226"/>
                          </a:moveTo>
                          <a:lnTo>
                            <a:pt x="0" y="1"/>
                          </a:lnTo>
                          <a:lnTo>
                            <a:pt x="1" y="1"/>
                          </a:lnTo>
                          <a:lnTo>
                            <a:pt x="1" y="0"/>
                          </a:lnTo>
                          <a:lnTo>
                            <a:pt x="1" y="227"/>
                          </a:lnTo>
                          <a:lnTo>
                            <a:pt x="0" y="227"/>
                          </a:lnTo>
                          <a:lnTo>
                            <a:pt x="0" y="226"/>
                          </a:lnTo>
                          <a:close/>
                        </a:path>
                      </a:pathLst>
                    </a:custGeom>
                    <a:solidFill>
                      <a:srgbClr val="34393B">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62" name="Freeform 431"/>
                    <p:cNvSpPr/>
                    <p:nvPr/>
                  </p:nvSpPr>
                  <p:spPr>
                    <a:xfrm>
                      <a:off x="8916" y="7643"/>
                      <a:ext cx="1" cy="227"/>
                    </a:xfrm>
                    <a:custGeom>
                      <a:avLst/>
                      <a:gdLst>
                        <a:gd name="txL" fmla="*/ 0 w 1"/>
                        <a:gd name="txT" fmla="*/ 0 h 227"/>
                        <a:gd name="txR" fmla="*/ 1 w 1"/>
                        <a:gd name="txB" fmla="*/ 227 h 227"/>
                      </a:gdLst>
                      <a:ahLst/>
                      <a:cxnLst>
                        <a:cxn ang="0">
                          <a:pos x="0" y="226"/>
                        </a:cxn>
                        <a:cxn ang="0">
                          <a:pos x="0" y="1"/>
                        </a:cxn>
                        <a:cxn ang="0">
                          <a:pos x="0" y="1"/>
                        </a:cxn>
                        <a:cxn ang="0">
                          <a:pos x="0" y="1"/>
                        </a:cxn>
                        <a:cxn ang="0">
                          <a:pos x="0" y="1"/>
                        </a:cxn>
                        <a:cxn ang="0">
                          <a:pos x="1" y="1"/>
                        </a:cxn>
                        <a:cxn ang="0">
                          <a:pos x="1" y="0"/>
                        </a:cxn>
                        <a:cxn ang="0">
                          <a:pos x="1" y="0"/>
                        </a:cxn>
                        <a:cxn ang="0">
                          <a:pos x="1" y="0"/>
                        </a:cxn>
                        <a:cxn ang="0">
                          <a:pos x="1" y="227"/>
                        </a:cxn>
                        <a:cxn ang="0">
                          <a:pos x="1" y="227"/>
                        </a:cxn>
                        <a:cxn ang="0">
                          <a:pos x="1" y="227"/>
                        </a:cxn>
                        <a:cxn ang="0">
                          <a:pos x="1" y="227"/>
                        </a:cxn>
                        <a:cxn ang="0">
                          <a:pos x="0" y="227"/>
                        </a:cxn>
                        <a:cxn ang="0">
                          <a:pos x="0" y="227"/>
                        </a:cxn>
                        <a:cxn ang="0">
                          <a:pos x="0" y="226"/>
                        </a:cxn>
                        <a:cxn ang="0">
                          <a:pos x="0" y="226"/>
                        </a:cxn>
                      </a:cxnLst>
                      <a:rect l="txL" t="txT" r="txR" b="txB"/>
                      <a:pathLst>
                        <a:path w="1" h="227">
                          <a:moveTo>
                            <a:pt x="0" y="226"/>
                          </a:moveTo>
                          <a:lnTo>
                            <a:pt x="0" y="1"/>
                          </a:lnTo>
                          <a:lnTo>
                            <a:pt x="1" y="1"/>
                          </a:lnTo>
                          <a:lnTo>
                            <a:pt x="1" y="0"/>
                          </a:lnTo>
                          <a:lnTo>
                            <a:pt x="1" y="227"/>
                          </a:lnTo>
                          <a:lnTo>
                            <a:pt x="0" y="227"/>
                          </a:lnTo>
                          <a:lnTo>
                            <a:pt x="0" y="226"/>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28" name="Freeform 432"/>
                  <p:cNvSpPr/>
                  <p:nvPr/>
                </p:nvSpPr>
                <p:spPr>
                  <a:xfrm>
                    <a:off x="4419" y="2078"/>
                    <a:ext cx="1" cy="136"/>
                  </a:xfrm>
                  <a:custGeom>
                    <a:avLst/>
                    <a:gdLst>
                      <a:gd name="txL" fmla="*/ 0 w 1"/>
                      <a:gd name="txT" fmla="*/ 0 h 229"/>
                      <a:gd name="txR" fmla="*/ 1 w 1"/>
                      <a:gd name="txB" fmla="*/ 229 h 229"/>
                    </a:gdLst>
                    <a:ahLst/>
                    <a:cxnLst>
                      <a:cxn ang="0">
                        <a:pos x="0" y="1"/>
                      </a:cxn>
                      <a:cxn ang="0">
                        <a:pos x="0" y="1"/>
                      </a:cxn>
                      <a:cxn ang="0">
                        <a:pos x="0" y="1"/>
                      </a:cxn>
                      <a:cxn ang="0">
                        <a:pos x="0" y="1"/>
                      </a:cxn>
                      <a:cxn ang="0">
                        <a:pos x="0" y="1"/>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Lst>
                    <a:rect l="txL" t="txT" r="txR" b="txB"/>
                    <a:pathLst>
                      <a:path w="1" h="229">
                        <a:moveTo>
                          <a:pt x="0" y="228"/>
                        </a:moveTo>
                        <a:lnTo>
                          <a:pt x="0" y="1"/>
                        </a:lnTo>
                        <a:lnTo>
                          <a:pt x="0" y="0"/>
                        </a:lnTo>
                        <a:lnTo>
                          <a:pt x="0" y="229"/>
                        </a:lnTo>
                        <a:lnTo>
                          <a:pt x="0" y="22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29" name="Group 433"/>
                  <p:cNvGrpSpPr/>
                  <p:nvPr/>
                </p:nvGrpSpPr>
                <p:grpSpPr>
                  <a:xfrm>
                    <a:off x="4419" y="2078"/>
                    <a:ext cx="3" cy="136"/>
                    <a:chOff x="8917" y="7643"/>
                    <a:chExt cx="2" cy="229"/>
                  </a:xfrm>
                </p:grpSpPr>
                <p:sp>
                  <p:nvSpPr>
                    <p:cNvPr id="50659" name="Freeform 434"/>
                    <p:cNvSpPr/>
                    <p:nvPr/>
                  </p:nvSpPr>
                  <p:spPr>
                    <a:xfrm>
                      <a:off x="8917" y="7643"/>
                      <a:ext cx="2" cy="229"/>
                    </a:xfrm>
                    <a:custGeom>
                      <a:avLst/>
                      <a:gdLst>
                        <a:gd name="txL" fmla="*/ 0 w 2"/>
                        <a:gd name="txT" fmla="*/ 0 h 229"/>
                        <a:gd name="txR" fmla="*/ 2 w 2"/>
                        <a:gd name="txB" fmla="*/ 229 h 229"/>
                      </a:gdLst>
                      <a:ahLst/>
                      <a:cxnLst>
                        <a:cxn ang="0">
                          <a:pos x="0" y="228"/>
                        </a:cxn>
                        <a:cxn ang="0">
                          <a:pos x="0" y="1"/>
                        </a:cxn>
                        <a:cxn ang="0">
                          <a:pos x="1" y="1"/>
                        </a:cxn>
                        <a:cxn ang="0">
                          <a:pos x="1" y="1"/>
                        </a:cxn>
                        <a:cxn ang="0">
                          <a:pos x="1" y="0"/>
                        </a:cxn>
                        <a:cxn ang="0">
                          <a:pos x="2" y="0"/>
                        </a:cxn>
                        <a:cxn ang="0">
                          <a:pos x="2" y="0"/>
                        </a:cxn>
                        <a:cxn ang="0">
                          <a:pos x="2" y="0"/>
                        </a:cxn>
                        <a:cxn ang="0">
                          <a:pos x="2" y="229"/>
                        </a:cxn>
                        <a:cxn ang="0">
                          <a:pos x="2" y="229"/>
                        </a:cxn>
                        <a:cxn ang="0">
                          <a:pos x="2" y="229"/>
                        </a:cxn>
                        <a:cxn ang="0">
                          <a:pos x="1" y="229"/>
                        </a:cxn>
                        <a:cxn ang="0">
                          <a:pos x="1" y="229"/>
                        </a:cxn>
                        <a:cxn ang="0">
                          <a:pos x="1" y="229"/>
                        </a:cxn>
                        <a:cxn ang="0">
                          <a:pos x="0" y="228"/>
                        </a:cxn>
                      </a:cxnLst>
                      <a:rect l="txL" t="txT" r="txR" b="txB"/>
                      <a:pathLst>
                        <a:path w="2" h="229">
                          <a:moveTo>
                            <a:pt x="0" y="228"/>
                          </a:moveTo>
                          <a:lnTo>
                            <a:pt x="0" y="1"/>
                          </a:lnTo>
                          <a:lnTo>
                            <a:pt x="1" y="1"/>
                          </a:lnTo>
                          <a:lnTo>
                            <a:pt x="1" y="0"/>
                          </a:lnTo>
                          <a:lnTo>
                            <a:pt x="2" y="0"/>
                          </a:lnTo>
                          <a:lnTo>
                            <a:pt x="2" y="229"/>
                          </a:lnTo>
                          <a:lnTo>
                            <a:pt x="1" y="229"/>
                          </a:lnTo>
                          <a:lnTo>
                            <a:pt x="0" y="228"/>
                          </a:lnTo>
                          <a:close/>
                        </a:path>
                      </a:pathLst>
                    </a:custGeom>
                    <a:solidFill>
                      <a:srgbClr val="3C4244">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60" name="Freeform 435"/>
                    <p:cNvSpPr/>
                    <p:nvPr/>
                  </p:nvSpPr>
                  <p:spPr>
                    <a:xfrm>
                      <a:off x="8917" y="7643"/>
                      <a:ext cx="2" cy="229"/>
                    </a:xfrm>
                    <a:custGeom>
                      <a:avLst/>
                      <a:gdLst>
                        <a:gd name="txL" fmla="*/ 0 w 2"/>
                        <a:gd name="txT" fmla="*/ 0 h 229"/>
                        <a:gd name="txR" fmla="*/ 2 w 2"/>
                        <a:gd name="txB" fmla="*/ 229 h 229"/>
                      </a:gdLst>
                      <a:ahLst/>
                      <a:cxnLst>
                        <a:cxn ang="0">
                          <a:pos x="0" y="228"/>
                        </a:cxn>
                        <a:cxn ang="0">
                          <a:pos x="0" y="1"/>
                        </a:cxn>
                        <a:cxn ang="0">
                          <a:pos x="1" y="1"/>
                        </a:cxn>
                        <a:cxn ang="0">
                          <a:pos x="1" y="1"/>
                        </a:cxn>
                        <a:cxn ang="0">
                          <a:pos x="1" y="0"/>
                        </a:cxn>
                        <a:cxn ang="0">
                          <a:pos x="2" y="0"/>
                        </a:cxn>
                        <a:cxn ang="0">
                          <a:pos x="2" y="0"/>
                        </a:cxn>
                        <a:cxn ang="0">
                          <a:pos x="2" y="0"/>
                        </a:cxn>
                        <a:cxn ang="0">
                          <a:pos x="2" y="229"/>
                        </a:cxn>
                        <a:cxn ang="0">
                          <a:pos x="2" y="229"/>
                        </a:cxn>
                        <a:cxn ang="0">
                          <a:pos x="2" y="229"/>
                        </a:cxn>
                        <a:cxn ang="0">
                          <a:pos x="1" y="229"/>
                        </a:cxn>
                        <a:cxn ang="0">
                          <a:pos x="1" y="229"/>
                        </a:cxn>
                        <a:cxn ang="0">
                          <a:pos x="1" y="229"/>
                        </a:cxn>
                        <a:cxn ang="0">
                          <a:pos x="0" y="228"/>
                        </a:cxn>
                      </a:cxnLst>
                      <a:rect l="txL" t="txT" r="txR" b="txB"/>
                      <a:pathLst>
                        <a:path w="2" h="229">
                          <a:moveTo>
                            <a:pt x="0" y="228"/>
                          </a:moveTo>
                          <a:lnTo>
                            <a:pt x="0" y="1"/>
                          </a:lnTo>
                          <a:lnTo>
                            <a:pt x="1" y="1"/>
                          </a:lnTo>
                          <a:lnTo>
                            <a:pt x="1" y="0"/>
                          </a:lnTo>
                          <a:lnTo>
                            <a:pt x="2" y="0"/>
                          </a:lnTo>
                          <a:lnTo>
                            <a:pt x="2" y="229"/>
                          </a:lnTo>
                          <a:lnTo>
                            <a:pt x="1" y="229"/>
                          </a:lnTo>
                          <a:lnTo>
                            <a:pt x="0" y="22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30" name="Group 436"/>
                  <p:cNvGrpSpPr/>
                  <p:nvPr/>
                </p:nvGrpSpPr>
                <p:grpSpPr>
                  <a:xfrm>
                    <a:off x="4419" y="2077"/>
                    <a:ext cx="3" cy="137"/>
                    <a:chOff x="8917" y="7641"/>
                    <a:chExt cx="2" cy="231"/>
                  </a:xfrm>
                </p:grpSpPr>
                <p:sp>
                  <p:nvSpPr>
                    <p:cNvPr id="50657" name="Freeform 437"/>
                    <p:cNvSpPr/>
                    <p:nvPr/>
                  </p:nvSpPr>
                  <p:spPr>
                    <a:xfrm>
                      <a:off x="8917" y="7641"/>
                      <a:ext cx="2" cy="231"/>
                    </a:xfrm>
                    <a:custGeom>
                      <a:avLst/>
                      <a:gdLst>
                        <a:gd name="txL" fmla="*/ 0 w 2"/>
                        <a:gd name="txT" fmla="*/ 0 h 231"/>
                        <a:gd name="txR" fmla="*/ 2 w 2"/>
                        <a:gd name="txB" fmla="*/ 231 h 231"/>
                      </a:gdLst>
                      <a:ahLst/>
                      <a:cxnLst>
                        <a:cxn ang="0">
                          <a:pos x="0" y="231"/>
                        </a:cxn>
                        <a:cxn ang="0">
                          <a:pos x="0" y="1"/>
                        </a:cxn>
                        <a:cxn ang="0">
                          <a:pos x="1" y="1"/>
                        </a:cxn>
                        <a:cxn ang="0">
                          <a:pos x="1" y="1"/>
                        </a:cxn>
                        <a:cxn ang="0">
                          <a:pos x="1" y="1"/>
                        </a:cxn>
                        <a:cxn ang="0">
                          <a:pos x="2" y="1"/>
                        </a:cxn>
                        <a:cxn ang="0">
                          <a:pos x="2" y="0"/>
                        </a:cxn>
                        <a:cxn ang="0">
                          <a:pos x="2" y="0"/>
                        </a:cxn>
                        <a:cxn ang="0">
                          <a:pos x="2" y="231"/>
                        </a:cxn>
                        <a:cxn ang="0">
                          <a:pos x="2" y="231"/>
                        </a:cxn>
                        <a:cxn ang="0">
                          <a:pos x="2" y="231"/>
                        </a:cxn>
                        <a:cxn ang="0">
                          <a:pos x="1" y="231"/>
                        </a:cxn>
                        <a:cxn ang="0">
                          <a:pos x="1" y="231"/>
                        </a:cxn>
                        <a:cxn ang="0">
                          <a:pos x="1" y="231"/>
                        </a:cxn>
                        <a:cxn ang="0">
                          <a:pos x="0" y="231"/>
                        </a:cxn>
                      </a:cxnLst>
                      <a:rect l="txL" t="txT" r="txR" b="txB"/>
                      <a:pathLst>
                        <a:path w="2" h="231">
                          <a:moveTo>
                            <a:pt x="0" y="231"/>
                          </a:moveTo>
                          <a:lnTo>
                            <a:pt x="0" y="1"/>
                          </a:lnTo>
                          <a:lnTo>
                            <a:pt x="1" y="1"/>
                          </a:lnTo>
                          <a:lnTo>
                            <a:pt x="2" y="1"/>
                          </a:lnTo>
                          <a:lnTo>
                            <a:pt x="2" y="0"/>
                          </a:lnTo>
                          <a:lnTo>
                            <a:pt x="2" y="231"/>
                          </a:lnTo>
                          <a:lnTo>
                            <a:pt x="1" y="231"/>
                          </a:lnTo>
                          <a:lnTo>
                            <a:pt x="0" y="231"/>
                          </a:lnTo>
                          <a:close/>
                        </a:path>
                      </a:pathLst>
                    </a:custGeom>
                    <a:solidFill>
                      <a:srgbClr val="42484C">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58" name="Freeform 438"/>
                    <p:cNvSpPr/>
                    <p:nvPr/>
                  </p:nvSpPr>
                  <p:spPr>
                    <a:xfrm>
                      <a:off x="8917" y="7641"/>
                      <a:ext cx="2" cy="231"/>
                    </a:xfrm>
                    <a:custGeom>
                      <a:avLst/>
                      <a:gdLst>
                        <a:gd name="txL" fmla="*/ 0 w 2"/>
                        <a:gd name="txT" fmla="*/ 0 h 231"/>
                        <a:gd name="txR" fmla="*/ 2 w 2"/>
                        <a:gd name="txB" fmla="*/ 231 h 231"/>
                      </a:gdLst>
                      <a:ahLst/>
                      <a:cxnLst>
                        <a:cxn ang="0">
                          <a:pos x="0" y="231"/>
                        </a:cxn>
                        <a:cxn ang="0">
                          <a:pos x="0" y="1"/>
                        </a:cxn>
                        <a:cxn ang="0">
                          <a:pos x="1" y="1"/>
                        </a:cxn>
                        <a:cxn ang="0">
                          <a:pos x="1" y="1"/>
                        </a:cxn>
                        <a:cxn ang="0">
                          <a:pos x="1" y="1"/>
                        </a:cxn>
                        <a:cxn ang="0">
                          <a:pos x="2" y="1"/>
                        </a:cxn>
                        <a:cxn ang="0">
                          <a:pos x="2" y="0"/>
                        </a:cxn>
                        <a:cxn ang="0">
                          <a:pos x="2" y="0"/>
                        </a:cxn>
                        <a:cxn ang="0">
                          <a:pos x="2" y="231"/>
                        </a:cxn>
                        <a:cxn ang="0">
                          <a:pos x="2" y="231"/>
                        </a:cxn>
                        <a:cxn ang="0">
                          <a:pos x="2" y="231"/>
                        </a:cxn>
                        <a:cxn ang="0">
                          <a:pos x="1" y="231"/>
                        </a:cxn>
                        <a:cxn ang="0">
                          <a:pos x="1" y="231"/>
                        </a:cxn>
                        <a:cxn ang="0">
                          <a:pos x="1" y="231"/>
                        </a:cxn>
                        <a:cxn ang="0">
                          <a:pos x="0" y="231"/>
                        </a:cxn>
                      </a:cxnLst>
                      <a:rect l="txL" t="txT" r="txR" b="txB"/>
                      <a:pathLst>
                        <a:path w="2" h="231">
                          <a:moveTo>
                            <a:pt x="0" y="231"/>
                          </a:moveTo>
                          <a:lnTo>
                            <a:pt x="0" y="1"/>
                          </a:lnTo>
                          <a:lnTo>
                            <a:pt x="1" y="1"/>
                          </a:lnTo>
                          <a:lnTo>
                            <a:pt x="2" y="1"/>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31" name="Group 439"/>
                  <p:cNvGrpSpPr/>
                  <p:nvPr/>
                </p:nvGrpSpPr>
                <p:grpSpPr>
                  <a:xfrm>
                    <a:off x="4422" y="2077"/>
                    <a:ext cx="3" cy="137"/>
                    <a:chOff x="8919" y="7641"/>
                    <a:chExt cx="2" cy="231"/>
                  </a:xfrm>
                </p:grpSpPr>
                <p:sp>
                  <p:nvSpPr>
                    <p:cNvPr id="50655" name="Freeform 440"/>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74D5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56" name="Freeform 441"/>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32" name="Group 442"/>
                  <p:cNvGrpSpPr/>
                  <p:nvPr/>
                </p:nvGrpSpPr>
                <p:grpSpPr>
                  <a:xfrm>
                    <a:off x="4422" y="2077"/>
                    <a:ext cx="3" cy="137"/>
                    <a:chOff x="8919" y="7641"/>
                    <a:chExt cx="2" cy="231"/>
                  </a:xfrm>
                </p:grpSpPr>
                <p:sp>
                  <p:nvSpPr>
                    <p:cNvPr id="50653" name="Freeform 443"/>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D525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54" name="Freeform 444"/>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33" name="Group 445"/>
                  <p:cNvGrpSpPr/>
                  <p:nvPr/>
                </p:nvGrpSpPr>
                <p:grpSpPr>
                  <a:xfrm>
                    <a:off x="4425" y="2077"/>
                    <a:ext cx="3" cy="137"/>
                    <a:chOff x="8921" y="7641"/>
                    <a:chExt cx="2" cy="231"/>
                  </a:xfrm>
                </p:grpSpPr>
                <p:sp>
                  <p:nvSpPr>
                    <p:cNvPr id="50651" name="Freeform 446"/>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1" y="0"/>
                        </a:cxn>
                        <a:cxn ang="0">
                          <a:pos x="2" y="0"/>
                        </a:cxn>
                        <a:cxn ang="0">
                          <a:pos x="2" y="231"/>
                        </a:cxn>
                        <a:cxn ang="0">
                          <a:pos x="1"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52565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52" name="Freeform 447"/>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1" y="0"/>
                        </a:cxn>
                        <a:cxn ang="0">
                          <a:pos x="2" y="0"/>
                        </a:cxn>
                        <a:cxn ang="0">
                          <a:pos x="2" y="231"/>
                        </a:cxn>
                        <a:cxn ang="0">
                          <a:pos x="1"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34" name="Group 448"/>
                  <p:cNvGrpSpPr/>
                  <p:nvPr/>
                </p:nvGrpSpPr>
                <p:grpSpPr>
                  <a:xfrm>
                    <a:off x="4425" y="2077"/>
                    <a:ext cx="3" cy="137"/>
                    <a:chOff x="8921" y="7641"/>
                    <a:chExt cx="2" cy="231"/>
                  </a:xfrm>
                </p:grpSpPr>
                <p:sp>
                  <p:nvSpPr>
                    <p:cNvPr id="50649" name="Freeform 449"/>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585E6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50" name="Freeform 450"/>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35" name="Group 451"/>
                  <p:cNvGrpSpPr/>
                  <p:nvPr/>
                </p:nvGrpSpPr>
                <p:grpSpPr>
                  <a:xfrm>
                    <a:off x="4428" y="2077"/>
                    <a:ext cx="2" cy="137"/>
                    <a:chOff x="8923" y="7641"/>
                    <a:chExt cx="1" cy="231"/>
                  </a:xfrm>
                </p:grpSpPr>
                <p:sp>
                  <p:nvSpPr>
                    <p:cNvPr id="50647" name="Freeform 452"/>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1"/>
                        </a:cxn>
                        <a:cxn ang="0">
                          <a:pos x="0" y="0"/>
                        </a:cxn>
                        <a:cxn ang="0">
                          <a:pos x="1" y="0"/>
                        </a:cxn>
                        <a:cxn ang="0">
                          <a:pos x="1" y="0"/>
                        </a:cxn>
                        <a:cxn ang="0">
                          <a:pos x="1" y="0"/>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solidFill>
                      <a:srgbClr val="5B626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48" name="Freeform 453"/>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1"/>
                        </a:cxn>
                        <a:cxn ang="0">
                          <a:pos x="0" y="0"/>
                        </a:cxn>
                        <a:cxn ang="0">
                          <a:pos x="1" y="0"/>
                        </a:cxn>
                        <a:cxn ang="0">
                          <a:pos x="1" y="0"/>
                        </a:cxn>
                        <a:cxn ang="0">
                          <a:pos x="1" y="0"/>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36" name="Group 454"/>
                  <p:cNvGrpSpPr/>
                  <p:nvPr/>
                </p:nvGrpSpPr>
                <p:grpSpPr>
                  <a:xfrm>
                    <a:off x="4428" y="2077"/>
                    <a:ext cx="2" cy="142"/>
                    <a:chOff x="8923" y="7641"/>
                    <a:chExt cx="1" cy="239"/>
                  </a:xfrm>
                </p:grpSpPr>
                <p:sp>
                  <p:nvSpPr>
                    <p:cNvPr id="50645" name="Freeform 455"/>
                    <p:cNvSpPr/>
                    <p:nvPr/>
                  </p:nvSpPr>
                  <p:spPr>
                    <a:xfrm>
                      <a:off x="8923" y="7641"/>
                      <a:ext cx="1" cy="239"/>
                    </a:xfrm>
                    <a:custGeom>
                      <a:avLst/>
                      <a:gdLst>
                        <a:gd name="txL" fmla="*/ 0 w 1"/>
                        <a:gd name="txT" fmla="*/ 0 h 239"/>
                        <a:gd name="txR" fmla="*/ 1 w 1"/>
                        <a:gd name="txB" fmla="*/ 239 h 239"/>
                      </a:gdLst>
                      <a:ahLst/>
                      <a:cxnLst>
                        <a:cxn ang="0">
                          <a:pos x="0" y="233"/>
                        </a:cxn>
                        <a:cxn ang="0">
                          <a:pos x="0" y="1"/>
                        </a:cxn>
                        <a:cxn ang="0">
                          <a:pos x="0" y="1"/>
                        </a:cxn>
                        <a:cxn ang="0">
                          <a:pos x="0" y="1"/>
                        </a:cxn>
                        <a:cxn ang="0">
                          <a:pos x="0" y="0"/>
                        </a:cxn>
                        <a:cxn ang="0">
                          <a:pos x="1" y="0"/>
                        </a:cxn>
                        <a:cxn ang="0">
                          <a:pos x="1" y="0"/>
                        </a:cxn>
                        <a:cxn ang="0">
                          <a:pos x="1" y="0"/>
                        </a:cxn>
                        <a:cxn ang="0">
                          <a:pos x="1" y="239"/>
                        </a:cxn>
                        <a:cxn ang="0">
                          <a:pos x="1" y="239"/>
                        </a:cxn>
                        <a:cxn ang="0">
                          <a:pos x="1" y="239"/>
                        </a:cxn>
                        <a:cxn ang="0">
                          <a:pos x="1" y="238"/>
                        </a:cxn>
                        <a:cxn ang="0">
                          <a:pos x="1" y="238"/>
                        </a:cxn>
                        <a:cxn ang="0">
                          <a:pos x="1" y="238"/>
                        </a:cxn>
                        <a:cxn ang="0">
                          <a:pos x="1" y="238"/>
                        </a:cxn>
                        <a:cxn ang="0">
                          <a:pos x="1" y="237"/>
                        </a:cxn>
                        <a:cxn ang="0">
                          <a:pos x="1" y="237"/>
                        </a:cxn>
                        <a:cxn ang="0">
                          <a:pos x="1" y="233"/>
                        </a:cxn>
                        <a:cxn ang="0">
                          <a:pos x="0" y="233"/>
                        </a:cxn>
                        <a:cxn ang="0">
                          <a:pos x="0" y="233"/>
                        </a:cxn>
                        <a:cxn ang="0">
                          <a:pos x="0" y="233"/>
                        </a:cxn>
                        <a:cxn ang="0">
                          <a:pos x="0" y="233"/>
                        </a:cxn>
                      </a:cxnLst>
                      <a:rect l="txL" t="txT" r="txR" b="txB"/>
                      <a:pathLst>
                        <a:path w="1" h="239">
                          <a:moveTo>
                            <a:pt x="0" y="233"/>
                          </a:moveTo>
                          <a:lnTo>
                            <a:pt x="0" y="1"/>
                          </a:lnTo>
                          <a:lnTo>
                            <a:pt x="0" y="0"/>
                          </a:lnTo>
                          <a:lnTo>
                            <a:pt x="1" y="0"/>
                          </a:lnTo>
                          <a:lnTo>
                            <a:pt x="1" y="239"/>
                          </a:lnTo>
                          <a:lnTo>
                            <a:pt x="1" y="238"/>
                          </a:lnTo>
                          <a:lnTo>
                            <a:pt x="1" y="237"/>
                          </a:lnTo>
                          <a:lnTo>
                            <a:pt x="1" y="233"/>
                          </a:lnTo>
                          <a:lnTo>
                            <a:pt x="0" y="233"/>
                          </a:lnTo>
                          <a:close/>
                        </a:path>
                      </a:pathLst>
                    </a:custGeom>
                    <a:solidFill>
                      <a:srgbClr val="60666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46" name="Freeform 456"/>
                    <p:cNvSpPr/>
                    <p:nvPr/>
                  </p:nvSpPr>
                  <p:spPr>
                    <a:xfrm>
                      <a:off x="8923" y="7641"/>
                      <a:ext cx="1" cy="239"/>
                    </a:xfrm>
                    <a:custGeom>
                      <a:avLst/>
                      <a:gdLst>
                        <a:gd name="txL" fmla="*/ 0 w 1"/>
                        <a:gd name="txT" fmla="*/ 0 h 239"/>
                        <a:gd name="txR" fmla="*/ 1 w 1"/>
                        <a:gd name="txB" fmla="*/ 239 h 239"/>
                      </a:gdLst>
                      <a:ahLst/>
                      <a:cxnLst>
                        <a:cxn ang="0">
                          <a:pos x="0" y="233"/>
                        </a:cxn>
                        <a:cxn ang="0">
                          <a:pos x="0" y="1"/>
                        </a:cxn>
                        <a:cxn ang="0">
                          <a:pos x="0" y="1"/>
                        </a:cxn>
                        <a:cxn ang="0">
                          <a:pos x="0" y="1"/>
                        </a:cxn>
                        <a:cxn ang="0">
                          <a:pos x="0" y="0"/>
                        </a:cxn>
                        <a:cxn ang="0">
                          <a:pos x="1" y="0"/>
                        </a:cxn>
                        <a:cxn ang="0">
                          <a:pos x="1" y="0"/>
                        </a:cxn>
                        <a:cxn ang="0">
                          <a:pos x="1" y="0"/>
                        </a:cxn>
                        <a:cxn ang="0">
                          <a:pos x="1" y="239"/>
                        </a:cxn>
                        <a:cxn ang="0">
                          <a:pos x="1" y="239"/>
                        </a:cxn>
                        <a:cxn ang="0">
                          <a:pos x="1" y="239"/>
                        </a:cxn>
                        <a:cxn ang="0">
                          <a:pos x="1" y="238"/>
                        </a:cxn>
                        <a:cxn ang="0">
                          <a:pos x="1" y="238"/>
                        </a:cxn>
                        <a:cxn ang="0">
                          <a:pos x="1" y="238"/>
                        </a:cxn>
                        <a:cxn ang="0">
                          <a:pos x="1" y="238"/>
                        </a:cxn>
                        <a:cxn ang="0">
                          <a:pos x="1" y="237"/>
                        </a:cxn>
                        <a:cxn ang="0">
                          <a:pos x="1" y="237"/>
                        </a:cxn>
                        <a:cxn ang="0">
                          <a:pos x="1" y="233"/>
                        </a:cxn>
                        <a:cxn ang="0">
                          <a:pos x="0" y="233"/>
                        </a:cxn>
                        <a:cxn ang="0">
                          <a:pos x="0" y="233"/>
                        </a:cxn>
                        <a:cxn ang="0">
                          <a:pos x="0" y="233"/>
                        </a:cxn>
                        <a:cxn ang="0">
                          <a:pos x="0" y="233"/>
                        </a:cxn>
                      </a:cxnLst>
                      <a:rect l="txL" t="txT" r="txR" b="txB"/>
                      <a:pathLst>
                        <a:path w="1" h="239">
                          <a:moveTo>
                            <a:pt x="0" y="233"/>
                          </a:moveTo>
                          <a:lnTo>
                            <a:pt x="0" y="1"/>
                          </a:lnTo>
                          <a:lnTo>
                            <a:pt x="0" y="0"/>
                          </a:lnTo>
                          <a:lnTo>
                            <a:pt x="1" y="0"/>
                          </a:lnTo>
                          <a:lnTo>
                            <a:pt x="1" y="239"/>
                          </a:lnTo>
                          <a:lnTo>
                            <a:pt x="1" y="238"/>
                          </a:lnTo>
                          <a:lnTo>
                            <a:pt x="1" y="237"/>
                          </a:lnTo>
                          <a:lnTo>
                            <a:pt x="1" y="233"/>
                          </a:lnTo>
                          <a:lnTo>
                            <a:pt x="0" y="233"/>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37" name="Freeform 457"/>
                  <p:cNvSpPr/>
                  <p:nvPr/>
                </p:nvSpPr>
                <p:spPr>
                  <a:xfrm>
                    <a:off x="4430" y="2077"/>
                    <a:ext cx="1" cy="142"/>
                  </a:xfrm>
                  <a:custGeom>
                    <a:avLst/>
                    <a:gdLst>
                      <a:gd name="txL" fmla="*/ 0 w 1"/>
                      <a:gd name="txT" fmla="*/ 0 h 239"/>
                      <a:gd name="txR" fmla="*/ 1 w 1"/>
                      <a:gd name="txB" fmla="*/ 239 h 239"/>
                    </a:gdLst>
                    <a:ahLst/>
                    <a:cxnLst>
                      <a:cxn ang="0">
                        <a:pos x="0" y="1"/>
                      </a:cxn>
                      <a:cxn ang="0">
                        <a:pos x="0" y="1"/>
                      </a:cxn>
                      <a:cxn ang="0">
                        <a:pos x="0" y="1"/>
                      </a:cxn>
                      <a:cxn ang="0">
                        <a:pos x="0" y="0"/>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239">
                        <a:moveTo>
                          <a:pt x="0" y="233"/>
                        </a:moveTo>
                        <a:lnTo>
                          <a:pt x="0" y="1"/>
                        </a:lnTo>
                        <a:lnTo>
                          <a:pt x="0" y="0"/>
                        </a:lnTo>
                        <a:lnTo>
                          <a:pt x="0" y="239"/>
                        </a:lnTo>
                        <a:lnTo>
                          <a:pt x="0" y="238"/>
                        </a:lnTo>
                        <a:lnTo>
                          <a:pt x="0" y="237"/>
                        </a:lnTo>
                        <a:lnTo>
                          <a:pt x="0" y="233"/>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38" name="Group 458"/>
                  <p:cNvGrpSpPr/>
                  <p:nvPr/>
                </p:nvGrpSpPr>
                <p:grpSpPr>
                  <a:xfrm>
                    <a:off x="4430" y="2077"/>
                    <a:ext cx="3" cy="142"/>
                    <a:chOff x="8924" y="7641"/>
                    <a:chExt cx="2" cy="239"/>
                  </a:xfrm>
                </p:grpSpPr>
                <p:sp>
                  <p:nvSpPr>
                    <p:cNvPr id="50643" name="Freeform 459"/>
                    <p:cNvSpPr/>
                    <p:nvPr/>
                  </p:nvSpPr>
                  <p:spPr>
                    <a:xfrm>
                      <a:off x="8924" y="7641"/>
                      <a:ext cx="2" cy="239"/>
                    </a:xfrm>
                    <a:custGeom>
                      <a:avLst/>
                      <a:gdLst>
                        <a:gd name="txL" fmla="*/ 0 w 2"/>
                        <a:gd name="txT" fmla="*/ 0 h 239"/>
                        <a:gd name="txR" fmla="*/ 2 w 2"/>
                        <a:gd name="txB" fmla="*/ 239 h 239"/>
                      </a:gdLst>
                      <a:ahLst/>
                      <a:cxnLst>
                        <a:cxn ang="0">
                          <a:pos x="0" y="238"/>
                        </a:cxn>
                        <a:cxn ang="0">
                          <a:pos x="0" y="1"/>
                        </a:cxn>
                        <a:cxn ang="0">
                          <a:pos x="1" y="0"/>
                        </a:cxn>
                        <a:cxn ang="0">
                          <a:pos x="1" y="0"/>
                        </a:cxn>
                        <a:cxn ang="0">
                          <a:pos x="1" y="0"/>
                        </a:cxn>
                        <a:cxn ang="0">
                          <a:pos x="2" y="0"/>
                        </a:cxn>
                        <a:cxn ang="0">
                          <a:pos x="2" y="0"/>
                        </a:cxn>
                        <a:cxn ang="0">
                          <a:pos x="2" y="239"/>
                        </a:cxn>
                        <a:cxn ang="0">
                          <a:pos x="1" y="239"/>
                        </a:cxn>
                        <a:cxn ang="0">
                          <a:pos x="1" y="239"/>
                        </a:cxn>
                        <a:cxn ang="0">
                          <a:pos x="1" y="239"/>
                        </a:cxn>
                        <a:cxn ang="0">
                          <a:pos x="1" y="239"/>
                        </a:cxn>
                        <a:cxn ang="0">
                          <a:pos x="0" y="239"/>
                        </a:cxn>
                        <a:cxn ang="0">
                          <a:pos x="0" y="238"/>
                        </a:cxn>
                      </a:cxnLst>
                      <a:rect l="txL" t="txT" r="txR" b="txB"/>
                      <a:pathLst>
                        <a:path w="2" h="239">
                          <a:moveTo>
                            <a:pt x="0" y="238"/>
                          </a:moveTo>
                          <a:lnTo>
                            <a:pt x="0" y="1"/>
                          </a:lnTo>
                          <a:lnTo>
                            <a:pt x="1" y="0"/>
                          </a:lnTo>
                          <a:lnTo>
                            <a:pt x="2" y="0"/>
                          </a:lnTo>
                          <a:lnTo>
                            <a:pt x="2" y="239"/>
                          </a:lnTo>
                          <a:lnTo>
                            <a:pt x="1" y="239"/>
                          </a:lnTo>
                          <a:lnTo>
                            <a:pt x="0" y="239"/>
                          </a:lnTo>
                          <a:lnTo>
                            <a:pt x="0" y="238"/>
                          </a:lnTo>
                          <a:close/>
                        </a:path>
                      </a:pathLst>
                    </a:custGeom>
                    <a:solidFill>
                      <a:srgbClr val="6B7376">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44" name="Freeform 460"/>
                    <p:cNvSpPr/>
                    <p:nvPr/>
                  </p:nvSpPr>
                  <p:spPr>
                    <a:xfrm>
                      <a:off x="8924" y="7641"/>
                      <a:ext cx="2" cy="239"/>
                    </a:xfrm>
                    <a:custGeom>
                      <a:avLst/>
                      <a:gdLst>
                        <a:gd name="txL" fmla="*/ 0 w 2"/>
                        <a:gd name="txT" fmla="*/ 0 h 239"/>
                        <a:gd name="txR" fmla="*/ 2 w 2"/>
                        <a:gd name="txB" fmla="*/ 239 h 239"/>
                      </a:gdLst>
                      <a:ahLst/>
                      <a:cxnLst>
                        <a:cxn ang="0">
                          <a:pos x="0" y="238"/>
                        </a:cxn>
                        <a:cxn ang="0">
                          <a:pos x="0" y="1"/>
                        </a:cxn>
                        <a:cxn ang="0">
                          <a:pos x="1" y="0"/>
                        </a:cxn>
                        <a:cxn ang="0">
                          <a:pos x="1" y="0"/>
                        </a:cxn>
                        <a:cxn ang="0">
                          <a:pos x="1" y="0"/>
                        </a:cxn>
                        <a:cxn ang="0">
                          <a:pos x="2" y="0"/>
                        </a:cxn>
                        <a:cxn ang="0">
                          <a:pos x="2" y="0"/>
                        </a:cxn>
                        <a:cxn ang="0">
                          <a:pos x="2" y="239"/>
                        </a:cxn>
                        <a:cxn ang="0">
                          <a:pos x="1" y="239"/>
                        </a:cxn>
                        <a:cxn ang="0">
                          <a:pos x="1" y="239"/>
                        </a:cxn>
                        <a:cxn ang="0">
                          <a:pos x="1" y="239"/>
                        </a:cxn>
                        <a:cxn ang="0">
                          <a:pos x="1" y="239"/>
                        </a:cxn>
                        <a:cxn ang="0">
                          <a:pos x="0" y="239"/>
                        </a:cxn>
                        <a:cxn ang="0">
                          <a:pos x="0" y="238"/>
                        </a:cxn>
                      </a:cxnLst>
                      <a:rect l="txL" t="txT" r="txR" b="txB"/>
                      <a:pathLst>
                        <a:path w="2" h="239">
                          <a:moveTo>
                            <a:pt x="0" y="238"/>
                          </a:moveTo>
                          <a:lnTo>
                            <a:pt x="0" y="1"/>
                          </a:lnTo>
                          <a:lnTo>
                            <a:pt x="1" y="0"/>
                          </a:lnTo>
                          <a:lnTo>
                            <a:pt x="2" y="0"/>
                          </a:lnTo>
                          <a:lnTo>
                            <a:pt x="2" y="239"/>
                          </a:lnTo>
                          <a:lnTo>
                            <a:pt x="1" y="239"/>
                          </a:lnTo>
                          <a:lnTo>
                            <a:pt x="0" y="239"/>
                          </a:lnTo>
                          <a:lnTo>
                            <a:pt x="0" y="23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39" name="Group 461"/>
                  <p:cNvGrpSpPr/>
                  <p:nvPr/>
                </p:nvGrpSpPr>
                <p:grpSpPr>
                  <a:xfrm>
                    <a:off x="4430" y="2077"/>
                    <a:ext cx="6" cy="142"/>
                    <a:chOff x="8924" y="7641"/>
                    <a:chExt cx="4" cy="239"/>
                  </a:xfrm>
                </p:grpSpPr>
                <p:sp>
                  <p:nvSpPr>
                    <p:cNvPr id="50641" name="Freeform 462"/>
                    <p:cNvSpPr/>
                    <p:nvPr/>
                  </p:nvSpPr>
                  <p:spPr>
                    <a:xfrm>
                      <a:off x="8924" y="7641"/>
                      <a:ext cx="4" cy="239"/>
                    </a:xfrm>
                    <a:custGeom>
                      <a:avLst/>
                      <a:gdLst>
                        <a:gd name="txL" fmla="*/ 0 w 4"/>
                        <a:gd name="txT" fmla="*/ 0 h 239"/>
                        <a:gd name="txR" fmla="*/ 4 w 4"/>
                        <a:gd name="txB" fmla="*/ 239 h 239"/>
                      </a:gdLst>
                      <a:ahLst/>
                      <a:cxnLst>
                        <a:cxn ang="0">
                          <a:pos x="0" y="239"/>
                        </a:cxn>
                        <a:cxn ang="0">
                          <a:pos x="0" y="0"/>
                        </a:cxn>
                        <a:cxn ang="0">
                          <a:pos x="1" y="0"/>
                        </a:cxn>
                        <a:cxn ang="0">
                          <a:pos x="2" y="0"/>
                        </a:cxn>
                        <a:cxn ang="0">
                          <a:pos x="2" y="0"/>
                        </a:cxn>
                        <a:cxn ang="0">
                          <a:pos x="3" y="0"/>
                        </a:cxn>
                        <a:cxn ang="0">
                          <a:pos x="3" y="0"/>
                        </a:cxn>
                        <a:cxn ang="0">
                          <a:pos x="4" y="0"/>
                        </a:cxn>
                        <a:cxn ang="0">
                          <a:pos x="4" y="239"/>
                        </a:cxn>
                        <a:cxn ang="0">
                          <a:pos x="1" y="239"/>
                        </a:cxn>
                        <a:cxn ang="0">
                          <a:pos x="0" y="239"/>
                        </a:cxn>
                      </a:cxnLst>
                      <a:rect l="txL" t="txT" r="txR" b="txB"/>
                      <a:pathLst>
                        <a:path w="4" h="239">
                          <a:moveTo>
                            <a:pt x="0" y="239"/>
                          </a:moveTo>
                          <a:lnTo>
                            <a:pt x="0" y="0"/>
                          </a:lnTo>
                          <a:lnTo>
                            <a:pt x="1" y="0"/>
                          </a:lnTo>
                          <a:lnTo>
                            <a:pt x="2" y="0"/>
                          </a:lnTo>
                          <a:lnTo>
                            <a:pt x="3" y="0"/>
                          </a:lnTo>
                          <a:lnTo>
                            <a:pt x="4" y="0"/>
                          </a:lnTo>
                          <a:lnTo>
                            <a:pt x="4" y="239"/>
                          </a:lnTo>
                          <a:lnTo>
                            <a:pt x="1" y="239"/>
                          </a:lnTo>
                          <a:lnTo>
                            <a:pt x="0" y="239"/>
                          </a:lnTo>
                          <a:close/>
                        </a:path>
                      </a:pathLst>
                    </a:custGeom>
                    <a:solidFill>
                      <a:srgbClr val="6F787B">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42" name="Freeform 463"/>
                    <p:cNvSpPr/>
                    <p:nvPr/>
                  </p:nvSpPr>
                  <p:spPr>
                    <a:xfrm>
                      <a:off x="8924" y="7641"/>
                      <a:ext cx="4" cy="239"/>
                    </a:xfrm>
                    <a:custGeom>
                      <a:avLst/>
                      <a:gdLst>
                        <a:gd name="txL" fmla="*/ 0 w 4"/>
                        <a:gd name="txT" fmla="*/ 0 h 239"/>
                        <a:gd name="txR" fmla="*/ 4 w 4"/>
                        <a:gd name="txB" fmla="*/ 239 h 239"/>
                      </a:gdLst>
                      <a:ahLst/>
                      <a:cxnLst>
                        <a:cxn ang="0">
                          <a:pos x="0" y="239"/>
                        </a:cxn>
                        <a:cxn ang="0">
                          <a:pos x="0" y="0"/>
                        </a:cxn>
                        <a:cxn ang="0">
                          <a:pos x="1" y="0"/>
                        </a:cxn>
                        <a:cxn ang="0">
                          <a:pos x="2" y="0"/>
                        </a:cxn>
                        <a:cxn ang="0">
                          <a:pos x="2" y="0"/>
                        </a:cxn>
                        <a:cxn ang="0">
                          <a:pos x="3" y="0"/>
                        </a:cxn>
                        <a:cxn ang="0">
                          <a:pos x="3" y="0"/>
                        </a:cxn>
                        <a:cxn ang="0">
                          <a:pos x="4" y="0"/>
                        </a:cxn>
                        <a:cxn ang="0">
                          <a:pos x="4" y="239"/>
                        </a:cxn>
                        <a:cxn ang="0">
                          <a:pos x="1" y="239"/>
                        </a:cxn>
                        <a:cxn ang="0">
                          <a:pos x="0" y="239"/>
                        </a:cxn>
                      </a:cxnLst>
                      <a:rect l="txL" t="txT" r="txR" b="txB"/>
                      <a:pathLst>
                        <a:path w="4" h="239">
                          <a:moveTo>
                            <a:pt x="0" y="239"/>
                          </a:moveTo>
                          <a:lnTo>
                            <a:pt x="0" y="0"/>
                          </a:lnTo>
                          <a:lnTo>
                            <a:pt x="1" y="0"/>
                          </a:lnTo>
                          <a:lnTo>
                            <a:pt x="2" y="0"/>
                          </a:lnTo>
                          <a:lnTo>
                            <a:pt x="3" y="0"/>
                          </a:lnTo>
                          <a:lnTo>
                            <a:pt x="4" y="0"/>
                          </a:lnTo>
                          <a:lnTo>
                            <a:pt x="4" y="239"/>
                          </a:lnTo>
                          <a:lnTo>
                            <a:pt x="1" y="239"/>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40" name="Group 464"/>
                  <p:cNvGrpSpPr/>
                  <p:nvPr/>
                </p:nvGrpSpPr>
                <p:grpSpPr>
                  <a:xfrm>
                    <a:off x="4433" y="2064"/>
                    <a:ext cx="3" cy="155"/>
                    <a:chOff x="8926" y="7619"/>
                    <a:chExt cx="2" cy="261"/>
                  </a:xfrm>
                </p:grpSpPr>
                <p:sp>
                  <p:nvSpPr>
                    <p:cNvPr id="50639" name="Freeform 465"/>
                    <p:cNvSpPr/>
                    <p:nvPr/>
                  </p:nvSpPr>
                  <p:spPr>
                    <a:xfrm>
                      <a:off x="8926" y="7619"/>
                      <a:ext cx="2" cy="261"/>
                    </a:xfrm>
                    <a:custGeom>
                      <a:avLst/>
                      <a:gdLst>
                        <a:gd name="txL" fmla="*/ 0 w 2"/>
                        <a:gd name="txT" fmla="*/ 0 h 261"/>
                        <a:gd name="txR" fmla="*/ 2 w 2"/>
                        <a:gd name="txB" fmla="*/ 261 h 261"/>
                      </a:gdLst>
                      <a:ahLst/>
                      <a:cxnLst>
                        <a:cxn ang="0">
                          <a:pos x="0" y="261"/>
                        </a:cxn>
                        <a:cxn ang="0">
                          <a:pos x="0" y="21"/>
                        </a:cxn>
                        <a:cxn ang="0">
                          <a:pos x="0" y="21"/>
                        </a:cxn>
                        <a:cxn ang="0">
                          <a:pos x="1" y="21"/>
                        </a:cxn>
                        <a:cxn ang="0">
                          <a:pos x="1" y="21"/>
                        </a:cxn>
                        <a:cxn ang="0">
                          <a:pos x="1" y="21"/>
                        </a:cxn>
                        <a:cxn ang="0">
                          <a:pos x="1" y="21"/>
                        </a:cxn>
                        <a:cxn ang="0">
                          <a:pos x="2" y="21"/>
                        </a:cxn>
                        <a:cxn ang="0">
                          <a:pos x="2" y="0"/>
                        </a:cxn>
                        <a:cxn ang="0">
                          <a:pos x="2" y="0"/>
                        </a:cxn>
                        <a:cxn ang="0">
                          <a:pos x="2" y="261"/>
                        </a:cxn>
                        <a:cxn ang="0">
                          <a:pos x="0" y="261"/>
                        </a:cxn>
                      </a:cxnLst>
                      <a:rect l="txL" t="txT" r="txR" b="txB"/>
                      <a:pathLst>
                        <a:path w="2" h="261">
                          <a:moveTo>
                            <a:pt x="0" y="261"/>
                          </a:moveTo>
                          <a:lnTo>
                            <a:pt x="0" y="21"/>
                          </a:lnTo>
                          <a:lnTo>
                            <a:pt x="1" y="21"/>
                          </a:lnTo>
                          <a:lnTo>
                            <a:pt x="2" y="21"/>
                          </a:lnTo>
                          <a:lnTo>
                            <a:pt x="2" y="0"/>
                          </a:lnTo>
                          <a:lnTo>
                            <a:pt x="2" y="261"/>
                          </a:lnTo>
                          <a:lnTo>
                            <a:pt x="0" y="261"/>
                          </a:lnTo>
                          <a:close/>
                        </a:path>
                      </a:pathLst>
                    </a:custGeom>
                    <a:solidFill>
                      <a:srgbClr val="747D8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40" name="Freeform 466"/>
                    <p:cNvSpPr/>
                    <p:nvPr/>
                  </p:nvSpPr>
                  <p:spPr>
                    <a:xfrm>
                      <a:off x="8926" y="7619"/>
                      <a:ext cx="2" cy="261"/>
                    </a:xfrm>
                    <a:custGeom>
                      <a:avLst/>
                      <a:gdLst>
                        <a:gd name="txL" fmla="*/ 0 w 2"/>
                        <a:gd name="txT" fmla="*/ 0 h 261"/>
                        <a:gd name="txR" fmla="*/ 2 w 2"/>
                        <a:gd name="txB" fmla="*/ 261 h 261"/>
                      </a:gdLst>
                      <a:ahLst/>
                      <a:cxnLst>
                        <a:cxn ang="0">
                          <a:pos x="0" y="261"/>
                        </a:cxn>
                        <a:cxn ang="0">
                          <a:pos x="0" y="21"/>
                        </a:cxn>
                        <a:cxn ang="0">
                          <a:pos x="0" y="21"/>
                        </a:cxn>
                        <a:cxn ang="0">
                          <a:pos x="1" y="21"/>
                        </a:cxn>
                        <a:cxn ang="0">
                          <a:pos x="1" y="21"/>
                        </a:cxn>
                        <a:cxn ang="0">
                          <a:pos x="1" y="21"/>
                        </a:cxn>
                        <a:cxn ang="0">
                          <a:pos x="1" y="21"/>
                        </a:cxn>
                        <a:cxn ang="0">
                          <a:pos x="2" y="21"/>
                        </a:cxn>
                        <a:cxn ang="0">
                          <a:pos x="2" y="0"/>
                        </a:cxn>
                        <a:cxn ang="0">
                          <a:pos x="2" y="0"/>
                        </a:cxn>
                        <a:cxn ang="0">
                          <a:pos x="2" y="261"/>
                        </a:cxn>
                        <a:cxn ang="0">
                          <a:pos x="0" y="261"/>
                        </a:cxn>
                      </a:cxnLst>
                      <a:rect l="txL" t="txT" r="txR" b="txB"/>
                      <a:pathLst>
                        <a:path w="2" h="261">
                          <a:moveTo>
                            <a:pt x="0" y="261"/>
                          </a:moveTo>
                          <a:lnTo>
                            <a:pt x="0" y="21"/>
                          </a:lnTo>
                          <a:lnTo>
                            <a:pt x="1" y="21"/>
                          </a:lnTo>
                          <a:lnTo>
                            <a:pt x="2" y="21"/>
                          </a:lnTo>
                          <a:lnTo>
                            <a:pt x="2" y="0"/>
                          </a:lnTo>
                          <a:lnTo>
                            <a:pt x="2"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41" name="Freeform 467"/>
                  <p:cNvSpPr/>
                  <p:nvPr/>
                </p:nvSpPr>
                <p:spPr>
                  <a:xfrm>
                    <a:off x="4436" y="2064"/>
                    <a:ext cx="2" cy="155"/>
                  </a:xfrm>
                  <a:custGeom>
                    <a:avLst/>
                    <a:gdLst>
                      <a:gd name="txL" fmla="*/ 0 w 2"/>
                      <a:gd name="txT" fmla="*/ 0 h 261"/>
                      <a:gd name="txR" fmla="*/ 2 w 2"/>
                      <a:gd name="txB" fmla="*/ 261 h 261"/>
                    </a:gdLst>
                    <a:ahLst/>
                    <a:cxnLst>
                      <a:cxn ang="0">
                        <a:pos x="0" y="1"/>
                      </a:cxn>
                      <a:cxn ang="0">
                        <a:pos x="0" y="1"/>
                      </a:cxn>
                      <a:cxn ang="0">
                        <a:pos x="0" y="1"/>
                      </a:cxn>
                      <a:cxn ang="0">
                        <a:pos x="0" y="1"/>
                      </a:cxn>
                      <a:cxn ang="0">
                        <a:pos x="0" y="1"/>
                      </a:cxn>
                      <a:cxn ang="0">
                        <a:pos x="0" y="0"/>
                      </a:cxn>
                      <a:cxn ang="0">
                        <a:pos x="0" y="0"/>
                      </a:cxn>
                      <a:cxn ang="0">
                        <a:pos x="0" y="0"/>
                      </a:cxn>
                      <a:cxn ang="0">
                        <a:pos x="0" y="0"/>
                      </a:cxn>
                      <a:cxn ang="0">
                        <a:pos x="0" y="0"/>
                      </a:cxn>
                      <a:cxn ang="0">
                        <a:pos x="0" y="1"/>
                      </a:cxn>
                      <a:cxn ang="0">
                        <a:pos x="0" y="1"/>
                      </a:cxn>
                    </a:cxnLst>
                    <a:rect l="txL" t="txT" r="txR" b="txB"/>
                    <a:pathLst>
                      <a:path w="2" h="261">
                        <a:moveTo>
                          <a:pt x="0" y="261"/>
                        </a:moveTo>
                        <a:lnTo>
                          <a:pt x="0" y="22"/>
                        </a:lnTo>
                        <a:lnTo>
                          <a:pt x="0" y="21"/>
                        </a:lnTo>
                        <a:lnTo>
                          <a:pt x="0" y="0"/>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42" name="Group 468"/>
                  <p:cNvGrpSpPr/>
                  <p:nvPr/>
                </p:nvGrpSpPr>
                <p:grpSpPr>
                  <a:xfrm>
                    <a:off x="4436" y="2064"/>
                    <a:ext cx="2" cy="155"/>
                    <a:chOff x="8928" y="7619"/>
                    <a:chExt cx="1" cy="261"/>
                  </a:xfrm>
                </p:grpSpPr>
                <p:sp>
                  <p:nvSpPr>
                    <p:cNvPr id="50637" name="Freeform 469"/>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solidFill>
                      <a:srgbClr val="7F858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38" name="Freeform 470"/>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43" name="Group 471"/>
                  <p:cNvGrpSpPr/>
                  <p:nvPr/>
                </p:nvGrpSpPr>
                <p:grpSpPr>
                  <a:xfrm>
                    <a:off x="4436" y="2064"/>
                    <a:ext cx="2" cy="155"/>
                    <a:chOff x="8928" y="7619"/>
                    <a:chExt cx="1" cy="261"/>
                  </a:xfrm>
                </p:grpSpPr>
                <p:sp>
                  <p:nvSpPr>
                    <p:cNvPr id="50635" name="Freeform 472"/>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solidFill>
                      <a:srgbClr val="848A8E">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36" name="Freeform 473"/>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44" name="Group 474"/>
                  <p:cNvGrpSpPr/>
                  <p:nvPr/>
                </p:nvGrpSpPr>
                <p:grpSpPr>
                  <a:xfrm>
                    <a:off x="4438" y="2064"/>
                    <a:ext cx="3" cy="155"/>
                    <a:chOff x="8929" y="7619"/>
                    <a:chExt cx="2" cy="261"/>
                  </a:xfrm>
                </p:grpSpPr>
                <p:sp>
                  <p:nvSpPr>
                    <p:cNvPr id="50633" name="Freeform 475"/>
                    <p:cNvSpPr/>
                    <p:nvPr/>
                  </p:nvSpPr>
                  <p:spPr>
                    <a:xfrm>
                      <a:off x="8929" y="7619"/>
                      <a:ext cx="2" cy="261"/>
                    </a:xfrm>
                    <a:custGeom>
                      <a:avLst/>
                      <a:gdLst>
                        <a:gd name="txL" fmla="*/ 0 w 2"/>
                        <a:gd name="txT" fmla="*/ 0 h 261"/>
                        <a:gd name="txR" fmla="*/ 2 w 2"/>
                        <a:gd name="txB" fmla="*/ 261 h 261"/>
                      </a:gdLst>
                      <a:ahLst/>
                      <a:cxnLst>
                        <a:cxn ang="0">
                          <a:pos x="0" y="261"/>
                        </a:cxn>
                        <a:cxn ang="0">
                          <a:pos x="0" y="0"/>
                        </a:cxn>
                        <a:cxn ang="0">
                          <a:pos x="1" y="0"/>
                        </a:cxn>
                        <a:cxn ang="0">
                          <a:pos x="1" y="0"/>
                        </a:cxn>
                        <a:cxn ang="0">
                          <a:pos x="2" y="0"/>
                        </a:cxn>
                        <a:cxn ang="0">
                          <a:pos x="2" y="0"/>
                        </a:cxn>
                        <a:cxn ang="0">
                          <a:pos x="2" y="21"/>
                        </a:cxn>
                        <a:cxn ang="0">
                          <a:pos x="2" y="22"/>
                        </a:cxn>
                        <a:cxn ang="0">
                          <a:pos x="2" y="22"/>
                        </a:cxn>
                        <a:cxn ang="0">
                          <a:pos x="2" y="22"/>
                        </a:cxn>
                        <a:cxn ang="0">
                          <a:pos x="2" y="261"/>
                        </a:cxn>
                        <a:cxn ang="0">
                          <a:pos x="0" y="261"/>
                        </a:cxn>
                      </a:cxnLst>
                      <a:rect l="txL" t="txT" r="txR" b="txB"/>
                      <a:pathLst>
                        <a:path w="2" h="261">
                          <a:moveTo>
                            <a:pt x="0" y="261"/>
                          </a:moveTo>
                          <a:lnTo>
                            <a:pt x="0" y="0"/>
                          </a:lnTo>
                          <a:lnTo>
                            <a:pt x="1" y="0"/>
                          </a:lnTo>
                          <a:lnTo>
                            <a:pt x="2" y="0"/>
                          </a:lnTo>
                          <a:lnTo>
                            <a:pt x="2" y="21"/>
                          </a:lnTo>
                          <a:lnTo>
                            <a:pt x="2" y="22"/>
                          </a:lnTo>
                          <a:lnTo>
                            <a:pt x="2" y="261"/>
                          </a:lnTo>
                          <a:lnTo>
                            <a:pt x="0" y="261"/>
                          </a:lnTo>
                          <a:close/>
                        </a:path>
                      </a:pathLst>
                    </a:custGeom>
                    <a:solidFill>
                      <a:srgbClr val="8E959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34" name="Freeform 476"/>
                    <p:cNvSpPr/>
                    <p:nvPr/>
                  </p:nvSpPr>
                  <p:spPr>
                    <a:xfrm>
                      <a:off x="8929" y="7619"/>
                      <a:ext cx="2" cy="261"/>
                    </a:xfrm>
                    <a:custGeom>
                      <a:avLst/>
                      <a:gdLst>
                        <a:gd name="txL" fmla="*/ 0 w 2"/>
                        <a:gd name="txT" fmla="*/ 0 h 261"/>
                        <a:gd name="txR" fmla="*/ 2 w 2"/>
                        <a:gd name="txB" fmla="*/ 261 h 261"/>
                      </a:gdLst>
                      <a:ahLst/>
                      <a:cxnLst>
                        <a:cxn ang="0">
                          <a:pos x="0" y="261"/>
                        </a:cxn>
                        <a:cxn ang="0">
                          <a:pos x="0" y="0"/>
                        </a:cxn>
                        <a:cxn ang="0">
                          <a:pos x="1" y="0"/>
                        </a:cxn>
                        <a:cxn ang="0">
                          <a:pos x="1" y="0"/>
                        </a:cxn>
                        <a:cxn ang="0">
                          <a:pos x="2" y="0"/>
                        </a:cxn>
                        <a:cxn ang="0">
                          <a:pos x="2" y="0"/>
                        </a:cxn>
                        <a:cxn ang="0">
                          <a:pos x="2" y="21"/>
                        </a:cxn>
                        <a:cxn ang="0">
                          <a:pos x="2" y="22"/>
                        </a:cxn>
                        <a:cxn ang="0">
                          <a:pos x="2" y="22"/>
                        </a:cxn>
                        <a:cxn ang="0">
                          <a:pos x="2" y="22"/>
                        </a:cxn>
                        <a:cxn ang="0">
                          <a:pos x="2" y="261"/>
                        </a:cxn>
                        <a:cxn ang="0">
                          <a:pos x="0" y="261"/>
                        </a:cxn>
                      </a:cxnLst>
                      <a:rect l="txL" t="txT" r="txR" b="txB"/>
                      <a:pathLst>
                        <a:path w="2" h="261">
                          <a:moveTo>
                            <a:pt x="0" y="261"/>
                          </a:moveTo>
                          <a:lnTo>
                            <a:pt x="0" y="0"/>
                          </a:lnTo>
                          <a:lnTo>
                            <a:pt x="1" y="0"/>
                          </a:lnTo>
                          <a:lnTo>
                            <a:pt x="2" y="0"/>
                          </a:lnTo>
                          <a:lnTo>
                            <a:pt x="2" y="21"/>
                          </a:lnTo>
                          <a:lnTo>
                            <a:pt x="2" y="22"/>
                          </a:lnTo>
                          <a:lnTo>
                            <a:pt x="2"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45" name="Group 477"/>
                  <p:cNvGrpSpPr/>
                  <p:nvPr/>
                </p:nvGrpSpPr>
                <p:grpSpPr>
                  <a:xfrm>
                    <a:off x="4441" y="2077"/>
                    <a:ext cx="3" cy="142"/>
                    <a:chOff x="8931" y="7641"/>
                    <a:chExt cx="2" cy="239"/>
                  </a:xfrm>
                </p:grpSpPr>
                <p:sp>
                  <p:nvSpPr>
                    <p:cNvPr id="50631" name="Freeform 478"/>
                    <p:cNvSpPr/>
                    <p:nvPr/>
                  </p:nvSpPr>
                  <p:spPr>
                    <a:xfrm>
                      <a:off x="8931" y="7641"/>
                      <a:ext cx="2" cy="239"/>
                    </a:xfrm>
                    <a:custGeom>
                      <a:avLst/>
                      <a:gdLst>
                        <a:gd name="txL" fmla="*/ 0 w 2"/>
                        <a:gd name="txT" fmla="*/ 0 h 239"/>
                        <a:gd name="txR" fmla="*/ 2 w 2"/>
                        <a:gd name="txB" fmla="*/ 239 h 239"/>
                      </a:gdLst>
                      <a:ahLst/>
                      <a:cxnLst>
                        <a:cxn ang="0">
                          <a:pos x="0" y="239"/>
                        </a:cxn>
                        <a:cxn ang="0">
                          <a:pos x="0" y="0"/>
                        </a:cxn>
                        <a:cxn ang="0">
                          <a:pos x="1" y="0"/>
                        </a:cxn>
                        <a:cxn ang="0">
                          <a:pos x="1" y="0"/>
                        </a:cxn>
                        <a:cxn ang="0">
                          <a:pos x="1" y="0"/>
                        </a:cxn>
                        <a:cxn ang="0">
                          <a:pos x="2" y="0"/>
                        </a:cxn>
                        <a:cxn ang="0">
                          <a:pos x="2" y="0"/>
                        </a:cxn>
                        <a:cxn ang="0">
                          <a:pos x="2" y="0"/>
                        </a:cxn>
                        <a:cxn ang="0">
                          <a:pos x="2" y="239"/>
                        </a:cxn>
                        <a:cxn ang="0">
                          <a:pos x="2" y="239"/>
                        </a:cxn>
                        <a:cxn ang="0">
                          <a:pos x="0" y="239"/>
                        </a:cxn>
                      </a:cxnLst>
                      <a:rect l="txL" t="txT" r="txR" b="txB"/>
                      <a:pathLst>
                        <a:path w="2" h="239">
                          <a:moveTo>
                            <a:pt x="0" y="239"/>
                          </a:moveTo>
                          <a:lnTo>
                            <a:pt x="0" y="0"/>
                          </a:lnTo>
                          <a:lnTo>
                            <a:pt x="1" y="0"/>
                          </a:lnTo>
                          <a:lnTo>
                            <a:pt x="2" y="0"/>
                          </a:lnTo>
                          <a:lnTo>
                            <a:pt x="2" y="239"/>
                          </a:lnTo>
                          <a:lnTo>
                            <a:pt x="0" y="239"/>
                          </a:lnTo>
                          <a:close/>
                        </a:path>
                      </a:pathLst>
                    </a:custGeom>
                    <a:solidFill>
                      <a:srgbClr val="99A0A2">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32" name="Freeform 479"/>
                    <p:cNvSpPr/>
                    <p:nvPr/>
                  </p:nvSpPr>
                  <p:spPr>
                    <a:xfrm>
                      <a:off x="8931" y="7641"/>
                      <a:ext cx="2" cy="239"/>
                    </a:xfrm>
                    <a:custGeom>
                      <a:avLst/>
                      <a:gdLst>
                        <a:gd name="txL" fmla="*/ 0 w 2"/>
                        <a:gd name="txT" fmla="*/ 0 h 239"/>
                        <a:gd name="txR" fmla="*/ 2 w 2"/>
                        <a:gd name="txB" fmla="*/ 239 h 239"/>
                      </a:gdLst>
                      <a:ahLst/>
                      <a:cxnLst>
                        <a:cxn ang="0">
                          <a:pos x="0" y="239"/>
                        </a:cxn>
                        <a:cxn ang="0">
                          <a:pos x="0" y="0"/>
                        </a:cxn>
                        <a:cxn ang="0">
                          <a:pos x="1" y="0"/>
                        </a:cxn>
                        <a:cxn ang="0">
                          <a:pos x="1" y="0"/>
                        </a:cxn>
                        <a:cxn ang="0">
                          <a:pos x="1" y="0"/>
                        </a:cxn>
                        <a:cxn ang="0">
                          <a:pos x="2" y="0"/>
                        </a:cxn>
                        <a:cxn ang="0">
                          <a:pos x="2" y="0"/>
                        </a:cxn>
                        <a:cxn ang="0">
                          <a:pos x="2" y="0"/>
                        </a:cxn>
                        <a:cxn ang="0">
                          <a:pos x="2" y="239"/>
                        </a:cxn>
                        <a:cxn ang="0">
                          <a:pos x="2" y="239"/>
                        </a:cxn>
                        <a:cxn ang="0">
                          <a:pos x="0" y="239"/>
                        </a:cxn>
                      </a:cxnLst>
                      <a:rect l="txL" t="txT" r="txR" b="txB"/>
                      <a:pathLst>
                        <a:path w="2" h="239">
                          <a:moveTo>
                            <a:pt x="0" y="239"/>
                          </a:moveTo>
                          <a:lnTo>
                            <a:pt x="0" y="0"/>
                          </a:lnTo>
                          <a:lnTo>
                            <a:pt x="1" y="0"/>
                          </a:lnTo>
                          <a:lnTo>
                            <a:pt x="2" y="0"/>
                          </a:lnTo>
                          <a:lnTo>
                            <a:pt x="2" y="239"/>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46" name="Group 480"/>
                  <p:cNvGrpSpPr/>
                  <p:nvPr/>
                </p:nvGrpSpPr>
                <p:grpSpPr>
                  <a:xfrm>
                    <a:off x="4444" y="2077"/>
                    <a:ext cx="3" cy="142"/>
                    <a:chOff x="8933" y="7641"/>
                    <a:chExt cx="2" cy="239"/>
                  </a:xfrm>
                </p:grpSpPr>
                <p:sp>
                  <p:nvSpPr>
                    <p:cNvPr id="50629" name="Freeform 481"/>
                    <p:cNvSpPr/>
                    <p:nvPr/>
                  </p:nvSpPr>
                  <p:spPr>
                    <a:xfrm>
                      <a:off x="8933" y="7641"/>
                      <a:ext cx="2" cy="239"/>
                    </a:xfrm>
                    <a:custGeom>
                      <a:avLst/>
                      <a:gdLst>
                        <a:gd name="txL" fmla="*/ 0 w 2"/>
                        <a:gd name="txT" fmla="*/ 0 h 239"/>
                        <a:gd name="txR" fmla="*/ 2 w 2"/>
                        <a:gd name="txB" fmla="*/ 239 h 239"/>
                      </a:gdLst>
                      <a:ahLst/>
                      <a:cxnLst>
                        <a:cxn ang="0">
                          <a:pos x="0" y="239"/>
                        </a:cxn>
                        <a:cxn ang="0">
                          <a:pos x="0" y="0"/>
                        </a:cxn>
                        <a:cxn ang="0">
                          <a:pos x="0" y="0"/>
                        </a:cxn>
                        <a:cxn ang="0">
                          <a:pos x="1" y="0"/>
                        </a:cxn>
                        <a:cxn ang="0">
                          <a:pos x="1" y="0"/>
                        </a:cxn>
                        <a:cxn ang="0">
                          <a:pos x="2" y="0"/>
                        </a:cxn>
                        <a:cxn ang="0">
                          <a:pos x="2" y="1"/>
                        </a:cxn>
                        <a:cxn ang="0">
                          <a:pos x="2" y="1"/>
                        </a:cxn>
                        <a:cxn ang="0">
                          <a:pos x="2" y="233"/>
                        </a:cxn>
                        <a:cxn ang="0">
                          <a:pos x="2" y="233"/>
                        </a:cxn>
                        <a:cxn ang="0">
                          <a:pos x="2" y="237"/>
                        </a:cxn>
                        <a:cxn ang="0">
                          <a:pos x="2" y="237"/>
                        </a:cxn>
                        <a:cxn ang="0">
                          <a:pos x="2" y="237"/>
                        </a:cxn>
                        <a:cxn ang="0">
                          <a:pos x="2" y="238"/>
                        </a:cxn>
                        <a:cxn ang="0">
                          <a:pos x="2" y="238"/>
                        </a:cxn>
                        <a:cxn ang="0">
                          <a:pos x="1" y="238"/>
                        </a:cxn>
                        <a:cxn ang="0">
                          <a:pos x="1" y="238"/>
                        </a:cxn>
                        <a:cxn ang="0">
                          <a:pos x="1" y="239"/>
                        </a:cxn>
                        <a:cxn ang="0">
                          <a:pos x="0" y="239"/>
                        </a:cxn>
                        <a:cxn ang="0">
                          <a:pos x="0" y="239"/>
                        </a:cxn>
                      </a:cxnLst>
                      <a:rect l="txL" t="txT" r="txR" b="txB"/>
                      <a:pathLst>
                        <a:path w="2" h="239">
                          <a:moveTo>
                            <a:pt x="0" y="239"/>
                          </a:moveTo>
                          <a:lnTo>
                            <a:pt x="0" y="0"/>
                          </a:lnTo>
                          <a:lnTo>
                            <a:pt x="1" y="0"/>
                          </a:lnTo>
                          <a:lnTo>
                            <a:pt x="2" y="0"/>
                          </a:lnTo>
                          <a:lnTo>
                            <a:pt x="2" y="1"/>
                          </a:lnTo>
                          <a:lnTo>
                            <a:pt x="2" y="233"/>
                          </a:lnTo>
                          <a:lnTo>
                            <a:pt x="2" y="237"/>
                          </a:lnTo>
                          <a:lnTo>
                            <a:pt x="2" y="238"/>
                          </a:lnTo>
                          <a:lnTo>
                            <a:pt x="1" y="238"/>
                          </a:lnTo>
                          <a:lnTo>
                            <a:pt x="1" y="239"/>
                          </a:lnTo>
                          <a:lnTo>
                            <a:pt x="0" y="239"/>
                          </a:lnTo>
                          <a:close/>
                        </a:path>
                      </a:pathLst>
                    </a:custGeom>
                    <a:solidFill>
                      <a:srgbClr val="A1A6A8">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30" name="Freeform 482"/>
                    <p:cNvSpPr/>
                    <p:nvPr/>
                  </p:nvSpPr>
                  <p:spPr>
                    <a:xfrm>
                      <a:off x="8933" y="7641"/>
                      <a:ext cx="2" cy="239"/>
                    </a:xfrm>
                    <a:custGeom>
                      <a:avLst/>
                      <a:gdLst>
                        <a:gd name="txL" fmla="*/ 0 w 2"/>
                        <a:gd name="txT" fmla="*/ 0 h 239"/>
                        <a:gd name="txR" fmla="*/ 2 w 2"/>
                        <a:gd name="txB" fmla="*/ 239 h 239"/>
                      </a:gdLst>
                      <a:ahLst/>
                      <a:cxnLst>
                        <a:cxn ang="0">
                          <a:pos x="0" y="239"/>
                        </a:cxn>
                        <a:cxn ang="0">
                          <a:pos x="0" y="0"/>
                        </a:cxn>
                        <a:cxn ang="0">
                          <a:pos x="0" y="0"/>
                        </a:cxn>
                        <a:cxn ang="0">
                          <a:pos x="1" y="0"/>
                        </a:cxn>
                        <a:cxn ang="0">
                          <a:pos x="1" y="0"/>
                        </a:cxn>
                        <a:cxn ang="0">
                          <a:pos x="2" y="0"/>
                        </a:cxn>
                        <a:cxn ang="0">
                          <a:pos x="2" y="1"/>
                        </a:cxn>
                        <a:cxn ang="0">
                          <a:pos x="2" y="1"/>
                        </a:cxn>
                        <a:cxn ang="0">
                          <a:pos x="2" y="233"/>
                        </a:cxn>
                        <a:cxn ang="0">
                          <a:pos x="2" y="233"/>
                        </a:cxn>
                        <a:cxn ang="0">
                          <a:pos x="2" y="237"/>
                        </a:cxn>
                        <a:cxn ang="0">
                          <a:pos x="2" y="237"/>
                        </a:cxn>
                        <a:cxn ang="0">
                          <a:pos x="2" y="237"/>
                        </a:cxn>
                        <a:cxn ang="0">
                          <a:pos x="2" y="238"/>
                        </a:cxn>
                        <a:cxn ang="0">
                          <a:pos x="2" y="238"/>
                        </a:cxn>
                        <a:cxn ang="0">
                          <a:pos x="1" y="238"/>
                        </a:cxn>
                        <a:cxn ang="0">
                          <a:pos x="1" y="238"/>
                        </a:cxn>
                        <a:cxn ang="0">
                          <a:pos x="1" y="239"/>
                        </a:cxn>
                        <a:cxn ang="0">
                          <a:pos x="0" y="239"/>
                        </a:cxn>
                        <a:cxn ang="0">
                          <a:pos x="0" y="239"/>
                        </a:cxn>
                      </a:cxnLst>
                      <a:rect l="txL" t="txT" r="txR" b="txB"/>
                      <a:pathLst>
                        <a:path w="2" h="239">
                          <a:moveTo>
                            <a:pt x="0" y="239"/>
                          </a:moveTo>
                          <a:lnTo>
                            <a:pt x="0" y="0"/>
                          </a:lnTo>
                          <a:lnTo>
                            <a:pt x="1" y="0"/>
                          </a:lnTo>
                          <a:lnTo>
                            <a:pt x="2" y="0"/>
                          </a:lnTo>
                          <a:lnTo>
                            <a:pt x="2" y="1"/>
                          </a:lnTo>
                          <a:lnTo>
                            <a:pt x="2" y="233"/>
                          </a:lnTo>
                          <a:lnTo>
                            <a:pt x="2" y="237"/>
                          </a:lnTo>
                          <a:lnTo>
                            <a:pt x="2" y="238"/>
                          </a:lnTo>
                          <a:lnTo>
                            <a:pt x="1" y="238"/>
                          </a:lnTo>
                          <a:lnTo>
                            <a:pt x="1" y="239"/>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47" name="Group 483"/>
                  <p:cNvGrpSpPr/>
                  <p:nvPr/>
                </p:nvGrpSpPr>
                <p:grpSpPr>
                  <a:xfrm>
                    <a:off x="4447" y="2077"/>
                    <a:ext cx="4" cy="142"/>
                    <a:chOff x="8935" y="7641"/>
                    <a:chExt cx="2" cy="239"/>
                  </a:xfrm>
                </p:grpSpPr>
                <p:sp>
                  <p:nvSpPr>
                    <p:cNvPr id="50627" name="Freeform 484"/>
                    <p:cNvSpPr/>
                    <p:nvPr/>
                  </p:nvSpPr>
                  <p:spPr>
                    <a:xfrm>
                      <a:off x="8935" y="7641"/>
                      <a:ext cx="2" cy="239"/>
                    </a:xfrm>
                    <a:custGeom>
                      <a:avLst/>
                      <a:gdLst>
                        <a:gd name="txL" fmla="*/ 0 w 2"/>
                        <a:gd name="txT" fmla="*/ 0 h 239"/>
                        <a:gd name="txR" fmla="*/ 2 w 2"/>
                        <a:gd name="txB" fmla="*/ 239 h 239"/>
                      </a:gdLst>
                      <a:ahLst/>
                      <a:cxnLst>
                        <a:cxn ang="0">
                          <a:pos x="0" y="239"/>
                        </a:cxn>
                        <a:cxn ang="0">
                          <a:pos x="0" y="0"/>
                        </a:cxn>
                        <a:cxn ang="0">
                          <a:pos x="0" y="0"/>
                        </a:cxn>
                        <a:cxn ang="0">
                          <a:pos x="0" y="0"/>
                        </a:cxn>
                        <a:cxn ang="0">
                          <a:pos x="1" y="0"/>
                        </a:cxn>
                        <a:cxn ang="0">
                          <a:pos x="1" y="1"/>
                        </a:cxn>
                        <a:cxn ang="0">
                          <a:pos x="1" y="1"/>
                        </a:cxn>
                        <a:cxn ang="0">
                          <a:pos x="2" y="1"/>
                        </a:cxn>
                        <a:cxn ang="0">
                          <a:pos x="2" y="233"/>
                        </a:cxn>
                        <a:cxn ang="0">
                          <a:pos x="1" y="233"/>
                        </a:cxn>
                        <a:cxn ang="0">
                          <a:pos x="1" y="233"/>
                        </a:cxn>
                        <a:cxn ang="0">
                          <a:pos x="1" y="233"/>
                        </a:cxn>
                        <a:cxn ang="0">
                          <a:pos x="0" y="233"/>
                        </a:cxn>
                        <a:cxn ang="0">
                          <a:pos x="0" y="237"/>
                        </a:cxn>
                        <a:cxn ang="0">
                          <a:pos x="0" y="237"/>
                        </a:cxn>
                        <a:cxn ang="0">
                          <a:pos x="0" y="238"/>
                        </a:cxn>
                        <a:cxn ang="0">
                          <a:pos x="0" y="238"/>
                        </a:cxn>
                        <a:cxn ang="0">
                          <a:pos x="0" y="238"/>
                        </a:cxn>
                        <a:cxn ang="0">
                          <a:pos x="0" y="238"/>
                        </a:cxn>
                        <a:cxn ang="0">
                          <a:pos x="0" y="239"/>
                        </a:cxn>
                        <a:cxn ang="0">
                          <a:pos x="0" y="239"/>
                        </a:cxn>
                        <a:cxn ang="0">
                          <a:pos x="0" y="239"/>
                        </a:cxn>
                      </a:cxnLst>
                      <a:rect l="txL" t="txT" r="txR" b="txB"/>
                      <a:pathLst>
                        <a:path w="2" h="239">
                          <a:moveTo>
                            <a:pt x="0" y="239"/>
                          </a:moveTo>
                          <a:lnTo>
                            <a:pt x="0" y="0"/>
                          </a:lnTo>
                          <a:lnTo>
                            <a:pt x="1" y="0"/>
                          </a:lnTo>
                          <a:lnTo>
                            <a:pt x="1" y="1"/>
                          </a:lnTo>
                          <a:lnTo>
                            <a:pt x="2" y="1"/>
                          </a:lnTo>
                          <a:lnTo>
                            <a:pt x="2" y="233"/>
                          </a:lnTo>
                          <a:lnTo>
                            <a:pt x="1" y="233"/>
                          </a:lnTo>
                          <a:lnTo>
                            <a:pt x="0" y="233"/>
                          </a:lnTo>
                          <a:lnTo>
                            <a:pt x="0" y="237"/>
                          </a:lnTo>
                          <a:lnTo>
                            <a:pt x="0" y="238"/>
                          </a:lnTo>
                          <a:lnTo>
                            <a:pt x="0" y="239"/>
                          </a:lnTo>
                          <a:close/>
                        </a:path>
                      </a:pathLst>
                    </a:custGeom>
                    <a:solidFill>
                      <a:srgbClr val="A7ABA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28" name="Freeform 485"/>
                    <p:cNvSpPr/>
                    <p:nvPr/>
                  </p:nvSpPr>
                  <p:spPr>
                    <a:xfrm>
                      <a:off x="8935" y="7641"/>
                      <a:ext cx="2" cy="239"/>
                    </a:xfrm>
                    <a:custGeom>
                      <a:avLst/>
                      <a:gdLst>
                        <a:gd name="txL" fmla="*/ 0 w 2"/>
                        <a:gd name="txT" fmla="*/ 0 h 239"/>
                        <a:gd name="txR" fmla="*/ 2 w 2"/>
                        <a:gd name="txB" fmla="*/ 239 h 239"/>
                      </a:gdLst>
                      <a:ahLst/>
                      <a:cxnLst>
                        <a:cxn ang="0">
                          <a:pos x="0" y="239"/>
                        </a:cxn>
                        <a:cxn ang="0">
                          <a:pos x="0" y="0"/>
                        </a:cxn>
                        <a:cxn ang="0">
                          <a:pos x="0" y="0"/>
                        </a:cxn>
                        <a:cxn ang="0">
                          <a:pos x="0" y="0"/>
                        </a:cxn>
                        <a:cxn ang="0">
                          <a:pos x="1" y="0"/>
                        </a:cxn>
                        <a:cxn ang="0">
                          <a:pos x="1" y="1"/>
                        </a:cxn>
                        <a:cxn ang="0">
                          <a:pos x="1" y="1"/>
                        </a:cxn>
                        <a:cxn ang="0">
                          <a:pos x="2" y="1"/>
                        </a:cxn>
                        <a:cxn ang="0">
                          <a:pos x="2" y="233"/>
                        </a:cxn>
                        <a:cxn ang="0">
                          <a:pos x="1" y="233"/>
                        </a:cxn>
                        <a:cxn ang="0">
                          <a:pos x="1" y="233"/>
                        </a:cxn>
                        <a:cxn ang="0">
                          <a:pos x="1" y="233"/>
                        </a:cxn>
                        <a:cxn ang="0">
                          <a:pos x="0" y="233"/>
                        </a:cxn>
                        <a:cxn ang="0">
                          <a:pos x="0" y="237"/>
                        </a:cxn>
                        <a:cxn ang="0">
                          <a:pos x="0" y="237"/>
                        </a:cxn>
                        <a:cxn ang="0">
                          <a:pos x="0" y="238"/>
                        </a:cxn>
                        <a:cxn ang="0">
                          <a:pos x="0" y="238"/>
                        </a:cxn>
                        <a:cxn ang="0">
                          <a:pos x="0" y="238"/>
                        </a:cxn>
                        <a:cxn ang="0">
                          <a:pos x="0" y="238"/>
                        </a:cxn>
                        <a:cxn ang="0">
                          <a:pos x="0" y="239"/>
                        </a:cxn>
                        <a:cxn ang="0">
                          <a:pos x="0" y="239"/>
                        </a:cxn>
                        <a:cxn ang="0">
                          <a:pos x="0" y="239"/>
                        </a:cxn>
                      </a:cxnLst>
                      <a:rect l="txL" t="txT" r="txR" b="txB"/>
                      <a:pathLst>
                        <a:path w="2" h="239">
                          <a:moveTo>
                            <a:pt x="0" y="239"/>
                          </a:moveTo>
                          <a:lnTo>
                            <a:pt x="0" y="0"/>
                          </a:lnTo>
                          <a:lnTo>
                            <a:pt x="1" y="0"/>
                          </a:lnTo>
                          <a:lnTo>
                            <a:pt x="1" y="1"/>
                          </a:lnTo>
                          <a:lnTo>
                            <a:pt x="2" y="1"/>
                          </a:lnTo>
                          <a:lnTo>
                            <a:pt x="2" y="233"/>
                          </a:lnTo>
                          <a:lnTo>
                            <a:pt x="1" y="233"/>
                          </a:lnTo>
                          <a:lnTo>
                            <a:pt x="0" y="233"/>
                          </a:lnTo>
                          <a:lnTo>
                            <a:pt x="0" y="237"/>
                          </a:lnTo>
                          <a:lnTo>
                            <a:pt x="0" y="238"/>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48" name="Freeform 486"/>
                  <p:cNvSpPr/>
                  <p:nvPr/>
                </p:nvSpPr>
                <p:spPr>
                  <a:xfrm>
                    <a:off x="4451" y="2077"/>
                    <a:ext cx="1" cy="137"/>
                  </a:xfrm>
                  <a:custGeom>
                    <a:avLst/>
                    <a:gdLst>
                      <a:gd name="txL" fmla="*/ 0 w 1"/>
                      <a:gd name="txT" fmla="*/ 0 h 231"/>
                      <a:gd name="txR" fmla="*/ 1 w 1"/>
                      <a:gd name="txB" fmla="*/ 231 h 231"/>
                    </a:gdLst>
                    <a:ahLst/>
                    <a:cxnLst>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231">
                        <a:moveTo>
                          <a:pt x="0" y="231"/>
                        </a:moveTo>
                        <a:lnTo>
                          <a:pt x="0" y="0"/>
                        </a:lnTo>
                        <a:lnTo>
                          <a:pt x="0" y="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49" name="Group 487"/>
                  <p:cNvGrpSpPr/>
                  <p:nvPr/>
                </p:nvGrpSpPr>
                <p:grpSpPr>
                  <a:xfrm>
                    <a:off x="4451" y="2077"/>
                    <a:ext cx="1" cy="137"/>
                    <a:chOff x="8937" y="7641"/>
                    <a:chExt cx="1" cy="231"/>
                  </a:xfrm>
                </p:grpSpPr>
                <p:sp>
                  <p:nvSpPr>
                    <p:cNvPr id="50625" name="Freeform 488"/>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solidFill>
                      <a:srgbClr val="B7BDBC">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26" name="Freeform 489"/>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50" name="Group 490"/>
                  <p:cNvGrpSpPr/>
                  <p:nvPr/>
                </p:nvGrpSpPr>
                <p:grpSpPr>
                  <a:xfrm>
                    <a:off x="4451" y="2077"/>
                    <a:ext cx="1" cy="137"/>
                    <a:chOff x="8937" y="7641"/>
                    <a:chExt cx="1" cy="231"/>
                  </a:xfrm>
                </p:grpSpPr>
                <p:sp>
                  <p:nvSpPr>
                    <p:cNvPr id="50623" name="Freeform 491"/>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solidFill>
                      <a:srgbClr val="BCC1C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24" name="Freeform 492"/>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51" name="Freeform 493"/>
                  <p:cNvSpPr/>
                  <p:nvPr/>
                </p:nvSpPr>
                <p:spPr>
                  <a:xfrm>
                    <a:off x="4452" y="2077"/>
                    <a:ext cx="2" cy="137"/>
                  </a:xfrm>
                  <a:custGeom>
                    <a:avLst/>
                    <a:gdLst>
                      <a:gd name="txL" fmla="*/ 0 w 2"/>
                      <a:gd name="txT" fmla="*/ 0 h 231"/>
                      <a:gd name="txR" fmla="*/ 2 w 2"/>
                      <a:gd name="txB" fmla="*/ 231 h 231"/>
                    </a:gdLst>
                    <a:ahLst/>
                    <a:cxnLst>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2" h="231">
                        <a:moveTo>
                          <a:pt x="0" y="231"/>
                        </a:moveTo>
                        <a:lnTo>
                          <a:pt x="0" y="0"/>
                        </a:lnTo>
                        <a:lnTo>
                          <a:pt x="0" y="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52" name="Group 494"/>
                  <p:cNvGrpSpPr/>
                  <p:nvPr/>
                </p:nvGrpSpPr>
                <p:grpSpPr>
                  <a:xfrm>
                    <a:off x="4452" y="2077"/>
                    <a:ext cx="3" cy="137"/>
                    <a:chOff x="8938" y="7641"/>
                    <a:chExt cx="2" cy="231"/>
                  </a:xfrm>
                </p:grpSpPr>
                <p:sp>
                  <p:nvSpPr>
                    <p:cNvPr id="50621" name="Freeform 495"/>
                    <p:cNvSpPr/>
                    <p:nvPr/>
                  </p:nvSpPr>
                  <p:spPr>
                    <a:xfrm>
                      <a:off x="8938" y="7641"/>
                      <a:ext cx="2" cy="231"/>
                    </a:xfrm>
                    <a:custGeom>
                      <a:avLst/>
                      <a:gdLst>
                        <a:gd name="txL" fmla="*/ 0 w 2"/>
                        <a:gd name="txT" fmla="*/ 0 h 231"/>
                        <a:gd name="txR" fmla="*/ 2 w 2"/>
                        <a:gd name="txB" fmla="*/ 231 h 231"/>
                      </a:gdLst>
                      <a:ahLst/>
                      <a:cxnLst>
                        <a:cxn ang="0">
                          <a:pos x="0" y="231"/>
                        </a:cxn>
                        <a:cxn ang="0">
                          <a:pos x="0" y="0"/>
                        </a:cxn>
                        <a:cxn ang="0">
                          <a:pos x="0" y="0"/>
                        </a:cxn>
                        <a:cxn ang="0">
                          <a:pos x="1" y="1"/>
                        </a:cxn>
                        <a:cxn ang="0">
                          <a:pos x="1" y="1"/>
                        </a:cxn>
                        <a:cxn ang="0">
                          <a:pos x="2" y="1"/>
                        </a:cxn>
                        <a:cxn ang="0">
                          <a:pos x="2" y="1"/>
                        </a:cxn>
                        <a:cxn ang="0">
                          <a:pos x="2" y="1"/>
                        </a:cxn>
                        <a:cxn ang="0">
                          <a:pos x="2" y="231"/>
                        </a:cxn>
                        <a:cxn ang="0">
                          <a:pos x="2" y="231"/>
                        </a:cxn>
                        <a:cxn ang="0">
                          <a:pos x="2" y="231"/>
                        </a:cxn>
                        <a:cxn ang="0">
                          <a:pos x="1" y="231"/>
                        </a:cxn>
                        <a:cxn ang="0">
                          <a:pos x="1" y="231"/>
                        </a:cxn>
                        <a:cxn ang="0">
                          <a:pos x="0" y="231"/>
                        </a:cxn>
                        <a:cxn ang="0">
                          <a:pos x="0" y="231"/>
                        </a:cxn>
                      </a:cxnLst>
                      <a:rect l="txL" t="txT" r="txR" b="txB"/>
                      <a:pathLst>
                        <a:path w="2" h="231">
                          <a:moveTo>
                            <a:pt x="0" y="231"/>
                          </a:moveTo>
                          <a:lnTo>
                            <a:pt x="0" y="0"/>
                          </a:lnTo>
                          <a:lnTo>
                            <a:pt x="1" y="1"/>
                          </a:lnTo>
                          <a:lnTo>
                            <a:pt x="2" y="1"/>
                          </a:lnTo>
                          <a:lnTo>
                            <a:pt x="2" y="231"/>
                          </a:lnTo>
                          <a:lnTo>
                            <a:pt x="1" y="231"/>
                          </a:lnTo>
                          <a:lnTo>
                            <a:pt x="0" y="231"/>
                          </a:lnTo>
                          <a:close/>
                        </a:path>
                      </a:pathLst>
                    </a:custGeom>
                    <a:solidFill>
                      <a:srgbClr val="C4C7C8">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22" name="Freeform 496"/>
                    <p:cNvSpPr/>
                    <p:nvPr/>
                  </p:nvSpPr>
                  <p:spPr>
                    <a:xfrm>
                      <a:off x="8938" y="7641"/>
                      <a:ext cx="2" cy="231"/>
                    </a:xfrm>
                    <a:custGeom>
                      <a:avLst/>
                      <a:gdLst>
                        <a:gd name="txL" fmla="*/ 0 w 2"/>
                        <a:gd name="txT" fmla="*/ 0 h 231"/>
                        <a:gd name="txR" fmla="*/ 2 w 2"/>
                        <a:gd name="txB" fmla="*/ 231 h 231"/>
                      </a:gdLst>
                      <a:ahLst/>
                      <a:cxnLst>
                        <a:cxn ang="0">
                          <a:pos x="0" y="231"/>
                        </a:cxn>
                        <a:cxn ang="0">
                          <a:pos x="0" y="0"/>
                        </a:cxn>
                        <a:cxn ang="0">
                          <a:pos x="0" y="0"/>
                        </a:cxn>
                        <a:cxn ang="0">
                          <a:pos x="1" y="1"/>
                        </a:cxn>
                        <a:cxn ang="0">
                          <a:pos x="1" y="1"/>
                        </a:cxn>
                        <a:cxn ang="0">
                          <a:pos x="2" y="1"/>
                        </a:cxn>
                        <a:cxn ang="0">
                          <a:pos x="2" y="1"/>
                        </a:cxn>
                        <a:cxn ang="0">
                          <a:pos x="2" y="1"/>
                        </a:cxn>
                        <a:cxn ang="0">
                          <a:pos x="2" y="231"/>
                        </a:cxn>
                        <a:cxn ang="0">
                          <a:pos x="2" y="231"/>
                        </a:cxn>
                        <a:cxn ang="0">
                          <a:pos x="2" y="231"/>
                        </a:cxn>
                        <a:cxn ang="0">
                          <a:pos x="1" y="231"/>
                        </a:cxn>
                        <a:cxn ang="0">
                          <a:pos x="1" y="231"/>
                        </a:cxn>
                        <a:cxn ang="0">
                          <a:pos x="0" y="231"/>
                        </a:cxn>
                        <a:cxn ang="0">
                          <a:pos x="0" y="231"/>
                        </a:cxn>
                      </a:cxnLst>
                      <a:rect l="txL" t="txT" r="txR" b="txB"/>
                      <a:pathLst>
                        <a:path w="2" h="231">
                          <a:moveTo>
                            <a:pt x="0" y="231"/>
                          </a:moveTo>
                          <a:lnTo>
                            <a:pt x="0" y="0"/>
                          </a:lnTo>
                          <a:lnTo>
                            <a:pt x="1" y="1"/>
                          </a:lnTo>
                          <a:lnTo>
                            <a:pt x="2" y="1"/>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53" name="Group 497"/>
                  <p:cNvGrpSpPr/>
                  <p:nvPr/>
                </p:nvGrpSpPr>
                <p:grpSpPr>
                  <a:xfrm>
                    <a:off x="4452" y="2078"/>
                    <a:ext cx="7" cy="136"/>
                    <a:chOff x="8938" y="7643"/>
                    <a:chExt cx="4" cy="229"/>
                  </a:xfrm>
                </p:grpSpPr>
                <p:sp>
                  <p:nvSpPr>
                    <p:cNvPr id="50619" name="Freeform 498"/>
                    <p:cNvSpPr/>
                    <p:nvPr/>
                  </p:nvSpPr>
                  <p:spPr>
                    <a:xfrm>
                      <a:off x="8938" y="7643"/>
                      <a:ext cx="4" cy="229"/>
                    </a:xfrm>
                    <a:custGeom>
                      <a:avLst/>
                      <a:gdLst>
                        <a:gd name="txL" fmla="*/ 0 w 4"/>
                        <a:gd name="txT" fmla="*/ 0 h 229"/>
                        <a:gd name="txR" fmla="*/ 4 w 4"/>
                        <a:gd name="txB" fmla="*/ 229 h 229"/>
                      </a:gdLst>
                      <a:ahLst/>
                      <a:cxnLst>
                        <a:cxn ang="0">
                          <a:pos x="0" y="229"/>
                        </a:cxn>
                        <a:cxn ang="0">
                          <a:pos x="0" y="0"/>
                        </a:cxn>
                        <a:cxn ang="0">
                          <a:pos x="1" y="0"/>
                        </a:cxn>
                        <a:cxn ang="0">
                          <a:pos x="1" y="0"/>
                        </a:cxn>
                        <a:cxn ang="0">
                          <a:pos x="2" y="0"/>
                        </a:cxn>
                        <a:cxn ang="0">
                          <a:pos x="3" y="1"/>
                        </a:cxn>
                        <a:cxn ang="0">
                          <a:pos x="3" y="1"/>
                        </a:cxn>
                        <a:cxn ang="0">
                          <a:pos x="4" y="1"/>
                        </a:cxn>
                        <a:cxn ang="0">
                          <a:pos x="4" y="228"/>
                        </a:cxn>
                        <a:cxn ang="0">
                          <a:pos x="3" y="229"/>
                        </a:cxn>
                        <a:cxn ang="0">
                          <a:pos x="3" y="229"/>
                        </a:cxn>
                        <a:cxn ang="0">
                          <a:pos x="2" y="229"/>
                        </a:cxn>
                        <a:cxn ang="0">
                          <a:pos x="1" y="229"/>
                        </a:cxn>
                        <a:cxn ang="0">
                          <a:pos x="1" y="229"/>
                        </a:cxn>
                        <a:cxn ang="0">
                          <a:pos x="0" y="229"/>
                        </a:cxn>
                      </a:cxnLst>
                      <a:rect l="txL" t="txT" r="txR" b="txB"/>
                      <a:pathLst>
                        <a:path w="4" h="229">
                          <a:moveTo>
                            <a:pt x="0" y="229"/>
                          </a:moveTo>
                          <a:lnTo>
                            <a:pt x="0" y="0"/>
                          </a:lnTo>
                          <a:lnTo>
                            <a:pt x="1" y="0"/>
                          </a:lnTo>
                          <a:lnTo>
                            <a:pt x="2" y="0"/>
                          </a:lnTo>
                          <a:lnTo>
                            <a:pt x="3" y="1"/>
                          </a:lnTo>
                          <a:lnTo>
                            <a:pt x="4" y="1"/>
                          </a:lnTo>
                          <a:lnTo>
                            <a:pt x="4" y="228"/>
                          </a:lnTo>
                          <a:lnTo>
                            <a:pt x="3" y="229"/>
                          </a:lnTo>
                          <a:lnTo>
                            <a:pt x="2" y="229"/>
                          </a:lnTo>
                          <a:lnTo>
                            <a:pt x="1" y="229"/>
                          </a:lnTo>
                          <a:lnTo>
                            <a:pt x="0" y="229"/>
                          </a:lnTo>
                          <a:close/>
                        </a:path>
                      </a:pathLst>
                    </a:custGeom>
                    <a:solidFill>
                      <a:srgbClr val="C9CBC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20" name="Freeform 499"/>
                    <p:cNvSpPr/>
                    <p:nvPr/>
                  </p:nvSpPr>
                  <p:spPr>
                    <a:xfrm>
                      <a:off x="8938" y="7643"/>
                      <a:ext cx="4" cy="229"/>
                    </a:xfrm>
                    <a:custGeom>
                      <a:avLst/>
                      <a:gdLst>
                        <a:gd name="txL" fmla="*/ 0 w 4"/>
                        <a:gd name="txT" fmla="*/ 0 h 229"/>
                        <a:gd name="txR" fmla="*/ 4 w 4"/>
                        <a:gd name="txB" fmla="*/ 229 h 229"/>
                      </a:gdLst>
                      <a:ahLst/>
                      <a:cxnLst>
                        <a:cxn ang="0">
                          <a:pos x="0" y="229"/>
                        </a:cxn>
                        <a:cxn ang="0">
                          <a:pos x="0" y="0"/>
                        </a:cxn>
                        <a:cxn ang="0">
                          <a:pos x="1" y="0"/>
                        </a:cxn>
                        <a:cxn ang="0">
                          <a:pos x="1" y="0"/>
                        </a:cxn>
                        <a:cxn ang="0">
                          <a:pos x="2" y="0"/>
                        </a:cxn>
                        <a:cxn ang="0">
                          <a:pos x="3" y="1"/>
                        </a:cxn>
                        <a:cxn ang="0">
                          <a:pos x="3" y="1"/>
                        </a:cxn>
                        <a:cxn ang="0">
                          <a:pos x="4" y="1"/>
                        </a:cxn>
                        <a:cxn ang="0">
                          <a:pos x="4" y="228"/>
                        </a:cxn>
                        <a:cxn ang="0">
                          <a:pos x="3" y="229"/>
                        </a:cxn>
                        <a:cxn ang="0">
                          <a:pos x="3" y="229"/>
                        </a:cxn>
                        <a:cxn ang="0">
                          <a:pos x="2" y="229"/>
                        </a:cxn>
                        <a:cxn ang="0">
                          <a:pos x="1" y="229"/>
                        </a:cxn>
                        <a:cxn ang="0">
                          <a:pos x="1" y="229"/>
                        </a:cxn>
                        <a:cxn ang="0">
                          <a:pos x="0" y="229"/>
                        </a:cxn>
                      </a:cxnLst>
                      <a:rect l="txL" t="txT" r="txR" b="txB"/>
                      <a:pathLst>
                        <a:path w="4" h="229">
                          <a:moveTo>
                            <a:pt x="0" y="229"/>
                          </a:moveTo>
                          <a:lnTo>
                            <a:pt x="0" y="0"/>
                          </a:lnTo>
                          <a:lnTo>
                            <a:pt x="1" y="0"/>
                          </a:lnTo>
                          <a:lnTo>
                            <a:pt x="2" y="0"/>
                          </a:lnTo>
                          <a:lnTo>
                            <a:pt x="3" y="1"/>
                          </a:lnTo>
                          <a:lnTo>
                            <a:pt x="4" y="1"/>
                          </a:lnTo>
                          <a:lnTo>
                            <a:pt x="4" y="228"/>
                          </a:lnTo>
                          <a:lnTo>
                            <a:pt x="3" y="229"/>
                          </a:lnTo>
                          <a:lnTo>
                            <a:pt x="2" y="229"/>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54" name="Group 500"/>
                  <p:cNvGrpSpPr/>
                  <p:nvPr/>
                </p:nvGrpSpPr>
                <p:grpSpPr>
                  <a:xfrm>
                    <a:off x="4455" y="2078"/>
                    <a:ext cx="4" cy="136"/>
                    <a:chOff x="8940" y="7643"/>
                    <a:chExt cx="2" cy="229"/>
                  </a:xfrm>
                </p:grpSpPr>
                <p:sp>
                  <p:nvSpPr>
                    <p:cNvPr id="50617" name="Freeform 501"/>
                    <p:cNvSpPr/>
                    <p:nvPr/>
                  </p:nvSpPr>
                  <p:spPr>
                    <a:xfrm>
                      <a:off x="8940" y="7643"/>
                      <a:ext cx="2" cy="229"/>
                    </a:xfrm>
                    <a:custGeom>
                      <a:avLst/>
                      <a:gdLst>
                        <a:gd name="txL" fmla="*/ 0 w 2"/>
                        <a:gd name="txT" fmla="*/ 0 h 229"/>
                        <a:gd name="txR" fmla="*/ 2 w 2"/>
                        <a:gd name="txB" fmla="*/ 229 h 229"/>
                      </a:gdLst>
                      <a:ahLst/>
                      <a:cxnLst>
                        <a:cxn ang="0">
                          <a:pos x="0" y="229"/>
                        </a:cxn>
                        <a:cxn ang="0">
                          <a:pos x="0" y="0"/>
                        </a:cxn>
                        <a:cxn ang="0">
                          <a:pos x="0" y="0"/>
                        </a:cxn>
                        <a:cxn ang="0">
                          <a:pos x="0" y="0"/>
                        </a:cxn>
                        <a:cxn ang="0">
                          <a:pos x="1" y="0"/>
                        </a:cxn>
                        <a:cxn ang="0">
                          <a:pos x="1" y="1"/>
                        </a:cxn>
                        <a:cxn ang="0">
                          <a:pos x="1" y="1"/>
                        </a:cxn>
                        <a:cxn ang="0">
                          <a:pos x="1" y="1"/>
                        </a:cxn>
                        <a:cxn ang="0">
                          <a:pos x="2" y="1"/>
                        </a:cxn>
                        <a:cxn ang="0">
                          <a:pos x="2" y="228"/>
                        </a:cxn>
                        <a:cxn ang="0">
                          <a:pos x="1" y="228"/>
                        </a:cxn>
                        <a:cxn ang="0">
                          <a:pos x="1" y="229"/>
                        </a:cxn>
                        <a:cxn ang="0">
                          <a:pos x="1" y="229"/>
                        </a:cxn>
                        <a:cxn ang="0">
                          <a:pos x="1" y="229"/>
                        </a:cxn>
                        <a:cxn ang="0">
                          <a:pos x="0" y="229"/>
                        </a:cxn>
                        <a:cxn ang="0">
                          <a:pos x="0" y="229"/>
                        </a:cxn>
                        <a:cxn ang="0">
                          <a:pos x="0" y="229"/>
                        </a:cxn>
                      </a:cxnLst>
                      <a:rect l="txL" t="txT" r="txR" b="txB"/>
                      <a:pathLst>
                        <a:path w="2" h="229">
                          <a:moveTo>
                            <a:pt x="0" y="229"/>
                          </a:moveTo>
                          <a:lnTo>
                            <a:pt x="0" y="0"/>
                          </a:lnTo>
                          <a:lnTo>
                            <a:pt x="1" y="0"/>
                          </a:lnTo>
                          <a:lnTo>
                            <a:pt x="1" y="1"/>
                          </a:lnTo>
                          <a:lnTo>
                            <a:pt x="2" y="1"/>
                          </a:lnTo>
                          <a:lnTo>
                            <a:pt x="2" y="228"/>
                          </a:lnTo>
                          <a:lnTo>
                            <a:pt x="1" y="228"/>
                          </a:lnTo>
                          <a:lnTo>
                            <a:pt x="1" y="229"/>
                          </a:lnTo>
                          <a:lnTo>
                            <a:pt x="0" y="229"/>
                          </a:lnTo>
                          <a:close/>
                        </a:path>
                      </a:pathLst>
                    </a:custGeom>
                    <a:solidFill>
                      <a:srgbClr val="CFD0D3">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18" name="Freeform 502"/>
                    <p:cNvSpPr/>
                    <p:nvPr/>
                  </p:nvSpPr>
                  <p:spPr>
                    <a:xfrm>
                      <a:off x="8940" y="7643"/>
                      <a:ext cx="2" cy="229"/>
                    </a:xfrm>
                    <a:custGeom>
                      <a:avLst/>
                      <a:gdLst>
                        <a:gd name="txL" fmla="*/ 0 w 2"/>
                        <a:gd name="txT" fmla="*/ 0 h 229"/>
                        <a:gd name="txR" fmla="*/ 2 w 2"/>
                        <a:gd name="txB" fmla="*/ 229 h 229"/>
                      </a:gdLst>
                      <a:ahLst/>
                      <a:cxnLst>
                        <a:cxn ang="0">
                          <a:pos x="0" y="229"/>
                        </a:cxn>
                        <a:cxn ang="0">
                          <a:pos x="0" y="0"/>
                        </a:cxn>
                        <a:cxn ang="0">
                          <a:pos x="0" y="0"/>
                        </a:cxn>
                        <a:cxn ang="0">
                          <a:pos x="0" y="0"/>
                        </a:cxn>
                        <a:cxn ang="0">
                          <a:pos x="1" y="0"/>
                        </a:cxn>
                        <a:cxn ang="0">
                          <a:pos x="1" y="1"/>
                        </a:cxn>
                        <a:cxn ang="0">
                          <a:pos x="1" y="1"/>
                        </a:cxn>
                        <a:cxn ang="0">
                          <a:pos x="1" y="1"/>
                        </a:cxn>
                        <a:cxn ang="0">
                          <a:pos x="2" y="1"/>
                        </a:cxn>
                        <a:cxn ang="0">
                          <a:pos x="2" y="228"/>
                        </a:cxn>
                        <a:cxn ang="0">
                          <a:pos x="1" y="228"/>
                        </a:cxn>
                        <a:cxn ang="0">
                          <a:pos x="1" y="229"/>
                        </a:cxn>
                        <a:cxn ang="0">
                          <a:pos x="1" y="229"/>
                        </a:cxn>
                        <a:cxn ang="0">
                          <a:pos x="1" y="229"/>
                        </a:cxn>
                        <a:cxn ang="0">
                          <a:pos x="0" y="229"/>
                        </a:cxn>
                        <a:cxn ang="0">
                          <a:pos x="0" y="229"/>
                        </a:cxn>
                        <a:cxn ang="0">
                          <a:pos x="0" y="229"/>
                        </a:cxn>
                      </a:cxnLst>
                      <a:rect l="txL" t="txT" r="txR" b="txB"/>
                      <a:pathLst>
                        <a:path w="2" h="229">
                          <a:moveTo>
                            <a:pt x="0" y="229"/>
                          </a:moveTo>
                          <a:lnTo>
                            <a:pt x="0" y="0"/>
                          </a:lnTo>
                          <a:lnTo>
                            <a:pt x="1" y="0"/>
                          </a:lnTo>
                          <a:lnTo>
                            <a:pt x="1" y="1"/>
                          </a:lnTo>
                          <a:lnTo>
                            <a:pt x="2" y="1"/>
                          </a:lnTo>
                          <a:lnTo>
                            <a:pt x="2" y="228"/>
                          </a:lnTo>
                          <a:lnTo>
                            <a:pt x="1" y="228"/>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55" name="Freeform 503"/>
                  <p:cNvSpPr/>
                  <p:nvPr/>
                </p:nvSpPr>
                <p:spPr>
                  <a:xfrm>
                    <a:off x="4459" y="2078"/>
                    <a:ext cx="1" cy="135"/>
                  </a:xfrm>
                  <a:custGeom>
                    <a:avLst/>
                    <a:gdLst>
                      <a:gd name="txL" fmla="*/ 0 w 1"/>
                      <a:gd name="txT" fmla="*/ 0 h 227"/>
                      <a:gd name="txR" fmla="*/ 1 w 1"/>
                      <a:gd name="txB" fmla="*/ 227 h 227"/>
                    </a:gdLst>
                    <a:ahLst/>
                    <a:cxnLst>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227">
                        <a:moveTo>
                          <a:pt x="0" y="227"/>
                        </a:moveTo>
                        <a:lnTo>
                          <a:pt x="0" y="0"/>
                        </a:lnTo>
                        <a:lnTo>
                          <a:pt x="0" y="1"/>
                        </a:lnTo>
                        <a:lnTo>
                          <a:pt x="0" y="226"/>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56" name="Group 504"/>
                  <p:cNvGrpSpPr/>
                  <p:nvPr/>
                </p:nvGrpSpPr>
                <p:grpSpPr>
                  <a:xfrm>
                    <a:off x="4459" y="2078"/>
                    <a:ext cx="1" cy="135"/>
                    <a:chOff x="8942" y="7643"/>
                    <a:chExt cx="1" cy="227"/>
                  </a:xfrm>
                </p:grpSpPr>
                <p:sp>
                  <p:nvSpPr>
                    <p:cNvPr id="50615" name="Freeform 505"/>
                    <p:cNvSpPr/>
                    <p:nvPr/>
                  </p:nvSpPr>
                  <p:spPr>
                    <a:xfrm>
                      <a:off x="8942" y="7643"/>
                      <a:ext cx="1" cy="227"/>
                    </a:xfrm>
                    <a:custGeom>
                      <a:avLst/>
                      <a:gdLst>
                        <a:gd name="txL" fmla="*/ 0 w 1"/>
                        <a:gd name="txT" fmla="*/ 0 h 227"/>
                        <a:gd name="txR" fmla="*/ 1 w 1"/>
                        <a:gd name="txB" fmla="*/ 227 h 227"/>
                      </a:gdLst>
                      <a:ahLst/>
                      <a:cxnLst>
                        <a:cxn ang="0">
                          <a:pos x="0" y="227"/>
                        </a:cxn>
                        <a:cxn ang="0">
                          <a:pos x="0" y="0"/>
                        </a:cxn>
                        <a:cxn ang="0">
                          <a:pos x="0" y="0"/>
                        </a:cxn>
                        <a:cxn ang="0">
                          <a:pos x="0" y="1"/>
                        </a:cxn>
                        <a:cxn ang="0">
                          <a:pos x="0" y="1"/>
                        </a:cxn>
                        <a:cxn ang="0">
                          <a:pos x="0" y="1"/>
                        </a:cxn>
                        <a:cxn ang="0">
                          <a:pos x="1" y="1"/>
                        </a:cxn>
                        <a:cxn ang="0">
                          <a:pos x="1" y="1"/>
                        </a:cxn>
                        <a:cxn ang="0">
                          <a:pos x="1" y="1"/>
                        </a:cxn>
                        <a:cxn ang="0">
                          <a:pos x="1" y="2"/>
                        </a:cxn>
                        <a:cxn ang="0">
                          <a:pos x="1" y="2"/>
                        </a:cxn>
                        <a:cxn ang="0">
                          <a:pos x="1" y="175"/>
                        </a:cxn>
                        <a:cxn ang="0">
                          <a:pos x="1" y="174"/>
                        </a:cxn>
                        <a:cxn ang="0">
                          <a:pos x="1" y="174"/>
                        </a:cxn>
                        <a:cxn ang="0">
                          <a:pos x="1" y="174"/>
                        </a:cxn>
                        <a:cxn ang="0">
                          <a:pos x="1" y="227"/>
                        </a:cxn>
                        <a:cxn ang="0">
                          <a:pos x="1" y="227"/>
                        </a:cxn>
                        <a:cxn ang="0">
                          <a:pos x="1" y="227"/>
                        </a:cxn>
                        <a:cxn ang="0">
                          <a:pos x="1" y="175"/>
                        </a:cxn>
                        <a:cxn ang="0">
                          <a:pos x="1" y="226"/>
                        </a:cxn>
                        <a:cxn ang="0">
                          <a:pos x="1" y="226"/>
                        </a:cxn>
                        <a:cxn ang="0">
                          <a:pos x="1" y="226"/>
                        </a:cxn>
                        <a:cxn ang="0">
                          <a:pos x="1" y="226"/>
                        </a:cxn>
                        <a:cxn ang="0">
                          <a:pos x="1" y="226"/>
                        </a:cxn>
                        <a:cxn ang="0">
                          <a:pos x="0" y="227"/>
                        </a:cxn>
                        <a:cxn ang="0">
                          <a:pos x="0" y="227"/>
                        </a:cxn>
                        <a:cxn ang="0">
                          <a:pos x="0" y="227"/>
                        </a:cxn>
                        <a:cxn ang="0">
                          <a:pos x="0" y="227"/>
                        </a:cxn>
                        <a:cxn ang="0">
                          <a:pos x="0" y="227"/>
                        </a:cxn>
                      </a:cxnLst>
                      <a:rect l="txL" t="txT" r="txR" b="txB"/>
                      <a:pathLst>
                        <a:path w="1" h="227">
                          <a:moveTo>
                            <a:pt x="0" y="227"/>
                          </a:moveTo>
                          <a:lnTo>
                            <a:pt x="0" y="0"/>
                          </a:lnTo>
                          <a:lnTo>
                            <a:pt x="0" y="1"/>
                          </a:lnTo>
                          <a:lnTo>
                            <a:pt x="1" y="1"/>
                          </a:lnTo>
                          <a:lnTo>
                            <a:pt x="1" y="2"/>
                          </a:lnTo>
                          <a:lnTo>
                            <a:pt x="1" y="175"/>
                          </a:lnTo>
                          <a:lnTo>
                            <a:pt x="1" y="174"/>
                          </a:lnTo>
                          <a:lnTo>
                            <a:pt x="1" y="227"/>
                          </a:lnTo>
                          <a:lnTo>
                            <a:pt x="1" y="175"/>
                          </a:lnTo>
                          <a:lnTo>
                            <a:pt x="1" y="226"/>
                          </a:lnTo>
                          <a:lnTo>
                            <a:pt x="0" y="227"/>
                          </a:lnTo>
                          <a:close/>
                        </a:path>
                      </a:pathLst>
                    </a:custGeom>
                    <a:solidFill>
                      <a:srgbClr val="DADADC">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16" name="Freeform 506"/>
                    <p:cNvSpPr/>
                    <p:nvPr/>
                  </p:nvSpPr>
                  <p:spPr>
                    <a:xfrm>
                      <a:off x="8942" y="7643"/>
                      <a:ext cx="1" cy="227"/>
                    </a:xfrm>
                    <a:custGeom>
                      <a:avLst/>
                      <a:gdLst>
                        <a:gd name="txL" fmla="*/ 0 w 1"/>
                        <a:gd name="txT" fmla="*/ 0 h 227"/>
                        <a:gd name="txR" fmla="*/ 1 w 1"/>
                        <a:gd name="txB" fmla="*/ 227 h 227"/>
                      </a:gdLst>
                      <a:ahLst/>
                      <a:cxnLst>
                        <a:cxn ang="0">
                          <a:pos x="0" y="227"/>
                        </a:cxn>
                        <a:cxn ang="0">
                          <a:pos x="0" y="0"/>
                        </a:cxn>
                        <a:cxn ang="0">
                          <a:pos x="0" y="0"/>
                        </a:cxn>
                        <a:cxn ang="0">
                          <a:pos x="0" y="1"/>
                        </a:cxn>
                        <a:cxn ang="0">
                          <a:pos x="0" y="1"/>
                        </a:cxn>
                        <a:cxn ang="0">
                          <a:pos x="0" y="1"/>
                        </a:cxn>
                        <a:cxn ang="0">
                          <a:pos x="1" y="1"/>
                        </a:cxn>
                        <a:cxn ang="0">
                          <a:pos x="1" y="1"/>
                        </a:cxn>
                        <a:cxn ang="0">
                          <a:pos x="1" y="1"/>
                        </a:cxn>
                        <a:cxn ang="0">
                          <a:pos x="1" y="2"/>
                        </a:cxn>
                        <a:cxn ang="0">
                          <a:pos x="1" y="2"/>
                        </a:cxn>
                        <a:cxn ang="0">
                          <a:pos x="1" y="175"/>
                        </a:cxn>
                        <a:cxn ang="0">
                          <a:pos x="1" y="174"/>
                        </a:cxn>
                        <a:cxn ang="0">
                          <a:pos x="1" y="174"/>
                        </a:cxn>
                        <a:cxn ang="0">
                          <a:pos x="1" y="174"/>
                        </a:cxn>
                        <a:cxn ang="0">
                          <a:pos x="1" y="227"/>
                        </a:cxn>
                        <a:cxn ang="0">
                          <a:pos x="1" y="227"/>
                        </a:cxn>
                        <a:cxn ang="0">
                          <a:pos x="1" y="227"/>
                        </a:cxn>
                        <a:cxn ang="0">
                          <a:pos x="1" y="175"/>
                        </a:cxn>
                        <a:cxn ang="0">
                          <a:pos x="1" y="226"/>
                        </a:cxn>
                        <a:cxn ang="0">
                          <a:pos x="1" y="226"/>
                        </a:cxn>
                        <a:cxn ang="0">
                          <a:pos x="1" y="226"/>
                        </a:cxn>
                        <a:cxn ang="0">
                          <a:pos x="1" y="226"/>
                        </a:cxn>
                        <a:cxn ang="0">
                          <a:pos x="1" y="226"/>
                        </a:cxn>
                        <a:cxn ang="0">
                          <a:pos x="0" y="227"/>
                        </a:cxn>
                        <a:cxn ang="0">
                          <a:pos x="0" y="227"/>
                        </a:cxn>
                        <a:cxn ang="0">
                          <a:pos x="0" y="227"/>
                        </a:cxn>
                        <a:cxn ang="0">
                          <a:pos x="0" y="227"/>
                        </a:cxn>
                        <a:cxn ang="0">
                          <a:pos x="0" y="227"/>
                        </a:cxn>
                      </a:cxnLst>
                      <a:rect l="txL" t="txT" r="txR" b="txB"/>
                      <a:pathLst>
                        <a:path w="1" h="227">
                          <a:moveTo>
                            <a:pt x="0" y="227"/>
                          </a:moveTo>
                          <a:lnTo>
                            <a:pt x="0" y="0"/>
                          </a:lnTo>
                          <a:lnTo>
                            <a:pt x="0" y="1"/>
                          </a:lnTo>
                          <a:lnTo>
                            <a:pt x="1" y="1"/>
                          </a:lnTo>
                          <a:lnTo>
                            <a:pt x="1" y="2"/>
                          </a:lnTo>
                          <a:lnTo>
                            <a:pt x="1" y="175"/>
                          </a:lnTo>
                          <a:lnTo>
                            <a:pt x="1" y="174"/>
                          </a:lnTo>
                          <a:lnTo>
                            <a:pt x="1" y="227"/>
                          </a:lnTo>
                          <a:lnTo>
                            <a:pt x="1" y="175"/>
                          </a:lnTo>
                          <a:lnTo>
                            <a:pt x="1" y="226"/>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57" name="Group 507"/>
                  <p:cNvGrpSpPr/>
                  <p:nvPr/>
                </p:nvGrpSpPr>
                <p:grpSpPr>
                  <a:xfrm>
                    <a:off x="4459" y="2079"/>
                    <a:ext cx="1" cy="134"/>
                    <a:chOff x="8942" y="7645"/>
                    <a:chExt cx="1" cy="225"/>
                  </a:xfrm>
                </p:grpSpPr>
                <p:sp>
                  <p:nvSpPr>
                    <p:cNvPr id="50613" name="Freeform 508"/>
                    <p:cNvSpPr/>
                    <p:nvPr/>
                  </p:nvSpPr>
                  <p:spPr>
                    <a:xfrm>
                      <a:off x="8942" y="7645"/>
                      <a:ext cx="1" cy="225"/>
                    </a:xfrm>
                    <a:custGeom>
                      <a:avLst/>
                      <a:gdLst>
                        <a:gd name="txL" fmla="*/ 0 w 1"/>
                        <a:gd name="txT" fmla="*/ 0 h 225"/>
                        <a:gd name="txR" fmla="*/ 1 w 1"/>
                        <a:gd name="txB" fmla="*/ 225 h 225"/>
                      </a:gdLst>
                      <a:ahLst/>
                      <a:cxnLst>
                        <a:cxn ang="0">
                          <a:pos x="0" y="225"/>
                        </a:cxn>
                        <a:cxn ang="0">
                          <a:pos x="0" y="0"/>
                        </a:cxn>
                        <a:cxn ang="0">
                          <a:pos x="0" y="0"/>
                        </a:cxn>
                        <a:cxn ang="0">
                          <a:pos x="0" y="0"/>
                        </a:cxn>
                        <a:cxn ang="0">
                          <a:pos x="0" y="1"/>
                        </a:cxn>
                        <a:cxn ang="0">
                          <a:pos x="0" y="1"/>
                        </a:cxn>
                        <a:cxn ang="0">
                          <a:pos x="0" y="1"/>
                        </a:cxn>
                        <a:cxn ang="0">
                          <a:pos x="0" y="1"/>
                        </a:cxn>
                        <a:cxn ang="0">
                          <a:pos x="0" y="173"/>
                        </a:cxn>
                        <a:cxn ang="0">
                          <a:pos x="0" y="172"/>
                        </a:cxn>
                        <a:cxn ang="0">
                          <a:pos x="0" y="172"/>
                        </a:cxn>
                        <a:cxn ang="0">
                          <a:pos x="1" y="172"/>
                        </a:cxn>
                        <a:cxn ang="0">
                          <a:pos x="1" y="172"/>
                        </a:cxn>
                        <a:cxn ang="0">
                          <a:pos x="1" y="172"/>
                        </a:cxn>
                        <a:cxn ang="0">
                          <a:pos x="1" y="225"/>
                        </a:cxn>
                        <a:cxn ang="0">
                          <a:pos x="1" y="225"/>
                        </a:cxn>
                        <a:cxn ang="0">
                          <a:pos x="1" y="225"/>
                        </a:cxn>
                        <a:cxn ang="0">
                          <a:pos x="1" y="225"/>
                        </a:cxn>
                        <a:cxn ang="0">
                          <a:pos x="0" y="225"/>
                        </a:cxn>
                        <a:cxn ang="0">
                          <a:pos x="0" y="225"/>
                        </a:cxn>
                        <a:cxn ang="0">
                          <a:pos x="0" y="225"/>
                        </a:cxn>
                        <a:cxn ang="0">
                          <a:pos x="0" y="173"/>
                        </a:cxn>
                        <a:cxn ang="0">
                          <a:pos x="0" y="223"/>
                        </a:cxn>
                        <a:cxn ang="0">
                          <a:pos x="0" y="224"/>
                        </a:cxn>
                        <a:cxn ang="0">
                          <a:pos x="0" y="224"/>
                        </a:cxn>
                        <a:cxn ang="0">
                          <a:pos x="0" y="224"/>
                        </a:cxn>
                        <a:cxn ang="0">
                          <a:pos x="0" y="224"/>
                        </a:cxn>
                        <a:cxn ang="0">
                          <a:pos x="0" y="224"/>
                        </a:cxn>
                        <a:cxn ang="0">
                          <a:pos x="0" y="224"/>
                        </a:cxn>
                        <a:cxn ang="0">
                          <a:pos x="0" y="225"/>
                        </a:cxn>
                      </a:cxnLst>
                      <a:rect l="txL" t="txT" r="txR" b="txB"/>
                      <a:pathLst>
                        <a:path w="1" h="225">
                          <a:moveTo>
                            <a:pt x="0" y="225"/>
                          </a:moveTo>
                          <a:lnTo>
                            <a:pt x="0" y="0"/>
                          </a:lnTo>
                          <a:lnTo>
                            <a:pt x="0" y="1"/>
                          </a:lnTo>
                          <a:lnTo>
                            <a:pt x="0" y="173"/>
                          </a:lnTo>
                          <a:lnTo>
                            <a:pt x="0" y="172"/>
                          </a:lnTo>
                          <a:lnTo>
                            <a:pt x="1" y="172"/>
                          </a:lnTo>
                          <a:lnTo>
                            <a:pt x="1" y="225"/>
                          </a:lnTo>
                          <a:lnTo>
                            <a:pt x="0" y="225"/>
                          </a:lnTo>
                          <a:lnTo>
                            <a:pt x="0" y="173"/>
                          </a:lnTo>
                          <a:lnTo>
                            <a:pt x="0" y="223"/>
                          </a:lnTo>
                          <a:lnTo>
                            <a:pt x="0" y="224"/>
                          </a:lnTo>
                          <a:lnTo>
                            <a:pt x="0" y="225"/>
                          </a:lnTo>
                          <a:close/>
                        </a:path>
                      </a:pathLst>
                    </a:custGeom>
                    <a:solidFill>
                      <a:srgbClr val="DFDEE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14" name="Freeform 509"/>
                    <p:cNvSpPr/>
                    <p:nvPr/>
                  </p:nvSpPr>
                  <p:spPr>
                    <a:xfrm>
                      <a:off x="8942" y="7645"/>
                      <a:ext cx="1" cy="225"/>
                    </a:xfrm>
                    <a:custGeom>
                      <a:avLst/>
                      <a:gdLst>
                        <a:gd name="txL" fmla="*/ 0 w 1"/>
                        <a:gd name="txT" fmla="*/ 0 h 225"/>
                        <a:gd name="txR" fmla="*/ 1 w 1"/>
                        <a:gd name="txB" fmla="*/ 225 h 225"/>
                      </a:gdLst>
                      <a:ahLst/>
                      <a:cxnLst>
                        <a:cxn ang="0">
                          <a:pos x="0" y="225"/>
                        </a:cxn>
                        <a:cxn ang="0">
                          <a:pos x="0" y="0"/>
                        </a:cxn>
                        <a:cxn ang="0">
                          <a:pos x="0" y="0"/>
                        </a:cxn>
                        <a:cxn ang="0">
                          <a:pos x="0" y="0"/>
                        </a:cxn>
                        <a:cxn ang="0">
                          <a:pos x="0" y="1"/>
                        </a:cxn>
                        <a:cxn ang="0">
                          <a:pos x="0" y="1"/>
                        </a:cxn>
                        <a:cxn ang="0">
                          <a:pos x="0" y="1"/>
                        </a:cxn>
                        <a:cxn ang="0">
                          <a:pos x="0" y="1"/>
                        </a:cxn>
                        <a:cxn ang="0">
                          <a:pos x="0" y="173"/>
                        </a:cxn>
                        <a:cxn ang="0">
                          <a:pos x="0" y="172"/>
                        </a:cxn>
                        <a:cxn ang="0">
                          <a:pos x="0" y="172"/>
                        </a:cxn>
                        <a:cxn ang="0">
                          <a:pos x="1" y="172"/>
                        </a:cxn>
                        <a:cxn ang="0">
                          <a:pos x="1" y="172"/>
                        </a:cxn>
                        <a:cxn ang="0">
                          <a:pos x="1" y="172"/>
                        </a:cxn>
                        <a:cxn ang="0">
                          <a:pos x="1" y="225"/>
                        </a:cxn>
                        <a:cxn ang="0">
                          <a:pos x="1" y="225"/>
                        </a:cxn>
                        <a:cxn ang="0">
                          <a:pos x="1" y="225"/>
                        </a:cxn>
                        <a:cxn ang="0">
                          <a:pos x="1" y="225"/>
                        </a:cxn>
                        <a:cxn ang="0">
                          <a:pos x="0" y="225"/>
                        </a:cxn>
                        <a:cxn ang="0">
                          <a:pos x="0" y="225"/>
                        </a:cxn>
                        <a:cxn ang="0">
                          <a:pos x="0" y="225"/>
                        </a:cxn>
                        <a:cxn ang="0">
                          <a:pos x="0" y="173"/>
                        </a:cxn>
                        <a:cxn ang="0">
                          <a:pos x="0" y="223"/>
                        </a:cxn>
                        <a:cxn ang="0">
                          <a:pos x="0" y="224"/>
                        </a:cxn>
                        <a:cxn ang="0">
                          <a:pos x="0" y="224"/>
                        </a:cxn>
                        <a:cxn ang="0">
                          <a:pos x="0" y="224"/>
                        </a:cxn>
                        <a:cxn ang="0">
                          <a:pos x="0" y="224"/>
                        </a:cxn>
                        <a:cxn ang="0">
                          <a:pos x="0" y="224"/>
                        </a:cxn>
                        <a:cxn ang="0">
                          <a:pos x="0" y="224"/>
                        </a:cxn>
                        <a:cxn ang="0">
                          <a:pos x="0" y="225"/>
                        </a:cxn>
                      </a:cxnLst>
                      <a:rect l="txL" t="txT" r="txR" b="txB"/>
                      <a:pathLst>
                        <a:path w="1" h="225">
                          <a:moveTo>
                            <a:pt x="0" y="225"/>
                          </a:moveTo>
                          <a:lnTo>
                            <a:pt x="0" y="0"/>
                          </a:lnTo>
                          <a:lnTo>
                            <a:pt x="0" y="1"/>
                          </a:lnTo>
                          <a:lnTo>
                            <a:pt x="0" y="173"/>
                          </a:lnTo>
                          <a:lnTo>
                            <a:pt x="0" y="172"/>
                          </a:lnTo>
                          <a:lnTo>
                            <a:pt x="1" y="172"/>
                          </a:lnTo>
                          <a:lnTo>
                            <a:pt x="1" y="225"/>
                          </a:lnTo>
                          <a:lnTo>
                            <a:pt x="0" y="225"/>
                          </a:lnTo>
                          <a:lnTo>
                            <a:pt x="0" y="173"/>
                          </a:lnTo>
                          <a:lnTo>
                            <a:pt x="0" y="223"/>
                          </a:lnTo>
                          <a:lnTo>
                            <a:pt x="0" y="224"/>
                          </a:lnTo>
                          <a:lnTo>
                            <a:pt x="0" y="225"/>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58" name="Group 510"/>
                  <p:cNvGrpSpPr/>
                  <p:nvPr/>
                </p:nvGrpSpPr>
                <p:grpSpPr>
                  <a:xfrm>
                    <a:off x="4460" y="2181"/>
                    <a:ext cx="3" cy="32"/>
                    <a:chOff x="8943" y="7816"/>
                    <a:chExt cx="2" cy="54"/>
                  </a:xfrm>
                </p:grpSpPr>
                <p:sp>
                  <p:nvSpPr>
                    <p:cNvPr id="50611" name="Freeform 511"/>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2" y="1"/>
                        </a:cxn>
                        <a:cxn ang="0">
                          <a:pos x="2" y="0"/>
                        </a:cxn>
                        <a:cxn ang="0">
                          <a:pos x="2" y="0"/>
                        </a:cxn>
                        <a:cxn ang="0">
                          <a:pos x="2" y="0"/>
                        </a:cxn>
                        <a:cxn ang="0">
                          <a:pos x="2" y="54"/>
                        </a:cxn>
                        <a:cxn ang="0">
                          <a:pos x="2" y="54"/>
                        </a:cxn>
                        <a:cxn ang="0">
                          <a:pos x="2" y="54"/>
                        </a:cxn>
                        <a:cxn ang="0">
                          <a:pos x="2" y="54"/>
                        </a:cxn>
                        <a:cxn ang="0">
                          <a:pos x="1" y="54"/>
                        </a:cxn>
                        <a:cxn ang="0">
                          <a:pos x="1" y="54"/>
                        </a:cxn>
                        <a:cxn ang="0">
                          <a:pos x="0" y="54"/>
                        </a:cxn>
                      </a:cxnLst>
                      <a:rect l="txL" t="txT" r="txR" b="txB"/>
                      <a:pathLst>
                        <a:path w="2" h="54">
                          <a:moveTo>
                            <a:pt x="0" y="54"/>
                          </a:moveTo>
                          <a:lnTo>
                            <a:pt x="0" y="1"/>
                          </a:lnTo>
                          <a:lnTo>
                            <a:pt x="1" y="1"/>
                          </a:lnTo>
                          <a:lnTo>
                            <a:pt x="2" y="1"/>
                          </a:lnTo>
                          <a:lnTo>
                            <a:pt x="2" y="0"/>
                          </a:lnTo>
                          <a:lnTo>
                            <a:pt x="2" y="54"/>
                          </a:lnTo>
                          <a:lnTo>
                            <a:pt x="1" y="54"/>
                          </a:lnTo>
                          <a:lnTo>
                            <a:pt x="0" y="54"/>
                          </a:lnTo>
                          <a:close/>
                        </a:path>
                      </a:pathLst>
                    </a:custGeom>
                    <a:solidFill>
                      <a:srgbClr val="E0E0E3">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12" name="Freeform 512"/>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2" y="1"/>
                        </a:cxn>
                        <a:cxn ang="0">
                          <a:pos x="2" y="0"/>
                        </a:cxn>
                        <a:cxn ang="0">
                          <a:pos x="2" y="0"/>
                        </a:cxn>
                        <a:cxn ang="0">
                          <a:pos x="2" y="0"/>
                        </a:cxn>
                        <a:cxn ang="0">
                          <a:pos x="2" y="54"/>
                        </a:cxn>
                        <a:cxn ang="0">
                          <a:pos x="2" y="54"/>
                        </a:cxn>
                        <a:cxn ang="0">
                          <a:pos x="2" y="54"/>
                        </a:cxn>
                        <a:cxn ang="0">
                          <a:pos x="2" y="54"/>
                        </a:cxn>
                        <a:cxn ang="0">
                          <a:pos x="1" y="54"/>
                        </a:cxn>
                        <a:cxn ang="0">
                          <a:pos x="1" y="54"/>
                        </a:cxn>
                        <a:cxn ang="0">
                          <a:pos x="0" y="54"/>
                        </a:cxn>
                      </a:cxnLst>
                      <a:rect l="txL" t="txT" r="txR" b="txB"/>
                      <a:pathLst>
                        <a:path w="2" h="54">
                          <a:moveTo>
                            <a:pt x="0" y="54"/>
                          </a:moveTo>
                          <a:lnTo>
                            <a:pt x="0" y="1"/>
                          </a:lnTo>
                          <a:lnTo>
                            <a:pt x="1" y="1"/>
                          </a:lnTo>
                          <a:lnTo>
                            <a:pt x="2" y="1"/>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59" name="Group 513"/>
                  <p:cNvGrpSpPr/>
                  <p:nvPr/>
                </p:nvGrpSpPr>
                <p:grpSpPr>
                  <a:xfrm>
                    <a:off x="4460" y="2181"/>
                    <a:ext cx="3" cy="32"/>
                    <a:chOff x="8943" y="7816"/>
                    <a:chExt cx="2" cy="54"/>
                  </a:xfrm>
                </p:grpSpPr>
                <p:sp>
                  <p:nvSpPr>
                    <p:cNvPr id="50609" name="Freeform 514"/>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0"/>
                        </a:cxn>
                        <a:cxn ang="0">
                          <a:pos x="1" y="0"/>
                        </a:cxn>
                        <a:cxn ang="0">
                          <a:pos x="2" y="0"/>
                        </a:cxn>
                        <a:cxn ang="0">
                          <a:pos x="2" y="0"/>
                        </a:cxn>
                        <a:cxn ang="0">
                          <a:pos x="2" y="0"/>
                        </a:cxn>
                        <a:cxn ang="0">
                          <a:pos x="2" y="54"/>
                        </a:cxn>
                        <a:cxn ang="0">
                          <a:pos x="2" y="54"/>
                        </a:cxn>
                        <a:cxn ang="0">
                          <a:pos x="2"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solidFill>
                      <a:srgbClr val="E5E4E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10" name="Freeform 515"/>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0"/>
                        </a:cxn>
                        <a:cxn ang="0">
                          <a:pos x="1" y="0"/>
                        </a:cxn>
                        <a:cxn ang="0">
                          <a:pos x="2" y="0"/>
                        </a:cxn>
                        <a:cxn ang="0">
                          <a:pos x="2" y="0"/>
                        </a:cxn>
                        <a:cxn ang="0">
                          <a:pos x="2" y="0"/>
                        </a:cxn>
                        <a:cxn ang="0">
                          <a:pos x="2" y="54"/>
                        </a:cxn>
                        <a:cxn ang="0">
                          <a:pos x="2" y="54"/>
                        </a:cxn>
                        <a:cxn ang="0">
                          <a:pos x="2"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60" name="Group 516"/>
                  <p:cNvGrpSpPr/>
                  <p:nvPr/>
                </p:nvGrpSpPr>
                <p:grpSpPr>
                  <a:xfrm>
                    <a:off x="4463" y="2181"/>
                    <a:ext cx="4" cy="32"/>
                    <a:chOff x="8945" y="7816"/>
                    <a:chExt cx="2" cy="54"/>
                  </a:xfrm>
                </p:grpSpPr>
                <p:sp>
                  <p:nvSpPr>
                    <p:cNvPr id="50607" name="Freeform 517"/>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EBEAE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08" name="Freeform 518"/>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61" name="Group 519"/>
                  <p:cNvGrpSpPr/>
                  <p:nvPr/>
                </p:nvGrpSpPr>
                <p:grpSpPr>
                  <a:xfrm>
                    <a:off x="4463" y="2181"/>
                    <a:ext cx="4" cy="32"/>
                    <a:chOff x="8945" y="7816"/>
                    <a:chExt cx="2" cy="54"/>
                  </a:xfrm>
                </p:grpSpPr>
                <p:sp>
                  <p:nvSpPr>
                    <p:cNvPr id="50605" name="Freeform 520"/>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F0EFF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06" name="Freeform 521"/>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62" name="Group 522"/>
                  <p:cNvGrpSpPr/>
                  <p:nvPr/>
                </p:nvGrpSpPr>
                <p:grpSpPr>
                  <a:xfrm>
                    <a:off x="4467" y="2181"/>
                    <a:ext cx="3" cy="32"/>
                    <a:chOff x="8947" y="7816"/>
                    <a:chExt cx="2" cy="54"/>
                  </a:xfrm>
                </p:grpSpPr>
                <p:sp>
                  <p:nvSpPr>
                    <p:cNvPr id="50603" name="Freeform 523"/>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solidFill>
                      <a:srgbClr val="F5F4F6">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04" name="Freeform 524"/>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63" name="Group 525"/>
                  <p:cNvGrpSpPr/>
                  <p:nvPr/>
                </p:nvGrpSpPr>
                <p:grpSpPr>
                  <a:xfrm>
                    <a:off x="4467" y="2181"/>
                    <a:ext cx="3" cy="32"/>
                    <a:chOff x="8947" y="7816"/>
                    <a:chExt cx="2" cy="54"/>
                  </a:xfrm>
                </p:grpSpPr>
                <p:sp>
                  <p:nvSpPr>
                    <p:cNvPr id="50601" name="Freeform 526"/>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0" y="1"/>
                        </a:cxn>
                        <a:cxn ang="0">
                          <a:pos x="1" y="1"/>
                        </a:cxn>
                        <a:cxn ang="0">
                          <a:pos x="1" y="1"/>
                        </a:cxn>
                        <a:cxn ang="0">
                          <a:pos x="2" y="1"/>
                        </a:cxn>
                        <a:cxn ang="0">
                          <a:pos x="2" y="1"/>
                        </a:cxn>
                        <a:cxn ang="0">
                          <a:pos x="2" y="1"/>
                        </a:cxn>
                        <a:cxn ang="0">
                          <a:pos x="2" y="2"/>
                        </a:cxn>
                        <a:cxn ang="0">
                          <a:pos x="2" y="53"/>
                        </a:cxn>
                        <a:cxn ang="0">
                          <a:pos x="2" y="54"/>
                        </a:cxn>
                        <a:cxn ang="0">
                          <a:pos x="2" y="54"/>
                        </a:cxn>
                        <a:cxn ang="0">
                          <a:pos x="2" y="54"/>
                        </a:cxn>
                        <a:cxn ang="0">
                          <a:pos x="1" y="54"/>
                        </a:cxn>
                        <a:cxn ang="0">
                          <a:pos x="1" y="54"/>
                        </a:cxn>
                        <a:cxn ang="0">
                          <a:pos x="0" y="54"/>
                        </a:cxn>
                        <a:cxn ang="0">
                          <a:pos x="0" y="54"/>
                        </a:cxn>
                        <a:cxn ang="0">
                          <a:pos x="0" y="54"/>
                        </a:cxn>
                      </a:cxnLst>
                      <a:rect l="txL" t="txT" r="txR" b="txB"/>
                      <a:pathLst>
                        <a:path w="2" h="54">
                          <a:moveTo>
                            <a:pt x="0" y="54"/>
                          </a:moveTo>
                          <a:lnTo>
                            <a:pt x="0" y="0"/>
                          </a:lnTo>
                          <a:lnTo>
                            <a:pt x="0" y="1"/>
                          </a:lnTo>
                          <a:lnTo>
                            <a:pt x="1" y="1"/>
                          </a:lnTo>
                          <a:lnTo>
                            <a:pt x="2" y="1"/>
                          </a:lnTo>
                          <a:lnTo>
                            <a:pt x="2" y="2"/>
                          </a:lnTo>
                          <a:lnTo>
                            <a:pt x="2" y="53"/>
                          </a:lnTo>
                          <a:lnTo>
                            <a:pt x="2" y="54"/>
                          </a:lnTo>
                          <a:lnTo>
                            <a:pt x="1" y="54"/>
                          </a:lnTo>
                          <a:lnTo>
                            <a:pt x="0" y="54"/>
                          </a:lnTo>
                          <a:close/>
                        </a:path>
                      </a:pathLst>
                    </a:custGeom>
                    <a:solidFill>
                      <a:srgbClr val="FAF9F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02" name="Freeform 527"/>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0" y="1"/>
                        </a:cxn>
                        <a:cxn ang="0">
                          <a:pos x="1" y="1"/>
                        </a:cxn>
                        <a:cxn ang="0">
                          <a:pos x="1" y="1"/>
                        </a:cxn>
                        <a:cxn ang="0">
                          <a:pos x="2" y="1"/>
                        </a:cxn>
                        <a:cxn ang="0">
                          <a:pos x="2" y="1"/>
                        </a:cxn>
                        <a:cxn ang="0">
                          <a:pos x="2" y="1"/>
                        </a:cxn>
                        <a:cxn ang="0">
                          <a:pos x="2" y="2"/>
                        </a:cxn>
                        <a:cxn ang="0">
                          <a:pos x="2" y="53"/>
                        </a:cxn>
                        <a:cxn ang="0">
                          <a:pos x="2" y="54"/>
                        </a:cxn>
                        <a:cxn ang="0">
                          <a:pos x="2" y="54"/>
                        </a:cxn>
                        <a:cxn ang="0">
                          <a:pos x="2" y="54"/>
                        </a:cxn>
                        <a:cxn ang="0">
                          <a:pos x="1" y="54"/>
                        </a:cxn>
                        <a:cxn ang="0">
                          <a:pos x="1" y="54"/>
                        </a:cxn>
                        <a:cxn ang="0">
                          <a:pos x="0" y="54"/>
                        </a:cxn>
                        <a:cxn ang="0">
                          <a:pos x="0" y="54"/>
                        </a:cxn>
                        <a:cxn ang="0">
                          <a:pos x="0" y="54"/>
                        </a:cxn>
                      </a:cxnLst>
                      <a:rect l="txL" t="txT" r="txR" b="txB"/>
                      <a:pathLst>
                        <a:path w="2" h="54">
                          <a:moveTo>
                            <a:pt x="0" y="54"/>
                          </a:moveTo>
                          <a:lnTo>
                            <a:pt x="0" y="0"/>
                          </a:lnTo>
                          <a:lnTo>
                            <a:pt x="0" y="1"/>
                          </a:lnTo>
                          <a:lnTo>
                            <a:pt x="1" y="1"/>
                          </a:lnTo>
                          <a:lnTo>
                            <a:pt x="2" y="1"/>
                          </a:lnTo>
                          <a:lnTo>
                            <a:pt x="2" y="2"/>
                          </a:lnTo>
                          <a:lnTo>
                            <a:pt x="2" y="53"/>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64" name="Freeform 528"/>
                  <p:cNvSpPr/>
                  <p:nvPr/>
                </p:nvSpPr>
                <p:spPr>
                  <a:xfrm>
                    <a:off x="4470" y="2181"/>
                    <a:ext cx="1" cy="32"/>
                  </a:xfrm>
                  <a:custGeom>
                    <a:avLst/>
                    <a:gdLst>
                      <a:gd name="txL" fmla="*/ 0 w 1"/>
                      <a:gd name="txT" fmla="*/ 0 h 54"/>
                      <a:gd name="txR" fmla="*/ 1 w 1"/>
                      <a:gd name="txB" fmla="*/ 54 h 54"/>
                    </a:gdLst>
                    <a:ahLst/>
                    <a:cxnLst>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54">
                        <a:moveTo>
                          <a:pt x="0" y="54"/>
                        </a:moveTo>
                        <a:lnTo>
                          <a:pt x="0" y="0"/>
                        </a:lnTo>
                        <a:lnTo>
                          <a:pt x="0" y="1"/>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65" name="Freeform 529"/>
                  <p:cNvSpPr/>
                  <p:nvPr/>
                </p:nvSpPr>
                <p:spPr>
                  <a:xfrm>
                    <a:off x="4417" y="2079"/>
                    <a:ext cx="2" cy="134"/>
                  </a:xfrm>
                  <a:custGeom>
                    <a:avLst/>
                    <a:gdLst>
                      <a:gd name="txL" fmla="*/ 0 w 2"/>
                      <a:gd name="txT" fmla="*/ 0 h 225"/>
                      <a:gd name="txR" fmla="*/ 2 w 2"/>
                      <a:gd name="txB" fmla="*/ 225 h 225"/>
                    </a:gdLst>
                    <a:ahLst/>
                    <a:cxnLst>
                      <a:cxn ang="0">
                        <a:pos x="0" y="1"/>
                      </a:cxn>
                      <a:cxn ang="0">
                        <a:pos x="0" y="1"/>
                      </a:cxn>
                      <a:cxn ang="0">
                        <a:pos x="0" y="1"/>
                      </a:cxn>
                      <a:cxn ang="0">
                        <a:pos x="0" y="1"/>
                      </a:cxn>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Lst>
                    <a:rect l="txL" t="txT" r="txR" b="txB"/>
                    <a:pathLst>
                      <a:path w="2" h="225">
                        <a:moveTo>
                          <a:pt x="0" y="224"/>
                        </a:moveTo>
                        <a:lnTo>
                          <a:pt x="0" y="1"/>
                        </a:lnTo>
                        <a:lnTo>
                          <a:pt x="0" y="0"/>
                        </a:lnTo>
                        <a:lnTo>
                          <a:pt x="0" y="225"/>
                        </a:lnTo>
                        <a:lnTo>
                          <a:pt x="0" y="22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66" name="Freeform 530"/>
                  <p:cNvSpPr/>
                  <p:nvPr/>
                </p:nvSpPr>
                <p:spPr>
                  <a:xfrm>
                    <a:off x="4417" y="2078"/>
                    <a:ext cx="2" cy="135"/>
                  </a:xfrm>
                  <a:custGeom>
                    <a:avLst/>
                    <a:gdLst>
                      <a:gd name="txL" fmla="*/ 0 w 2"/>
                      <a:gd name="txT" fmla="*/ 0 h 227"/>
                      <a:gd name="txR" fmla="*/ 2 w 2"/>
                      <a:gd name="txB" fmla="*/ 227 h 227"/>
                    </a:gdLst>
                    <a:ahLst/>
                    <a:cxnLst>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Lst>
                    <a:rect l="txL" t="txT" r="txR" b="txB"/>
                    <a:pathLst>
                      <a:path w="2" h="227">
                        <a:moveTo>
                          <a:pt x="0" y="226"/>
                        </a:moveTo>
                        <a:lnTo>
                          <a:pt x="0" y="2"/>
                        </a:lnTo>
                        <a:lnTo>
                          <a:pt x="0" y="1"/>
                        </a:lnTo>
                        <a:lnTo>
                          <a:pt x="0" y="0"/>
                        </a:lnTo>
                        <a:lnTo>
                          <a:pt x="0" y="227"/>
                        </a:lnTo>
                        <a:lnTo>
                          <a:pt x="0" y="226"/>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67" name="Group 531"/>
                  <p:cNvGrpSpPr/>
                  <p:nvPr/>
                </p:nvGrpSpPr>
                <p:grpSpPr>
                  <a:xfrm>
                    <a:off x="4417" y="2078"/>
                    <a:ext cx="2" cy="135"/>
                    <a:chOff x="8916" y="7643"/>
                    <a:chExt cx="1" cy="227"/>
                  </a:xfrm>
                </p:grpSpPr>
                <p:sp>
                  <p:nvSpPr>
                    <p:cNvPr id="50599" name="Freeform 532"/>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1" y="1"/>
                        </a:cxn>
                        <a:cxn ang="0">
                          <a:pos x="1" y="0"/>
                        </a:cxn>
                        <a:cxn ang="0">
                          <a:pos x="1" y="0"/>
                        </a:cxn>
                        <a:cxn ang="0">
                          <a:pos x="1" y="0"/>
                        </a:cxn>
                        <a:cxn ang="0">
                          <a:pos x="1" y="0"/>
                        </a:cxn>
                        <a:cxn ang="0">
                          <a:pos x="1" y="227"/>
                        </a:cxn>
                        <a:cxn ang="0">
                          <a:pos x="1" y="227"/>
                        </a:cxn>
                        <a:cxn ang="0">
                          <a:pos x="1" y="227"/>
                        </a:cxn>
                        <a:cxn ang="0">
                          <a:pos x="1" y="227"/>
                        </a:cxn>
                        <a:cxn ang="0">
                          <a:pos x="1" y="227"/>
                        </a:cxn>
                        <a:cxn ang="0">
                          <a:pos x="0" y="227"/>
                        </a:cxn>
                        <a:cxn ang="0">
                          <a:pos x="0" y="227"/>
                        </a:cxn>
                        <a:cxn ang="0">
                          <a:pos x="0" y="227"/>
                        </a:cxn>
                      </a:cxnLst>
                      <a:rect l="txL" t="txT" r="txR" b="txB"/>
                      <a:pathLst>
                        <a:path w="1" h="227">
                          <a:moveTo>
                            <a:pt x="0" y="227"/>
                          </a:moveTo>
                          <a:lnTo>
                            <a:pt x="0" y="1"/>
                          </a:lnTo>
                          <a:lnTo>
                            <a:pt x="1" y="1"/>
                          </a:lnTo>
                          <a:lnTo>
                            <a:pt x="1" y="0"/>
                          </a:lnTo>
                          <a:lnTo>
                            <a:pt x="1" y="227"/>
                          </a:lnTo>
                          <a:lnTo>
                            <a:pt x="0" y="227"/>
                          </a:lnTo>
                          <a:close/>
                        </a:path>
                      </a:pathLst>
                    </a:custGeom>
                    <a:solidFill>
                      <a:srgbClr val="16181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600" name="Freeform 533"/>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1" y="1"/>
                        </a:cxn>
                        <a:cxn ang="0">
                          <a:pos x="1" y="0"/>
                        </a:cxn>
                        <a:cxn ang="0">
                          <a:pos x="1" y="0"/>
                        </a:cxn>
                        <a:cxn ang="0">
                          <a:pos x="1" y="0"/>
                        </a:cxn>
                        <a:cxn ang="0">
                          <a:pos x="1" y="0"/>
                        </a:cxn>
                        <a:cxn ang="0">
                          <a:pos x="1" y="227"/>
                        </a:cxn>
                        <a:cxn ang="0">
                          <a:pos x="1" y="227"/>
                        </a:cxn>
                        <a:cxn ang="0">
                          <a:pos x="1" y="227"/>
                        </a:cxn>
                        <a:cxn ang="0">
                          <a:pos x="1" y="227"/>
                        </a:cxn>
                        <a:cxn ang="0">
                          <a:pos x="1" y="227"/>
                        </a:cxn>
                        <a:cxn ang="0">
                          <a:pos x="0" y="227"/>
                        </a:cxn>
                        <a:cxn ang="0">
                          <a:pos x="0" y="227"/>
                        </a:cxn>
                        <a:cxn ang="0">
                          <a:pos x="0" y="227"/>
                        </a:cxn>
                      </a:cxnLst>
                      <a:rect l="txL" t="txT" r="txR" b="txB"/>
                      <a:pathLst>
                        <a:path w="1" h="227">
                          <a:moveTo>
                            <a:pt x="0" y="227"/>
                          </a:moveTo>
                          <a:lnTo>
                            <a:pt x="0" y="1"/>
                          </a:lnTo>
                          <a:lnTo>
                            <a:pt x="1" y="1"/>
                          </a:lnTo>
                          <a:lnTo>
                            <a:pt x="1" y="0"/>
                          </a:lnTo>
                          <a:lnTo>
                            <a:pt x="1" y="227"/>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68" name="Group 534"/>
                  <p:cNvGrpSpPr/>
                  <p:nvPr/>
                </p:nvGrpSpPr>
                <p:grpSpPr>
                  <a:xfrm>
                    <a:off x="4417" y="2078"/>
                    <a:ext cx="2" cy="135"/>
                    <a:chOff x="8916" y="7643"/>
                    <a:chExt cx="1" cy="227"/>
                  </a:xfrm>
                </p:grpSpPr>
                <p:sp>
                  <p:nvSpPr>
                    <p:cNvPr id="50597" name="Freeform 535"/>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0" y="0"/>
                        </a:cxn>
                        <a:cxn ang="0">
                          <a:pos x="1" y="0"/>
                        </a:cxn>
                        <a:cxn ang="0">
                          <a:pos x="1" y="0"/>
                        </a:cxn>
                        <a:cxn ang="0">
                          <a:pos x="1" y="0"/>
                        </a:cxn>
                        <a:cxn ang="0">
                          <a:pos x="1" y="227"/>
                        </a:cxn>
                        <a:cxn ang="0">
                          <a:pos x="1" y="227"/>
                        </a:cxn>
                        <a:cxn ang="0">
                          <a:pos x="1" y="227"/>
                        </a:cxn>
                        <a:cxn ang="0">
                          <a:pos x="0" y="227"/>
                        </a:cxn>
                        <a:cxn ang="0">
                          <a:pos x="0" y="227"/>
                        </a:cxn>
                        <a:cxn ang="0">
                          <a:pos x="0" y="227"/>
                        </a:cxn>
                        <a:cxn ang="0">
                          <a:pos x="0" y="227"/>
                        </a:cxn>
                      </a:cxnLst>
                      <a:rect l="txL" t="txT" r="txR" b="txB"/>
                      <a:pathLst>
                        <a:path w="1" h="227">
                          <a:moveTo>
                            <a:pt x="0" y="227"/>
                          </a:moveTo>
                          <a:lnTo>
                            <a:pt x="0" y="1"/>
                          </a:lnTo>
                          <a:lnTo>
                            <a:pt x="0" y="0"/>
                          </a:lnTo>
                          <a:lnTo>
                            <a:pt x="1" y="0"/>
                          </a:lnTo>
                          <a:lnTo>
                            <a:pt x="1" y="227"/>
                          </a:lnTo>
                          <a:lnTo>
                            <a:pt x="0" y="227"/>
                          </a:lnTo>
                          <a:close/>
                        </a:path>
                      </a:pathLst>
                    </a:custGeom>
                    <a:solidFill>
                      <a:srgbClr val="1C1F2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98" name="Freeform 536"/>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0" y="0"/>
                        </a:cxn>
                        <a:cxn ang="0">
                          <a:pos x="1" y="0"/>
                        </a:cxn>
                        <a:cxn ang="0">
                          <a:pos x="1" y="0"/>
                        </a:cxn>
                        <a:cxn ang="0">
                          <a:pos x="1" y="0"/>
                        </a:cxn>
                        <a:cxn ang="0">
                          <a:pos x="1" y="227"/>
                        </a:cxn>
                        <a:cxn ang="0">
                          <a:pos x="1" y="227"/>
                        </a:cxn>
                        <a:cxn ang="0">
                          <a:pos x="1" y="227"/>
                        </a:cxn>
                        <a:cxn ang="0">
                          <a:pos x="0" y="227"/>
                        </a:cxn>
                        <a:cxn ang="0">
                          <a:pos x="0" y="227"/>
                        </a:cxn>
                        <a:cxn ang="0">
                          <a:pos x="0" y="227"/>
                        </a:cxn>
                        <a:cxn ang="0">
                          <a:pos x="0" y="227"/>
                        </a:cxn>
                      </a:cxnLst>
                      <a:rect l="txL" t="txT" r="txR" b="txB"/>
                      <a:pathLst>
                        <a:path w="1" h="227">
                          <a:moveTo>
                            <a:pt x="0" y="227"/>
                          </a:moveTo>
                          <a:lnTo>
                            <a:pt x="0" y="1"/>
                          </a:lnTo>
                          <a:lnTo>
                            <a:pt x="0" y="0"/>
                          </a:lnTo>
                          <a:lnTo>
                            <a:pt x="1" y="0"/>
                          </a:lnTo>
                          <a:lnTo>
                            <a:pt x="1" y="227"/>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69" name="Freeform 537"/>
                  <p:cNvSpPr/>
                  <p:nvPr/>
                </p:nvSpPr>
                <p:spPr>
                  <a:xfrm>
                    <a:off x="4419" y="2078"/>
                    <a:ext cx="1" cy="135"/>
                  </a:xfrm>
                  <a:custGeom>
                    <a:avLst/>
                    <a:gdLst>
                      <a:gd name="txL" fmla="*/ 0 w 1"/>
                      <a:gd name="txT" fmla="*/ 0 h 227"/>
                      <a:gd name="txR" fmla="*/ 1 w 1"/>
                      <a:gd name="txB" fmla="*/ 227 h 227"/>
                    </a:gdLst>
                    <a:ahLst/>
                    <a:cxnLst>
                      <a:cxn ang="0">
                        <a:pos x="0" y="1"/>
                      </a:cxn>
                      <a:cxn ang="0">
                        <a:pos x="0" y="1"/>
                      </a:cxn>
                      <a:cxn ang="0">
                        <a:pos x="0" y="1"/>
                      </a:cxn>
                      <a:cxn ang="0">
                        <a:pos x="0" y="0"/>
                      </a:cxn>
                      <a:cxn ang="0">
                        <a:pos x="0" y="0"/>
                      </a:cxn>
                      <a:cxn ang="0">
                        <a:pos x="0" y="0"/>
                      </a:cxn>
                      <a:cxn ang="0">
                        <a:pos x="0" y="0"/>
                      </a:cxn>
                      <a:cxn ang="0">
                        <a:pos x="0" y="0"/>
                      </a:cxn>
                      <a:cxn ang="0">
                        <a:pos x="0" y="1"/>
                      </a:cxn>
                      <a:cxn ang="0">
                        <a:pos x="0" y="1"/>
                      </a:cxn>
                      <a:cxn ang="0">
                        <a:pos x="0" y="1"/>
                      </a:cxn>
                      <a:cxn ang="0">
                        <a:pos x="0" y="1"/>
                      </a:cxn>
                      <a:cxn ang="0">
                        <a:pos x="0" y="1"/>
                      </a:cxn>
                      <a:cxn ang="0">
                        <a:pos x="0" y="1"/>
                      </a:cxn>
                    </a:cxnLst>
                    <a:rect l="txL" t="txT" r="txR" b="txB"/>
                    <a:pathLst>
                      <a:path w="1" h="227">
                        <a:moveTo>
                          <a:pt x="0" y="227"/>
                        </a:moveTo>
                        <a:lnTo>
                          <a:pt x="0" y="1"/>
                        </a:lnTo>
                        <a:lnTo>
                          <a:pt x="0" y="0"/>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70" name="Group 538"/>
                  <p:cNvGrpSpPr/>
                  <p:nvPr/>
                </p:nvGrpSpPr>
                <p:grpSpPr>
                  <a:xfrm>
                    <a:off x="4419" y="2078"/>
                    <a:ext cx="3" cy="136"/>
                    <a:chOff x="8917" y="7643"/>
                    <a:chExt cx="2" cy="229"/>
                  </a:xfrm>
                </p:grpSpPr>
                <p:sp>
                  <p:nvSpPr>
                    <p:cNvPr id="50595" name="Freeform 539"/>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1" y="0"/>
                        </a:cxn>
                        <a:cxn ang="0">
                          <a:pos x="1" y="0"/>
                        </a:cxn>
                        <a:cxn ang="0">
                          <a:pos x="2" y="0"/>
                        </a:cxn>
                        <a:cxn ang="0">
                          <a:pos x="2" y="0"/>
                        </a:cxn>
                        <a:cxn ang="0">
                          <a:pos x="2" y="229"/>
                        </a:cxn>
                        <a:cxn ang="0">
                          <a:pos x="2" y="229"/>
                        </a:cxn>
                        <a:cxn ang="0">
                          <a:pos x="1" y="229"/>
                        </a:cxn>
                        <a:cxn ang="0">
                          <a:pos x="1" y="229"/>
                        </a:cxn>
                        <a:cxn ang="0">
                          <a:pos x="0" y="229"/>
                        </a:cxn>
                      </a:cxnLst>
                      <a:rect l="txL" t="txT" r="txR" b="txB"/>
                      <a:pathLst>
                        <a:path w="2" h="229">
                          <a:moveTo>
                            <a:pt x="0" y="229"/>
                          </a:moveTo>
                          <a:lnTo>
                            <a:pt x="0" y="1"/>
                          </a:lnTo>
                          <a:lnTo>
                            <a:pt x="1" y="0"/>
                          </a:lnTo>
                          <a:lnTo>
                            <a:pt x="2" y="0"/>
                          </a:lnTo>
                          <a:lnTo>
                            <a:pt x="2" y="229"/>
                          </a:lnTo>
                          <a:lnTo>
                            <a:pt x="1" y="229"/>
                          </a:lnTo>
                          <a:lnTo>
                            <a:pt x="0" y="229"/>
                          </a:lnTo>
                          <a:close/>
                        </a:path>
                      </a:pathLst>
                    </a:custGeom>
                    <a:solidFill>
                      <a:srgbClr val="2C3134">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96" name="Freeform 540"/>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1" y="0"/>
                        </a:cxn>
                        <a:cxn ang="0">
                          <a:pos x="1" y="0"/>
                        </a:cxn>
                        <a:cxn ang="0">
                          <a:pos x="2" y="0"/>
                        </a:cxn>
                        <a:cxn ang="0">
                          <a:pos x="2" y="0"/>
                        </a:cxn>
                        <a:cxn ang="0">
                          <a:pos x="2" y="229"/>
                        </a:cxn>
                        <a:cxn ang="0">
                          <a:pos x="2" y="229"/>
                        </a:cxn>
                        <a:cxn ang="0">
                          <a:pos x="1" y="229"/>
                        </a:cxn>
                        <a:cxn ang="0">
                          <a:pos x="1" y="229"/>
                        </a:cxn>
                        <a:cxn ang="0">
                          <a:pos x="0" y="229"/>
                        </a:cxn>
                      </a:cxnLst>
                      <a:rect l="txL" t="txT" r="txR" b="txB"/>
                      <a:pathLst>
                        <a:path w="2" h="229">
                          <a:moveTo>
                            <a:pt x="0" y="229"/>
                          </a:moveTo>
                          <a:lnTo>
                            <a:pt x="0" y="1"/>
                          </a:lnTo>
                          <a:lnTo>
                            <a:pt x="1" y="0"/>
                          </a:lnTo>
                          <a:lnTo>
                            <a:pt x="2" y="0"/>
                          </a:lnTo>
                          <a:lnTo>
                            <a:pt x="2" y="229"/>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71" name="Group 541"/>
                  <p:cNvGrpSpPr/>
                  <p:nvPr/>
                </p:nvGrpSpPr>
                <p:grpSpPr>
                  <a:xfrm>
                    <a:off x="4419" y="2078"/>
                    <a:ext cx="3" cy="136"/>
                    <a:chOff x="8917" y="7643"/>
                    <a:chExt cx="2" cy="229"/>
                  </a:xfrm>
                </p:grpSpPr>
                <p:sp>
                  <p:nvSpPr>
                    <p:cNvPr id="50593" name="Freeform 542"/>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0" y="0"/>
                        </a:cxn>
                        <a:cxn ang="0">
                          <a:pos x="1" y="0"/>
                        </a:cxn>
                        <a:cxn ang="0">
                          <a:pos x="1" y="0"/>
                        </a:cxn>
                        <a:cxn ang="0">
                          <a:pos x="2" y="0"/>
                        </a:cxn>
                        <a:cxn ang="0">
                          <a:pos x="2" y="0"/>
                        </a:cxn>
                        <a:cxn ang="0">
                          <a:pos x="2" y="229"/>
                        </a:cxn>
                        <a:cxn ang="0">
                          <a:pos x="2" y="229"/>
                        </a:cxn>
                        <a:cxn ang="0">
                          <a:pos x="1" y="229"/>
                        </a:cxn>
                        <a:cxn ang="0">
                          <a:pos x="1" y="229"/>
                        </a:cxn>
                        <a:cxn ang="0">
                          <a:pos x="0" y="229"/>
                        </a:cxn>
                        <a:cxn ang="0">
                          <a:pos x="0" y="229"/>
                        </a:cxn>
                      </a:cxnLst>
                      <a:rect l="txL" t="txT" r="txR" b="txB"/>
                      <a:pathLst>
                        <a:path w="2" h="229">
                          <a:moveTo>
                            <a:pt x="0" y="229"/>
                          </a:moveTo>
                          <a:lnTo>
                            <a:pt x="0" y="1"/>
                          </a:lnTo>
                          <a:lnTo>
                            <a:pt x="0" y="0"/>
                          </a:lnTo>
                          <a:lnTo>
                            <a:pt x="1" y="0"/>
                          </a:lnTo>
                          <a:lnTo>
                            <a:pt x="2" y="0"/>
                          </a:lnTo>
                          <a:lnTo>
                            <a:pt x="2" y="229"/>
                          </a:lnTo>
                          <a:lnTo>
                            <a:pt x="1" y="229"/>
                          </a:lnTo>
                          <a:lnTo>
                            <a:pt x="0" y="229"/>
                          </a:lnTo>
                          <a:close/>
                        </a:path>
                      </a:pathLst>
                    </a:custGeom>
                    <a:solidFill>
                      <a:srgbClr val="363B3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94" name="Freeform 543"/>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0" y="0"/>
                        </a:cxn>
                        <a:cxn ang="0">
                          <a:pos x="1" y="0"/>
                        </a:cxn>
                        <a:cxn ang="0">
                          <a:pos x="1" y="0"/>
                        </a:cxn>
                        <a:cxn ang="0">
                          <a:pos x="2" y="0"/>
                        </a:cxn>
                        <a:cxn ang="0">
                          <a:pos x="2" y="0"/>
                        </a:cxn>
                        <a:cxn ang="0">
                          <a:pos x="2" y="229"/>
                        </a:cxn>
                        <a:cxn ang="0">
                          <a:pos x="2" y="229"/>
                        </a:cxn>
                        <a:cxn ang="0">
                          <a:pos x="1" y="229"/>
                        </a:cxn>
                        <a:cxn ang="0">
                          <a:pos x="1" y="229"/>
                        </a:cxn>
                        <a:cxn ang="0">
                          <a:pos x="0" y="229"/>
                        </a:cxn>
                        <a:cxn ang="0">
                          <a:pos x="0" y="229"/>
                        </a:cxn>
                      </a:cxnLst>
                      <a:rect l="txL" t="txT" r="txR" b="txB"/>
                      <a:pathLst>
                        <a:path w="2" h="229">
                          <a:moveTo>
                            <a:pt x="0" y="229"/>
                          </a:moveTo>
                          <a:lnTo>
                            <a:pt x="0" y="1"/>
                          </a:lnTo>
                          <a:lnTo>
                            <a:pt x="0" y="0"/>
                          </a:lnTo>
                          <a:lnTo>
                            <a:pt x="1" y="0"/>
                          </a:lnTo>
                          <a:lnTo>
                            <a:pt x="2" y="0"/>
                          </a:lnTo>
                          <a:lnTo>
                            <a:pt x="2" y="229"/>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72" name="Freeform 544"/>
                  <p:cNvSpPr/>
                  <p:nvPr/>
                </p:nvSpPr>
                <p:spPr>
                  <a:xfrm>
                    <a:off x="4422" y="2077"/>
                    <a:ext cx="2" cy="137"/>
                  </a:xfrm>
                  <a:custGeom>
                    <a:avLst/>
                    <a:gdLst>
                      <a:gd name="txL" fmla="*/ 0 w 2"/>
                      <a:gd name="txT" fmla="*/ 0 h 231"/>
                      <a:gd name="txR" fmla="*/ 2 w 2"/>
                      <a:gd name="txB" fmla="*/ 231 h 231"/>
                    </a:gdLst>
                    <a:ahLst/>
                    <a:cxnLst>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Lst>
                    <a:rect l="txL" t="txT" r="txR" b="txB"/>
                    <a:pathLst>
                      <a:path w="2" h="231">
                        <a:moveTo>
                          <a:pt x="0" y="231"/>
                        </a:moveTo>
                        <a:lnTo>
                          <a:pt x="0" y="1"/>
                        </a:lnTo>
                        <a:lnTo>
                          <a:pt x="0" y="0"/>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73" name="Group 545"/>
                  <p:cNvGrpSpPr/>
                  <p:nvPr/>
                </p:nvGrpSpPr>
                <p:grpSpPr>
                  <a:xfrm>
                    <a:off x="4422" y="2077"/>
                    <a:ext cx="3" cy="137"/>
                    <a:chOff x="8919" y="7641"/>
                    <a:chExt cx="2" cy="231"/>
                  </a:xfrm>
                </p:grpSpPr>
                <p:sp>
                  <p:nvSpPr>
                    <p:cNvPr id="50591" name="Freeform 546"/>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44A4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92" name="Freeform 547"/>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74" name="Group 548"/>
                  <p:cNvGrpSpPr/>
                  <p:nvPr/>
                </p:nvGrpSpPr>
                <p:grpSpPr>
                  <a:xfrm>
                    <a:off x="4422" y="2077"/>
                    <a:ext cx="3" cy="137"/>
                    <a:chOff x="8919" y="7641"/>
                    <a:chExt cx="2" cy="231"/>
                  </a:xfrm>
                </p:grpSpPr>
                <p:sp>
                  <p:nvSpPr>
                    <p:cNvPr id="50589" name="Freeform 549"/>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1" y="1"/>
                        </a:cxn>
                        <a:cxn ang="0">
                          <a:pos x="1" y="0"/>
                        </a:cxn>
                        <a:cxn ang="0">
                          <a:pos x="2" y="0"/>
                        </a:cxn>
                        <a:cxn ang="0">
                          <a:pos x="2" y="231"/>
                        </a:cxn>
                        <a:cxn ang="0">
                          <a:pos x="1" y="231"/>
                        </a:cxn>
                        <a:cxn ang="0">
                          <a:pos x="1"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F545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90" name="Freeform 550"/>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1" y="1"/>
                        </a:cxn>
                        <a:cxn ang="0">
                          <a:pos x="1" y="0"/>
                        </a:cxn>
                        <a:cxn ang="0">
                          <a:pos x="2" y="0"/>
                        </a:cxn>
                        <a:cxn ang="0">
                          <a:pos x="2" y="231"/>
                        </a:cxn>
                        <a:cxn ang="0">
                          <a:pos x="1" y="231"/>
                        </a:cxn>
                        <a:cxn ang="0">
                          <a:pos x="1"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75" name="Freeform 551"/>
                  <p:cNvSpPr/>
                  <p:nvPr/>
                </p:nvSpPr>
                <p:spPr>
                  <a:xfrm>
                    <a:off x="4425" y="2077"/>
                    <a:ext cx="2" cy="137"/>
                  </a:xfrm>
                  <a:custGeom>
                    <a:avLst/>
                    <a:gdLst>
                      <a:gd name="txL" fmla="*/ 0 w 2"/>
                      <a:gd name="txT" fmla="*/ 0 h 231"/>
                      <a:gd name="txR" fmla="*/ 2 w 2"/>
                      <a:gd name="txB" fmla="*/ 231 h 231"/>
                    </a:gdLst>
                    <a:ahLst/>
                    <a:cxnLst>
                      <a:cxn ang="0">
                        <a:pos x="0" y="1"/>
                      </a:cxn>
                      <a:cxn ang="0">
                        <a:pos x="0" y="1"/>
                      </a:cxn>
                      <a:cxn ang="0">
                        <a:pos x="0" y="1"/>
                      </a:cxn>
                      <a:cxn ang="0">
                        <a:pos x="0" y="0"/>
                      </a:cxn>
                      <a:cxn ang="0">
                        <a:pos x="0" y="0"/>
                      </a:cxn>
                      <a:cxn ang="0">
                        <a:pos x="0" y="1"/>
                      </a:cxn>
                      <a:cxn ang="0">
                        <a:pos x="0" y="1"/>
                      </a:cxn>
                      <a:cxn ang="0">
                        <a:pos x="0" y="1"/>
                      </a:cxn>
                      <a:cxn ang="0">
                        <a:pos x="0" y="1"/>
                      </a:cxn>
                    </a:cxnLst>
                    <a:rect l="txL" t="txT" r="txR" b="txB"/>
                    <a:pathLst>
                      <a:path w="2" h="231">
                        <a:moveTo>
                          <a:pt x="0" y="231"/>
                        </a:moveTo>
                        <a:lnTo>
                          <a:pt x="0" y="1"/>
                        </a:lnTo>
                        <a:lnTo>
                          <a:pt x="0" y="0"/>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76" name="Group 552"/>
                  <p:cNvGrpSpPr/>
                  <p:nvPr/>
                </p:nvGrpSpPr>
                <p:grpSpPr>
                  <a:xfrm>
                    <a:off x="4425" y="2077"/>
                    <a:ext cx="3" cy="137"/>
                    <a:chOff x="8921" y="7641"/>
                    <a:chExt cx="2" cy="231"/>
                  </a:xfrm>
                </p:grpSpPr>
                <p:sp>
                  <p:nvSpPr>
                    <p:cNvPr id="50587" name="Freeform 553"/>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0"/>
                          </a:lnTo>
                          <a:lnTo>
                            <a:pt x="2" y="0"/>
                          </a:lnTo>
                          <a:lnTo>
                            <a:pt x="2" y="231"/>
                          </a:lnTo>
                          <a:lnTo>
                            <a:pt x="1" y="231"/>
                          </a:lnTo>
                          <a:lnTo>
                            <a:pt x="0" y="231"/>
                          </a:lnTo>
                          <a:close/>
                        </a:path>
                      </a:pathLst>
                    </a:custGeom>
                    <a:solidFill>
                      <a:srgbClr val="60666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88" name="Freeform 554"/>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77" name="Group 555"/>
                  <p:cNvGrpSpPr/>
                  <p:nvPr/>
                </p:nvGrpSpPr>
                <p:grpSpPr>
                  <a:xfrm>
                    <a:off x="4425" y="2077"/>
                    <a:ext cx="3" cy="137"/>
                    <a:chOff x="8921" y="7641"/>
                    <a:chExt cx="2" cy="231"/>
                  </a:xfrm>
                </p:grpSpPr>
                <p:sp>
                  <p:nvSpPr>
                    <p:cNvPr id="50585" name="Freeform 556"/>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0" y="0"/>
                        </a:cxn>
                        <a:cxn ang="0">
                          <a:pos x="1" y="0"/>
                        </a:cxn>
                        <a:cxn ang="0">
                          <a:pos x="1" y="0"/>
                        </a:cxn>
                        <a:cxn ang="0">
                          <a:pos x="2" y="0"/>
                        </a:cxn>
                        <a:cxn ang="0">
                          <a:pos x="2" y="231"/>
                        </a:cxn>
                        <a:cxn ang="0">
                          <a:pos x="1" y="231"/>
                        </a:cxn>
                        <a:cxn ang="0">
                          <a:pos x="1" y="231"/>
                        </a:cxn>
                        <a:cxn ang="0">
                          <a:pos x="0" y="231"/>
                        </a:cxn>
                        <a:cxn ang="0">
                          <a:pos x="0" y="231"/>
                        </a:cxn>
                        <a:cxn ang="0">
                          <a:pos x="0" y="231"/>
                        </a:cxn>
                      </a:cxnLst>
                      <a:rect l="txL" t="txT" r="txR" b="txB"/>
                      <a:pathLst>
                        <a:path w="2" h="231">
                          <a:moveTo>
                            <a:pt x="0" y="231"/>
                          </a:moveTo>
                          <a:lnTo>
                            <a:pt x="0" y="1"/>
                          </a:lnTo>
                          <a:lnTo>
                            <a:pt x="0" y="0"/>
                          </a:lnTo>
                          <a:lnTo>
                            <a:pt x="1" y="0"/>
                          </a:lnTo>
                          <a:lnTo>
                            <a:pt x="2" y="0"/>
                          </a:lnTo>
                          <a:lnTo>
                            <a:pt x="2" y="231"/>
                          </a:lnTo>
                          <a:lnTo>
                            <a:pt x="1" y="231"/>
                          </a:lnTo>
                          <a:lnTo>
                            <a:pt x="0" y="231"/>
                          </a:lnTo>
                          <a:close/>
                        </a:path>
                      </a:pathLst>
                    </a:custGeom>
                    <a:solidFill>
                      <a:srgbClr val="687073">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86" name="Freeform 557"/>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0" y="0"/>
                        </a:cxn>
                        <a:cxn ang="0">
                          <a:pos x="1" y="0"/>
                        </a:cxn>
                        <a:cxn ang="0">
                          <a:pos x="1" y="0"/>
                        </a:cxn>
                        <a:cxn ang="0">
                          <a:pos x="2" y="0"/>
                        </a:cxn>
                        <a:cxn ang="0">
                          <a:pos x="2" y="231"/>
                        </a:cxn>
                        <a:cxn ang="0">
                          <a:pos x="1" y="231"/>
                        </a:cxn>
                        <a:cxn ang="0">
                          <a:pos x="1" y="231"/>
                        </a:cxn>
                        <a:cxn ang="0">
                          <a:pos x="0" y="231"/>
                        </a:cxn>
                        <a:cxn ang="0">
                          <a:pos x="0" y="231"/>
                        </a:cxn>
                        <a:cxn ang="0">
                          <a:pos x="0" y="231"/>
                        </a:cxn>
                      </a:cxnLst>
                      <a:rect l="txL" t="txT" r="txR" b="txB"/>
                      <a:pathLst>
                        <a:path w="2" h="231">
                          <a:moveTo>
                            <a:pt x="0" y="231"/>
                          </a:moveTo>
                          <a:lnTo>
                            <a:pt x="0" y="1"/>
                          </a:lnTo>
                          <a:lnTo>
                            <a:pt x="0" y="0"/>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578" name="Freeform 558"/>
                  <p:cNvSpPr/>
                  <p:nvPr/>
                </p:nvSpPr>
                <p:spPr>
                  <a:xfrm>
                    <a:off x="4428" y="2077"/>
                    <a:ext cx="2" cy="137"/>
                  </a:xfrm>
                  <a:custGeom>
                    <a:avLst/>
                    <a:gdLst>
                      <a:gd name="txL" fmla="*/ 0 w 2"/>
                      <a:gd name="txT" fmla="*/ 0 h 231"/>
                      <a:gd name="txR" fmla="*/ 2 w 2"/>
                      <a:gd name="txB" fmla="*/ 231 h 231"/>
                    </a:gdLst>
                    <a:ahLst/>
                    <a:cxnLst>
                      <a:cxn ang="0">
                        <a:pos x="0" y="1"/>
                      </a:cxn>
                      <a:cxn ang="0">
                        <a:pos x="0" y="1"/>
                      </a:cxn>
                      <a:cxn ang="0">
                        <a:pos x="0" y="1"/>
                      </a:cxn>
                      <a:cxn ang="0">
                        <a:pos x="0" y="0"/>
                      </a:cxn>
                      <a:cxn ang="0">
                        <a:pos x="0" y="0"/>
                      </a:cxn>
                      <a:cxn ang="0">
                        <a:pos x="0" y="0"/>
                      </a:cxn>
                      <a:cxn ang="0">
                        <a:pos x="0" y="0"/>
                      </a:cxn>
                      <a:cxn ang="0">
                        <a:pos x="0" y="1"/>
                      </a:cxn>
                      <a:cxn ang="0">
                        <a:pos x="0" y="1"/>
                      </a:cxn>
                      <a:cxn ang="0">
                        <a:pos x="0" y="1"/>
                      </a:cxn>
                      <a:cxn ang="0">
                        <a:pos x="0" y="1"/>
                      </a:cxn>
                      <a:cxn ang="0">
                        <a:pos x="0" y="1"/>
                      </a:cxn>
                    </a:cxnLst>
                    <a:rect l="txL" t="txT" r="txR" b="txB"/>
                    <a:pathLst>
                      <a:path w="2" h="231">
                        <a:moveTo>
                          <a:pt x="0" y="231"/>
                        </a:moveTo>
                        <a:lnTo>
                          <a:pt x="0" y="1"/>
                        </a:lnTo>
                        <a:lnTo>
                          <a:pt x="0" y="0"/>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579" name="Group 559"/>
                  <p:cNvGrpSpPr/>
                  <p:nvPr/>
                </p:nvGrpSpPr>
                <p:grpSpPr>
                  <a:xfrm>
                    <a:off x="4428" y="2077"/>
                    <a:ext cx="2" cy="137"/>
                    <a:chOff x="8923" y="7641"/>
                    <a:chExt cx="1" cy="231"/>
                  </a:xfrm>
                </p:grpSpPr>
                <p:sp>
                  <p:nvSpPr>
                    <p:cNvPr id="50583" name="Freeform 560"/>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solidFill>
                      <a:srgbClr val="7B8386">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84" name="Freeform 561"/>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580" name="Group 562"/>
                  <p:cNvGrpSpPr/>
                  <p:nvPr/>
                </p:nvGrpSpPr>
                <p:grpSpPr>
                  <a:xfrm>
                    <a:off x="4428" y="2077"/>
                    <a:ext cx="2" cy="137"/>
                    <a:chOff x="8923" y="7641"/>
                    <a:chExt cx="1" cy="231"/>
                  </a:xfrm>
                </p:grpSpPr>
                <p:sp>
                  <p:nvSpPr>
                    <p:cNvPr id="50581" name="Freeform 563"/>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solidFill>
                      <a:srgbClr val="7F858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582" name="Freeform 564"/>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sp>
              <p:nvSpPr>
                <p:cNvPr id="50487" name="Oval 565"/>
                <p:cNvSpPr/>
                <p:nvPr/>
              </p:nvSpPr>
              <p:spPr>
                <a:xfrm>
                  <a:off x="991" y="1797"/>
                  <a:ext cx="45" cy="45"/>
                </a:xfrm>
                <a:prstGeom prst="ellipse">
                  <a:avLst/>
                </a:prstGeom>
                <a:solidFill>
                  <a:srgbClr val="FFFF00"/>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sp>
          <p:nvSpPr>
            <p:cNvPr id="50217" name="Text Box 566"/>
            <p:cNvSpPr txBox="1"/>
            <p:nvPr/>
          </p:nvSpPr>
          <p:spPr>
            <a:xfrm>
              <a:off x="3925888" y="3068638"/>
              <a:ext cx="384175" cy="219075"/>
            </a:xfrm>
            <a:prstGeom prst="rect">
              <a:avLst/>
            </a:prstGeom>
            <a:solidFill>
              <a:schemeClr val="bg1"/>
            </a:solid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X2</a:t>
              </a:r>
              <a:endParaRPr lang="en-US" altLang="zh-CN" sz="1305" b="1" dirty="0">
                <a:solidFill>
                  <a:srgbClr val="0066FF"/>
                </a:solidFill>
                <a:latin typeface="Arial" panose="020B0604020202020204" pitchFamily="34" charset="0"/>
                <a:ea typeface="黑体" panose="02010609060101010101" pitchFamily="2" charset="-122"/>
              </a:endParaRPr>
            </a:p>
          </p:txBody>
        </p:sp>
        <p:sp>
          <p:nvSpPr>
            <p:cNvPr id="50218" name="Text Box 567"/>
            <p:cNvSpPr txBox="1"/>
            <p:nvPr/>
          </p:nvSpPr>
          <p:spPr>
            <a:xfrm>
              <a:off x="3024188" y="3081338"/>
              <a:ext cx="384175" cy="219075"/>
            </a:xfrm>
            <a:prstGeom prst="rect">
              <a:avLst/>
            </a:prstGeom>
            <a:solidFill>
              <a:schemeClr val="bg1"/>
            </a:solid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X2</a:t>
              </a:r>
              <a:endParaRPr lang="en-US" altLang="zh-CN" sz="1305" b="1" dirty="0">
                <a:solidFill>
                  <a:srgbClr val="0066FF"/>
                </a:solidFill>
                <a:latin typeface="Arial" panose="020B0604020202020204" pitchFamily="34" charset="0"/>
                <a:ea typeface="黑体" panose="02010609060101010101" pitchFamily="2" charset="-122"/>
              </a:endParaRPr>
            </a:p>
          </p:txBody>
        </p:sp>
        <p:sp>
          <p:nvSpPr>
            <p:cNvPr id="50219" name="Text Box 568"/>
            <p:cNvSpPr txBox="1"/>
            <p:nvPr/>
          </p:nvSpPr>
          <p:spPr>
            <a:xfrm>
              <a:off x="3708400" y="2636838"/>
              <a:ext cx="749300" cy="250825"/>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eNode B</a:t>
              </a:r>
              <a:endParaRPr lang="en-US" altLang="zh-CN" sz="1305" b="1" dirty="0">
                <a:solidFill>
                  <a:srgbClr val="0066FF"/>
                </a:solidFill>
                <a:latin typeface="Arial" panose="020B0604020202020204" pitchFamily="34" charset="0"/>
                <a:ea typeface="黑体" panose="02010609060101010101" pitchFamily="2" charset="-122"/>
              </a:endParaRPr>
            </a:p>
          </p:txBody>
        </p:sp>
        <p:sp>
          <p:nvSpPr>
            <p:cNvPr id="50220" name="Oval 569"/>
            <p:cNvSpPr/>
            <p:nvPr/>
          </p:nvSpPr>
          <p:spPr>
            <a:xfrm>
              <a:off x="4926013" y="3416300"/>
              <a:ext cx="107950" cy="107950"/>
            </a:xfrm>
            <a:prstGeom prst="ellipse">
              <a:avLst/>
            </a:prstGeom>
            <a:noFill/>
            <a:ln w="57150" cap="flat" cmpd="sng">
              <a:solidFill>
                <a:srgbClr val="CC3300"/>
              </a:solidFill>
              <a:prstDash val="solid"/>
              <a:headEnd type="none" w="med" len="med"/>
              <a:tailEnd type="none" w="med" len="med"/>
            </a:ln>
          </p:spPr>
          <p:txBody>
            <a:bodyPr wrap="none"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221" name="AutoShape 570"/>
            <p:cNvSpPr/>
            <p:nvPr/>
          </p:nvSpPr>
          <p:spPr>
            <a:xfrm>
              <a:off x="5845175" y="3133725"/>
              <a:ext cx="646113" cy="609600"/>
            </a:xfrm>
            <a:prstGeom prst="callout2">
              <a:avLst>
                <a:gd name="adj1" fmla="val 18750"/>
                <a:gd name="adj2" fmla="val -11792"/>
                <a:gd name="adj3" fmla="val 18750"/>
                <a:gd name="adj4" fmla="val -116954"/>
                <a:gd name="adj5" fmla="val 42449"/>
                <a:gd name="adj6" fmla="val -130713"/>
              </a:avLst>
            </a:prstGeom>
            <a:noFill/>
            <a:ln w="19050" cap="flat" cmpd="sng">
              <a:solidFill>
                <a:srgbClr val="CC3300"/>
              </a:solidFill>
              <a:prstDash val="solid"/>
              <a:miter/>
              <a:headEnd type="triangle" w="med" len="med"/>
              <a:tailEnd type="none" w="med" len="med"/>
            </a:ln>
          </p:spPr>
          <p:txBody>
            <a:bodyPr lIns="106950" tIns="55614" rIns="106950" bIns="55614"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2375" dirty="0">
                <a:solidFill>
                  <a:schemeClr val="bg1"/>
                </a:solidFill>
                <a:latin typeface="Times New Roman" panose="02020603050405020304" pitchFamily="18" charset="0"/>
                <a:ea typeface="宋体" panose="02010600030101010101" pitchFamily="2" charset="-122"/>
              </a:endParaRPr>
            </a:p>
          </p:txBody>
        </p:sp>
        <p:cxnSp>
          <p:nvCxnSpPr>
            <p:cNvPr id="50222" name="AutoShape 571"/>
            <p:cNvCxnSpPr>
              <a:stCxn id="50189" idx="6"/>
              <a:endCxn id="50191" idx="2"/>
            </p:cNvCxnSpPr>
            <p:nvPr/>
          </p:nvCxnSpPr>
          <p:spPr>
            <a:xfrm>
              <a:off x="2773363" y="3397250"/>
              <a:ext cx="1819275" cy="1588"/>
            </a:xfrm>
            <a:prstGeom prst="straightConnector1">
              <a:avLst/>
            </a:prstGeom>
            <a:ln w="19050" cap="flat" cmpd="sng">
              <a:solidFill>
                <a:schemeClr val="accent2"/>
              </a:solidFill>
              <a:prstDash val="solid"/>
              <a:headEnd type="none" w="med" len="med"/>
              <a:tailEnd type="none" w="med" len="med"/>
            </a:ln>
          </p:spPr>
        </p:cxnSp>
        <p:pic>
          <p:nvPicPr>
            <p:cNvPr id="50223" name="Picture 572"/>
            <p:cNvPicPr>
              <a:picLocks noChangeAspect="1"/>
            </p:cNvPicPr>
            <p:nvPr/>
          </p:nvPicPr>
          <p:blipFill>
            <a:blip r:embed="rId5"/>
            <a:stretch>
              <a:fillRect/>
            </a:stretch>
          </p:blipFill>
          <p:spPr>
            <a:xfrm>
              <a:off x="4648200" y="3141663"/>
              <a:ext cx="211138" cy="431800"/>
            </a:xfrm>
            <a:prstGeom prst="rect">
              <a:avLst/>
            </a:prstGeom>
            <a:noFill/>
            <a:ln w="9525">
              <a:noFill/>
            </a:ln>
          </p:spPr>
        </p:pic>
        <p:grpSp>
          <p:nvGrpSpPr>
            <p:cNvPr id="50224" name="Group 573"/>
            <p:cNvGrpSpPr/>
            <p:nvPr/>
          </p:nvGrpSpPr>
          <p:grpSpPr>
            <a:xfrm>
              <a:off x="4381500" y="2878138"/>
              <a:ext cx="358775" cy="503237"/>
              <a:chOff x="1066" y="1525"/>
              <a:chExt cx="344" cy="363"/>
            </a:xfrm>
          </p:grpSpPr>
          <p:pic>
            <p:nvPicPr>
              <p:cNvPr id="50231" name="Picture 574"/>
              <p:cNvPicPr>
                <a:picLocks noChangeAspect="1"/>
              </p:cNvPicPr>
              <p:nvPr/>
            </p:nvPicPr>
            <p:blipFill>
              <a:blip r:embed="rId6"/>
              <a:stretch>
                <a:fillRect/>
              </a:stretch>
            </p:blipFill>
            <p:spPr>
              <a:xfrm>
                <a:off x="1066" y="1525"/>
                <a:ext cx="344" cy="169"/>
              </a:xfrm>
              <a:prstGeom prst="rect">
                <a:avLst/>
              </a:prstGeom>
              <a:noFill/>
              <a:ln w="9525">
                <a:noFill/>
              </a:ln>
            </p:spPr>
          </p:pic>
          <p:grpSp>
            <p:nvGrpSpPr>
              <p:cNvPr id="50232" name="Group 575"/>
              <p:cNvGrpSpPr/>
              <p:nvPr/>
            </p:nvGrpSpPr>
            <p:grpSpPr>
              <a:xfrm>
                <a:off x="1174" y="1589"/>
                <a:ext cx="118" cy="299"/>
                <a:chOff x="930" y="1797"/>
                <a:chExt cx="169" cy="544"/>
              </a:xfrm>
            </p:grpSpPr>
            <p:grpSp>
              <p:nvGrpSpPr>
                <p:cNvPr id="50233" name="Group 576"/>
                <p:cNvGrpSpPr/>
                <p:nvPr/>
              </p:nvGrpSpPr>
              <p:grpSpPr>
                <a:xfrm>
                  <a:off x="930" y="1797"/>
                  <a:ext cx="169" cy="544"/>
                  <a:chOff x="4080" y="2064"/>
                  <a:chExt cx="720" cy="1104"/>
                </a:xfrm>
              </p:grpSpPr>
              <p:grpSp>
                <p:nvGrpSpPr>
                  <p:cNvPr id="50235" name="Group 577"/>
                  <p:cNvGrpSpPr/>
                  <p:nvPr/>
                </p:nvGrpSpPr>
                <p:grpSpPr>
                  <a:xfrm>
                    <a:off x="4441" y="2116"/>
                    <a:ext cx="11" cy="113"/>
                    <a:chOff x="8931" y="7706"/>
                    <a:chExt cx="7" cy="191"/>
                  </a:xfrm>
                </p:grpSpPr>
                <p:sp>
                  <p:nvSpPr>
                    <p:cNvPr id="50482" name="Rectangle 578"/>
                    <p:cNvSpPr/>
                    <p:nvPr/>
                  </p:nvSpPr>
                  <p:spPr>
                    <a:xfrm>
                      <a:off x="8931" y="7706"/>
                      <a:ext cx="7" cy="191"/>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483" name="Rectangle 579"/>
                    <p:cNvSpPr/>
                    <p:nvPr/>
                  </p:nvSpPr>
                  <p:spPr>
                    <a:xfrm>
                      <a:off x="8931" y="7706"/>
                      <a:ext cx="7" cy="191"/>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sp>
                <p:nvSpPr>
                  <p:cNvPr id="50236" name="Rectangle 580"/>
                  <p:cNvSpPr/>
                  <p:nvPr/>
                </p:nvSpPr>
                <p:spPr>
                  <a:xfrm>
                    <a:off x="4441" y="2116"/>
                    <a:ext cx="11" cy="113"/>
                  </a:xfrm>
                  <a:prstGeom prst="rect">
                    <a:avLst/>
                  </a:prstGeom>
                  <a:noFill/>
                  <a:ln w="6985" cap="rnd" cmpd="sng">
                    <a:solidFill>
                      <a:schemeClr val="tx1"/>
                    </a:solidFill>
                    <a:prstDash val="solid"/>
                    <a:round/>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nvGrpSpPr>
                  <p:cNvPr id="50237" name="Group 581"/>
                  <p:cNvGrpSpPr/>
                  <p:nvPr/>
                </p:nvGrpSpPr>
                <p:grpSpPr>
                  <a:xfrm>
                    <a:off x="4150" y="2973"/>
                    <a:ext cx="580" cy="3"/>
                    <a:chOff x="8754" y="9151"/>
                    <a:chExt cx="364" cy="5"/>
                  </a:xfrm>
                </p:grpSpPr>
                <p:sp>
                  <p:nvSpPr>
                    <p:cNvPr id="50480" name="Rectangle 582"/>
                    <p:cNvSpPr/>
                    <p:nvPr/>
                  </p:nvSpPr>
                  <p:spPr>
                    <a:xfrm>
                      <a:off x="8754" y="9151"/>
                      <a:ext cx="364" cy="5"/>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481" name="Rectangle 583"/>
                    <p:cNvSpPr/>
                    <p:nvPr/>
                  </p:nvSpPr>
                  <p:spPr>
                    <a:xfrm>
                      <a:off x="8754" y="9151"/>
                      <a:ext cx="364" cy="5"/>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238" name="Group 584"/>
                  <p:cNvGrpSpPr/>
                  <p:nvPr/>
                </p:nvGrpSpPr>
                <p:grpSpPr>
                  <a:xfrm>
                    <a:off x="4204" y="2833"/>
                    <a:ext cx="470" cy="3"/>
                    <a:chOff x="8788" y="8914"/>
                    <a:chExt cx="295" cy="6"/>
                  </a:xfrm>
                </p:grpSpPr>
                <p:sp>
                  <p:nvSpPr>
                    <p:cNvPr id="50478" name="Rectangle 585"/>
                    <p:cNvSpPr/>
                    <p:nvPr/>
                  </p:nvSpPr>
                  <p:spPr>
                    <a:xfrm>
                      <a:off x="8788" y="8914"/>
                      <a:ext cx="295" cy="6"/>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479" name="Rectangle 586"/>
                    <p:cNvSpPr/>
                    <p:nvPr/>
                  </p:nvSpPr>
                  <p:spPr>
                    <a:xfrm>
                      <a:off x="8788" y="8914"/>
                      <a:ext cx="295" cy="6"/>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239" name="Group 587"/>
                  <p:cNvGrpSpPr/>
                  <p:nvPr/>
                </p:nvGrpSpPr>
                <p:grpSpPr>
                  <a:xfrm>
                    <a:off x="4249" y="2699"/>
                    <a:ext cx="381" cy="4"/>
                    <a:chOff x="8816" y="8689"/>
                    <a:chExt cx="239" cy="7"/>
                  </a:xfrm>
                </p:grpSpPr>
                <p:sp>
                  <p:nvSpPr>
                    <p:cNvPr id="50476" name="Rectangle 588"/>
                    <p:cNvSpPr/>
                    <p:nvPr/>
                  </p:nvSpPr>
                  <p:spPr>
                    <a:xfrm>
                      <a:off x="8816" y="8689"/>
                      <a:ext cx="239" cy="7"/>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477" name="Rectangle 589"/>
                    <p:cNvSpPr/>
                    <p:nvPr/>
                  </p:nvSpPr>
                  <p:spPr>
                    <a:xfrm>
                      <a:off x="8816" y="8689"/>
                      <a:ext cx="239" cy="7"/>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240" name="Group 590"/>
                  <p:cNvGrpSpPr/>
                  <p:nvPr/>
                </p:nvGrpSpPr>
                <p:grpSpPr>
                  <a:xfrm>
                    <a:off x="4282" y="2590"/>
                    <a:ext cx="314" cy="4"/>
                    <a:chOff x="8837" y="8506"/>
                    <a:chExt cx="197" cy="6"/>
                  </a:xfrm>
                </p:grpSpPr>
                <p:sp>
                  <p:nvSpPr>
                    <p:cNvPr id="50474" name="Rectangle 591"/>
                    <p:cNvSpPr/>
                    <p:nvPr/>
                  </p:nvSpPr>
                  <p:spPr>
                    <a:xfrm>
                      <a:off x="8837" y="8506"/>
                      <a:ext cx="197" cy="6"/>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475" name="Rectangle 592"/>
                    <p:cNvSpPr/>
                    <p:nvPr/>
                  </p:nvSpPr>
                  <p:spPr>
                    <a:xfrm>
                      <a:off x="8837" y="8506"/>
                      <a:ext cx="197" cy="6"/>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241" name="Group 593"/>
                  <p:cNvGrpSpPr/>
                  <p:nvPr/>
                </p:nvGrpSpPr>
                <p:grpSpPr>
                  <a:xfrm>
                    <a:off x="4316" y="2506"/>
                    <a:ext cx="258" cy="4"/>
                    <a:chOff x="8858" y="8364"/>
                    <a:chExt cx="162" cy="6"/>
                  </a:xfrm>
                </p:grpSpPr>
                <p:sp>
                  <p:nvSpPr>
                    <p:cNvPr id="50472" name="Rectangle 594"/>
                    <p:cNvSpPr/>
                    <p:nvPr/>
                  </p:nvSpPr>
                  <p:spPr>
                    <a:xfrm>
                      <a:off x="8858" y="8364"/>
                      <a:ext cx="162" cy="6"/>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473" name="Rectangle 595"/>
                    <p:cNvSpPr/>
                    <p:nvPr/>
                  </p:nvSpPr>
                  <p:spPr>
                    <a:xfrm>
                      <a:off x="8858" y="8364"/>
                      <a:ext cx="162" cy="6"/>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242" name="Group 596"/>
                  <p:cNvGrpSpPr/>
                  <p:nvPr/>
                </p:nvGrpSpPr>
                <p:grpSpPr>
                  <a:xfrm>
                    <a:off x="4341" y="2414"/>
                    <a:ext cx="199" cy="4"/>
                    <a:chOff x="8874" y="8208"/>
                    <a:chExt cx="125" cy="7"/>
                  </a:xfrm>
                </p:grpSpPr>
                <p:sp>
                  <p:nvSpPr>
                    <p:cNvPr id="50470" name="Rectangle 597"/>
                    <p:cNvSpPr/>
                    <p:nvPr/>
                  </p:nvSpPr>
                  <p:spPr>
                    <a:xfrm>
                      <a:off x="8874" y="8208"/>
                      <a:ext cx="125" cy="7"/>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471" name="Rectangle 598"/>
                    <p:cNvSpPr/>
                    <p:nvPr/>
                  </p:nvSpPr>
                  <p:spPr>
                    <a:xfrm>
                      <a:off x="8874" y="8208"/>
                      <a:ext cx="125" cy="7"/>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243" name="Group 599"/>
                  <p:cNvGrpSpPr/>
                  <p:nvPr/>
                </p:nvGrpSpPr>
                <p:grpSpPr>
                  <a:xfrm>
                    <a:off x="4367" y="2317"/>
                    <a:ext cx="146" cy="3"/>
                    <a:chOff x="8890" y="8046"/>
                    <a:chExt cx="92" cy="5"/>
                  </a:xfrm>
                </p:grpSpPr>
                <p:sp>
                  <p:nvSpPr>
                    <p:cNvPr id="50468" name="Rectangle 600"/>
                    <p:cNvSpPr/>
                    <p:nvPr/>
                  </p:nvSpPr>
                  <p:spPr>
                    <a:xfrm>
                      <a:off x="8890" y="8046"/>
                      <a:ext cx="92" cy="5"/>
                    </a:xfrm>
                    <a:prstGeom prst="rect">
                      <a:avLst/>
                    </a:prstGeom>
                    <a:solidFill>
                      <a:srgbClr val="1F1A17"/>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sp>
                  <p:nvSpPr>
                    <p:cNvPr id="50469" name="Rectangle 601"/>
                    <p:cNvSpPr/>
                    <p:nvPr/>
                  </p:nvSpPr>
                  <p:spPr>
                    <a:xfrm>
                      <a:off x="8890" y="8046"/>
                      <a:ext cx="92" cy="5"/>
                    </a:xfrm>
                    <a:prstGeom prst="rect">
                      <a:avLst/>
                    </a:prstGeom>
                    <a:noFill/>
                    <a:ln w="6985" cap="rnd" cmpd="sng">
                      <a:solidFill>
                        <a:schemeClr val="tx1"/>
                      </a:solidFill>
                      <a:prstDash val="solid"/>
                      <a:miter/>
                      <a:headEnd type="none" w="med" len="med"/>
                      <a:tailEnd type="none" w="med" len="med"/>
                    </a:ln>
                  </p:spPr>
                  <p:txBody>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nvGrpSpPr>
                  <p:cNvPr id="50244" name="Group 602"/>
                  <p:cNvGrpSpPr/>
                  <p:nvPr/>
                </p:nvGrpSpPr>
                <p:grpSpPr>
                  <a:xfrm>
                    <a:off x="4083" y="2977"/>
                    <a:ext cx="639" cy="190"/>
                    <a:chOff x="8712" y="9158"/>
                    <a:chExt cx="401" cy="319"/>
                  </a:xfrm>
                </p:grpSpPr>
                <p:sp>
                  <p:nvSpPr>
                    <p:cNvPr id="50466" name="Freeform 603"/>
                    <p:cNvSpPr/>
                    <p:nvPr/>
                  </p:nvSpPr>
                  <p:spPr>
                    <a:xfrm>
                      <a:off x="8712" y="9158"/>
                      <a:ext cx="401" cy="319"/>
                    </a:xfrm>
                    <a:custGeom>
                      <a:avLst/>
                      <a:gdLst>
                        <a:gd name="txL" fmla="*/ 0 w 401"/>
                        <a:gd name="txT" fmla="*/ 0 h 319"/>
                        <a:gd name="txR" fmla="*/ 401 w 401"/>
                        <a:gd name="txB" fmla="*/ 319 h 319"/>
                      </a:gdLst>
                      <a:ahLst/>
                      <a:cxnLst>
                        <a:cxn ang="0">
                          <a:pos x="398" y="0"/>
                        </a:cxn>
                        <a:cxn ang="0">
                          <a:pos x="0" y="314"/>
                        </a:cxn>
                        <a:cxn ang="0">
                          <a:pos x="2" y="319"/>
                        </a:cxn>
                        <a:cxn ang="0">
                          <a:pos x="401" y="5"/>
                        </a:cxn>
                        <a:cxn ang="0">
                          <a:pos x="398" y="0"/>
                        </a:cxn>
                      </a:cxnLst>
                      <a:rect l="txL" t="txT" r="txR" b="txB"/>
                      <a:pathLst>
                        <a:path w="401" h="319">
                          <a:moveTo>
                            <a:pt x="398" y="0"/>
                          </a:moveTo>
                          <a:lnTo>
                            <a:pt x="0" y="314"/>
                          </a:lnTo>
                          <a:lnTo>
                            <a:pt x="2" y="319"/>
                          </a:lnTo>
                          <a:lnTo>
                            <a:pt x="401" y="5"/>
                          </a:lnTo>
                          <a:lnTo>
                            <a:pt x="398"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67" name="Freeform 604"/>
                    <p:cNvSpPr/>
                    <p:nvPr/>
                  </p:nvSpPr>
                  <p:spPr>
                    <a:xfrm>
                      <a:off x="8712" y="9158"/>
                      <a:ext cx="401" cy="319"/>
                    </a:xfrm>
                    <a:custGeom>
                      <a:avLst/>
                      <a:gdLst>
                        <a:gd name="txL" fmla="*/ 0 w 401"/>
                        <a:gd name="txT" fmla="*/ 0 h 319"/>
                        <a:gd name="txR" fmla="*/ 401 w 401"/>
                        <a:gd name="txB" fmla="*/ 319 h 319"/>
                      </a:gdLst>
                      <a:ahLst/>
                      <a:cxnLst>
                        <a:cxn ang="0">
                          <a:pos x="398" y="0"/>
                        </a:cxn>
                        <a:cxn ang="0">
                          <a:pos x="0" y="314"/>
                        </a:cxn>
                        <a:cxn ang="0">
                          <a:pos x="2" y="319"/>
                        </a:cxn>
                        <a:cxn ang="0">
                          <a:pos x="401" y="5"/>
                        </a:cxn>
                        <a:cxn ang="0">
                          <a:pos x="398" y="0"/>
                        </a:cxn>
                      </a:cxnLst>
                      <a:rect l="txL" t="txT" r="txR" b="txB"/>
                      <a:pathLst>
                        <a:path w="401" h="319">
                          <a:moveTo>
                            <a:pt x="398" y="0"/>
                          </a:moveTo>
                          <a:lnTo>
                            <a:pt x="0" y="314"/>
                          </a:lnTo>
                          <a:lnTo>
                            <a:pt x="2" y="319"/>
                          </a:lnTo>
                          <a:lnTo>
                            <a:pt x="401" y="5"/>
                          </a:lnTo>
                          <a:lnTo>
                            <a:pt x="398"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45" name="Group 605"/>
                  <p:cNvGrpSpPr/>
                  <p:nvPr/>
                </p:nvGrpSpPr>
                <p:grpSpPr>
                  <a:xfrm>
                    <a:off x="4155" y="2976"/>
                    <a:ext cx="645" cy="187"/>
                    <a:chOff x="8757" y="9155"/>
                    <a:chExt cx="405" cy="315"/>
                  </a:xfrm>
                </p:grpSpPr>
                <p:sp>
                  <p:nvSpPr>
                    <p:cNvPr id="50464" name="Freeform 606"/>
                    <p:cNvSpPr/>
                    <p:nvPr/>
                  </p:nvSpPr>
                  <p:spPr>
                    <a:xfrm>
                      <a:off x="8757" y="9155"/>
                      <a:ext cx="405" cy="315"/>
                    </a:xfrm>
                    <a:custGeom>
                      <a:avLst/>
                      <a:gdLst>
                        <a:gd name="txL" fmla="*/ 0 w 405"/>
                        <a:gd name="txT" fmla="*/ 0 h 315"/>
                        <a:gd name="txR" fmla="*/ 405 w 405"/>
                        <a:gd name="txB" fmla="*/ 315 h 315"/>
                      </a:gdLst>
                      <a:ahLst/>
                      <a:cxnLst>
                        <a:cxn ang="0">
                          <a:pos x="405" y="310"/>
                        </a:cxn>
                        <a:cxn ang="0">
                          <a:pos x="3" y="0"/>
                        </a:cxn>
                        <a:cxn ang="0">
                          <a:pos x="0" y="5"/>
                        </a:cxn>
                        <a:cxn ang="0">
                          <a:pos x="402" y="315"/>
                        </a:cxn>
                        <a:cxn ang="0">
                          <a:pos x="405" y="310"/>
                        </a:cxn>
                      </a:cxnLst>
                      <a:rect l="txL" t="txT" r="txR" b="txB"/>
                      <a:pathLst>
                        <a:path w="405" h="315">
                          <a:moveTo>
                            <a:pt x="405" y="310"/>
                          </a:moveTo>
                          <a:lnTo>
                            <a:pt x="3" y="0"/>
                          </a:lnTo>
                          <a:lnTo>
                            <a:pt x="0" y="5"/>
                          </a:lnTo>
                          <a:lnTo>
                            <a:pt x="402" y="315"/>
                          </a:lnTo>
                          <a:lnTo>
                            <a:pt x="405" y="31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65" name="Freeform 607"/>
                    <p:cNvSpPr/>
                    <p:nvPr/>
                  </p:nvSpPr>
                  <p:spPr>
                    <a:xfrm>
                      <a:off x="8757" y="9155"/>
                      <a:ext cx="405" cy="315"/>
                    </a:xfrm>
                    <a:custGeom>
                      <a:avLst/>
                      <a:gdLst>
                        <a:gd name="txL" fmla="*/ 0 w 405"/>
                        <a:gd name="txT" fmla="*/ 0 h 315"/>
                        <a:gd name="txR" fmla="*/ 405 w 405"/>
                        <a:gd name="txB" fmla="*/ 315 h 315"/>
                      </a:gdLst>
                      <a:ahLst/>
                      <a:cxnLst>
                        <a:cxn ang="0">
                          <a:pos x="405" y="310"/>
                        </a:cxn>
                        <a:cxn ang="0">
                          <a:pos x="3" y="0"/>
                        </a:cxn>
                        <a:cxn ang="0">
                          <a:pos x="0" y="5"/>
                        </a:cxn>
                        <a:cxn ang="0">
                          <a:pos x="402" y="315"/>
                        </a:cxn>
                        <a:cxn ang="0">
                          <a:pos x="405" y="310"/>
                        </a:cxn>
                      </a:cxnLst>
                      <a:rect l="txL" t="txT" r="txR" b="txB"/>
                      <a:pathLst>
                        <a:path w="405" h="315">
                          <a:moveTo>
                            <a:pt x="405" y="310"/>
                          </a:moveTo>
                          <a:lnTo>
                            <a:pt x="3" y="0"/>
                          </a:lnTo>
                          <a:lnTo>
                            <a:pt x="0" y="5"/>
                          </a:lnTo>
                          <a:lnTo>
                            <a:pt x="402" y="315"/>
                          </a:lnTo>
                          <a:lnTo>
                            <a:pt x="405" y="31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46" name="Group 608"/>
                  <p:cNvGrpSpPr/>
                  <p:nvPr/>
                </p:nvGrpSpPr>
                <p:grpSpPr>
                  <a:xfrm>
                    <a:off x="4158" y="2833"/>
                    <a:ext cx="519" cy="143"/>
                    <a:chOff x="8759" y="8914"/>
                    <a:chExt cx="326" cy="242"/>
                  </a:xfrm>
                </p:grpSpPr>
                <p:sp>
                  <p:nvSpPr>
                    <p:cNvPr id="50462" name="Freeform 609"/>
                    <p:cNvSpPr/>
                    <p:nvPr/>
                  </p:nvSpPr>
                  <p:spPr>
                    <a:xfrm>
                      <a:off x="8759" y="8914"/>
                      <a:ext cx="326" cy="242"/>
                    </a:xfrm>
                    <a:custGeom>
                      <a:avLst/>
                      <a:gdLst>
                        <a:gd name="txL" fmla="*/ 0 w 326"/>
                        <a:gd name="txT" fmla="*/ 0 h 242"/>
                        <a:gd name="txR" fmla="*/ 326 w 326"/>
                        <a:gd name="txB" fmla="*/ 242 h 242"/>
                      </a:gdLst>
                      <a:ahLst/>
                      <a:cxnLst>
                        <a:cxn ang="0">
                          <a:pos x="326" y="0"/>
                        </a:cxn>
                        <a:cxn ang="0">
                          <a:pos x="323" y="0"/>
                        </a:cxn>
                        <a:cxn ang="0">
                          <a:pos x="0" y="237"/>
                        </a:cxn>
                        <a:cxn ang="0">
                          <a:pos x="3" y="242"/>
                        </a:cxn>
                        <a:cxn ang="0">
                          <a:pos x="326" y="5"/>
                        </a:cxn>
                        <a:cxn ang="0">
                          <a:pos x="326" y="0"/>
                        </a:cxn>
                      </a:cxnLst>
                      <a:rect l="txL" t="txT" r="txR" b="txB"/>
                      <a:pathLst>
                        <a:path w="326" h="242">
                          <a:moveTo>
                            <a:pt x="326" y="0"/>
                          </a:moveTo>
                          <a:lnTo>
                            <a:pt x="323" y="0"/>
                          </a:lnTo>
                          <a:lnTo>
                            <a:pt x="0" y="237"/>
                          </a:lnTo>
                          <a:lnTo>
                            <a:pt x="3" y="242"/>
                          </a:lnTo>
                          <a:lnTo>
                            <a:pt x="326" y="5"/>
                          </a:lnTo>
                          <a:lnTo>
                            <a:pt x="326"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63" name="Freeform 610"/>
                    <p:cNvSpPr/>
                    <p:nvPr/>
                  </p:nvSpPr>
                  <p:spPr>
                    <a:xfrm>
                      <a:off x="8759" y="8914"/>
                      <a:ext cx="326" cy="242"/>
                    </a:xfrm>
                    <a:custGeom>
                      <a:avLst/>
                      <a:gdLst>
                        <a:gd name="txL" fmla="*/ 0 w 326"/>
                        <a:gd name="txT" fmla="*/ 0 h 242"/>
                        <a:gd name="txR" fmla="*/ 326 w 326"/>
                        <a:gd name="txB" fmla="*/ 242 h 242"/>
                      </a:gdLst>
                      <a:ahLst/>
                      <a:cxnLst>
                        <a:cxn ang="0">
                          <a:pos x="326" y="0"/>
                        </a:cxn>
                        <a:cxn ang="0">
                          <a:pos x="323" y="0"/>
                        </a:cxn>
                        <a:cxn ang="0">
                          <a:pos x="0" y="237"/>
                        </a:cxn>
                        <a:cxn ang="0">
                          <a:pos x="3" y="242"/>
                        </a:cxn>
                        <a:cxn ang="0">
                          <a:pos x="326" y="5"/>
                        </a:cxn>
                        <a:cxn ang="0">
                          <a:pos x="326" y="0"/>
                        </a:cxn>
                      </a:cxnLst>
                      <a:rect l="txL" t="txT" r="txR" b="txB"/>
                      <a:pathLst>
                        <a:path w="326" h="242">
                          <a:moveTo>
                            <a:pt x="326" y="0"/>
                          </a:moveTo>
                          <a:lnTo>
                            <a:pt x="323" y="0"/>
                          </a:lnTo>
                          <a:lnTo>
                            <a:pt x="0" y="237"/>
                          </a:lnTo>
                          <a:lnTo>
                            <a:pt x="3" y="242"/>
                          </a:lnTo>
                          <a:lnTo>
                            <a:pt x="326" y="5"/>
                          </a:lnTo>
                          <a:lnTo>
                            <a:pt x="326"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47" name="Group 611"/>
                  <p:cNvGrpSpPr/>
                  <p:nvPr/>
                </p:nvGrpSpPr>
                <p:grpSpPr>
                  <a:xfrm>
                    <a:off x="4241" y="2700"/>
                    <a:ext cx="436" cy="135"/>
                    <a:chOff x="8811" y="8690"/>
                    <a:chExt cx="274" cy="228"/>
                  </a:xfrm>
                </p:grpSpPr>
                <p:sp>
                  <p:nvSpPr>
                    <p:cNvPr id="50460" name="Freeform 612"/>
                    <p:cNvSpPr/>
                    <p:nvPr/>
                  </p:nvSpPr>
                  <p:spPr>
                    <a:xfrm>
                      <a:off x="8811" y="8690"/>
                      <a:ext cx="274" cy="228"/>
                    </a:xfrm>
                    <a:custGeom>
                      <a:avLst/>
                      <a:gdLst>
                        <a:gd name="txL" fmla="*/ 0 w 274"/>
                        <a:gd name="txT" fmla="*/ 0 h 228"/>
                        <a:gd name="txR" fmla="*/ 274 w 274"/>
                        <a:gd name="txB" fmla="*/ 228 h 228"/>
                      </a:gdLst>
                      <a:ahLst/>
                      <a:cxnLst>
                        <a:cxn ang="0">
                          <a:pos x="0" y="0"/>
                        </a:cxn>
                        <a:cxn ang="0">
                          <a:pos x="0" y="5"/>
                        </a:cxn>
                        <a:cxn ang="0">
                          <a:pos x="271" y="228"/>
                        </a:cxn>
                        <a:cxn ang="0">
                          <a:pos x="274" y="223"/>
                        </a:cxn>
                        <a:cxn ang="0">
                          <a:pos x="3" y="0"/>
                        </a:cxn>
                        <a:cxn ang="0">
                          <a:pos x="0" y="0"/>
                        </a:cxn>
                      </a:cxnLst>
                      <a:rect l="txL" t="txT" r="txR" b="txB"/>
                      <a:pathLst>
                        <a:path w="274" h="228">
                          <a:moveTo>
                            <a:pt x="0" y="0"/>
                          </a:moveTo>
                          <a:lnTo>
                            <a:pt x="0" y="5"/>
                          </a:lnTo>
                          <a:lnTo>
                            <a:pt x="271" y="228"/>
                          </a:lnTo>
                          <a:lnTo>
                            <a:pt x="274" y="223"/>
                          </a:lnTo>
                          <a:lnTo>
                            <a:pt x="3" y="0"/>
                          </a:lnTo>
                          <a:lnTo>
                            <a:pt x="0"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61" name="Freeform 613"/>
                    <p:cNvSpPr/>
                    <p:nvPr/>
                  </p:nvSpPr>
                  <p:spPr>
                    <a:xfrm>
                      <a:off x="8811" y="8690"/>
                      <a:ext cx="274" cy="228"/>
                    </a:xfrm>
                    <a:custGeom>
                      <a:avLst/>
                      <a:gdLst>
                        <a:gd name="txL" fmla="*/ 0 w 274"/>
                        <a:gd name="txT" fmla="*/ 0 h 228"/>
                        <a:gd name="txR" fmla="*/ 274 w 274"/>
                        <a:gd name="txB" fmla="*/ 228 h 228"/>
                      </a:gdLst>
                      <a:ahLst/>
                      <a:cxnLst>
                        <a:cxn ang="0">
                          <a:pos x="0" y="0"/>
                        </a:cxn>
                        <a:cxn ang="0">
                          <a:pos x="0" y="5"/>
                        </a:cxn>
                        <a:cxn ang="0">
                          <a:pos x="271" y="228"/>
                        </a:cxn>
                        <a:cxn ang="0">
                          <a:pos x="274" y="223"/>
                        </a:cxn>
                        <a:cxn ang="0">
                          <a:pos x="3" y="0"/>
                        </a:cxn>
                        <a:cxn ang="0">
                          <a:pos x="0" y="0"/>
                        </a:cxn>
                      </a:cxnLst>
                      <a:rect l="txL" t="txT" r="txR" b="txB"/>
                      <a:pathLst>
                        <a:path w="274" h="228">
                          <a:moveTo>
                            <a:pt x="0" y="0"/>
                          </a:moveTo>
                          <a:lnTo>
                            <a:pt x="0" y="5"/>
                          </a:lnTo>
                          <a:lnTo>
                            <a:pt x="271" y="228"/>
                          </a:lnTo>
                          <a:lnTo>
                            <a:pt x="274" y="223"/>
                          </a:lnTo>
                          <a:lnTo>
                            <a:pt x="3" y="0"/>
                          </a:lnTo>
                          <a:lnTo>
                            <a:pt x="0"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48" name="Group 614"/>
                  <p:cNvGrpSpPr/>
                  <p:nvPr/>
                </p:nvGrpSpPr>
                <p:grpSpPr>
                  <a:xfrm>
                    <a:off x="4241" y="2590"/>
                    <a:ext cx="366" cy="112"/>
                    <a:chOff x="8811" y="8506"/>
                    <a:chExt cx="230" cy="188"/>
                  </a:xfrm>
                </p:grpSpPr>
                <p:sp>
                  <p:nvSpPr>
                    <p:cNvPr id="50458" name="Freeform 615"/>
                    <p:cNvSpPr/>
                    <p:nvPr/>
                  </p:nvSpPr>
                  <p:spPr>
                    <a:xfrm>
                      <a:off x="8811" y="8506"/>
                      <a:ext cx="230" cy="188"/>
                    </a:xfrm>
                    <a:custGeom>
                      <a:avLst/>
                      <a:gdLst>
                        <a:gd name="txL" fmla="*/ 0 w 230"/>
                        <a:gd name="txT" fmla="*/ 0 h 188"/>
                        <a:gd name="txR" fmla="*/ 230 w 230"/>
                        <a:gd name="txB" fmla="*/ 188 h 188"/>
                      </a:gdLst>
                      <a:ahLst/>
                      <a:cxnLst>
                        <a:cxn ang="0">
                          <a:pos x="230" y="0"/>
                        </a:cxn>
                        <a:cxn ang="0">
                          <a:pos x="227" y="0"/>
                        </a:cxn>
                        <a:cxn ang="0">
                          <a:pos x="0" y="183"/>
                        </a:cxn>
                        <a:cxn ang="0">
                          <a:pos x="3" y="188"/>
                        </a:cxn>
                        <a:cxn ang="0">
                          <a:pos x="230" y="5"/>
                        </a:cxn>
                        <a:cxn ang="0">
                          <a:pos x="230" y="0"/>
                        </a:cxn>
                      </a:cxnLst>
                      <a:rect l="txL" t="txT" r="txR" b="txB"/>
                      <a:pathLst>
                        <a:path w="230" h="188">
                          <a:moveTo>
                            <a:pt x="230" y="0"/>
                          </a:moveTo>
                          <a:lnTo>
                            <a:pt x="227" y="0"/>
                          </a:lnTo>
                          <a:lnTo>
                            <a:pt x="0" y="183"/>
                          </a:lnTo>
                          <a:lnTo>
                            <a:pt x="3" y="188"/>
                          </a:lnTo>
                          <a:lnTo>
                            <a:pt x="230" y="5"/>
                          </a:lnTo>
                          <a:lnTo>
                            <a:pt x="230"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59" name="Freeform 616"/>
                    <p:cNvSpPr/>
                    <p:nvPr/>
                  </p:nvSpPr>
                  <p:spPr>
                    <a:xfrm>
                      <a:off x="8811" y="8506"/>
                      <a:ext cx="230" cy="188"/>
                    </a:xfrm>
                    <a:custGeom>
                      <a:avLst/>
                      <a:gdLst>
                        <a:gd name="txL" fmla="*/ 0 w 230"/>
                        <a:gd name="txT" fmla="*/ 0 h 188"/>
                        <a:gd name="txR" fmla="*/ 230 w 230"/>
                        <a:gd name="txB" fmla="*/ 188 h 188"/>
                      </a:gdLst>
                      <a:ahLst/>
                      <a:cxnLst>
                        <a:cxn ang="0">
                          <a:pos x="230" y="0"/>
                        </a:cxn>
                        <a:cxn ang="0">
                          <a:pos x="227" y="0"/>
                        </a:cxn>
                        <a:cxn ang="0">
                          <a:pos x="0" y="183"/>
                        </a:cxn>
                        <a:cxn ang="0">
                          <a:pos x="3" y="188"/>
                        </a:cxn>
                        <a:cxn ang="0">
                          <a:pos x="230" y="5"/>
                        </a:cxn>
                        <a:cxn ang="0">
                          <a:pos x="230" y="0"/>
                        </a:cxn>
                      </a:cxnLst>
                      <a:rect l="txL" t="txT" r="txR" b="txB"/>
                      <a:pathLst>
                        <a:path w="230" h="188">
                          <a:moveTo>
                            <a:pt x="230" y="0"/>
                          </a:moveTo>
                          <a:lnTo>
                            <a:pt x="227" y="0"/>
                          </a:lnTo>
                          <a:lnTo>
                            <a:pt x="0" y="183"/>
                          </a:lnTo>
                          <a:lnTo>
                            <a:pt x="3" y="188"/>
                          </a:lnTo>
                          <a:lnTo>
                            <a:pt x="230" y="5"/>
                          </a:lnTo>
                          <a:lnTo>
                            <a:pt x="230"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49" name="Group 617"/>
                  <p:cNvGrpSpPr/>
                  <p:nvPr/>
                </p:nvGrpSpPr>
                <p:grpSpPr>
                  <a:xfrm>
                    <a:off x="4313" y="2506"/>
                    <a:ext cx="294" cy="88"/>
                    <a:chOff x="8856" y="8364"/>
                    <a:chExt cx="185" cy="148"/>
                  </a:xfrm>
                </p:grpSpPr>
                <p:sp>
                  <p:nvSpPr>
                    <p:cNvPr id="50456" name="Freeform 618"/>
                    <p:cNvSpPr/>
                    <p:nvPr/>
                  </p:nvSpPr>
                  <p:spPr>
                    <a:xfrm>
                      <a:off x="8856" y="8364"/>
                      <a:ext cx="185" cy="148"/>
                    </a:xfrm>
                    <a:custGeom>
                      <a:avLst/>
                      <a:gdLst>
                        <a:gd name="txL" fmla="*/ 0 w 185"/>
                        <a:gd name="txT" fmla="*/ 0 h 148"/>
                        <a:gd name="txR" fmla="*/ 185 w 185"/>
                        <a:gd name="txB" fmla="*/ 148 h 148"/>
                      </a:gdLst>
                      <a:ahLst/>
                      <a:cxnLst>
                        <a:cxn ang="0">
                          <a:pos x="0" y="1"/>
                        </a:cxn>
                        <a:cxn ang="0">
                          <a:pos x="1" y="5"/>
                        </a:cxn>
                        <a:cxn ang="0">
                          <a:pos x="182" y="148"/>
                        </a:cxn>
                        <a:cxn ang="0">
                          <a:pos x="185" y="143"/>
                        </a:cxn>
                        <a:cxn ang="0">
                          <a:pos x="3" y="0"/>
                        </a:cxn>
                        <a:cxn ang="0">
                          <a:pos x="0" y="1"/>
                        </a:cxn>
                      </a:cxnLst>
                      <a:rect l="txL" t="txT" r="txR" b="txB"/>
                      <a:pathLst>
                        <a:path w="185" h="148">
                          <a:moveTo>
                            <a:pt x="0" y="1"/>
                          </a:moveTo>
                          <a:lnTo>
                            <a:pt x="1" y="5"/>
                          </a:lnTo>
                          <a:lnTo>
                            <a:pt x="182" y="148"/>
                          </a:lnTo>
                          <a:lnTo>
                            <a:pt x="185" y="143"/>
                          </a:lnTo>
                          <a:lnTo>
                            <a:pt x="3" y="0"/>
                          </a:lnTo>
                          <a:lnTo>
                            <a:pt x="0" y="1"/>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57" name="Freeform 619"/>
                    <p:cNvSpPr/>
                    <p:nvPr/>
                  </p:nvSpPr>
                  <p:spPr>
                    <a:xfrm>
                      <a:off x="8856" y="8364"/>
                      <a:ext cx="185" cy="148"/>
                    </a:xfrm>
                    <a:custGeom>
                      <a:avLst/>
                      <a:gdLst>
                        <a:gd name="txL" fmla="*/ 0 w 185"/>
                        <a:gd name="txT" fmla="*/ 0 h 148"/>
                        <a:gd name="txR" fmla="*/ 185 w 185"/>
                        <a:gd name="txB" fmla="*/ 148 h 148"/>
                      </a:gdLst>
                      <a:ahLst/>
                      <a:cxnLst>
                        <a:cxn ang="0">
                          <a:pos x="0" y="1"/>
                        </a:cxn>
                        <a:cxn ang="0">
                          <a:pos x="1" y="5"/>
                        </a:cxn>
                        <a:cxn ang="0">
                          <a:pos x="182" y="148"/>
                        </a:cxn>
                        <a:cxn ang="0">
                          <a:pos x="185" y="143"/>
                        </a:cxn>
                        <a:cxn ang="0">
                          <a:pos x="3" y="0"/>
                        </a:cxn>
                        <a:cxn ang="0">
                          <a:pos x="0" y="1"/>
                        </a:cxn>
                      </a:cxnLst>
                      <a:rect l="txL" t="txT" r="txR" b="txB"/>
                      <a:pathLst>
                        <a:path w="185" h="148">
                          <a:moveTo>
                            <a:pt x="0" y="1"/>
                          </a:moveTo>
                          <a:lnTo>
                            <a:pt x="1" y="5"/>
                          </a:lnTo>
                          <a:lnTo>
                            <a:pt x="182" y="148"/>
                          </a:lnTo>
                          <a:lnTo>
                            <a:pt x="185" y="143"/>
                          </a:lnTo>
                          <a:lnTo>
                            <a:pt x="3" y="0"/>
                          </a:lnTo>
                          <a:lnTo>
                            <a:pt x="0" y="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0" name="Group 620"/>
                  <p:cNvGrpSpPr/>
                  <p:nvPr/>
                </p:nvGrpSpPr>
                <p:grpSpPr>
                  <a:xfrm>
                    <a:off x="4313" y="2415"/>
                    <a:ext cx="231" cy="94"/>
                    <a:chOff x="8856" y="8210"/>
                    <a:chExt cx="145" cy="158"/>
                  </a:xfrm>
                </p:grpSpPr>
                <p:sp>
                  <p:nvSpPr>
                    <p:cNvPr id="50454" name="Freeform 621"/>
                    <p:cNvSpPr/>
                    <p:nvPr/>
                  </p:nvSpPr>
                  <p:spPr>
                    <a:xfrm>
                      <a:off x="8856" y="8210"/>
                      <a:ext cx="145" cy="158"/>
                    </a:xfrm>
                    <a:custGeom>
                      <a:avLst/>
                      <a:gdLst>
                        <a:gd name="txL" fmla="*/ 0 w 145"/>
                        <a:gd name="txT" fmla="*/ 0 h 158"/>
                        <a:gd name="txR" fmla="*/ 145 w 145"/>
                        <a:gd name="txB" fmla="*/ 158 h 158"/>
                      </a:gdLst>
                      <a:ahLst/>
                      <a:cxnLst>
                        <a:cxn ang="0">
                          <a:pos x="145" y="0"/>
                        </a:cxn>
                        <a:cxn ang="0">
                          <a:pos x="141" y="0"/>
                        </a:cxn>
                        <a:cxn ang="0">
                          <a:pos x="0" y="154"/>
                        </a:cxn>
                        <a:cxn ang="0">
                          <a:pos x="4" y="158"/>
                        </a:cxn>
                        <a:cxn ang="0">
                          <a:pos x="145" y="4"/>
                        </a:cxn>
                        <a:cxn ang="0">
                          <a:pos x="145" y="0"/>
                        </a:cxn>
                      </a:cxnLst>
                      <a:rect l="txL" t="txT" r="txR" b="txB"/>
                      <a:pathLst>
                        <a:path w="145" h="158">
                          <a:moveTo>
                            <a:pt x="145" y="0"/>
                          </a:moveTo>
                          <a:lnTo>
                            <a:pt x="141" y="0"/>
                          </a:lnTo>
                          <a:lnTo>
                            <a:pt x="0" y="154"/>
                          </a:lnTo>
                          <a:lnTo>
                            <a:pt x="4" y="158"/>
                          </a:lnTo>
                          <a:lnTo>
                            <a:pt x="145" y="4"/>
                          </a:lnTo>
                          <a:lnTo>
                            <a:pt x="145"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55" name="Freeform 622"/>
                    <p:cNvSpPr/>
                    <p:nvPr/>
                  </p:nvSpPr>
                  <p:spPr>
                    <a:xfrm>
                      <a:off x="8856" y="8210"/>
                      <a:ext cx="145" cy="158"/>
                    </a:xfrm>
                    <a:custGeom>
                      <a:avLst/>
                      <a:gdLst>
                        <a:gd name="txL" fmla="*/ 0 w 145"/>
                        <a:gd name="txT" fmla="*/ 0 h 158"/>
                        <a:gd name="txR" fmla="*/ 145 w 145"/>
                        <a:gd name="txB" fmla="*/ 158 h 158"/>
                      </a:gdLst>
                      <a:ahLst/>
                      <a:cxnLst>
                        <a:cxn ang="0">
                          <a:pos x="145" y="0"/>
                        </a:cxn>
                        <a:cxn ang="0">
                          <a:pos x="141" y="0"/>
                        </a:cxn>
                        <a:cxn ang="0">
                          <a:pos x="0" y="154"/>
                        </a:cxn>
                        <a:cxn ang="0">
                          <a:pos x="4" y="158"/>
                        </a:cxn>
                        <a:cxn ang="0">
                          <a:pos x="145" y="4"/>
                        </a:cxn>
                        <a:cxn ang="0">
                          <a:pos x="145" y="0"/>
                        </a:cxn>
                      </a:cxnLst>
                      <a:rect l="txL" t="txT" r="txR" b="txB"/>
                      <a:pathLst>
                        <a:path w="145" h="158">
                          <a:moveTo>
                            <a:pt x="145" y="0"/>
                          </a:moveTo>
                          <a:lnTo>
                            <a:pt x="141" y="0"/>
                          </a:lnTo>
                          <a:lnTo>
                            <a:pt x="0" y="154"/>
                          </a:lnTo>
                          <a:lnTo>
                            <a:pt x="4" y="158"/>
                          </a:lnTo>
                          <a:lnTo>
                            <a:pt x="145" y="4"/>
                          </a:lnTo>
                          <a:lnTo>
                            <a:pt x="145"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1" name="Group 623"/>
                  <p:cNvGrpSpPr/>
                  <p:nvPr/>
                </p:nvGrpSpPr>
                <p:grpSpPr>
                  <a:xfrm>
                    <a:off x="4368" y="2319"/>
                    <a:ext cx="176" cy="98"/>
                    <a:chOff x="8891" y="8048"/>
                    <a:chExt cx="110" cy="165"/>
                  </a:xfrm>
                </p:grpSpPr>
                <p:sp>
                  <p:nvSpPr>
                    <p:cNvPr id="50452" name="Freeform 624"/>
                    <p:cNvSpPr/>
                    <p:nvPr/>
                  </p:nvSpPr>
                  <p:spPr>
                    <a:xfrm>
                      <a:off x="8891" y="8048"/>
                      <a:ext cx="110" cy="165"/>
                    </a:xfrm>
                    <a:custGeom>
                      <a:avLst/>
                      <a:gdLst>
                        <a:gd name="txL" fmla="*/ 0 w 110"/>
                        <a:gd name="txT" fmla="*/ 0 h 165"/>
                        <a:gd name="txR" fmla="*/ 110 w 110"/>
                        <a:gd name="txB" fmla="*/ 165 h 165"/>
                      </a:gdLst>
                      <a:ahLst/>
                      <a:cxnLst>
                        <a:cxn ang="0">
                          <a:pos x="0" y="0"/>
                        </a:cxn>
                        <a:cxn ang="0">
                          <a:pos x="0" y="3"/>
                        </a:cxn>
                        <a:cxn ang="0">
                          <a:pos x="106" y="165"/>
                        </a:cxn>
                        <a:cxn ang="0">
                          <a:pos x="110" y="162"/>
                        </a:cxn>
                        <a:cxn ang="0">
                          <a:pos x="4" y="0"/>
                        </a:cxn>
                        <a:cxn ang="0">
                          <a:pos x="0" y="0"/>
                        </a:cxn>
                      </a:cxnLst>
                      <a:rect l="txL" t="txT" r="txR" b="txB"/>
                      <a:pathLst>
                        <a:path w="110" h="165">
                          <a:moveTo>
                            <a:pt x="0" y="0"/>
                          </a:moveTo>
                          <a:lnTo>
                            <a:pt x="0" y="3"/>
                          </a:lnTo>
                          <a:lnTo>
                            <a:pt x="106" y="165"/>
                          </a:lnTo>
                          <a:lnTo>
                            <a:pt x="110" y="162"/>
                          </a:lnTo>
                          <a:lnTo>
                            <a:pt x="4" y="0"/>
                          </a:lnTo>
                          <a:lnTo>
                            <a:pt x="0"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53" name="Freeform 625"/>
                    <p:cNvSpPr/>
                    <p:nvPr/>
                  </p:nvSpPr>
                  <p:spPr>
                    <a:xfrm>
                      <a:off x="8891" y="8048"/>
                      <a:ext cx="110" cy="165"/>
                    </a:xfrm>
                    <a:custGeom>
                      <a:avLst/>
                      <a:gdLst>
                        <a:gd name="txL" fmla="*/ 0 w 110"/>
                        <a:gd name="txT" fmla="*/ 0 h 165"/>
                        <a:gd name="txR" fmla="*/ 110 w 110"/>
                        <a:gd name="txB" fmla="*/ 165 h 165"/>
                      </a:gdLst>
                      <a:ahLst/>
                      <a:cxnLst>
                        <a:cxn ang="0">
                          <a:pos x="0" y="0"/>
                        </a:cxn>
                        <a:cxn ang="0">
                          <a:pos x="0" y="3"/>
                        </a:cxn>
                        <a:cxn ang="0">
                          <a:pos x="106" y="165"/>
                        </a:cxn>
                        <a:cxn ang="0">
                          <a:pos x="110" y="162"/>
                        </a:cxn>
                        <a:cxn ang="0">
                          <a:pos x="4" y="0"/>
                        </a:cxn>
                        <a:cxn ang="0">
                          <a:pos x="0" y="0"/>
                        </a:cxn>
                      </a:cxnLst>
                      <a:rect l="txL" t="txT" r="txR" b="txB"/>
                      <a:pathLst>
                        <a:path w="110" h="165">
                          <a:moveTo>
                            <a:pt x="0" y="0"/>
                          </a:moveTo>
                          <a:lnTo>
                            <a:pt x="0" y="3"/>
                          </a:lnTo>
                          <a:lnTo>
                            <a:pt x="106" y="165"/>
                          </a:lnTo>
                          <a:lnTo>
                            <a:pt x="110" y="162"/>
                          </a:lnTo>
                          <a:lnTo>
                            <a:pt x="4" y="0"/>
                          </a:lnTo>
                          <a:lnTo>
                            <a:pt x="0"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2" name="Group 626"/>
                  <p:cNvGrpSpPr/>
                  <p:nvPr/>
                </p:nvGrpSpPr>
                <p:grpSpPr>
                  <a:xfrm>
                    <a:off x="4368" y="2228"/>
                    <a:ext cx="117" cy="91"/>
                    <a:chOff x="8891" y="7895"/>
                    <a:chExt cx="73" cy="154"/>
                  </a:xfrm>
                </p:grpSpPr>
                <p:sp>
                  <p:nvSpPr>
                    <p:cNvPr id="50450" name="Freeform 627"/>
                    <p:cNvSpPr/>
                    <p:nvPr/>
                  </p:nvSpPr>
                  <p:spPr>
                    <a:xfrm>
                      <a:off x="8891" y="7895"/>
                      <a:ext cx="73" cy="154"/>
                    </a:xfrm>
                    <a:custGeom>
                      <a:avLst/>
                      <a:gdLst>
                        <a:gd name="txL" fmla="*/ 0 w 73"/>
                        <a:gd name="txT" fmla="*/ 0 h 154"/>
                        <a:gd name="txR" fmla="*/ 73 w 73"/>
                        <a:gd name="txB" fmla="*/ 154 h 154"/>
                      </a:gdLst>
                      <a:ahLst/>
                      <a:cxnLst>
                        <a:cxn ang="0">
                          <a:pos x="69" y="0"/>
                        </a:cxn>
                        <a:cxn ang="0">
                          <a:pos x="0" y="152"/>
                        </a:cxn>
                        <a:cxn ang="0">
                          <a:pos x="5" y="154"/>
                        </a:cxn>
                        <a:cxn ang="0">
                          <a:pos x="73" y="3"/>
                        </a:cxn>
                        <a:cxn ang="0">
                          <a:pos x="69" y="0"/>
                        </a:cxn>
                      </a:cxnLst>
                      <a:rect l="txL" t="txT" r="txR" b="txB"/>
                      <a:pathLst>
                        <a:path w="73" h="154">
                          <a:moveTo>
                            <a:pt x="69" y="0"/>
                          </a:moveTo>
                          <a:lnTo>
                            <a:pt x="0" y="152"/>
                          </a:lnTo>
                          <a:lnTo>
                            <a:pt x="5" y="154"/>
                          </a:lnTo>
                          <a:lnTo>
                            <a:pt x="73" y="3"/>
                          </a:lnTo>
                          <a:lnTo>
                            <a:pt x="69"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51" name="Freeform 628"/>
                    <p:cNvSpPr/>
                    <p:nvPr/>
                  </p:nvSpPr>
                  <p:spPr>
                    <a:xfrm>
                      <a:off x="8891" y="7895"/>
                      <a:ext cx="73" cy="154"/>
                    </a:xfrm>
                    <a:custGeom>
                      <a:avLst/>
                      <a:gdLst>
                        <a:gd name="txL" fmla="*/ 0 w 73"/>
                        <a:gd name="txT" fmla="*/ 0 h 154"/>
                        <a:gd name="txR" fmla="*/ 73 w 73"/>
                        <a:gd name="txB" fmla="*/ 154 h 154"/>
                      </a:gdLst>
                      <a:ahLst/>
                      <a:cxnLst>
                        <a:cxn ang="0">
                          <a:pos x="69" y="0"/>
                        </a:cxn>
                        <a:cxn ang="0">
                          <a:pos x="0" y="152"/>
                        </a:cxn>
                        <a:cxn ang="0">
                          <a:pos x="5" y="154"/>
                        </a:cxn>
                        <a:cxn ang="0">
                          <a:pos x="73" y="3"/>
                        </a:cxn>
                        <a:cxn ang="0">
                          <a:pos x="69" y="0"/>
                        </a:cxn>
                      </a:cxnLst>
                      <a:rect l="txL" t="txT" r="txR" b="txB"/>
                      <a:pathLst>
                        <a:path w="73" h="154">
                          <a:moveTo>
                            <a:pt x="69" y="0"/>
                          </a:moveTo>
                          <a:lnTo>
                            <a:pt x="0" y="152"/>
                          </a:lnTo>
                          <a:lnTo>
                            <a:pt x="5" y="154"/>
                          </a:lnTo>
                          <a:lnTo>
                            <a:pt x="73" y="3"/>
                          </a:lnTo>
                          <a:lnTo>
                            <a:pt x="69"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3" name="Group 629"/>
                  <p:cNvGrpSpPr/>
                  <p:nvPr/>
                </p:nvGrpSpPr>
                <p:grpSpPr>
                  <a:xfrm>
                    <a:off x="4394" y="2225"/>
                    <a:ext cx="116" cy="95"/>
                    <a:chOff x="8907" y="7891"/>
                    <a:chExt cx="73" cy="160"/>
                  </a:xfrm>
                </p:grpSpPr>
                <p:sp>
                  <p:nvSpPr>
                    <p:cNvPr id="50448" name="Freeform 630"/>
                    <p:cNvSpPr/>
                    <p:nvPr/>
                  </p:nvSpPr>
                  <p:spPr>
                    <a:xfrm>
                      <a:off x="8907" y="7891"/>
                      <a:ext cx="73" cy="160"/>
                    </a:xfrm>
                    <a:custGeom>
                      <a:avLst/>
                      <a:gdLst>
                        <a:gd name="txL" fmla="*/ 0 w 73"/>
                        <a:gd name="txT" fmla="*/ 0 h 160"/>
                        <a:gd name="txR" fmla="*/ 73 w 73"/>
                        <a:gd name="txB" fmla="*/ 160 h 160"/>
                      </a:gdLst>
                      <a:ahLst/>
                      <a:cxnLst>
                        <a:cxn ang="0">
                          <a:pos x="73" y="160"/>
                        </a:cxn>
                        <a:cxn ang="0">
                          <a:pos x="73" y="157"/>
                        </a:cxn>
                        <a:cxn ang="0">
                          <a:pos x="4" y="0"/>
                        </a:cxn>
                        <a:cxn ang="0">
                          <a:pos x="0" y="3"/>
                        </a:cxn>
                        <a:cxn ang="0">
                          <a:pos x="69" y="160"/>
                        </a:cxn>
                        <a:cxn ang="0">
                          <a:pos x="73" y="160"/>
                        </a:cxn>
                      </a:cxnLst>
                      <a:rect l="txL" t="txT" r="txR" b="txB"/>
                      <a:pathLst>
                        <a:path w="73" h="160">
                          <a:moveTo>
                            <a:pt x="73" y="160"/>
                          </a:moveTo>
                          <a:lnTo>
                            <a:pt x="73" y="157"/>
                          </a:lnTo>
                          <a:lnTo>
                            <a:pt x="4" y="0"/>
                          </a:lnTo>
                          <a:lnTo>
                            <a:pt x="0" y="3"/>
                          </a:lnTo>
                          <a:lnTo>
                            <a:pt x="69" y="160"/>
                          </a:lnTo>
                          <a:lnTo>
                            <a:pt x="73" y="16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49" name="Freeform 631"/>
                    <p:cNvSpPr/>
                    <p:nvPr/>
                  </p:nvSpPr>
                  <p:spPr>
                    <a:xfrm>
                      <a:off x="8907" y="7891"/>
                      <a:ext cx="73" cy="160"/>
                    </a:xfrm>
                    <a:custGeom>
                      <a:avLst/>
                      <a:gdLst>
                        <a:gd name="txL" fmla="*/ 0 w 73"/>
                        <a:gd name="txT" fmla="*/ 0 h 160"/>
                        <a:gd name="txR" fmla="*/ 73 w 73"/>
                        <a:gd name="txB" fmla="*/ 160 h 160"/>
                      </a:gdLst>
                      <a:ahLst/>
                      <a:cxnLst>
                        <a:cxn ang="0">
                          <a:pos x="73" y="160"/>
                        </a:cxn>
                        <a:cxn ang="0">
                          <a:pos x="73" y="157"/>
                        </a:cxn>
                        <a:cxn ang="0">
                          <a:pos x="4" y="0"/>
                        </a:cxn>
                        <a:cxn ang="0">
                          <a:pos x="0" y="3"/>
                        </a:cxn>
                        <a:cxn ang="0">
                          <a:pos x="69" y="160"/>
                        </a:cxn>
                        <a:cxn ang="0">
                          <a:pos x="73" y="160"/>
                        </a:cxn>
                      </a:cxnLst>
                      <a:rect l="txL" t="txT" r="txR" b="txB"/>
                      <a:pathLst>
                        <a:path w="73" h="160">
                          <a:moveTo>
                            <a:pt x="73" y="160"/>
                          </a:moveTo>
                          <a:lnTo>
                            <a:pt x="73" y="157"/>
                          </a:lnTo>
                          <a:lnTo>
                            <a:pt x="4" y="0"/>
                          </a:lnTo>
                          <a:lnTo>
                            <a:pt x="0" y="3"/>
                          </a:lnTo>
                          <a:lnTo>
                            <a:pt x="69" y="160"/>
                          </a:lnTo>
                          <a:lnTo>
                            <a:pt x="73" y="16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4" name="Group 632"/>
                  <p:cNvGrpSpPr/>
                  <p:nvPr/>
                </p:nvGrpSpPr>
                <p:grpSpPr>
                  <a:xfrm>
                    <a:off x="4338" y="2319"/>
                    <a:ext cx="169" cy="98"/>
                    <a:chOff x="8872" y="8048"/>
                    <a:chExt cx="106" cy="165"/>
                  </a:xfrm>
                </p:grpSpPr>
                <p:sp>
                  <p:nvSpPr>
                    <p:cNvPr id="50446" name="Freeform 633"/>
                    <p:cNvSpPr/>
                    <p:nvPr/>
                  </p:nvSpPr>
                  <p:spPr>
                    <a:xfrm>
                      <a:off x="8872" y="8048"/>
                      <a:ext cx="106" cy="165"/>
                    </a:xfrm>
                    <a:custGeom>
                      <a:avLst/>
                      <a:gdLst>
                        <a:gd name="txL" fmla="*/ 0 w 106"/>
                        <a:gd name="txT" fmla="*/ 0 h 165"/>
                        <a:gd name="txR" fmla="*/ 106 w 106"/>
                        <a:gd name="txB" fmla="*/ 165 h 165"/>
                      </a:gdLst>
                      <a:ahLst/>
                      <a:cxnLst>
                        <a:cxn ang="0">
                          <a:pos x="0" y="165"/>
                        </a:cxn>
                        <a:cxn ang="0">
                          <a:pos x="4" y="165"/>
                        </a:cxn>
                        <a:cxn ang="0">
                          <a:pos x="106" y="3"/>
                        </a:cxn>
                        <a:cxn ang="0">
                          <a:pos x="102" y="0"/>
                        </a:cxn>
                        <a:cxn ang="0">
                          <a:pos x="0" y="161"/>
                        </a:cxn>
                        <a:cxn ang="0">
                          <a:pos x="0" y="165"/>
                        </a:cxn>
                      </a:cxnLst>
                      <a:rect l="txL" t="txT" r="txR" b="txB"/>
                      <a:pathLst>
                        <a:path w="106" h="165">
                          <a:moveTo>
                            <a:pt x="0" y="165"/>
                          </a:moveTo>
                          <a:lnTo>
                            <a:pt x="4" y="165"/>
                          </a:lnTo>
                          <a:lnTo>
                            <a:pt x="106" y="3"/>
                          </a:lnTo>
                          <a:lnTo>
                            <a:pt x="102" y="0"/>
                          </a:lnTo>
                          <a:lnTo>
                            <a:pt x="0" y="161"/>
                          </a:lnTo>
                          <a:lnTo>
                            <a:pt x="0" y="165"/>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47" name="Freeform 634"/>
                    <p:cNvSpPr/>
                    <p:nvPr/>
                  </p:nvSpPr>
                  <p:spPr>
                    <a:xfrm>
                      <a:off x="8872" y="8048"/>
                      <a:ext cx="106" cy="165"/>
                    </a:xfrm>
                    <a:custGeom>
                      <a:avLst/>
                      <a:gdLst>
                        <a:gd name="txL" fmla="*/ 0 w 106"/>
                        <a:gd name="txT" fmla="*/ 0 h 165"/>
                        <a:gd name="txR" fmla="*/ 106 w 106"/>
                        <a:gd name="txB" fmla="*/ 165 h 165"/>
                      </a:gdLst>
                      <a:ahLst/>
                      <a:cxnLst>
                        <a:cxn ang="0">
                          <a:pos x="0" y="165"/>
                        </a:cxn>
                        <a:cxn ang="0">
                          <a:pos x="4" y="165"/>
                        </a:cxn>
                        <a:cxn ang="0">
                          <a:pos x="106" y="3"/>
                        </a:cxn>
                        <a:cxn ang="0">
                          <a:pos x="102" y="0"/>
                        </a:cxn>
                        <a:cxn ang="0">
                          <a:pos x="0" y="161"/>
                        </a:cxn>
                        <a:cxn ang="0">
                          <a:pos x="0" y="165"/>
                        </a:cxn>
                      </a:cxnLst>
                      <a:rect l="txL" t="txT" r="txR" b="txB"/>
                      <a:pathLst>
                        <a:path w="106" h="165">
                          <a:moveTo>
                            <a:pt x="0" y="165"/>
                          </a:moveTo>
                          <a:lnTo>
                            <a:pt x="4" y="165"/>
                          </a:lnTo>
                          <a:lnTo>
                            <a:pt x="106" y="3"/>
                          </a:lnTo>
                          <a:lnTo>
                            <a:pt x="102" y="0"/>
                          </a:lnTo>
                          <a:lnTo>
                            <a:pt x="0" y="161"/>
                          </a:lnTo>
                          <a:lnTo>
                            <a:pt x="0" y="165"/>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5" name="Group 635"/>
                  <p:cNvGrpSpPr/>
                  <p:nvPr/>
                </p:nvGrpSpPr>
                <p:grpSpPr>
                  <a:xfrm>
                    <a:off x="4338" y="2415"/>
                    <a:ext cx="239" cy="95"/>
                    <a:chOff x="8872" y="8210"/>
                    <a:chExt cx="150" cy="160"/>
                  </a:xfrm>
                </p:grpSpPr>
                <p:sp>
                  <p:nvSpPr>
                    <p:cNvPr id="50444" name="Freeform 636"/>
                    <p:cNvSpPr/>
                    <p:nvPr/>
                  </p:nvSpPr>
                  <p:spPr>
                    <a:xfrm>
                      <a:off x="8872" y="8210"/>
                      <a:ext cx="150" cy="160"/>
                    </a:xfrm>
                    <a:custGeom>
                      <a:avLst/>
                      <a:gdLst>
                        <a:gd name="txL" fmla="*/ 0 w 150"/>
                        <a:gd name="txT" fmla="*/ 0 h 160"/>
                        <a:gd name="txR" fmla="*/ 150 w 150"/>
                        <a:gd name="txB" fmla="*/ 160 h 160"/>
                      </a:gdLst>
                      <a:ahLst/>
                      <a:cxnLst>
                        <a:cxn ang="0">
                          <a:pos x="150" y="160"/>
                        </a:cxn>
                        <a:cxn ang="0">
                          <a:pos x="150" y="155"/>
                        </a:cxn>
                        <a:cxn ang="0">
                          <a:pos x="4" y="0"/>
                        </a:cxn>
                        <a:cxn ang="0">
                          <a:pos x="0" y="4"/>
                        </a:cxn>
                        <a:cxn ang="0">
                          <a:pos x="147" y="160"/>
                        </a:cxn>
                        <a:cxn ang="0">
                          <a:pos x="150" y="160"/>
                        </a:cxn>
                      </a:cxnLst>
                      <a:rect l="txL" t="txT" r="txR" b="txB"/>
                      <a:pathLst>
                        <a:path w="150" h="160">
                          <a:moveTo>
                            <a:pt x="150" y="160"/>
                          </a:moveTo>
                          <a:lnTo>
                            <a:pt x="150" y="155"/>
                          </a:lnTo>
                          <a:lnTo>
                            <a:pt x="4" y="0"/>
                          </a:lnTo>
                          <a:lnTo>
                            <a:pt x="0" y="4"/>
                          </a:lnTo>
                          <a:lnTo>
                            <a:pt x="147" y="160"/>
                          </a:lnTo>
                          <a:lnTo>
                            <a:pt x="150" y="16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45" name="Freeform 637"/>
                    <p:cNvSpPr/>
                    <p:nvPr/>
                  </p:nvSpPr>
                  <p:spPr>
                    <a:xfrm>
                      <a:off x="8872" y="8210"/>
                      <a:ext cx="150" cy="160"/>
                    </a:xfrm>
                    <a:custGeom>
                      <a:avLst/>
                      <a:gdLst>
                        <a:gd name="txL" fmla="*/ 0 w 150"/>
                        <a:gd name="txT" fmla="*/ 0 h 160"/>
                        <a:gd name="txR" fmla="*/ 150 w 150"/>
                        <a:gd name="txB" fmla="*/ 160 h 160"/>
                      </a:gdLst>
                      <a:ahLst/>
                      <a:cxnLst>
                        <a:cxn ang="0">
                          <a:pos x="150" y="160"/>
                        </a:cxn>
                        <a:cxn ang="0">
                          <a:pos x="150" y="155"/>
                        </a:cxn>
                        <a:cxn ang="0">
                          <a:pos x="4" y="0"/>
                        </a:cxn>
                        <a:cxn ang="0">
                          <a:pos x="0" y="4"/>
                        </a:cxn>
                        <a:cxn ang="0">
                          <a:pos x="147" y="160"/>
                        </a:cxn>
                        <a:cxn ang="0">
                          <a:pos x="150" y="160"/>
                        </a:cxn>
                      </a:cxnLst>
                      <a:rect l="txL" t="txT" r="txR" b="txB"/>
                      <a:pathLst>
                        <a:path w="150" h="160">
                          <a:moveTo>
                            <a:pt x="150" y="160"/>
                          </a:moveTo>
                          <a:lnTo>
                            <a:pt x="150" y="155"/>
                          </a:lnTo>
                          <a:lnTo>
                            <a:pt x="4" y="0"/>
                          </a:lnTo>
                          <a:lnTo>
                            <a:pt x="0" y="4"/>
                          </a:lnTo>
                          <a:lnTo>
                            <a:pt x="147" y="160"/>
                          </a:lnTo>
                          <a:lnTo>
                            <a:pt x="150" y="16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6" name="Group 638"/>
                  <p:cNvGrpSpPr/>
                  <p:nvPr/>
                </p:nvGrpSpPr>
                <p:grpSpPr>
                  <a:xfrm>
                    <a:off x="4274" y="2506"/>
                    <a:ext cx="303" cy="88"/>
                    <a:chOff x="8832" y="8364"/>
                    <a:chExt cx="190" cy="148"/>
                  </a:xfrm>
                </p:grpSpPr>
                <p:sp>
                  <p:nvSpPr>
                    <p:cNvPr id="50442" name="Freeform 639"/>
                    <p:cNvSpPr/>
                    <p:nvPr/>
                  </p:nvSpPr>
                  <p:spPr>
                    <a:xfrm>
                      <a:off x="8832" y="8364"/>
                      <a:ext cx="190" cy="148"/>
                    </a:xfrm>
                    <a:custGeom>
                      <a:avLst/>
                      <a:gdLst>
                        <a:gd name="txL" fmla="*/ 0 w 190"/>
                        <a:gd name="txT" fmla="*/ 0 h 148"/>
                        <a:gd name="txR" fmla="*/ 190 w 190"/>
                        <a:gd name="txB" fmla="*/ 148 h 148"/>
                      </a:gdLst>
                      <a:ahLst/>
                      <a:cxnLst>
                        <a:cxn ang="0">
                          <a:pos x="0" y="148"/>
                        </a:cxn>
                        <a:cxn ang="0">
                          <a:pos x="3" y="148"/>
                        </a:cxn>
                        <a:cxn ang="0">
                          <a:pos x="190" y="5"/>
                        </a:cxn>
                        <a:cxn ang="0">
                          <a:pos x="187" y="0"/>
                        </a:cxn>
                        <a:cxn ang="0">
                          <a:pos x="0" y="143"/>
                        </a:cxn>
                        <a:cxn ang="0">
                          <a:pos x="0" y="148"/>
                        </a:cxn>
                      </a:cxnLst>
                      <a:rect l="txL" t="txT" r="txR" b="txB"/>
                      <a:pathLst>
                        <a:path w="190" h="148">
                          <a:moveTo>
                            <a:pt x="0" y="148"/>
                          </a:moveTo>
                          <a:lnTo>
                            <a:pt x="3" y="148"/>
                          </a:lnTo>
                          <a:lnTo>
                            <a:pt x="190" y="5"/>
                          </a:lnTo>
                          <a:lnTo>
                            <a:pt x="187" y="0"/>
                          </a:lnTo>
                          <a:lnTo>
                            <a:pt x="0" y="143"/>
                          </a:lnTo>
                          <a:lnTo>
                            <a:pt x="0" y="148"/>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43" name="Freeform 640"/>
                    <p:cNvSpPr/>
                    <p:nvPr/>
                  </p:nvSpPr>
                  <p:spPr>
                    <a:xfrm>
                      <a:off x="8832" y="8364"/>
                      <a:ext cx="190" cy="148"/>
                    </a:xfrm>
                    <a:custGeom>
                      <a:avLst/>
                      <a:gdLst>
                        <a:gd name="txL" fmla="*/ 0 w 190"/>
                        <a:gd name="txT" fmla="*/ 0 h 148"/>
                        <a:gd name="txR" fmla="*/ 190 w 190"/>
                        <a:gd name="txB" fmla="*/ 148 h 148"/>
                      </a:gdLst>
                      <a:ahLst/>
                      <a:cxnLst>
                        <a:cxn ang="0">
                          <a:pos x="0" y="148"/>
                        </a:cxn>
                        <a:cxn ang="0">
                          <a:pos x="3" y="148"/>
                        </a:cxn>
                        <a:cxn ang="0">
                          <a:pos x="190" y="5"/>
                        </a:cxn>
                        <a:cxn ang="0">
                          <a:pos x="187" y="0"/>
                        </a:cxn>
                        <a:cxn ang="0">
                          <a:pos x="0" y="143"/>
                        </a:cxn>
                        <a:cxn ang="0">
                          <a:pos x="0" y="148"/>
                        </a:cxn>
                      </a:cxnLst>
                      <a:rect l="txL" t="txT" r="txR" b="txB"/>
                      <a:pathLst>
                        <a:path w="190" h="148">
                          <a:moveTo>
                            <a:pt x="0" y="148"/>
                          </a:moveTo>
                          <a:lnTo>
                            <a:pt x="3" y="148"/>
                          </a:lnTo>
                          <a:lnTo>
                            <a:pt x="190" y="5"/>
                          </a:lnTo>
                          <a:lnTo>
                            <a:pt x="187" y="0"/>
                          </a:lnTo>
                          <a:lnTo>
                            <a:pt x="0" y="143"/>
                          </a:lnTo>
                          <a:lnTo>
                            <a:pt x="0" y="14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7" name="Group 641"/>
                  <p:cNvGrpSpPr/>
                  <p:nvPr/>
                </p:nvGrpSpPr>
                <p:grpSpPr>
                  <a:xfrm>
                    <a:off x="4274" y="2590"/>
                    <a:ext cx="370" cy="112"/>
                    <a:chOff x="8832" y="8506"/>
                    <a:chExt cx="232" cy="188"/>
                  </a:xfrm>
                </p:grpSpPr>
                <p:sp>
                  <p:nvSpPr>
                    <p:cNvPr id="50440" name="Freeform 642"/>
                    <p:cNvSpPr/>
                    <p:nvPr/>
                  </p:nvSpPr>
                  <p:spPr>
                    <a:xfrm>
                      <a:off x="8832" y="8506"/>
                      <a:ext cx="232" cy="188"/>
                    </a:xfrm>
                    <a:custGeom>
                      <a:avLst/>
                      <a:gdLst>
                        <a:gd name="txL" fmla="*/ 0 w 232"/>
                        <a:gd name="txT" fmla="*/ 0 h 188"/>
                        <a:gd name="txR" fmla="*/ 232 w 232"/>
                        <a:gd name="txB" fmla="*/ 188 h 188"/>
                      </a:gdLst>
                      <a:ahLst/>
                      <a:cxnLst>
                        <a:cxn ang="0">
                          <a:pos x="232" y="188"/>
                        </a:cxn>
                        <a:cxn ang="0">
                          <a:pos x="232" y="183"/>
                        </a:cxn>
                        <a:cxn ang="0">
                          <a:pos x="3" y="0"/>
                        </a:cxn>
                        <a:cxn ang="0">
                          <a:pos x="0" y="5"/>
                        </a:cxn>
                        <a:cxn ang="0">
                          <a:pos x="229" y="188"/>
                        </a:cxn>
                        <a:cxn ang="0">
                          <a:pos x="232" y="188"/>
                        </a:cxn>
                      </a:cxnLst>
                      <a:rect l="txL" t="txT" r="txR" b="txB"/>
                      <a:pathLst>
                        <a:path w="232" h="188">
                          <a:moveTo>
                            <a:pt x="232" y="188"/>
                          </a:moveTo>
                          <a:lnTo>
                            <a:pt x="232" y="183"/>
                          </a:lnTo>
                          <a:lnTo>
                            <a:pt x="3" y="0"/>
                          </a:lnTo>
                          <a:lnTo>
                            <a:pt x="0" y="5"/>
                          </a:lnTo>
                          <a:lnTo>
                            <a:pt x="229" y="188"/>
                          </a:lnTo>
                          <a:lnTo>
                            <a:pt x="232" y="188"/>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41" name="Freeform 643"/>
                    <p:cNvSpPr/>
                    <p:nvPr/>
                  </p:nvSpPr>
                  <p:spPr>
                    <a:xfrm>
                      <a:off x="8832" y="8506"/>
                      <a:ext cx="232" cy="188"/>
                    </a:xfrm>
                    <a:custGeom>
                      <a:avLst/>
                      <a:gdLst>
                        <a:gd name="txL" fmla="*/ 0 w 232"/>
                        <a:gd name="txT" fmla="*/ 0 h 188"/>
                        <a:gd name="txR" fmla="*/ 232 w 232"/>
                        <a:gd name="txB" fmla="*/ 188 h 188"/>
                      </a:gdLst>
                      <a:ahLst/>
                      <a:cxnLst>
                        <a:cxn ang="0">
                          <a:pos x="232" y="188"/>
                        </a:cxn>
                        <a:cxn ang="0">
                          <a:pos x="232" y="183"/>
                        </a:cxn>
                        <a:cxn ang="0">
                          <a:pos x="3" y="0"/>
                        </a:cxn>
                        <a:cxn ang="0">
                          <a:pos x="0" y="5"/>
                        </a:cxn>
                        <a:cxn ang="0">
                          <a:pos x="229" y="188"/>
                        </a:cxn>
                        <a:cxn ang="0">
                          <a:pos x="232" y="188"/>
                        </a:cxn>
                      </a:cxnLst>
                      <a:rect l="txL" t="txT" r="txR" b="txB"/>
                      <a:pathLst>
                        <a:path w="232" h="188">
                          <a:moveTo>
                            <a:pt x="232" y="188"/>
                          </a:moveTo>
                          <a:lnTo>
                            <a:pt x="232" y="183"/>
                          </a:lnTo>
                          <a:lnTo>
                            <a:pt x="3" y="0"/>
                          </a:lnTo>
                          <a:lnTo>
                            <a:pt x="0" y="5"/>
                          </a:lnTo>
                          <a:lnTo>
                            <a:pt x="229" y="188"/>
                          </a:lnTo>
                          <a:lnTo>
                            <a:pt x="232" y="18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8" name="Group 644"/>
                  <p:cNvGrpSpPr/>
                  <p:nvPr/>
                </p:nvGrpSpPr>
                <p:grpSpPr>
                  <a:xfrm>
                    <a:off x="4204" y="2700"/>
                    <a:ext cx="440" cy="136"/>
                    <a:chOff x="8788" y="8690"/>
                    <a:chExt cx="276" cy="230"/>
                  </a:xfrm>
                </p:grpSpPr>
                <p:sp>
                  <p:nvSpPr>
                    <p:cNvPr id="50438" name="Freeform 645"/>
                    <p:cNvSpPr/>
                    <p:nvPr/>
                  </p:nvSpPr>
                  <p:spPr>
                    <a:xfrm>
                      <a:off x="8788" y="8690"/>
                      <a:ext cx="276" cy="230"/>
                    </a:xfrm>
                    <a:custGeom>
                      <a:avLst/>
                      <a:gdLst>
                        <a:gd name="txL" fmla="*/ 0 w 276"/>
                        <a:gd name="txT" fmla="*/ 0 h 230"/>
                        <a:gd name="txR" fmla="*/ 276 w 276"/>
                        <a:gd name="txB" fmla="*/ 230 h 230"/>
                      </a:gdLst>
                      <a:ahLst/>
                      <a:cxnLst>
                        <a:cxn ang="0">
                          <a:pos x="1" y="230"/>
                        </a:cxn>
                        <a:cxn ang="0">
                          <a:pos x="3" y="230"/>
                        </a:cxn>
                        <a:cxn ang="0">
                          <a:pos x="276" y="5"/>
                        </a:cxn>
                        <a:cxn ang="0">
                          <a:pos x="273" y="0"/>
                        </a:cxn>
                        <a:cxn ang="0">
                          <a:pos x="0" y="225"/>
                        </a:cxn>
                        <a:cxn ang="0">
                          <a:pos x="1" y="230"/>
                        </a:cxn>
                      </a:cxnLst>
                      <a:rect l="txL" t="txT" r="txR" b="txB"/>
                      <a:pathLst>
                        <a:path w="276" h="230">
                          <a:moveTo>
                            <a:pt x="1" y="230"/>
                          </a:moveTo>
                          <a:lnTo>
                            <a:pt x="3" y="230"/>
                          </a:lnTo>
                          <a:lnTo>
                            <a:pt x="276" y="5"/>
                          </a:lnTo>
                          <a:lnTo>
                            <a:pt x="273" y="0"/>
                          </a:lnTo>
                          <a:lnTo>
                            <a:pt x="0" y="225"/>
                          </a:lnTo>
                          <a:lnTo>
                            <a:pt x="1" y="23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39" name="Freeform 646"/>
                    <p:cNvSpPr/>
                    <p:nvPr/>
                  </p:nvSpPr>
                  <p:spPr>
                    <a:xfrm>
                      <a:off x="8788" y="8690"/>
                      <a:ext cx="276" cy="230"/>
                    </a:xfrm>
                    <a:custGeom>
                      <a:avLst/>
                      <a:gdLst>
                        <a:gd name="txL" fmla="*/ 0 w 276"/>
                        <a:gd name="txT" fmla="*/ 0 h 230"/>
                        <a:gd name="txR" fmla="*/ 276 w 276"/>
                        <a:gd name="txB" fmla="*/ 230 h 230"/>
                      </a:gdLst>
                      <a:ahLst/>
                      <a:cxnLst>
                        <a:cxn ang="0">
                          <a:pos x="1" y="230"/>
                        </a:cxn>
                        <a:cxn ang="0">
                          <a:pos x="3" y="230"/>
                        </a:cxn>
                        <a:cxn ang="0">
                          <a:pos x="276" y="5"/>
                        </a:cxn>
                        <a:cxn ang="0">
                          <a:pos x="273" y="0"/>
                        </a:cxn>
                        <a:cxn ang="0">
                          <a:pos x="0" y="225"/>
                        </a:cxn>
                        <a:cxn ang="0">
                          <a:pos x="1" y="230"/>
                        </a:cxn>
                      </a:cxnLst>
                      <a:rect l="txL" t="txT" r="txR" b="txB"/>
                      <a:pathLst>
                        <a:path w="276" h="230">
                          <a:moveTo>
                            <a:pt x="1" y="230"/>
                          </a:moveTo>
                          <a:lnTo>
                            <a:pt x="3" y="230"/>
                          </a:lnTo>
                          <a:lnTo>
                            <a:pt x="276" y="5"/>
                          </a:lnTo>
                          <a:lnTo>
                            <a:pt x="273" y="0"/>
                          </a:lnTo>
                          <a:lnTo>
                            <a:pt x="0" y="225"/>
                          </a:lnTo>
                          <a:lnTo>
                            <a:pt x="1" y="23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59" name="Group 647"/>
                  <p:cNvGrpSpPr/>
                  <p:nvPr/>
                </p:nvGrpSpPr>
                <p:grpSpPr>
                  <a:xfrm>
                    <a:off x="4204" y="2833"/>
                    <a:ext cx="529" cy="143"/>
                    <a:chOff x="8788" y="8914"/>
                    <a:chExt cx="332" cy="242"/>
                  </a:xfrm>
                </p:grpSpPr>
                <p:sp>
                  <p:nvSpPr>
                    <p:cNvPr id="50436" name="Freeform 648"/>
                    <p:cNvSpPr/>
                    <p:nvPr/>
                  </p:nvSpPr>
                  <p:spPr>
                    <a:xfrm>
                      <a:off x="8788" y="8914"/>
                      <a:ext cx="332" cy="242"/>
                    </a:xfrm>
                    <a:custGeom>
                      <a:avLst/>
                      <a:gdLst>
                        <a:gd name="txL" fmla="*/ 0 w 332"/>
                        <a:gd name="txT" fmla="*/ 0 h 242"/>
                        <a:gd name="txR" fmla="*/ 332 w 332"/>
                        <a:gd name="txB" fmla="*/ 242 h 242"/>
                      </a:gdLst>
                      <a:ahLst/>
                      <a:cxnLst>
                        <a:cxn ang="0">
                          <a:pos x="332" y="237"/>
                        </a:cxn>
                        <a:cxn ang="0">
                          <a:pos x="3" y="0"/>
                        </a:cxn>
                        <a:cxn ang="0">
                          <a:pos x="0" y="5"/>
                        </a:cxn>
                        <a:cxn ang="0">
                          <a:pos x="329" y="242"/>
                        </a:cxn>
                        <a:cxn ang="0">
                          <a:pos x="332" y="237"/>
                        </a:cxn>
                      </a:cxnLst>
                      <a:rect l="txL" t="txT" r="txR" b="txB"/>
                      <a:pathLst>
                        <a:path w="332" h="242">
                          <a:moveTo>
                            <a:pt x="332" y="237"/>
                          </a:moveTo>
                          <a:lnTo>
                            <a:pt x="3" y="0"/>
                          </a:lnTo>
                          <a:lnTo>
                            <a:pt x="0" y="5"/>
                          </a:lnTo>
                          <a:lnTo>
                            <a:pt x="329" y="242"/>
                          </a:lnTo>
                          <a:lnTo>
                            <a:pt x="332" y="237"/>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37" name="Freeform 649"/>
                    <p:cNvSpPr/>
                    <p:nvPr/>
                  </p:nvSpPr>
                  <p:spPr>
                    <a:xfrm>
                      <a:off x="8788" y="8914"/>
                      <a:ext cx="332" cy="242"/>
                    </a:xfrm>
                    <a:custGeom>
                      <a:avLst/>
                      <a:gdLst>
                        <a:gd name="txL" fmla="*/ 0 w 332"/>
                        <a:gd name="txT" fmla="*/ 0 h 242"/>
                        <a:gd name="txR" fmla="*/ 332 w 332"/>
                        <a:gd name="txB" fmla="*/ 242 h 242"/>
                      </a:gdLst>
                      <a:ahLst/>
                      <a:cxnLst>
                        <a:cxn ang="0">
                          <a:pos x="332" y="237"/>
                        </a:cxn>
                        <a:cxn ang="0">
                          <a:pos x="3" y="0"/>
                        </a:cxn>
                        <a:cxn ang="0">
                          <a:pos x="0" y="5"/>
                        </a:cxn>
                        <a:cxn ang="0">
                          <a:pos x="329" y="242"/>
                        </a:cxn>
                        <a:cxn ang="0">
                          <a:pos x="332" y="237"/>
                        </a:cxn>
                      </a:cxnLst>
                      <a:rect l="txL" t="txT" r="txR" b="txB"/>
                      <a:pathLst>
                        <a:path w="332" h="242">
                          <a:moveTo>
                            <a:pt x="332" y="237"/>
                          </a:moveTo>
                          <a:lnTo>
                            <a:pt x="3" y="0"/>
                          </a:lnTo>
                          <a:lnTo>
                            <a:pt x="0" y="5"/>
                          </a:lnTo>
                          <a:lnTo>
                            <a:pt x="329" y="242"/>
                          </a:lnTo>
                          <a:lnTo>
                            <a:pt x="332" y="23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60" name="Group 650"/>
                  <p:cNvGrpSpPr/>
                  <p:nvPr/>
                </p:nvGrpSpPr>
                <p:grpSpPr>
                  <a:xfrm>
                    <a:off x="4080" y="2220"/>
                    <a:ext cx="317" cy="948"/>
                    <a:chOff x="8710" y="7882"/>
                    <a:chExt cx="199" cy="1597"/>
                  </a:xfrm>
                </p:grpSpPr>
                <p:sp>
                  <p:nvSpPr>
                    <p:cNvPr id="50434" name="Freeform 651"/>
                    <p:cNvSpPr/>
                    <p:nvPr/>
                  </p:nvSpPr>
                  <p:spPr>
                    <a:xfrm>
                      <a:off x="8710" y="7882"/>
                      <a:ext cx="199" cy="1597"/>
                    </a:xfrm>
                    <a:custGeom>
                      <a:avLst/>
                      <a:gdLst>
                        <a:gd name="txL" fmla="*/ 0 w 199"/>
                        <a:gd name="txT" fmla="*/ 0 h 1597"/>
                        <a:gd name="txR" fmla="*/ 199 w 199"/>
                        <a:gd name="txB" fmla="*/ 1597 h 1597"/>
                      </a:gdLst>
                      <a:ahLst/>
                      <a:cxnLst>
                        <a:cxn ang="0">
                          <a:pos x="196" y="0"/>
                        </a:cxn>
                        <a:cxn ang="0">
                          <a:pos x="194" y="2"/>
                        </a:cxn>
                        <a:cxn ang="0">
                          <a:pos x="0" y="1596"/>
                        </a:cxn>
                        <a:cxn ang="0">
                          <a:pos x="5" y="1597"/>
                        </a:cxn>
                        <a:cxn ang="0">
                          <a:pos x="199" y="3"/>
                        </a:cxn>
                        <a:cxn ang="0">
                          <a:pos x="196" y="0"/>
                        </a:cxn>
                      </a:cxnLst>
                      <a:rect l="txL" t="txT" r="txR" b="txB"/>
                      <a:pathLst>
                        <a:path w="199" h="1597">
                          <a:moveTo>
                            <a:pt x="196" y="0"/>
                          </a:moveTo>
                          <a:lnTo>
                            <a:pt x="194" y="2"/>
                          </a:lnTo>
                          <a:lnTo>
                            <a:pt x="0" y="1596"/>
                          </a:lnTo>
                          <a:lnTo>
                            <a:pt x="5" y="1597"/>
                          </a:lnTo>
                          <a:lnTo>
                            <a:pt x="199" y="3"/>
                          </a:lnTo>
                          <a:lnTo>
                            <a:pt x="196" y="0"/>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35" name="Freeform 652"/>
                    <p:cNvSpPr/>
                    <p:nvPr/>
                  </p:nvSpPr>
                  <p:spPr>
                    <a:xfrm>
                      <a:off x="8710" y="7882"/>
                      <a:ext cx="199" cy="1597"/>
                    </a:xfrm>
                    <a:custGeom>
                      <a:avLst/>
                      <a:gdLst>
                        <a:gd name="txL" fmla="*/ 0 w 199"/>
                        <a:gd name="txT" fmla="*/ 0 h 1597"/>
                        <a:gd name="txR" fmla="*/ 199 w 199"/>
                        <a:gd name="txB" fmla="*/ 1597 h 1597"/>
                      </a:gdLst>
                      <a:ahLst/>
                      <a:cxnLst>
                        <a:cxn ang="0">
                          <a:pos x="196" y="0"/>
                        </a:cxn>
                        <a:cxn ang="0">
                          <a:pos x="194" y="2"/>
                        </a:cxn>
                        <a:cxn ang="0">
                          <a:pos x="0" y="1596"/>
                        </a:cxn>
                        <a:cxn ang="0">
                          <a:pos x="5" y="1597"/>
                        </a:cxn>
                        <a:cxn ang="0">
                          <a:pos x="199" y="3"/>
                        </a:cxn>
                        <a:cxn ang="0">
                          <a:pos x="196" y="0"/>
                        </a:cxn>
                      </a:cxnLst>
                      <a:rect l="txL" t="txT" r="txR" b="txB"/>
                      <a:pathLst>
                        <a:path w="199" h="1597">
                          <a:moveTo>
                            <a:pt x="196" y="0"/>
                          </a:moveTo>
                          <a:lnTo>
                            <a:pt x="194" y="2"/>
                          </a:lnTo>
                          <a:lnTo>
                            <a:pt x="0" y="1596"/>
                          </a:lnTo>
                          <a:lnTo>
                            <a:pt x="5" y="1597"/>
                          </a:lnTo>
                          <a:lnTo>
                            <a:pt x="199" y="3"/>
                          </a:lnTo>
                          <a:lnTo>
                            <a:pt x="196"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61" name="Group 653"/>
                  <p:cNvGrpSpPr/>
                  <p:nvPr/>
                </p:nvGrpSpPr>
                <p:grpSpPr>
                  <a:xfrm>
                    <a:off x="4403" y="2220"/>
                    <a:ext cx="91" cy="4"/>
                    <a:chOff x="8907" y="7882"/>
                    <a:chExt cx="57" cy="7"/>
                  </a:xfrm>
                </p:grpSpPr>
                <p:sp>
                  <p:nvSpPr>
                    <p:cNvPr id="50432" name="Freeform 654"/>
                    <p:cNvSpPr/>
                    <p:nvPr/>
                  </p:nvSpPr>
                  <p:spPr>
                    <a:xfrm>
                      <a:off x="8907" y="7882"/>
                      <a:ext cx="57" cy="7"/>
                    </a:xfrm>
                    <a:custGeom>
                      <a:avLst/>
                      <a:gdLst>
                        <a:gd name="txL" fmla="*/ 0 w 57"/>
                        <a:gd name="txT" fmla="*/ 0 h 7"/>
                        <a:gd name="txR" fmla="*/ 57 w 57"/>
                        <a:gd name="txB" fmla="*/ 7 h 7"/>
                      </a:gdLst>
                      <a:ahLst/>
                      <a:cxnLst>
                        <a:cxn ang="0">
                          <a:pos x="57" y="3"/>
                        </a:cxn>
                        <a:cxn ang="0">
                          <a:pos x="55" y="0"/>
                        </a:cxn>
                        <a:cxn ang="0">
                          <a:pos x="0" y="0"/>
                        </a:cxn>
                        <a:cxn ang="0">
                          <a:pos x="0" y="7"/>
                        </a:cxn>
                        <a:cxn ang="0">
                          <a:pos x="55" y="7"/>
                        </a:cxn>
                        <a:cxn ang="0">
                          <a:pos x="57" y="3"/>
                        </a:cxn>
                      </a:cxnLst>
                      <a:rect l="txL" t="txT" r="txR" b="txB"/>
                      <a:pathLst>
                        <a:path w="57" h="7">
                          <a:moveTo>
                            <a:pt x="57" y="3"/>
                          </a:moveTo>
                          <a:lnTo>
                            <a:pt x="55" y="0"/>
                          </a:lnTo>
                          <a:lnTo>
                            <a:pt x="0" y="0"/>
                          </a:lnTo>
                          <a:lnTo>
                            <a:pt x="0" y="7"/>
                          </a:lnTo>
                          <a:lnTo>
                            <a:pt x="55" y="7"/>
                          </a:lnTo>
                          <a:lnTo>
                            <a:pt x="57" y="3"/>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33" name="Freeform 655"/>
                    <p:cNvSpPr/>
                    <p:nvPr/>
                  </p:nvSpPr>
                  <p:spPr>
                    <a:xfrm>
                      <a:off x="8907" y="7882"/>
                      <a:ext cx="57" cy="7"/>
                    </a:xfrm>
                    <a:custGeom>
                      <a:avLst/>
                      <a:gdLst>
                        <a:gd name="txL" fmla="*/ 0 w 57"/>
                        <a:gd name="txT" fmla="*/ 0 h 7"/>
                        <a:gd name="txR" fmla="*/ 57 w 57"/>
                        <a:gd name="txB" fmla="*/ 7 h 7"/>
                      </a:gdLst>
                      <a:ahLst/>
                      <a:cxnLst>
                        <a:cxn ang="0">
                          <a:pos x="57" y="3"/>
                        </a:cxn>
                        <a:cxn ang="0">
                          <a:pos x="55" y="0"/>
                        </a:cxn>
                        <a:cxn ang="0">
                          <a:pos x="0" y="0"/>
                        </a:cxn>
                        <a:cxn ang="0">
                          <a:pos x="0" y="7"/>
                        </a:cxn>
                        <a:cxn ang="0">
                          <a:pos x="55" y="7"/>
                        </a:cxn>
                        <a:cxn ang="0">
                          <a:pos x="57" y="3"/>
                        </a:cxn>
                      </a:cxnLst>
                      <a:rect l="txL" t="txT" r="txR" b="txB"/>
                      <a:pathLst>
                        <a:path w="57" h="7">
                          <a:moveTo>
                            <a:pt x="57" y="3"/>
                          </a:moveTo>
                          <a:lnTo>
                            <a:pt x="55" y="0"/>
                          </a:lnTo>
                          <a:lnTo>
                            <a:pt x="0" y="0"/>
                          </a:lnTo>
                          <a:lnTo>
                            <a:pt x="0" y="7"/>
                          </a:lnTo>
                          <a:lnTo>
                            <a:pt x="55" y="7"/>
                          </a:lnTo>
                          <a:lnTo>
                            <a:pt x="57" y="3"/>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62" name="Group 656"/>
                  <p:cNvGrpSpPr/>
                  <p:nvPr/>
                </p:nvGrpSpPr>
                <p:grpSpPr>
                  <a:xfrm>
                    <a:off x="4477" y="2222"/>
                    <a:ext cx="320" cy="942"/>
                    <a:chOff x="8959" y="7885"/>
                    <a:chExt cx="201" cy="1588"/>
                  </a:xfrm>
                </p:grpSpPr>
                <p:sp>
                  <p:nvSpPr>
                    <p:cNvPr id="50430" name="Freeform 657"/>
                    <p:cNvSpPr/>
                    <p:nvPr/>
                  </p:nvSpPr>
                  <p:spPr>
                    <a:xfrm>
                      <a:off x="8959" y="7885"/>
                      <a:ext cx="201" cy="1588"/>
                    </a:xfrm>
                    <a:custGeom>
                      <a:avLst/>
                      <a:gdLst>
                        <a:gd name="txL" fmla="*/ 0 w 201"/>
                        <a:gd name="txT" fmla="*/ 0 h 1588"/>
                        <a:gd name="txR" fmla="*/ 201 w 201"/>
                        <a:gd name="txB" fmla="*/ 1588 h 1588"/>
                      </a:gdLst>
                      <a:ahLst/>
                      <a:cxnLst>
                        <a:cxn ang="0">
                          <a:pos x="201" y="1588"/>
                        </a:cxn>
                        <a:cxn ang="0">
                          <a:pos x="5" y="0"/>
                        </a:cxn>
                        <a:cxn ang="0">
                          <a:pos x="0" y="1"/>
                        </a:cxn>
                        <a:cxn ang="0">
                          <a:pos x="196" y="1588"/>
                        </a:cxn>
                        <a:cxn ang="0">
                          <a:pos x="201" y="1588"/>
                        </a:cxn>
                      </a:cxnLst>
                      <a:rect l="txL" t="txT" r="txR" b="txB"/>
                      <a:pathLst>
                        <a:path w="201" h="1588">
                          <a:moveTo>
                            <a:pt x="201" y="1588"/>
                          </a:moveTo>
                          <a:lnTo>
                            <a:pt x="5" y="0"/>
                          </a:lnTo>
                          <a:lnTo>
                            <a:pt x="0" y="1"/>
                          </a:lnTo>
                          <a:lnTo>
                            <a:pt x="196" y="1588"/>
                          </a:lnTo>
                          <a:lnTo>
                            <a:pt x="201" y="1588"/>
                          </a:lnTo>
                          <a:close/>
                        </a:path>
                      </a:pathLst>
                    </a:custGeom>
                    <a:solidFill>
                      <a:srgbClr val="1F1A1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31" name="Freeform 658"/>
                    <p:cNvSpPr/>
                    <p:nvPr/>
                  </p:nvSpPr>
                  <p:spPr>
                    <a:xfrm>
                      <a:off x="8959" y="7885"/>
                      <a:ext cx="201" cy="1588"/>
                    </a:xfrm>
                    <a:custGeom>
                      <a:avLst/>
                      <a:gdLst>
                        <a:gd name="txL" fmla="*/ 0 w 201"/>
                        <a:gd name="txT" fmla="*/ 0 h 1588"/>
                        <a:gd name="txR" fmla="*/ 201 w 201"/>
                        <a:gd name="txB" fmla="*/ 1588 h 1588"/>
                      </a:gdLst>
                      <a:ahLst/>
                      <a:cxnLst>
                        <a:cxn ang="0">
                          <a:pos x="201" y="1588"/>
                        </a:cxn>
                        <a:cxn ang="0">
                          <a:pos x="5" y="0"/>
                        </a:cxn>
                        <a:cxn ang="0">
                          <a:pos x="0" y="1"/>
                        </a:cxn>
                        <a:cxn ang="0">
                          <a:pos x="196" y="1588"/>
                        </a:cxn>
                        <a:cxn ang="0">
                          <a:pos x="201" y="1588"/>
                        </a:cxn>
                      </a:cxnLst>
                      <a:rect l="txL" t="txT" r="txR" b="txB"/>
                      <a:pathLst>
                        <a:path w="201" h="1588">
                          <a:moveTo>
                            <a:pt x="201" y="1588"/>
                          </a:moveTo>
                          <a:lnTo>
                            <a:pt x="5" y="0"/>
                          </a:lnTo>
                          <a:lnTo>
                            <a:pt x="0" y="1"/>
                          </a:lnTo>
                          <a:lnTo>
                            <a:pt x="196" y="1588"/>
                          </a:lnTo>
                          <a:lnTo>
                            <a:pt x="201" y="158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63" name="Group 659"/>
                  <p:cNvGrpSpPr/>
                  <p:nvPr/>
                </p:nvGrpSpPr>
                <p:grpSpPr>
                  <a:xfrm>
                    <a:off x="4430" y="2213"/>
                    <a:ext cx="17" cy="6"/>
                    <a:chOff x="8924" y="7870"/>
                    <a:chExt cx="11" cy="10"/>
                  </a:xfrm>
                </p:grpSpPr>
                <p:sp>
                  <p:nvSpPr>
                    <p:cNvPr id="50428" name="Freeform 660"/>
                    <p:cNvSpPr/>
                    <p:nvPr/>
                  </p:nvSpPr>
                  <p:spPr>
                    <a:xfrm>
                      <a:off x="8924" y="7870"/>
                      <a:ext cx="11" cy="10"/>
                    </a:xfrm>
                    <a:custGeom>
                      <a:avLst/>
                      <a:gdLst>
                        <a:gd name="txL" fmla="*/ 0 w 11"/>
                        <a:gd name="txT" fmla="*/ 0 h 10"/>
                        <a:gd name="txR" fmla="*/ 11 w 11"/>
                        <a:gd name="txB" fmla="*/ 10 h 10"/>
                      </a:gdLst>
                      <a:ahLst/>
                      <a:cxnLst>
                        <a:cxn ang="0">
                          <a:pos x="2" y="10"/>
                        </a:cxn>
                        <a:cxn ang="0">
                          <a:pos x="9" y="10"/>
                        </a:cxn>
                        <a:cxn ang="0">
                          <a:pos x="10" y="10"/>
                        </a:cxn>
                        <a:cxn ang="0">
                          <a:pos x="10" y="10"/>
                        </a:cxn>
                        <a:cxn ang="0">
                          <a:pos x="10" y="10"/>
                        </a:cxn>
                        <a:cxn ang="0">
                          <a:pos x="10" y="9"/>
                        </a:cxn>
                        <a:cxn ang="0">
                          <a:pos x="11" y="9"/>
                        </a:cxn>
                        <a:cxn ang="0">
                          <a:pos x="11" y="9"/>
                        </a:cxn>
                        <a:cxn ang="0">
                          <a:pos x="11" y="9"/>
                        </a:cxn>
                        <a:cxn ang="0">
                          <a:pos x="11" y="8"/>
                        </a:cxn>
                        <a:cxn ang="0">
                          <a:pos x="11" y="8"/>
                        </a:cxn>
                        <a:cxn ang="0">
                          <a:pos x="11" y="8"/>
                        </a:cxn>
                        <a:cxn ang="0">
                          <a:pos x="11" y="3"/>
                        </a:cxn>
                        <a:cxn ang="0">
                          <a:pos x="11" y="2"/>
                        </a:cxn>
                        <a:cxn ang="0">
                          <a:pos x="11" y="2"/>
                        </a:cxn>
                        <a:cxn ang="0">
                          <a:pos x="11" y="2"/>
                        </a:cxn>
                        <a:cxn ang="0">
                          <a:pos x="11" y="2"/>
                        </a:cxn>
                        <a:cxn ang="0">
                          <a:pos x="11" y="1"/>
                        </a:cxn>
                        <a:cxn ang="0">
                          <a:pos x="10" y="1"/>
                        </a:cxn>
                        <a:cxn ang="0">
                          <a:pos x="10" y="1"/>
                        </a:cxn>
                        <a:cxn ang="0">
                          <a:pos x="10" y="1"/>
                        </a:cxn>
                        <a:cxn ang="0">
                          <a:pos x="10" y="0"/>
                        </a:cxn>
                        <a:cxn ang="0">
                          <a:pos x="9" y="0"/>
                        </a:cxn>
                        <a:cxn ang="0">
                          <a:pos x="2" y="0"/>
                        </a:cxn>
                        <a:cxn ang="0">
                          <a:pos x="2" y="0"/>
                        </a:cxn>
                        <a:cxn ang="0">
                          <a:pos x="1" y="1"/>
                        </a:cxn>
                        <a:cxn ang="0">
                          <a:pos x="1" y="1"/>
                        </a:cxn>
                        <a:cxn ang="0">
                          <a:pos x="1" y="1"/>
                        </a:cxn>
                        <a:cxn ang="0">
                          <a:pos x="1" y="1"/>
                        </a:cxn>
                        <a:cxn ang="0">
                          <a:pos x="1" y="2"/>
                        </a:cxn>
                        <a:cxn ang="0">
                          <a:pos x="0" y="2"/>
                        </a:cxn>
                        <a:cxn ang="0">
                          <a:pos x="0" y="2"/>
                        </a:cxn>
                        <a:cxn ang="0">
                          <a:pos x="0" y="2"/>
                        </a:cxn>
                        <a:cxn ang="0">
                          <a:pos x="0" y="3"/>
                        </a:cxn>
                        <a:cxn ang="0">
                          <a:pos x="0" y="8"/>
                        </a:cxn>
                        <a:cxn ang="0">
                          <a:pos x="0" y="8"/>
                        </a:cxn>
                        <a:cxn ang="0">
                          <a:pos x="0" y="8"/>
                        </a:cxn>
                        <a:cxn ang="0">
                          <a:pos x="0" y="9"/>
                        </a:cxn>
                        <a:cxn ang="0">
                          <a:pos x="1" y="9"/>
                        </a:cxn>
                        <a:cxn ang="0">
                          <a:pos x="1" y="9"/>
                        </a:cxn>
                        <a:cxn ang="0">
                          <a:pos x="1" y="9"/>
                        </a:cxn>
                        <a:cxn ang="0">
                          <a:pos x="1" y="10"/>
                        </a:cxn>
                        <a:cxn ang="0">
                          <a:pos x="1" y="10"/>
                        </a:cxn>
                        <a:cxn ang="0">
                          <a:pos x="2" y="10"/>
                        </a:cxn>
                        <a:cxn ang="0">
                          <a:pos x="2" y="10"/>
                        </a:cxn>
                      </a:cxnLst>
                      <a:rect l="txL" t="txT" r="txR" b="txB"/>
                      <a:pathLst>
                        <a:path w="11" h="10">
                          <a:moveTo>
                            <a:pt x="2" y="10"/>
                          </a:moveTo>
                          <a:lnTo>
                            <a:pt x="9" y="10"/>
                          </a:lnTo>
                          <a:lnTo>
                            <a:pt x="10" y="10"/>
                          </a:lnTo>
                          <a:lnTo>
                            <a:pt x="10" y="9"/>
                          </a:lnTo>
                          <a:lnTo>
                            <a:pt x="11" y="9"/>
                          </a:lnTo>
                          <a:lnTo>
                            <a:pt x="11" y="8"/>
                          </a:lnTo>
                          <a:lnTo>
                            <a:pt x="11" y="3"/>
                          </a:lnTo>
                          <a:lnTo>
                            <a:pt x="11" y="2"/>
                          </a:lnTo>
                          <a:lnTo>
                            <a:pt x="11" y="1"/>
                          </a:lnTo>
                          <a:lnTo>
                            <a:pt x="10" y="1"/>
                          </a:lnTo>
                          <a:lnTo>
                            <a:pt x="10" y="0"/>
                          </a:lnTo>
                          <a:lnTo>
                            <a:pt x="9" y="0"/>
                          </a:lnTo>
                          <a:lnTo>
                            <a:pt x="2" y="0"/>
                          </a:lnTo>
                          <a:lnTo>
                            <a:pt x="1" y="1"/>
                          </a:lnTo>
                          <a:lnTo>
                            <a:pt x="1" y="2"/>
                          </a:lnTo>
                          <a:lnTo>
                            <a:pt x="0" y="2"/>
                          </a:lnTo>
                          <a:lnTo>
                            <a:pt x="0" y="3"/>
                          </a:lnTo>
                          <a:lnTo>
                            <a:pt x="0" y="8"/>
                          </a:lnTo>
                          <a:lnTo>
                            <a:pt x="0" y="9"/>
                          </a:lnTo>
                          <a:lnTo>
                            <a:pt x="1" y="9"/>
                          </a:lnTo>
                          <a:lnTo>
                            <a:pt x="1" y="10"/>
                          </a:lnTo>
                          <a:lnTo>
                            <a:pt x="2" y="10"/>
                          </a:lnTo>
                          <a:close/>
                        </a:path>
                      </a:pathLst>
                    </a:custGeom>
                    <a:solidFill>
                      <a:srgbClr val="FFFF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29" name="Freeform 661"/>
                    <p:cNvSpPr/>
                    <p:nvPr/>
                  </p:nvSpPr>
                  <p:spPr>
                    <a:xfrm>
                      <a:off x="8924" y="7870"/>
                      <a:ext cx="11" cy="10"/>
                    </a:xfrm>
                    <a:custGeom>
                      <a:avLst/>
                      <a:gdLst>
                        <a:gd name="txL" fmla="*/ 0 w 11"/>
                        <a:gd name="txT" fmla="*/ 0 h 10"/>
                        <a:gd name="txR" fmla="*/ 11 w 11"/>
                        <a:gd name="txB" fmla="*/ 10 h 10"/>
                      </a:gdLst>
                      <a:ahLst/>
                      <a:cxnLst>
                        <a:cxn ang="0">
                          <a:pos x="2" y="10"/>
                        </a:cxn>
                        <a:cxn ang="0">
                          <a:pos x="9" y="10"/>
                        </a:cxn>
                        <a:cxn ang="0">
                          <a:pos x="10" y="10"/>
                        </a:cxn>
                        <a:cxn ang="0">
                          <a:pos x="10" y="10"/>
                        </a:cxn>
                        <a:cxn ang="0">
                          <a:pos x="10" y="10"/>
                        </a:cxn>
                        <a:cxn ang="0">
                          <a:pos x="10" y="9"/>
                        </a:cxn>
                        <a:cxn ang="0">
                          <a:pos x="11" y="9"/>
                        </a:cxn>
                        <a:cxn ang="0">
                          <a:pos x="11" y="9"/>
                        </a:cxn>
                        <a:cxn ang="0">
                          <a:pos x="11" y="9"/>
                        </a:cxn>
                        <a:cxn ang="0">
                          <a:pos x="11" y="8"/>
                        </a:cxn>
                        <a:cxn ang="0">
                          <a:pos x="11" y="8"/>
                        </a:cxn>
                        <a:cxn ang="0">
                          <a:pos x="11" y="8"/>
                        </a:cxn>
                        <a:cxn ang="0">
                          <a:pos x="11" y="3"/>
                        </a:cxn>
                        <a:cxn ang="0">
                          <a:pos x="11" y="2"/>
                        </a:cxn>
                        <a:cxn ang="0">
                          <a:pos x="11" y="2"/>
                        </a:cxn>
                        <a:cxn ang="0">
                          <a:pos x="11" y="2"/>
                        </a:cxn>
                        <a:cxn ang="0">
                          <a:pos x="11" y="2"/>
                        </a:cxn>
                        <a:cxn ang="0">
                          <a:pos x="11" y="1"/>
                        </a:cxn>
                        <a:cxn ang="0">
                          <a:pos x="10" y="1"/>
                        </a:cxn>
                        <a:cxn ang="0">
                          <a:pos x="10" y="1"/>
                        </a:cxn>
                        <a:cxn ang="0">
                          <a:pos x="10" y="1"/>
                        </a:cxn>
                        <a:cxn ang="0">
                          <a:pos x="10" y="0"/>
                        </a:cxn>
                        <a:cxn ang="0">
                          <a:pos x="9" y="0"/>
                        </a:cxn>
                        <a:cxn ang="0">
                          <a:pos x="2" y="0"/>
                        </a:cxn>
                        <a:cxn ang="0">
                          <a:pos x="2" y="0"/>
                        </a:cxn>
                        <a:cxn ang="0">
                          <a:pos x="1" y="1"/>
                        </a:cxn>
                        <a:cxn ang="0">
                          <a:pos x="1" y="1"/>
                        </a:cxn>
                        <a:cxn ang="0">
                          <a:pos x="1" y="1"/>
                        </a:cxn>
                        <a:cxn ang="0">
                          <a:pos x="1" y="1"/>
                        </a:cxn>
                        <a:cxn ang="0">
                          <a:pos x="1" y="2"/>
                        </a:cxn>
                        <a:cxn ang="0">
                          <a:pos x="0" y="2"/>
                        </a:cxn>
                        <a:cxn ang="0">
                          <a:pos x="0" y="2"/>
                        </a:cxn>
                        <a:cxn ang="0">
                          <a:pos x="0" y="2"/>
                        </a:cxn>
                        <a:cxn ang="0">
                          <a:pos x="0" y="3"/>
                        </a:cxn>
                        <a:cxn ang="0">
                          <a:pos x="0" y="8"/>
                        </a:cxn>
                        <a:cxn ang="0">
                          <a:pos x="0" y="8"/>
                        </a:cxn>
                        <a:cxn ang="0">
                          <a:pos x="0" y="8"/>
                        </a:cxn>
                        <a:cxn ang="0">
                          <a:pos x="0" y="9"/>
                        </a:cxn>
                        <a:cxn ang="0">
                          <a:pos x="1" y="9"/>
                        </a:cxn>
                        <a:cxn ang="0">
                          <a:pos x="1" y="9"/>
                        </a:cxn>
                        <a:cxn ang="0">
                          <a:pos x="1" y="9"/>
                        </a:cxn>
                        <a:cxn ang="0">
                          <a:pos x="1" y="10"/>
                        </a:cxn>
                        <a:cxn ang="0">
                          <a:pos x="1" y="10"/>
                        </a:cxn>
                        <a:cxn ang="0">
                          <a:pos x="2" y="10"/>
                        </a:cxn>
                        <a:cxn ang="0">
                          <a:pos x="2" y="10"/>
                        </a:cxn>
                      </a:cxnLst>
                      <a:rect l="txL" t="txT" r="txR" b="txB"/>
                      <a:pathLst>
                        <a:path w="11" h="10">
                          <a:moveTo>
                            <a:pt x="2" y="10"/>
                          </a:moveTo>
                          <a:lnTo>
                            <a:pt x="9" y="10"/>
                          </a:lnTo>
                          <a:lnTo>
                            <a:pt x="10" y="10"/>
                          </a:lnTo>
                          <a:lnTo>
                            <a:pt x="10" y="9"/>
                          </a:lnTo>
                          <a:lnTo>
                            <a:pt x="11" y="9"/>
                          </a:lnTo>
                          <a:lnTo>
                            <a:pt x="11" y="8"/>
                          </a:lnTo>
                          <a:lnTo>
                            <a:pt x="11" y="3"/>
                          </a:lnTo>
                          <a:lnTo>
                            <a:pt x="11" y="2"/>
                          </a:lnTo>
                          <a:lnTo>
                            <a:pt x="11" y="1"/>
                          </a:lnTo>
                          <a:lnTo>
                            <a:pt x="10" y="1"/>
                          </a:lnTo>
                          <a:lnTo>
                            <a:pt x="10" y="0"/>
                          </a:lnTo>
                          <a:lnTo>
                            <a:pt x="9" y="0"/>
                          </a:lnTo>
                          <a:lnTo>
                            <a:pt x="2" y="0"/>
                          </a:lnTo>
                          <a:lnTo>
                            <a:pt x="1" y="1"/>
                          </a:lnTo>
                          <a:lnTo>
                            <a:pt x="1" y="2"/>
                          </a:lnTo>
                          <a:lnTo>
                            <a:pt x="0" y="2"/>
                          </a:lnTo>
                          <a:lnTo>
                            <a:pt x="0" y="3"/>
                          </a:lnTo>
                          <a:lnTo>
                            <a:pt x="0" y="8"/>
                          </a:lnTo>
                          <a:lnTo>
                            <a:pt x="0" y="9"/>
                          </a:lnTo>
                          <a:lnTo>
                            <a:pt x="1" y="9"/>
                          </a:lnTo>
                          <a:lnTo>
                            <a:pt x="1" y="10"/>
                          </a:lnTo>
                          <a:lnTo>
                            <a:pt x="2" y="1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264" name="Freeform 662"/>
                  <p:cNvSpPr/>
                  <p:nvPr/>
                </p:nvSpPr>
                <p:spPr>
                  <a:xfrm>
                    <a:off x="4430" y="2213"/>
                    <a:ext cx="17" cy="6"/>
                  </a:xfrm>
                  <a:custGeom>
                    <a:avLst/>
                    <a:gdLst>
                      <a:gd name="txL" fmla="*/ 0 w 11"/>
                      <a:gd name="txT" fmla="*/ 0 h 10"/>
                      <a:gd name="txR" fmla="*/ 11 w 11"/>
                      <a:gd name="txB" fmla="*/ 10 h 10"/>
                    </a:gdLst>
                    <a:ahLst/>
                    <a:cxnLst>
                      <a:cxn ang="0">
                        <a:pos x="399" y="1"/>
                      </a:cxn>
                      <a:cxn ang="0">
                        <a:pos x="1726" y="1"/>
                      </a:cxn>
                      <a:cxn ang="0">
                        <a:pos x="1827" y="1"/>
                      </a:cxn>
                      <a:cxn ang="0">
                        <a:pos x="1827" y="1"/>
                      </a:cxn>
                      <a:cxn ang="0">
                        <a:pos x="1827" y="1"/>
                      </a:cxn>
                      <a:cxn ang="0">
                        <a:pos x="1827"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2018" y="1"/>
                      </a:cxn>
                      <a:cxn ang="0">
                        <a:pos x="1827" y="1"/>
                      </a:cxn>
                      <a:cxn ang="0">
                        <a:pos x="1827" y="1"/>
                      </a:cxn>
                      <a:cxn ang="0">
                        <a:pos x="1827" y="1"/>
                      </a:cxn>
                      <a:cxn ang="0">
                        <a:pos x="1827" y="0"/>
                      </a:cxn>
                      <a:cxn ang="0">
                        <a:pos x="1726" y="0"/>
                      </a:cxn>
                      <a:cxn ang="0">
                        <a:pos x="399" y="0"/>
                      </a:cxn>
                      <a:cxn ang="0">
                        <a:pos x="399" y="0"/>
                      </a:cxn>
                      <a:cxn ang="0">
                        <a:pos x="258" y="1"/>
                      </a:cxn>
                      <a:cxn ang="0">
                        <a:pos x="258" y="1"/>
                      </a:cxn>
                      <a:cxn ang="0">
                        <a:pos x="258" y="1"/>
                      </a:cxn>
                      <a:cxn ang="0">
                        <a:pos x="258" y="1"/>
                      </a:cxn>
                      <a:cxn ang="0">
                        <a:pos x="258" y="1"/>
                      </a:cxn>
                      <a:cxn ang="0">
                        <a:pos x="0" y="1"/>
                      </a:cxn>
                      <a:cxn ang="0">
                        <a:pos x="0" y="1"/>
                      </a:cxn>
                      <a:cxn ang="0">
                        <a:pos x="0" y="1"/>
                      </a:cxn>
                      <a:cxn ang="0">
                        <a:pos x="0" y="1"/>
                      </a:cxn>
                      <a:cxn ang="0">
                        <a:pos x="0" y="1"/>
                      </a:cxn>
                      <a:cxn ang="0">
                        <a:pos x="0" y="1"/>
                      </a:cxn>
                      <a:cxn ang="0">
                        <a:pos x="0" y="1"/>
                      </a:cxn>
                      <a:cxn ang="0">
                        <a:pos x="0" y="1"/>
                      </a:cxn>
                      <a:cxn ang="0">
                        <a:pos x="258" y="1"/>
                      </a:cxn>
                      <a:cxn ang="0">
                        <a:pos x="258" y="1"/>
                      </a:cxn>
                      <a:cxn ang="0">
                        <a:pos x="258" y="1"/>
                      </a:cxn>
                      <a:cxn ang="0">
                        <a:pos x="258" y="1"/>
                      </a:cxn>
                      <a:cxn ang="0">
                        <a:pos x="258" y="1"/>
                      </a:cxn>
                      <a:cxn ang="0">
                        <a:pos x="399" y="1"/>
                      </a:cxn>
                      <a:cxn ang="0">
                        <a:pos x="399" y="1"/>
                      </a:cxn>
                    </a:cxnLst>
                    <a:rect l="txL" t="txT" r="txR" b="txB"/>
                    <a:pathLst>
                      <a:path w="11" h="10">
                        <a:moveTo>
                          <a:pt x="2" y="10"/>
                        </a:moveTo>
                        <a:lnTo>
                          <a:pt x="9" y="10"/>
                        </a:lnTo>
                        <a:lnTo>
                          <a:pt x="10" y="10"/>
                        </a:lnTo>
                        <a:lnTo>
                          <a:pt x="10" y="9"/>
                        </a:lnTo>
                        <a:lnTo>
                          <a:pt x="11" y="9"/>
                        </a:lnTo>
                        <a:lnTo>
                          <a:pt x="11" y="8"/>
                        </a:lnTo>
                        <a:lnTo>
                          <a:pt x="11" y="3"/>
                        </a:lnTo>
                        <a:lnTo>
                          <a:pt x="11" y="2"/>
                        </a:lnTo>
                        <a:lnTo>
                          <a:pt x="11" y="1"/>
                        </a:lnTo>
                        <a:lnTo>
                          <a:pt x="10" y="1"/>
                        </a:lnTo>
                        <a:lnTo>
                          <a:pt x="10" y="0"/>
                        </a:lnTo>
                        <a:lnTo>
                          <a:pt x="9" y="0"/>
                        </a:lnTo>
                        <a:lnTo>
                          <a:pt x="2" y="0"/>
                        </a:lnTo>
                        <a:lnTo>
                          <a:pt x="1" y="1"/>
                        </a:lnTo>
                        <a:lnTo>
                          <a:pt x="1" y="2"/>
                        </a:lnTo>
                        <a:lnTo>
                          <a:pt x="0" y="2"/>
                        </a:lnTo>
                        <a:lnTo>
                          <a:pt x="0" y="3"/>
                        </a:lnTo>
                        <a:lnTo>
                          <a:pt x="0" y="8"/>
                        </a:lnTo>
                        <a:lnTo>
                          <a:pt x="0" y="9"/>
                        </a:lnTo>
                        <a:lnTo>
                          <a:pt x="1" y="9"/>
                        </a:lnTo>
                        <a:lnTo>
                          <a:pt x="1" y="10"/>
                        </a:lnTo>
                        <a:lnTo>
                          <a:pt x="2" y="10"/>
                        </a:lnTo>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265" name="Group 663"/>
                  <p:cNvGrpSpPr/>
                  <p:nvPr/>
                </p:nvGrpSpPr>
                <p:grpSpPr>
                  <a:xfrm>
                    <a:off x="4406" y="2181"/>
                    <a:ext cx="2" cy="32"/>
                    <a:chOff x="8909" y="7816"/>
                    <a:chExt cx="1" cy="54"/>
                  </a:xfrm>
                </p:grpSpPr>
                <p:sp>
                  <p:nvSpPr>
                    <p:cNvPr id="50426" name="Freeform 664"/>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0" y="54"/>
                        </a:cxn>
                        <a:cxn ang="0">
                          <a:pos x="0" y="54"/>
                        </a:cxn>
                        <a:cxn ang="0">
                          <a:pos x="0" y="54"/>
                        </a:cxn>
                        <a:cxn ang="0">
                          <a:pos x="0" y="1"/>
                        </a:cxn>
                        <a:cxn ang="0">
                          <a:pos x="0" y="1"/>
                        </a:cxn>
                        <a:cxn ang="0">
                          <a:pos x="0" y="1"/>
                        </a:cxn>
                        <a:cxn ang="0">
                          <a:pos x="1" y="1"/>
                        </a:cxn>
                        <a:cxn ang="0">
                          <a:pos x="1" y="0"/>
                        </a:cxn>
                        <a:cxn ang="0">
                          <a:pos x="1" y="0"/>
                        </a:cxn>
                      </a:cxnLst>
                      <a:rect l="txL" t="txT" r="txR" b="txB"/>
                      <a:pathLst>
                        <a:path w="1" h="54">
                          <a:moveTo>
                            <a:pt x="1" y="0"/>
                          </a:moveTo>
                          <a:lnTo>
                            <a:pt x="1" y="54"/>
                          </a:lnTo>
                          <a:lnTo>
                            <a:pt x="0" y="54"/>
                          </a:lnTo>
                          <a:lnTo>
                            <a:pt x="0" y="1"/>
                          </a:lnTo>
                          <a:lnTo>
                            <a:pt x="1" y="1"/>
                          </a:lnTo>
                          <a:lnTo>
                            <a:pt x="1" y="0"/>
                          </a:lnTo>
                          <a:close/>
                        </a:path>
                      </a:pathLst>
                    </a:custGeom>
                    <a:solidFill>
                      <a:srgbClr val="12141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27" name="Freeform 665"/>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0" y="54"/>
                        </a:cxn>
                        <a:cxn ang="0">
                          <a:pos x="0" y="54"/>
                        </a:cxn>
                        <a:cxn ang="0">
                          <a:pos x="0" y="54"/>
                        </a:cxn>
                        <a:cxn ang="0">
                          <a:pos x="0" y="1"/>
                        </a:cxn>
                        <a:cxn ang="0">
                          <a:pos x="0" y="1"/>
                        </a:cxn>
                        <a:cxn ang="0">
                          <a:pos x="0" y="1"/>
                        </a:cxn>
                        <a:cxn ang="0">
                          <a:pos x="1" y="1"/>
                        </a:cxn>
                        <a:cxn ang="0">
                          <a:pos x="1" y="0"/>
                        </a:cxn>
                        <a:cxn ang="0">
                          <a:pos x="1" y="0"/>
                        </a:cxn>
                      </a:cxnLst>
                      <a:rect l="txL" t="txT" r="txR" b="txB"/>
                      <a:pathLst>
                        <a:path w="1" h="54">
                          <a:moveTo>
                            <a:pt x="1" y="0"/>
                          </a:moveTo>
                          <a:lnTo>
                            <a:pt x="1" y="54"/>
                          </a:lnTo>
                          <a:lnTo>
                            <a:pt x="0" y="54"/>
                          </a:lnTo>
                          <a:lnTo>
                            <a:pt x="0" y="1"/>
                          </a:lnTo>
                          <a:lnTo>
                            <a:pt x="1" y="1"/>
                          </a:lnTo>
                          <a:lnTo>
                            <a:pt x="1"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66" name="Group 666"/>
                  <p:cNvGrpSpPr/>
                  <p:nvPr/>
                </p:nvGrpSpPr>
                <p:grpSpPr>
                  <a:xfrm>
                    <a:off x="4406" y="2181"/>
                    <a:ext cx="2" cy="32"/>
                    <a:chOff x="8909" y="7816"/>
                    <a:chExt cx="1" cy="54"/>
                  </a:xfrm>
                </p:grpSpPr>
                <p:sp>
                  <p:nvSpPr>
                    <p:cNvPr id="50424" name="Freeform 667"/>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1" y="54"/>
                        </a:cxn>
                        <a:cxn ang="0">
                          <a:pos x="0" y="54"/>
                        </a:cxn>
                        <a:cxn ang="0">
                          <a:pos x="0" y="54"/>
                        </a:cxn>
                        <a:cxn ang="0">
                          <a:pos x="0" y="54"/>
                        </a:cxn>
                        <a:cxn ang="0">
                          <a:pos x="0" y="54"/>
                        </a:cxn>
                        <a:cxn ang="0">
                          <a:pos x="0" y="53"/>
                        </a:cxn>
                        <a:cxn ang="0">
                          <a:pos x="0" y="2"/>
                        </a:cxn>
                        <a:cxn ang="0">
                          <a:pos x="0" y="1"/>
                        </a:cxn>
                        <a:cxn ang="0">
                          <a:pos x="0" y="1"/>
                        </a:cxn>
                        <a:cxn ang="0">
                          <a:pos x="0" y="1"/>
                        </a:cxn>
                        <a:cxn ang="0">
                          <a:pos x="1" y="1"/>
                        </a:cxn>
                        <a:cxn ang="0">
                          <a:pos x="1" y="1"/>
                        </a:cxn>
                        <a:cxn ang="0">
                          <a:pos x="1" y="0"/>
                        </a:cxn>
                        <a:cxn ang="0">
                          <a:pos x="1" y="0"/>
                        </a:cxn>
                      </a:cxnLst>
                      <a:rect l="txL" t="txT" r="txR" b="txB"/>
                      <a:pathLst>
                        <a:path w="1" h="54">
                          <a:moveTo>
                            <a:pt x="1" y="0"/>
                          </a:moveTo>
                          <a:lnTo>
                            <a:pt x="1" y="54"/>
                          </a:lnTo>
                          <a:lnTo>
                            <a:pt x="0" y="54"/>
                          </a:lnTo>
                          <a:lnTo>
                            <a:pt x="0" y="53"/>
                          </a:lnTo>
                          <a:lnTo>
                            <a:pt x="0" y="2"/>
                          </a:lnTo>
                          <a:lnTo>
                            <a:pt x="0" y="1"/>
                          </a:lnTo>
                          <a:lnTo>
                            <a:pt x="1" y="1"/>
                          </a:lnTo>
                          <a:lnTo>
                            <a:pt x="1" y="0"/>
                          </a:lnTo>
                          <a:close/>
                        </a:path>
                      </a:pathLst>
                    </a:custGeom>
                    <a:solidFill>
                      <a:srgbClr val="12141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25" name="Freeform 668"/>
                    <p:cNvSpPr/>
                    <p:nvPr/>
                  </p:nvSpPr>
                  <p:spPr>
                    <a:xfrm>
                      <a:off x="8909" y="7816"/>
                      <a:ext cx="1" cy="54"/>
                    </a:xfrm>
                    <a:custGeom>
                      <a:avLst/>
                      <a:gdLst>
                        <a:gd name="txL" fmla="*/ 0 w 1"/>
                        <a:gd name="txT" fmla="*/ 0 h 54"/>
                        <a:gd name="txR" fmla="*/ 1 w 1"/>
                        <a:gd name="txB" fmla="*/ 54 h 54"/>
                      </a:gdLst>
                      <a:ahLst/>
                      <a:cxnLst>
                        <a:cxn ang="0">
                          <a:pos x="1" y="0"/>
                        </a:cxn>
                        <a:cxn ang="0">
                          <a:pos x="1" y="54"/>
                        </a:cxn>
                        <a:cxn ang="0">
                          <a:pos x="1" y="54"/>
                        </a:cxn>
                        <a:cxn ang="0">
                          <a:pos x="1" y="54"/>
                        </a:cxn>
                        <a:cxn ang="0">
                          <a:pos x="1" y="54"/>
                        </a:cxn>
                        <a:cxn ang="0">
                          <a:pos x="0" y="54"/>
                        </a:cxn>
                        <a:cxn ang="0">
                          <a:pos x="0" y="54"/>
                        </a:cxn>
                        <a:cxn ang="0">
                          <a:pos x="0" y="54"/>
                        </a:cxn>
                        <a:cxn ang="0">
                          <a:pos x="0" y="54"/>
                        </a:cxn>
                        <a:cxn ang="0">
                          <a:pos x="0" y="53"/>
                        </a:cxn>
                        <a:cxn ang="0">
                          <a:pos x="0" y="2"/>
                        </a:cxn>
                        <a:cxn ang="0">
                          <a:pos x="0" y="1"/>
                        </a:cxn>
                        <a:cxn ang="0">
                          <a:pos x="0" y="1"/>
                        </a:cxn>
                        <a:cxn ang="0">
                          <a:pos x="0" y="1"/>
                        </a:cxn>
                        <a:cxn ang="0">
                          <a:pos x="1" y="1"/>
                        </a:cxn>
                        <a:cxn ang="0">
                          <a:pos x="1" y="1"/>
                        </a:cxn>
                        <a:cxn ang="0">
                          <a:pos x="1" y="0"/>
                        </a:cxn>
                        <a:cxn ang="0">
                          <a:pos x="1" y="0"/>
                        </a:cxn>
                      </a:cxnLst>
                      <a:rect l="txL" t="txT" r="txR" b="txB"/>
                      <a:pathLst>
                        <a:path w="1" h="54">
                          <a:moveTo>
                            <a:pt x="1" y="0"/>
                          </a:moveTo>
                          <a:lnTo>
                            <a:pt x="1" y="54"/>
                          </a:lnTo>
                          <a:lnTo>
                            <a:pt x="0" y="54"/>
                          </a:lnTo>
                          <a:lnTo>
                            <a:pt x="0" y="53"/>
                          </a:lnTo>
                          <a:lnTo>
                            <a:pt x="0" y="2"/>
                          </a:lnTo>
                          <a:lnTo>
                            <a:pt x="0" y="1"/>
                          </a:lnTo>
                          <a:lnTo>
                            <a:pt x="1" y="1"/>
                          </a:lnTo>
                          <a:lnTo>
                            <a:pt x="1" y="0"/>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67" name="Group 669"/>
                  <p:cNvGrpSpPr/>
                  <p:nvPr/>
                </p:nvGrpSpPr>
                <p:grpSpPr>
                  <a:xfrm>
                    <a:off x="4408" y="2181"/>
                    <a:ext cx="3" cy="32"/>
                    <a:chOff x="8910" y="7816"/>
                    <a:chExt cx="2" cy="54"/>
                  </a:xfrm>
                </p:grpSpPr>
                <p:sp>
                  <p:nvSpPr>
                    <p:cNvPr id="50422" name="Freeform 670"/>
                    <p:cNvSpPr/>
                    <p:nvPr/>
                  </p:nvSpPr>
                  <p:spPr>
                    <a:xfrm>
                      <a:off x="8910"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1" y="0"/>
                        </a:cxn>
                        <a:cxn ang="0">
                          <a:pos x="1" y="0"/>
                        </a:cxn>
                        <a:cxn ang="0">
                          <a:pos x="2" y="0"/>
                        </a:cxn>
                        <a:cxn ang="0">
                          <a:pos x="2" y="0"/>
                        </a:cxn>
                        <a:cxn ang="0">
                          <a:pos x="2" y="54"/>
                        </a:cxn>
                        <a:cxn ang="0">
                          <a:pos x="2" y="54"/>
                        </a:cxn>
                        <a:cxn ang="0">
                          <a:pos x="1"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solidFill>
                      <a:srgbClr val="151718">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23" name="Freeform 671"/>
                    <p:cNvSpPr/>
                    <p:nvPr/>
                  </p:nvSpPr>
                  <p:spPr>
                    <a:xfrm>
                      <a:off x="8910"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1" y="0"/>
                        </a:cxn>
                        <a:cxn ang="0">
                          <a:pos x="1" y="0"/>
                        </a:cxn>
                        <a:cxn ang="0">
                          <a:pos x="2" y="0"/>
                        </a:cxn>
                        <a:cxn ang="0">
                          <a:pos x="2" y="0"/>
                        </a:cxn>
                        <a:cxn ang="0">
                          <a:pos x="2" y="54"/>
                        </a:cxn>
                        <a:cxn ang="0">
                          <a:pos x="2" y="54"/>
                        </a:cxn>
                        <a:cxn ang="0">
                          <a:pos x="1"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68" name="Group 672"/>
                  <p:cNvGrpSpPr/>
                  <p:nvPr/>
                </p:nvGrpSpPr>
                <p:grpSpPr>
                  <a:xfrm>
                    <a:off x="4408" y="2181"/>
                    <a:ext cx="3" cy="32"/>
                    <a:chOff x="8910" y="7816"/>
                    <a:chExt cx="2" cy="54"/>
                  </a:xfrm>
                </p:grpSpPr>
                <p:sp>
                  <p:nvSpPr>
                    <p:cNvPr id="50420" name="Freeform 673"/>
                    <p:cNvSpPr/>
                    <p:nvPr/>
                  </p:nvSpPr>
                  <p:spPr>
                    <a:xfrm>
                      <a:off x="8910"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17191B">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21" name="Freeform 674"/>
                    <p:cNvSpPr/>
                    <p:nvPr/>
                  </p:nvSpPr>
                  <p:spPr>
                    <a:xfrm>
                      <a:off x="8910"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69" name="Group 675"/>
                  <p:cNvGrpSpPr/>
                  <p:nvPr/>
                </p:nvGrpSpPr>
                <p:grpSpPr>
                  <a:xfrm>
                    <a:off x="4411" y="2181"/>
                    <a:ext cx="3" cy="32"/>
                    <a:chOff x="8912" y="7816"/>
                    <a:chExt cx="2" cy="54"/>
                  </a:xfrm>
                </p:grpSpPr>
                <p:sp>
                  <p:nvSpPr>
                    <p:cNvPr id="50418" name="Freeform 676"/>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1A1D1E">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19" name="Freeform 677"/>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70" name="Group 678"/>
                  <p:cNvGrpSpPr/>
                  <p:nvPr/>
                </p:nvGrpSpPr>
                <p:grpSpPr>
                  <a:xfrm>
                    <a:off x="4411" y="2181"/>
                    <a:ext cx="3" cy="32"/>
                    <a:chOff x="8912" y="7816"/>
                    <a:chExt cx="2" cy="54"/>
                  </a:xfrm>
                </p:grpSpPr>
                <p:sp>
                  <p:nvSpPr>
                    <p:cNvPr id="50416" name="Freeform 679"/>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0"/>
                        </a:cxn>
                        <a:cxn ang="0">
                          <a:pos x="2" y="1"/>
                        </a:cxn>
                        <a:cxn ang="0">
                          <a:pos x="2" y="1"/>
                        </a:cxn>
                        <a:cxn ang="0">
                          <a:pos x="2" y="54"/>
                        </a:cxn>
                        <a:cxn ang="0">
                          <a:pos x="2"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2" y="1"/>
                          </a:lnTo>
                          <a:lnTo>
                            <a:pt x="2" y="54"/>
                          </a:lnTo>
                          <a:lnTo>
                            <a:pt x="1" y="54"/>
                          </a:lnTo>
                          <a:lnTo>
                            <a:pt x="0" y="54"/>
                          </a:lnTo>
                          <a:close/>
                        </a:path>
                      </a:pathLst>
                    </a:custGeom>
                    <a:solidFill>
                      <a:srgbClr val="20232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17" name="Freeform 680"/>
                    <p:cNvSpPr/>
                    <p:nvPr/>
                  </p:nvSpPr>
                  <p:spPr>
                    <a:xfrm>
                      <a:off x="8912"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0"/>
                        </a:cxn>
                        <a:cxn ang="0">
                          <a:pos x="2" y="1"/>
                        </a:cxn>
                        <a:cxn ang="0">
                          <a:pos x="2" y="1"/>
                        </a:cxn>
                        <a:cxn ang="0">
                          <a:pos x="2" y="54"/>
                        </a:cxn>
                        <a:cxn ang="0">
                          <a:pos x="2"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2" y="1"/>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71" name="Group 681"/>
                  <p:cNvGrpSpPr/>
                  <p:nvPr/>
                </p:nvGrpSpPr>
                <p:grpSpPr>
                  <a:xfrm>
                    <a:off x="4414" y="2181"/>
                    <a:ext cx="3" cy="32"/>
                    <a:chOff x="8914" y="7816"/>
                    <a:chExt cx="2" cy="54"/>
                  </a:xfrm>
                </p:grpSpPr>
                <p:sp>
                  <p:nvSpPr>
                    <p:cNvPr id="50414" name="Freeform 682"/>
                    <p:cNvSpPr/>
                    <p:nvPr/>
                  </p:nvSpPr>
                  <p:spPr>
                    <a:xfrm>
                      <a:off x="8914"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1"/>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solidFill>
                      <a:srgbClr val="24282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15" name="Freeform 683"/>
                    <p:cNvSpPr/>
                    <p:nvPr/>
                  </p:nvSpPr>
                  <p:spPr>
                    <a:xfrm>
                      <a:off x="8914"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1"/>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72" name="Group 684"/>
                  <p:cNvGrpSpPr/>
                  <p:nvPr/>
                </p:nvGrpSpPr>
                <p:grpSpPr>
                  <a:xfrm>
                    <a:off x="4414" y="2079"/>
                    <a:ext cx="3" cy="134"/>
                    <a:chOff x="8914" y="7645"/>
                    <a:chExt cx="2" cy="225"/>
                  </a:xfrm>
                </p:grpSpPr>
                <p:sp>
                  <p:nvSpPr>
                    <p:cNvPr id="50412" name="Freeform 685"/>
                    <p:cNvSpPr/>
                    <p:nvPr/>
                  </p:nvSpPr>
                  <p:spPr>
                    <a:xfrm>
                      <a:off x="8914" y="7645"/>
                      <a:ext cx="2" cy="225"/>
                    </a:xfrm>
                    <a:custGeom>
                      <a:avLst/>
                      <a:gdLst>
                        <a:gd name="txL" fmla="*/ 0 w 2"/>
                        <a:gd name="txT" fmla="*/ 0 h 225"/>
                        <a:gd name="txR" fmla="*/ 2 w 2"/>
                        <a:gd name="txB" fmla="*/ 225 h 225"/>
                      </a:gdLst>
                      <a:ahLst/>
                      <a:cxnLst>
                        <a:cxn ang="0">
                          <a:pos x="0" y="225"/>
                        </a:cxn>
                        <a:cxn ang="0">
                          <a:pos x="0" y="172"/>
                        </a:cxn>
                        <a:cxn ang="0">
                          <a:pos x="0" y="172"/>
                        </a:cxn>
                        <a:cxn ang="0">
                          <a:pos x="1" y="172"/>
                        </a:cxn>
                        <a:cxn ang="0">
                          <a:pos x="1" y="172"/>
                        </a:cxn>
                        <a:cxn ang="0">
                          <a:pos x="1" y="172"/>
                        </a:cxn>
                        <a:cxn ang="0">
                          <a:pos x="1" y="173"/>
                        </a:cxn>
                        <a:cxn ang="0">
                          <a:pos x="1" y="1"/>
                        </a:cxn>
                        <a:cxn ang="0">
                          <a:pos x="1" y="1"/>
                        </a:cxn>
                        <a:cxn ang="0">
                          <a:pos x="1" y="1"/>
                        </a:cxn>
                        <a:cxn ang="0">
                          <a:pos x="1" y="1"/>
                        </a:cxn>
                        <a:cxn ang="0">
                          <a:pos x="1" y="0"/>
                        </a:cxn>
                        <a:cxn ang="0">
                          <a:pos x="2" y="0"/>
                        </a:cxn>
                        <a:cxn ang="0">
                          <a:pos x="2" y="0"/>
                        </a:cxn>
                        <a:cxn ang="0">
                          <a:pos x="2" y="225"/>
                        </a:cxn>
                        <a:cxn ang="0">
                          <a:pos x="2" y="224"/>
                        </a:cxn>
                        <a:cxn ang="0">
                          <a:pos x="1" y="224"/>
                        </a:cxn>
                        <a:cxn ang="0">
                          <a:pos x="1" y="224"/>
                        </a:cxn>
                        <a:cxn ang="0">
                          <a:pos x="1" y="224"/>
                        </a:cxn>
                        <a:cxn ang="0">
                          <a:pos x="1" y="224"/>
                        </a:cxn>
                        <a:cxn ang="0">
                          <a:pos x="1" y="224"/>
                        </a:cxn>
                        <a:cxn ang="0">
                          <a:pos x="1" y="223"/>
                        </a:cxn>
                        <a:cxn ang="0">
                          <a:pos x="1" y="225"/>
                        </a:cxn>
                        <a:cxn ang="0">
                          <a:pos x="1" y="225"/>
                        </a:cxn>
                        <a:cxn ang="0">
                          <a:pos x="1" y="225"/>
                        </a:cxn>
                        <a:cxn ang="0">
                          <a:pos x="0" y="225"/>
                        </a:cxn>
                        <a:cxn ang="0">
                          <a:pos x="0" y="225"/>
                        </a:cxn>
                        <a:cxn ang="0">
                          <a:pos x="0" y="225"/>
                        </a:cxn>
                      </a:cxnLst>
                      <a:rect l="txL" t="txT" r="txR" b="txB"/>
                      <a:pathLst>
                        <a:path w="2" h="225">
                          <a:moveTo>
                            <a:pt x="0" y="225"/>
                          </a:moveTo>
                          <a:lnTo>
                            <a:pt x="0" y="172"/>
                          </a:lnTo>
                          <a:lnTo>
                            <a:pt x="1" y="172"/>
                          </a:lnTo>
                          <a:lnTo>
                            <a:pt x="1" y="173"/>
                          </a:lnTo>
                          <a:lnTo>
                            <a:pt x="1" y="1"/>
                          </a:lnTo>
                          <a:lnTo>
                            <a:pt x="1" y="0"/>
                          </a:lnTo>
                          <a:lnTo>
                            <a:pt x="2" y="0"/>
                          </a:lnTo>
                          <a:lnTo>
                            <a:pt x="2" y="225"/>
                          </a:lnTo>
                          <a:lnTo>
                            <a:pt x="2" y="224"/>
                          </a:lnTo>
                          <a:lnTo>
                            <a:pt x="1" y="224"/>
                          </a:lnTo>
                          <a:lnTo>
                            <a:pt x="1" y="223"/>
                          </a:lnTo>
                          <a:lnTo>
                            <a:pt x="1" y="225"/>
                          </a:lnTo>
                          <a:lnTo>
                            <a:pt x="0" y="225"/>
                          </a:lnTo>
                          <a:close/>
                        </a:path>
                      </a:pathLst>
                    </a:custGeom>
                    <a:solidFill>
                      <a:srgbClr val="282D2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13" name="Freeform 686"/>
                    <p:cNvSpPr/>
                    <p:nvPr/>
                  </p:nvSpPr>
                  <p:spPr>
                    <a:xfrm>
                      <a:off x="8914" y="7645"/>
                      <a:ext cx="2" cy="225"/>
                    </a:xfrm>
                    <a:custGeom>
                      <a:avLst/>
                      <a:gdLst>
                        <a:gd name="txL" fmla="*/ 0 w 2"/>
                        <a:gd name="txT" fmla="*/ 0 h 225"/>
                        <a:gd name="txR" fmla="*/ 2 w 2"/>
                        <a:gd name="txB" fmla="*/ 225 h 225"/>
                      </a:gdLst>
                      <a:ahLst/>
                      <a:cxnLst>
                        <a:cxn ang="0">
                          <a:pos x="0" y="225"/>
                        </a:cxn>
                        <a:cxn ang="0">
                          <a:pos x="0" y="172"/>
                        </a:cxn>
                        <a:cxn ang="0">
                          <a:pos x="0" y="172"/>
                        </a:cxn>
                        <a:cxn ang="0">
                          <a:pos x="1" y="172"/>
                        </a:cxn>
                        <a:cxn ang="0">
                          <a:pos x="1" y="172"/>
                        </a:cxn>
                        <a:cxn ang="0">
                          <a:pos x="1" y="172"/>
                        </a:cxn>
                        <a:cxn ang="0">
                          <a:pos x="1" y="173"/>
                        </a:cxn>
                        <a:cxn ang="0">
                          <a:pos x="1" y="1"/>
                        </a:cxn>
                        <a:cxn ang="0">
                          <a:pos x="1" y="1"/>
                        </a:cxn>
                        <a:cxn ang="0">
                          <a:pos x="1" y="1"/>
                        </a:cxn>
                        <a:cxn ang="0">
                          <a:pos x="1" y="1"/>
                        </a:cxn>
                        <a:cxn ang="0">
                          <a:pos x="1" y="0"/>
                        </a:cxn>
                        <a:cxn ang="0">
                          <a:pos x="2" y="0"/>
                        </a:cxn>
                        <a:cxn ang="0">
                          <a:pos x="2" y="0"/>
                        </a:cxn>
                        <a:cxn ang="0">
                          <a:pos x="2" y="225"/>
                        </a:cxn>
                        <a:cxn ang="0">
                          <a:pos x="2" y="224"/>
                        </a:cxn>
                        <a:cxn ang="0">
                          <a:pos x="1" y="224"/>
                        </a:cxn>
                        <a:cxn ang="0">
                          <a:pos x="1" y="224"/>
                        </a:cxn>
                        <a:cxn ang="0">
                          <a:pos x="1" y="224"/>
                        </a:cxn>
                        <a:cxn ang="0">
                          <a:pos x="1" y="224"/>
                        </a:cxn>
                        <a:cxn ang="0">
                          <a:pos x="1" y="224"/>
                        </a:cxn>
                        <a:cxn ang="0">
                          <a:pos x="1" y="223"/>
                        </a:cxn>
                        <a:cxn ang="0">
                          <a:pos x="1" y="225"/>
                        </a:cxn>
                        <a:cxn ang="0">
                          <a:pos x="1" y="225"/>
                        </a:cxn>
                        <a:cxn ang="0">
                          <a:pos x="1" y="225"/>
                        </a:cxn>
                        <a:cxn ang="0">
                          <a:pos x="0" y="225"/>
                        </a:cxn>
                        <a:cxn ang="0">
                          <a:pos x="0" y="225"/>
                        </a:cxn>
                        <a:cxn ang="0">
                          <a:pos x="0" y="225"/>
                        </a:cxn>
                      </a:cxnLst>
                      <a:rect l="txL" t="txT" r="txR" b="txB"/>
                      <a:pathLst>
                        <a:path w="2" h="225">
                          <a:moveTo>
                            <a:pt x="0" y="225"/>
                          </a:moveTo>
                          <a:lnTo>
                            <a:pt x="0" y="172"/>
                          </a:lnTo>
                          <a:lnTo>
                            <a:pt x="1" y="172"/>
                          </a:lnTo>
                          <a:lnTo>
                            <a:pt x="1" y="173"/>
                          </a:lnTo>
                          <a:lnTo>
                            <a:pt x="1" y="1"/>
                          </a:lnTo>
                          <a:lnTo>
                            <a:pt x="1" y="0"/>
                          </a:lnTo>
                          <a:lnTo>
                            <a:pt x="2" y="0"/>
                          </a:lnTo>
                          <a:lnTo>
                            <a:pt x="2" y="225"/>
                          </a:lnTo>
                          <a:lnTo>
                            <a:pt x="2" y="224"/>
                          </a:lnTo>
                          <a:lnTo>
                            <a:pt x="1" y="224"/>
                          </a:lnTo>
                          <a:lnTo>
                            <a:pt x="1" y="223"/>
                          </a:lnTo>
                          <a:lnTo>
                            <a:pt x="1" y="225"/>
                          </a:lnTo>
                          <a:lnTo>
                            <a:pt x="0" y="225"/>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73" name="Group 687"/>
                  <p:cNvGrpSpPr/>
                  <p:nvPr/>
                </p:nvGrpSpPr>
                <p:grpSpPr>
                  <a:xfrm>
                    <a:off x="4417" y="2078"/>
                    <a:ext cx="2" cy="135"/>
                    <a:chOff x="8916" y="7643"/>
                    <a:chExt cx="1" cy="227"/>
                  </a:xfrm>
                </p:grpSpPr>
                <p:sp>
                  <p:nvSpPr>
                    <p:cNvPr id="50410" name="Freeform 688"/>
                    <p:cNvSpPr/>
                    <p:nvPr/>
                  </p:nvSpPr>
                  <p:spPr>
                    <a:xfrm>
                      <a:off x="8916" y="7643"/>
                      <a:ext cx="1" cy="227"/>
                    </a:xfrm>
                    <a:custGeom>
                      <a:avLst/>
                      <a:gdLst>
                        <a:gd name="txL" fmla="*/ 0 w 1"/>
                        <a:gd name="txT" fmla="*/ 0 h 227"/>
                        <a:gd name="txR" fmla="*/ 1 w 1"/>
                        <a:gd name="txB" fmla="*/ 227 h 227"/>
                      </a:gdLst>
                      <a:ahLst/>
                      <a:cxnLst>
                        <a:cxn ang="0">
                          <a:pos x="0" y="227"/>
                        </a:cxn>
                        <a:cxn ang="0">
                          <a:pos x="0" y="174"/>
                        </a:cxn>
                        <a:cxn ang="0">
                          <a:pos x="0" y="174"/>
                        </a:cxn>
                        <a:cxn ang="0">
                          <a:pos x="0" y="174"/>
                        </a:cxn>
                        <a:cxn ang="0">
                          <a:pos x="0" y="175"/>
                        </a:cxn>
                        <a:cxn ang="0">
                          <a:pos x="0" y="2"/>
                        </a:cxn>
                        <a:cxn ang="0">
                          <a:pos x="0" y="2"/>
                        </a:cxn>
                        <a:cxn ang="0">
                          <a:pos x="0" y="1"/>
                        </a:cxn>
                        <a:cxn ang="0">
                          <a:pos x="0" y="1"/>
                        </a:cxn>
                        <a:cxn ang="0">
                          <a:pos x="0" y="1"/>
                        </a:cxn>
                        <a:cxn ang="0">
                          <a:pos x="1" y="1"/>
                        </a:cxn>
                        <a:cxn ang="0">
                          <a:pos x="1" y="1"/>
                        </a:cxn>
                        <a:cxn ang="0">
                          <a:pos x="1" y="1"/>
                        </a:cxn>
                        <a:cxn ang="0">
                          <a:pos x="1" y="0"/>
                        </a:cxn>
                        <a:cxn ang="0">
                          <a:pos x="1" y="0"/>
                        </a:cxn>
                        <a:cxn ang="0">
                          <a:pos x="1" y="227"/>
                        </a:cxn>
                        <a:cxn ang="0">
                          <a:pos x="1" y="227"/>
                        </a:cxn>
                        <a:cxn ang="0">
                          <a:pos x="1" y="227"/>
                        </a:cxn>
                        <a:cxn ang="0">
                          <a:pos x="1" y="227"/>
                        </a:cxn>
                        <a:cxn ang="0">
                          <a:pos x="1" y="227"/>
                        </a:cxn>
                        <a:cxn ang="0">
                          <a:pos x="0" y="226"/>
                        </a:cxn>
                        <a:cxn ang="0">
                          <a:pos x="0" y="226"/>
                        </a:cxn>
                        <a:cxn ang="0">
                          <a:pos x="0" y="226"/>
                        </a:cxn>
                        <a:cxn ang="0">
                          <a:pos x="0" y="226"/>
                        </a:cxn>
                        <a:cxn ang="0">
                          <a:pos x="0" y="226"/>
                        </a:cxn>
                        <a:cxn ang="0">
                          <a:pos x="0" y="227"/>
                        </a:cxn>
                        <a:cxn ang="0">
                          <a:pos x="0" y="227"/>
                        </a:cxn>
                        <a:cxn ang="0">
                          <a:pos x="0" y="227"/>
                        </a:cxn>
                      </a:cxnLst>
                      <a:rect l="txL" t="txT" r="txR" b="txB"/>
                      <a:pathLst>
                        <a:path w="1" h="227">
                          <a:moveTo>
                            <a:pt x="0" y="227"/>
                          </a:moveTo>
                          <a:lnTo>
                            <a:pt x="0" y="174"/>
                          </a:lnTo>
                          <a:lnTo>
                            <a:pt x="0" y="175"/>
                          </a:lnTo>
                          <a:lnTo>
                            <a:pt x="0" y="2"/>
                          </a:lnTo>
                          <a:lnTo>
                            <a:pt x="0" y="1"/>
                          </a:lnTo>
                          <a:lnTo>
                            <a:pt x="1" y="1"/>
                          </a:lnTo>
                          <a:lnTo>
                            <a:pt x="1" y="0"/>
                          </a:lnTo>
                          <a:lnTo>
                            <a:pt x="1" y="227"/>
                          </a:lnTo>
                          <a:lnTo>
                            <a:pt x="0" y="226"/>
                          </a:lnTo>
                          <a:lnTo>
                            <a:pt x="0" y="227"/>
                          </a:lnTo>
                          <a:close/>
                        </a:path>
                      </a:pathLst>
                    </a:custGeom>
                    <a:solidFill>
                      <a:srgbClr val="2C3134">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11" name="Freeform 689"/>
                    <p:cNvSpPr/>
                    <p:nvPr/>
                  </p:nvSpPr>
                  <p:spPr>
                    <a:xfrm>
                      <a:off x="8916" y="7643"/>
                      <a:ext cx="1" cy="227"/>
                    </a:xfrm>
                    <a:custGeom>
                      <a:avLst/>
                      <a:gdLst>
                        <a:gd name="txL" fmla="*/ 0 w 1"/>
                        <a:gd name="txT" fmla="*/ 0 h 227"/>
                        <a:gd name="txR" fmla="*/ 1 w 1"/>
                        <a:gd name="txB" fmla="*/ 227 h 227"/>
                      </a:gdLst>
                      <a:ahLst/>
                      <a:cxnLst>
                        <a:cxn ang="0">
                          <a:pos x="0" y="227"/>
                        </a:cxn>
                        <a:cxn ang="0">
                          <a:pos x="0" y="174"/>
                        </a:cxn>
                        <a:cxn ang="0">
                          <a:pos x="0" y="174"/>
                        </a:cxn>
                        <a:cxn ang="0">
                          <a:pos x="0" y="174"/>
                        </a:cxn>
                        <a:cxn ang="0">
                          <a:pos x="0" y="175"/>
                        </a:cxn>
                        <a:cxn ang="0">
                          <a:pos x="0" y="2"/>
                        </a:cxn>
                        <a:cxn ang="0">
                          <a:pos x="0" y="2"/>
                        </a:cxn>
                        <a:cxn ang="0">
                          <a:pos x="0" y="1"/>
                        </a:cxn>
                        <a:cxn ang="0">
                          <a:pos x="0" y="1"/>
                        </a:cxn>
                        <a:cxn ang="0">
                          <a:pos x="0" y="1"/>
                        </a:cxn>
                        <a:cxn ang="0">
                          <a:pos x="1" y="1"/>
                        </a:cxn>
                        <a:cxn ang="0">
                          <a:pos x="1" y="1"/>
                        </a:cxn>
                        <a:cxn ang="0">
                          <a:pos x="1" y="1"/>
                        </a:cxn>
                        <a:cxn ang="0">
                          <a:pos x="1" y="0"/>
                        </a:cxn>
                        <a:cxn ang="0">
                          <a:pos x="1" y="0"/>
                        </a:cxn>
                        <a:cxn ang="0">
                          <a:pos x="1" y="227"/>
                        </a:cxn>
                        <a:cxn ang="0">
                          <a:pos x="1" y="227"/>
                        </a:cxn>
                        <a:cxn ang="0">
                          <a:pos x="1" y="227"/>
                        </a:cxn>
                        <a:cxn ang="0">
                          <a:pos x="1" y="227"/>
                        </a:cxn>
                        <a:cxn ang="0">
                          <a:pos x="1" y="227"/>
                        </a:cxn>
                        <a:cxn ang="0">
                          <a:pos x="0" y="226"/>
                        </a:cxn>
                        <a:cxn ang="0">
                          <a:pos x="0" y="226"/>
                        </a:cxn>
                        <a:cxn ang="0">
                          <a:pos x="0" y="226"/>
                        </a:cxn>
                        <a:cxn ang="0">
                          <a:pos x="0" y="226"/>
                        </a:cxn>
                        <a:cxn ang="0">
                          <a:pos x="0" y="226"/>
                        </a:cxn>
                        <a:cxn ang="0">
                          <a:pos x="0" y="227"/>
                        </a:cxn>
                        <a:cxn ang="0">
                          <a:pos x="0" y="227"/>
                        </a:cxn>
                        <a:cxn ang="0">
                          <a:pos x="0" y="227"/>
                        </a:cxn>
                      </a:cxnLst>
                      <a:rect l="txL" t="txT" r="txR" b="txB"/>
                      <a:pathLst>
                        <a:path w="1" h="227">
                          <a:moveTo>
                            <a:pt x="0" y="227"/>
                          </a:moveTo>
                          <a:lnTo>
                            <a:pt x="0" y="174"/>
                          </a:lnTo>
                          <a:lnTo>
                            <a:pt x="0" y="175"/>
                          </a:lnTo>
                          <a:lnTo>
                            <a:pt x="0" y="2"/>
                          </a:lnTo>
                          <a:lnTo>
                            <a:pt x="0" y="1"/>
                          </a:lnTo>
                          <a:lnTo>
                            <a:pt x="1" y="1"/>
                          </a:lnTo>
                          <a:lnTo>
                            <a:pt x="1" y="0"/>
                          </a:lnTo>
                          <a:lnTo>
                            <a:pt x="1" y="227"/>
                          </a:lnTo>
                          <a:lnTo>
                            <a:pt x="0" y="226"/>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74" name="Group 690"/>
                  <p:cNvGrpSpPr/>
                  <p:nvPr/>
                </p:nvGrpSpPr>
                <p:grpSpPr>
                  <a:xfrm>
                    <a:off x="4417" y="2078"/>
                    <a:ext cx="2" cy="135"/>
                    <a:chOff x="8916" y="7643"/>
                    <a:chExt cx="1" cy="227"/>
                  </a:xfrm>
                </p:grpSpPr>
                <p:sp>
                  <p:nvSpPr>
                    <p:cNvPr id="50408" name="Freeform 691"/>
                    <p:cNvSpPr/>
                    <p:nvPr/>
                  </p:nvSpPr>
                  <p:spPr>
                    <a:xfrm>
                      <a:off x="8916" y="7643"/>
                      <a:ext cx="1" cy="227"/>
                    </a:xfrm>
                    <a:custGeom>
                      <a:avLst/>
                      <a:gdLst>
                        <a:gd name="txL" fmla="*/ 0 w 1"/>
                        <a:gd name="txT" fmla="*/ 0 h 227"/>
                        <a:gd name="txR" fmla="*/ 1 w 1"/>
                        <a:gd name="txB" fmla="*/ 227 h 227"/>
                      </a:gdLst>
                      <a:ahLst/>
                      <a:cxnLst>
                        <a:cxn ang="0">
                          <a:pos x="0" y="226"/>
                        </a:cxn>
                        <a:cxn ang="0">
                          <a:pos x="0" y="1"/>
                        </a:cxn>
                        <a:cxn ang="0">
                          <a:pos x="0" y="1"/>
                        </a:cxn>
                        <a:cxn ang="0">
                          <a:pos x="0" y="1"/>
                        </a:cxn>
                        <a:cxn ang="0">
                          <a:pos x="0" y="1"/>
                        </a:cxn>
                        <a:cxn ang="0">
                          <a:pos x="1" y="1"/>
                        </a:cxn>
                        <a:cxn ang="0">
                          <a:pos x="1" y="0"/>
                        </a:cxn>
                        <a:cxn ang="0">
                          <a:pos x="1" y="0"/>
                        </a:cxn>
                        <a:cxn ang="0">
                          <a:pos x="1" y="0"/>
                        </a:cxn>
                        <a:cxn ang="0">
                          <a:pos x="1" y="227"/>
                        </a:cxn>
                        <a:cxn ang="0">
                          <a:pos x="1" y="227"/>
                        </a:cxn>
                        <a:cxn ang="0">
                          <a:pos x="1" y="227"/>
                        </a:cxn>
                        <a:cxn ang="0">
                          <a:pos x="1" y="227"/>
                        </a:cxn>
                        <a:cxn ang="0">
                          <a:pos x="0" y="227"/>
                        </a:cxn>
                        <a:cxn ang="0">
                          <a:pos x="0" y="227"/>
                        </a:cxn>
                        <a:cxn ang="0">
                          <a:pos x="0" y="226"/>
                        </a:cxn>
                        <a:cxn ang="0">
                          <a:pos x="0" y="226"/>
                        </a:cxn>
                      </a:cxnLst>
                      <a:rect l="txL" t="txT" r="txR" b="txB"/>
                      <a:pathLst>
                        <a:path w="1" h="227">
                          <a:moveTo>
                            <a:pt x="0" y="226"/>
                          </a:moveTo>
                          <a:lnTo>
                            <a:pt x="0" y="1"/>
                          </a:lnTo>
                          <a:lnTo>
                            <a:pt x="1" y="1"/>
                          </a:lnTo>
                          <a:lnTo>
                            <a:pt x="1" y="0"/>
                          </a:lnTo>
                          <a:lnTo>
                            <a:pt x="1" y="227"/>
                          </a:lnTo>
                          <a:lnTo>
                            <a:pt x="0" y="227"/>
                          </a:lnTo>
                          <a:lnTo>
                            <a:pt x="0" y="226"/>
                          </a:lnTo>
                          <a:close/>
                        </a:path>
                      </a:pathLst>
                    </a:custGeom>
                    <a:solidFill>
                      <a:srgbClr val="34393B">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09" name="Freeform 692"/>
                    <p:cNvSpPr/>
                    <p:nvPr/>
                  </p:nvSpPr>
                  <p:spPr>
                    <a:xfrm>
                      <a:off x="8916" y="7643"/>
                      <a:ext cx="1" cy="227"/>
                    </a:xfrm>
                    <a:custGeom>
                      <a:avLst/>
                      <a:gdLst>
                        <a:gd name="txL" fmla="*/ 0 w 1"/>
                        <a:gd name="txT" fmla="*/ 0 h 227"/>
                        <a:gd name="txR" fmla="*/ 1 w 1"/>
                        <a:gd name="txB" fmla="*/ 227 h 227"/>
                      </a:gdLst>
                      <a:ahLst/>
                      <a:cxnLst>
                        <a:cxn ang="0">
                          <a:pos x="0" y="226"/>
                        </a:cxn>
                        <a:cxn ang="0">
                          <a:pos x="0" y="1"/>
                        </a:cxn>
                        <a:cxn ang="0">
                          <a:pos x="0" y="1"/>
                        </a:cxn>
                        <a:cxn ang="0">
                          <a:pos x="0" y="1"/>
                        </a:cxn>
                        <a:cxn ang="0">
                          <a:pos x="0" y="1"/>
                        </a:cxn>
                        <a:cxn ang="0">
                          <a:pos x="1" y="1"/>
                        </a:cxn>
                        <a:cxn ang="0">
                          <a:pos x="1" y="0"/>
                        </a:cxn>
                        <a:cxn ang="0">
                          <a:pos x="1" y="0"/>
                        </a:cxn>
                        <a:cxn ang="0">
                          <a:pos x="1" y="0"/>
                        </a:cxn>
                        <a:cxn ang="0">
                          <a:pos x="1" y="227"/>
                        </a:cxn>
                        <a:cxn ang="0">
                          <a:pos x="1" y="227"/>
                        </a:cxn>
                        <a:cxn ang="0">
                          <a:pos x="1" y="227"/>
                        </a:cxn>
                        <a:cxn ang="0">
                          <a:pos x="1" y="227"/>
                        </a:cxn>
                        <a:cxn ang="0">
                          <a:pos x="0" y="227"/>
                        </a:cxn>
                        <a:cxn ang="0">
                          <a:pos x="0" y="227"/>
                        </a:cxn>
                        <a:cxn ang="0">
                          <a:pos x="0" y="226"/>
                        </a:cxn>
                        <a:cxn ang="0">
                          <a:pos x="0" y="226"/>
                        </a:cxn>
                      </a:cxnLst>
                      <a:rect l="txL" t="txT" r="txR" b="txB"/>
                      <a:pathLst>
                        <a:path w="1" h="227">
                          <a:moveTo>
                            <a:pt x="0" y="226"/>
                          </a:moveTo>
                          <a:lnTo>
                            <a:pt x="0" y="1"/>
                          </a:lnTo>
                          <a:lnTo>
                            <a:pt x="1" y="1"/>
                          </a:lnTo>
                          <a:lnTo>
                            <a:pt x="1" y="0"/>
                          </a:lnTo>
                          <a:lnTo>
                            <a:pt x="1" y="227"/>
                          </a:lnTo>
                          <a:lnTo>
                            <a:pt x="0" y="227"/>
                          </a:lnTo>
                          <a:lnTo>
                            <a:pt x="0" y="226"/>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275" name="Freeform 693"/>
                  <p:cNvSpPr/>
                  <p:nvPr/>
                </p:nvSpPr>
                <p:spPr>
                  <a:xfrm>
                    <a:off x="4419" y="2078"/>
                    <a:ext cx="1" cy="136"/>
                  </a:xfrm>
                  <a:custGeom>
                    <a:avLst/>
                    <a:gdLst>
                      <a:gd name="txL" fmla="*/ 0 w 1"/>
                      <a:gd name="txT" fmla="*/ 0 h 229"/>
                      <a:gd name="txR" fmla="*/ 1 w 1"/>
                      <a:gd name="txB" fmla="*/ 229 h 229"/>
                    </a:gdLst>
                    <a:ahLst/>
                    <a:cxnLst>
                      <a:cxn ang="0">
                        <a:pos x="0" y="1"/>
                      </a:cxn>
                      <a:cxn ang="0">
                        <a:pos x="0" y="1"/>
                      </a:cxn>
                      <a:cxn ang="0">
                        <a:pos x="0" y="1"/>
                      </a:cxn>
                      <a:cxn ang="0">
                        <a:pos x="0" y="1"/>
                      </a:cxn>
                      <a:cxn ang="0">
                        <a:pos x="0" y="1"/>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Lst>
                    <a:rect l="txL" t="txT" r="txR" b="txB"/>
                    <a:pathLst>
                      <a:path w="1" h="229">
                        <a:moveTo>
                          <a:pt x="0" y="228"/>
                        </a:moveTo>
                        <a:lnTo>
                          <a:pt x="0" y="1"/>
                        </a:lnTo>
                        <a:lnTo>
                          <a:pt x="0" y="0"/>
                        </a:lnTo>
                        <a:lnTo>
                          <a:pt x="0" y="229"/>
                        </a:lnTo>
                        <a:lnTo>
                          <a:pt x="0" y="22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276" name="Group 694"/>
                  <p:cNvGrpSpPr/>
                  <p:nvPr/>
                </p:nvGrpSpPr>
                <p:grpSpPr>
                  <a:xfrm>
                    <a:off x="4419" y="2078"/>
                    <a:ext cx="3" cy="136"/>
                    <a:chOff x="8917" y="7643"/>
                    <a:chExt cx="2" cy="229"/>
                  </a:xfrm>
                </p:grpSpPr>
                <p:sp>
                  <p:nvSpPr>
                    <p:cNvPr id="50406" name="Freeform 695"/>
                    <p:cNvSpPr/>
                    <p:nvPr/>
                  </p:nvSpPr>
                  <p:spPr>
                    <a:xfrm>
                      <a:off x="8917" y="7643"/>
                      <a:ext cx="2" cy="229"/>
                    </a:xfrm>
                    <a:custGeom>
                      <a:avLst/>
                      <a:gdLst>
                        <a:gd name="txL" fmla="*/ 0 w 2"/>
                        <a:gd name="txT" fmla="*/ 0 h 229"/>
                        <a:gd name="txR" fmla="*/ 2 w 2"/>
                        <a:gd name="txB" fmla="*/ 229 h 229"/>
                      </a:gdLst>
                      <a:ahLst/>
                      <a:cxnLst>
                        <a:cxn ang="0">
                          <a:pos x="0" y="228"/>
                        </a:cxn>
                        <a:cxn ang="0">
                          <a:pos x="0" y="1"/>
                        </a:cxn>
                        <a:cxn ang="0">
                          <a:pos x="1" y="1"/>
                        </a:cxn>
                        <a:cxn ang="0">
                          <a:pos x="1" y="1"/>
                        </a:cxn>
                        <a:cxn ang="0">
                          <a:pos x="1" y="0"/>
                        </a:cxn>
                        <a:cxn ang="0">
                          <a:pos x="2" y="0"/>
                        </a:cxn>
                        <a:cxn ang="0">
                          <a:pos x="2" y="0"/>
                        </a:cxn>
                        <a:cxn ang="0">
                          <a:pos x="2" y="0"/>
                        </a:cxn>
                        <a:cxn ang="0">
                          <a:pos x="2" y="229"/>
                        </a:cxn>
                        <a:cxn ang="0">
                          <a:pos x="2" y="229"/>
                        </a:cxn>
                        <a:cxn ang="0">
                          <a:pos x="2" y="229"/>
                        </a:cxn>
                        <a:cxn ang="0">
                          <a:pos x="1" y="229"/>
                        </a:cxn>
                        <a:cxn ang="0">
                          <a:pos x="1" y="229"/>
                        </a:cxn>
                        <a:cxn ang="0">
                          <a:pos x="1" y="229"/>
                        </a:cxn>
                        <a:cxn ang="0">
                          <a:pos x="0" y="228"/>
                        </a:cxn>
                      </a:cxnLst>
                      <a:rect l="txL" t="txT" r="txR" b="txB"/>
                      <a:pathLst>
                        <a:path w="2" h="229">
                          <a:moveTo>
                            <a:pt x="0" y="228"/>
                          </a:moveTo>
                          <a:lnTo>
                            <a:pt x="0" y="1"/>
                          </a:lnTo>
                          <a:lnTo>
                            <a:pt x="1" y="1"/>
                          </a:lnTo>
                          <a:lnTo>
                            <a:pt x="1" y="0"/>
                          </a:lnTo>
                          <a:lnTo>
                            <a:pt x="2" y="0"/>
                          </a:lnTo>
                          <a:lnTo>
                            <a:pt x="2" y="229"/>
                          </a:lnTo>
                          <a:lnTo>
                            <a:pt x="1" y="229"/>
                          </a:lnTo>
                          <a:lnTo>
                            <a:pt x="0" y="228"/>
                          </a:lnTo>
                          <a:close/>
                        </a:path>
                      </a:pathLst>
                    </a:custGeom>
                    <a:solidFill>
                      <a:srgbClr val="3C4244">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07" name="Freeform 696"/>
                    <p:cNvSpPr/>
                    <p:nvPr/>
                  </p:nvSpPr>
                  <p:spPr>
                    <a:xfrm>
                      <a:off x="8917" y="7643"/>
                      <a:ext cx="2" cy="229"/>
                    </a:xfrm>
                    <a:custGeom>
                      <a:avLst/>
                      <a:gdLst>
                        <a:gd name="txL" fmla="*/ 0 w 2"/>
                        <a:gd name="txT" fmla="*/ 0 h 229"/>
                        <a:gd name="txR" fmla="*/ 2 w 2"/>
                        <a:gd name="txB" fmla="*/ 229 h 229"/>
                      </a:gdLst>
                      <a:ahLst/>
                      <a:cxnLst>
                        <a:cxn ang="0">
                          <a:pos x="0" y="228"/>
                        </a:cxn>
                        <a:cxn ang="0">
                          <a:pos x="0" y="1"/>
                        </a:cxn>
                        <a:cxn ang="0">
                          <a:pos x="1" y="1"/>
                        </a:cxn>
                        <a:cxn ang="0">
                          <a:pos x="1" y="1"/>
                        </a:cxn>
                        <a:cxn ang="0">
                          <a:pos x="1" y="0"/>
                        </a:cxn>
                        <a:cxn ang="0">
                          <a:pos x="2" y="0"/>
                        </a:cxn>
                        <a:cxn ang="0">
                          <a:pos x="2" y="0"/>
                        </a:cxn>
                        <a:cxn ang="0">
                          <a:pos x="2" y="0"/>
                        </a:cxn>
                        <a:cxn ang="0">
                          <a:pos x="2" y="229"/>
                        </a:cxn>
                        <a:cxn ang="0">
                          <a:pos x="2" y="229"/>
                        </a:cxn>
                        <a:cxn ang="0">
                          <a:pos x="2" y="229"/>
                        </a:cxn>
                        <a:cxn ang="0">
                          <a:pos x="1" y="229"/>
                        </a:cxn>
                        <a:cxn ang="0">
                          <a:pos x="1" y="229"/>
                        </a:cxn>
                        <a:cxn ang="0">
                          <a:pos x="1" y="229"/>
                        </a:cxn>
                        <a:cxn ang="0">
                          <a:pos x="0" y="228"/>
                        </a:cxn>
                      </a:cxnLst>
                      <a:rect l="txL" t="txT" r="txR" b="txB"/>
                      <a:pathLst>
                        <a:path w="2" h="229">
                          <a:moveTo>
                            <a:pt x="0" y="228"/>
                          </a:moveTo>
                          <a:lnTo>
                            <a:pt x="0" y="1"/>
                          </a:lnTo>
                          <a:lnTo>
                            <a:pt x="1" y="1"/>
                          </a:lnTo>
                          <a:lnTo>
                            <a:pt x="1" y="0"/>
                          </a:lnTo>
                          <a:lnTo>
                            <a:pt x="2" y="0"/>
                          </a:lnTo>
                          <a:lnTo>
                            <a:pt x="2" y="229"/>
                          </a:lnTo>
                          <a:lnTo>
                            <a:pt x="1" y="229"/>
                          </a:lnTo>
                          <a:lnTo>
                            <a:pt x="0" y="22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77" name="Group 697"/>
                  <p:cNvGrpSpPr/>
                  <p:nvPr/>
                </p:nvGrpSpPr>
                <p:grpSpPr>
                  <a:xfrm>
                    <a:off x="4419" y="2077"/>
                    <a:ext cx="3" cy="137"/>
                    <a:chOff x="8917" y="7641"/>
                    <a:chExt cx="2" cy="231"/>
                  </a:xfrm>
                </p:grpSpPr>
                <p:sp>
                  <p:nvSpPr>
                    <p:cNvPr id="50404" name="Freeform 698"/>
                    <p:cNvSpPr/>
                    <p:nvPr/>
                  </p:nvSpPr>
                  <p:spPr>
                    <a:xfrm>
                      <a:off x="8917" y="7641"/>
                      <a:ext cx="2" cy="231"/>
                    </a:xfrm>
                    <a:custGeom>
                      <a:avLst/>
                      <a:gdLst>
                        <a:gd name="txL" fmla="*/ 0 w 2"/>
                        <a:gd name="txT" fmla="*/ 0 h 231"/>
                        <a:gd name="txR" fmla="*/ 2 w 2"/>
                        <a:gd name="txB" fmla="*/ 231 h 231"/>
                      </a:gdLst>
                      <a:ahLst/>
                      <a:cxnLst>
                        <a:cxn ang="0">
                          <a:pos x="0" y="231"/>
                        </a:cxn>
                        <a:cxn ang="0">
                          <a:pos x="0" y="1"/>
                        </a:cxn>
                        <a:cxn ang="0">
                          <a:pos x="1" y="1"/>
                        </a:cxn>
                        <a:cxn ang="0">
                          <a:pos x="1" y="1"/>
                        </a:cxn>
                        <a:cxn ang="0">
                          <a:pos x="1" y="1"/>
                        </a:cxn>
                        <a:cxn ang="0">
                          <a:pos x="2" y="1"/>
                        </a:cxn>
                        <a:cxn ang="0">
                          <a:pos x="2" y="0"/>
                        </a:cxn>
                        <a:cxn ang="0">
                          <a:pos x="2" y="0"/>
                        </a:cxn>
                        <a:cxn ang="0">
                          <a:pos x="2" y="231"/>
                        </a:cxn>
                        <a:cxn ang="0">
                          <a:pos x="2" y="231"/>
                        </a:cxn>
                        <a:cxn ang="0">
                          <a:pos x="2" y="231"/>
                        </a:cxn>
                        <a:cxn ang="0">
                          <a:pos x="1" y="231"/>
                        </a:cxn>
                        <a:cxn ang="0">
                          <a:pos x="1" y="231"/>
                        </a:cxn>
                        <a:cxn ang="0">
                          <a:pos x="1" y="231"/>
                        </a:cxn>
                        <a:cxn ang="0">
                          <a:pos x="0" y="231"/>
                        </a:cxn>
                      </a:cxnLst>
                      <a:rect l="txL" t="txT" r="txR" b="txB"/>
                      <a:pathLst>
                        <a:path w="2" h="231">
                          <a:moveTo>
                            <a:pt x="0" y="231"/>
                          </a:moveTo>
                          <a:lnTo>
                            <a:pt x="0" y="1"/>
                          </a:lnTo>
                          <a:lnTo>
                            <a:pt x="1" y="1"/>
                          </a:lnTo>
                          <a:lnTo>
                            <a:pt x="2" y="1"/>
                          </a:lnTo>
                          <a:lnTo>
                            <a:pt x="2" y="0"/>
                          </a:lnTo>
                          <a:lnTo>
                            <a:pt x="2" y="231"/>
                          </a:lnTo>
                          <a:lnTo>
                            <a:pt x="1" y="231"/>
                          </a:lnTo>
                          <a:lnTo>
                            <a:pt x="0" y="231"/>
                          </a:lnTo>
                          <a:close/>
                        </a:path>
                      </a:pathLst>
                    </a:custGeom>
                    <a:solidFill>
                      <a:srgbClr val="42484C">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05" name="Freeform 699"/>
                    <p:cNvSpPr/>
                    <p:nvPr/>
                  </p:nvSpPr>
                  <p:spPr>
                    <a:xfrm>
                      <a:off x="8917" y="7641"/>
                      <a:ext cx="2" cy="231"/>
                    </a:xfrm>
                    <a:custGeom>
                      <a:avLst/>
                      <a:gdLst>
                        <a:gd name="txL" fmla="*/ 0 w 2"/>
                        <a:gd name="txT" fmla="*/ 0 h 231"/>
                        <a:gd name="txR" fmla="*/ 2 w 2"/>
                        <a:gd name="txB" fmla="*/ 231 h 231"/>
                      </a:gdLst>
                      <a:ahLst/>
                      <a:cxnLst>
                        <a:cxn ang="0">
                          <a:pos x="0" y="231"/>
                        </a:cxn>
                        <a:cxn ang="0">
                          <a:pos x="0" y="1"/>
                        </a:cxn>
                        <a:cxn ang="0">
                          <a:pos x="1" y="1"/>
                        </a:cxn>
                        <a:cxn ang="0">
                          <a:pos x="1" y="1"/>
                        </a:cxn>
                        <a:cxn ang="0">
                          <a:pos x="1" y="1"/>
                        </a:cxn>
                        <a:cxn ang="0">
                          <a:pos x="2" y="1"/>
                        </a:cxn>
                        <a:cxn ang="0">
                          <a:pos x="2" y="0"/>
                        </a:cxn>
                        <a:cxn ang="0">
                          <a:pos x="2" y="0"/>
                        </a:cxn>
                        <a:cxn ang="0">
                          <a:pos x="2" y="231"/>
                        </a:cxn>
                        <a:cxn ang="0">
                          <a:pos x="2" y="231"/>
                        </a:cxn>
                        <a:cxn ang="0">
                          <a:pos x="2" y="231"/>
                        </a:cxn>
                        <a:cxn ang="0">
                          <a:pos x="1" y="231"/>
                        </a:cxn>
                        <a:cxn ang="0">
                          <a:pos x="1" y="231"/>
                        </a:cxn>
                        <a:cxn ang="0">
                          <a:pos x="1" y="231"/>
                        </a:cxn>
                        <a:cxn ang="0">
                          <a:pos x="0" y="231"/>
                        </a:cxn>
                      </a:cxnLst>
                      <a:rect l="txL" t="txT" r="txR" b="txB"/>
                      <a:pathLst>
                        <a:path w="2" h="231">
                          <a:moveTo>
                            <a:pt x="0" y="231"/>
                          </a:moveTo>
                          <a:lnTo>
                            <a:pt x="0" y="1"/>
                          </a:lnTo>
                          <a:lnTo>
                            <a:pt x="1" y="1"/>
                          </a:lnTo>
                          <a:lnTo>
                            <a:pt x="2" y="1"/>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78" name="Group 700"/>
                  <p:cNvGrpSpPr/>
                  <p:nvPr/>
                </p:nvGrpSpPr>
                <p:grpSpPr>
                  <a:xfrm>
                    <a:off x="4422" y="2077"/>
                    <a:ext cx="3" cy="137"/>
                    <a:chOff x="8919" y="7641"/>
                    <a:chExt cx="2" cy="231"/>
                  </a:xfrm>
                </p:grpSpPr>
                <p:sp>
                  <p:nvSpPr>
                    <p:cNvPr id="50402" name="Freeform 701"/>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74D5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03" name="Freeform 702"/>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79" name="Group 703"/>
                  <p:cNvGrpSpPr/>
                  <p:nvPr/>
                </p:nvGrpSpPr>
                <p:grpSpPr>
                  <a:xfrm>
                    <a:off x="4422" y="2077"/>
                    <a:ext cx="3" cy="137"/>
                    <a:chOff x="8919" y="7641"/>
                    <a:chExt cx="2" cy="231"/>
                  </a:xfrm>
                </p:grpSpPr>
                <p:sp>
                  <p:nvSpPr>
                    <p:cNvPr id="50400" name="Freeform 704"/>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D525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401" name="Freeform 705"/>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80" name="Group 706"/>
                  <p:cNvGrpSpPr/>
                  <p:nvPr/>
                </p:nvGrpSpPr>
                <p:grpSpPr>
                  <a:xfrm>
                    <a:off x="4425" y="2077"/>
                    <a:ext cx="3" cy="137"/>
                    <a:chOff x="8921" y="7641"/>
                    <a:chExt cx="2" cy="231"/>
                  </a:xfrm>
                </p:grpSpPr>
                <p:sp>
                  <p:nvSpPr>
                    <p:cNvPr id="50398" name="Freeform 707"/>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1" y="0"/>
                        </a:cxn>
                        <a:cxn ang="0">
                          <a:pos x="2" y="0"/>
                        </a:cxn>
                        <a:cxn ang="0">
                          <a:pos x="2" y="231"/>
                        </a:cxn>
                        <a:cxn ang="0">
                          <a:pos x="1"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52565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99" name="Freeform 708"/>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1"/>
                        </a:cxn>
                        <a:cxn ang="0">
                          <a:pos x="1" y="0"/>
                        </a:cxn>
                        <a:cxn ang="0">
                          <a:pos x="1" y="0"/>
                        </a:cxn>
                        <a:cxn ang="0">
                          <a:pos x="2" y="0"/>
                        </a:cxn>
                        <a:cxn ang="0">
                          <a:pos x="2" y="231"/>
                        </a:cxn>
                        <a:cxn ang="0">
                          <a:pos x="1"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81" name="Group 709"/>
                  <p:cNvGrpSpPr/>
                  <p:nvPr/>
                </p:nvGrpSpPr>
                <p:grpSpPr>
                  <a:xfrm>
                    <a:off x="4425" y="2077"/>
                    <a:ext cx="3" cy="137"/>
                    <a:chOff x="8921" y="7641"/>
                    <a:chExt cx="2" cy="231"/>
                  </a:xfrm>
                </p:grpSpPr>
                <p:sp>
                  <p:nvSpPr>
                    <p:cNvPr id="50396" name="Freeform 710"/>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585E6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97" name="Freeform 711"/>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82" name="Group 712"/>
                  <p:cNvGrpSpPr/>
                  <p:nvPr/>
                </p:nvGrpSpPr>
                <p:grpSpPr>
                  <a:xfrm>
                    <a:off x="4428" y="2077"/>
                    <a:ext cx="2" cy="137"/>
                    <a:chOff x="8923" y="7641"/>
                    <a:chExt cx="1" cy="231"/>
                  </a:xfrm>
                </p:grpSpPr>
                <p:sp>
                  <p:nvSpPr>
                    <p:cNvPr id="50394" name="Freeform 713"/>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1"/>
                        </a:cxn>
                        <a:cxn ang="0">
                          <a:pos x="0" y="0"/>
                        </a:cxn>
                        <a:cxn ang="0">
                          <a:pos x="1" y="0"/>
                        </a:cxn>
                        <a:cxn ang="0">
                          <a:pos x="1" y="0"/>
                        </a:cxn>
                        <a:cxn ang="0">
                          <a:pos x="1" y="0"/>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solidFill>
                      <a:srgbClr val="5B6265">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95" name="Freeform 714"/>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1"/>
                        </a:cxn>
                        <a:cxn ang="0">
                          <a:pos x="0" y="0"/>
                        </a:cxn>
                        <a:cxn ang="0">
                          <a:pos x="1" y="0"/>
                        </a:cxn>
                        <a:cxn ang="0">
                          <a:pos x="1" y="0"/>
                        </a:cxn>
                        <a:cxn ang="0">
                          <a:pos x="1" y="0"/>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83" name="Group 715"/>
                  <p:cNvGrpSpPr/>
                  <p:nvPr/>
                </p:nvGrpSpPr>
                <p:grpSpPr>
                  <a:xfrm>
                    <a:off x="4428" y="2077"/>
                    <a:ext cx="2" cy="142"/>
                    <a:chOff x="8923" y="7641"/>
                    <a:chExt cx="1" cy="239"/>
                  </a:xfrm>
                </p:grpSpPr>
                <p:sp>
                  <p:nvSpPr>
                    <p:cNvPr id="50392" name="Freeform 716"/>
                    <p:cNvSpPr/>
                    <p:nvPr/>
                  </p:nvSpPr>
                  <p:spPr>
                    <a:xfrm>
                      <a:off x="8923" y="7641"/>
                      <a:ext cx="1" cy="239"/>
                    </a:xfrm>
                    <a:custGeom>
                      <a:avLst/>
                      <a:gdLst>
                        <a:gd name="txL" fmla="*/ 0 w 1"/>
                        <a:gd name="txT" fmla="*/ 0 h 239"/>
                        <a:gd name="txR" fmla="*/ 1 w 1"/>
                        <a:gd name="txB" fmla="*/ 239 h 239"/>
                      </a:gdLst>
                      <a:ahLst/>
                      <a:cxnLst>
                        <a:cxn ang="0">
                          <a:pos x="0" y="233"/>
                        </a:cxn>
                        <a:cxn ang="0">
                          <a:pos x="0" y="1"/>
                        </a:cxn>
                        <a:cxn ang="0">
                          <a:pos x="0" y="1"/>
                        </a:cxn>
                        <a:cxn ang="0">
                          <a:pos x="0" y="1"/>
                        </a:cxn>
                        <a:cxn ang="0">
                          <a:pos x="0" y="0"/>
                        </a:cxn>
                        <a:cxn ang="0">
                          <a:pos x="1" y="0"/>
                        </a:cxn>
                        <a:cxn ang="0">
                          <a:pos x="1" y="0"/>
                        </a:cxn>
                        <a:cxn ang="0">
                          <a:pos x="1" y="0"/>
                        </a:cxn>
                        <a:cxn ang="0">
                          <a:pos x="1" y="239"/>
                        </a:cxn>
                        <a:cxn ang="0">
                          <a:pos x="1" y="239"/>
                        </a:cxn>
                        <a:cxn ang="0">
                          <a:pos x="1" y="239"/>
                        </a:cxn>
                        <a:cxn ang="0">
                          <a:pos x="1" y="238"/>
                        </a:cxn>
                        <a:cxn ang="0">
                          <a:pos x="1" y="238"/>
                        </a:cxn>
                        <a:cxn ang="0">
                          <a:pos x="1" y="238"/>
                        </a:cxn>
                        <a:cxn ang="0">
                          <a:pos x="1" y="238"/>
                        </a:cxn>
                        <a:cxn ang="0">
                          <a:pos x="1" y="237"/>
                        </a:cxn>
                        <a:cxn ang="0">
                          <a:pos x="1" y="237"/>
                        </a:cxn>
                        <a:cxn ang="0">
                          <a:pos x="1" y="233"/>
                        </a:cxn>
                        <a:cxn ang="0">
                          <a:pos x="0" y="233"/>
                        </a:cxn>
                        <a:cxn ang="0">
                          <a:pos x="0" y="233"/>
                        </a:cxn>
                        <a:cxn ang="0">
                          <a:pos x="0" y="233"/>
                        </a:cxn>
                        <a:cxn ang="0">
                          <a:pos x="0" y="233"/>
                        </a:cxn>
                      </a:cxnLst>
                      <a:rect l="txL" t="txT" r="txR" b="txB"/>
                      <a:pathLst>
                        <a:path w="1" h="239">
                          <a:moveTo>
                            <a:pt x="0" y="233"/>
                          </a:moveTo>
                          <a:lnTo>
                            <a:pt x="0" y="1"/>
                          </a:lnTo>
                          <a:lnTo>
                            <a:pt x="0" y="0"/>
                          </a:lnTo>
                          <a:lnTo>
                            <a:pt x="1" y="0"/>
                          </a:lnTo>
                          <a:lnTo>
                            <a:pt x="1" y="239"/>
                          </a:lnTo>
                          <a:lnTo>
                            <a:pt x="1" y="238"/>
                          </a:lnTo>
                          <a:lnTo>
                            <a:pt x="1" y="237"/>
                          </a:lnTo>
                          <a:lnTo>
                            <a:pt x="1" y="233"/>
                          </a:lnTo>
                          <a:lnTo>
                            <a:pt x="0" y="233"/>
                          </a:lnTo>
                          <a:close/>
                        </a:path>
                      </a:pathLst>
                    </a:custGeom>
                    <a:solidFill>
                      <a:srgbClr val="60666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93" name="Freeform 717"/>
                    <p:cNvSpPr/>
                    <p:nvPr/>
                  </p:nvSpPr>
                  <p:spPr>
                    <a:xfrm>
                      <a:off x="8923" y="7641"/>
                      <a:ext cx="1" cy="239"/>
                    </a:xfrm>
                    <a:custGeom>
                      <a:avLst/>
                      <a:gdLst>
                        <a:gd name="txL" fmla="*/ 0 w 1"/>
                        <a:gd name="txT" fmla="*/ 0 h 239"/>
                        <a:gd name="txR" fmla="*/ 1 w 1"/>
                        <a:gd name="txB" fmla="*/ 239 h 239"/>
                      </a:gdLst>
                      <a:ahLst/>
                      <a:cxnLst>
                        <a:cxn ang="0">
                          <a:pos x="0" y="233"/>
                        </a:cxn>
                        <a:cxn ang="0">
                          <a:pos x="0" y="1"/>
                        </a:cxn>
                        <a:cxn ang="0">
                          <a:pos x="0" y="1"/>
                        </a:cxn>
                        <a:cxn ang="0">
                          <a:pos x="0" y="1"/>
                        </a:cxn>
                        <a:cxn ang="0">
                          <a:pos x="0" y="0"/>
                        </a:cxn>
                        <a:cxn ang="0">
                          <a:pos x="1" y="0"/>
                        </a:cxn>
                        <a:cxn ang="0">
                          <a:pos x="1" y="0"/>
                        </a:cxn>
                        <a:cxn ang="0">
                          <a:pos x="1" y="0"/>
                        </a:cxn>
                        <a:cxn ang="0">
                          <a:pos x="1" y="239"/>
                        </a:cxn>
                        <a:cxn ang="0">
                          <a:pos x="1" y="239"/>
                        </a:cxn>
                        <a:cxn ang="0">
                          <a:pos x="1" y="239"/>
                        </a:cxn>
                        <a:cxn ang="0">
                          <a:pos x="1" y="238"/>
                        </a:cxn>
                        <a:cxn ang="0">
                          <a:pos x="1" y="238"/>
                        </a:cxn>
                        <a:cxn ang="0">
                          <a:pos x="1" y="238"/>
                        </a:cxn>
                        <a:cxn ang="0">
                          <a:pos x="1" y="238"/>
                        </a:cxn>
                        <a:cxn ang="0">
                          <a:pos x="1" y="237"/>
                        </a:cxn>
                        <a:cxn ang="0">
                          <a:pos x="1" y="237"/>
                        </a:cxn>
                        <a:cxn ang="0">
                          <a:pos x="1" y="233"/>
                        </a:cxn>
                        <a:cxn ang="0">
                          <a:pos x="0" y="233"/>
                        </a:cxn>
                        <a:cxn ang="0">
                          <a:pos x="0" y="233"/>
                        </a:cxn>
                        <a:cxn ang="0">
                          <a:pos x="0" y="233"/>
                        </a:cxn>
                        <a:cxn ang="0">
                          <a:pos x="0" y="233"/>
                        </a:cxn>
                      </a:cxnLst>
                      <a:rect l="txL" t="txT" r="txR" b="txB"/>
                      <a:pathLst>
                        <a:path w="1" h="239">
                          <a:moveTo>
                            <a:pt x="0" y="233"/>
                          </a:moveTo>
                          <a:lnTo>
                            <a:pt x="0" y="1"/>
                          </a:lnTo>
                          <a:lnTo>
                            <a:pt x="0" y="0"/>
                          </a:lnTo>
                          <a:lnTo>
                            <a:pt x="1" y="0"/>
                          </a:lnTo>
                          <a:lnTo>
                            <a:pt x="1" y="239"/>
                          </a:lnTo>
                          <a:lnTo>
                            <a:pt x="1" y="238"/>
                          </a:lnTo>
                          <a:lnTo>
                            <a:pt x="1" y="237"/>
                          </a:lnTo>
                          <a:lnTo>
                            <a:pt x="1" y="233"/>
                          </a:lnTo>
                          <a:lnTo>
                            <a:pt x="0" y="233"/>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284" name="Freeform 718"/>
                  <p:cNvSpPr/>
                  <p:nvPr/>
                </p:nvSpPr>
                <p:spPr>
                  <a:xfrm>
                    <a:off x="4430" y="2077"/>
                    <a:ext cx="1" cy="142"/>
                  </a:xfrm>
                  <a:custGeom>
                    <a:avLst/>
                    <a:gdLst>
                      <a:gd name="txL" fmla="*/ 0 w 1"/>
                      <a:gd name="txT" fmla="*/ 0 h 239"/>
                      <a:gd name="txR" fmla="*/ 1 w 1"/>
                      <a:gd name="txB" fmla="*/ 239 h 239"/>
                    </a:gdLst>
                    <a:ahLst/>
                    <a:cxnLst>
                      <a:cxn ang="0">
                        <a:pos x="0" y="1"/>
                      </a:cxn>
                      <a:cxn ang="0">
                        <a:pos x="0" y="1"/>
                      </a:cxn>
                      <a:cxn ang="0">
                        <a:pos x="0" y="1"/>
                      </a:cxn>
                      <a:cxn ang="0">
                        <a:pos x="0" y="0"/>
                      </a:cxn>
                      <a:cxn ang="0">
                        <a:pos x="0" y="0"/>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239">
                        <a:moveTo>
                          <a:pt x="0" y="233"/>
                        </a:moveTo>
                        <a:lnTo>
                          <a:pt x="0" y="1"/>
                        </a:lnTo>
                        <a:lnTo>
                          <a:pt x="0" y="0"/>
                        </a:lnTo>
                        <a:lnTo>
                          <a:pt x="0" y="239"/>
                        </a:lnTo>
                        <a:lnTo>
                          <a:pt x="0" y="238"/>
                        </a:lnTo>
                        <a:lnTo>
                          <a:pt x="0" y="237"/>
                        </a:lnTo>
                        <a:lnTo>
                          <a:pt x="0" y="233"/>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285" name="Group 719"/>
                  <p:cNvGrpSpPr/>
                  <p:nvPr/>
                </p:nvGrpSpPr>
                <p:grpSpPr>
                  <a:xfrm>
                    <a:off x="4430" y="2077"/>
                    <a:ext cx="3" cy="142"/>
                    <a:chOff x="8924" y="7641"/>
                    <a:chExt cx="2" cy="239"/>
                  </a:xfrm>
                </p:grpSpPr>
                <p:sp>
                  <p:nvSpPr>
                    <p:cNvPr id="50390" name="Freeform 720"/>
                    <p:cNvSpPr/>
                    <p:nvPr/>
                  </p:nvSpPr>
                  <p:spPr>
                    <a:xfrm>
                      <a:off x="8924" y="7641"/>
                      <a:ext cx="2" cy="239"/>
                    </a:xfrm>
                    <a:custGeom>
                      <a:avLst/>
                      <a:gdLst>
                        <a:gd name="txL" fmla="*/ 0 w 2"/>
                        <a:gd name="txT" fmla="*/ 0 h 239"/>
                        <a:gd name="txR" fmla="*/ 2 w 2"/>
                        <a:gd name="txB" fmla="*/ 239 h 239"/>
                      </a:gdLst>
                      <a:ahLst/>
                      <a:cxnLst>
                        <a:cxn ang="0">
                          <a:pos x="0" y="238"/>
                        </a:cxn>
                        <a:cxn ang="0">
                          <a:pos x="0" y="1"/>
                        </a:cxn>
                        <a:cxn ang="0">
                          <a:pos x="1" y="0"/>
                        </a:cxn>
                        <a:cxn ang="0">
                          <a:pos x="1" y="0"/>
                        </a:cxn>
                        <a:cxn ang="0">
                          <a:pos x="1" y="0"/>
                        </a:cxn>
                        <a:cxn ang="0">
                          <a:pos x="2" y="0"/>
                        </a:cxn>
                        <a:cxn ang="0">
                          <a:pos x="2" y="0"/>
                        </a:cxn>
                        <a:cxn ang="0">
                          <a:pos x="2" y="239"/>
                        </a:cxn>
                        <a:cxn ang="0">
                          <a:pos x="1" y="239"/>
                        </a:cxn>
                        <a:cxn ang="0">
                          <a:pos x="1" y="239"/>
                        </a:cxn>
                        <a:cxn ang="0">
                          <a:pos x="1" y="239"/>
                        </a:cxn>
                        <a:cxn ang="0">
                          <a:pos x="1" y="239"/>
                        </a:cxn>
                        <a:cxn ang="0">
                          <a:pos x="0" y="239"/>
                        </a:cxn>
                        <a:cxn ang="0">
                          <a:pos x="0" y="238"/>
                        </a:cxn>
                      </a:cxnLst>
                      <a:rect l="txL" t="txT" r="txR" b="txB"/>
                      <a:pathLst>
                        <a:path w="2" h="239">
                          <a:moveTo>
                            <a:pt x="0" y="238"/>
                          </a:moveTo>
                          <a:lnTo>
                            <a:pt x="0" y="1"/>
                          </a:lnTo>
                          <a:lnTo>
                            <a:pt x="1" y="0"/>
                          </a:lnTo>
                          <a:lnTo>
                            <a:pt x="2" y="0"/>
                          </a:lnTo>
                          <a:lnTo>
                            <a:pt x="2" y="239"/>
                          </a:lnTo>
                          <a:lnTo>
                            <a:pt x="1" y="239"/>
                          </a:lnTo>
                          <a:lnTo>
                            <a:pt x="0" y="239"/>
                          </a:lnTo>
                          <a:lnTo>
                            <a:pt x="0" y="238"/>
                          </a:lnTo>
                          <a:close/>
                        </a:path>
                      </a:pathLst>
                    </a:custGeom>
                    <a:solidFill>
                      <a:srgbClr val="6B7376">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91" name="Freeform 721"/>
                    <p:cNvSpPr/>
                    <p:nvPr/>
                  </p:nvSpPr>
                  <p:spPr>
                    <a:xfrm>
                      <a:off x="8924" y="7641"/>
                      <a:ext cx="2" cy="239"/>
                    </a:xfrm>
                    <a:custGeom>
                      <a:avLst/>
                      <a:gdLst>
                        <a:gd name="txL" fmla="*/ 0 w 2"/>
                        <a:gd name="txT" fmla="*/ 0 h 239"/>
                        <a:gd name="txR" fmla="*/ 2 w 2"/>
                        <a:gd name="txB" fmla="*/ 239 h 239"/>
                      </a:gdLst>
                      <a:ahLst/>
                      <a:cxnLst>
                        <a:cxn ang="0">
                          <a:pos x="0" y="238"/>
                        </a:cxn>
                        <a:cxn ang="0">
                          <a:pos x="0" y="1"/>
                        </a:cxn>
                        <a:cxn ang="0">
                          <a:pos x="1" y="0"/>
                        </a:cxn>
                        <a:cxn ang="0">
                          <a:pos x="1" y="0"/>
                        </a:cxn>
                        <a:cxn ang="0">
                          <a:pos x="1" y="0"/>
                        </a:cxn>
                        <a:cxn ang="0">
                          <a:pos x="2" y="0"/>
                        </a:cxn>
                        <a:cxn ang="0">
                          <a:pos x="2" y="0"/>
                        </a:cxn>
                        <a:cxn ang="0">
                          <a:pos x="2" y="239"/>
                        </a:cxn>
                        <a:cxn ang="0">
                          <a:pos x="1" y="239"/>
                        </a:cxn>
                        <a:cxn ang="0">
                          <a:pos x="1" y="239"/>
                        </a:cxn>
                        <a:cxn ang="0">
                          <a:pos x="1" y="239"/>
                        </a:cxn>
                        <a:cxn ang="0">
                          <a:pos x="1" y="239"/>
                        </a:cxn>
                        <a:cxn ang="0">
                          <a:pos x="0" y="239"/>
                        </a:cxn>
                        <a:cxn ang="0">
                          <a:pos x="0" y="238"/>
                        </a:cxn>
                      </a:cxnLst>
                      <a:rect l="txL" t="txT" r="txR" b="txB"/>
                      <a:pathLst>
                        <a:path w="2" h="239">
                          <a:moveTo>
                            <a:pt x="0" y="238"/>
                          </a:moveTo>
                          <a:lnTo>
                            <a:pt x="0" y="1"/>
                          </a:lnTo>
                          <a:lnTo>
                            <a:pt x="1" y="0"/>
                          </a:lnTo>
                          <a:lnTo>
                            <a:pt x="2" y="0"/>
                          </a:lnTo>
                          <a:lnTo>
                            <a:pt x="2" y="239"/>
                          </a:lnTo>
                          <a:lnTo>
                            <a:pt x="1" y="239"/>
                          </a:lnTo>
                          <a:lnTo>
                            <a:pt x="0" y="239"/>
                          </a:lnTo>
                          <a:lnTo>
                            <a:pt x="0" y="238"/>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86" name="Group 722"/>
                  <p:cNvGrpSpPr/>
                  <p:nvPr/>
                </p:nvGrpSpPr>
                <p:grpSpPr>
                  <a:xfrm>
                    <a:off x="4430" y="2077"/>
                    <a:ext cx="6" cy="142"/>
                    <a:chOff x="8924" y="7641"/>
                    <a:chExt cx="4" cy="239"/>
                  </a:xfrm>
                </p:grpSpPr>
                <p:sp>
                  <p:nvSpPr>
                    <p:cNvPr id="50388" name="Freeform 723"/>
                    <p:cNvSpPr/>
                    <p:nvPr/>
                  </p:nvSpPr>
                  <p:spPr>
                    <a:xfrm>
                      <a:off x="8924" y="7641"/>
                      <a:ext cx="4" cy="239"/>
                    </a:xfrm>
                    <a:custGeom>
                      <a:avLst/>
                      <a:gdLst>
                        <a:gd name="txL" fmla="*/ 0 w 4"/>
                        <a:gd name="txT" fmla="*/ 0 h 239"/>
                        <a:gd name="txR" fmla="*/ 4 w 4"/>
                        <a:gd name="txB" fmla="*/ 239 h 239"/>
                      </a:gdLst>
                      <a:ahLst/>
                      <a:cxnLst>
                        <a:cxn ang="0">
                          <a:pos x="0" y="239"/>
                        </a:cxn>
                        <a:cxn ang="0">
                          <a:pos x="0" y="0"/>
                        </a:cxn>
                        <a:cxn ang="0">
                          <a:pos x="1" y="0"/>
                        </a:cxn>
                        <a:cxn ang="0">
                          <a:pos x="2" y="0"/>
                        </a:cxn>
                        <a:cxn ang="0">
                          <a:pos x="2" y="0"/>
                        </a:cxn>
                        <a:cxn ang="0">
                          <a:pos x="3" y="0"/>
                        </a:cxn>
                        <a:cxn ang="0">
                          <a:pos x="3" y="0"/>
                        </a:cxn>
                        <a:cxn ang="0">
                          <a:pos x="4" y="0"/>
                        </a:cxn>
                        <a:cxn ang="0">
                          <a:pos x="4" y="239"/>
                        </a:cxn>
                        <a:cxn ang="0">
                          <a:pos x="1" y="239"/>
                        </a:cxn>
                        <a:cxn ang="0">
                          <a:pos x="0" y="239"/>
                        </a:cxn>
                      </a:cxnLst>
                      <a:rect l="txL" t="txT" r="txR" b="txB"/>
                      <a:pathLst>
                        <a:path w="4" h="239">
                          <a:moveTo>
                            <a:pt x="0" y="239"/>
                          </a:moveTo>
                          <a:lnTo>
                            <a:pt x="0" y="0"/>
                          </a:lnTo>
                          <a:lnTo>
                            <a:pt x="1" y="0"/>
                          </a:lnTo>
                          <a:lnTo>
                            <a:pt x="2" y="0"/>
                          </a:lnTo>
                          <a:lnTo>
                            <a:pt x="3" y="0"/>
                          </a:lnTo>
                          <a:lnTo>
                            <a:pt x="4" y="0"/>
                          </a:lnTo>
                          <a:lnTo>
                            <a:pt x="4" y="239"/>
                          </a:lnTo>
                          <a:lnTo>
                            <a:pt x="1" y="239"/>
                          </a:lnTo>
                          <a:lnTo>
                            <a:pt x="0" y="239"/>
                          </a:lnTo>
                          <a:close/>
                        </a:path>
                      </a:pathLst>
                    </a:custGeom>
                    <a:solidFill>
                      <a:srgbClr val="6F787B">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89" name="Freeform 724"/>
                    <p:cNvSpPr/>
                    <p:nvPr/>
                  </p:nvSpPr>
                  <p:spPr>
                    <a:xfrm>
                      <a:off x="8924" y="7641"/>
                      <a:ext cx="4" cy="239"/>
                    </a:xfrm>
                    <a:custGeom>
                      <a:avLst/>
                      <a:gdLst>
                        <a:gd name="txL" fmla="*/ 0 w 4"/>
                        <a:gd name="txT" fmla="*/ 0 h 239"/>
                        <a:gd name="txR" fmla="*/ 4 w 4"/>
                        <a:gd name="txB" fmla="*/ 239 h 239"/>
                      </a:gdLst>
                      <a:ahLst/>
                      <a:cxnLst>
                        <a:cxn ang="0">
                          <a:pos x="0" y="239"/>
                        </a:cxn>
                        <a:cxn ang="0">
                          <a:pos x="0" y="0"/>
                        </a:cxn>
                        <a:cxn ang="0">
                          <a:pos x="1" y="0"/>
                        </a:cxn>
                        <a:cxn ang="0">
                          <a:pos x="2" y="0"/>
                        </a:cxn>
                        <a:cxn ang="0">
                          <a:pos x="2" y="0"/>
                        </a:cxn>
                        <a:cxn ang="0">
                          <a:pos x="3" y="0"/>
                        </a:cxn>
                        <a:cxn ang="0">
                          <a:pos x="3" y="0"/>
                        </a:cxn>
                        <a:cxn ang="0">
                          <a:pos x="4" y="0"/>
                        </a:cxn>
                        <a:cxn ang="0">
                          <a:pos x="4" y="239"/>
                        </a:cxn>
                        <a:cxn ang="0">
                          <a:pos x="1" y="239"/>
                        </a:cxn>
                        <a:cxn ang="0">
                          <a:pos x="0" y="239"/>
                        </a:cxn>
                      </a:cxnLst>
                      <a:rect l="txL" t="txT" r="txR" b="txB"/>
                      <a:pathLst>
                        <a:path w="4" h="239">
                          <a:moveTo>
                            <a:pt x="0" y="239"/>
                          </a:moveTo>
                          <a:lnTo>
                            <a:pt x="0" y="0"/>
                          </a:lnTo>
                          <a:lnTo>
                            <a:pt x="1" y="0"/>
                          </a:lnTo>
                          <a:lnTo>
                            <a:pt x="2" y="0"/>
                          </a:lnTo>
                          <a:lnTo>
                            <a:pt x="3" y="0"/>
                          </a:lnTo>
                          <a:lnTo>
                            <a:pt x="4" y="0"/>
                          </a:lnTo>
                          <a:lnTo>
                            <a:pt x="4" y="239"/>
                          </a:lnTo>
                          <a:lnTo>
                            <a:pt x="1" y="239"/>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87" name="Group 725"/>
                  <p:cNvGrpSpPr/>
                  <p:nvPr/>
                </p:nvGrpSpPr>
                <p:grpSpPr>
                  <a:xfrm>
                    <a:off x="4433" y="2064"/>
                    <a:ext cx="3" cy="155"/>
                    <a:chOff x="8926" y="7619"/>
                    <a:chExt cx="2" cy="261"/>
                  </a:xfrm>
                </p:grpSpPr>
                <p:sp>
                  <p:nvSpPr>
                    <p:cNvPr id="50386" name="Freeform 726"/>
                    <p:cNvSpPr/>
                    <p:nvPr/>
                  </p:nvSpPr>
                  <p:spPr>
                    <a:xfrm>
                      <a:off x="8926" y="7619"/>
                      <a:ext cx="2" cy="261"/>
                    </a:xfrm>
                    <a:custGeom>
                      <a:avLst/>
                      <a:gdLst>
                        <a:gd name="txL" fmla="*/ 0 w 2"/>
                        <a:gd name="txT" fmla="*/ 0 h 261"/>
                        <a:gd name="txR" fmla="*/ 2 w 2"/>
                        <a:gd name="txB" fmla="*/ 261 h 261"/>
                      </a:gdLst>
                      <a:ahLst/>
                      <a:cxnLst>
                        <a:cxn ang="0">
                          <a:pos x="0" y="261"/>
                        </a:cxn>
                        <a:cxn ang="0">
                          <a:pos x="0" y="21"/>
                        </a:cxn>
                        <a:cxn ang="0">
                          <a:pos x="0" y="21"/>
                        </a:cxn>
                        <a:cxn ang="0">
                          <a:pos x="1" y="21"/>
                        </a:cxn>
                        <a:cxn ang="0">
                          <a:pos x="1" y="21"/>
                        </a:cxn>
                        <a:cxn ang="0">
                          <a:pos x="1" y="21"/>
                        </a:cxn>
                        <a:cxn ang="0">
                          <a:pos x="1" y="21"/>
                        </a:cxn>
                        <a:cxn ang="0">
                          <a:pos x="2" y="21"/>
                        </a:cxn>
                        <a:cxn ang="0">
                          <a:pos x="2" y="0"/>
                        </a:cxn>
                        <a:cxn ang="0">
                          <a:pos x="2" y="0"/>
                        </a:cxn>
                        <a:cxn ang="0">
                          <a:pos x="2" y="261"/>
                        </a:cxn>
                        <a:cxn ang="0">
                          <a:pos x="0" y="261"/>
                        </a:cxn>
                      </a:cxnLst>
                      <a:rect l="txL" t="txT" r="txR" b="txB"/>
                      <a:pathLst>
                        <a:path w="2" h="261">
                          <a:moveTo>
                            <a:pt x="0" y="261"/>
                          </a:moveTo>
                          <a:lnTo>
                            <a:pt x="0" y="21"/>
                          </a:lnTo>
                          <a:lnTo>
                            <a:pt x="1" y="21"/>
                          </a:lnTo>
                          <a:lnTo>
                            <a:pt x="2" y="21"/>
                          </a:lnTo>
                          <a:lnTo>
                            <a:pt x="2" y="0"/>
                          </a:lnTo>
                          <a:lnTo>
                            <a:pt x="2" y="261"/>
                          </a:lnTo>
                          <a:lnTo>
                            <a:pt x="0" y="261"/>
                          </a:lnTo>
                          <a:close/>
                        </a:path>
                      </a:pathLst>
                    </a:custGeom>
                    <a:solidFill>
                      <a:srgbClr val="747D8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87" name="Freeform 727"/>
                    <p:cNvSpPr/>
                    <p:nvPr/>
                  </p:nvSpPr>
                  <p:spPr>
                    <a:xfrm>
                      <a:off x="8926" y="7619"/>
                      <a:ext cx="2" cy="261"/>
                    </a:xfrm>
                    <a:custGeom>
                      <a:avLst/>
                      <a:gdLst>
                        <a:gd name="txL" fmla="*/ 0 w 2"/>
                        <a:gd name="txT" fmla="*/ 0 h 261"/>
                        <a:gd name="txR" fmla="*/ 2 w 2"/>
                        <a:gd name="txB" fmla="*/ 261 h 261"/>
                      </a:gdLst>
                      <a:ahLst/>
                      <a:cxnLst>
                        <a:cxn ang="0">
                          <a:pos x="0" y="261"/>
                        </a:cxn>
                        <a:cxn ang="0">
                          <a:pos x="0" y="21"/>
                        </a:cxn>
                        <a:cxn ang="0">
                          <a:pos x="0" y="21"/>
                        </a:cxn>
                        <a:cxn ang="0">
                          <a:pos x="1" y="21"/>
                        </a:cxn>
                        <a:cxn ang="0">
                          <a:pos x="1" y="21"/>
                        </a:cxn>
                        <a:cxn ang="0">
                          <a:pos x="1" y="21"/>
                        </a:cxn>
                        <a:cxn ang="0">
                          <a:pos x="1" y="21"/>
                        </a:cxn>
                        <a:cxn ang="0">
                          <a:pos x="2" y="21"/>
                        </a:cxn>
                        <a:cxn ang="0">
                          <a:pos x="2" y="0"/>
                        </a:cxn>
                        <a:cxn ang="0">
                          <a:pos x="2" y="0"/>
                        </a:cxn>
                        <a:cxn ang="0">
                          <a:pos x="2" y="261"/>
                        </a:cxn>
                        <a:cxn ang="0">
                          <a:pos x="0" y="261"/>
                        </a:cxn>
                      </a:cxnLst>
                      <a:rect l="txL" t="txT" r="txR" b="txB"/>
                      <a:pathLst>
                        <a:path w="2" h="261">
                          <a:moveTo>
                            <a:pt x="0" y="261"/>
                          </a:moveTo>
                          <a:lnTo>
                            <a:pt x="0" y="21"/>
                          </a:lnTo>
                          <a:lnTo>
                            <a:pt x="1" y="21"/>
                          </a:lnTo>
                          <a:lnTo>
                            <a:pt x="2" y="21"/>
                          </a:lnTo>
                          <a:lnTo>
                            <a:pt x="2" y="0"/>
                          </a:lnTo>
                          <a:lnTo>
                            <a:pt x="2"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288" name="Freeform 728"/>
                  <p:cNvSpPr/>
                  <p:nvPr/>
                </p:nvSpPr>
                <p:spPr>
                  <a:xfrm>
                    <a:off x="4436" y="2064"/>
                    <a:ext cx="2" cy="155"/>
                  </a:xfrm>
                  <a:custGeom>
                    <a:avLst/>
                    <a:gdLst>
                      <a:gd name="txL" fmla="*/ 0 w 2"/>
                      <a:gd name="txT" fmla="*/ 0 h 261"/>
                      <a:gd name="txR" fmla="*/ 2 w 2"/>
                      <a:gd name="txB" fmla="*/ 261 h 261"/>
                    </a:gdLst>
                    <a:ahLst/>
                    <a:cxnLst>
                      <a:cxn ang="0">
                        <a:pos x="0" y="1"/>
                      </a:cxn>
                      <a:cxn ang="0">
                        <a:pos x="0" y="1"/>
                      </a:cxn>
                      <a:cxn ang="0">
                        <a:pos x="0" y="1"/>
                      </a:cxn>
                      <a:cxn ang="0">
                        <a:pos x="0" y="1"/>
                      </a:cxn>
                      <a:cxn ang="0">
                        <a:pos x="0" y="1"/>
                      </a:cxn>
                      <a:cxn ang="0">
                        <a:pos x="0" y="0"/>
                      </a:cxn>
                      <a:cxn ang="0">
                        <a:pos x="0" y="0"/>
                      </a:cxn>
                      <a:cxn ang="0">
                        <a:pos x="0" y="0"/>
                      </a:cxn>
                      <a:cxn ang="0">
                        <a:pos x="0" y="0"/>
                      </a:cxn>
                      <a:cxn ang="0">
                        <a:pos x="0" y="0"/>
                      </a:cxn>
                      <a:cxn ang="0">
                        <a:pos x="0" y="1"/>
                      </a:cxn>
                      <a:cxn ang="0">
                        <a:pos x="0" y="1"/>
                      </a:cxn>
                    </a:cxnLst>
                    <a:rect l="txL" t="txT" r="txR" b="txB"/>
                    <a:pathLst>
                      <a:path w="2" h="261">
                        <a:moveTo>
                          <a:pt x="0" y="261"/>
                        </a:moveTo>
                        <a:lnTo>
                          <a:pt x="0" y="22"/>
                        </a:lnTo>
                        <a:lnTo>
                          <a:pt x="0" y="21"/>
                        </a:lnTo>
                        <a:lnTo>
                          <a:pt x="0" y="0"/>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289" name="Group 729"/>
                  <p:cNvGrpSpPr/>
                  <p:nvPr/>
                </p:nvGrpSpPr>
                <p:grpSpPr>
                  <a:xfrm>
                    <a:off x="4436" y="2064"/>
                    <a:ext cx="2" cy="155"/>
                    <a:chOff x="8928" y="7619"/>
                    <a:chExt cx="1" cy="261"/>
                  </a:xfrm>
                </p:grpSpPr>
                <p:sp>
                  <p:nvSpPr>
                    <p:cNvPr id="50384" name="Freeform 730"/>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solidFill>
                      <a:srgbClr val="7F858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85" name="Freeform 731"/>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90" name="Group 732"/>
                  <p:cNvGrpSpPr/>
                  <p:nvPr/>
                </p:nvGrpSpPr>
                <p:grpSpPr>
                  <a:xfrm>
                    <a:off x="4436" y="2064"/>
                    <a:ext cx="2" cy="155"/>
                    <a:chOff x="8928" y="7619"/>
                    <a:chExt cx="1" cy="261"/>
                  </a:xfrm>
                </p:grpSpPr>
                <p:sp>
                  <p:nvSpPr>
                    <p:cNvPr id="50382" name="Freeform 733"/>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solidFill>
                      <a:srgbClr val="848A8E">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83" name="Freeform 734"/>
                    <p:cNvSpPr/>
                    <p:nvPr/>
                  </p:nvSpPr>
                  <p:spPr>
                    <a:xfrm>
                      <a:off x="8928" y="7619"/>
                      <a:ext cx="1" cy="261"/>
                    </a:xfrm>
                    <a:custGeom>
                      <a:avLst/>
                      <a:gdLst>
                        <a:gd name="txL" fmla="*/ 0 w 1"/>
                        <a:gd name="txT" fmla="*/ 0 h 261"/>
                        <a:gd name="txR" fmla="*/ 1 w 1"/>
                        <a:gd name="txB" fmla="*/ 261 h 261"/>
                      </a:gdLst>
                      <a:ahLst/>
                      <a:cxnLst>
                        <a:cxn ang="0">
                          <a:pos x="0" y="261"/>
                        </a:cxn>
                        <a:cxn ang="0">
                          <a:pos x="0" y="0"/>
                        </a:cxn>
                        <a:cxn ang="0">
                          <a:pos x="0" y="0"/>
                        </a:cxn>
                        <a:cxn ang="0">
                          <a:pos x="0" y="0"/>
                        </a:cxn>
                        <a:cxn ang="0">
                          <a:pos x="1" y="0"/>
                        </a:cxn>
                        <a:cxn ang="0">
                          <a:pos x="1" y="0"/>
                        </a:cxn>
                        <a:cxn ang="0">
                          <a:pos x="1" y="0"/>
                        </a:cxn>
                        <a:cxn ang="0">
                          <a:pos x="1" y="0"/>
                        </a:cxn>
                        <a:cxn ang="0">
                          <a:pos x="1" y="261"/>
                        </a:cxn>
                        <a:cxn ang="0">
                          <a:pos x="0" y="261"/>
                        </a:cxn>
                      </a:cxnLst>
                      <a:rect l="txL" t="txT" r="txR" b="txB"/>
                      <a:pathLst>
                        <a:path w="1" h="261">
                          <a:moveTo>
                            <a:pt x="0" y="261"/>
                          </a:moveTo>
                          <a:lnTo>
                            <a:pt x="0" y="0"/>
                          </a:lnTo>
                          <a:lnTo>
                            <a:pt x="1" y="0"/>
                          </a:lnTo>
                          <a:lnTo>
                            <a:pt x="1"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91" name="Group 735"/>
                  <p:cNvGrpSpPr/>
                  <p:nvPr/>
                </p:nvGrpSpPr>
                <p:grpSpPr>
                  <a:xfrm>
                    <a:off x="4438" y="2064"/>
                    <a:ext cx="3" cy="155"/>
                    <a:chOff x="8929" y="7619"/>
                    <a:chExt cx="2" cy="261"/>
                  </a:xfrm>
                </p:grpSpPr>
                <p:sp>
                  <p:nvSpPr>
                    <p:cNvPr id="50380" name="Freeform 736"/>
                    <p:cNvSpPr/>
                    <p:nvPr/>
                  </p:nvSpPr>
                  <p:spPr>
                    <a:xfrm>
                      <a:off x="8929" y="7619"/>
                      <a:ext cx="2" cy="261"/>
                    </a:xfrm>
                    <a:custGeom>
                      <a:avLst/>
                      <a:gdLst>
                        <a:gd name="txL" fmla="*/ 0 w 2"/>
                        <a:gd name="txT" fmla="*/ 0 h 261"/>
                        <a:gd name="txR" fmla="*/ 2 w 2"/>
                        <a:gd name="txB" fmla="*/ 261 h 261"/>
                      </a:gdLst>
                      <a:ahLst/>
                      <a:cxnLst>
                        <a:cxn ang="0">
                          <a:pos x="0" y="261"/>
                        </a:cxn>
                        <a:cxn ang="0">
                          <a:pos x="0" y="0"/>
                        </a:cxn>
                        <a:cxn ang="0">
                          <a:pos x="1" y="0"/>
                        </a:cxn>
                        <a:cxn ang="0">
                          <a:pos x="1" y="0"/>
                        </a:cxn>
                        <a:cxn ang="0">
                          <a:pos x="2" y="0"/>
                        </a:cxn>
                        <a:cxn ang="0">
                          <a:pos x="2" y="0"/>
                        </a:cxn>
                        <a:cxn ang="0">
                          <a:pos x="2" y="21"/>
                        </a:cxn>
                        <a:cxn ang="0">
                          <a:pos x="2" y="22"/>
                        </a:cxn>
                        <a:cxn ang="0">
                          <a:pos x="2" y="22"/>
                        </a:cxn>
                        <a:cxn ang="0">
                          <a:pos x="2" y="22"/>
                        </a:cxn>
                        <a:cxn ang="0">
                          <a:pos x="2" y="261"/>
                        </a:cxn>
                        <a:cxn ang="0">
                          <a:pos x="0" y="261"/>
                        </a:cxn>
                      </a:cxnLst>
                      <a:rect l="txL" t="txT" r="txR" b="txB"/>
                      <a:pathLst>
                        <a:path w="2" h="261">
                          <a:moveTo>
                            <a:pt x="0" y="261"/>
                          </a:moveTo>
                          <a:lnTo>
                            <a:pt x="0" y="0"/>
                          </a:lnTo>
                          <a:lnTo>
                            <a:pt x="1" y="0"/>
                          </a:lnTo>
                          <a:lnTo>
                            <a:pt x="2" y="0"/>
                          </a:lnTo>
                          <a:lnTo>
                            <a:pt x="2" y="21"/>
                          </a:lnTo>
                          <a:lnTo>
                            <a:pt x="2" y="22"/>
                          </a:lnTo>
                          <a:lnTo>
                            <a:pt x="2" y="261"/>
                          </a:lnTo>
                          <a:lnTo>
                            <a:pt x="0" y="261"/>
                          </a:lnTo>
                          <a:close/>
                        </a:path>
                      </a:pathLst>
                    </a:custGeom>
                    <a:solidFill>
                      <a:srgbClr val="8E959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81" name="Freeform 737"/>
                    <p:cNvSpPr/>
                    <p:nvPr/>
                  </p:nvSpPr>
                  <p:spPr>
                    <a:xfrm>
                      <a:off x="8929" y="7619"/>
                      <a:ext cx="2" cy="261"/>
                    </a:xfrm>
                    <a:custGeom>
                      <a:avLst/>
                      <a:gdLst>
                        <a:gd name="txL" fmla="*/ 0 w 2"/>
                        <a:gd name="txT" fmla="*/ 0 h 261"/>
                        <a:gd name="txR" fmla="*/ 2 w 2"/>
                        <a:gd name="txB" fmla="*/ 261 h 261"/>
                      </a:gdLst>
                      <a:ahLst/>
                      <a:cxnLst>
                        <a:cxn ang="0">
                          <a:pos x="0" y="261"/>
                        </a:cxn>
                        <a:cxn ang="0">
                          <a:pos x="0" y="0"/>
                        </a:cxn>
                        <a:cxn ang="0">
                          <a:pos x="1" y="0"/>
                        </a:cxn>
                        <a:cxn ang="0">
                          <a:pos x="1" y="0"/>
                        </a:cxn>
                        <a:cxn ang="0">
                          <a:pos x="2" y="0"/>
                        </a:cxn>
                        <a:cxn ang="0">
                          <a:pos x="2" y="0"/>
                        </a:cxn>
                        <a:cxn ang="0">
                          <a:pos x="2" y="21"/>
                        </a:cxn>
                        <a:cxn ang="0">
                          <a:pos x="2" y="22"/>
                        </a:cxn>
                        <a:cxn ang="0">
                          <a:pos x="2" y="22"/>
                        </a:cxn>
                        <a:cxn ang="0">
                          <a:pos x="2" y="22"/>
                        </a:cxn>
                        <a:cxn ang="0">
                          <a:pos x="2" y="261"/>
                        </a:cxn>
                        <a:cxn ang="0">
                          <a:pos x="0" y="261"/>
                        </a:cxn>
                      </a:cxnLst>
                      <a:rect l="txL" t="txT" r="txR" b="txB"/>
                      <a:pathLst>
                        <a:path w="2" h="261">
                          <a:moveTo>
                            <a:pt x="0" y="261"/>
                          </a:moveTo>
                          <a:lnTo>
                            <a:pt x="0" y="0"/>
                          </a:lnTo>
                          <a:lnTo>
                            <a:pt x="1" y="0"/>
                          </a:lnTo>
                          <a:lnTo>
                            <a:pt x="2" y="0"/>
                          </a:lnTo>
                          <a:lnTo>
                            <a:pt x="2" y="21"/>
                          </a:lnTo>
                          <a:lnTo>
                            <a:pt x="2" y="22"/>
                          </a:lnTo>
                          <a:lnTo>
                            <a:pt x="2" y="261"/>
                          </a:lnTo>
                          <a:lnTo>
                            <a:pt x="0" y="26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92" name="Group 738"/>
                  <p:cNvGrpSpPr/>
                  <p:nvPr/>
                </p:nvGrpSpPr>
                <p:grpSpPr>
                  <a:xfrm>
                    <a:off x="4441" y="2077"/>
                    <a:ext cx="3" cy="142"/>
                    <a:chOff x="8931" y="7641"/>
                    <a:chExt cx="2" cy="239"/>
                  </a:xfrm>
                </p:grpSpPr>
                <p:sp>
                  <p:nvSpPr>
                    <p:cNvPr id="50378" name="Freeform 739"/>
                    <p:cNvSpPr/>
                    <p:nvPr/>
                  </p:nvSpPr>
                  <p:spPr>
                    <a:xfrm>
                      <a:off x="8931" y="7641"/>
                      <a:ext cx="2" cy="239"/>
                    </a:xfrm>
                    <a:custGeom>
                      <a:avLst/>
                      <a:gdLst>
                        <a:gd name="txL" fmla="*/ 0 w 2"/>
                        <a:gd name="txT" fmla="*/ 0 h 239"/>
                        <a:gd name="txR" fmla="*/ 2 w 2"/>
                        <a:gd name="txB" fmla="*/ 239 h 239"/>
                      </a:gdLst>
                      <a:ahLst/>
                      <a:cxnLst>
                        <a:cxn ang="0">
                          <a:pos x="0" y="239"/>
                        </a:cxn>
                        <a:cxn ang="0">
                          <a:pos x="0" y="0"/>
                        </a:cxn>
                        <a:cxn ang="0">
                          <a:pos x="1" y="0"/>
                        </a:cxn>
                        <a:cxn ang="0">
                          <a:pos x="1" y="0"/>
                        </a:cxn>
                        <a:cxn ang="0">
                          <a:pos x="1" y="0"/>
                        </a:cxn>
                        <a:cxn ang="0">
                          <a:pos x="2" y="0"/>
                        </a:cxn>
                        <a:cxn ang="0">
                          <a:pos x="2" y="0"/>
                        </a:cxn>
                        <a:cxn ang="0">
                          <a:pos x="2" y="0"/>
                        </a:cxn>
                        <a:cxn ang="0">
                          <a:pos x="2" y="239"/>
                        </a:cxn>
                        <a:cxn ang="0">
                          <a:pos x="2" y="239"/>
                        </a:cxn>
                        <a:cxn ang="0">
                          <a:pos x="0" y="239"/>
                        </a:cxn>
                      </a:cxnLst>
                      <a:rect l="txL" t="txT" r="txR" b="txB"/>
                      <a:pathLst>
                        <a:path w="2" h="239">
                          <a:moveTo>
                            <a:pt x="0" y="239"/>
                          </a:moveTo>
                          <a:lnTo>
                            <a:pt x="0" y="0"/>
                          </a:lnTo>
                          <a:lnTo>
                            <a:pt x="1" y="0"/>
                          </a:lnTo>
                          <a:lnTo>
                            <a:pt x="2" y="0"/>
                          </a:lnTo>
                          <a:lnTo>
                            <a:pt x="2" y="239"/>
                          </a:lnTo>
                          <a:lnTo>
                            <a:pt x="0" y="239"/>
                          </a:lnTo>
                          <a:close/>
                        </a:path>
                      </a:pathLst>
                    </a:custGeom>
                    <a:solidFill>
                      <a:srgbClr val="99A0A2">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79" name="Freeform 740"/>
                    <p:cNvSpPr/>
                    <p:nvPr/>
                  </p:nvSpPr>
                  <p:spPr>
                    <a:xfrm>
                      <a:off x="8931" y="7641"/>
                      <a:ext cx="2" cy="239"/>
                    </a:xfrm>
                    <a:custGeom>
                      <a:avLst/>
                      <a:gdLst>
                        <a:gd name="txL" fmla="*/ 0 w 2"/>
                        <a:gd name="txT" fmla="*/ 0 h 239"/>
                        <a:gd name="txR" fmla="*/ 2 w 2"/>
                        <a:gd name="txB" fmla="*/ 239 h 239"/>
                      </a:gdLst>
                      <a:ahLst/>
                      <a:cxnLst>
                        <a:cxn ang="0">
                          <a:pos x="0" y="239"/>
                        </a:cxn>
                        <a:cxn ang="0">
                          <a:pos x="0" y="0"/>
                        </a:cxn>
                        <a:cxn ang="0">
                          <a:pos x="1" y="0"/>
                        </a:cxn>
                        <a:cxn ang="0">
                          <a:pos x="1" y="0"/>
                        </a:cxn>
                        <a:cxn ang="0">
                          <a:pos x="1" y="0"/>
                        </a:cxn>
                        <a:cxn ang="0">
                          <a:pos x="2" y="0"/>
                        </a:cxn>
                        <a:cxn ang="0">
                          <a:pos x="2" y="0"/>
                        </a:cxn>
                        <a:cxn ang="0">
                          <a:pos x="2" y="0"/>
                        </a:cxn>
                        <a:cxn ang="0">
                          <a:pos x="2" y="239"/>
                        </a:cxn>
                        <a:cxn ang="0">
                          <a:pos x="2" y="239"/>
                        </a:cxn>
                        <a:cxn ang="0">
                          <a:pos x="0" y="239"/>
                        </a:cxn>
                      </a:cxnLst>
                      <a:rect l="txL" t="txT" r="txR" b="txB"/>
                      <a:pathLst>
                        <a:path w="2" h="239">
                          <a:moveTo>
                            <a:pt x="0" y="239"/>
                          </a:moveTo>
                          <a:lnTo>
                            <a:pt x="0" y="0"/>
                          </a:lnTo>
                          <a:lnTo>
                            <a:pt x="1" y="0"/>
                          </a:lnTo>
                          <a:lnTo>
                            <a:pt x="2" y="0"/>
                          </a:lnTo>
                          <a:lnTo>
                            <a:pt x="2" y="239"/>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93" name="Group 741"/>
                  <p:cNvGrpSpPr/>
                  <p:nvPr/>
                </p:nvGrpSpPr>
                <p:grpSpPr>
                  <a:xfrm>
                    <a:off x="4444" y="2077"/>
                    <a:ext cx="3" cy="142"/>
                    <a:chOff x="8933" y="7641"/>
                    <a:chExt cx="2" cy="239"/>
                  </a:xfrm>
                </p:grpSpPr>
                <p:sp>
                  <p:nvSpPr>
                    <p:cNvPr id="50376" name="Freeform 742"/>
                    <p:cNvSpPr/>
                    <p:nvPr/>
                  </p:nvSpPr>
                  <p:spPr>
                    <a:xfrm>
                      <a:off x="8933" y="7641"/>
                      <a:ext cx="2" cy="239"/>
                    </a:xfrm>
                    <a:custGeom>
                      <a:avLst/>
                      <a:gdLst>
                        <a:gd name="txL" fmla="*/ 0 w 2"/>
                        <a:gd name="txT" fmla="*/ 0 h 239"/>
                        <a:gd name="txR" fmla="*/ 2 w 2"/>
                        <a:gd name="txB" fmla="*/ 239 h 239"/>
                      </a:gdLst>
                      <a:ahLst/>
                      <a:cxnLst>
                        <a:cxn ang="0">
                          <a:pos x="0" y="239"/>
                        </a:cxn>
                        <a:cxn ang="0">
                          <a:pos x="0" y="0"/>
                        </a:cxn>
                        <a:cxn ang="0">
                          <a:pos x="0" y="0"/>
                        </a:cxn>
                        <a:cxn ang="0">
                          <a:pos x="1" y="0"/>
                        </a:cxn>
                        <a:cxn ang="0">
                          <a:pos x="1" y="0"/>
                        </a:cxn>
                        <a:cxn ang="0">
                          <a:pos x="2" y="0"/>
                        </a:cxn>
                        <a:cxn ang="0">
                          <a:pos x="2" y="1"/>
                        </a:cxn>
                        <a:cxn ang="0">
                          <a:pos x="2" y="1"/>
                        </a:cxn>
                        <a:cxn ang="0">
                          <a:pos x="2" y="233"/>
                        </a:cxn>
                        <a:cxn ang="0">
                          <a:pos x="2" y="233"/>
                        </a:cxn>
                        <a:cxn ang="0">
                          <a:pos x="2" y="237"/>
                        </a:cxn>
                        <a:cxn ang="0">
                          <a:pos x="2" y="237"/>
                        </a:cxn>
                        <a:cxn ang="0">
                          <a:pos x="2" y="237"/>
                        </a:cxn>
                        <a:cxn ang="0">
                          <a:pos x="2" y="238"/>
                        </a:cxn>
                        <a:cxn ang="0">
                          <a:pos x="2" y="238"/>
                        </a:cxn>
                        <a:cxn ang="0">
                          <a:pos x="1" y="238"/>
                        </a:cxn>
                        <a:cxn ang="0">
                          <a:pos x="1" y="238"/>
                        </a:cxn>
                        <a:cxn ang="0">
                          <a:pos x="1" y="239"/>
                        </a:cxn>
                        <a:cxn ang="0">
                          <a:pos x="0" y="239"/>
                        </a:cxn>
                        <a:cxn ang="0">
                          <a:pos x="0" y="239"/>
                        </a:cxn>
                      </a:cxnLst>
                      <a:rect l="txL" t="txT" r="txR" b="txB"/>
                      <a:pathLst>
                        <a:path w="2" h="239">
                          <a:moveTo>
                            <a:pt x="0" y="239"/>
                          </a:moveTo>
                          <a:lnTo>
                            <a:pt x="0" y="0"/>
                          </a:lnTo>
                          <a:lnTo>
                            <a:pt x="1" y="0"/>
                          </a:lnTo>
                          <a:lnTo>
                            <a:pt x="2" y="0"/>
                          </a:lnTo>
                          <a:lnTo>
                            <a:pt x="2" y="1"/>
                          </a:lnTo>
                          <a:lnTo>
                            <a:pt x="2" y="233"/>
                          </a:lnTo>
                          <a:lnTo>
                            <a:pt x="2" y="237"/>
                          </a:lnTo>
                          <a:lnTo>
                            <a:pt x="2" y="238"/>
                          </a:lnTo>
                          <a:lnTo>
                            <a:pt x="1" y="238"/>
                          </a:lnTo>
                          <a:lnTo>
                            <a:pt x="1" y="239"/>
                          </a:lnTo>
                          <a:lnTo>
                            <a:pt x="0" y="239"/>
                          </a:lnTo>
                          <a:close/>
                        </a:path>
                      </a:pathLst>
                    </a:custGeom>
                    <a:solidFill>
                      <a:srgbClr val="A1A6A8">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77" name="Freeform 743"/>
                    <p:cNvSpPr/>
                    <p:nvPr/>
                  </p:nvSpPr>
                  <p:spPr>
                    <a:xfrm>
                      <a:off x="8933" y="7641"/>
                      <a:ext cx="2" cy="239"/>
                    </a:xfrm>
                    <a:custGeom>
                      <a:avLst/>
                      <a:gdLst>
                        <a:gd name="txL" fmla="*/ 0 w 2"/>
                        <a:gd name="txT" fmla="*/ 0 h 239"/>
                        <a:gd name="txR" fmla="*/ 2 w 2"/>
                        <a:gd name="txB" fmla="*/ 239 h 239"/>
                      </a:gdLst>
                      <a:ahLst/>
                      <a:cxnLst>
                        <a:cxn ang="0">
                          <a:pos x="0" y="239"/>
                        </a:cxn>
                        <a:cxn ang="0">
                          <a:pos x="0" y="0"/>
                        </a:cxn>
                        <a:cxn ang="0">
                          <a:pos x="0" y="0"/>
                        </a:cxn>
                        <a:cxn ang="0">
                          <a:pos x="1" y="0"/>
                        </a:cxn>
                        <a:cxn ang="0">
                          <a:pos x="1" y="0"/>
                        </a:cxn>
                        <a:cxn ang="0">
                          <a:pos x="2" y="0"/>
                        </a:cxn>
                        <a:cxn ang="0">
                          <a:pos x="2" y="1"/>
                        </a:cxn>
                        <a:cxn ang="0">
                          <a:pos x="2" y="1"/>
                        </a:cxn>
                        <a:cxn ang="0">
                          <a:pos x="2" y="233"/>
                        </a:cxn>
                        <a:cxn ang="0">
                          <a:pos x="2" y="233"/>
                        </a:cxn>
                        <a:cxn ang="0">
                          <a:pos x="2" y="237"/>
                        </a:cxn>
                        <a:cxn ang="0">
                          <a:pos x="2" y="237"/>
                        </a:cxn>
                        <a:cxn ang="0">
                          <a:pos x="2" y="237"/>
                        </a:cxn>
                        <a:cxn ang="0">
                          <a:pos x="2" y="238"/>
                        </a:cxn>
                        <a:cxn ang="0">
                          <a:pos x="2" y="238"/>
                        </a:cxn>
                        <a:cxn ang="0">
                          <a:pos x="1" y="238"/>
                        </a:cxn>
                        <a:cxn ang="0">
                          <a:pos x="1" y="238"/>
                        </a:cxn>
                        <a:cxn ang="0">
                          <a:pos x="1" y="239"/>
                        </a:cxn>
                        <a:cxn ang="0">
                          <a:pos x="0" y="239"/>
                        </a:cxn>
                        <a:cxn ang="0">
                          <a:pos x="0" y="239"/>
                        </a:cxn>
                      </a:cxnLst>
                      <a:rect l="txL" t="txT" r="txR" b="txB"/>
                      <a:pathLst>
                        <a:path w="2" h="239">
                          <a:moveTo>
                            <a:pt x="0" y="239"/>
                          </a:moveTo>
                          <a:lnTo>
                            <a:pt x="0" y="0"/>
                          </a:lnTo>
                          <a:lnTo>
                            <a:pt x="1" y="0"/>
                          </a:lnTo>
                          <a:lnTo>
                            <a:pt x="2" y="0"/>
                          </a:lnTo>
                          <a:lnTo>
                            <a:pt x="2" y="1"/>
                          </a:lnTo>
                          <a:lnTo>
                            <a:pt x="2" y="233"/>
                          </a:lnTo>
                          <a:lnTo>
                            <a:pt x="2" y="237"/>
                          </a:lnTo>
                          <a:lnTo>
                            <a:pt x="2" y="238"/>
                          </a:lnTo>
                          <a:lnTo>
                            <a:pt x="1" y="238"/>
                          </a:lnTo>
                          <a:lnTo>
                            <a:pt x="1" y="239"/>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94" name="Group 744"/>
                  <p:cNvGrpSpPr/>
                  <p:nvPr/>
                </p:nvGrpSpPr>
                <p:grpSpPr>
                  <a:xfrm>
                    <a:off x="4447" y="2077"/>
                    <a:ext cx="4" cy="142"/>
                    <a:chOff x="8935" y="7641"/>
                    <a:chExt cx="2" cy="239"/>
                  </a:xfrm>
                </p:grpSpPr>
                <p:sp>
                  <p:nvSpPr>
                    <p:cNvPr id="50374" name="Freeform 745"/>
                    <p:cNvSpPr/>
                    <p:nvPr/>
                  </p:nvSpPr>
                  <p:spPr>
                    <a:xfrm>
                      <a:off x="8935" y="7641"/>
                      <a:ext cx="2" cy="239"/>
                    </a:xfrm>
                    <a:custGeom>
                      <a:avLst/>
                      <a:gdLst>
                        <a:gd name="txL" fmla="*/ 0 w 2"/>
                        <a:gd name="txT" fmla="*/ 0 h 239"/>
                        <a:gd name="txR" fmla="*/ 2 w 2"/>
                        <a:gd name="txB" fmla="*/ 239 h 239"/>
                      </a:gdLst>
                      <a:ahLst/>
                      <a:cxnLst>
                        <a:cxn ang="0">
                          <a:pos x="0" y="239"/>
                        </a:cxn>
                        <a:cxn ang="0">
                          <a:pos x="0" y="0"/>
                        </a:cxn>
                        <a:cxn ang="0">
                          <a:pos x="0" y="0"/>
                        </a:cxn>
                        <a:cxn ang="0">
                          <a:pos x="0" y="0"/>
                        </a:cxn>
                        <a:cxn ang="0">
                          <a:pos x="1" y="0"/>
                        </a:cxn>
                        <a:cxn ang="0">
                          <a:pos x="1" y="1"/>
                        </a:cxn>
                        <a:cxn ang="0">
                          <a:pos x="1" y="1"/>
                        </a:cxn>
                        <a:cxn ang="0">
                          <a:pos x="2" y="1"/>
                        </a:cxn>
                        <a:cxn ang="0">
                          <a:pos x="2" y="233"/>
                        </a:cxn>
                        <a:cxn ang="0">
                          <a:pos x="1" y="233"/>
                        </a:cxn>
                        <a:cxn ang="0">
                          <a:pos x="1" y="233"/>
                        </a:cxn>
                        <a:cxn ang="0">
                          <a:pos x="1" y="233"/>
                        </a:cxn>
                        <a:cxn ang="0">
                          <a:pos x="0" y="233"/>
                        </a:cxn>
                        <a:cxn ang="0">
                          <a:pos x="0" y="237"/>
                        </a:cxn>
                        <a:cxn ang="0">
                          <a:pos x="0" y="237"/>
                        </a:cxn>
                        <a:cxn ang="0">
                          <a:pos x="0" y="238"/>
                        </a:cxn>
                        <a:cxn ang="0">
                          <a:pos x="0" y="238"/>
                        </a:cxn>
                        <a:cxn ang="0">
                          <a:pos x="0" y="238"/>
                        </a:cxn>
                        <a:cxn ang="0">
                          <a:pos x="0" y="238"/>
                        </a:cxn>
                        <a:cxn ang="0">
                          <a:pos x="0" y="239"/>
                        </a:cxn>
                        <a:cxn ang="0">
                          <a:pos x="0" y="239"/>
                        </a:cxn>
                        <a:cxn ang="0">
                          <a:pos x="0" y="239"/>
                        </a:cxn>
                      </a:cxnLst>
                      <a:rect l="txL" t="txT" r="txR" b="txB"/>
                      <a:pathLst>
                        <a:path w="2" h="239">
                          <a:moveTo>
                            <a:pt x="0" y="239"/>
                          </a:moveTo>
                          <a:lnTo>
                            <a:pt x="0" y="0"/>
                          </a:lnTo>
                          <a:lnTo>
                            <a:pt x="1" y="0"/>
                          </a:lnTo>
                          <a:lnTo>
                            <a:pt x="1" y="1"/>
                          </a:lnTo>
                          <a:lnTo>
                            <a:pt x="2" y="1"/>
                          </a:lnTo>
                          <a:lnTo>
                            <a:pt x="2" y="233"/>
                          </a:lnTo>
                          <a:lnTo>
                            <a:pt x="1" y="233"/>
                          </a:lnTo>
                          <a:lnTo>
                            <a:pt x="0" y="233"/>
                          </a:lnTo>
                          <a:lnTo>
                            <a:pt x="0" y="237"/>
                          </a:lnTo>
                          <a:lnTo>
                            <a:pt x="0" y="238"/>
                          </a:lnTo>
                          <a:lnTo>
                            <a:pt x="0" y="239"/>
                          </a:lnTo>
                          <a:close/>
                        </a:path>
                      </a:pathLst>
                    </a:custGeom>
                    <a:solidFill>
                      <a:srgbClr val="A7ABA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75" name="Freeform 746"/>
                    <p:cNvSpPr/>
                    <p:nvPr/>
                  </p:nvSpPr>
                  <p:spPr>
                    <a:xfrm>
                      <a:off x="8935" y="7641"/>
                      <a:ext cx="2" cy="239"/>
                    </a:xfrm>
                    <a:custGeom>
                      <a:avLst/>
                      <a:gdLst>
                        <a:gd name="txL" fmla="*/ 0 w 2"/>
                        <a:gd name="txT" fmla="*/ 0 h 239"/>
                        <a:gd name="txR" fmla="*/ 2 w 2"/>
                        <a:gd name="txB" fmla="*/ 239 h 239"/>
                      </a:gdLst>
                      <a:ahLst/>
                      <a:cxnLst>
                        <a:cxn ang="0">
                          <a:pos x="0" y="239"/>
                        </a:cxn>
                        <a:cxn ang="0">
                          <a:pos x="0" y="0"/>
                        </a:cxn>
                        <a:cxn ang="0">
                          <a:pos x="0" y="0"/>
                        </a:cxn>
                        <a:cxn ang="0">
                          <a:pos x="0" y="0"/>
                        </a:cxn>
                        <a:cxn ang="0">
                          <a:pos x="1" y="0"/>
                        </a:cxn>
                        <a:cxn ang="0">
                          <a:pos x="1" y="1"/>
                        </a:cxn>
                        <a:cxn ang="0">
                          <a:pos x="1" y="1"/>
                        </a:cxn>
                        <a:cxn ang="0">
                          <a:pos x="2" y="1"/>
                        </a:cxn>
                        <a:cxn ang="0">
                          <a:pos x="2" y="233"/>
                        </a:cxn>
                        <a:cxn ang="0">
                          <a:pos x="1" y="233"/>
                        </a:cxn>
                        <a:cxn ang="0">
                          <a:pos x="1" y="233"/>
                        </a:cxn>
                        <a:cxn ang="0">
                          <a:pos x="1" y="233"/>
                        </a:cxn>
                        <a:cxn ang="0">
                          <a:pos x="0" y="233"/>
                        </a:cxn>
                        <a:cxn ang="0">
                          <a:pos x="0" y="237"/>
                        </a:cxn>
                        <a:cxn ang="0">
                          <a:pos x="0" y="237"/>
                        </a:cxn>
                        <a:cxn ang="0">
                          <a:pos x="0" y="238"/>
                        </a:cxn>
                        <a:cxn ang="0">
                          <a:pos x="0" y="238"/>
                        </a:cxn>
                        <a:cxn ang="0">
                          <a:pos x="0" y="238"/>
                        </a:cxn>
                        <a:cxn ang="0">
                          <a:pos x="0" y="238"/>
                        </a:cxn>
                        <a:cxn ang="0">
                          <a:pos x="0" y="239"/>
                        </a:cxn>
                        <a:cxn ang="0">
                          <a:pos x="0" y="239"/>
                        </a:cxn>
                        <a:cxn ang="0">
                          <a:pos x="0" y="239"/>
                        </a:cxn>
                      </a:cxnLst>
                      <a:rect l="txL" t="txT" r="txR" b="txB"/>
                      <a:pathLst>
                        <a:path w="2" h="239">
                          <a:moveTo>
                            <a:pt x="0" y="239"/>
                          </a:moveTo>
                          <a:lnTo>
                            <a:pt x="0" y="0"/>
                          </a:lnTo>
                          <a:lnTo>
                            <a:pt x="1" y="0"/>
                          </a:lnTo>
                          <a:lnTo>
                            <a:pt x="1" y="1"/>
                          </a:lnTo>
                          <a:lnTo>
                            <a:pt x="2" y="1"/>
                          </a:lnTo>
                          <a:lnTo>
                            <a:pt x="2" y="233"/>
                          </a:lnTo>
                          <a:lnTo>
                            <a:pt x="1" y="233"/>
                          </a:lnTo>
                          <a:lnTo>
                            <a:pt x="0" y="233"/>
                          </a:lnTo>
                          <a:lnTo>
                            <a:pt x="0" y="237"/>
                          </a:lnTo>
                          <a:lnTo>
                            <a:pt x="0" y="238"/>
                          </a:lnTo>
                          <a:lnTo>
                            <a:pt x="0" y="23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295" name="Freeform 747"/>
                  <p:cNvSpPr/>
                  <p:nvPr/>
                </p:nvSpPr>
                <p:spPr>
                  <a:xfrm>
                    <a:off x="4451" y="2077"/>
                    <a:ext cx="1" cy="137"/>
                  </a:xfrm>
                  <a:custGeom>
                    <a:avLst/>
                    <a:gdLst>
                      <a:gd name="txL" fmla="*/ 0 w 1"/>
                      <a:gd name="txT" fmla="*/ 0 h 231"/>
                      <a:gd name="txR" fmla="*/ 1 w 1"/>
                      <a:gd name="txB" fmla="*/ 231 h 231"/>
                    </a:gdLst>
                    <a:ahLst/>
                    <a:cxnLst>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231">
                        <a:moveTo>
                          <a:pt x="0" y="231"/>
                        </a:moveTo>
                        <a:lnTo>
                          <a:pt x="0" y="0"/>
                        </a:lnTo>
                        <a:lnTo>
                          <a:pt x="0" y="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296" name="Group 748"/>
                  <p:cNvGrpSpPr/>
                  <p:nvPr/>
                </p:nvGrpSpPr>
                <p:grpSpPr>
                  <a:xfrm>
                    <a:off x="4451" y="2077"/>
                    <a:ext cx="1" cy="137"/>
                    <a:chOff x="8937" y="7641"/>
                    <a:chExt cx="1" cy="231"/>
                  </a:xfrm>
                </p:grpSpPr>
                <p:sp>
                  <p:nvSpPr>
                    <p:cNvPr id="50372" name="Freeform 749"/>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solidFill>
                      <a:srgbClr val="B7BDBC">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73" name="Freeform 750"/>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297" name="Group 751"/>
                  <p:cNvGrpSpPr/>
                  <p:nvPr/>
                </p:nvGrpSpPr>
                <p:grpSpPr>
                  <a:xfrm>
                    <a:off x="4451" y="2077"/>
                    <a:ext cx="1" cy="137"/>
                    <a:chOff x="8937" y="7641"/>
                    <a:chExt cx="1" cy="231"/>
                  </a:xfrm>
                </p:grpSpPr>
                <p:sp>
                  <p:nvSpPr>
                    <p:cNvPr id="50370" name="Freeform 752"/>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solidFill>
                      <a:srgbClr val="BCC1C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71" name="Freeform 753"/>
                    <p:cNvSpPr/>
                    <p:nvPr/>
                  </p:nvSpPr>
                  <p:spPr>
                    <a:xfrm>
                      <a:off x="8937" y="7641"/>
                      <a:ext cx="1" cy="231"/>
                    </a:xfrm>
                    <a:custGeom>
                      <a:avLst/>
                      <a:gdLst>
                        <a:gd name="txL" fmla="*/ 0 w 1"/>
                        <a:gd name="txT" fmla="*/ 0 h 231"/>
                        <a:gd name="txR" fmla="*/ 1 w 1"/>
                        <a:gd name="txB" fmla="*/ 231 h 231"/>
                      </a:gdLst>
                      <a:ahLst/>
                      <a:cxnLst>
                        <a:cxn ang="0">
                          <a:pos x="0" y="231"/>
                        </a:cxn>
                        <a:cxn ang="0">
                          <a:pos x="0" y="0"/>
                        </a:cxn>
                        <a:cxn ang="0">
                          <a:pos x="0" y="0"/>
                        </a:cxn>
                        <a:cxn ang="0">
                          <a:pos x="0" y="1"/>
                        </a:cxn>
                        <a:cxn ang="0">
                          <a:pos x="1" y="1"/>
                        </a:cxn>
                        <a:cxn ang="0">
                          <a:pos x="1" y="1"/>
                        </a:cxn>
                        <a:cxn ang="0">
                          <a:pos x="1" y="1"/>
                        </a:cxn>
                        <a:cxn ang="0">
                          <a:pos x="1" y="231"/>
                        </a:cxn>
                        <a:cxn ang="0">
                          <a:pos x="1" y="231"/>
                        </a:cxn>
                        <a:cxn ang="0">
                          <a:pos x="1" y="231"/>
                        </a:cxn>
                        <a:cxn ang="0">
                          <a:pos x="0" y="231"/>
                        </a:cxn>
                        <a:cxn ang="0">
                          <a:pos x="0" y="231"/>
                        </a:cxn>
                        <a:cxn ang="0">
                          <a:pos x="0" y="231"/>
                        </a:cxn>
                      </a:cxnLst>
                      <a:rect l="txL" t="txT" r="txR" b="txB"/>
                      <a:pathLst>
                        <a:path w="1" h="231">
                          <a:moveTo>
                            <a:pt x="0" y="231"/>
                          </a:moveTo>
                          <a:lnTo>
                            <a:pt x="0" y="0"/>
                          </a:lnTo>
                          <a:lnTo>
                            <a:pt x="0" y="1"/>
                          </a:lnTo>
                          <a:lnTo>
                            <a:pt x="1" y="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298" name="Freeform 754"/>
                  <p:cNvSpPr/>
                  <p:nvPr/>
                </p:nvSpPr>
                <p:spPr>
                  <a:xfrm>
                    <a:off x="4452" y="2077"/>
                    <a:ext cx="2" cy="137"/>
                  </a:xfrm>
                  <a:custGeom>
                    <a:avLst/>
                    <a:gdLst>
                      <a:gd name="txL" fmla="*/ 0 w 2"/>
                      <a:gd name="txT" fmla="*/ 0 h 231"/>
                      <a:gd name="txR" fmla="*/ 2 w 2"/>
                      <a:gd name="txB" fmla="*/ 231 h 231"/>
                    </a:gdLst>
                    <a:ahLst/>
                    <a:cxnLst>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2" h="231">
                        <a:moveTo>
                          <a:pt x="0" y="231"/>
                        </a:moveTo>
                        <a:lnTo>
                          <a:pt x="0" y="0"/>
                        </a:lnTo>
                        <a:lnTo>
                          <a:pt x="0" y="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299" name="Group 755"/>
                  <p:cNvGrpSpPr/>
                  <p:nvPr/>
                </p:nvGrpSpPr>
                <p:grpSpPr>
                  <a:xfrm>
                    <a:off x="4452" y="2077"/>
                    <a:ext cx="3" cy="137"/>
                    <a:chOff x="8938" y="7641"/>
                    <a:chExt cx="2" cy="231"/>
                  </a:xfrm>
                </p:grpSpPr>
                <p:sp>
                  <p:nvSpPr>
                    <p:cNvPr id="50368" name="Freeform 756"/>
                    <p:cNvSpPr/>
                    <p:nvPr/>
                  </p:nvSpPr>
                  <p:spPr>
                    <a:xfrm>
                      <a:off x="8938" y="7641"/>
                      <a:ext cx="2" cy="231"/>
                    </a:xfrm>
                    <a:custGeom>
                      <a:avLst/>
                      <a:gdLst>
                        <a:gd name="txL" fmla="*/ 0 w 2"/>
                        <a:gd name="txT" fmla="*/ 0 h 231"/>
                        <a:gd name="txR" fmla="*/ 2 w 2"/>
                        <a:gd name="txB" fmla="*/ 231 h 231"/>
                      </a:gdLst>
                      <a:ahLst/>
                      <a:cxnLst>
                        <a:cxn ang="0">
                          <a:pos x="0" y="231"/>
                        </a:cxn>
                        <a:cxn ang="0">
                          <a:pos x="0" y="0"/>
                        </a:cxn>
                        <a:cxn ang="0">
                          <a:pos x="0" y="0"/>
                        </a:cxn>
                        <a:cxn ang="0">
                          <a:pos x="1" y="1"/>
                        </a:cxn>
                        <a:cxn ang="0">
                          <a:pos x="1" y="1"/>
                        </a:cxn>
                        <a:cxn ang="0">
                          <a:pos x="2" y="1"/>
                        </a:cxn>
                        <a:cxn ang="0">
                          <a:pos x="2" y="1"/>
                        </a:cxn>
                        <a:cxn ang="0">
                          <a:pos x="2" y="1"/>
                        </a:cxn>
                        <a:cxn ang="0">
                          <a:pos x="2" y="231"/>
                        </a:cxn>
                        <a:cxn ang="0">
                          <a:pos x="2" y="231"/>
                        </a:cxn>
                        <a:cxn ang="0">
                          <a:pos x="2" y="231"/>
                        </a:cxn>
                        <a:cxn ang="0">
                          <a:pos x="1" y="231"/>
                        </a:cxn>
                        <a:cxn ang="0">
                          <a:pos x="1" y="231"/>
                        </a:cxn>
                        <a:cxn ang="0">
                          <a:pos x="0" y="231"/>
                        </a:cxn>
                        <a:cxn ang="0">
                          <a:pos x="0" y="231"/>
                        </a:cxn>
                      </a:cxnLst>
                      <a:rect l="txL" t="txT" r="txR" b="txB"/>
                      <a:pathLst>
                        <a:path w="2" h="231">
                          <a:moveTo>
                            <a:pt x="0" y="231"/>
                          </a:moveTo>
                          <a:lnTo>
                            <a:pt x="0" y="0"/>
                          </a:lnTo>
                          <a:lnTo>
                            <a:pt x="1" y="1"/>
                          </a:lnTo>
                          <a:lnTo>
                            <a:pt x="2" y="1"/>
                          </a:lnTo>
                          <a:lnTo>
                            <a:pt x="2" y="231"/>
                          </a:lnTo>
                          <a:lnTo>
                            <a:pt x="1" y="231"/>
                          </a:lnTo>
                          <a:lnTo>
                            <a:pt x="0" y="231"/>
                          </a:lnTo>
                          <a:close/>
                        </a:path>
                      </a:pathLst>
                    </a:custGeom>
                    <a:solidFill>
                      <a:srgbClr val="C4C7C8">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69" name="Freeform 757"/>
                    <p:cNvSpPr/>
                    <p:nvPr/>
                  </p:nvSpPr>
                  <p:spPr>
                    <a:xfrm>
                      <a:off x="8938" y="7641"/>
                      <a:ext cx="2" cy="231"/>
                    </a:xfrm>
                    <a:custGeom>
                      <a:avLst/>
                      <a:gdLst>
                        <a:gd name="txL" fmla="*/ 0 w 2"/>
                        <a:gd name="txT" fmla="*/ 0 h 231"/>
                        <a:gd name="txR" fmla="*/ 2 w 2"/>
                        <a:gd name="txB" fmla="*/ 231 h 231"/>
                      </a:gdLst>
                      <a:ahLst/>
                      <a:cxnLst>
                        <a:cxn ang="0">
                          <a:pos x="0" y="231"/>
                        </a:cxn>
                        <a:cxn ang="0">
                          <a:pos x="0" y="0"/>
                        </a:cxn>
                        <a:cxn ang="0">
                          <a:pos x="0" y="0"/>
                        </a:cxn>
                        <a:cxn ang="0">
                          <a:pos x="1" y="1"/>
                        </a:cxn>
                        <a:cxn ang="0">
                          <a:pos x="1" y="1"/>
                        </a:cxn>
                        <a:cxn ang="0">
                          <a:pos x="2" y="1"/>
                        </a:cxn>
                        <a:cxn ang="0">
                          <a:pos x="2" y="1"/>
                        </a:cxn>
                        <a:cxn ang="0">
                          <a:pos x="2" y="1"/>
                        </a:cxn>
                        <a:cxn ang="0">
                          <a:pos x="2" y="231"/>
                        </a:cxn>
                        <a:cxn ang="0">
                          <a:pos x="2" y="231"/>
                        </a:cxn>
                        <a:cxn ang="0">
                          <a:pos x="2" y="231"/>
                        </a:cxn>
                        <a:cxn ang="0">
                          <a:pos x="1" y="231"/>
                        </a:cxn>
                        <a:cxn ang="0">
                          <a:pos x="1" y="231"/>
                        </a:cxn>
                        <a:cxn ang="0">
                          <a:pos x="0" y="231"/>
                        </a:cxn>
                        <a:cxn ang="0">
                          <a:pos x="0" y="231"/>
                        </a:cxn>
                      </a:cxnLst>
                      <a:rect l="txL" t="txT" r="txR" b="txB"/>
                      <a:pathLst>
                        <a:path w="2" h="231">
                          <a:moveTo>
                            <a:pt x="0" y="231"/>
                          </a:moveTo>
                          <a:lnTo>
                            <a:pt x="0" y="0"/>
                          </a:lnTo>
                          <a:lnTo>
                            <a:pt x="1" y="1"/>
                          </a:lnTo>
                          <a:lnTo>
                            <a:pt x="2" y="1"/>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00" name="Group 758"/>
                  <p:cNvGrpSpPr/>
                  <p:nvPr/>
                </p:nvGrpSpPr>
                <p:grpSpPr>
                  <a:xfrm>
                    <a:off x="4452" y="2078"/>
                    <a:ext cx="7" cy="136"/>
                    <a:chOff x="8938" y="7643"/>
                    <a:chExt cx="4" cy="229"/>
                  </a:xfrm>
                </p:grpSpPr>
                <p:sp>
                  <p:nvSpPr>
                    <p:cNvPr id="50366" name="Freeform 759"/>
                    <p:cNvSpPr/>
                    <p:nvPr/>
                  </p:nvSpPr>
                  <p:spPr>
                    <a:xfrm>
                      <a:off x="8938" y="7643"/>
                      <a:ext cx="4" cy="229"/>
                    </a:xfrm>
                    <a:custGeom>
                      <a:avLst/>
                      <a:gdLst>
                        <a:gd name="txL" fmla="*/ 0 w 4"/>
                        <a:gd name="txT" fmla="*/ 0 h 229"/>
                        <a:gd name="txR" fmla="*/ 4 w 4"/>
                        <a:gd name="txB" fmla="*/ 229 h 229"/>
                      </a:gdLst>
                      <a:ahLst/>
                      <a:cxnLst>
                        <a:cxn ang="0">
                          <a:pos x="0" y="229"/>
                        </a:cxn>
                        <a:cxn ang="0">
                          <a:pos x="0" y="0"/>
                        </a:cxn>
                        <a:cxn ang="0">
                          <a:pos x="1" y="0"/>
                        </a:cxn>
                        <a:cxn ang="0">
                          <a:pos x="1" y="0"/>
                        </a:cxn>
                        <a:cxn ang="0">
                          <a:pos x="2" y="0"/>
                        </a:cxn>
                        <a:cxn ang="0">
                          <a:pos x="3" y="1"/>
                        </a:cxn>
                        <a:cxn ang="0">
                          <a:pos x="3" y="1"/>
                        </a:cxn>
                        <a:cxn ang="0">
                          <a:pos x="4" y="1"/>
                        </a:cxn>
                        <a:cxn ang="0">
                          <a:pos x="4" y="228"/>
                        </a:cxn>
                        <a:cxn ang="0">
                          <a:pos x="3" y="229"/>
                        </a:cxn>
                        <a:cxn ang="0">
                          <a:pos x="3" y="229"/>
                        </a:cxn>
                        <a:cxn ang="0">
                          <a:pos x="2" y="229"/>
                        </a:cxn>
                        <a:cxn ang="0">
                          <a:pos x="1" y="229"/>
                        </a:cxn>
                        <a:cxn ang="0">
                          <a:pos x="1" y="229"/>
                        </a:cxn>
                        <a:cxn ang="0">
                          <a:pos x="0" y="229"/>
                        </a:cxn>
                      </a:cxnLst>
                      <a:rect l="txL" t="txT" r="txR" b="txB"/>
                      <a:pathLst>
                        <a:path w="4" h="229">
                          <a:moveTo>
                            <a:pt x="0" y="229"/>
                          </a:moveTo>
                          <a:lnTo>
                            <a:pt x="0" y="0"/>
                          </a:lnTo>
                          <a:lnTo>
                            <a:pt x="1" y="0"/>
                          </a:lnTo>
                          <a:lnTo>
                            <a:pt x="2" y="0"/>
                          </a:lnTo>
                          <a:lnTo>
                            <a:pt x="3" y="1"/>
                          </a:lnTo>
                          <a:lnTo>
                            <a:pt x="4" y="1"/>
                          </a:lnTo>
                          <a:lnTo>
                            <a:pt x="4" y="228"/>
                          </a:lnTo>
                          <a:lnTo>
                            <a:pt x="3" y="229"/>
                          </a:lnTo>
                          <a:lnTo>
                            <a:pt x="2" y="229"/>
                          </a:lnTo>
                          <a:lnTo>
                            <a:pt x="1" y="229"/>
                          </a:lnTo>
                          <a:lnTo>
                            <a:pt x="0" y="229"/>
                          </a:lnTo>
                          <a:close/>
                        </a:path>
                      </a:pathLst>
                    </a:custGeom>
                    <a:solidFill>
                      <a:srgbClr val="C9CBC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67" name="Freeform 760"/>
                    <p:cNvSpPr/>
                    <p:nvPr/>
                  </p:nvSpPr>
                  <p:spPr>
                    <a:xfrm>
                      <a:off x="8938" y="7643"/>
                      <a:ext cx="4" cy="229"/>
                    </a:xfrm>
                    <a:custGeom>
                      <a:avLst/>
                      <a:gdLst>
                        <a:gd name="txL" fmla="*/ 0 w 4"/>
                        <a:gd name="txT" fmla="*/ 0 h 229"/>
                        <a:gd name="txR" fmla="*/ 4 w 4"/>
                        <a:gd name="txB" fmla="*/ 229 h 229"/>
                      </a:gdLst>
                      <a:ahLst/>
                      <a:cxnLst>
                        <a:cxn ang="0">
                          <a:pos x="0" y="229"/>
                        </a:cxn>
                        <a:cxn ang="0">
                          <a:pos x="0" y="0"/>
                        </a:cxn>
                        <a:cxn ang="0">
                          <a:pos x="1" y="0"/>
                        </a:cxn>
                        <a:cxn ang="0">
                          <a:pos x="1" y="0"/>
                        </a:cxn>
                        <a:cxn ang="0">
                          <a:pos x="2" y="0"/>
                        </a:cxn>
                        <a:cxn ang="0">
                          <a:pos x="3" y="1"/>
                        </a:cxn>
                        <a:cxn ang="0">
                          <a:pos x="3" y="1"/>
                        </a:cxn>
                        <a:cxn ang="0">
                          <a:pos x="4" y="1"/>
                        </a:cxn>
                        <a:cxn ang="0">
                          <a:pos x="4" y="228"/>
                        </a:cxn>
                        <a:cxn ang="0">
                          <a:pos x="3" y="229"/>
                        </a:cxn>
                        <a:cxn ang="0">
                          <a:pos x="3" y="229"/>
                        </a:cxn>
                        <a:cxn ang="0">
                          <a:pos x="2" y="229"/>
                        </a:cxn>
                        <a:cxn ang="0">
                          <a:pos x="1" y="229"/>
                        </a:cxn>
                        <a:cxn ang="0">
                          <a:pos x="1" y="229"/>
                        </a:cxn>
                        <a:cxn ang="0">
                          <a:pos x="0" y="229"/>
                        </a:cxn>
                      </a:cxnLst>
                      <a:rect l="txL" t="txT" r="txR" b="txB"/>
                      <a:pathLst>
                        <a:path w="4" h="229">
                          <a:moveTo>
                            <a:pt x="0" y="229"/>
                          </a:moveTo>
                          <a:lnTo>
                            <a:pt x="0" y="0"/>
                          </a:lnTo>
                          <a:lnTo>
                            <a:pt x="1" y="0"/>
                          </a:lnTo>
                          <a:lnTo>
                            <a:pt x="2" y="0"/>
                          </a:lnTo>
                          <a:lnTo>
                            <a:pt x="3" y="1"/>
                          </a:lnTo>
                          <a:lnTo>
                            <a:pt x="4" y="1"/>
                          </a:lnTo>
                          <a:lnTo>
                            <a:pt x="4" y="228"/>
                          </a:lnTo>
                          <a:lnTo>
                            <a:pt x="3" y="229"/>
                          </a:lnTo>
                          <a:lnTo>
                            <a:pt x="2" y="229"/>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01" name="Group 761"/>
                  <p:cNvGrpSpPr/>
                  <p:nvPr/>
                </p:nvGrpSpPr>
                <p:grpSpPr>
                  <a:xfrm>
                    <a:off x="4455" y="2078"/>
                    <a:ext cx="4" cy="136"/>
                    <a:chOff x="8940" y="7643"/>
                    <a:chExt cx="2" cy="229"/>
                  </a:xfrm>
                </p:grpSpPr>
                <p:sp>
                  <p:nvSpPr>
                    <p:cNvPr id="50364" name="Freeform 762"/>
                    <p:cNvSpPr/>
                    <p:nvPr/>
                  </p:nvSpPr>
                  <p:spPr>
                    <a:xfrm>
                      <a:off x="8940" y="7643"/>
                      <a:ext cx="2" cy="229"/>
                    </a:xfrm>
                    <a:custGeom>
                      <a:avLst/>
                      <a:gdLst>
                        <a:gd name="txL" fmla="*/ 0 w 2"/>
                        <a:gd name="txT" fmla="*/ 0 h 229"/>
                        <a:gd name="txR" fmla="*/ 2 w 2"/>
                        <a:gd name="txB" fmla="*/ 229 h 229"/>
                      </a:gdLst>
                      <a:ahLst/>
                      <a:cxnLst>
                        <a:cxn ang="0">
                          <a:pos x="0" y="229"/>
                        </a:cxn>
                        <a:cxn ang="0">
                          <a:pos x="0" y="0"/>
                        </a:cxn>
                        <a:cxn ang="0">
                          <a:pos x="0" y="0"/>
                        </a:cxn>
                        <a:cxn ang="0">
                          <a:pos x="0" y="0"/>
                        </a:cxn>
                        <a:cxn ang="0">
                          <a:pos x="1" y="0"/>
                        </a:cxn>
                        <a:cxn ang="0">
                          <a:pos x="1" y="1"/>
                        </a:cxn>
                        <a:cxn ang="0">
                          <a:pos x="1" y="1"/>
                        </a:cxn>
                        <a:cxn ang="0">
                          <a:pos x="1" y="1"/>
                        </a:cxn>
                        <a:cxn ang="0">
                          <a:pos x="2" y="1"/>
                        </a:cxn>
                        <a:cxn ang="0">
                          <a:pos x="2" y="228"/>
                        </a:cxn>
                        <a:cxn ang="0">
                          <a:pos x="1" y="228"/>
                        </a:cxn>
                        <a:cxn ang="0">
                          <a:pos x="1" y="229"/>
                        </a:cxn>
                        <a:cxn ang="0">
                          <a:pos x="1" y="229"/>
                        </a:cxn>
                        <a:cxn ang="0">
                          <a:pos x="1" y="229"/>
                        </a:cxn>
                        <a:cxn ang="0">
                          <a:pos x="0" y="229"/>
                        </a:cxn>
                        <a:cxn ang="0">
                          <a:pos x="0" y="229"/>
                        </a:cxn>
                        <a:cxn ang="0">
                          <a:pos x="0" y="229"/>
                        </a:cxn>
                      </a:cxnLst>
                      <a:rect l="txL" t="txT" r="txR" b="txB"/>
                      <a:pathLst>
                        <a:path w="2" h="229">
                          <a:moveTo>
                            <a:pt x="0" y="229"/>
                          </a:moveTo>
                          <a:lnTo>
                            <a:pt x="0" y="0"/>
                          </a:lnTo>
                          <a:lnTo>
                            <a:pt x="1" y="0"/>
                          </a:lnTo>
                          <a:lnTo>
                            <a:pt x="1" y="1"/>
                          </a:lnTo>
                          <a:lnTo>
                            <a:pt x="2" y="1"/>
                          </a:lnTo>
                          <a:lnTo>
                            <a:pt x="2" y="228"/>
                          </a:lnTo>
                          <a:lnTo>
                            <a:pt x="1" y="228"/>
                          </a:lnTo>
                          <a:lnTo>
                            <a:pt x="1" y="229"/>
                          </a:lnTo>
                          <a:lnTo>
                            <a:pt x="0" y="229"/>
                          </a:lnTo>
                          <a:close/>
                        </a:path>
                      </a:pathLst>
                    </a:custGeom>
                    <a:solidFill>
                      <a:srgbClr val="CFD0D3">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65" name="Freeform 763"/>
                    <p:cNvSpPr/>
                    <p:nvPr/>
                  </p:nvSpPr>
                  <p:spPr>
                    <a:xfrm>
                      <a:off x="8940" y="7643"/>
                      <a:ext cx="2" cy="229"/>
                    </a:xfrm>
                    <a:custGeom>
                      <a:avLst/>
                      <a:gdLst>
                        <a:gd name="txL" fmla="*/ 0 w 2"/>
                        <a:gd name="txT" fmla="*/ 0 h 229"/>
                        <a:gd name="txR" fmla="*/ 2 w 2"/>
                        <a:gd name="txB" fmla="*/ 229 h 229"/>
                      </a:gdLst>
                      <a:ahLst/>
                      <a:cxnLst>
                        <a:cxn ang="0">
                          <a:pos x="0" y="229"/>
                        </a:cxn>
                        <a:cxn ang="0">
                          <a:pos x="0" y="0"/>
                        </a:cxn>
                        <a:cxn ang="0">
                          <a:pos x="0" y="0"/>
                        </a:cxn>
                        <a:cxn ang="0">
                          <a:pos x="0" y="0"/>
                        </a:cxn>
                        <a:cxn ang="0">
                          <a:pos x="1" y="0"/>
                        </a:cxn>
                        <a:cxn ang="0">
                          <a:pos x="1" y="1"/>
                        </a:cxn>
                        <a:cxn ang="0">
                          <a:pos x="1" y="1"/>
                        </a:cxn>
                        <a:cxn ang="0">
                          <a:pos x="1" y="1"/>
                        </a:cxn>
                        <a:cxn ang="0">
                          <a:pos x="2" y="1"/>
                        </a:cxn>
                        <a:cxn ang="0">
                          <a:pos x="2" y="228"/>
                        </a:cxn>
                        <a:cxn ang="0">
                          <a:pos x="1" y="228"/>
                        </a:cxn>
                        <a:cxn ang="0">
                          <a:pos x="1" y="229"/>
                        </a:cxn>
                        <a:cxn ang="0">
                          <a:pos x="1" y="229"/>
                        </a:cxn>
                        <a:cxn ang="0">
                          <a:pos x="1" y="229"/>
                        </a:cxn>
                        <a:cxn ang="0">
                          <a:pos x="0" y="229"/>
                        </a:cxn>
                        <a:cxn ang="0">
                          <a:pos x="0" y="229"/>
                        </a:cxn>
                        <a:cxn ang="0">
                          <a:pos x="0" y="229"/>
                        </a:cxn>
                      </a:cxnLst>
                      <a:rect l="txL" t="txT" r="txR" b="txB"/>
                      <a:pathLst>
                        <a:path w="2" h="229">
                          <a:moveTo>
                            <a:pt x="0" y="229"/>
                          </a:moveTo>
                          <a:lnTo>
                            <a:pt x="0" y="0"/>
                          </a:lnTo>
                          <a:lnTo>
                            <a:pt x="1" y="0"/>
                          </a:lnTo>
                          <a:lnTo>
                            <a:pt x="1" y="1"/>
                          </a:lnTo>
                          <a:lnTo>
                            <a:pt x="2" y="1"/>
                          </a:lnTo>
                          <a:lnTo>
                            <a:pt x="2" y="228"/>
                          </a:lnTo>
                          <a:lnTo>
                            <a:pt x="1" y="228"/>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302" name="Freeform 764"/>
                  <p:cNvSpPr/>
                  <p:nvPr/>
                </p:nvSpPr>
                <p:spPr>
                  <a:xfrm>
                    <a:off x="4459" y="2078"/>
                    <a:ext cx="1" cy="135"/>
                  </a:xfrm>
                  <a:custGeom>
                    <a:avLst/>
                    <a:gdLst>
                      <a:gd name="txL" fmla="*/ 0 w 1"/>
                      <a:gd name="txT" fmla="*/ 0 h 227"/>
                      <a:gd name="txR" fmla="*/ 1 w 1"/>
                      <a:gd name="txB" fmla="*/ 227 h 227"/>
                    </a:gdLst>
                    <a:ahLst/>
                    <a:cxnLst>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227">
                        <a:moveTo>
                          <a:pt x="0" y="227"/>
                        </a:moveTo>
                        <a:lnTo>
                          <a:pt x="0" y="0"/>
                        </a:lnTo>
                        <a:lnTo>
                          <a:pt x="0" y="1"/>
                        </a:lnTo>
                        <a:lnTo>
                          <a:pt x="0" y="226"/>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303" name="Group 765"/>
                  <p:cNvGrpSpPr/>
                  <p:nvPr/>
                </p:nvGrpSpPr>
                <p:grpSpPr>
                  <a:xfrm>
                    <a:off x="4459" y="2078"/>
                    <a:ext cx="1" cy="135"/>
                    <a:chOff x="8942" y="7643"/>
                    <a:chExt cx="1" cy="227"/>
                  </a:xfrm>
                </p:grpSpPr>
                <p:sp>
                  <p:nvSpPr>
                    <p:cNvPr id="50362" name="Freeform 766"/>
                    <p:cNvSpPr/>
                    <p:nvPr/>
                  </p:nvSpPr>
                  <p:spPr>
                    <a:xfrm>
                      <a:off x="8942" y="7643"/>
                      <a:ext cx="1" cy="227"/>
                    </a:xfrm>
                    <a:custGeom>
                      <a:avLst/>
                      <a:gdLst>
                        <a:gd name="txL" fmla="*/ 0 w 1"/>
                        <a:gd name="txT" fmla="*/ 0 h 227"/>
                        <a:gd name="txR" fmla="*/ 1 w 1"/>
                        <a:gd name="txB" fmla="*/ 227 h 227"/>
                      </a:gdLst>
                      <a:ahLst/>
                      <a:cxnLst>
                        <a:cxn ang="0">
                          <a:pos x="0" y="227"/>
                        </a:cxn>
                        <a:cxn ang="0">
                          <a:pos x="0" y="0"/>
                        </a:cxn>
                        <a:cxn ang="0">
                          <a:pos x="0" y="0"/>
                        </a:cxn>
                        <a:cxn ang="0">
                          <a:pos x="0" y="1"/>
                        </a:cxn>
                        <a:cxn ang="0">
                          <a:pos x="0" y="1"/>
                        </a:cxn>
                        <a:cxn ang="0">
                          <a:pos x="0" y="1"/>
                        </a:cxn>
                        <a:cxn ang="0">
                          <a:pos x="1" y="1"/>
                        </a:cxn>
                        <a:cxn ang="0">
                          <a:pos x="1" y="1"/>
                        </a:cxn>
                        <a:cxn ang="0">
                          <a:pos x="1" y="1"/>
                        </a:cxn>
                        <a:cxn ang="0">
                          <a:pos x="1" y="2"/>
                        </a:cxn>
                        <a:cxn ang="0">
                          <a:pos x="1" y="2"/>
                        </a:cxn>
                        <a:cxn ang="0">
                          <a:pos x="1" y="175"/>
                        </a:cxn>
                        <a:cxn ang="0">
                          <a:pos x="1" y="174"/>
                        </a:cxn>
                        <a:cxn ang="0">
                          <a:pos x="1" y="174"/>
                        </a:cxn>
                        <a:cxn ang="0">
                          <a:pos x="1" y="174"/>
                        </a:cxn>
                        <a:cxn ang="0">
                          <a:pos x="1" y="227"/>
                        </a:cxn>
                        <a:cxn ang="0">
                          <a:pos x="1" y="227"/>
                        </a:cxn>
                        <a:cxn ang="0">
                          <a:pos x="1" y="227"/>
                        </a:cxn>
                        <a:cxn ang="0">
                          <a:pos x="1" y="175"/>
                        </a:cxn>
                        <a:cxn ang="0">
                          <a:pos x="1" y="226"/>
                        </a:cxn>
                        <a:cxn ang="0">
                          <a:pos x="1" y="226"/>
                        </a:cxn>
                        <a:cxn ang="0">
                          <a:pos x="1" y="226"/>
                        </a:cxn>
                        <a:cxn ang="0">
                          <a:pos x="1" y="226"/>
                        </a:cxn>
                        <a:cxn ang="0">
                          <a:pos x="1" y="226"/>
                        </a:cxn>
                        <a:cxn ang="0">
                          <a:pos x="0" y="227"/>
                        </a:cxn>
                        <a:cxn ang="0">
                          <a:pos x="0" y="227"/>
                        </a:cxn>
                        <a:cxn ang="0">
                          <a:pos x="0" y="227"/>
                        </a:cxn>
                        <a:cxn ang="0">
                          <a:pos x="0" y="227"/>
                        </a:cxn>
                        <a:cxn ang="0">
                          <a:pos x="0" y="227"/>
                        </a:cxn>
                      </a:cxnLst>
                      <a:rect l="txL" t="txT" r="txR" b="txB"/>
                      <a:pathLst>
                        <a:path w="1" h="227">
                          <a:moveTo>
                            <a:pt x="0" y="227"/>
                          </a:moveTo>
                          <a:lnTo>
                            <a:pt x="0" y="0"/>
                          </a:lnTo>
                          <a:lnTo>
                            <a:pt x="0" y="1"/>
                          </a:lnTo>
                          <a:lnTo>
                            <a:pt x="1" y="1"/>
                          </a:lnTo>
                          <a:lnTo>
                            <a:pt x="1" y="2"/>
                          </a:lnTo>
                          <a:lnTo>
                            <a:pt x="1" y="175"/>
                          </a:lnTo>
                          <a:lnTo>
                            <a:pt x="1" y="174"/>
                          </a:lnTo>
                          <a:lnTo>
                            <a:pt x="1" y="227"/>
                          </a:lnTo>
                          <a:lnTo>
                            <a:pt x="1" y="175"/>
                          </a:lnTo>
                          <a:lnTo>
                            <a:pt x="1" y="226"/>
                          </a:lnTo>
                          <a:lnTo>
                            <a:pt x="0" y="227"/>
                          </a:lnTo>
                          <a:close/>
                        </a:path>
                      </a:pathLst>
                    </a:custGeom>
                    <a:solidFill>
                      <a:srgbClr val="DADADC">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63" name="Freeform 767"/>
                    <p:cNvSpPr/>
                    <p:nvPr/>
                  </p:nvSpPr>
                  <p:spPr>
                    <a:xfrm>
                      <a:off x="8942" y="7643"/>
                      <a:ext cx="1" cy="227"/>
                    </a:xfrm>
                    <a:custGeom>
                      <a:avLst/>
                      <a:gdLst>
                        <a:gd name="txL" fmla="*/ 0 w 1"/>
                        <a:gd name="txT" fmla="*/ 0 h 227"/>
                        <a:gd name="txR" fmla="*/ 1 w 1"/>
                        <a:gd name="txB" fmla="*/ 227 h 227"/>
                      </a:gdLst>
                      <a:ahLst/>
                      <a:cxnLst>
                        <a:cxn ang="0">
                          <a:pos x="0" y="227"/>
                        </a:cxn>
                        <a:cxn ang="0">
                          <a:pos x="0" y="0"/>
                        </a:cxn>
                        <a:cxn ang="0">
                          <a:pos x="0" y="0"/>
                        </a:cxn>
                        <a:cxn ang="0">
                          <a:pos x="0" y="1"/>
                        </a:cxn>
                        <a:cxn ang="0">
                          <a:pos x="0" y="1"/>
                        </a:cxn>
                        <a:cxn ang="0">
                          <a:pos x="0" y="1"/>
                        </a:cxn>
                        <a:cxn ang="0">
                          <a:pos x="1" y="1"/>
                        </a:cxn>
                        <a:cxn ang="0">
                          <a:pos x="1" y="1"/>
                        </a:cxn>
                        <a:cxn ang="0">
                          <a:pos x="1" y="1"/>
                        </a:cxn>
                        <a:cxn ang="0">
                          <a:pos x="1" y="2"/>
                        </a:cxn>
                        <a:cxn ang="0">
                          <a:pos x="1" y="2"/>
                        </a:cxn>
                        <a:cxn ang="0">
                          <a:pos x="1" y="175"/>
                        </a:cxn>
                        <a:cxn ang="0">
                          <a:pos x="1" y="174"/>
                        </a:cxn>
                        <a:cxn ang="0">
                          <a:pos x="1" y="174"/>
                        </a:cxn>
                        <a:cxn ang="0">
                          <a:pos x="1" y="174"/>
                        </a:cxn>
                        <a:cxn ang="0">
                          <a:pos x="1" y="227"/>
                        </a:cxn>
                        <a:cxn ang="0">
                          <a:pos x="1" y="227"/>
                        </a:cxn>
                        <a:cxn ang="0">
                          <a:pos x="1" y="227"/>
                        </a:cxn>
                        <a:cxn ang="0">
                          <a:pos x="1" y="175"/>
                        </a:cxn>
                        <a:cxn ang="0">
                          <a:pos x="1" y="226"/>
                        </a:cxn>
                        <a:cxn ang="0">
                          <a:pos x="1" y="226"/>
                        </a:cxn>
                        <a:cxn ang="0">
                          <a:pos x="1" y="226"/>
                        </a:cxn>
                        <a:cxn ang="0">
                          <a:pos x="1" y="226"/>
                        </a:cxn>
                        <a:cxn ang="0">
                          <a:pos x="1" y="226"/>
                        </a:cxn>
                        <a:cxn ang="0">
                          <a:pos x="0" y="227"/>
                        </a:cxn>
                        <a:cxn ang="0">
                          <a:pos x="0" y="227"/>
                        </a:cxn>
                        <a:cxn ang="0">
                          <a:pos x="0" y="227"/>
                        </a:cxn>
                        <a:cxn ang="0">
                          <a:pos x="0" y="227"/>
                        </a:cxn>
                        <a:cxn ang="0">
                          <a:pos x="0" y="227"/>
                        </a:cxn>
                      </a:cxnLst>
                      <a:rect l="txL" t="txT" r="txR" b="txB"/>
                      <a:pathLst>
                        <a:path w="1" h="227">
                          <a:moveTo>
                            <a:pt x="0" y="227"/>
                          </a:moveTo>
                          <a:lnTo>
                            <a:pt x="0" y="0"/>
                          </a:lnTo>
                          <a:lnTo>
                            <a:pt x="0" y="1"/>
                          </a:lnTo>
                          <a:lnTo>
                            <a:pt x="1" y="1"/>
                          </a:lnTo>
                          <a:lnTo>
                            <a:pt x="1" y="2"/>
                          </a:lnTo>
                          <a:lnTo>
                            <a:pt x="1" y="175"/>
                          </a:lnTo>
                          <a:lnTo>
                            <a:pt x="1" y="174"/>
                          </a:lnTo>
                          <a:lnTo>
                            <a:pt x="1" y="227"/>
                          </a:lnTo>
                          <a:lnTo>
                            <a:pt x="1" y="175"/>
                          </a:lnTo>
                          <a:lnTo>
                            <a:pt x="1" y="226"/>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04" name="Group 768"/>
                  <p:cNvGrpSpPr/>
                  <p:nvPr/>
                </p:nvGrpSpPr>
                <p:grpSpPr>
                  <a:xfrm>
                    <a:off x="4459" y="2079"/>
                    <a:ext cx="1" cy="134"/>
                    <a:chOff x="8942" y="7645"/>
                    <a:chExt cx="1" cy="225"/>
                  </a:xfrm>
                </p:grpSpPr>
                <p:sp>
                  <p:nvSpPr>
                    <p:cNvPr id="50360" name="Freeform 769"/>
                    <p:cNvSpPr/>
                    <p:nvPr/>
                  </p:nvSpPr>
                  <p:spPr>
                    <a:xfrm>
                      <a:off x="8942" y="7645"/>
                      <a:ext cx="1" cy="225"/>
                    </a:xfrm>
                    <a:custGeom>
                      <a:avLst/>
                      <a:gdLst>
                        <a:gd name="txL" fmla="*/ 0 w 1"/>
                        <a:gd name="txT" fmla="*/ 0 h 225"/>
                        <a:gd name="txR" fmla="*/ 1 w 1"/>
                        <a:gd name="txB" fmla="*/ 225 h 225"/>
                      </a:gdLst>
                      <a:ahLst/>
                      <a:cxnLst>
                        <a:cxn ang="0">
                          <a:pos x="0" y="225"/>
                        </a:cxn>
                        <a:cxn ang="0">
                          <a:pos x="0" y="0"/>
                        </a:cxn>
                        <a:cxn ang="0">
                          <a:pos x="0" y="0"/>
                        </a:cxn>
                        <a:cxn ang="0">
                          <a:pos x="0" y="0"/>
                        </a:cxn>
                        <a:cxn ang="0">
                          <a:pos x="0" y="1"/>
                        </a:cxn>
                        <a:cxn ang="0">
                          <a:pos x="0" y="1"/>
                        </a:cxn>
                        <a:cxn ang="0">
                          <a:pos x="0" y="1"/>
                        </a:cxn>
                        <a:cxn ang="0">
                          <a:pos x="0" y="1"/>
                        </a:cxn>
                        <a:cxn ang="0">
                          <a:pos x="0" y="173"/>
                        </a:cxn>
                        <a:cxn ang="0">
                          <a:pos x="0" y="172"/>
                        </a:cxn>
                        <a:cxn ang="0">
                          <a:pos x="0" y="172"/>
                        </a:cxn>
                        <a:cxn ang="0">
                          <a:pos x="1" y="172"/>
                        </a:cxn>
                        <a:cxn ang="0">
                          <a:pos x="1" y="172"/>
                        </a:cxn>
                        <a:cxn ang="0">
                          <a:pos x="1" y="172"/>
                        </a:cxn>
                        <a:cxn ang="0">
                          <a:pos x="1" y="225"/>
                        </a:cxn>
                        <a:cxn ang="0">
                          <a:pos x="1" y="225"/>
                        </a:cxn>
                        <a:cxn ang="0">
                          <a:pos x="1" y="225"/>
                        </a:cxn>
                        <a:cxn ang="0">
                          <a:pos x="1" y="225"/>
                        </a:cxn>
                        <a:cxn ang="0">
                          <a:pos x="0" y="225"/>
                        </a:cxn>
                        <a:cxn ang="0">
                          <a:pos x="0" y="225"/>
                        </a:cxn>
                        <a:cxn ang="0">
                          <a:pos x="0" y="225"/>
                        </a:cxn>
                        <a:cxn ang="0">
                          <a:pos x="0" y="173"/>
                        </a:cxn>
                        <a:cxn ang="0">
                          <a:pos x="0" y="223"/>
                        </a:cxn>
                        <a:cxn ang="0">
                          <a:pos x="0" y="224"/>
                        </a:cxn>
                        <a:cxn ang="0">
                          <a:pos x="0" y="224"/>
                        </a:cxn>
                        <a:cxn ang="0">
                          <a:pos x="0" y="224"/>
                        </a:cxn>
                        <a:cxn ang="0">
                          <a:pos x="0" y="224"/>
                        </a:cxn>
                        <a:cxn ang="0">
                          <a:pos x="0" y="224"/>
                        </a:cxn>
                        <a:cxn ang="0">
                          <a:pos x="0" y="224"/>
                        </a:cxn>
                        <a:cxn ang="0">
                          <a:pos x="0" y="225"/>
                        </a:cxn>
                      </a:cxnLst>
                      <a:rect l="txL" t="txT" r="txR" b="txB"/>
                      <a:pathLst>
                        <a:path w="1" h="225">
                          <a:moveTo>
                            <a:pt x="0" y="225"/>
                          </a:moveTo>
                          <a:lnTo>
                            <a:pt x="0" y="0"/>
                          </a:lnTo>
                          <a:lnTo>
                            <a:pt x="0" y="1"/>
                          </a:lnTo>
                          <a:lnTo>
                            <a:pt x="0" y="173"/>
                          </a:lnTo>
                          <a:lnTo>
                            <a:pt x="0" y="172"/>
                          </a:lnTo>
                          <a:lnTo>
                            <a:pt x="1" y="172"/>
                          </a:lnTo>
                          <a:lnTo>
                            <a:pt x="1" y="225"/>
                          </a:lnTo>
                          <a:lnTo>
                            <a:pt x="0" y="225"/>
                          </a:lnTo>
                          <a:lnTo>
                            <a:pt x="0" y="173"/>
                          </a:lnTo>
                          <a:lnTo>
                            <a:pt x="0" y="223"/>
                          </a:lnTo>
                          <a:lnTo>
                            <a:pt x="0" y="224"/>
                          </a:lnTo>
                          <a:lnTo>
                            <a:pt x="0" y="225"/>
                          </a:lnTo>
                          <a:close/>
                        </a:path>
                      </a:pathLst>
                    </a:custGeom>
                    <a:solidFill>
                      <a:srgbClr val="DFDEE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61" name="Freeform 770"/>
                    <p:cNvSpPr/>
                    <p:nvPr/>
                  </p:nvSpPr>
                  <p:spPr>
                    <a:xfrm>
                      <a:off x="8942" y="7645"/>
                      <a:ext cx="1" cy="225"/>
                    </a:xfrm>
                    <a:custGeom>
                      <a:avLst/>
                      <a:gdLst>
                        <a:gd name="txL" fmla="*/ 0 w 1"/>
                        <a:gd name="txT" fmla="*/ 0 h 225"/>
                        <a:gd name="txR" fmla="*/ 1 w 1"/>
                        <a:gd name="txB" fmla="*/ 225 h 225"/>
                      </a:gdLst>
                      <a:ahLst/>
                      <a:cxnLst>
                        <a:cxn ang="0">
                          <a:pos x="0" y="225"/>
                        </a:cxn>
                        <a:cxn ang="0">
                          <a:pos x="0" y="0"/>
                        </a:cxn>
                        <a:cxn ang="0">
                          <a:pos x="0" y="0"/>
                        </a:cxn>
                        <a:cxn ang="0">
                          <a:pos x="0" y="0"/>
                        </a:cxn>
                        <a:cxn ang="0">
                          <a:pos x="0" y="1"/>
                        </a:cxn>
                        <a:cxn ang="0">
                          <a:pos x="0" y="1"/>
                        </a:cxn>
                        <a:cxn ang="0">
                          <a:pos x="0" y="1"/>
                        </a:cxn>
                        <a:cxn ang="0">
                          <a:pos x="0" y="1"/>
                        </a:cxn>
                        <a:cxn ang="0">
                          <a:pos x="0" y="173"/>
                        </a:cxn>
                        <a:cxn ang="0">
                          <a:pos x="0" y="172"/>
                        </a:cxn>
                        <a:cxn ang="0">
                          <a:pos x="0" y="172"/>
                        </a:cxn>
                        <a:cxn ang="0">
                          <a:pos x="1" y="172"/>
                        </a:cxn>
                        <a:cxn ang="0">
                          <a:pos x="1" y="172"/>
                        </a:cxn>
                        <a:cxn ang="0">
                          <a:pos x="1" y="172"/>
                        </a:cxn>
                        <a:cxn ang="0">
                          <a:pos x="1" y="225"/>
                        </a:cxn>
                        <a:cxn ang="0">
                          <a:pos x="1" y="225"/>
                        </a:cxn>
                        <a:cxn ang="0">
                          <a:pos x="1" y="225"/>
                        </a:cxn>
                        <a:cxn ang="0">
                          <a:pos x="1" y="225"/>
                        </a:cxn>
                        <a:cxn ang="0">
                          <a:pos x="0" y="225"/>
                        </a:cxn>
                        <a:cxn ang="0">
                          <a:pos x="0" y="225"/>
                        </a:cxn>
                        <a:cxn ang="0">
                          <a:pos x="0" y="225"/>
                        </a:cxn>
                        <a:cxn ang="0">
                          <a:pos x="0" y="173"/>
                        </a:cxn>
                        <a:cxn ang="0">
                          <a:pos x="0" y="223"/>
                        </a:cxn>
                        <a:cxn ang="0">
                          <a:pos x="0" y="224"/>
                        </a:cxn>
                        <a:cxn ang="0">
                          <a:pos x="0" y="224"/>
                        </a:cxn>
                        <a:cxn ang="0">
                          <a:pos x="0" y="224"/>
                        </a:cxn>
                        <a:cxn ang="0">
                          <a:pos x="0" y="224"/>
                        </a:cxn>
                        <a:cxn ang="0">
                          <a:pos x="0" y="224"/>
                        </a:cxn>
                        <a:cxn ang="0">
                          <a:pos x="0" y="224"/>
                        </a:cxn>
                        <a:cxn ang="0">
                          <a:pos x="0" y="225"/>
                        </a:cxn>
                      </a:cxnLst>
                      <a:rect l="txL" t="txT" r="txR" b="txB"/>
                      <a:pathLst>
                        <a:path w="1" h="225">
                          <a:moveTo>
                            <a:pt x="0" y="225"/>
                          </a:moveTo>
                          <a:lnTo>
                            <a:pt x="0" y="0"/>
                          </a:lnTo>
                          <a:lnTo>
                            <a:pt x="0" y="1"/>
                          </a:lnTo>
                          <a:lnTo>
                            <a:pt x="0" y="173"/>
                          </a:lnTo>
                          <a:lnTo>
                            <a:pt x="0" y="172"/>
                          </a:lnTo>
                          <a:lnTo>
                            <a:pt x="1" y="172"/>
                          </a:lnTo>
                          <a:lnTo>
                            <a:pt x="1" y="225"/>
                          </a:lnTo>
                          <a:lnTo>
                            <a:pt x="0" y="225"/>
                          </a:lnTo>
                          <a:lnTo>
                            <a:pt x="0" y="173"/>
                          </a:lnTo>
                          <a:lnTo>
                            <a:pt x="0" y="223"/>
                          </a:lnTo>
                          <a:lnTo>
                            <a:pt x="0" y="224"/>
                          </a:lnTo>
                          <a:lnTo>
                            <a:pt x="0" y="225"/>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05" name="Group 771"/>
                  <p:cNvGrpSpPr/>
                  <p:nvPr/>
                </p:nvGrpSpPr>
                <p:grpSpPr>
                  <a:xfrm>
                    <a:off x="4460" y="2181"/>
                    <a:ext cx="3" cy="32"/>
                    <a:chOff x="8943" y="7816"/>
                    <a:chExt cx="2" cy="54"/>
                  </a:xfrm>
                </p:grpSpPr>
                <p:sp>
                  <p:nvSpPr>
                    <p:cNvPr id="50358" name="Freeform 772"/>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2" y="1"/>
                        </a:cxn>
                        <a:cxn ang="0">
                          <a:pos x="2" y="0"/>
                        </a:cxn>
                        <a:cxn ang="0">
                          <a:pos x="2" y="0"/>
                        </a:cxn>
                        <a:cxn ang="0">
                          <a:pos x="2" y="0"/>
                        </a:cxn>
                        <a:cxn ang="0">
                          <a:pos x="2" y="54"/>
                        </a:cxn>
                        <a:cxn ang="0">
                          <a:pos x="2" y="54"/>
                        </a:cxn>
                        <a:cxn ang="0">
                          <a:pos x="2" y="54"/>
                        </a:cxn>
                        <a:cxn ang="0">
                          <a:pos x="2" y="54"/>
                        </a:cxn>
                        <a:cxn ang="0">
                          <a:pos x="1" y="54"/>
                        </a:cxn>
                        <a:cxn ang="0">
                          <a:pos x="1" y="54"/>
                        </a:cxn>
                        <a:cxn ang="0">
                          <a:pos x="0" y="54"/>
                        </a:cxn>
                      </a:cxnLst>
                      <a:rect l="txL" t="txT" r="txR" b="txB"/>
                      <a:pathLst>
                        <a:path w="2" h="54">
                          <a:moveTo>
                            <a:pt x="0" y="54"/>
                          </a:moveTo>
                          <a:lnTo>
                            <a:pt x="0" y="1"/>
                          </a:lnTo>
                          <a:lnTo>
                            <a:pt x="1" y="1"/>
                          </a:lnTo>
                          <a:lnTo>
                            <a:pt x="2" y="1"/>
                          </a:lnTo>
                          <a:lnTo>
                            <a:pt x="2" y="0"/>
                          </a:lnTo>
                          <a:lnTo>
                            <a:pt x="2" y="54"/>
                          </a:lnTo>
                          <a:lnTo>
                            <a:pt x="1" y="54"/>
                          </a:lnTo>
                          <a:lnTo>
                            <a:pt x="0" y="54"/>
                          </a:lnTo>
                          <a:close/>
                        </a:path>
                      </a:pathLst>
                    </a:custGeom>
                    <a:solidFill>
                      <a:srgbClr val="E0E0E3">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59" name="Freeform 773"/>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1"/>
                        </a:cxn>
                        <a:cxn ang="0">
                          <a:pos x="2" y="1"/>
                        </a:cxn>
                        <a:cxn ang="0">
                          <a:pos x="2" y="0"/>
                        </a:cxn>
                        <a:cxn ang="0">
                          <a:pos x="2" y="0"/>
                        </a:cxn>
                        <a:cxn ang="0">
                          <a:pos x="2" y="0"/>
                        </a:cxn>
                        <a:cxn ang="0">
                          <a:pos x="2" y="54"/>
                        </a:cxn>
                        <a:cxn ang="0">
                          <a:pos x="2" y="54"/>
                        </a:cxn>
                        <a:cxn ang="0">
                          <a:pos x="2" y="54"/>
                        </a:cxn>
                        <a:cxn ang="0">
                          <a:pos x="2" y="54"/>
                        </a:cxn>
                        <a:cxn ang="0">
                          <a:pos x="1" y="54"/>
                        </a:cxn>
                        <a:cxn ang="0">
                          <a:pos x="1" y="54"/>
                        </a:cxn>
                        <a:cxn ang="0">
                          <a:pos x="0" y="54"/>
                        </a:cxn>
                      </a:cxnLst>
                      <a:rect l="txL" t="txT" r="txR" b="txB"/>
                      <a:pathLst>
                        <a:path w="2" h="54">
                          <a:moveTo>
                            <a:pt x="0" y="54"/>
                          </a:moveTo>
                          <a:lnTo>
                            <a:pt x="0" y="1"/>
                          </a:lnTo>
                          <a:lnTo>
                            <a:pt x="1" y="1"/>
                          </a:lnTo>
                          <a:lnTo>
                            <a:pt x="2" y="1"/>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06" name="Group 774"/>
                  <p:cNvGrpSpPr/>
                  <p:nvPr/>
                </p:nvGrpSpPr>
                <p:grpSpPr>
                  <a:xfrm>
                    <a:off x="4460" y="2181"/>
                    <a:ext cx="3" cy="32"/>
                    <a:chOff x="8943" y="7816"/>
                    <a:chExt cx="2" cy="54"/>
                  </a:xfrm>
                </p:grpSpPr>
                <p:sp>
                  <p:nvSpPr>
                    <p:cNvPr id="50356" name="Freeform 775"/>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0"/>
                        </a:cxn>
                        <a:cxn ang="0">
                          <a:pos x="1" y="0"/>
                        </a:cxn>
                        <a:cxn ang="0">
                          <a:pos x="2" y="0"/>
                        </a:cxn>
                        <a:cxn ang="0">
                          <a:pos x="2" y="0"/>
                        </a:cxn>
                        <a:cxn ang="0">
                          <a:pos x="2" y="0"/>
                        </a:cxn>
                        <a:cxn ang="0">
                          <a:pos x="2" y="54"/>
                        </a:cxn>
                        <a:cxn ang="0">
                          <a:pos x="2" y="54"/>
                        </a:cxn>
                        <a:cxn ang="0">
                          <a:pos x="2"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solidFill>
                      <a:srgbClr val="E5E4E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57" name="Freeform 776"/>
                    <p:cNvSpPr/>
                    <p:nvPr/>
                  </p:nvSpPr>
                  <p:spPr>
                    <a:xfrm>
                      <a:off x="8943" y="7816"/>
                      <a:ext cx="2" cy="54"/>
                    </a:xfrm>
                    <a:custGeom>
                      <a:avLst/>
                      <a:gdLst>
                        <a:gd name="txL" fmla="*/ 0 w 2"/>
                        <a:gd name="txT" fmla="*/ 0 h 54"/>
                        <a:gd name="txR" fmla="*/ 2 w 2"/>
                        <a:gd name="txB" fmla="*/ 54 h 54"/>
                      </a:gdLst>
                      <a:ahLst/>
                      <a:cxnLst>
                        <a:cxn ang="0">
                          <a:pos x="0" y="54"/>
                        </a:cxn>
                        <a:cxn ang="0">
                          <a:pos x="0" y="1"/>
                        </a:cxn>
                        <a:cxn ang="0">
                          <a:pos x="1" y="1"/>
                        </a:cxn>
                        <a:cxn ang="0">
                          <a:pos x="1" y="0"/>
                        </a:cxn>
                        <a:cxn ang="0">
                          <a:pos x="1" y="0"/>
                        </a:cxn>
                        <a:cxn ang="0">
                          <a:pos x="2" y="0"/>
                        </a:cxn>
                        <a:cxn ang="0">
                          <a:pos x="2" y="0"/>
                        </a:cxn>
                        <a:cxn ang="0">
                          <a:pos x="2" y="0"/>
                        </a:cxn>
                        <a:cxn ang="0">
                          <a:pos x="2" y="54"/>
                        </a:cxn>
                        <a:cxn ang="0">
                          <a:pos x="2" y="54"/>
                        </a:cxn>
                        <a:cxn ang="0">
                          <a:pos x="2" y="54"/>
                        </a:cxn>
                        <a:cxn ang="0">
                          <a:pos x="1" y="54"/>
                        </a:cxn>
                        <a:cxn ang="0">
                          <a:pos x="1" y="54"/>
                        </a:cxn>
                        <a:cxn ang="0">
                          <a:pos x="1" y="54"/>
                        </a:cxn>
                        <a:cxn ang="0">
                          <a:pos x="0" y="54"/>
                        </a:cxn>
                      </a:cxnLst>
                      <a:rect l="txL" t="txT" r="txR" b="txB"/>
                      <a:pathLst>
                        <a:path w="2" h="54">
                          <a:moveTo>
                            <a:pt x="0" y="54"/>
                          </a:moveTo>
                          <a:lnTo>
                            <a:pt x="0" y="1"/>
                          </a:lnTo>
                          <a:lnTo>
                            <a:pt x="1" y="1"/>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07" name="Group 777"/>
                  <p:cNvGrpSpPr/>
                  <p:nvPr/>
                </p:nvGrpSpPr>
                <p:grpSpPr>
                  <a:xfrm>
                    <a:off x="4463" y="2181"/>
                    <a:ext cx="4" cy="32"/>
                    <a:chOff x="8945" y="7816"/>
                    <a:chExt cx="2" cy="54"/>
                  </a:xfrm>
                </p:grpSpPr>
                <p:sp>
                  <p:nvSpPr>
                    <p:cNvPr id="50354" name="Freeform 778"/>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EBEAE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55" name="Freeform 779"/>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08" name="Group 780"/>
                  <p:cNvGrpSpPr/>
                  <p:nvPr/>
                </p:nvGrpSpPr>
                <p:grpSpPr>
                  <a:xfrm>
                    <a:off x="4463" y="2181"/>
                    <a:ext cx="4" cy="32"/>
                    <a:chOff x="8945" y="7816"/>
                    <a:chExt cx="2" cy="54"/>
                  </a:xfrm>
                </p:grpSpPr>
                <p:sp>
                  <p:nvSpPr>
                    <p:cNvPr id="50352" name="Freeform 781"/>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solidFill>
                      <a:srgbClr val="F0EFF1">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53" name="Freeform 782"/>
                    <p:cNvSpPr/>
                    <p:nvPr/>
                  </p:nvSpPr>
                  <p:spPr>
                    <a:xfrm>
                      <a:off x="8945" y="7816"/>
                      <a:ext cx="2" cy="54"/>
                    </a:xfrm>
                    <a:custGeom>
                      <a:avLst/>
                      <a:gdLst>
                        <a:gd name="txL" fmla="*/ 0 w 2"/>
                        <a:gd name="txT" fmla="*/ 0 h 54"/>
                        <a:gd name="txR" fmla="*/ 2 w 2"/>
                        <a:gd name="txB" fmla="*/ 54 h 54"/>
                      </a:gdLst>
                      <a:ahLst/>
                      <a:cxnLst>
                        <a:cxn ang="0">
                          <a:pos x="0" y="54"/>
                        </a:cxn>
                        <a:cxn ang="0">
                          <a:pos x="0" y="0"/>
                        </a:cxn>
                        <a:cxn ang="0">
                          <a:pos x="1" y="0"/>
                        </a:cxn>
                        <a:cxn ang="0">
                          <a:pos x="1" y="0"/>
                        </a:cxn>
                        <a:cxn ang="0">
                          <a:pos x="1" y="0"/>
                        </a:cxn>
                        <a:cxn ang="0">
                          <a:pos x="2" y="0"/>
                        </a:cxn>
                        <a:cxn ang="0">
                          <a:pos x="2" y="0"/>
                        </a:cxn>
                        <a:cxn ang="0">
                          <a:pos x="2" y="54"/>
                        </a:cxn>
                        <a:cxn ang="0">
                          <a:pos x="2" y="54"/>
                        </a:cxn>
                        <a:cxn ang="0">
                          <a:pos x="1" y="54"/>
                        </a:cxn>
                        <a:cxn ang="0">
                          <a:pos x="1" y="54"/>
                        </a:cxn>
                        <a:cxn ang="0">
                          <a:pos x="1" y="54"/>
                        </a:cxn>
                        <a:cxn ang="0">
                          <a:pos x="0" y="54"/>
                        </a:cxn>
                      </a:cxnLst>
                      <a:rect l="txL" t="txT" r="txR" b="txB"/>
                      <a:pathLst>
                        <a:path w="2" h="54">
                          <a:moveTo>
                            <a:pt x="0" y="54"/>
                          </a:moveTo>
                          <a:lnTo>
                            <a:pt x="0" y="0"/>
                          </a:lnTo>
                          <a:lnTo>
                            <a:pt x="1" y="0"/>
                          </a:lnTo>
                          <a:lnTo>
                            <a:pt x="2" y="0"/>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09" name="Group 783"/>
                  <p:cNvGrpSpPr/>
                  <p:nvPr/>
                </p:nvGrpSpPr>
                <p:grpSpPr>
                  <a:xfrm>
                    <a:off x="4467" y="2181"/>
                    <a:ext cx="3" cy="32"/>
                    <a:chOff x="8947" y="7816"/>
                    <a:chExt cx="2" cy="54"/>
                  </a:xfrm>
                </p:grpSpPr>
                <p:sp>
                  <p:nvSpPr>
                    <p:cNvPr id="50350" name="Freeform 784"/>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solidFill>
                      <a:srgbClr val="F5F4F6">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51" name="Freeform 785"/>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1" y="0"/>
                        </a:cxn>
                        <a:cxn ang="0">
                          <a:pos x="1" y="0"/>
                        </a:cxn>
                        <a:cxn ang="0">
                          <a:pos x="1" y="1"/>
                        </a:cxn>
                        <a:cxn ang="0">
                          <a:pos x="1" y="1"/>
                        </a:cxn>
                        <a:cxn ang="0">
                          <a:pos x="2" y="1"/>
                        </a:cxn>
                        <a:cxn ang="0">
                          <a:pos x="2" y="54"/>
                        </a:cxn>
                        <a:cxn ang="0">
                          <a:pos x="1" y="54"/>
                        </a:cxn>
                        <a:cxn ang="0">
                          <a:pos x="1" y="54"/>
                        </a:cxn>
                        <a:cxn ang="0">
                          <a:pos x="1" y="54"/>
                        </a:cxn>
                        <a:cxn ang="0">
                          <a:pos x="1" y="54"/>
                        </a:cxn>
                        <a:cxn ang="0">
                          <a:pos x="0" y="54"/>
                        </a:cxn>
                        <a:cxn ang="0">
                          <a:pos x="0" y="54"/>
                        </a:cxn>
                      </a:cxnLst>
                      <a:rect l="txL" t="txT" r="txR" b="txB"/>
                      <a:pathLst>
                        <a:path w="2" h="54">
                          <a:moveTo>
                            <a:pt x="0" y="54"/>
                          </a:moveTo>
                          <a:lnTo>
                            <a:pt x="0" y="0"/>
                          </a:lnTo>
                          <a:lnTo>
                            <a:pt x="1" y="0"/>
                          </a:lnTo>
                          <a:lnTo>
                            <a:pt x="1" y="1"/>
                          </a:lnTo>
                          <a:lnTo>
                            <a:pt x="2" y="1"/>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10" name="Group 786"/>
                  <p:cNvGrpSpPr/>
                  <p:nvPr/>
                </p:nvGrpSpPr>
                <p:grpSpPr>
                  <a:xfrm>
                    <a:off x="4467" y="2181"/>
                    <a:ext cx="3" cy="32"/>
                    <a:chOff x="8947" y="7816"/>
                    <a:chExt cx="2" cy="54"/>
                  </a:xfrm>
                </p:grpSpPr>
                <p:sp>
                  <p:nvSpPr>
                    <p:cNvPr id="50348" name="Freeform 787"/>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0" y="1"/>
                        </a:cxn>
                        <a:cxn ang="0">
                          <a:pos x="1" y="1"/>
                        </a:cxn>
                        <a:cxn ang="0">
                          <a:pos x="1" y="1"/>
                        </a:cxn>
                        <a:cxn ang="0">
                          <a:pos x="2" y="1"/>
                        </a:cxn>
                        <a:cxn ang="0">
                          <a:pos x="2" y="1"/>
                        </a:cxn>
                        <a:cxn ang="0">
                          <a:pos x="2" y="1"/>
                        </a:cxn>
                        <a:cxn ang="0">
                          <a:pos x="2" y="2"/>
                        </a:cxn>
                        <a:cxn ang="0">
                          <a:pos x="2" y="53"/>
                        </a:cxn>
                        <a:cxn ang="0">
                          <a:pos x="2" y="54"/>
                        </a:cxn>
                        <a:cxn ang="0">
                          <a:pos x="2" y="54"/>
                        </a:cxn>
                        <a:cxn ang="0">
                          <a:pos x="2" y="54"/>
                        </a:cxn>
                        <a:cxn ang="0">
                          <a:pos x="1" y="54"/>
                        </a:cxn>
                        <a:cxn ang="0">
                          <a:pos x="1" y="54"/>
                        </a:cxn>
                        <a:cxn ang="0">
                          <a:pos x="0" y="54"/>
                        </a:cxn>
                        <a:cxn ang="0">
                          <a:pos x="0" y="54"/>
                        </a:cxn>
                        <a:cxn ang="0">
                          <a:pos x="0" y="54"/>
                        </a:cxn>
                      </a:cxnLst>
                      <a:rect l="txL" t="txT" r="txR" b="txB"/>
                      <a:pathLst>
                        <a:path w="2" h="54">
                          <a:moveTo>
                            <a:pt x="0" y="54"/>
                          </a:moveTo>
                          <a:lnTo>
                            <a:pt x="0" y="0"/>
                          </a:lnTo>
                          <a:lnTo>
                            <a:pt x="0" y="1"/>
                          </a:lnTo>
                          <a:lnTo>
                            <a:pt x="1" y="1"/>
                          </a:lnTo>
                          <a:lnTo>
                            <a:pt x="2" y="1"/>
                          </a:lnTo>
                          <a:lnTo>
                            <a:pt x="2" y="2"/>
                          </a:lnTo>
                          <a:lnTo>
                            <a:pt x="2" y="53"/>
                          </a:lnTo>
                          <a:lnTo>
                            <a:pt x="2" y="54"/>
                          </a:lnTo>
                          <a:lnTo>
                            <a:pt x="1" y="54"/>
                          </a:lnTo>
                          <a:lnTo>
                            <a:pt x="0" y="54"/>
                          </a:lnTo>
                          <a:close/>
                        </a:path>
                      </a:pathLst>
                    </a:custGeom>
                    <a:solidFill>
                      <a:srgbClr val="FAF9F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49" name="Freeform 788"/>
                    <p:cNvSpPr/>
                    <p:nvPr/>
                  </p:nvSpPr>
                  <p:spPr>
                    <a:xfrm>
                      <a:off x="8947" y="7816"/>
                      <a:ext cx="2" cy="54"/>
                    </a:xfrm>
                    <a:custGeom>
                      <a:avLst/>
                      <a:gdLst>
                        <a:gd name="txL" fmla="*/ 0 w 2"/>
                        <a:gd name="txT" fmla="*/ 0 h 54"/>
                        <a:gd name="txR" fmla="*/ 2 w 2"/>
                        <a:gd name="txB" fmla="*/ 54 h 54"/>
                      </a:gdLst>
                      <a:ahLst/>
                      <a:cxnLst>
                        <a:cxn ang="0">
                          <a:pos x="0" y="54"/>
                        </a:cxn>
                        <a:cxn ang="0">
                          <a:pos x="0" y="0"/>
                        </a:cxn>
                        <a:cxn ang="0">
                          <a:pos x="0" y="0"/>
                        </a:cxn>
                        <a:cxn ang="0">
                          <a:pos x="0" y="1"/>
                        </a:cxn>
                        <a:cxn ang="0">
                          <a:pos x="1" y="1"/>
                        </a:cxn>
                        <a:cxn ang="0">
                          <a:pos x="1" y="1"/>
                        </a:cxn>
                        <a:cxn ang="0">
                          <a:pos x="2" y="1"/>
                        </a:cxn>
                        <a:cxn ang="0">
                          <a:pos x="2" y="1"/>
                        </a:cxn>
                        <a:cxn ang="0">
                          <a:pos x="2" y="1"/>
                        </a:cxn>
                        <a:cxn ang="0">
                          <a:pos x="2" y="2"/>
                        </a:cxn>
                        <a:cxn ang="0">
                          <a:pos x="2" y="53"/>
                        </a:cxn>
                        <a:cxn ang="0">
                          <a:pos x="2" y="54"/>
                        </a:cxn>
                        <a:cxn ang="0">
                          <a:pos x="2" y="54"/>
                        </a:cxn>
                        <a:cxn ang="0">
                          <a:pos x="2" y="54"/>
                        </a:cxn>
                        <a:cxn ang="0">
                          <a:pos x="1" y="54"/>
                        </a:cxn>
                        <a:cxn ang="0">
                          <a:pos x="1" y="54"/>
                        </a:cxn>
                        <a:cxn ang="0">
                          <a:pos x="0" y="54"/>
                        </a:cxn>
                        <a:cxn ang="0">
                          <a:pos x="0" y="54"/>
                        </a:cxn>
                        <a:cxn ang="0">
                          <a:pos x="0" y="54"/>
                        </a:cxn>
                      </a:cxnLst>
                      <a:rect l="txL" t="txT" r="txR" b="txB"/>
                      <a:pathLst>
                        <a:path w="2" h="54">
                          <a:moveTo>
                            <a:pt x="0" y="54"/>
                          </a:moveTo>
                          <a:lnTo>
                            <a:pt x="0" y="0"/>
                          </a:lnTo>
                          <a:lnTo>
                            <a:pt x="0" y="1"/>
                          </a:lnTo>
                          <a:lnTo>
                            <a:pt x="1" y="1"/>
                          </a:lnTo>
                          <a:lnTo>
                            <a:pt x="2" y="1"/>
                          </a:lnTo>
                          <a:lnTo>
                            <a:pt x="2" y="2"/>
                          </a:lnTo>
                          <a:lnTo>
                            <a:pt x="2" y="53"/>
                          </a:lnTo>
                          <a:lnTo>
                            <a:pt x="2" y="54"/>
                          </a:lnTo>
                          <a:lnTo>
                            <a:pt x="1" y="54"/>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311" name="Freeform 789"/>
                  <p:cNvSpPr/>
                  <p:nvPr/>
                </p:nvSpPr>
                <p:spPr>
                  <a:xfrm>
                    <a:off x="4470" y="2181"/>
                    <a:ext cx="1" cy="32"/>
                  </a:xfrm>
                  <a:custGeom>
                    <a:avLst/>
                    <a:gdLst>
                      <a:gd name="txL" fmla="*/ 0 w 1"/>
                      <a:gd name="txT" fmla="*/ 0 h 54"/>
                      <a:gd name="txR" fmla="*/ 1 w 1"/>
                      <a:gd name="txB" fmla="*/ 54 h 54"/>
                    </a:gdLst>
                    <a:ahLst/>
                    <a:cxnLst>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 h="54">
                        <a:moveTo>
                          <a:pt x="0" y="54"/>
                        </a:moveTo>
                        <a:lnTo>
                          <a:pt x="0" y="0"/>
                        </a:lnTo>
                        <a:lnTo>
                          <a:pt x="0" y="1"/>
                        </a:lnTo>
                        <a:lnTo>
                          <a:pt x="0" y="5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12" name="Freeform 790"/>
                  <p:cNvSpPr/>
                  <p:nvPr/>
                </p:nvSpPr>
                <p:spPr>
                  <a:xfrm>
                    <a:off x="4417" y="2079"/>
                    <a:ext cx="2" cy="134"/>
                  </a:xfrm>
                  <a:custGeom>
                    <a:avLst/>
                    <a:gdLst>
                      <a:gd name="txL" fmla="*/ 0 w 2"/>
                      <a:gd name="txT" fmla="*/ 0 h 225"/>
                      <a:gd name="txR" fmla="*/ 2 w 2"/>
                      <a:gd name="txB" fmla="*/ 225 h 225"/>
                    </a:gdLst>
                    <a:ahLst/>
                    <a:cxnLst>
                      <a:cxn ang="0">
                        <a:pos x="0" y="1"/>
                      </a:cxn>
                      <a:cxn ang="0">
                        <a:pos x="0" y="1"/>
                      </a:cxn>
                      <a:cxn ang="0">
                        <a:pos x="0" y="1"/>
                      </a:cxn>
                      <a:cxn ang="0">
                        <a:pos x="0" y="1"/>
                      </a:cxn>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Lst>
                    <a:rect l="txL" t="txT" r="txR" b="txB"/>
                    <a:pathLst>
                      <a:path w="2" h="225">
                        <a:moveTo>
                          <a:pt x="0" y="224"/>
                        </a:moveTo>
                        <a:lnTo>
                          <a:pt x="0" y="1"/>
                        </a:lnTo>
                        <a:lnTo>
                          <a:pt x="0" y="0"/>
                        </a:lnTo>
                        <a:lnTo>
                          <a:pt x="0" y="225"/>
                        </a:lnTo>
                        <a:lnTo>
                          <a:pt x="0" y="224"/>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13" name="Freeform 791"/>
                  <p:cNvSpPr/>
                  <p:nvPr/>
                </p:nvSpPr>
                <p:spPr>
                  <a:xfrm>
                    <a:off x="4417" y="2078"/>
                    <a:ext cx="2" cy="135"/>
                  </a:xfrm>
                  <a:custGeom>
                    <a:avLst/>
                    <a:gdLst>
                      <a:gd name="txL" fmla="*/ 0 w 2"/>
                      <a:gd name="txT" fmla="*/ 0 h 227"/>
                      <a:gd name="txR" fmla="*/ 2 w 2"/>
                      <a:gd name="txB" fmla="*/ 227 h 227"/>
                    </a:gdLst>
                    <a:ahLst/>
                    <a:cxnLst>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Lst>
                    <a:rect l="txL" t="txT" r="txR" b="txB"/>
                    <a:pathLst>
                      <a:path w="2" h="227">
                        <a:moveTo>
                          <a:pt x="0" y="226"/>
                        </a:moveTo>
                        <a:lnTo>
                          <a:pt x="0" y="2"/>
                        </a:lnTo>
                        <a:lnTo>
                          <a:pt x="0" y="1"/>
                        </a:lnTo>
                        <a:lnTo>
                          <a:pt x="0" y="0"/>
                        </a:lnTo>
                        <a:lnTo>
                          <a:pt x="0" y="227"/>
                        </a:lnTo>
                        <a:lnTo>
                          <a:pt x="0" y="226"/>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314" name="Group 792"/>
                  <p:cNvGrpSpPr/>
                  <p:nvPr/>
                </p:nvGrpSpPr>
                <p:grpSpPr>
                  <a:xfrm>
                    <a:off x="4417" y="2078"/>
                    <a:ext cx="2" cy="135"/>
                    <a:chOff x="8916" y="7643"/>
                    <a:chExt cx="1" cy="227"/>
                  </a:xfrm>
                </p:grpSpPr>
                <p:sp>
                  <p:nvSpPr>
                    <p:cNvPr id="50346" name="Freeform 793"/>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1" y="1"/>
                        </a:cxn>
                        <a:cxn ang="0">
                          <a:pos x="1" y="0"/>
                        </a:cxn>
                        <a:cxn ang="0">
                          <a:pos x="1" y="0"/>
                        </a:cxn>
                        <a:cxn ang="0">
                          <a:pos x="1" y="0"/>
                        </a:cxn>
                        <a:cxn ang="0">
                          <a:pos x="1" y="0"/>
                        </a:cxn>
                        <a:cxn ang="0">
                          <a:pos x="1" y="227"/>
                        </a:cxn>
                        <a:cxn ang="0">
                          <a:pos x="1" y="227"/>
                        </a:cxn>
                        <a:cxn ang="0">
                          <a:pos x="1" y="227"/>
                        </a:cxn>
                        <a:cxn ang="0">
                          <a:pos x="1" y="227"/>
                        </a:cxn>
                        <a:cxn ang="0">
                          <a:pos x="1" y="227"/>
                        </a:cxn>
                        <a:cxn ang="0">
                          <a:pos x="0" y="227"/>
                        </a:cxn>
                        <a:cxn ang="0">
                          <a:pos x="0" y="227"/>
                        </a:cxn>
                        <a:cxn ang="0">
                          <a:pos x="0" y="227"/>
                        </a:cxn>
                      </a:cxnLst>
                      <a:rect l="txL" t="txT" r="txR" b="txB"/>
                      <a:pathLst>
                        <a:path w="1" h="227">
                          <a:moveTo>
                            <a:pt x="0" y="227"/>
                          </a:moveTo>
                          <a:lnTo>
                            <a:pt x="0" y="1"/>
                          </a:lnTo>
                          <a:lnTo>
                            <a:pt x="1" y="1"/>
                          </a:lnTo>
                          <a:lnTo>
                            <a:pt x="1" y="0"/>
                          </a:lnTo>
                          <a:lnTo>
                            <a:pt x="1" y="227"/>
                          </a:lnTo>
                          <a:lnTo>
                            <a:pt x="0" y="227"/>
                          </a:lnTo>
                          <a:close/>
                        </a:path>
                      </a:pathLst>
                    </a:custGeom>
                    <a:solidFill>
                      <a:srgbClr val="16181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47" name="Freeform 794"/>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1" y="1"/>
                        </a:cxn>
                        <a:cxn ang="0">
                          <a:pos x="1" y="0"/>
                        </a:cxn>
                        <a:cxn ang="0">
                          <a:pos x="1" y="0"/>
                        </a:cxn>
                        <a:cxn ang="0">
                          <a:pos x="1" y="0"/>
                        </a:cxn>
                        <a:cxn ang="0">
                          <a:pos x="1" y="0"/>
                        </a:cxn>
                        <a:cxn ang="0">
                          <a:pos x="1" y="227"/>
                        </a:cxn>
                        <a:cxn ang="0">
                          <a:pos x="1" y="227"/>
                        </a:cxn>
                        <a:cxn ang="0">
                          <a:pos x="1" y="227"/>
                        </a:cxn>
                        <a:cxn ang="0">
                          <a:pos x="1" y="227"/>
                        </a:cxn>
                        <a:cxn ang="0">
                          <a:pos x="1" y="227"/>
                        </a:cxn>
                        <a:cxn ang="0">
                          <a:pos x="0" y="227"/>
                        </a:cxn>
                        <a:cxn ang="0">
                          <a:pos x="0" y="227"/>
                        </a:cxn>
                        <a:cxn ang="0">
                          <a:pos x="0" y="227"/>
                        </a:cxn>
                      </a:cxnLst>
                      <a:rect l="txL" t="txT" r="txR" b="txB"/>
                      <a:pathLst>
                        <a:path w="1" h="227">
                          <a:moveTo>
                            <a:pt x="0" y="227"/>
                          </a:moveTo>
                          <a:lnTo>
                            <a:pt x="0" y="1"/>
                          </a:lnTo>
                          <a:lnTo>
                            <a:pt x="1" y="1"/>
                          </a:lnTo>
                          <a:lnTo>
                            <a:pt x="1" y="0"/>
                          </a:lnTo>
                          <a:lnTo>
                            <a:pt x="1" y="227"/>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15" name="Group 795"/>
                  <p:cNvGrpSpPr/>
                  <p:nvPr/>
                </p:nvGrpSpPr>
                <p:grpSpPr>
                  <a:xfrm>
                    <a:off x="4417" y="2078"/>
                    <a:ext cx="2" cy="135"/>
                    <a:chOff x="8916" y="7643"/>
                    <a:chExt cx="1" cy="227"/>
                  </a:xfrm>
                </p:grpSpPr>
                <p:sp>
                  <p:nvSpPr>
                    <p:cNvPr id="50344" name="Freeform 796"/>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0" y="0"/>
                        </a:cxn>
                        <a:cxn ang="0">
                          <a:pos x="1" y="0"/>
                        </a:cxn>
                        <a:cxn ang="0">
                          <a:pos x="1" y="0"/>
                        </a:cxn>
                        <a:cxn ang="0">
                          <a:pos x="1" y="0"/>
                        </a:cxn>
                        <a:cxn ang="0">
                          <a:pos x="1" y="227"/>
                        </a:cxn>
                        <a:cxn ang="0">
                          <a:pos x="1" y="227"/>
                        </a:cxn>
                        <a:cxn ang="0">
                          <a:pos x="1" y="227"/>
                        </a:cxn>
                        <a:cxn ang="0">
                          <a:pos x="0" y="227"/>
                        </a:cxn>
                        <a:cxn ang="0">
                          <a:pos x="0" y="227"/>
                        </a:cxn>
                        <a:cxn ang="0">
                          <a:pos x="0" y="227"/>
                        </a:cxn>
                        <a:cxn ang="0">
                          <a:pos x="0" y="227"/>
                        </a:cxn>
                      </a:cxnLst>
                      <a:rect l="txL" t="txT" r="txR" b="txB"/>
                      <a:pathLst>
                        <a:path w="1" h="227">
                          <a:moveTo>
                            <a:pt x="0" y="227"/>
                          </a:moveTo>
                          <a:lnTo>
                            <a:pt x="0" y="1"/>
                          </a:lnTo>
                          <a:lnTo>
                            <a:pt x="0" y="0"/>
                          </a:lnTo>
                          <a:lnTo>
                            <a:pt x="1" y="0"/>
                          </a:lnTo>
                          <a:lnTo>
                            <a:pt x="1" y="227"/>
                          </a:lnTo>
                          <a:lnTo>
                            <a:pt x="0" y="227"/>
                          </a:lnTo>
                          <a:close/>
                        </a:path>
                      </a:pathLst>
                    </a:custGeom>
                    <a:solidFill>
                      <a:srgbClr val="1C1F2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45" name="Freeform 797"/>
                    <p:cNvSpPr/>
                    <p:nvPr/>
                  </p:nvSpPr>
                  <p:spPr>
                    <a:xfrm>
                      <a:off x="8916" y="7643"/>
                      <a:ext cx="1" cy="227"/>
                    </a:xfrm>
                    <a:custGeom>
                      <a:avLst/>
                      <a:gdLst>
                        <a:gd name="txL" fmla="*/ 0 w 1"/>
                        <a:gd name="txT" fmla="*/ 0 h 227"/>
                        <a:gd name="txR" fmla="*/ 1 w 1"/>
                        <a:gd name="txB" fmla="*/ 227 h 227"/>
                      </a:gdLst>
                      <a:ahLst/>
                      <a:cxnLst>
                        <a:cxn ang="0">
                          <a:pos x="0" y="227"/>
                        </a:cxn>
                        <a:cxn ang="0">
                          <a:pos x="0" y="1"/>
                        </a:cxn>
                        <a:cxn ang="0">
                          <a:pos x="0" y="1"/>
                        </a:cxn>
                        <a:cxn ang="0">
                          <a:pos x="0" y="1"/>
                        </a:cxn>
                        <a:cxn ang="0">
                          <a:pos x="0" y="0"/>
                        </a:cxn>
                        <a:cxn ang="0">
                          <a:pos x="1" y="0"/>
                        </a:cxn>
                        <a:cxn ang="0">
                          <a:pos x="1" y="0"/>
                        </a:cxn>
                        <a:cxn ang="0">
                          <a:pos x="1" y="0"/>
                        </a:cxn>
                        <a:cxn ang="0">
                          <a:pos x="1" y="227"/>
                        </a:cxn>
                        <a:cxn ang="0">
                          <a:pos x="1" y="227"/>
                        </a:cxn>
                        <a:cxn ang="0">
                          <a:pos x="1" y="227"/>
                        </a:cxn>
                        <a:cxn ang="0">
                          <a:pos x="0" y="227"/>
                        </a:cxn>
                        <a:cxn ang="0">
                          <a:pos x="0" y="227"/>
                        </a:cxn>
                        <a:cxn ang="0">
                          <a:pos x="0" y="227"/>
                        </a:cxn>
                        <a:cxn ang="0">
                          <a:pos x="0" y="227"/>
                        </a:cxn>
                      </a:cxnLst>
                      <a:rect l="txL" t="txT" r="txR" b="txB"/>
                      <a:pathLst>
                        <a:path w="1" h="227">
                          <a:moveTo>
                            <a:pt x="0" y="227"/>
                          </a:moveTo>
                          <a:lnTo>
                            <a:pt x="0" y="1"/>
                          </a:lnTo>
                          <a:lnTo>
                            <a:pt x="0" y="0"/>
                          </a:lnTo>
                          <a:lnTo>
                            <a:pt x="1" y="0"/>
                          </a:lnTo>
                          <a:lnTo>
                            <a:pt x="1" y="227"/>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316" name="Freeform 798"/>
                  <p:cNvSpPr/>
                  <p:nvPr/>
                </p:nvSpPr>
                <p:spPr>
                  <a:xfrm>
                    <a:off x="4419" y="2078"/>
                    <a:ext cx="1" cy="135"/>
                  </a:xfrm>
                  <a:custGeom>
                    <a:avLst/>
                    <a:gdLst>
                      <a:gd name="txL" fmla="*/ 0 w 1"/>
                      <a:gd name="txT" fmla="*/ 0 h 227"/>
                      <a:gd name="txR" fmla="*/ 1 w 1"/>
                      <a:gd name="txB" fmla="*/ 227 h 227"/>
                    </a:gdLst>
                    <a:ahLst/>
                    <a:cxnLst>
                      <a:cxn ang="0">
                        <a:pos x="0" y="1"/>
                      </a:cxn>
                      <a:cxn ang="0">
                        <a:pos x="0" y="1"/>
                      </a:cxn>
                      <a:cxn ang="0">
                        <a:pos x="0" y="1"/>
                      </a:cxn>
                      <a:cxn ang="0">
                        <a:pos x="0" y="0"/>
                      </a:cxn>
                      <a:cxn ang="0">
                        <a:pos x="0" y="0"/>
                      </a:cxn>
                      <a:cxn ang="0">
                        <a:pos x="0" y="0"/>
                      </a:cxn>
                      <a:cxn ang="0">
                        <a:pos x="0" y="0"/>
                      </a:cxn>
                      <a:cxn ang="0">
                        <a:pos x="0" y="0"/>
                      </a:cxn>
                      <a:cxn ang="0">
                        <a:pos x="0" y="1"/>
                      </a:cxn>
                      <a:cxn ang="0">
                        <a:pos x="0" y="1"/>
                      </a:cxn>
                      <a:cxn ang="0">
                        <a:pos x="0" y="1"/>
                      </a:cxn>
                      <a:cxn ang="0">
                        <a:pos x="0" y="1"/>
                      </a:cxn>
                      <a:cxn ang="0">
                        <a:pos x="0" y="1"/>
                      </a:cxn>
                      <a:cxn ang="0">
                        <a:pos x="0" y="1"/>
                      </a:cxn>
                    </a:cxnLst>
                    <a:rect l="txL" t="txT" r="txR" b="txB"/>
                    <a:pathLst>
                      <a:path w="1" h="227">
                        <a:moveTo>
                          <a:pt x="0" y="227"/>
                        </a:moveTo>
                        <a:lnTo>
                          <a:pt x="0" y="1"/>
                        </a:lnTo>
                        <a:lnTo>
                          <a:pt x="0" y="0"/>
                        </a:lnTo>
                        <a:lnTo>
                          <a:pt x="0" y="227"/>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317" name="Group 799"/>
                  <p:cNvGrpSpPr/>
                  <p:nvPr/>
                </p:nvGrpSpPr>
                <p:grpSpPr>
                  <a:xfrm>
                    <a:off x="4419" y="2078"/>
                    <a:ext cx="3" cy="136"/>
                    <a:chOff x="8917" y="7643"/>
                    <a:chExt cx="2" cy="229"/>
                  </a:xfrm>
                </p:grpSpPr>
                <p:sp>
                  <p:nvSpPr>
                    <p:cNvPr id="50342" name="Freeform 800"/>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1" y="0"/>
                        </a:cxn>
                        <a:cxn ang="0">
                          <a:pos x="1" y="0"/>
                        </a:cxn>
                        <a:cxn ang="0">
                          <a:pos x="2" y="0"/>
                        </a:cxn>
                        <a:cxn ang="0">
                          <a:pos x="2" y="0"/>
                        </a:cxn>
                        <a:cxn ang="0">
                          <a:pos x="2" y="229"/>
                        </a:cxn>
                        <a:cxn ang="0">
                          <a:pos x="2" y="229"/>
                        </a:cxn>
                        <a:cxn ang="0">
                          <a:pos x="1" y="229"/>
                        </a:cxn>
                        <a:cxn ang="0">
                          <a:pos x="1" y="229"/>
                        </a:cxn>
                        <a:cxn ang="0">
                          <a:pos x="0" y="229"/>
                        </a:cxn>
                      </a:cxnLst>
                      <a:rect l="txL" t="txT" r="txR" b="txB"/>
                      <a:pathLst>
                        <a:path w="2" h="229">
                          <a:moveTo>
                            <a:pt x="0" y="229"/>
                          </a:moveTo>
                          <a:lnTo>
                            <a:pt x="0" y="1"/>
                          </a:lnTo>
                          <a:lnTo>
                            <a:pt x="1" y="0"/>
                          </a:lnTo>
                          <a:lnTo>
                            <a:pt x="2" y="0"/>
                          </a:lnTo>
                          <a:lnTo>
                            <a:pt x="2" y="229"/>
                          </a:lnTo>
                          <a:lnTo>
                            <a:pt x="1" y="229"/>
                          </a:lnTo>
                          <a:lnTo>
                            <a:pt x="0" y="229"/>
                          </a:lnTo>
                          <a:close/>
                        </a:path>
                      </a:pathLst>
                    </a:custGeom>
                    <a:solidFill>
                      <a:srgbClr val="2C3134">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43" name="Freeform 801"/>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1" y="0"/>
                        </a:cxn>
                        <a:cxn ang="0">
                          <a:pos x="1" y="0"/>
                        </a:cxn>
                        <a:cxn ang="0">
                          <a:pos x="2" y="0"/>
                        </a:cxn>
                        <a:cxn ang="0">
                          <a:pos x="2" y="0"/>
                        </a:cxn>
                        <a:cxn ang="0">
                          <a:pos x="2" y="229"/>
                        </a:cxn>
                        <a:cxn ang="0">
                          <a:pos x="2" y="229"/>
                        </a:cxn>
                        <a:cxn ang="0">
                          <a:pos x="1" y="229"/>
                        </a:cxn>
                        <a:cxn ang="0">
                          <a:pos x="1" y="229"/>
                        </a:cxn>
                        <a:cxn ang="0">
                          <a:pos x="0" y="229"/>
                        </a:cxn>
                      </a:cxnLst>
                      <a:rect l="txL" t="txT" r="txR" b="txB"/>
                      <a:pathLst>
                        <a:path w="2" h="229">
                          <a:moveTo>
                            <a:pt x="0" y="229"/>
                          </a:moveTo>
                          <a:lnTo>
                            <a:pt x="0" y="1"/>
                          </a:lnTo>
                          <a:lnTo>
                            <a:pt x="1" y="0"/>
                          </a:lnTo>
                          <a:lnTo>
                            <a:pt x="2" y="0"/>
                          </a:lnTo>
                          <a:lnTo>
                            <a:pt x="2" y="229"/>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18" name="Group 802"/>
                  <p:cNvGrpSpPr/>
                  <p:nvPr/>
                </p:nvGrpSpPr>
                <p:grpSpPr>
                  <a:xfrm>
                    <a:off x="4419" y="2078"/>
                    <a:ext cx="3" cy="136"/>
                    <a:chOff x="8917" y="7643"/>
                    <a:chExt cx="2" cy="229"/>
                  </a:xfrm>
                </p:grpSpPr>
                <p:sp>
                  <p:nvSpPr>
                    <p:cNvPr id="50340" name="Freeform 803"/>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0" y="0"/>
                        </a:cxn>
                        <a:cxn ang="0">
                          <a:pos x="1" y="0"/>
                        </a:cxn>
                        <a:cxn ang="0">
                          <a:pos x="1" y="0"/>
                        </a:cxn>
                        <a:cxn ang="0">
                          <a:pos x="2" y="0"/>
                        </a:cxn>
                        <a:cxn ang="0">
                          <a:pos x="2" y="0"/>
                        </a:cxn>
                        <a:cxn ang="0">
                          <a:pos x="2" y="229"/>
                        </a:cxn>
                        <a:cxn ang="0">
                          <a:pos x="2" y="229"/>
                        </a:cxn>
                        <a:cxn ang="0">
                          <a:pos x="1" y="229"/>
                        </a:cxn>
                        <a:cxn ang="0">
                          <a:pos x="1" y="229"/>
                        </a:cxn>
                        <a:cxn ang="0">
                          <a:pos x="0" y="229"/>
                        </a:cxn>
                        <a:cxn ang="0">
                          <a:pos x="0" y="229"/>
                        </a:cxn>
                      </a:cxnLst>
                      <a:rect l="txL" t="txT" r="txR" b="txB"/>
                      <a:pathLst>
                        <a:path w="2" h="229">
                          <a:moveTo>
                            <a:pt x="0" y="229"/>
                          </a:moveTo>
                          <a:lnTo>
                            <a:pt x="0" y="1"/>
                          </a:lnTo>
                          <a:lnTo>
                            <a:pt x="0" y="0"/>
                          </a:lnTo>
                          <a:lnTo>
                            <a:pt x="1" y="0"/>
                          </a:lnTo>
                          <a:lnTo>
                            <a:pt x="2" y="0"/>
                          </a:lnTo>
                          <a:lnTo>
                            <a:pt x="2" y="229"/>
                          </a:lnTo>
                          <a:lnTo>
                            <a:pt x="1" y="229"/>
                          </a:lnTo>
                          <a:lnTo>
                            <a:pt x="0" y="229"/>
                          </a:lnTo>
                          <a:close/>
                        </a:path>
                      </a:pathLst>
                    </a:custGeom>
                    <a:solidFill>
                      <a:srgbClr val="363B3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41" name="Freeform 804"/>
                    <p:cNvSpPr/>
                    <p:nvPr/>
                  </p:nvSpPr>
                  <p:spPr>
                    <a:xfrm>
                      <a:off x="8917" y="7643"/>
                      <a:ext cx="2" cy="229"/>
                    </a:xfrm>
                    <a:custGeom>
                      <a:avLst/>
                      <a:gdLst>
                        <a:gd name="txL" fmla="*/ 0 w 2"/>
                        <a:gd name="txT" fmla="*/ 0 h 229"/>
                        <a:gd name="txR" fmla="*/ 2 w 2"/>
                        <a:gd name="txB" fmla="*/ 229 h 229"/>
                      </a:gdLst>
                      <a:ahLst/>
                      <a:cxnLst>
                        <a:cxn ang="0">
                          <a:pos x="0" y="229"/>
                        </a:cxn>
                        <a:cxn ang="0">
                          <a:pos x="0" y="1"/>
                        </a:cxn>
                        <a:cxn ang="0">
                          <a:pos x="0" y="0"/>
                        </a:cxn>
                        <a:cxn ang="0">
                          <a:pos x="1" y="0"/>
                        </a:cxn>
                        <a:cxn ang="0">
                          <a:pos x="1" y="0"/>
                        </a:cxn>
                        <a:cxn ang="0">
                          <a:pos x="2" y="0"/>
                        </a:cxn>
                        <a:cxn ang="0">
                          <a:pos x="2" y="0"/>
                        </a:cxn>
                        <a:cxn ang="0">
                          <a:pos x="2" y="229"/>
                        </a:cxn>
                        <a:cxn ang="0">
                          <a:pos x="2" y="229"/>
                        </a:cxn>
                        <a:cxn ang="0">
                          <a:pos x="1" y="229"/>
                        </a:cxn>
                        <a:cxn ang="0">
                          <a:pos x="1" y="229"/>
                        </a:cxn>
                        <a:cxn ang="0">
                          <a:pos x="0" y="229"/>
                        </a:cxn>
                        <a:cxn ang="0">
                          <a:pos x="0" y="229"/>
                        </a:cxn>
                      </a:cxnLst>
                      <a:rect l="txL" t="txT" r="txR" b="txB"/>
                      <a:pathLst>
                        <a:path w="2" h="229">
                          <a:moveTo>
                            <a:pt x="0" y="229"/>
                          </a:moveTo>
                          <a:lnTo>
                            <a:pt x="0" y="1"/>
                          </a:lnTo>
                          <a:lnTo>
                            <a:pt x="0" y="0"/>
                          </a:lnTo>
                          <a:lnTo>
                            <a:pt x="1" y="0"/>
                          </a:lnTo>
                          <a:lnTo>
                            <a:pt x="2" y="0"/>
                          </a:lnTo>
                          <a:lnTo>
                            <a:pt x="2" y="229"/>
                          </a:lnTo>
                          <a:lnTo>
                            <a:pt x="1" y="229"/>
                          </a:lnTo>
                          <a:lnTo>
                            <a:pt x="0" y="229"/>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319" name="Freeform 805"/>
                  <p:cNvSpPr/>
                  <p:nvPr/>
                </p:nvSpPr>
                <p:spPr>
                  <a:xfrm>
                    <a:off x="4422" y="2077"/>
                    <a:ext cx="2" cy="137"/>
                  </a:xfrm>
                  <a:custGeom>
                    <a:avLst/>
                    <a:gdLst>
                      <a:gd name="txL" fmla="*/ 0 w 2"/>
                      <a:gd name="txT" fmla="*/ 0 h 231"/>
                      <a:gd name="txR" fmla="*/ 2 w 2"/>
                      <a:gd name="txB" fmla="*/ 231 h 231"/>
                    </a:gdLst>
                    <a:ahLst/>
                    <a:cxnLst>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Lst>
                    <a:rect l="txL" t="txT" r="txR" b="txB"/>
                    <a:pathLst>
                      <a:path w="2" h="231">
                        <a:moveTo>
                          <a:pt x="0" y="231"/>
                        </a:moveTo>
                        <a:lnTo>
                          <a:pt x="0" y="1"/>
                        </a:lnTo>
                        <a:lnTo>
                          <a:pt x="0" y="0"/>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320" name="Group 806"/>
                  <p:cNvGrpSpPr/>
                  <p:nvPr/>
                </p:nvGrpSpPr>
                <p:grpSpPr>
                  <a:xfrm>
                    <a:off x="4422" y="2077"/>
                    <a:ext cx="3" cy="137"/>
                    <a:chOff x="8919" y="7641"/>
                    <a:chExt cx="2" cy="231"/>
                  </a:xfrm>
                </p:grpSpPr>
                <p:sp>
                  <p:nvSpPr>
                    <p:cNvPr id="50338" name="Freeform 807"/>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44A4D">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39" name="Freeform 808"/>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0" y="1"/>
                        </a:cxn>
                        <a:cxn ang="0">
                          <a:pos x="1"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21" name="Group 809"/>
                  <p:cNvGrpSpPr/>
                  <p:nvPr/>
                </p:nvGrpSpPr>
                <p:grpSpPr>
                  <a:xfrm>
                    <a:off x="4422" y="2077"/>
                    <a:ext cx="3" cy="137"/>
                    <a:chOff x="8919" y="7641"/>
                    <a:chExt cx="2" cy="231"/>
                  </a:xfrm>
                </p:grpSpPr>
                <p:sp>
                  <p:nvSpPr>
                    <p:cNvPr id="50336" name="Freeform 810"/>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1" y="1"/>
                        </a:cxn>
                        <a:cxn ang="0">
                          <a:pos x="1" y="0"/>
                        </a:cxn>
                        <a:cxn ang="0">
                          <a:pos x="2" y="0"/>
                        </a:cxn>
                        <a:cxn ang="0">
                          <a:pos x="2" y="231"/>
                        </a:cxn>
                        <a:cxn ang="0">
                          <a:pos x="1" y="231"/>
                        </a:cxn>
                        <a:cxn ang="0">
                          <a:pos x="1"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solidFill>
                      <a:srgbClr val="4F5457">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37" name="Freeform 811"/>
                    <p:cNvSpPr/>
                    <p:nvPr/>
                  </p:nvSpPr>
                  <p:spPr>
                    <a:xfrm>
                      <a:off x="8919" y="7641"/>
                      <a:ext cx="2" cy="231"/>
                    </a:xfrm>
                    <a:custGeom>
                      <a:avLst/>
                      <a:gdLst>
                        <a:gd name="txL" fmla="*/ 0 w 2"/>
                        <a:gd name="txT" fmla="*/ 0 h 231"/>
                        <a:gd name="txR" fmla="*/ 2 w 2"/>
                        <a:gd name="txB" fmla="*/ 231 h 231"/>
                      </a:gdLst>
                      <a:ahLst/>
                      <a:cxnLst>
                        <a:cxn ang="0">
                          <a:pos x="0" y="231"/>
                        </a:cxn>
                        <a:cxn ang="0">
                          <a:pos x="0" y="1"/>
                        </a:cxn>
                        <a:cxn ang="0">
                          <a:pos x="1" y="1"/>
                        </a:cxn>
                        <a:cxn ang="0">
                          <a:pos x="1" y="0"/>
                        </a:cxn>
                        <a:cxn ang="0">
                          <a:pos x="2" y="0"/>
                        </a:cxn>
                        <a:cxn ang="0">
                          <a:pos x="2" y="231"/>
                        </a:cxn>
                        <a:cxn ang="0">
                          <a:pos x="1" y="231"/>
                        </a:cxn>
                        <a:cxn ang="0">
                          <a:pos x="1" y="231"/>
                        </a:cxn>
                        <a:cxn ang="0">
                          <a:pos x="0" y="231"/>
                        </a:cxn>
                      </a:cxnLst>
                      <a:rect l="txL" t="txT" r="txR" b="txB"/>
                      <a:pathLst>
                        <a:path w="2" h="231">
                          <a:moveTo>
                            <a:pt x="0" y="231"/>
                          </a:moveTo>
                          <a:lnTo>
                            <a:pt x="0" y="1"/>
                          </a:lnTo>
                          <a:lnTo>
                            <a:pt x="1"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322" name="Freeform 812"/>
                  <p:cNvSpPr/>
                  <p:nvPr/>
                </p:nvSpPr>
                <p:spPr>
                  <a:xfrm>
                    <a:off x="4425" y="2077"/>
                    <a:ext cx="2" cy="137"/>
                  </a:xfrm>
                  <a:custGeom>
                    <a:avLst/>
                    <a:gdLst>
                      <a:gd name="txL" fmla="*/ 0 w 2"/>
                      <a:gd name="txT" fmla="*/ 0 h 231"/>
                      <a:gd name="txR" fmla="*/ 2 w 2"/>
                      <a:gd name="txB" fmla="*/ 231 h 231"/>
                    </a:gdLst>
                    <a:ahLst/>
                    <a:cxnLst>
                      <a:cxn ang="0">
                        <a:pos x="0" y="1"/>
                      </a:cxn>
                      <a:cxn ang="0">
                        <a:pos x="0" y="1"/>
                      </a:cxn>
                      <a:cxn ang="0">
                        <a:pos x="0" y="1"/>
                      </a:cxn>
                      <a:cxn ang="0">
                        <a:pos x="0" y="0"/>
                      </a:cxn>
                      <a:cxn ang="0">
                        <a:pos x="0" y="0"/>
                      </a:cxn>
                      <a:cxn ang="0">
                        <a:pos x="0" y="1"/>
                      </a:cxn>
                      <a:cxn ang="0">
                        <a:pos x="0" y="1"/>
                      </a:cxn>
                      <a:cxn ang="0">
                        <a:pos x="0" y="1"/>
                      </a:cxn>
                      <a:cxn ang="0">
                        <a:pos x="0" y="1"/>
                      </a:cxn>
                    </a:cxnLst>
                    <a:rect l="txL" t="txT" r="txR" b="txB"/>
                    <a:pathLst>
                      <a:path w="2" h="231">
                        <a:moveTo>
                          <a:pt x="0" y="231"/>
                        </a:moveTo>
                        <a:lnTo>
                          <a:pt x="0" y="1"/>
                        </a:lnTo>
                        <a:lnTo>
                          <a:pt x="0" y="0"/>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323" name="Group 813"/>
                  <p:cNvGrpSpPr/>
                  <p:nvPr/>
                </p:nvGrpSpPr>
                <p:grpSpPr>
                  <a:xfrm>
                    <a:off x="4425" y="2077"/>
                    <a:ext cx="3" cy="137"/>
                    <a:chOff x="8921" y="7641"/>
                    <a:chExt cx="2" cy="231"/>
                  </a:xfrm>
                </p:grpSpPr>
                <p:sp>
                  <p:nvSpPr>
                    <p:cNvPr id="50334" name="Freeform 814"/>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0"/>
                          </a:lnTo>
                          <a:lnTo>
                            <a:pt x="2" y="0"/>
                          </a:lnTo>
                          <a:lnTo>
                            <a:pt x="2" y="231"/>
                          </a:lnTo>
                          <a:lnTo>
                            <a:pt x="1" y="231"/>
                          </a:lnTo>
                          <a:lnTo>
                            <a:pt x="0" y="231"/>
                          </a:lnTo>
                          <a:close/>
                        </a:path>
                      </a:pathLst>
                    </a:custGeom>
                    <a:solidFill>
                      <a:srgbClr val="60666A">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35" name="Freeform 815"/>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1" y="0"/>
                        </a:cxn>
                        <a:cxn ang="0">
                          <a:pos x="1" y="0"/>
                        </a:cxn>
                        <a:cxn ang="0">
                          <a:pos x="2" y="0"/>
                        </a:cxn>
                        <a:cxn ang="0">
                          <a:pos x="2" y="231"/>
                        </a:cxn>
                        <a:cxn ang="0">
                          <a:pos x="1" y="231"/>
                        </a:cxn>
                        <a:cxn ang="0">
                          <a:pos x="1" y="231"/>
                        </a:cxn>
                        <a:cxn ang="0">
                          <a:pos x="0" y="231"/>
                        </a:cxn>
                        <a:cxn ang="0">
                          <a:pos x="0" y="231"/>
                        </a:cxn>
                      </a:cxnLst>
                      <a:rect l="txL" t="txT" r="txR" b="txB"/>
                      <a:pathLst>
                        <a:path w="2" h="231">
                          <a:moveTo>
                            <a:pt x="0" y="231"/>
                          </a:moveTo>
                          <a:lnTo>
                            <a:pt x="0" y="1"/>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24" name="Group 816"/>
                  <p:cNvGrpSpPr/>
                  <p:nvPr/>
                </p:nvGrpSpPr>
                <p:grpSpPr>
                  <a:xfrm>
                    <a:off x="4425" y="2077"/>
                    <a:ext cx="3" cy="137"/>
                    <a:chOff x="8921" y="7641"/>
                    <a:chExt cx="2" cy="231"/>
                  </a:xfrm>
                </p:grpSpPr>
                <p:sp>
                  <p:nvSpPr>
                    <p:cNvPr id="50332" name="Freeform 817"/>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0" y="0"/>
                        </a:cxn>
                        <a:cxn ang="0">
                          <a:pos x="1" y="0"/>
                        </a:cxn>
                        <a:cxn ang="0">
                          <a:pos x="1" y="0"/>
                        </a:cxn>
                        <a:cxn ang="0">
                          <a:pos x="2" y="0"/>
                        </a:cxn>
                        <a:cxn ang="0">
                          <a:pos x="2" y="231"/>
                        </a:cxn>
                        <a:cxn ang="0">
                          <a:pos x="1" y="231"/>
                        </a:cxn>
                        <a:cxn ang="0">
                          <a:pos x="1" y="231"/>
                        </a:cxn>
                        <a:cxn ang="0">
                          <a:pos x="0" y="231"/>
                        </a:cxn>
                        <a:cxn ang="0">
                          <a:pos x="0" y="231"/>
                        </a:cxn>
                        <a:cxn ang="0">
                          <a:pos x="0" y="231"/>
                        </a:cxn>
                      </a:cxnLst>
                      <a:rect l="txL" t="txT" r="txR" b="txB"/>
                      <a:pathLst>
                        <a:path w="2" h="231">
                          <a:moveTo>
                            <a:pt x="0" y="231"/>
                          </a:moveTo>
                          <a:lnTo>
                            <a:pt x="0" y="1"/>
                          </a:lnTo>
                          <a:lnTo>
                            <a:pt x="0" y="0"/>
                          </a:lnTo>
                          <a:lnTo>
                            <a:pt x="1" y="0"/>
                          </a:lnTo>
                          <a:lnTo>
                            <a:pt x="2" y="0"/>
                          </a:lnTo>
                          <a:lnTo>
                            <a:pt x="2" y="231"/>
                          </a:lnTo>
                          <a:lnTo>
                            <a:pt x="1" y="231"/>
                          </a:lnTo>
                          <a:lnTo>
                            <a:pt x="0" y="231"/>
                          </a:lnTo>
                          <a:close/>
                        </a:path>
                      </a:pathLst>
                    </a:custGeom>
                    <a:solidFill>
                      <a:srgbClr val="687073">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33" name="Freeform 818"/>
                    <p:cNvSpPr/>
                    <p:nvPr/>
                  </p:nvSpPr>
                  <p:spPr>
                    <a:xfrm>
                      <a:off x="8921" y="7641"/>
                      <a:ext cx="2" cy="231"/>
                    </a:xfrm>
                    <a:custGeom>
                      <a:avLst/>
                      <a:gdLst>
                        <a:gd name="txL" fmla="*/ 0 w 2"/>
                        <a:gd name="txT" fmla="*/ 0 h 231"/>
                        <a:gd name="txR" fmla="*/ 2 w 2"/>
                        <a:gd name="txB" fmla="*/ 231 h 231"/>
                      </a:gdLst>
                      <a:ahLst/>
                      <a:cxnLst>
                        <a:cxn ang="0">
                          <a:pos x="0" y="231"/>
                        </a:cxn>
                        <a:cxn ang="0">
                          <a:pos x="0" y="1"/>
                        </a:cxn>
                        <a:cxn ang="0">
                          <a:pos x="0" y="1"/>
                        </a:cxn>
                        <a:cxn ang="0">
                          <a:pos x="0" y="0"/>
                        </a:cxn>
                        <a:cxn ang="0">
                          <a:pos x="1" y="0"/>
                        </a:cxn>
                        <a:cxn ang="0">
                          <a:pos x="1" y="0"/>
                        </a:cxn>
                        <a:cxn ang="0">
                          <a:pos x="2" y="0"/>
                        </a:cxn>
                        <a:cxn ang="0">
                          <a:pos x="2" y="231"/>
                        </a:cxn>
                        <a:cxn ang="0">
                          <a:pos x="1" y="231"/>
                        </a:cxn>
                        <a:cxn ang="0">
                          <a:pos x="1" y="231"/>
                        </a:cxn>
                        <a:cxn ang="0">
                          <a:pos x="0" y="231"/>
                        </a:cxn>
                        <a:cxn ang="0">
                          <a:pos x="0" y="231"/>
                        </a:cxn>
                        <a:cxn ang="0">
                          <a:pos x="0" y="231"/>
                        </a:cxn>
                      </a:cxnLst>
                      <a:rect l="txL" t="txT" r="txR" b="txB"/>
                      <a:pathLst>
                        <a:path w="2" h="231">
                          <a:moveTo>
                            <a:pt x="0" y="231"/>
                          </a:moveTo>
                          <a:lnTo>
                            <a:pt x="0" y="1"/>
                          </a:lnTo>
                          <a:lnTo>
                            <a:pt x="0" y="0"/>
                          </a:lnTo>
                          <a:lnTo>
                            <a:pt x="1" y="0"/>
                          </a:lnTo>
                          <a:lnTo>
                            <a:pt x="2" y="0"/>
                          </a:lnTo>
                          <a:lnTo>
                            <a:pt x="2" y="231"/>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sp>
                <p:nvSpPr>
                  <p:cNvPr id="50325" name="Freeform 819"/>
                  <p:cNvSpPr/>
                  <p:nvPr/>
                </p:nvSpPr>
                <p:spPr>
                  <a:xfrm>
                    <a:off x="4428" y="2077"/>
                    <a:ext cx="2" cy="137"/>
                  </a:xfrm>
                  <a:custGeom>
                    <a:avLst/>
                    <a:gdLst>
                      <a:gd name="txL" fmla="*/ 0 w 2"/>
                      <a:gd name="txT" fmla="*/ 0 h 231"/>
                      <a:gd name="txR" fmla="*/ 2 w 2"/>
                      <a:gd name="txB" fmla="*/ 231 h 231"/>
                    </a:gdLst>
                    <a:ahLst/>
                    <a:cxnLst>
                      <a:cxn ang="0">
                        <a:pos x="0" y="1"/>
                      </a:cxn>
                      <a:cxn ang="0">
                        <a:pos x="0" y="1"/>
                      </a:cxn>
                      <a:cxn ang="0">
                        <a:pos x="0" y="1"/>
                      </a:cxn>
                      <a:cxn ang="0">
                        <a:pos x="0" y="0"/>
                      </a:cxn>
                      <a:cxn ang="0">
                        <a:pos x="0" y="0"/>
                      </a:cxn>
                      <a:cxn ang="0">
                        <a:pos x="0" y="0"/>
                      </a:cxn>
                      <a:cxn ang="0">
                        <a:pos x="0" y="0"/>
                      </a:cxn>
                      <a:cxn ang="0">
                        <a:pos x="0" y="1"/>
                      </a:cxn>
                      <a:cxn ang="0">
                        <a:pos x="0" y="1"/>
                      </a:cxn>
                      <a:cxn ang="0">
                        <a:pos x="0" y="1"/>
                      </a:cxn>
                      <a:cxn ang="0">
                        <a:pos x="0" y="1"/>
                      </a:cxn>
                      <a:cxn ang="0">
                        <a:pos x="0" y="1"/>
                      </a:cxn>
                    </a:cxnLst>
                    <a:rect l="txL" t="txT" r="txR" b="txB"/>
                    <a:pathLst>
                      <a:path w="2" h="231">
                        <a:moveTo>
                          <a:pt x="0" y="231"/>
                        </a:moveTo>
                        <a:lnTo>
                          <a:pt x="0" y="1"/>
                        </a:lnTo>
                        <a:lnTo>
                          <a:pt x="0" y="0"/>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nvGrpSpPr>
                  <p:cNvPr id="50326" name="Group 820"/>
                  <p:cNvGrpSpPr/>
                  <p:nvPr/>
                </p:nvGrpSpPr>
                <p:grpSpPr>
                  <a:xfrm>
                    <a:off x="4428" y="2077"/>
                    <a:ext cx="2" cy="137"/>
                    <a:chOff x="8923" y="7641"/>
                    <a:chExt cx="1" cy="231"/>
                  </a:xfrm>
                </p:grpSpPr>
                <p:sp>
                  <p:nvSpPr>
                    <p:cNvPr id="50330" name="Freeform 821"/>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solidFill>
                      <a:srgbClr val="7B8386">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31" name="Freeform 822"/>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nvGrpSpPr>
                  <p:cNvPr id="50327" name="Group 823"/>
                  <p:cNvGrpSpPr/>
                  <p:nvPr/>
                </p:nvGrpSpPr>
                <p:grpSpPr>
                  <a:xfrm>
                    <a:off x="4428" y="2077"/>
                    <a:ext cx="2" cy="137"/>
                    <a:chOff x="8923" y="7641"/>
                    <a:chExt cx="1" cy="231"/>
                  </a:xfrm>
                </p:grpSpPr>
                <p:sp>
                  <p:nvSpPr>
                    <p:cNvPr id="50328" name="Freeform 824"/>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solidFill>
                      <a:srgbClr val="7F858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sz="100"/>
                    </a:p>
                  </p:txBody>
                </p:sp>
                <p:sp>
                  <p:nvSpPr>
                    <p:cNvPr id="50329" name="Freeform 825"/>
                    <p:cNvSpPr/>
                    <p:nvPr/>
                  </p:nvSpPr>
                  <p:spPr>
                    <a:xfrm>
                      <a:off x="8923" y="7641"/>
                      <a:ext cx="1" cy="231"/>
                    </a:xfrm>
                    <a:custGeom>
                      <a:avLst/>
                      <a:gdLst>
                        <a:gd name="txL" fmla="*/ 0 w 1"/>
                        <a:gd name="txT" fmla="*/ 0 h 231"/>
                        <a:gd name="txR" fmla="*/ 1 w 1"/>
                        <a:gd name="txB" fmla="*/ 231 h 231"/>
                      </a:gdLst>
                      <a:ahLst/>
                      <a:cxnLst>
                        <a:cxn ang="0">
                          <a:pos x="0" y="231"/>
                        </a:cxn>
                        <a:cxn ang="0">
                          <a:pos x="0" y="1"/>
                        </a:cxn>
                        <a:cxn ang="0">
                          <a:pos x="0" y="1"/>
                        </a:cxn>
                        <a:cxn ang="0">
                          <a:pos x="0" y="0"/>
                        </a:cxn>
                        <a:cxn ang="0">
                          <a:pos x="0" y="0"/>
                        </a:cxn>
                        <a:cxn ang="0">
                          <a:pos x="1" y="0"/>
                        </a:cxn>
                        <a:cxn ang="0">
                          <a:pos x="1" y="0"/>
                        </a:cxn>
                        <a:cxn ang="0">
                          <a:pos x="1" y="231"/>
                        </a:cxn>
                        <a:cxn ang="0">
                          <a:pos x="1" y="231"/>
                        </a:cxn>
                        <a:cxn ang="0">
                          <a:pos x="0" y="231"/>
                        </a:cxn>
                        <a:cxn ang="0">
                          <a:pos x="0" y="231"/>
                        </a:cxn>
                        <a:cxn ang="0">
                          <a:pos x="0" y="231"/>
                        </a:cxn>
                      </a:cxnLst>
                      <a:rect l="txL" t="txT" r="txR" b="txB"/>
                      <a:pathLst>
                        <a:path w="1" h="231">
                          <a:moveTo>
                            <a:pt x="0" y="231"/>
                          </a:moveTo>
                          <a:lnTo>
                            <a:pt x="0" y="1"/>
                          </a:lnTo>
                          <a:lnTo>
                            <a:pt x="0" y="0"/>
                          </a:lnTo>
                          <a:lnTo>
                            <a:pt x="1" y="0"/>
                          </a:lnTo>
                          <a:lnTo>
                            <a:pt x="1" y="231"/>
                          </a:lnTo>
                          <a:lnTo>
                            <a:pt x="0" y="231"/>
                          </a:lnTo>
                          <a:close/>
                        </a:path>
                      </a:pathLst>
                    </a:custGeom>
                    <a:noFill/>
                    <a:ln w="6985" cap="rnd" cmpd="sng">
                      <a:solidFill>
                        <a:schemeClr val="tx1">
                          <a:alpha val="100000"/>
                        </a:schemeClr>
                      </a:solidFill>
                      <a:prstDash val="solid"/>
                      <a:round/>
                      <a:headEnd type="none" w="med" len="med"/>
                      <a:tailEnd type="none" w="med" len="med"/>
                    </a:ln>
                  </p:spPr>
                  <p:txBody>
                    <a:bodyPr/>
                    <a:lstStyle/>
                    <a:p>
                      <a:endParaRPr lang="zh-CN" altLang="en-US" sz="100"/>
                    </a:p>
                  </p:txBody>
                </p:sp>
              </p:grpSp>
            </p:grpSp>
            <p:sp>
              <p:nvSpPr>
                <p:cNvPr id="50234" name="Oval 826"/>
                <p:cNvSpPr/>
                <p:nvPr/>
              </p:nvSpPr>
              <p:spPr>
                <a:xfrm>
                  <a:off x="991" y="1797"/>
                  <a:ext cx="45" cy="45"/>
                </a:xfrm>
                <a:prstGeom prst="ellipse">
                  <a:avLst/>
                </a:prstGeom>
                <a:solidFill>
                  <a:srgbClr val="FFFF00"/>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nSpc>
                      <a:spcPct val="100000"/>
                    </a:lnSpc>
                    <a:spcBef>
                      <a:spcPct val="0"/>
                    </a:spcBef>
                    <a:buClrTx/>
                    <a:buSzTx/>
                    <a:buFontTx/>
                    <a:buNone/>
                  </a:pPr>
                  <a:endParaRPr lang="zh-CN" altLang="en-US" sz="100" dirty="0">
                    <a:solidFill>
                      <a:schemeClr val="bg1"/>
                    </a:solidFill>
                    <a:latin typeface="Times New Roman" panose="02020603050405020304" pitchFamily="18" charset="0"/>
                    <a:ea typeface="宋体" panose="02010600030101010101" pitchFamily="2" charset="-122"/>
                  </a:endParaRPr>
                </a:p>
              </p:txBody>
            </p:sp>
          </p:grpSp>
        </p:grpSp>
        <p:sp>
          <p:nvSpPr>
            <p:cNvPr id="50225" name="Text Box 827"/>
            <p:cNvSpPr txBox="1"/>
            <p:nvPr/>
          </p:nvSpPr>
          <p:spPr>
            <a:xfrm>
              <a:off x="4273550" y="3595688"/>
              <a:ext cx="749300" cy="250825"/>
            </a:xfrm>
            <a:prstGeom prst="rect">
              <a:avLst/>
            </a:prstGeom>
            <a:no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eNode B</a:t>
              </a:r>
              <a:endParaRPr lang="en-US" altLang="zh-CN" sz="1305" b="1" dirty="0">
                <a:solidFill>
                  <a:srgbClr val="0066FF"/>
                </a:solidFill>
                <a:latin typeface="Arial" panose="020B0604020202020204" pitchFamily="34" charset="0"/>
                <a:ea typeface="黑体" panose="02010609060101010101" pitchFamily="2" charset="-122"/>
              </a:endParaRPr>
            </a:p>
          </p:txBody>
        </p:sp>
        <p:pic>
          <p:nvPicPr>
            <p:cNvPr id="50226" name="Picture 828"/>
            <p:cNvPicPr>
              <a:picLocks noChangeAspect="1"/>
            </p:cNvPicPr>
            <p:nvPr/>
          </p:nvPicPr>
          <p:blipFill>
            <a:blip r:embed="rId1"/>
            <a:stretch>
              <a:fillRect/>
            </a:stretch>
          </p:blipFill>
          <p:spPr>
            <a:xfrm>
              <a:off x="2987675" y="1393825"/>
              <a:ext cx="287338" cy="595313"/>
            </a:xfrm>
            <a:prstGeom prst="rect">
              <a:avLst/>
            </a:prstGeom>
            <a:noFill/>
            <a:ln w="9525">
              <a:noFill/>
            </a:ln>
          </p:spPr>
        </p:pic>
        <p:pic>
          <p:nvPicPr>
            <p:cNvPr id="50227" name="Picture 829"/>
            <p:cNvPicPr>
              <a:picLocks noChangeAspect="1"/>
            </p:cNvPicPr>
            <p:nvPr/>
          </p:nvPicPr>
          <p:blipFill>
            <a:blip r:embed="rId1"/>
            <a:stretch>
              <a:fillRect/>
            </a:stretch>
          </p:blipFill>
          <p:spPr>
            <a:xfrm>
              <a:off x="4021138" y="1393825"/>
              <a:ext cx="287337" cy="595313"/>
            </a:xfrm>
            <a:prstGeom prst="rect">
              <a:avLst/>
            </a:prstGeom>
            <a:noFill/>
            <a:ln w="9525">
              <a:noFill/>
            </a:ln>
          </p:spPr>
        </p:pic>
        <p:pic>
          <p:nvPicPr>
            <p:cNvPr id="50228" name="Picture 830"/>
            <p:cNvPicPr>
              <a:picLocks noChangeAspect="1"/>
            </p:cNvPicPr>
            <p:nvPr/>
          </p:nvPicPr>
          <p:blipFill>
            <a:blip r:embed="rId7"/>
            <a:stretch>
              <a:fillRect/>
            </a:stretch>
          </p:blipFill>
          <p:spPr>
            <a:xfrm>
              <a:off x="1431925" y="3702050"/>
              <a:ext cx="185738" cy="341313"/>
            </a:xfrm>
            <a:prstGeom prst="rect">
              <a:avLst/>
            </a:prstGeom>
            <a:noFill/>
            <a:ln w="9525">
              <a:noFill/>
            </a:ln>
          </p:spPr>
        </p:pic>
        <p:cxnSp>
          <p:nvCxnSpPr>
            <p:cNvPr id="50229" name="AutoShape 831"/>
            <p:cNvCxnSpPr/>
            <p:nvPr/>
          </p:nvCxnSpPr>
          <p:spPr>
            <a:xfrm flipV="1">
              <a:off x="1979613" y="3573463"/>
              <a:ext cx="642937" cy="720725"/>
            </a:xfrm>
            <a:prstGeom prst="straightConnector1">
              <a:avLst/>
            </a:prstGeom>
            <a:ln w="19050" cap="rnd" cmpd="sng">
              <a:solidFill>
                <a:srgbClr val="00FF00"/>
              </a:solidFill>
              <a:prstDash val="sysDot"/>
              <a:headEnd type="none" w="med" len="med"/>
              <a:tailEnd type="none" w="med" len="med"/>
            </a:ln>
          </p:spPr>
        </p:cxnSp>
        <p:sp>
          <p:nvSpPr>
            <p:cNvPr id="50230" name="Text Box 832"/>
            <p:cNvSpPr txBox="1"/>
            <p:nvPr/>
          </p:nvSpPr>
          <p:spPr>
            <a:xfrm>
              <a:off x="1884363" y="3789363"/>
              <a:ext cx="384175" cy="219075"/>
            </a:xfrm>
            <a:prstGeom prst="rect">
              <a:avLst/>
            </a:prstGeom>
            <a:solidFill>
              <a:schemeClr val="bg1"/>
            </a:solidFill>
            <a:ln w="9525">
              <a:noFill/>
            </a:ln>
          </p:spPr>
          <p:txBody>
            <a:bodyPr lIns="68456" tIns="34228" rIns="68456" bIns="34228"/>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eaLnBrk="1" hangingPunct="1">
                <a:lnSpc>
                  <a:spcPct val="100000"/>
                </a:lnSpc>
                <a:spcBef>
                  <a:spcPct val="0"/>
                </a:spcBef>
                <a:buClrTx/>
                <a:buSzTx/>
                <a:buFontTx/>
                <a:buNone/>
              </a:pPr>
              <a:r>
                <a:rPr lang="en-US" altLang="zh-CN" sz="1305" b="1" dirty="0">
                  <a:solidFill>
                    <a:srgbClr val="000000"/>
                  </a:solidFill>
                  <a:latin typeface="Arial" panose="020B0604020202020204" pitchFamily="34" charset="0"/>
                  <a:ea typeface="宋体" panose="02010600030101010101" pitchFamily="2" charset="-122"/>
                </a:rPr>
                <a:t>Uu</a:t>
              </a:r>
              <a:endParaRPr lang="en-US" altLang="zh-CN" sz="1305" b="1" dirty="0">
                <a:solidFill>
                  <a:srgbClr val="0066FF"/>
                </a:solidFill>
                <a:latin typeface="Arial" panose="020B0604020202020204" pitchFamily="34" charset="0"/>
                <a:ea typeface="黑体" panose="02010609060101010101" pitchFamily="2" charset="-122"/>
              </a:endParaRPr>
            </a:p>
          </p:txBody>
        </p:sp>
      </p:grpSp>
      <p:sp>
        <p:nvSpPr>
          <p:cNvPr id="50179" name="Text Box 833"/>
          <p:cNvSpPr txBox="1"/>
          <p:nvPr/>
        </p:nvSpPr>
        <p:spPr>
          <a:xfrm>
            <a:off x="357103" y="762115"/>
            <a:ext cx="2229075" cy="4057650"/>
          </a:xfrm>
          <a:prstGeom prst="rect">
            <a:avLst/>
          </a:prstGeom>
          <a:noFill/>
          <a:ln w="9525">
            <a:noFill/>
          </a:ln>
        </p:spPr>
        <p:txBody>
          <a:bodyPr wrap="square" lIns="106950" tIns="55614" rIns="106950" bIns="55614">
            <a:spAutoFit/>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266700" lvl="0" indent="-266700" eaLnBrk="1" hangingPunct="1">
              <a:lnSpc>
                <a:spcPct val="150000"/>
              </a:lnSpc>
              <a:spcBef>
                <a:spcPct val="0"/>
              </a:spcBef>
              <a:buClr>
                <a:srgbClr val="0066CC"/>
              </a:buClr>
              <a:buSzTx/>
              <a:buFont typeface="Wingdings" panose="05000000000000000000" pitchFamily="2" charset="2"/>
              <a:buChar char="p"/>
            </a:pPr>
            <a:r>
              <a:rPr lang="en-US" altLang="zh-CN" sz="1900" dirty="0">
                <a:solidFill>
                  <a:srgbClr val="FF0000"/>
                </a:solidFill>
              </a:rPr>
              <a:t>E-UTRAN</a:t>
            </a:r>
            <a:r>
              <a:rPr lang="zh-CN" altLang="en-US" sz="1900" dirty="0">
                <a:solidFill>
                  <a:srgbClr val="FF0000"/>
                </a:solidFill>
              </a:rPr>
              <a:t>中只有一种网元</a:t>
            </a:r>
            <a:r>
              <a:rPr lang="en-US" altLang="zh-CN" sz="1900" dirty="0">
                <a:solidFill>
                  <a:srgbClr val="FF0000"/>
                </a:solidFill>
              </a:rPr>
              <a:t>——eNodeB</a:t>
            </a:r>
            <a:endParaRPr lang="en-US" altLang="zh-CN" sz="1900" dirty="0">
              <a:solidFill>
                <a:srgbClr val="FF0000"/>
              </a:solidFill>
            </a:endParaRPr>
          </a:p>
          <a:p>
            <a:pPr marL="266700" lvl="0" indent="-266700" eaLnBrk="1" hangingPunct="1">
              <a:lnSpc>
                <a:spcPct val="150000"/>
              </a:lnSpc>
              <a:spcBef>
                <a:spcPct val="0"/>
              </a:spcBef>
              <a:buClr>
                <a:srgbClr val="0066CC"/>
              </a:buClr>
              <a:buSzTx/>
              <a:buFont typeface="Wingdings" panose="05000000000000000000" pitchFamily="2" charset="2"/>
              <a:buChar char="p"/>
            </a:pPr>
            <a:r>
              <a:rPr lang="zh-CN" altLang="en-US" sz="1900" dirty="0">
                <a:solidFill>
                  <a:srgbClr val="FF0000"/>
                </a:solidFill>
              </a:rPr>
              <a:t>网络结构扁平化，</a:t>
            </a:r>
            <a:r>
              <a:rPr lang="en-US" altLang="zh-CN" sz="1900" dirty="0">
                <a:solidFill>
                  <a:srgbClr val="FF0000"/>
                </a:solidFill>
              </a:rPr>
              <a:t> RNC+NodeB=eNodeB</a:t>
            </a:r>
            <a:endParaRPr lang="en-US" altLang="zh-CN" sz="1900" dirty="0">
              <a:solidFill>
                <a:srgbClr val="FF0000"/>
              </a:solidFill>
            </a:endParaRPr>
          </a:p>
          <a:p>
            <a:pPr marL="266700" lvl="0" indent="-266700" eaLnBrk="1" hangingPunct="1">
              <a:lnSpc>
                <a:spcPct val="150000"/>
              </a:lnSpc>
              <a:spcBef>
                <a:spcPct val="0"/>
              </a:spcBef>
              <a:buClr>
                <a:srgbClr val="0066CC"/>
              </a:buClr>
              <a:buSzTx/>
              <a:buFont typeface="Wingdings" panose="05000000000000000000" pitchFamily="2" charset="2"/>
              <a:buChar char="p"/>
            </a:pPr>
            <a:r>
              <a:rPr lang="zh-CN" altLang="en-US" sz="1900" dirty="0">
                <a:solidFill>
                  <a:srgbClr val="000000"/>
                </a:solidFill>
                <a:ea typeface="楷体_GB2312" panose="02010609030101010101" pitchFamily="49" charset="-122"/>
              </a:rPr>
              <a:t>全</a:t>
            </a:r>
            <a:r>
              <a:rPr lang="en-US" altLang="zh-CN" sz="1900" dirty="0">
                <a:solidFill>
                  <a:srgbClr val="000000"/>
                </a:solidFill>
                <a:ea typeface="楷体_GB2312" panose="02010609030101010101" pitchFamily="49" charset="-122"/>
              </a:rPr>
              <a:t>IP</a:t>
            </a:r>
            <a:r>
              <a:rPr lang="zh-CN" altLang="en-US" sz="1900" dirty="0">
                <a:solidFill>
                  <a:srgbClr val="000000"/>
                </a:solidFill>
                <a:ea typeface="楷体_GB2312" panose="02010609030101010101" pitchFamily="49" charset="-122"/>
              </a:rPr>
              <a:t>网络结构，</a:t>
            </a:r>
            <a:r>
              <a:rPr lang="zh-CN" altLang="en-US" sz="1900" dirty="0">
                <a:solidFill>
                  <a:srgbClr val="000000"/>
                </a:solidFill>
              </a:rPr>
              <a:t>与传统网络互连互通</a:t>
            </a:r>
            <a:endParaRPr lang="en-US" altLang="zh-CN" sz="1900" dirty="0">
              <a:solidFill>
                <a:srgbClr val="000000"/>
              </a:solidFill>
            </a:endParaRPr>
          </a:p>
        </p:txBody>
      </p:sp>
      <p:sp>
        <p:nvSpPr>
          <p:cNvPr id="838" name="Text Box 171"/>
          <p:cNvSpPr txBox="1">
            <a:spLocks noChangeArrowheads="1"/>
          </p:cNvSpPr>
          <p:nvPr/>
        </p:nvSpPr>
        <p:spPr bwMode="auto">
          <a:xfrm>
            <a:off x="2267560" y="4686655"/>
            <a:ext cx="10645834" cy="1426210"/>
          </a:xfrm>
          <a:prstGeom prst="rect">
            <a:avLst/>
          </a:prstGeom>
          <a:noFill/>
          <a:ln w="9525" algn="ctr">
            <a:noFill/>
            <a:miter lim="800000"/>
          </a:ln>
          <a:effectLst/>
        </p:spPr>
        <p:txBody>
          <a:bodyPr wrap="square" lIns="106950" tIns="55614" rIns="106950" bIns="55614">
            <a:spAutoFit/>
          </a:bodyPr>
          <a:lstStyle/>
          <a:p>
            <a:pPr marL="266700" marR="0" indent="-266700" defTabSz="914400" eaLnBrk="1" hangingPunct="1">
              <a:lnSpc>
                <a:spcPct val="150000"/>
              </a:lnSpc>
              <a:buClr>
                <a:srgbClr val="0066CC"/>
              </a:buClr>
              <a:buSzTx/>
              <a:buFont typeface="Wingdings" panose="05000000000000000000" pitchFamily="2" charset="2"/>
              <a:buChar char="p"/>
              <a:defRPr/>
            </a:pPr>
            <a:r>
              <a:rPr kumimoji="0" lang="zh-CN" altLang="en-US" sz="1900" kern="0" cap="none" spc="0" normalizeH="0" baseline="0" noProof="0" dirty="0">
                <a:solidFill>
                  <a:srgbClr val="000000"/>
                </a:solidFill>
                <a:latin typeface="微软雅黑" panose="020B0503020204020204" charset="-122"/>
                <a:ea typeface="微软雅黑" panose="020B0503020204020204" charset="-122"/>
                <a:cs typeface="+mn-cs"/>
              </a:rPr>
              <a:t>网络扁平化减少系统延时，更好用户体验</a:t>
            </a:r>
            <a:endParaRPr kumimoji="0" lang="zh-CN" altLang="en-US" sz="1900" kern="0" cap="none" spc="0" normalizeH="0" baseline="0" noProof="0" dirty="0">
              <a:solidFill>
                <a:srgbClr val="000000"/>
              </a:solidFill>
              <a:latin typeface="微软雅黑" panose="020B0503020204020204" charset="-122"/>
              <a:ea typeface="微软雅黑" panose="020B0503020204020204" charset="-122"/>
              <a:cs typeface="+mn-cs"/>
            </a:endParaRPr>
          </a:p>
          <a:p>
            <a:pPr marL="266700" marR="0" indent="-266700" defTabSz="914400" eaLnBrk="1" hangingPunct="1">
              <a:lnSpc>
                <a:spcPct val="150000"/>
              </a:lnSpc>
              <a:buClr>
                <a:srgbClr val="0066CC"/>
              </a:buClr>
              <a:buSzTx/>
              <a:buFont typeface="Wingdings" panose="05000000000000000000" pitchFamily="2" charset="2"/>
              <a:buChar char="p"/>
              <a:defRPr/>
            </a:pPr>
            <a:r>
              <a:rPr kumimoji="0" lang="zh-CN" altLang="en-US" sz="1900" kern="0" cap="none" spc="0" normalizeH="0" baseline="0" noProof="0" dirty="0">
                <a:solidFill>
                  <a:srgbClr val="000000"/>
                </a:solidFill>
                <a:latin typeface="微软雅黑" panose="020B0503020204020204" charset="-122"/>
                <a:ea typeface="微软雅黑" panose="020B0503020204020204" charset="-122"/>
                <a:cs typeface="+mn-cs"/>
              </a:rPr>
              <a:t>网元数目减少，网络部署简单，维护更加容易</a:t>
            </a:r>
            <a:endParaRPr kumimoji="0" lang="en-US" altLang="en-US" sz="1900" kern="1200" cap="none" spc="0" normalizeH="0" baseline="0" noProof="0" dirty="0">
              <a:solidFill>
                <a:srgbClr val="000000"/>
              </a:solidFill>
              <a:latin typeface="微软雅黑" panose="020B0503020204020204" charset="-122"/>
              <a:ea typeface="微软雅黑" panose="020B0503020204020204" charset="-122"/>
              <a:cs typeface="+mn-cs"/>
            </a:endParaRPr>
          </a:p>
          <a:p>
            <a:pPr marL="266700" marR="0" indent="-266700" defTabSz="914400" eaLnBrk="1" hangingPunct="1">
              <a:lnSpc>
                <a:spcPct val="150000"/>
              </a:lnSpc>
              <a:buClr>
                <a:srgbClr val="0066CC"/>
              </a:buClr>
              <a:buSzTx/>
              <a:buFont typeface="Wingdings" panose="05000000000000000000" pitchFamily="2" charset="2"/>
              <a:buChar char="p"/>
              <a:defRPr/>
            </a:pPr>
            <a:r>
              <a:rPr kumimoji="0" lang="zh-CN" altLang="en-US" sz="1900" kern="0" cap="none" spc="0" normalizeH="0" baseline="0" noProof="0" dirty="0">
                <a:solidFill>
                  <a:srgbClr val="000000"/>
                </a:solidFill>
                <a:latin typeface="微软雅黑" panose="020B0503020204020204" charset="-122"/>
                <a:ea typeface="微软雅黑" panose="020B0503020204020204" charset="-122"/>
                <a:cs typeface="+mn-cs"/>
              </a:rPr>
              <a:t>取消了</a:t>
            </a:r>
            <a:r>
              <a:rPr kumimoji="0" lang="en-US" altLang="zh-CN" sz="1900" kern="0" cap="none" spc="0" normalizeH="0" baseline="0" noProof="0" dirty="0">
                <a:solidFill>
                  <a:srgbClr val="000000"/>
                </a:solidFill>
                <a:latin typeface="微软雅黑" panose="020B0503020204020204" charset="-122"/>
                <a:ea typeface="微软雅黑" panose="020B0503020204020204" charset="-122"/>
                <a:cs typeface="+mn-cs"/>
              </a:rPr>
              <a:t>RNC</a:t>
            </a:r>
            <a:r>
              <a:rPr kumimoji="0" lang="zh-CN" altLang="en-US" sz="1900" kern="0" cap="none" spc="0" normalizeH="0" baseline="0" noProof="0" dirty="0">
                <a:solidFill>
                  <a:srgbClr val="000000"/>
                </a:solidFill>
                <a:latin typeface="微软雅黑" panose="020B0503020204020204" charset="-122"/>
                <a:ea typeface="微软雅黑" panose="020B0503020204020204" charset="-122"/>
                <a:cs typeface="+mn-cs"/>
              </a:rPr>
              <a:t>的集中控制，避免单点故障，有利于提高网络稳定</a:t>
            </a:r>
            <a:endParaRPr kumimoji="0" lang="en-US" altLang="en-US" sz="1900" kern="1200" cap="none" spc="0" normalizeH="0" baseline="0" noProof="0" dirty="0">
              <a:solidFill>
                <a:srgbClr val="000000"/>
              </a:solidFill>
              <a:latin typeface="微软雅黑" panose="020B0503020204020204" charset="-122"/>
              <a:ea typeface="微软雅黑" panose="020B0503020204020204" charset="-122"/>
              <a:cs typeface="+mn-cs"/>
            </a:endParaRPr>
          </a:p>
        </p:txBody>
      </p:sp>
      <p:pic>
        <p:nvPicPr>
          <p:cNvPr id="2" name="图片 1"/>
          <p:cNvPicPr>
            <a:picLocks noChangeAspect="1"/>
          </p:cNvPicPr>
          <p:nvPr>
            <p:custDataLst>
              <p:tags r:id="rId8"/>
            </p:custDataLst>
          </p:nvPr>
        </p:nvPicPr>
        <p:blipFill>
          <a:blip r:embed="rId9"/>
          <a:stretch>
            <a:fillRect/>
          </a:stretch>
        </p:blipFill>
        <p:spPr>
          <a:xfrm>
            <a:off x="4716780" y="15875"/>
            <a:ext cx="2701290" cy="8318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49580" y="857885"/>
            <a:ext cx="11337290" cy="5461000"/>
            <a:chOff x="708" y="1351"/>
            <a:chExt cx="14402" cy="7017"/>
          </a:xfrm>
        </p:grpSpPr>
        <p:sp>
          <p:nvSpPr>
            <p:cNvPr id="137" name="Freeform 50"/>
            <p:cNvSpPr/>
            <p:nvPr>
              <p:custDataLst>
                <p:tags r:id="rId1"/>
              </p:custDataLst>
            </p:nvPr>
          </p:nvSpPr>
          <p:spPr bwMode="auto">
            <a:xfrm>
              <a:off x="10579" y="4548"/>
              <a:ext cx="2135" cy="1178"/>
            </a:xfrm>
            <a:custGeom>
              <a:avLst/>
              <a:gdLst>
                <a:gd name="T0" fmla="*/ 1536 w 5502"/>
                <a:gd name="T1" fmla="*/ 600 h 2448"/>
                <a:gd name="T2" fmla="*/ 522 w 5502"/>
                <a:gd name="T3" fmla="*/ 840 h 2448"/>
                <a:gd name="T4" fmla="*/ 456 w 5502"/>
                <a:gd name="T5" fmla="*/ 1944 h 2448"/>
                <a:gd name="T6" fmla="*/ 1086 w 5502"/>
                <a:gd name="T7" fmla="*/ 2124 h 2448"/>
                <a:gd name="T8" fmla="*/ 1644 w 5502"/>
                <a:gd name="T9" fmla="*/ 1962 h 2448"/>
                <a:gd name="T10" fmla="*/ 2742 w 5502"/>
                <a:gd name="T11" fmla="*/ 1920 h 2448"/>
                <a:gd name="T12" fmla="*/ 3276 w 5502"/>
                <a:gd name="T13" fmla="*/ 1872 h 2448"/>
                <a:gd name="T14" fmla="*/ 3606 w 5502"/>
                <a:gd name="T15" fmla="*/ 1836 h 2448"/>
                <a:gd name="T16" fmla="*/ 4650 w 5502"/>
                <a:gd name="T17" fmla="*/ 1668 h 2448"/>
                <a:gd name="T18" fmla="*/ 4872 w 5502"/>
                <a:gd name="T19" fmla="*/ 1368 h 2448"/>
                <a:gd name="T20" fmla="*/ 4512 w 5502"/>
                <a:gd name="T21" fmla="*/ 618 h 2448"/>
                <a:gd name="T22" fmla="*/ 4272 w 5502"/>
                <a:gd name="T23" fmla="*/ 600 h 2448"/>
                <a:gd name="T24" fmla="*/ 3522 w 5502"/>
                <a:gd name="T25" fmla="*/ 588 h 2448"/>
                <a:gd name="T26" fmla="*/ 2604 w 5502"/>
                <a:gd name="T27" fmla="*/ 588 h 2448"/>
                <a:gd name="T28" fmla="*/ 2226 w 5502"/>
                <a:gd name="T29" fmla="*/ 600 h 2448"/>
                <a:gd name="T30" fmla="*/ 1536 w 5502"/>
                <a:gd name="T31" fmla="*/ 600 h 24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02"/>
                <a:gd name="T49" fmla="*/ 0 h 2448"/>
                <a:gd name="T50" fmla="*/ 5502 w 5502"/>
                <a:gd name="T51" fmla="*/ 2448 h 24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02" h="2448">
                  <a:moveTo>
                    <a:pt x="1536" y="600"/>
                  </a:moveTo>
                  <a:cubicBezTo>
                    <a:pt x="1392" y="0"/>
                    <a:pt x="168" y="378"/>
                    <a:pt x="522" y="840"/>
                  </a:cubicBezTo>
                  <a:cubicBezTo>
                    <a:pt x="0" y="888"/>
                    <a:pt x="78" y="2004"/>
                    <a:pt x="456" y="1944"/>
                  </a:cubicBezTo>
                  <a:cubicBezTo>
                    <a:pt x="576" y="2286"/>
                    <a:pt x="918" y="2226"/>
                    <a:pt x="1086" y="2124"/>
                  </a:cubicBezTo>
                  <a:cubicBezTo>
                    <a:pt x="1176" y="2232"/>
                    <a:pt x="1530" y="2262"/>
                    <a:pt x="1644" y="1962"/>
                  </a:cubicBezTo>
                  <a:cubicBezTo>
                    <a:pt x="1866" y="2268"/>
                    <a:pt x="2784" y="2448"/>
                    <a:pt x="2742" y="1920"/>
                  </a:cubicBezTo>
                  <a:cubicBezTo>
                    <a:pt x="3012" y="2220"/>
                    <a:pt x="3198" y="2022"/>
                    <a:pt x="3276" y="1872"/>
                  </a:cubicBezTo>
                  <a:cubicBezTo>
                    <a:pt x="3396" y="1968"/>
                    <a:pt x="3564" y="1992"/>
                    <a:pt x="3606" y="1836"/>
                  </a:cubicBezTo>
                  <a:cubicBezTo>
                    <a:pt x="3642" y="2226"/>
                    <a:pt x="4698" y="2250"/>
                    <a:pt x="4650" y="1668"/>
                  </a:cubicBezTo>
                  <a:cubicBezTo>
                    <a:pt x="4896" y="1662"/>
                    <a:pt x="4950" y="1608"/>
                    <a:pt x="4872" y="1368"/>
                  </a:cubicBezTo>
                  <a:cubicBezTo>
                    <a:pt x="5502" y="1470"/>
                    <a:pt x="5178" y="90"/>
                    <a:pt x="4512" y="618"/>
                  </a:cubicBezTo>
                  <a:cubicBezTo>
                    <a:pt x="4464" y="540"/>
                    <a:pt x="4314" y="570"/>
                    <a:pt x="4272" y="600"/>
                  </a:cubicBezTo>
                  <a:cubicBezTo>
                    <a:pt x="4200" y="378"/>
                    <a:pt x="3738" y="180"/>
                    <a:pt x="3522" y="588"/>
                  </a:cubicBezTo>
                  <a:cubicBezTo>
                    <a:pt x="3486" y="270"/>
                    <a:pt x="2742" y="120"/>
                    <a:pt x="2604" y="588"/>
                  </a:cubicBezTo>
                  <a:cubicBezTo>
                    <a:pt x="2508" y="330"/>
                    <a:pt x="2280" y="414"/>
                    <a:pt x="2226" y="600"/>
                  </a:cubicBezTo>
                  <a:cubicBezTo>
                    <a:pt x="2004" y="396"/>
                    <a:pt x="1692" y="480"/>
                    <a:pt x="1536" y="600"/>
                  </a:cubicBezTo>
                  <a:close/>
                </a:path>
              </a:pathLst>
            </a:custGeom>
            <a:solidFill>
              <a:srgbClr val="BEBEBE"/>
            </a:solidFill>
            <a:ln w="19050">
              <a:noFill/>
              <a:round/>
            </a:ln>
            <a:effectLst>
              <a:outerShdw dist="28398" dir="3806097" algn="ctr" rotWithShape="0">
                <a:srgbClr val="969696"/>
              </a:outerShdw>
            </a:effectLst>
          </p:spPr>
          <p:txBody>
            <a:bodyPr lIns="0" tIns="0" rIns="0" bIns="0"/>
            <a:lstStyle/>
            <a:p>
              <a:pPr algn="ctr" eaLnBrk="0" hangingPunct="0">
                <a:spcBef>
                  <a:spcPct val="15000"/>
                </a:spcBef>
                <a:buClr>
                  <a:schemeClr val="bg1"/>
                </a:buClr>
                <a:buFont typeface="Wingdings" panose="05000000000000000000" pitchFamily="2" charset="2"/>
                <a:buNone/>
                <a:defRPr/>
              </a:pPr>
              <a:endParaRPr lang="zh-CN" altLang="en-US" sz="1400">
                <a:latin typeface="Trebuchet MS" panose="020B0603020202020204" pitchFamily="34" charset="0"/>
                <a:ea typeface="宋体" panose="02010600030101010101" pitchFamily="2" charset="-122"/>
                <a:cs typeface="Arial" panose="020B0604020202020204" pitchFamily="34" charset="0"/>
              </a:endParaRPr>
            </a:p>
          </p:txBody>
        </p:sp>
        <p:sp>
          <p:nvSpPr>
            <p:cNvPr id="195" name="Text Box 52"/>
            <p:cNvSpPr txBox="1">
              <a:spLocks noChangeArrowheads="1"/>
            </p:cNvSpPr>
            <p:nvPr>
              <p:custDataLst>
                <p:tags r:id="rId2"/>
              </p:custDataLst>
            </p:nvPr>
          </p:nvSpPr>
          <p:spPr bwMode="auto">
            <a:xfrm>
              <a:off x="2866" y="5200"/>
              <a:ext cx="2322" cy="1457"/>
            </a:xfrm>
            <a:prstGeom prst="rect">
              <a:avLst/>
            </a:prstGeom>
            <a:ln>
              <a:solidFill>
                <a:srgbClr val="FF3300"/>
              </a:solidFill>
            </a:ln>
          </p:spPr>
          <p:style>
            <a:lnRef idx="2">
              <a:schemeClr val="accent2"/>
            </a:lnRef>
            <a:fillRef idx="1">
              <a:schemeClr val="lt1"/>
            </a:fillRef>
            <a:effectRef idx="0">
              <a:schemeClr val="accent2"/>
            </a:effectRef>
            <a:fontRef idx="minor">
              <a:schemeClr val="dk1"/>
            </a:fontRef>
          </p:style>
          <p:txBody>
            <a:bodyPr lIns="35970" tIns="215823" rIns="35970" anchor="ctr"/>
            <a:lstStyle>
              <a:lvl1pPr eaLnBrk="0" hangingPunct="0">
                <a:defRPr>
                  <a:solidFill>
                    <a:schemeClr val="tx1"/>
                  </a:solidFill>
                  <a:latin typeface="Tahoma" panose="020B0604030504040204" pitchFamily="34" charset="0"/>
                  <a:ea typeface="黑体" panose="02010609060101010101" pitchFamily="2" charset="-122"/>
                </a:defRPr>
              </a:lvl1pPr>
              <a:lvl2pPr marL="742950" indent="-285750" eaLnBrk="0" hangingPunct="0">
                <a:defRPr>
                  <a:solidFill>
                    <a:schemeClr val="tx1"/>
                  </a:solidFill>
                  <a:latin typeface="Tahoma" panose="020B0604030504040204" pitchFamily="34" charset="0"/>
                  <a:ea typeface="黑体" panose="02010609060101010101" pitchFamily="2" charset="-122"/>
                </a:defRPr>
              </a:lvl2pPr>
              <a:lvl3pPr marL="1143000" indent="-228600" eaLnBrk="0" hangingPunct="0">
                <a:defRPr>
                  <a:solidFill>
                    <a:schemeClr val="tx1"/>
                  </a:solidFill>
                  <a:latin typeface="Tahoma" panose="020B0604030504040204" pitchFamily="34" charset="0"/>
                  <a:ea typeface="黑体" panose="02010609060101010101" pitchFamily="2" charset="-122"/>
                </a:defRPr>
              </a:lvl3pPr>
              <a:lvl4pPr marL="1600200" indent="-228600" eaLnBrk="0" hangingPunct="0">
                <a:defRPr>
                  <a:solidFill>
                    <a:schemeClr val="tx1"/>
                  </a:solidFill>
                  <a:latin typeface="Tahoma" panose="020B0604030504040204" pitchFamily="34" charset="0"/>
                  <a:ea typeface="黑体" panose="02010609060101010101" pitchFamily="2" charset="-122"/>
                </a:defRPr>
              </a:lvl4pPr>
              <a:lvl5pPr marL="2057400" indent="-228600" eaLnBrk="0" hangingPunct="0">
                <a:defRPr>
                  <a:solidFill>
                    <a:schemeClr val="tx1"/>
                  </a:solidFill>
                  <a:latin typeface="Tahoma" panose="020B060403050404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9pPr>
            </a:lstStyle>
            <a:p>
              <a:pPr eaLnBrk="1" hangingPunct="1">
                <a:lnSpc>
                  <a:spcPct val="105000"/>
                </a:lnSpc>
                <a:buClr>
                  <a:srgbClr val="969696"/>
                </a:buClr>
                <a:buFont typeface="Wingdings" panose="05000000000000000000" pitchFamily="2" charset="2"/>
                <a:buChar char="§"/>
                <a:defRPr/>
              </a:pPr>
              <a:endParaRPr lang="en-US" altLang="zh-CN" sz="1050" dirty="0">
                <a:solidFill>
                  <a:srgbClr val="323232"/>
                </a:solidFill>
                <a:latin typeface="Trebuchet MS" panose="020B0603020202020204" pitchFamily="34" charset="0"/>
                <a:ea typeface="宋体" panose="02010600030101010101" pitchFamily="2" charset="-122"/>
              </a:endParaRPr>
            </a:p>
            <a:p>
              <a:pPr eaLnBrk="1" hangingPunct="1">
                <a:lnSpc>
                  <a:spcPct val="105000"/>
                </a:lnSpc>
                <a:buClr>
                  <a:srgbClr val="969696"/>
                </a:buClr>
                <a:buFont typeface="Wingdings" panose="05000000000000000000" pitchFamily="2" charset="2"/>
                <a:buChar char="§"/>
                <a:defRPr/>
              </a:pPr>
              <a:r>
                <a:rPr lang="zh-CN" altLang="en-US" sz="970" dirty="0" smtClean="0">
                  <a:latin typeface="微软雅黑" panose="020B0503020204020204" charset="-122"/>
                  <a:ea typeface="微软雅黑" panose="020B0503020204020204" charset="-122"/>
                </a:rPr>
                <a:t>实现</a:t>
              </a:r>
              <a:r>
                <a:rPr lang="en-US" altLang="zh-CN" sz="970" dirty="0" smtClean="0">
                  <a:latin typeface="微软雅黑" panose="020B0503020204020204" charset="-122"/>
                  <a:ea typeface="微软雅黑" panose="020B0503020204020204" charset="-122"/>
                </a:rPr>
                <a:t>GW</a:t>
              </a:r>
              <a:r>
                <a:rPr lang="zh-CN" altLang="en-US" sz="970" dirty="0" smtClean="0">
                  <a:latin typeface="微软雅黑" panose="020B0503020204020204" charset="-122"/>
                  <a:ea typeface="微软雅黑" panose="020B0503020204020204" charset="-122"/>
                </a:rPr>
                <a:t>选择，调度和传输寻呼信息以及</a:t>
              </a:r>
              <a:r>
                <a:rPr lang="en-US" altLang="zh-CN" sz="970" dirty="0" smtClean="0">
                  <a:latin typeface="微软雅黑" panose="020B0503020204020204" charset="-122"/>
                  <a:ea typeface="微软雅黑" panose="020B0503020204020204" charset="-122"/>
                </a:rPr>
                <a:t>BCCH</a:t>
              </a:r>
              <a:r>
                <a:rPr lang="zh-CN" altLang="en-US" sz="970" dirty="0" smtClean="0">
                  <a:latin typeface="微软雅黑" panose="020B0503020204020204" charset="-122"/>
                  <a:ea typeface="微软雅黑" panose="020B0503020204020204" charset="-122"/>
                </a:rPr>
                <a:t>信息，上下行资源动态分配，无线资源准入控制，移动性管理</a:t>
              </a:r>
              <a:endParaRPr lang="zh-CN" altLang="en-US" sz="970" dirty="0" smtClean="0">
                <a:latin typeface="微软雅黑" panose="020B0503020204020204" charset="-122"/>
                <a:ea typeface="微软雅黑" panose="020B0503020204020204" charset="-122"/>
              </a:endParaRPr>
            </a:p>
          </p:txBody>
        </p:sp>
        <p:sp>
          <p:nvSpPr>
            <p:cNvPr id="198" name="Text Box 50"/>
            <p:cNvSpPr txBox="1">
              <a:spLocks noChangeArrowheads="1"/>
            </p:cNvSpPr>
            <p:nvPr>
              <p:custDataLst>
                <p:tags r:id="rId3"/>
              </p:custDataLst>
            </p:nvPr>
          </p:nvSpPr>
          <p:spPr bwMode="auto">
            <a:xfrm>
              <a:off x="11396" y="5611"/>
              <a:ext cx="2039" cy="1629"/>
            </a:xfrm>
            <a:prstGeom prst="rect">
              <a:avLst/>
            </a:prstGeom>
            <a:ln>
              <a:solidFill>
                <a:srgbClr val="FF3300"/>
              </a:solidFill>
            </a:ln>
          </p:spPr>
          <p:style>
            <a:lnRef idx="2">
              <a:schemeClr val="accent2"/>
            </a:lnRef>
            <a:fillRef idx="1">
              <a:schemeClr val="lt1"/>
            </a:fillRef>
            <a:effectRef idx="0">
              <a:schemeClr val="accent2"/>
            </a:effectRef>
            <a:fontRef idx="minor">
              <a:schemeClr val="dk1"/>
            </a:fontRef>
          </p:style>
          <p:txBody>
            <a:bodyPr lIns="35970" tIns="359706" rIns="35970"/>
            <a:lstStyle>
              <a:lvl1pPr marL="171450" indent="-171450" eaLnBrk="0" hangingPunct="0">
                <a:defRPr>
                  <a:solidFill>
                    <a:schemeClr val="tx1"/>
                  </a:solidFill>
                  <a:latin typeface="Tahoma" panose="020B0604030504040204" pitchFamily="34" charset="0"/>
                  <a:ea typeface="黑体" panose="02010609060101010101" pitchFamily="2" charset="-122"/>
                </a:defRPr>
              </a:lvl1pPr>
              <a:lvl2pPr marL="742950" indent="-285750" eaLnBrk="0" hangingPunct="0">
                <a:defRPr>
                  <a:solidFill>
                    <a:schemeClr val="tx1"/>
                  </a:solidFill>
                  <a:latin typeface="Tahoma" panose="020B0604030504040204" pitchFamily="34" charset="0"/>
                  <a:ea typeface="黑体" panose="02010609060101010101" pitchFamily="2" charset="-122"/>
                </a:defRPr>
              </a:lvl2pPr>
              <a:lvl3pPr marL="1143000" indent="-228600" eaLnBrk="0" hangingPunct="0">
                <a:defRPr>
                  <a:solidFill>
                    <a:schemeClr val="tx1"/>
                  </a:solidFill>
                  <a:latin typeface="Tahoma" panose="020B0604030504040204" pitchFamily="34" charset="0"/>
                  <a:ea typeface="黑体" panose="02010609060101010101" pitchFamily="2" charset="-122"/>
                </a:defRPr>
              </a:lvl3pPr>
              <a:lvl4pPr marL="1600200" indent="-228600" eaLnBrk="0" hangingPunct="0">
                <a:defRPr>
                  <a:solidFill>
                    <a:schemeClr val="tx1"/>
                  </a:solidFill>
                  <a:latin typeface="Tahoma" panose="020B0604030504040204" pitchFamily="34" charset="0"/>
                  <a:ea typeface="黑体" panose="02010609060101010101" pitchFamily="2" charset="-122"/>
                </a:defRPr>
              </a:lvl4pPr>
              <a:lvl5pPr marL="2057400" indent="-228600" eaLnBrk="0" hangingPunct="0">
                <a:defRPr>
                  <a:solidFill>
                    <a:schemeClr val="tx1"/>
                  </a:solidFill>
                  <a:latin typeface="Tahoma" panose="020B060403050404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9pPr>
            </a:lstStyle>
            <a:p>
              <a:pPr eaLnBrk="1" hangingPunct="1">
                <a:lnSpc>
                  <a:spcPct val="105000"/>
                </a:lnSpc>
                <a:spcBef>
                  <a:spcPct val="15000"/>
                </a:spcBef>
                <a:buClr>
                  <a:srgbClr val="969696"/>
                </a:buClr>
                <a:buFont typeface="Wingdings" panose="05000000000000000000" pitchFamily="2" charset="2"/>
                <a:buNone/>
                <a:defRPr/>
              </a:pPr>
              <a:endParaRPr lang="zh-CN" altLang="en-US" sz="1050">
                <a:solidFill>
                  <a:srgbClr val="323232"/>
                </a:solidFill>
                <a:latin typeface="Trebuchet MS" panose="020B0603020202020204" pitchFamily="34" charset="0"/>
                <a:ea typeface="宋体" panose="02010600030101010101" pitchFamily="2" charset="-122"/>
              </a:endParaRPr>
            </a:p>
          </p:txBody>
        </p:sp>
        <p:sp>
          <p:nvSpPr>
            <p:cNvPr id="1031" name="Text Box 49"/>
            <p:cNvSpPr txBox="1">
              <a:spLocks noChangeArrowheads="1"/>
            </p:cNvSpPr>
            <p:nvPr>
              <p:custDataLst>
                <p:tags r:id="rId4"/>
              </p:custDataLst>
            </p:nvPr>
          </p:nvSpPr>
          <p:spPr bwMode="auto">
            <a:xfrm>
              <a:off x="11396" y="5611"/>
              <a:ext cx="2037" cy="509"/>
            </a:xfrm>
            <a:prstGeom prst="rect">
              <a:avLst/>
            </a:prstGeom>
            <a:solidFill>
              <a:srgbClr val="FF3300"/>
            </a:solidFill>
            <a:ln>
              <a:noFill/>
            </a:ln>
          </p:spPr>
          <p:txBody>
            <a:bodyPr wrap="none" anchor="ctr"/>
            <a:lstStyle>
              <a:defPPr>
                <a:defRPr lang="zh-CN"/>
              </a:defPPr>
              <a:lvl1pPr algn="ctr" eaLnBrk="1" hangingPunct="1">
                <a:lnSpc>
                  <a:spcPts val="1800"/>
                </a:lnSpc>
                <a:spcBef>
                  <a:spcPct val="15000"/>
                </a:spcBef>
                <a:buClr>
                  <a:srgbClr val="969696"/>
                </a:buClr>
                <a:tabLst>
                  <a:tab pos="3946525" algn="l"/>
                </a:tabLst>
                <a:defRPr sz="1400" b="1">
                  <a:solidFill>
                    <a:schemeClr val="bg1"/>
                  </a:solidFill>
                  <a:latin typeface="微软雅黑" panose="020B0503020204020204" charset="-122"/>
                  <a:ea typeface="微软雅黑" panose="020B0503020204020204" charset="-122"/>
                </a:defRPr>
              </a:lvl1pPr>
              <a:lvl2pPr marL="742950" indent="-285750" eaLnBrk="0" hangingPunct="0">
                <a:tabLst>
                  <a:tab pos="3946525" algn="l"/>
                </a:tabLst>
                <a:defRPr sz="1900" b="1">
                  <a:ea typeface="微软雅黑" panose="020B0503020204020204" charset="-122"/>
                </a:defRPr>
              </a:lvl2pPr>
              <a:lvl3pPr marL="1143000" indent="-228600" eaLnBrk="0" hangingPunct="0">
                <a:tabLst>
                  <a:tab pos="3946525" algn="l"/>
                </a:tabLst>
                <a:defRPr sz="1900" b="1">
                  <a:ea typeface="微软雅黑" panose="020B0503020204020204" charset="-122"/>
                </a:defRPr>
              </a:lvl3pPr>
              <a:lvl4pPr marL="1600200" indent="-228600" eaLnBrk="0" hangingPunct="0">
                <a:tabLst>
                  <a:tab pos="3946525" algn="l"/>
                </a:tabLst>
                <a:defRPr sz="1900" b="1">
                  <a:ea typeface="微软雅黑" panose="020B0503020204020204" charset="-122"/>
                </a:defRPr>
              </a:lvl4pPr>
              <a:lvl5pPr marL="2057400" indent="-228600" eaLnBrk="0" hangingPunct="0">
                <a:tabLst>
                  <a:tab pos="3946525" algn="l"/>
                </a:tabLst>
                <a:defRPr sz="1900" b="1">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ea typeface="微软雅黑" panose="020B0503020204020204" charset="-122"/>
                </a:defRPr>
              </a:lvl9pPr>
            </a:lstStyle>
            <a:p>
              <a:r>
                <a:rPr lang="en-US" altLang="zh-CN" sz="1200"/>
                <a:t>PDN-GW</a:t>
              </a:r>
              <a:endParaRPr lang="en-US" altLang="zh-CN" sz="1200"/>
            </a:p>
          </p:txBody>
        </p:sp>
        <p:sp>
          <p:nvSpPr>
            <p:cNvPr id="201" name="Text Box 50"/>
            <p:cNvSpPr txBox="1">
              <a:spLocks noChangeArrowheads="1"/>
            </p:cNvSpPr>
            <p:nvPr>
              <p:custDataLst>
                <p:tags r:id="rId5"/>
              </p:custDataLst>
            </p:nvPr>
          </p:nvSpPr>
          <p:spPr bwMode="auto">
            <a:xfrm>
              <a:off x="7354" y="2332"/>
              <a:ext cx="2860" cy="1723"/>
            </a:xfrm>
            <a:prstGeom prst="rect">
              <a:avLst/>
            </a:prstGeom>
            <a:ln>
              <a:solidFill>
                <a:srgbClr val="FF3300"/>
              </a:solidFill>
            </a:ln>
          </p:spPr>
          <p:style>
            <a:lnRef idx="2">
              <a:schemeClr val="accent2"/>
            </a:lnRef>
            <a:fillRef idx="1">
              <a:schemeClr val="lt1"/>
            </a:fillRef>
            <a:effectRef idx="0">
              <a:schemeClr val="accent2"/>
            </a:effectRef>
            <a:fontRef idx="minor">
              <a:schemeClr val="dk1"/>
            </a:fontRef>
          </p:style>
          <p:txBody>
            <a:bodyPr lIns="35970" tIns="359706" rIns="35970"/>
            <a:lstStyle>
              <a:lvl1pPr marL="171450" indent="-171450" eaLnBrk="0" hangingPunct="0">
                <a:defRPr>
                  <a:solidFill>
                    <a:schemeClr val="tx1"/>
                  </a:solidFill>
                  <a:latin typeface="Tahoma" panose="020B0604030504040204" pitchFamily="34" charset="0"/>
                  <a:ea typeface="黑体" panose="02010609060101010101" pitchFamily="2" charset="-122"/>
                </a:defRPr>
              </a:lvl1pPr>
              <a:lvl2pPr marL="742950" indent="-285750" eaLnBrk="0" hangingPunct="0">
                <a:defRPr>
                  <a:solidFill>
                    <a:schemeClr val="tx1"/>
                  </a:solidFill>
                  <a:latin typeface="Tahoma" panose="020B0604030504040204" pitchFamily="34" charset="0"/>
                  <a:ea typeface="黑体" panose="02010609060101010101" pitchFamily="2" charset="-122"/>
                </a:defRPr>
              </a:lvl2pPr>
              <a:lvl3pPr marL="1143000" indent="-228600" eaLnBrk="0" hangingPunct="0">
                <a:defRPr>
                  <a:solidFill>
                    <a:schemeClr val="tx1"/>
                  </a:solidFill>
                  <a:latin typeface="Tahoma" panose="020B0604030504040204" pitchFamily="34" charset="0"/>
                  <a:ea typeface="黑体" panose="02010609060101010101" pitchFamily="2" charset="-122"/>
                </a:defRPr>
              </a:lvl3pPr>
              <a:lvl4pPr marL="1600200" indent="-228600" eaLnBrk="0" hangingPunct="0">
                <a:defRPr>
                  <a:solidFill>
                    <a:schemeClr val="tx1"/>
                  </a:solidFill>
                  <a:latin typeface="Tahoma" panose="020B0604030504040204" pitchFamily="34" charset="0"/>
                  <a:ea typeface="黑体" panose="02010609060101010101" pitchFamily="2" charset="-122"/>
                </a:defRPr>
              </a:lvl4pPr>
              <a:lvl5pPr marL="2057400" indent="-228600" eaLnBrk="0" hangingPunct="0">
                <a:defRPr>
                  <a:solidFill>
                    <a:schemeClr val="tx1"/>
                  </a:solidFill>
                  <a:latin typeface="Tahoma" panose="020B060403050404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9pPr>
            </a:lstStyle>
            <a:p>
              <a:pPr eaLnBrk="1" hangingPunct="1">
                <a:lnSpc>
                  <a:spcPct val="105000"/>
                </a:lnSpc>
                <a:spcBef>
                  <a:spcPct val="15000"/>
                </a:spcBef>
                <a:buClr>
                  <a:srgbClr val="969696"/>
                </a:buClr>
                <a:buFont typeface="Wingdings" panose="05000000000000000000" pitchFamily="2" charset="2"/>
                <a:buNone/>
                <a:defRPr/>
              </a:pPr>
              <a:endParaRPr lang="zh-CN" altLang="en-US" sz="1050">
                <a:solidFill>
                  <a:srgbClr val="323232"/>
                </a:solidFill>
                <a:latin typeface="Trebuchet MS" panose="020B0603020202020204" pitchFamily="34" charset="0"/>
                <a:ea typeface="宋体" panose="02010600030101010101" pitchFamily="2" charset="-122"/>
              </a:endParaRPr>
            </a:p>
          </p:txBody>
        </p:sp>
        <p:sp>
          <p:nvSpPr>
            <p:cNvPr id="134" name="Text Box 50"/>
            <p:cNvSpPr txBox="1">
              <a:spLocks noChangeArrowheads="1"/>
            </p:cNvSpPr>
            <p:nvPr>
              <p:custDataLst>
                <p:tags r:id="rId6"/>
              </p:custDataLst>
            </p:nvPr>
          </p:nvSpPr>
          <p:spPr bwMode="auto">
            <a:xfrm>
              <a:off x="10524" y="2356"/>
              <a:ext cx="2348" cy="1703"/>
            </a:xfrm>
            <a:prstGeom prst="rect">
              <a:avLst/>
            </a:prstGeom>
            <a:ln>
              <a:solidFill>
                <a:srgbClr val="FF3300"/>
              </a:solidFill>
            </a:ln>
          </p:spPr>
          <p:style>
            <a:lnRef idx="2">
              <a:schemeClr val="accent2"/>
            </a:lnRef>
            <a:fillRef idx="1">
              <a:schemeClr val="lt1"/>
            </a:fillRef>
            <a:effectRef idx="0">
              <a:schemeClr val="accent2"/>
            </a:effectRef>
            <a:fontRef idx="minor">
              <a:schemeClr val="dk1"/>
            </a:fontRef>
          </p:style>
          <p:txBody>
            <a:bodyPr lIns="35970" tIns="359706" rIns="35970"/>
            <a:lstStyle>
              <a:lvl1pPr marL="171450" indent="-171450" eaLnBrk="0" hangingPunct="0">
                <a:defRPr>
                  <a:solidFill>
                    <a:schemeClr val="tx1"/>
                  </a:solidFill>
                  <a:latin typeface="Tahoma" panose="020B0604030504040204" pitchFamily="34" charset="0"/>
                  <a:ea typeface="黑体" panose="02010609060101010101" pitchFamily="2" charset="-122"/>
                </a:defRPr>
              </a:lvl1pPr>
              <a:lvl2pPr marL="742950" indent="-285750" eaLnBrk="0" hangingPunct="0">
                <a:defRPr>
                  <a:solidFill>
                    <a:schemeClr val="tx1"/>
                  </a:solidFill>
                  <a:latin typeface="Tahoma" panose="020B0604030504040204" pitchFamily="34" charset="0"/>
                  <a:ea typeface="黑体" panose="02010609060101010101" pitchFamily="2" charset="-122"/>
                </a:defRPr>
              </a:lvl2pPr>
              <a:lvl3pPr marL="1143000" indent="-228600" eaLnBrk="0" hangingPunct="0">
                <a:defRPr>
                  <a:solidFill>
                    <a:schemeClr val="tx1"/>
                  </a:solidFill>
                  <a:latin typeface="Tahoma" panose="020B0604030504040204" pitchFamily="34" charset="0"/>
                  <a:ea typeface="黑体" panose="02010609060101010101" pitchFamily="2" charset="-122"/>
                </a:defRPr>
              </a:lvl3pPr>
              <a:lvl4pPr marL="1600200" indent="-228600" eaLnBrk="0" hangingPunct="0">
                <a:defRPr>
                  <a:solidFill>
                    <a:schemeClr val="tx1"/>
                  </a:solidFill>
                  <a:latin typeface="Tahoma" panose="020B0604030504040204" pitchFamily="34" charset="0"/>
                  <a:ea typeface="黑体" panose="02010609060101010101" pitchFamily="2" charset="-122"/>
                </a:defRPr>
              </a:lvl4pPr>
              <a:lvl5pPr marL="2057400" indent="-228600" eaLnBrk="0" hangingPunct="0">
                <a:defRPr>
                  <a:solidFill>
                    <a:schemeClr val="tx1"/>
                  </a:solidFill>
                  <a:latin typeface="Tahoma" panose="020B060403050404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9pPr>
            </a:lstStyle>
            <a:p>
              <a:pPr eaLnBrk="1" hangingPunct="1">
                <a:lnSpc>
                  <a:spcPct val="105000"/>
                </a:lnSpc>
                <a:spcBef>
                  <a:spcPct val="15000"/>
                </a:spcBef>
                <a:buClr>
                  <a:srgbClr val="969696"/>
                </a:buClr>
                <a:buFont typeface="Wingdings" panose="05000000000000000000" pitchFamily="2" charset="2"/>
                <a:buNone/>
                <a:defRPr/>
              </a:pPr>
              <a:endParaRPr lang="zh-CN" altLang="en-US" sz="1050">
                <a:solidFill>
                  <a:srgbClr val="323232"/>
                </a:solidFill>
                <a:latin typeface="Trebuchet MS" panose="020B0603020202020204" pitchFamily="34" charset="0"/>
                <a:ea typeface="宋体" panose="02010600030101010101" pitchFamily="2" charset="-122"/>
              </a:endParaRPr>
            </a:p>
          </p:txBody>
        </p:sp>
        <p:sp>
          <p:nvSpPr>
            <p:cNvPr id="1034" name="Rectangle 2"/>
            <p:cNvSpPr txBox="1">
              <a:spLocks noChangeArrowheads="1"/>
            </p:cNvSpPr>
            <p:nvPr>
              <p:custDataLst>
                <p:tags r:id="rId7"/>
              </p:custDataLst>
            </p:nvPr>
          </p:nvSpPr>
          <p:spPr bwMode="auto">
            <a:xfrm>
              <a:off x="2369" y="1453"/>
              <a:ext cx="9116"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defRPr sz="2800" b="1">
                  <a:solidFill>
                    <a:schemeClr val="bg1"/>
                  </a:solidFill>
                  <a:latin typeface="微软雅黑" panose="020B0503020204020204" charset="-122"/>
                  <a:ea typeface="微软雅黑" panose="020B0503020204020204" charset="-122"/>
                </a:defRPr>
              </a:lvl1pPr>
            </a:lstStyle>
            <a:p>
              <a:r>
                <a:rPr lang="en-US" altLang="zh-CN" sz="2400" dirty="0"/>
                <a:t>LTE/SAE</a:t>
              </a:r>
              <a:r>
                <a:rPr lang="zh-CN" altLang="en-US" sz="2400" dirty="0"/>
                <a:t>网络基本架构（电信）</a:t>
              </a:r>
              <a:endParaRPr lang="zh-CN" altLang="en-US" sz="2400" dirty="0"/>
            </a:p>
          </p:txBody>
        </p:sp>
        <p:sp>
          <p:nvSpPr>
            <p:cNvPr id="133" name="Text Box 49"/>
            <p:cNvSpPr txBox="1">
              <a:spLocks noChangeArrowheads="1"/>
            </p:cNvSpPr>
            <p:nvPr>
              <p:custDataLst>
                <p:tags r:id="rId8"/>
              </p:custDataLst>
            </p:nvPr>
          </p:nvSpPr>
          <p:spPr bwMode="auto">
            <a:xfrm>
              <a:off x="10540" y="2342"/>
              <a:ext cx="2331" cy="419"/>
            </a:xfrm>
            <a:prstGeom prst="rect">
              <a:avLst/>
            </a:prstGeom>
            <a:solidFill>
              <a:srgbClr val="FF3300"/>
            </a:solidFill>
            <a:ln>
              <a:noFill/>
            </a:ln>
          </p:spPr>
          <p:txBody>
            <a:bodyPr wrap="none" anchor="ctr"/>
            <a:lstStyle>
              <a:defPPr>
                <a:defRPr lang="zh-CN"/>
              </a:defPPr>
              <a:lvl1pPr algn="ctr" eaLnBrk="1" hangingPunct="1">
                <a:lnSpc>
                  <a:spcPts val="1800"/>
                </a:lnSpc>
                <a:spcBef>
                  <a:spcPct val="15000"/>
                </a:spcBef>
                <a:buClr>
                  <a:srgbClr val="969696"/>
                </a:buClr>
                <a:tabLst>
                  <a:tab pos="3946525" algn="l"/>
                </a:tabLst>
                <a:defRPr sz="1400" b="1">
                  <a:solidFill>
                    <a:schemeClr val="bg1"/>
                  </a:solidFill>
                  <a:latin typeface="微软雅黑" panose="020B0503020204020204" charset="-122"/>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r>
                <a:rPr lang="en-US" altLang="zh-CN" sz="1200" dirty="0"/>
                <a:t>PCRF</a:t>
              </a:r>
              <a:endParaRPr lang="en-US" altLang="zh-CN" sz="1200" dirty="0"/>
            </a:p>
          </p:txBody>
        </p:sp>
        <p:sp>
          <p:nvSpPr>
            <p:cNvPr id="1036" name="Text Box 4"/>
            <p:cNvSpPr txBox="1">
              <a:spLocks noChangeArrowheads="1"/>
            </p:cNvSpPr>
            <p:nvPr>
              <p:custDataLst>
                <p:tags r:id="rId9"/>
              </p:custDataLst>
            </p:nvPr>
          </p:nvSpPr>
          <p:spPr bwMode="auto">
            <a:xfrm>
              <a:off x="7354" y="2896"/>
              <a:ext cx="3005" cy="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1900" b="1">
                  <a:solidFill>
                    <a:schemeClr val="tx1"/>
                  </a:solidFill>
                  <a:latin typeface="Arial" panose="020B0604020202020204" pitchFamily="34" charset="0"/>
                  <a:ea typeface="微软雅黑" panose="020B0503020204020204" charset="-122"/>
                </a:defRPr>
              </a:lvl1pPr>
              <a:lvl2pPr marL="742950" indent="-285750" eaLnBrk="0" hangingPunct="0">
                <a:defRPr sz="1900" b="1">
                  <a:solidFill>
                    <a:schemeClr val="tx1"/>
                  </a:solidFill>
                  <a:latin typeface="Arial" panose="020B0604020202020204" pitchFamily="34" charset="0"/>
                  <a:ea typeface="微软雅黑" panose="020B0503020204020204" charset="-122"/>
                </a:defRPr>
              </a:lvl2pPr>
              <a:lvl3pPr marL="1143000" indent="-228600" eaLnBrk="0" hangingPunct="0">
                <a:defRPr sz="1900" b="1">
                  <a:solidFill>
                    <a:schemeClr val="tx1"/>
                  </a:solidFill>
                  <a:latin typeface="Arial" panose="020B0604020202020204" pitchFamily="34" charset="0"/>
                  <a:ea typeface="微软雅黑" panose="020B0503020204020204" charset="-122"/>
                </a:defRPr>
              </a:lvl3pPr>
              <a:lvl4pPr marL="1600200" indent="-228600" eaLnBrk="0" hangingPunct="0">
                <a:defRPr sz="1900" b="1">
                  <a:solidFill>
                    <a:schemeClr val="tx1"/>
                  </a:solidFill>
                  <a:latin typeface="Arial" panose="020B0604020202020204" pitchFamily="34" charset="0"/>
                  <a:ea typeface="微软雅黑" panose="020B0503020204020204" charset="-122"/>
                </a:defRPr>
              </a:lvl4pPr>
              <a:lvl5pPr marL="2057400" indent="-228600" eaLnBrk="0" hangingPunct="0">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9pPr>
            </a:lstStyle>
            <a:p>
              <a:pPr eaLnBrk="1" hangingPunct="1">
                <a:lnSpc>
                  <a:spcPct val="105000"/>
                </a:lnSpc>
                <a:buClr>
                  <a:srgbClr val="969696"/>
                </a:buClr>
                <a:buFont typeface="Wingdings" panose="05000000000000000000" pitchFamily="2" charset="2"/>
                <a:buChar char="§"/>
              </a:pPr>
              <a:r>
                <a:rPr lang="en-US" altLang="zh-CN" sz="1050">
                  <a:latin typeface="微软雅黑" panose="020B0503020204020204" charset="-122"/>
                </a:rPr>
                <a:t>eNB</a:t>
              </a:r>
              <a:r>
                <a:rPr lang="zh-CN" altLang="en-US" sz="1050">
                  <a:latin typeface="微软雅黑" panose="020B0503020204020204" charset="-122"/>
                </a:rPr>
                <a:t>之间切换的本地锚定点</a:t>
              </a:r>
              <a:endParaRPr lang="zh-CN" altLang="en-US" sz="1050">
                <a:latin typeface="微软雅黑" panose="020B0503020204020204" charset="-122"/>
              </a:endParaRPr>
            </a:p>
            <a:p>
              <a:pPr eaLnBrk="1" hangingPunct="1">
                <a:lnSpc>
                  <a:spcPct val="105000"/>
                </a:lnSpc>
                <a:buClr>
                  <a:srgbClr val="969696"/>
                </a:buClr>
                <a:buFont typeface="Wingdings" panose="05000000000000000000" pitchFamily="2" charset="2"/>
                <a:buChar char="§"/>
              </a:pPr>
              <a:r>
                <a:rPr lang="en-US" altLang="zh-CN" sz="1050">
                  <a:latin typeface="微软雅黑" panose="020B0503020204020204" charset="-122"/>
                </a:rPr>
                <a:t>3GPP</a:t>
              </a:r>
              <a:r>
                <a:rPr lang="zh-CN" altLang="en-US" sz="1050">
                  <a:latin typeface="微软雅黑" panose="020B0503020204020204" charset="-122"/>
                </a:rPr>
                <a:t>之间切换的移动性锚定</a:t>
              </a:r>
              <a:endParaRPr lang="zh-CN" altLang="en-US" sz="1050">
                <a:latin typeface="微软雅黑" panose="020B0503020204020204" charset="-122"/>
              </a:endParaRPr>
            </a:p>
            <a:p>
              <a:pPr eaLnBrk="1" hangingPunct="1">
                <a:lnSpc>
                  <a:spcPct val="105000"/>
                </a:lnSpc>
                <a:buClr>
                  <a:srgbClr val="969696"/>
                </a:buClr>
                <a:buFont typeface="Wingdings" panose="05000000000000000000" pitchFamily="2" charset="2"/>
                <a:buChar char="§"/>
              </a:pPr>
              <a:r>
                <a:rPr lang="en-US" altLang="zh-CN" sz="1050">
                  <a:latin typeface="微软雅黑" panose="020B0503020204020204" charset="-122"/>
                </a:rPr>
                <a:t>Idle</a:t>
              </a:r>
              <a:r>
                <a:rPr lang="zh-CN" altLang="en-US" sz="1050">
                  <a:latin typeface="微软雅黑" panose="020B0503020204020204" charset="-122"/>
                </a:rPr>
                <a:t>模式下的</a:t>
              </a:r>
              <a:r>
                <a:rPr lang="en-US" altLang="zh-CN" sz="1050">
                  <a:latin typeface="微软雅黑" panose="020B0503020204020204" charset="-122"/>
                </a:rPr>
                <a:t>DL</a:t>
              </a:r>
              <a:r>
                <a:rPr lang="zh-CN" altLang="en-US" sz="1050">
                  <a:latin typeface="微软雅黑" panose="020B0503020204020204" charset="-122"/>
                </a:rPr>
                <a:t>数据缓存</a:t>
              </a:r>
              <a:endParaRPr lang="zh-CN" altLang="en-US" sz="1050">
                <a:latin typeface="微软雅黑" panose="020B0503020204020204" charset="-122"/>
              </a:endParaRPr>
            </a:p>
            <a:p>
              <a:pPr eaLnBrk="1" hangingPunct="1">
                <a:lnSpc>
                  <a:spcPct val="105000"/>
                </a:lnSpc>
                <a:buClr>
                  <a:srgbClr val="969696"/>
                </a:buClr>
                <a:buFont typeface="Wingdings" panose="05000000000000000000" pitchFamily="2" charset="2"/>
                <a:buChar char="§"/>
              </a:pPr>
              <a:r>
                <a:rPr lang="zh-CN" altLang="en-US" sz="1050">
                  <a:latin typeface="微软雅黑" panose="020B0503020204020204" charset="-122"/>
                </a:rPr>
                <a:t>分组路由与转发</a:t>
              </a:r>
              <a:endParaRPr lang="zh-CN" altLang="en-US" sz="1050">
                <a:latin typeface="微软雅黑" panose="020B0503020204020204" charset="-122"/>
              </a:endParaRPr>
            </a:p>
            <a:p>
              <a:pPr eaLnBrk="1" hangingPunct="1">
                <a:lnSpc>
                  <a:spcPct val="105000"/>
                </a:lnSpc>
                <a:spcBef>
                  <a:spcPct val="15000"/>
                </a:spcBef>
                <a:buClr>
                  <a:srgbClr val="969696"/>
                </a:buClr>
                <a:buFont typeface="Wingdings" panose="05000000000000000000" pitchFamily="2" charset="2"/>
                <a:buChar char="§"/>
              </a:pPr>
              <a:endParaRPr lang="zh-CN" altLang="en-US" sz="1050">
                <a:solidFill>
                  <a:srgbClr val="323232"/>
                </a:solidFill>
                <a:latin typeface="微软雅黑" panose="020B0503020204020204" charset="-122"/>
                <a:ea typeface="宋体" panose="02010600030101010101" pitchFamily="2" charset="-122"/>
              </a:endParaRPr>
            </a:p>
          </p:txBody>
        </p:sp>
        <p:sp>
          <p:nvSpPr>
            <p:cNvPr id="1037" name="Line 8"/>
            <p:cNvSpPr>
              <a:spLocks noChangeShapeType="1"/>
            </p:cNvSpPr>
            <p:nvPr>
              <p:custDataLst>
                <p:tags r:id="rId10"/>
              </p:custDataLst>
            </p:nvPr>
          </p:nvSpPr>
          <p:spPr bwMode="auto">
            <a:xfrm>
              <a:off x="11216" y="5406"/>
              <a:ext cx="2" cy="211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grpSp>
          <p:nvGrpSpPr>
            <p:cNvPr id="1039" name="Group 7"/>
            <p:cNvGrpSpPr/>
            <p:nvPr/>
          </p:nvGrpSpPr>
          <p:grpSpPr bwMode="auto">
            <a:xfrm>
              <a:off x="7741" y="5129"/>
              <a:ext cx="2978" cy="2347"/>
              <a:chOff x="2753" y="2236"/>
              <a:chExt cx="1542" cy="1193"/>
            </a:xfrm>
          </p:grpSpPr>
          <p:sp>
            <p:nvSpPr>
              <p:cNvPr id="1103" name="Line 30"/>
              <p:cNvSpPr>
                <a:spLocks noChangeShapeType="1"/>
              </p:cNvSpPr>
              <p:nvPr>
                <p:custDataLst>
                  <p:tags r:id="rId11"/>
                </p:custDataLst>
              </p:nvPr>
            </p:nvSpPr>
            <p:spPr bwMode="auto">
              <a:xfrm flipH="1" flipV="1">
                <a:off x="2893" y="2241"/>
                <a:ext cx="1402" cy="9"/>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104" name="Line 30"/>
              <p:cNvSpPr>
                <a:spLocks noChangeShapeType="1"/>
              </p:cNvSpPr>
              <p:nvPr>
                <p:custDataLst>
                  <p:tags r:id="rId12"/>
                </p:custDataLst>
              </p:nvPr>
            </p:nvSpPr>
            <p:spPr bwMode="auto">
              <a:xfrm flipH="1">
                <a:off x="2886" y="2236"/>
                <a:ext cx="1" cy="1193"/>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105" name="Text Box 58"/>
              <p:cNvSpPr txBox="1">
                <a:spLocks noChangeArrowheads="1"/>
              </p:cNvSpPr>
              <p:nvPr>
                <p:custDataLst>
                  <p:tags r:id="rId13"/>
                </p:custDataLst>
              </p:nvPr>
            </p:nvSpPr>
            <p:spPr bwMode="auto">
              <a:xfrm>
                <a:off x="2846" y="2462"/>
                <a:ext cx="291"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Gxc</a:t>
                </a:r>
                <a:endParaRPr lang="en-US" altLang="zh-CN" sz="890">
                  <a:latin typeface="Trebuchet MS" panose="020B0603020202020204" pitchFamily="34" charset="0"/>
                  <a:ea typeface="宋体" panose="02010600030101010101" pitchFamily="2" charset="-122"/>
                </a:endParaRPr>
              </a:p>
            </p:txBody>
          </p:sp>
          <p:sp>
            <p:nvSpPr>
              <p:cNvPr id="1106" name="Line 59"/>
              <p:cNvSpPr>
                <a:spLocks noChangeShapeType="1"/>
              </p:cNvSpPr>
              <p:nvPr>
                <p:custDataLst>
                  <p:tags r:id="rId14"/>
                </p:custDataLst>
              </p:nvPr>
            </p:nvSpPr>
            <p:spPr bwMode="auto">
              <a:xfrm>
                <a:off x="2852" y="2540"/>
                <a:ext cx="6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107" name="Line 30"/>
              <p:cNvSpPr>
                <a:spLocks noChangeShapeType="1"/>
              </p:cNvSpPr>
              <p:nvPr>
                <p:custDataLst>
                  <p:tags r:id="rId15"/>
                </p:custDataLst>
              </p:nvPr>
            </p:nvSpPr>
            <p:spPr bwMode="auto">
              <a:xfrm flipH="1">
                <a:off x="2753" y="3400"/>
                <a:ext cx="120" cy="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grpSp>
        <p:sp>
          <p:nvSpPr>
            <p:cNvPr id="1040" name="Text Box 3"/>
            <p:cNvSpPr txBox="1">
              <a:spLocks noChangeArrowheads="1"/>
            </p:cNvSpPr>
            <p:nvPr>
              <p:custDataLst>
                <p:tags r:id="rId16"/>
              </p:custDataLst>
            </p:nvPr>
          </p:nvSpPr>
          <p:spPr bwMode="auto">
            <a:xfrm>
              <a:off x="9800" y="7481"/>
              <a:ext cx="52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SGi</a:t>
              </a:r>
              <a:endParaRPr lang="en-US" altLang="zh-CN" sz="890">
                <a:latin typeface="Trebuchet MS" panose="020B0603020202020204" pitchFamily="34" charset="0"/>
                <a:ea typeface="宋体" panose="02010600030101010101" pitchFamily="2" charset="-122"/>
              </a:endParaRPr>
            </a:p>
          </p:txBody>
        </p:sp>
        <p:sp>
          <p:nvSpPr>
            <p:cNvPr id="1041" name="Line 4"/>
            <p:cNvSpPr>
              <a:spLocks noChangeShapeType="1"/>
            </p:cNvSpPr>
            <p:nvPr>
              <p:custDataLst>
                <p:tags r:id="rId17"/>
              </p:custDataLst>
            </p:nvPr>
          </p:nvSpPr>
          <p:spPr bwMode="auto">
            <a:xfrm>
              <a:off x="10058" y="7725"/>
              <a:ext cx="0" cy="19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42" name="Line 6"/>
            <p:cNvSpPr>
              <a:spLocks noChangeShapeType="1"/>
            </p:cNvSpPr>
            <p:nvPr>
              <p:custDataLst>
                <p:tags r:id="rId18"/>
              </p:custDataLst>
            </p:nvPr>
          </p:nvSpPr>
          <p:spPr bwMode="auto">
            <a:xfrm flipH="1">
              <a:off x="6397" y="4232"/>
              <a:ext cx="269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43" name="Line 8"/>
            <p:cNvSpPr>
              <a:spLocks noChangeShapeType="1"/>
            </p:cNvSpPr>
            <p:nvPr>
              <p:custDataLst>
                <p:tags r:id="rId19"/>
              </p:custDataLst>
            </p:nvPr>
          </p:nvSpPr>
          <p:spPr bwMode="auto">
            <a:xfrm>
              <a:off x="3111" y="7833"/>
              <a:ext cx="855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48" name="Freeform 9"/>
            <p:cNvSpPr/>
            <p:nvPr>
              <p:custDataLst>
                <p:tags r:id="rId20"/>
              </p:custDataLst>
            </p:nvPr>
          </p:nvSpPr>
          <p:spPr bwMode="auto">
            <a:xfrm>
              <a:off x="4389" y="3400"/>
              <a:ext cx="1545" cy="862"/>
            </a:xfrm>
            <a:custGeom>
              <a:avLst/>
              <a:gdLst>
                <a:gd name="T0" fmla="*/ 1536 w 5502"/>
                <a:gd name="T1" fmla="*/ 600 h 2448"/>
                <a:gd name="T2" fmla="*/ 522 w 5502"/>
                <a:gd name="T3" fmla="*/ 840 h 2448"/>
                <a:gd name="T4" fmla="*/ 456 w 5502"/>
                <a:gd name="T5" fmla="*/ 1944 h 2448"/>
                <a:gd name="T6" fmla="*/ 1086 w 5502"/>
                <a:gd name="T7" fmla="*/ 2124 h 2448"/>
                <a:gd name="T8" fmla="*/ 1644 w 5502"/>
                <a:gd name="T9" fmla="*/ 1962 h 2448"/>
                <a:gd name="T10" fmla="*/ 2742 w 5502"/>
                <a:gd name="T11" fmla="*/ 1920 h 2448"/>
                <a:gd name="T12" fmla="*/ 3276 w 5502"/>
                <a:gd name="T13" fmla="*/ 1872 h 2448"/>
                <a:gd name="T14" fmla="*/ 3606 w 5502"/>
                <a:gd name="T15" fmla="*/ 1836 h 2448"/>
                <a:gd name="T16" fmla="*/ 4650 w 5502"/>
                <a:gd name="T17" fmla="*/ 1668 h 2448"/>
                <a:gd name="T18" fmla="*/ 4872 w 5502"/>
                <a:gd name="T19" fmla="*/ 1368 h 2448"/>
                <a:gd name="T20" fmla="*/ 4512 w 5502"/>
                <a:gd name="T21" fmla="*/ 618 h 2448"/>
                <a:gd name="T22" fmla="*/ 4272 w 5502"/>
                <a:gd name="T23" fmla="*/ 600 h 2448"/>
                <a:gd name="T24" fmla="*/ 3522 w 5502"/>
                <a:gd name="T25" fmla="*/ 588 h 2448"/>
                <a:gd name="T26" fmla="*/ 2604 w 5502"/>
                <a:gd name="T27" fmla="*/ 588 h 2448"/>
                <a:gd name="T28" fmla="*/ 2226 w 5502"/>
                <a:gd name="T29" fmla="*/ 600 h 2448"/>
                <a:gd name="T30" fmla="*/ 1536 w 5502"/>
                <a:gd name="T31" fmla="*/ 600 h 24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02"/>
                <a:gd name="T49" fmla="*/ 0 h 2448"/>
                <a:gd name="T50" fmla="*/ 5502 w 5502"/>
                <a:gd name="T51" fmla="*/ 2448 h 24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02" h="2448">
                  <a:moveTo>
                    <a:pt x="1536" y="600"/>
                  </a:moveTo>
                  <a:cubicBezTo>
                    <a:pt x="1392" y="0"/>
                    <a:pt x="168" y="378"/>
                    <a:pt x="522" y="840"/>
                  </a:cubicBezTo>
                  <a:cubicBezTo>
                    <a:pt x="0" y="888"/>
                    <a:pt x="78" y="2004"/>
                    <a:pt x="456" y="1944"/>
                  </a:cubicBezTo>
                  <a:cubicBezTo>
                    <a:pt x="576" y="2286"/>
                    <a:pt x="918" y="2226"/>
                    <a:pt x="1086" y="2124"/>
                  </a:cubicBezTo>
                  <a:cubicBezTo>
                    <a:pt x="1176" y="2232"/>
                    <a:pt x="1530" y="2262"/>
                    <a:pt x="1644" y="1962"/>
                  </a:cubicBezTo>
                  <a:cubicBezTo>
                    <a:pt x="1866" y="2268"/>
                    <a:pt x="2784" y="2448"/>
                    <a:pt x="2742" y="1920"/>
                  </a:cubicBezTo>
                  <a:cubicBezTo>
                    <a:pt x="3012" y="2220"/>
                    <a:pt x="3198" y="2022"/>
                    <a:pt x="3276" y="1872"/>
                  </a:cubicBezTo>
                  <a:cubicBezTo>
                    <a:pt x="3396" y="1968"/>
                    <a:pt x="3564" y="1992"/>
                    <a:pt x="3606" y="1836"/>
                  </a:cubicBezTo>
                  <a:cubicBezTo>
                    <a:pt x="3642" y="2226"/>
                    <a:pt x="4698" y="2250"/>
                    <a:pt x="4650" y="1668"/>
                  </a:cubicBezTo>
                  <a:cubicBezTo>
                    <a:pt x="4896" y="1662"/>
                    <a:pt x="4950" y="1608"/>
                    <a:pt x="4872" y="1368"/>
                  </a:cubicBezTo>
                  <a:cubicBezTo>
                    <a:pt x="5502" y="1470"/>
                    <a:pt x="5178" y="90"/>
                    <a:pt x="4512" y="618"/>
                  </a:cubicBezTo>
                  <a:cubicBezTo>
                    <a:pt x="4464" y="540"/>
                    <a:pt x="4314" y="570"/>
                    <a:pt x="4272" y="600"/>
                  </a:cubicBezTo>
                  <a:cubicBezTo>
                    <a:pt x="4200" y="378"/>
                    <a:pt x="3738" y="180"/>
                    <a:pt x="3522" y="588"/>
                  </a:cubicBezTo>
                  <a:cubicBezTo>
                    <a:pt x="3486" y="270"/>
                    <a:pt x="2742" y="120"/>
                    <a:pt x="2604" y="588"/>
                  </a:cubicBezTo>
                  <a:cubicBezTo>
                    <a:pt x="2508" y="330"/>
                    <a:pt x="2280" y="414"/>
                    <a:pt x="2226" y="600"/>
                  </a:cubicBezTo>
                  <a:cubicBezTo>
                    <a:pt x="2004" y="396"/>
                    <a:pt x="1692" y="480"/>
                    <a:pt x="1536" y="600"/>
                  </a:cubicBezTo>
                  <a:close/>
                </a:path>
              </a:pathLst>
            </a:custGeom>
            <a:solidFill>
              <a:srgbClr val="BEBEBE"/>
            </a:solidFill>
            <a:ln w="19050">
              <a:noFill/>
              <a:round/>
            </a:ln>
            <a:effectLst>
              <a:outerShdw dist="28398" dir="3806097" algn="ctr" rotWithShape="0">
                <a:srgbClr val="969696"/>
              </a:outerShdw>
            </a:effectLst>
          </p:spPr>
          <p:txBody>
            <a:bodyPr lIns="0" tIns="0" rIns="0" bIns="0"/>
            <a:lstStyle/>
            <a:p>
              <a:pPr algn="ctr" eaLnBrk="0" hangingPunct="0">
                <a:spcBef>
                  <a:spcPct val="15000"/>
                </a:spcBef>
                <a:buClr>
                  <a:schemeClr val="bg1"/>
                </a:buClr>
                <a:buFont typeface="Wingdings" panose="05000000000000000000" pitchFamily="2" charset="2"/>
                <a:buNone/>
                <a:defRPr/>
              </a:pPr>
              <a:endParaRPr lang="zh-CN" altLang="en-US" sz="1400">
                <a:latin typeface="Trebuchet MS" panose="020B0603020202020204" pitchFamily="34" charset="0"/>
                <a:ea typeface="宋体" panose="02010600030101010101" pitchFamily="2" charset="-122"/>
                <a:cs typeface="Arial" panose="020B0604020202020204" pitchFamily="34" charset="0"/>
              </a:endParaRPr>
            </a:p>
          </p:txBody>
        </p:sp>
        <p:sp>
          <p:nvSpPr>
            <p:cNvPr id="149" name="Freeform 10"/>
            <p:cNvSpPr/>
            <p:nvPr>
              <p:custDataLst>
                <p:tags r:id="rId21"/>
              </p:custDataLst>
            </p:nvPr>
          </p:nvSpPr>
          <p:spPr bwMode="auto">
            <a:xfrm>
              <a:off x="4268" y="4232"/>
              <a:ext cx="1545" cy="862"/>
            </a:xfrm>
            <a:custGeom>
              <a:avLst/>
              <a:gdLst>
                <a:gd name="T0" fmla="*/ 1536 w 5502"/>
                <a:gd name="T1" fmla="*/ 600 h 2448"/>
                <a:gd name="T2" fmla="*/ 522 w 5502"/>
                <a:gd name="T3" fmla="*/ 840 h 2448"/>
                <a:gd name="T4" fmla="*/ 456 w 5502"/>
                <a:gd name="T5" fmla="*/ 1944 h 2448"/>
                <a:gd name="T6" fmla="*/ 1086 w 5502"/>
                <a:gd name="T7" fmla="*/ 2124 h 2448"/>
                <a:gd name="T8" fmla="*/ 1644 w 5502"/>
                <a:gd name="T9" fmla="*/ 1962 h 2448"/>
                <a:gd name="T10" fmla="*/ 2742 w 5502"/>
                <a:gd name="T11" fmla="*/ 1920 h 2448"/>
                <a:gd name="T12" fmla="*/ 3276 w 5502"/>
                <a:gd name="T13" fmla="*/ 1872 h 2448"/>
                <a:gd name="T14" fmla="*/ 3606 w 5502"/>
                <a:gd name="T15" fmla="*/ 1836 h 2448"/>
                <a:gd name="T16" fmla="*/ 4650 w 5502"/>
                <a:gd name="T17" fmla="*/ 1668 h 2448"/>
                <a:gd name="T18" fmla="*/ 4872 w 5502"/>
                <a:gd name="T19" fmla="*/ 1368 h 2448"/>
                <a:gd name="T20" fmla="*/ 4512 w 5502"/>
                <a:gd name="T21" fmla="*/ 618 h 2448"/>
                <a:gd name="T22" fmla="*/ 4272 w 5502"/>
                <a:gd name="T23" fmla="*/ 600 h 2448"/>
                <a:gd name="T24" fmla="*/ 3522 w 5502"/>
                <a:gd name="T25" fmla="*/ 588 h 2448"/>
                <a:gd name="T26" fmla="*/ 2604 w 5502"/>
                <a:gd name="T27" fmla="*/ 588 h 2448"/>
                <a:gd name="T28" fmla="*/ 2226 w 5502"/>
                <a:gd name="T29" fmla="*/ 600 h 2448"/>
                <a:gd name="T30" fmla="*/ 1536 w 5502"/>
                <a:gd name="T31" fmla="*/ 600 h 24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02"/>
                <a:gd name="T49" fmla="*/ 0 h 2448"/>
                <a:gd name="T50" fmla="*/ 5502 w 5502"/>
                <a:gd name="T51" fmla="*/ 2448 h 24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02" h="2448">
                  <a:moveTo>
                    <a:pt x="1536" y="600"/>
                  </a:moveTo>
                  <a:cubicBezTo>
                    <a:pt x="1392" y="0"/>
                    <a:pt x="168" y="378"/>
                    <a:pt x="522" y="840"/>
                  </a:cubicBezTo>
                  <a:cubicBezTo>
                    <a:pt x="0" y="888"/>
                    <a:pt x="78" y="2004"/>
                    <a:pt x="456" y="1944"/>
                  </a:cubicBezTo>
                  <a:cubicBezTo>
                    <a:pt x="576" y="2286"/>
                    <a:pt x="918" y="2226"/>
                    <a:pt x="1086" y="2124"/>
                  </a:cubicBezTo>
                  <a:cubicBezTo>
                    <a:pt x="1176" y="2232"/>
                    <a:pt x="1530" y="2262"/>
                    <a:pt x="1644" y="1962"/>
                  </a:cubicBezTo>
                  <a:cubicBezTo>
                    <a:pt x="1866" y="2268"/>
                    <a:pt x="2784" y="2448"/>
                    <a:pt x="2742" y="1920"/>
                  </a:cubicBezTo>
                  <a:cubicBezTo>
                    <a:pt x="3012" y="2220"/>
                    <a:pt x="3198" y="2022"/>
                    <a:pt x="3276" y="1872"/>
                  </a:cubicBezTo>
                  <a:cubicBezTo>
                    <a:pt x="3396" y="1968"/>
                    <a:pt x="3564" y="1992"/>
                    <a:pt x="3606" y="1836"/>
                  </a:cubicBezTo>
                  <a:cubicBezTo>
                    <a:pt x="3642" y="2226"/>
                    <a:pt x="4698" y="2250"/>
                    <a:pt x="4650" y="1668"/>
                  </a:cubicBezTo>
                  <a:cubicBezTo>
                    <a:pt x="4896" y="1662"/>
                    <a:pt x="4950" y="1608"/>
                    <a:pt x="4872" y="1368"/>
                  </a:cubicBezTo>
                  <a:cubicBezTo>
                    <a:pt x="5502" y="1470"/>
                    <a:pt x="5178" y="90"/>
                    <a:pt x="4512" y="618"/>
                  </a:cubicBezTo>
                  <a:cubicBezTo>
                    <a:pt x="4464" y="540"/>
                    <a:pt x="4314" y="570"/>
                    <a:pt x="4272" y="600"/>
                  </a:cubicBezTo>
                  <a:cubicBezTo>
                    <a:pt x="4200" y="378"/>
                    <a:pt x="3738" y="180"/>
                    <a:pt x="3522" y="588"/>
                  </a:cubicBezTo>
                  <a:cubicBezTo>
                    <a:pt x="3486" y="270"/>
                    <a:pt x="2742" y="120"/>
                    <a:pt x="2604" y="588"/>
                  </a:cubicBezTo>
                  <a:cubicBezTo>
                    <a:pt x="2508" y="330"/>
                    <a:pt x="2280" y="414"/>
                    <a:pt x="2226" y="600"/>
                  </a:cubicBezTo>
                  <a:cubicBezTo>
                    <a:pt x="2004" y="396"/>
                    <a:pt x="1692" y="480"/>
                    <a:pt x="1536" y="600"/>
                  </a:cubicBezTo>
                  <a:close/>
                </a:path>
              </a:pathLst>
            </a:custGeom>
            <a:solidFill>
              <a:srgbClr val="BEBEBE"/>
            </a:solidFill>
            <a:ln w="19050">
              <a:noFill/>
              <a:round/>
            </a:ln>
            <a:effectLst>
              <a:outerShdw dist="28398" dir="3806097" algn="ctr" rotWithShape="0">
                <a:srgbClr val="969696"/>
              </a:outerShdw>
            </a:effectLst>
          </p:spPr>
          <p:txBody>
            <a:bodyPr lIns="0" tIns="0" rIns="0" bIns="0"/>
            <a:lstStyle/>
            <a:p>
              <a:pPr algn="ctr" eaLnBrk="0" hangingPunct="0">
                <a:spcBef>
                  <a:spcPct val="15000"/>
                </a:spcBef>
                <a:buClr>
                  <a:schemeClr val="bg1"/>
                </a:buClr>
                <a:buFont typeface="Wingdings" panose="05000000000000000000" pitchFamily="2" charset="2"/>
                <a:buNone/>
                <a:defRPr/>
              </a:pPr>
              <a:endParaRPr lang="zh-CN" altLang="en-US" sz="1400">
                <a:latin typeface="Trebuchet MS" panose="020B0603020202020204" pitchFamily="34" charset="0"/>
                <a:ea typeface="宋体" panose="02010600030101010101" pitchFamily="2" charset="-122"/>
                <a:cs typeface="Arial" panose="020B0604020202020204" pitchFamily="34" charset="0"/>
              </a:endParaRPr>
            </a:p>
          </p:txBody>
        </p:sp>
        <p:sp>
          <p:nvSpPr>
            <p:cNvPr id="1046" name="Text Box 11"/>
            <p:cNvSpPr txBox="1">
              <a:spLocks noChangeArrowheads="1"/>
            </p:cNvSpPr>
            <p:nvPr>
              <p:custDataLst>
                <p:tags r:id="rId22"/>
              </p:custDataLst>
            </p:nvPr>
          </p:nvSpPr>
          <p:spPr bwMode="auto">
            <a:xfrm>
              <a:off x="4804" y="4548"/>
              <a:ext cx="513"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1050">
                  <a:latin typeface="Trebuchet MS" panose="020B0603020202020204" pitchFamily="34" charset="0"/>
                  <a:ea typeface="宋体" panose="02010600030101010101" pitchFamily="2" charset="-122"/>
                </a:rPr>
                <a:t>1X</a:t>
              </a:r>
              <a:endParaRPr lang="en-US" altLang="zh-CN" sz="1050">
                <a:latin typeface="Trebuchet MS" panose="020B0603020202020204" pitchFamily="34" charset="0"/>
                <a:ea typeface="宋体" panose="02010600030101010101" pitchFamily="2" charset="-122"/>
              </a:endParaRPr>
            </a:p>
          </p:txBody>
        </p:sp>
        <p:sp>
          <p:nvSpPr>
            <p:cNvPr id="1047" name="Text Box 12"/>
            <p:cNvSpPr txBox="1">
              <a:spLocks noChangeArrowheads="1"/>
            </p:cNvSpPr>
            <p:nvPr>
              <p:custDataLst>
                <p:tags r:id="rId23"/>
              </p:custDataLst>
            </p:nvPr>
          </p:nvSpPr>
          <p:spPr bwMode="auto">
            <a:xfrm>
              <a:off x="4679" y="3732"/>
              <a:ext cx="76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1050">
                  <a:latin typeface="Trebuchet MS" panose="020B0603020202020204" pitchFamily="34" charset="0"/>
                  <a:ea typeface="宋体" panose="02010600030101010101" pitchFamily="2" charset="-122"/>
                </a:rPr>
                <a:t>HRPD</a:t>
              </a:r>
              <a:endParaRPr lang="en-US" altLang="zh-CN" sz="1050">
                <a:latin typeface="Trebuchet MS" panose="020B0603020202020204" pitchFamily="34" charset="0"/>
                <a:ea typeface="宋体" panose="02010600030101010101" pitchFamily="2" charset="-122"/>
              </a:endParaRPr>
            </a:p>
          </p:txBody>
        </p:sp>
        <p:sp>
          <p:nvSpPr>
            <p:cNvPr id="1048" name="Line 13"/>
            <p:cNvSpPr>
              <a:spLocks noChangeShapeType="1"/>
            </p:cNvSpPr>
            <p:nvPr>
              <p:custDataLst>
                <p:tags r:id="rId24"/>
              </p:custDataLst>
            </p:nvPr>
          </p:nvSpPr>
          <p:spPr bwMode="auto">
            <a:xfrm flipH="1">
              <a:off x="5874" y="6785"/>
              <a:ext cx="0" cy="917"/>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49" name="Text Box 14"/>
            <p:cNvSpPr txBox="1">
              <a:spLocks noChangeArrowheads="1"/>
            </p:cNvSpPr>
            <p:nvPr>
              <p:custDataLst>
                <p:tags r:id="rId25"/>
              </p:custDataLst>
            </p:nvPr>
          </p:nvSpPr>
          <p:spPr bwMode="auto">
            <a:xfrm>
              <a:off x="6673" y="6895"/>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S11</a:t>
              </a:r>
              <a:endParaRPr lang="en-US" altLang="zh-CN" sz="890">
                <a:latin typeface="Trebuchet MS" panose="020B0603020202020204" pitchFamily="34" charset="0"/>
                <a:ea typeface="宋体" panose="02010600030101010101" pitchFamily="2" charset="-122"/>
              </a:endParaRPr>
            </a:p>
          </p:txBody>
        </p:sp>
        <p:sp>
          <p:nvSpPr>
            <p:cNvPr id="1050" name="Text Box 16"/>
            <p:cNvSpPr txBox="1">
              <a:spLocks noChangeArrowheads="1"/>
            </p:cNvSpPr>
            <p:nvPr>
              <p:custDataLst>
                <p:tags r:id="rId26"/>
              </p:custDataLst>
            </p:nvPr>
          </p:nvSpPr>
          <p:spPr bwMode="auto">
            <a:xfrm>
              <a:off x="7796" y="7503"/>
              <a:ext cx="46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S5</a:t>
              </a:r>
              <a:endParaRPr lang="en-US" altLang="zh-CN" sz="890">
                <a:latin typeface="Trebuchet MS" panose="020B0603020202020204" pitchFamily="34" charset="0"/>
                <a:ea typeface="宋体" panose="02010600030101010101" pitchFamily="2" charset="-122"/>
              </a:endParaRPr>
            </a:p>
          </p:txBody>
        </p:sp>
        <p:sp>
          <p:nvSpPr>
            <p:cNvPr id="1051" name="Line 17"/>
            <p:cNvSpPr>
              <a:spLocks noChangeShapeType="1"/>
            </p:cNvSpPr>
            <p:nvPr>
              <p:custDataLst>
                <p:tags r:id="rId27"/>
              </p:custDataLst>
            </p:nvPr>
          </p:nvSpPr>
          <p:spPr bwMode="auto">
            <a:xfrm>
              <a:off x="8022" y="7725"/>
              <a:ext cx="0" cy="19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52" name="Line 18"/>
            <p:cNvSpPr>
              <a:spLocks noChangeShapeType="1"/>
            </p:cNvSpPr>
            <p:nvPr>
              <p:custDataLst>
                <p:tags r:id="rId28"/>
              </p:custDataLst>
            </p:nvPr>
          </p:nvSpPr>
          <p:spPr bwMode="auto">
            <a:xfrm flipH="1">
              <a:off x="6731" y="2896"/>
              <a:ext cx="4" cy="4441"/>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53" name="Line 19"/>
            <p:cNvSpPr>
              <a:spLocks noChangeShapeType="1"/>
            </p:cNvSpPr>
            <p:nvPr>
              <p:custDataLst>
                <p:tags r:id="rId29"/>
              </p:custDataLst>
            </p:nvPr>
          </p:nvSpPr>
          <p:spPr bwMode="auto">
            <a:xfrm flipV="1">
              <a:off x="3031" y="7717"/>
              <a:ext cx="2843" cy="2"/>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58" name="Freeform 21"/>
            <p:cNvSpPr/>
            <p:nvPr>
              <p:custDataLst>
                <p:tags r:id="rId30"/>
              </p:custDataLst>
            </p:nvPr>
          </p:nvSpPr>
          <p:spPr bwMode="auto">
            <a:xfrm>
              <a:off x="4102" y="7233"/>
              <a:ext cx="1547" cy="1099"/>
            </a:xfrm>
            <a:custGeom>
              <a:avLst/>
              <a:gdLst>
                <a:gd name="T0" fmla="*/ 1536 w 5502"/>
                <a:gd name="T1" fmla="*/ 600 h 2448"/>
                <a:gd name="T2" fmla="*/ 522 w 5502"/>
                <a:gd name="T3" fmla="*/ 840 h 2448"/>
                <a:gd name="T4" fmla="*/ 456 w 5502"/>
                <a:gd name="T5" fmla="*/ 1944 h 2448"/>
                <a:gd name="T6" fmla="*/ 1086 w 5502"/>
                <a:gd name="T7" fmla="*/ 2124 h 2448"/>
                <a:gd name="T8" fmla="*/ 1644 w 5502"/>
                <a:gd name="T9" fmla="*/ 1962 h 2448"/>
                <a:gd name="T10" fmla="*/ 2742 w 5502"/>
                <a:gd name="T11" fmla="*/ 1920 h 2448"/>
                <a:gd name="T12" fmla="*/ 3276 w 5502"/>
                <a:gd name="T13" fmla="*/ 1872 h 2448"/>
                <a:gd name="T14" fmla="*/ 3606 w 5502"/>
                <a:gd name="T15" fmla="*/ 1836 h 2448"/>
                <a:gd name="T16" fmla="*/ 4650 w 5502"/>
                <a:gd name="T17" fmla="*/ 1668 h 2448"/>
                <a:gd name="T18" fmla="*/ 4872 w 5502"/>
                <a:gd name="T19" fmla="*/ 1368 h 2448"/>
                <a:gd name="T20" fmla="*/ 4512 w 5502"/>
                <a:gd name="T21" fmla="*/ 618 h 2448"/>
                <a:gd name="T22" fmla="*/ 4272 w 5502"/>
                <a:gd name="T23" fmla="*/ 600 h 2448"/>
                <a:gd name="T24" fmla="*/ 3522 w 5502"/>
                <a:gd name="T25" fmla="*/ 588 h 2448"/>
                <a:gd name="T26" fmla="*/ 2604 w 5502"/>
                <a:gd name="T27" fmla="*/ 588 h 2448"/>
                <a:gd name="T28" fmla="*/ 2226 w 5502"/>
                <a:gd name="T29" fmla="*/ 600 h 2448"/>
                <a:gd name="T30" fmla="*/ 1536 w 5502"/>
                <a:gd name="T31" fmla="*/ 600 h 24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02"/>
                <a:gd name="T49" fmla="*/ 0 h 2448"/>
                <a:gd name="T50" fmla="*/ 5502 w 5502"/>
                <a:gd name="T51" fmla="*/ 2448 h 24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02" h="2448">
                  <a:moveTo>
                    <a:pt x="1536" y="600"/>
                  </a:moveTo>
                  <a:cubicBezTo>
                    <a:pt x="1392" y="0"/>
                    <a:pt x="168" y="378"/>
                    <a:pt x="522" y="840"/>
                  </a:cubicBezTo>
                  <a:cubicBezTo>
                    <a:pt x="0" y="888"/>
                    <a:pt x="78" y="2004"/>
                    <a:pt x="456" y="1944"/>
                  </a:cubicBezTo>
                  <a:cubicBezTo>
                    <a:pt x="576" y="2286"/>
                    <a:pt x="918" y="2226"/>
                    <a:pt x="1086" y="2124"/>
                  </a:cubicBezTo>
                  <a:cubicBezTo>
                    <a:pt x="1176" y="2232"/>
                    <a:pt x="1530" y="2262"/>
                    <a:pt x="1644" y="1962"/>
                  </a:cubicBezTo>
                  <a:cubicBezTo>
                    <a:pt x="1866" y="2268"/>
                    <a:pt x="2784" y="2448"/>
                    <a:pt x="2742" y="1920"/>
                  </a:cubicBezTo>
                  <a:cubicBezTo>
                    <a:pt x="3012" y="2220"/>
                    <a:pt x="3198" y="2022"/>
                    <a:pt x="3276" y="1872"/>
                  </a:cubicBezTo>
                  <a:cubicBezTo>
                    <a:pt x="3396" y="1968"/>
                    <a:pt x="3564" y="1992"/>
                    <a:pt x="3606" y="1836"/>
                  </a:cubicBezTo>
                  <a:cubicBezTo>
                    <a:pt x="3642" y="2226"/>
                    <a:pt x="4698" y="2250"/>
                    <a:pt x="4650" y="1668"/>
                  </a:cubicBezTo>
                  <a:cubicBezTo>
                    <a:pt x="4896" y="1662"/>
                    <a:pt x="4950" y="1608"/>
                    <a:pt x="4872" y="1368"/>
                  </a:cubicBezTo>
                  <a:cubicBezTo>
                    <a:pt x="5502" y="1470"/>
                    <a:pt x="5178" y="90"/>
                    <a:pt x="4512" y="618"/>
                  </a:cubicBezTo>
                  <a:cubicBezTo>
                    <a:pt x="4464" y="540"/>
                    <a:pt x="4314" y="570"/>
                    <a:pt x="4272" y="600"/>
                  </a:cubicBezTo>
                  <a:cubicBezTo>
                    <a:pt x="4200" y="378"/>
                    <a:pt x="3738" y="180"/>
                    <a:pt x="3522" y="588"/>
                  </a:cubicBezTo>
                  <a:cubicBezTo>
                    <a:pt x="3486" y="270"/>
                    <a:pt x="2742" y="120"/>
                    <a:pt x="2604" y="588"/>
                  </a:cubicBezTo>
                  <a:cubicBezTo>
                    <a:pt x="2508" y="330"/>
                    <a:pt x="2280" y="414"/>
                    <a:pt x="2226" y="600"/>
                  </a:cubicBezTo>
                  <a:cubicBezTo>
                    <a:pt x="2004" y="396"/>
                    <a:pt x="1692" y="480"/>
                    <a:pt x="1536" y="600"/>
                  </a:cubicBezTo>
                  <a:close/>
                </a:path>
              </a:pathLst>
            </a:custGeom>
            <a:solidFill>
              <a:srgbClr val="BEBEBE"/>
            </a:solidFill>
            <a:ln w="19050" algn="ctr">
              <a:noFill/>
              <a:round/>
            </a:ln>
            <a:effectLst>
              <a:outerShdw dist="28398" dir="3806097" algn="ctr" rotWithShape="0">
                <a:srgbClr val="969696"/>
              </a:outerShdw>
            </a:effectLst>
          </p:spPr>
          <p:txBody>
            <a:bodyPr lIns="0" tIns="0" rIns="0" bIns="0"/>
            <a:lstStyle/>
            <a:p>
              <a:pPr algn="ctr" eaLnBrk="0" hangingPunct="0">
                <a:spcBef>
                  <a:spcPct val="15000"/>
                </a:spcBef>
                <a:buClr>
                  <a:schemeClr val="bg1"/>
                </a:buClr>
                <a:buFont typeface="Wingdings" panose="05000000000000000000" pitchFamily="2" charset="2"/>
                <a:buNone/>
                <a:defRPr/>
              </a:pPr>
              <a:endParaRPr lang="zh-CN" altLang="en-US" sz="1400">
                <a:latin typeface="Trebuchet MS" panose="020B0603020202020204" pitchFamily="34" charset="0"/>
                <a:ea typeface="宋体" panose="02010600030101010101" pitchFamily="2" charset="-122"/>
                <a:cs typeface="Arial" panose="020B0604020202020204" pitchFamily="34" charset="0"/>
              </a:endParaRPr>
            </a:p>
          </p:txBody>
        </p:sp>
        <p:sp>
          <p:nvSpPr>
            <p:cNvPr id="1055" name="Text Box 22"/>
            <p:cNvSpPr txBox="1">
              <a:spLocks noChangeArrowheads="1"/>
            </p:cNvSpPr>
            <p:nvPr>
              <p:custDataLst>
                <p:tags r:id="rId31"/>
              </p:custDataLst>
            </p:nvPr>
          </p:nvSpPr>
          <p:spPr bwMode="auto">
            <a:xfrm>
              <a:off x="4294" y="7721"/>
              <a:ext cx="1005"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1050">
                  <a:latin typeface="Trebuchet MS" panose="020B0603020202020204" pitchFamily="34" charset="0"/>
                  <a:ea typeface="宋体" panose="02010600030101010101" pitchFamily="2" charset="-122"/>
                </a:rPr>
                <a:t>eUTRAN</a:t>
              </a:r>
              <a:endParaRPr lang="en-US" altLang="zh-CN" sz="1050">
                <a:latin typeface="Trebuchet MS" panose="020B0603020202020204" pitchFamily="34" charset="0"/>
                <a:ea typeface="宋体" panose="02010600030101010101" pitchFamily="2" charset="-122"/>
              </a:endParaRPr>
            </a:p>
          </p:txBody>
        </p:sp>
        <p:sp>
          <p:nvSpPr>
            <p:cNvPr id="1056" name="Line 23"/>
            <p:cNvSpPr>
              <a:spLocks noChangeShapeType="1"/>
            </p:cNvSpPr>
            <p:nvPr>
              <p:custDataLst>
                <p:tags r:id="rId32"/>
              </p:custDataLst>
            </p:nvPr>
          </p:nvSpPr>
          <p:spPr bwMode="auto">
            <a:xfrm>
              <a:off x="6666" y="7033"/>
              <a:ext cx="12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61" name="Rectangle 25"/>
            <p:cNvSpPr>
              <a:spLocks noChangeArrowheads="1"/>
            </p:cNvSpPr>
            <p:nvPr>
              <p:custDataLst>
                <p:tags r:id="rId33"/>
              </p:custDataLst>
            </p:nvPr>
          </p:nvSpPr>
          <p:spPr bwMode="auto">
            <a:xfrm>
              <a:off x="6292" y="2285"/>
              <a:ext cx="881" cy="594"/>
            </a:xfrm>
            <a:prstGeom prst="rect">
              <a:avLst/>
            </a:prstGeom>
            <a:solidFill>
              <a:schemeClr val="bg2">
                <a:lumMod val="20000"/>
                <a:lumOff val="80000"/>
              </a:schemeClr>
            </a:solidFill>
            <a:ln w="12700" algn="ctr">
              <a:solidFill>
                <a:schemeClr val="tx1"/>
              </a:solidFill>
              <a:miter lim="800000"/>
            </a:ln>
          </p:spPr>
          <p:txBody>
            <a:bodyPr wrap="none" anchor="ctr"/>
            <a:lstStyle/>
            <a:p>
              <a:pPr algn="ctr" eaLnBrk="0" hangingPunct="0">
                <a:spcBef>
                  <a:spcPct val="15000"/>
                </a:spcBef>
                <a:buClr>
                  <a:schemeClr val="bg1"/>
                </a:buClr>
                <a:buFont typeface="Times New Roman" panose="02020603050405020304" pitchFamily="18" charset="0"/>
                <a:buNone/>
                <a:tabLst>
                  <a:tab pos="3946525" algn="l"/>
                </a:tabLst>
                <a:defRPr/>
              </a:pPr>
              <a:r>
                <a:rPr lang="en-US" altLang="zh-CN" sz="1400">
                  <a:latin typeface="Trebuchet MS" panose="020B0603020202020204" pitchFamily="34" charset="0"/>
                  <a:ea typeface="宋体" panose="02010600030101010101" pitchFamily="2" charset="-122"/>
                </a:rPr>
                <a:t>HSS</a:t>
              </a:r>
              <a:endParaRPr lang="en-US" altLang="zh-CN" sz="1400">
                <a:latin typeface="Trebuchet MS" panose="020B0603020202020204" pitchFamily="34" charset="0"/>
                <a:ea typeface="宋体" panose="02010600030101010101" pitchFamily="2" charset="-122"/>
              </a:endParaRPr>
            </a:p>
          </p:txBody>
        </p:sp>
        <p:sp>
          <p:nvSpPr>
            <p:cNvPr id="1058" name="Line 30"/>
            <p:cNvSpPr>
              <a:spLocks noChangeShapeType="1"/>
            </p:cNvSpPr>
            <p:nvPr>
              <p:custDataLst>
                <p:tags r:id="rId34"/>
              </p:custDataLst>
            </p:nvPr>
          </p:nvSpPr>
          <p:spPr bwMode="auto">
            <a:xfrm flipH="1">
              <a:off x="8554" y="5260"/>
              <a:ext cx="2" cy="3017"/>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59" name="Text Box 31"/>
            <p:cNvSpPr txBox="1">
              <a:spLocks noChangeArrowheads="1"/>
            </p:cNvSpPr>
            <p:nvPr>
              <p:custDataLst>
                <p:tags r:id="rId35"/>
              </p:custDataLst>
            </p:nvPr>
          </p:nvSpPr>
          <p:spPr bwMode="auto">
            <a:xfrm>
              <a:off x="5754" y="7865"/>
              <a:ext cx="627"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S1-U</a:t>
              </a:r>
              <a:endParaRPr lang="en-US" altLang="zh-CN" sz="890">
                <a:latin typeface="Trebuchet MS" panose="020B0603020202020204" pitchFamily="34" charset="0"/>
                <a:ea typeface="宋体" panose="02010600030101010101" pitchFamily="2" charset="-122"/>
              </a:endParaRPr>
            </a:p>
          </p:txBody>
        </p:sp>
        <p:sp>
          <p:nvSpPr>
            <p:cNvPr id="1060" name="Line 32"/>
            <p:cNvSpPr>
              <a:spLocks noChangeShapeType="1"/>
            </p:cNvSpPr>
            <p:nvPr>
              <p:custDataLst>
                <p:tags r:id="rId36"/>
              </p:custDataLst>
            </p:nvPr>
          </p:nvSpPr>
          <p:spPr bwMode="auto">
            <a:xfrm>
              <a:off x="5983" y="7725"/>
              <a:ext cx="0" cy="19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61" name="Text Box 33"/>
            <p:cNvSpPr txBox="1">
              <a:spLocks noChangeArrowheads="1"/>
            </p:cNvSpPr>
            <p:nvPr>
              <p:custDataLst>
                <p:tags r:id="rId37"/>
              </p:custDataLst>
            </p:nvPr>
          </p:nvSpPr>
          <p:spPr bwMode="auto">
            <a:xfrm>
              <a:off x="5774" y="6895"/>
              <a:ext cx="84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S1-MME</a:t>
              </a:r>
              <a:endParaRPr lang="en-US" altLang="zh-CN" sz="890">
                <a:latin typeface="Trebuchet MS" panose="020B0603020202020204" pitchFamily="34" charset="0"/>
                <a:ea typeface="宋体" panose="02010600030101010101" pitchFamily="2" charset="-122"/>
              </a:endParaRPr>
            </a:p>
          </p:txBody>
        </p:sp>
        <p:sp>
          <p:nvSpPr>
            <p:cNvPr id="1062" name="Line 34"/>
            <p:cNvSpPr>
              <a:spLocks noChangeShapeType="1"/>
            </p:cNvSpPr>
            <p:nvPr>
              <p:custDataLst>
                <p:tags r:id="rId38"/>
              </p:custDataLst>
            </p:nvPr>
          </p:nvSpPr>
          <p:spPr bwMode="auto">
            <a:xfrm>
              <a:off x="5785" y="7033"/>
              <a:ext cx="12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63" name="Text Box 36"/>
            <p:cNvSpPr txBox="1">
              <a:spLocks noChangeArrowheads="1"/>
            </p:cNvSpPr>
            <p:nvPr>
              <p:custDataLst>
                <p:tags r:id="rId39"/>
              </p:custDataLst>
            </p:nvPr>
          </p:nvSpPr>
          <p:spPr bwMode="auto">
            <a:xfrm>
              <a:off x="6685" y="3254"/>
              <a:ext cx="54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S6a</a:t>
              </a:r>
              <a:endParaRPr lang="en-US" altLang="zh-CN" sz="890">
                <a:latin typeface="Trebuchet MS" panose="020B0603020202020204" pitchFamily="34" charset="0"/>
                <a:ea typeface="宋体" panose="02010600030101010101" pitchFamily="2" charset="-122"/>
              </a:endParaRPr>
            </a:p>
          </p:txBody>
        </p:sp>
        <p:sp>
          <p:nvSpPr>
            <p:cNvPr id="1064" name="Line 37"/>
            <p:cNvSpPr>
              <a:spLocks noChangeShapeType="1"/>
            </p:cNvSpPr>
            <p:nvPr>
              <p:custDataLst>
                <p:tags r:id="rId40"/>
              </p:custDataLst>
            </p:nvPr>
          </p:nvSpPr>
          <p:spPr bwMode="auto">
            <a:xfrm>
              <a:off x="6673" y="3408"/>
              <a:ext cx="12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65" name="Rectangle 39"/>
            <p:cNvSpPr>
              <a:spLocks noChangeArrowheads="1"/>
            </p:cNvSpPr>
            <p:nvPr>
              <p:custDataLst>
                <p:tags r:id="rId41"/>
              </p:custDataLst>
            </p:nvPr>
          </p:nvSpPr>
          <p:spPr bwMode="auto">
            <a:xfrm>
              <a:off x="5519" y="3964"/>
              <a:ext cx="879" cy="594"/>
            </a:xfrm>
            <a:prstGeom prst="rect">
              <a:avLst/>
            </a:prstGeom>
            <a:solidFill>
              <a:schemeClr val="bg1"/>
            </a:solidFill>
            <a:ln w="12700" algn="ctr">
              <a:solidFill>
                <a:schemeClr val="tx1"/>
              </a:solidFill>
              <a:miter lim="800000"/>
            </a:ln>
          </p:spPr>
          <p:txBody>
            <a:bodyPr wrap="none" anchor="ctr"/>
            <a:lstStyle/>
            <a:p>
              <a:pPr algn="ctr" eaLnBrk="0" hangingPunct="0">
                <a:spcBef>
                  <a:spcPct val="15000"/>
                </a:spcBef>
                <a:buClr>
                  <a:schemeClr val="bg1"/>
                </a:buClr>
                <a:buFont typeface="Times New Roman" panose="02020603050405020304" pitchFamily="18" charset="0"/>
                <a:buNone/>
                <a:tabLst>
                  <a:tab pos="3946525" algn="l"/>
                </a:tabLst>
              </a:pPr>
              <a:r>
                <a:rPr lang="en-US" altLang="zh-CN" sz="1400">
                  <a:latin typeface="Trebuchet MS" panose="020B0603020202020204" pitchFamily="34" charset="0"/>
                  <a:ea typeface="宋体" panose="02010600030101010101" pitchFamily="2" charset="-122"/>
                </a:rPr>
                <a:t>HSGW</a:t>
              </a:r>
              <a:endParaRPr lang="en-US" altLang="zh-CN" sz="1400">
                <a:latin typeface="Trebuchet MS" panose="020B0603020202020204" pitchFamily="34" charset="0"/>
                <a:ea typeface="宋体" panose="02010600030101010101" pitchFamily="2" charset="-122"/>
              </a:endParaRPr>
            </a:p>
          </p:txBody>
        </p:sp>
        <p:sp>
          <p:nvSpPr>
            <p:cNvPr id="1066" name="Line 40"/>
            <p:cNvSpPr>
              <a:spLocks noChangeShapeType="1"/>
            </p:cNvSpPr>
            <p:nvPr>
              <p:custDataLst>
                <p:tags r:id="rId42"/>
              </p:custDataLst>
            </p:nvPr>
          </p:nvSpPr>
          <p:spPr bwMode="auto">
            <a:xfrm flipV="1">
              <a:off x="9110" y="4230"/>
              <a:ext cx="0" cy="319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71" name="Freeform 50"/>
            <p:cNvSpPr/>
            <p:nvPr>
              <p:custDataLst>
                <p:tags r:id="rId43"/>
              </p:custDataLst>
            </p:nvPr>
          </p:nvSpPr>
          <p:spPr bwMode="auto">
            <a:xfrm>
              <a:off x="10281" y="7137"/>
              <a:ext cx="2133" cy="1141"/>
            </a:xfrm>
            <a:custGeom>
              <a:avLst/>
              <a:gdLst>
                <a:gd name="T0" fmla="*/ 1536 w 5502"/>
                <a:gd name="T1" fmla="*/ 600 h 2448"/>
                <a:gd name="T2" fmla="*/ 522 w 5502"/>
                <a:gd name="T3" fmla="*/ 840 h 2448"/>
                <a:gd name="T4" fmla="*/ 456 w 5502"/>
                <a:gd name="T5" fmla="*/ 1944 h 2448"/>
                <a:gd name="T6" fmla="*/ 1086 w 5502"/>
                <a:gd name="T7" fmla="*/ 2124 h 2448"/>
                <a:gd name="T8" fmla="*/ 1644 w 5502"/>
                <a:gd name="T9" fmla="*/ 1962 h 2448"/>
                <a:gd name="T10" fmla="*/ 2742 w 5502"/>
                <a:gd name="T11" fmla="*/ 1920 h 2448"/>
                <a:gd name="T12" fmla="*/ 3276 w 5502"/>
                <a:gd name="T13" fmla="*/ 1872 h 2448"/>
                <a:gd name="T14" fmla="*/ 3606 w 5502"/>
                <a:gd name="T15" fmla="*/ 1836 h 2448"/>
                <a:gd name="T16" fmla="*/ 4650 w 5502"/>
                <a:gd name="T17" fmla="*/ 1668 h 2448"/>
                <a:gd name="T18" fmla="*/ 4872 w 5502"/>
                <a:gd name="T19" fmla="*/ 1368 h 2448"/>
                <a:gd name="T20" fmla="*/ 4512 w 5502"/>
                <a:gd name="T21" fmla="*/ 618 h 2448"/>
                <a:gd name="T22" fmla="*/ 4272 w 5502"/>
                <a:gd name="T23" fmla="*/ 600 h 2448"/>
                <a:gd name="T24" fmla="*/ 3522 w 5502"/>
                <a:gd name="T25" fmla="*/ 588 h 2448"/>
                <a:gd name="T26" fmla="*/ 2604 w 5502"/>
                <a:gd name="T27" fmla="*/ 588 h 2448"/>
                <a:gd name="T28" fmla="*/ 2226 w 5502"/>
                <a:gd name="T29" fmla="*/ 600 h 2448"/>
                <a:gd name="T30" fmla="*/ 1536 w 5502"/>
                <a:gd name="T31" fmla="*/ 600 h 24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502"/>
                <a:gd name="T49" fmla="*/ 0 h 2448"/>
                <a:gd name="T50" fmla="*/ 5502 w 5502"/>
                <a:gd name="T51" fmla="*/ 2448 h 24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502" h="2448">
                  <a:moveTo>
                    <a:pt x="1536" y="600"/>
                  </a:moveTo>
                  <a:cubicBezTo>
                    <a:pt x="1392" y="0"/>
                    <a:pt x="168" y="378"/>
                    <a:pt x="522" y="840"/>
                  </a:cubicBezTo>
                  <a:cubicBezTo>
                    <a:pt x="0" y="888"/>
                    <a:pt x="78" y="2004"/>
                    <a:pt x="456" y="1944"/>
                  </a:cubicBezTo>
                  <a:cubicBezTo>
                    <a:pt x="576" y="2286"/>
                    <a:pt x="918" y="2226"/>
                    <a:pt x="1086" y="2124"/>
                  </a:cubicBezTo>
                  <a:cubicBezTo>
                    <a:pt x="1176" y="2232"/>
                    <a:pt x="1530" y="2262"/>
                    <a:pt x="1644" y="1962"/>
                  </a:cubicBezTo>
                  <a:cubicBezTo>
                    <a:pt x="1866" y="2268"/>
                    <a:pt x="2784" y="2448"/>
                    <a:pt x="2742" y="1920"/>
                  </a:cubicBezTo>
                  <a:cubicBezTo>
                    <a:pt x="3012" y="2220"/>
                    <a:pt x="3198" y="2022"/>
                    <a:pt x="3276" y="1872"/>
                  </a:cubicBezTo>
                  <a:cubicBezTo>
                    <a:pt x="3396" y="1968"/>
                    <a:pt x="3564" y="1992"/>
                    <a:pt x="3606" y="1836"/>
                  </a:cubicBezTo>
                  <a:cubicBezTo>
                    <a:pt x="3642" y="2226"/>
                    <a:pt x="4698" y="2250"/>
                    <a:pt x="4650" y="1668"/>
                  </a:cubicBezTo>
                  <a:cubicBezTo>
                    <a:pt x="4896" y="1662"/>
                    <a:pt x="4950" y="1608"/>
                    <a:pt x="4872" y="1368"/>
                  </a:cubicBezTo>
                  <a:cubicBezTo>
                    <a:pt x="5502" y="1470"/>
                    <a:pt x="5178" y="90"/>
                    <a:pt x="4512" y="618"/>
                  </a:cubicBezTo>
                  <a:cubicBezTo>
                    <a:pt x="4464" y="540"/>
                    <a:pt x="4314" y="570"/>
                    <a:pt x="4272" y="600"/>
                  </a:cubicBezTo>
                  <a:cubicBezTo>
                    <a:pt x="4200" y="378"/>
                    <a:pt x="3738" y="180"/>
                    <a:pt x="3522" y="588"/>
                  </a:cubicBezTo>
                  <a:cubicBezTo>
                    <a:pt x="3486" y="270"/>
                    <a:pt x="2742" y="120"/>
                    <a:pt x="2604" y="588"/>
                  </a:cubicBezTo>
                  <a:cubicBezTo>
                    <a:pt x="2508" y="330"/>
                    <a:pt x="2280" y="414"/>
                    <a:pt x="2226" y="600"/>
                  </a:cubicBezTo>
                  <a:cubicBezTo>
                    <a:pt x="2004" y="396"/>
                    <a:pt x="1692" y="480"/>
                    <a:pt x="1536" y="600"/>
                  </a:cubicBezTo>
                  <a:close/>
                </a:path>
              </a:pathLst>
            </a:custGeom>
            <a:solidFill>
              <a:srgbClr val="BEBEBE"/>
            </a:solidFill>
            <a:ln w="19050" algn="ctr">
              <a:noFill/>
              <a:round/>
            </a:ln>
            <a:effectLst>
              <a:outerShdw dist="28398" dir="3806097" algn="ctr" rotWithShape="0">
                <a:srgbClr val="969696"/>
              </a:outerShdw>
            </a:effectLst>
          </p:spPr>
          <p:txBody>
            <a:bodyPr lIns="0" tIns="0" rIns="0" bIns="0"/>
            <a:lstStyle/>
            <a:p>
              <a:pPr algn="ctr" eaLnBrk="0" hangingPunct="0">
                <a:spcBef>
                  <a:spcPct val="15000"/>
                </a:spcBef>
                <a:buClr>
                  <a:schemeClr val="bg1"/>
                </a:buClr>
                <a:buFont typeface="Wingdings" panose="05000000000000000000" pitchFamily="2" charset="2"/>
                <a:buNone/>
                <a:defRPr/>
              </a:pPr>
              <a:endParaRPr lang="zh-CN" altLang="en-US" sz="1400">
                <a:latin typeface="Trebuchet MS" panose="020B0603020202020204" pitchFamily="34" charset="0"/>
                <a:ea typeface="宋体" panose="02010600030101010101" pitchFamily="2" charset="-122"/>
                <a:cs typeface="Arial" panose="020B0604020202020204" pitchFamily="34" charset="0"/>
              </a:endParaRPr>
            </a:p>
          </p:txBody>
        </p:sp>
        <p:sp>
          <p:nvSpPr>
            <p:cNvPr id="1068" name="Text Box 51"/>
            <p:cNvSpPr txBox="1">
              <a:spLocks noChangeArrowheads="1"/>
            </p:cNvSpPr>
            <p:nvPr>
              <p:custDataLst>
                <p:tags r:id="rId44"/>
              </p:custDataLst>
            </p:nvPr>
          </p:nvSpPr>
          <p:spPr bwMode="auto">
            <a:xfrm>
              <a:off x="10668" y="7668"/>
              <a:ext cx="1263"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1050">
                  <a:latin typeface="Trebuchet MS" panose="020B0603020202020204" pitchFamily="34" charset="0"/>
                  <a:ea typeface="宋体" panose="02010600030101010101" pitchFamily="2" charset="-122"/>
                </a:rPr>
                <a:t>IP Network</a:t>
              </a:r>
              <a:endParaRPr lang="en-US" altLang="zh-CN" sz="1050">
                <a:latin typeface="Trebuchet MS" panose="020B0603020202020204" pitchFamily="34" charset="0"/>
                <a:ea typeface="宋体" panose="02010600030101010101" pitchFamily="2" charset="-122"/>
              </a:endParaRPr>
            </a:p>
          </p:txBody>
        </p:sp>
        <p:sp>
          <p:nvSpPr>
            <p:cNvPr id="1069" name="Text Box 58"/>
            <p:cNvSpPr txBox="1">
              <a:spLocks noChangeArrowheads="1"/>
            </p:cNvSpPr>
            <p:nvPr>
              <p:custDataLst>
                <p:tags r:id="rId45"/>
              </p:custDataLst>
            </p:nvPr>
          </p:nvSpPr>
          <p:spPr bwMode="auto">
            <a:xfrm>
              <a:off x="8471" y="5589"/>
              <a:ext cx="481"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Gx</a:t>
              </a:r>
              <a:endParaRPr lang="en-US" altLang="zh-CN" sz="890">
                <a:latin typeface="Trebuchet MS" panose="020B0603020202020204" pitchFamily="34" charset="0"/>
                <a:ea typeface="宋体" panose="02010600030101010101" pitchFamily="2" charset="-122"/>
              </a:endParaRPr>
            </a:p>
          </p:txBody>
        </p:sp>
        <p:sp>
          <p:nvSpPr>
            <p:cNvPr id="1070" name="Line 59"/>
            <p:cNvSpPr>
              <a:spLocks noChangeShapeType="1"/>
            </p:cNvSpPr>
            <p:nvPr>
              <p:custDataLst>
                <p:tags r:id="rId46"/>
              </p:custDataLst>
            </p:nvPr>
          </p:nvSpPr>
          <p:spPr bwMode="auto">
            <a:xfrm>
              <a:off x="8489" y="5727"/>
              <a:ext cx="12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71" name="Line 8"/>
            <p:cNvSpPr>
              <a:spLocks noChangeShapeType="1"/>
            </p:cNvSpPr>
            <p:nvPr>
              <p:custDataLst>
                <p:tags r:id="rId47"/>
              </p:custDataLst>
            </p:nvPr>
          </p:nvSpPr>
          <p:spPr bwMode="auto">
            <a:xfrm flipV="1">
              <a:off x="3830" y="7172"/>
              <a:ext cx="510" cy="53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72" name="Text Box 31"/>
            <p:cNvSpPr txBox="1">
              <a:spLocks noChangeArrowheads="1"/>
            </p:cNvSpPr>
            <p:nvPr>
              <p:custDataLst>
                <p:tags r:id="rId48"/>
              </p:custDataLst>
            </p:nvPr>
          </p:nvSpPr>
          <p:spPr bwMode="auto">
            <a:xfrm>
              <a:off x="3777" y="7094"/>
              <a:ext cx="47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X2</a:t>
              </a:r>
              <a:endParaRPr lang="en-US" altLang="zh-CN" sz="890">
                <a:latin typeface="Trebuchet MS" panose="020B0603020202020204" pitchFamily="34" charset="0"/>
                <a:ea typeface="宋体" panose="02010600030101010101" pitchFamily="2" charset="-122"/>
              </a:endParaRPr>
            </a:p>
          </p:txBody>
        </p:sp>
        <p:sp>
          <p:nvSpPr>
            <p:cNvPr id="1073" name="Line 32"/>
            <p:cNvSpPr>
              <a:spLocks noChangeShapeType="1"/>
            </p:cNvSpPr>
            <p:nvPr>
              <p:custDataLst>
                <p:tags r:id="rId49"/>
              </p:custDataLst>
            </p:nvPr>
          </p:nvSpPr>
          <p:spPr bwMode="auto">
            <a:xfrm>
              <a:off x="4033" y="7347"/>
              <a:ext cx="123" cy="14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74" name="Rectangle 39"/>
            <p:cNvSpPr>
              <a:spLocks noChangeArrowheads="1"/>
            </p:cNvSpPr>
            <p:nvPr>
              <p:custDataLst>
                <p:tags r:id="rId50"/>
              </p:custDataLst>
            </p:nvPr>
          </p:nvSpPr>
          <p:spPr bwMode="auto">
            <a:xfrm>
              <a:off x="10766" y="4979"/>
              <a:ext cx="1373" cy="387"/>
            </a:xfrm>
            <a:prstGeom prst="rect">
              <a:avLst/>
            </a:prstGeom>
            <a:solidFill>
              <a:srgbClr val="FF6600"/>
            </a:solidFill>
            <a:ln w="12700" algn="ctr">
              <a:solidFill>
                <a:schemeClr val="tx1"/>
              </a:solidFill>
              <a:miter lim="800000"/>
            </a:ln>
          </p:spPr>
          <p:txBody>
            <a:bodyPr wrap="none" anchor="ctr"/>
            <a:lstStyle/>
            <a:p>
              <a:pPr algn="ctr" eaLnBrk="0" hangingPunct="0">
                <a:spcBef>
                  <a:spcPct val="15000"/>
                </a:spcBef>
                <a:buClr>
                  <a:schemeClr val="bg1"/>
                </a:buClr>
                <a:buFont typeface="Times New Roman" panose="02020603050405020304" pitchFamily="18" charset="0"/>
                <a:buNone/>
                <a:tabLst>
                  <a:tab pos="3946525" algn="l"/>
                </a:tabLst>
              </a:pPr>
              <a:r>
                <a:rPr lang="en-US" altLang="zh-CN" sz="1200">
                  <a:latin typeface="Trebuchet MS" panose="020B0603020202020204" pitchFamily="34" charset="0"/>
                  <a:ea typeface="宋体" panose="02010600030101010101" pitchFamily="2" charset="-122"/>
                </a:rPr>
                <a:t>AF,</a:t>
              </a:r>
              <a:r>
                <a:rPr lang="zh-CN" altLang="en-US" sz="1200">
                  <a:latin typeface="Trebuchet MS" panose="020B0603020202020204" pitchFamily="34" charset="0"/>
                  <a:ea typeface="宋体" panose="02010600030101010101" pitchFamily="2" charset="-122"/>
                </a:rPr>
                <a:t>例如</a:t>
              </a:r>
              <a:r>
                <a:rPr lang="en-US" altLang="zh-CN" sz="1200">
                  <a:latin typeface="Trebuchet MS" panose="020B0603020202020204" pitchFamily="34" charset="0"/>
                  <a:ea typeface="宋体" panose="02010600030101010101" pitchFamily="2" charset="-122"/>
                </a:rPr>
                <a:t>IMS</a:t>
              </a:r>
              <a:endParaRPr lang="en-US" altLang="zh-CN" sz="1200">
                <a:latin typeface="Trebuchet MS" panose="020B0603020202020204" pitchFamily="34" charset="0"/>
                <a:ea typeface="宋体" panose="02010600030101010101" pitchFamily="2" charset="-122"/>
              </a:endParaRPr>
            </a:p>
          </p:txBody>
        </p:sp>
        <p:sp>
          <p:nvSpPr>
            <p:cNvPr id="1075" name="Rectangle 38"/>
            <p:cNvSpPr>
              <a:spLocks noChangeArrowheads="1"/>
            </p:cNvSpPr>
            <p:nvPr>
              <p:custDataLst>
                <p:tags r:id="rId51"/>
              </p:custDataLst>
            </p:nvPr>
          </p:nvSpPr>
          <p:spPr bwMode="auto">
            <a:xfrm>
              <a:off x="8144" y="4796"/>
              <a:ext cx="879" cy="594"/>
            </a:xfrm>
            <a:prstGeom prst="rect">
              <a:avLst/>
            </a:prstGeom>
            <a:solidFill>
              <a:schemeClr val="folHlink"/>
            </a:solidFill>
            <a:ln w="12700" algn="ctr">
              <a:solidFill>
                <a:schemeClr val="tx1"/>
              </a:solidFill>
              <a:miter lim="800000"/>
            </a:ln>
          </p:spPr>
          <p:txBody>
            <a:bodyPr wrap="none" anchor="ctr"/>
            <a:lstStyle/>
            <a:p>
              <a:pPr algn="ctr" eaLnBrk="0" hangingPunct="0">
                <a:spcBef>
                  <a:spcPct val="15000"/>
                </a:spcBef>
                <a:buClr>
                  <a:schemeClr val="bg1"/>
                </a:buClr>
                <a:buFont typeface="Times New Roman" panose="02020603050405020304" pitchFamily="18" charset="0"/>
                <a:buNone/>
                <a:tabLst>
                  <a:tab pos="3946525" algn="l"/>
                </a:tabLst>
              </a:pPr>
              <a:r>
                <a:rPr lang="en-US" altLang="zh-CN" sz="1400">
                  <a:latin typeface="Trebuchet MS" panose="020B0603020202020204" pitchFamily="34" charset="0"/>
                  <a:ea typeface="宋体" panose="02010600030101010101" pitchFamily="2" charset="-122"/>
                </a:rPr>
                <a:t>PCRF</a:t>
              </a:r>
              <a:endParaRPr lang="en-US" altLang="zh-CN" sz="1400">
                <a:latin typeface="Trebuchet MS" panose="020B0603020202020204" pitchFamily="34" charset="0"/>
                <a:ea typeface="宋体" panose="02010600030101010101" pitchFamily="2" charset="-122"/>
              </a:endParaRPr>
            </a:p>
          </p:txBody>
        </p:sp>
        <p:graphicFrame>
          <p:nvGraphicFramePr>
            <p:cNvPr id="1026" name="Object 2"/>
            <p:cNvGraphicFramePr>
              <a:graphicFrameLocks noChangeAspect="1"/>
            </p:cNvGraphicFramePr>
            <p:nvPr>
              <p:custDataLst>
                <p:tags r:id="rId52"/>
              </p:custDataLst>
            </p:nvPr>
          </p:nvGraphicFramePr>
          <p:xfrm>
            <a:off x="2693" y="7383"/>
            <a:ext cx="610" cy="985"/>
          </p:xfrm>
          <a:graphic>
            <a:graphicData uri="http://schemas.openxmlformats.org/presentationml/2006/ole">
              <mc:AlternateContent xmlns:mc="http://schemas.openxmlformats.org/markup-compatibility/2006">
                <mc:Choice xmlns:v="urn:schemas-microsoft-com:vml" Requires="v">
                  <p:oleObj spid="_x0000_s2" name="Photo Editor Photo" r:id="rId53" imgW="3524250" imgH="5581650" progId="">
                    <p:embed/>
                  </p:oleObj>
                </mc:Choice>
                <mc:Fallback>
                  <p:oleObj name="Photo Editor Photo" r:id="rId53" imgW="3524250" imgH="5581650" progId="">
                    <p:embed/>
                    <p:pic>
                      <p:nvPicPr>
                        <p:cNvPr id="0" name="图片 1024"/>
                        <p:cNvPicPr>
                          <a:picLocks noChangeAspect="1"/>
                        </p:cNvPicPr>
                        <p:nvPr/>
                      </p:nvPicPr>
                      <p:blipFill>
                        <a:blip r:embed="rId54"/>
                        <a:stretch>
                          <a:fillRect/>
                        </a:stretch>
                      </p:blipFill>
                      <p:spPr>
                        <a:xfrm>
                          <a:off x="2693" y="7383"/>
                          <a:ext cx="610" cy="985"/>
                        </a:xfrm>
                        <a:prstGeom prst="rect">
                          <a:avLst/>
                        </a:prstGeom>
                        <a:noFill/>
                        <a:ln w="9525">
                          <a:noFill/>
                        </a:ln>
                      </p:spPr>
                    </p:pic>
                  </p:oleObj>
                </mc:Fallback>
              </mc:AlternateContent>
            </a:graphicData>
          </a:graphic>
        </p:graphicFrame>
        <p:sp>
          <p:nvSpPr>
            <p:cNvPr id="1076" name="Rectangle 43"/>
            <p:cNvSpPr>
              <a:spLocks noChangeArrowheads="1"/>
            </p:cNvSpPr>
            <p:nvPr>
              <p:custDataLst>
                <p:tags r:id="rId55"/>
              </p:custDataLst>
            </p:nvPr>
          </p:nvSpPr>
          <p:spPr bwMode="auto">
            <a:xfrm>
              <a:off x="6454" y="7341"/>
              <a:ext cx="1387" cy="1019"/>
            </a:xfrm>
            <a:prstGeom prst="rect">
              <a:avLst/>
            </a:prstGeom>
            <a:gradFill rotWithShape="1">
              <a:gsLst>
                <a:gs pos="0">
                  <a:srgbClr val="88DEF1"/>
                </a:gs>
                <a:gs pos="100000">
                  <a:srgbClr val="00B9E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15000"/>
                </a:spcBef>
                <a:buClr>
                  <a:schemeClr val="bg1"/>
                </a:buClr>
                <a:buFont typeface="Times New Roman" panose="02020603050405020304" pitchFamily="18" charset="0"/>
                <a:buNone/>
                <a:tabLst>
                  <a:tab pos="3946525" algn="l"/>
                </a:tabLst>
              </a:pPr>
              <a:r>
                <a:rPr lang="en-US" altLang="zh-CN" sz="1400">
                  <a:latin typeface="Trebuchet MS" panose="020B0603020202020204" pitchFamily="34" charset="0"/>
                  <a:ea typeface="宋体" panose="02010600030101010101" pitchFamily="2" charset="-122"/>
                </a:rPr>
                <a:t>Serving</a:t>
              </a:r>
              <a:br>
                <a:rPr lang="en-US" altLang="zh-CN" sz="1400">
                  <a:latin typeface="Trebuchet MS" panose="020B0603020202020204" pitchFamily="34" charset="0"/>
                  <a:ea typeface="宋体" panose="02010600030101010101" pitchFamily="2" charset="-122"/>
                </a:rPr>
              </a:br>
              <a:r>
                <a:rPr lang="en-US" altLang="zh-CN" sz="1400">
                  <a:latin typeface="Trebuchet MS" panose="020B0603020202020204" pitchFamily="34" charset="0"/>
                  <a:ea typeface="宋体" panose="02010600030101010101" pitchFamily="2" charset="-122"/>
                </a:rPr>
                <a:t>Gateway</a:t>
              </a:r>
              <a:endParaRPr lang="en-US" altLang="zh-CN" sz="1400">
                <a:latin typeface="Trebuchet MS" panose="020B0603020202020204" pitchFamily="34" charset="0"/>
                <a:ea typeface="宋体" panose="02010600030101010101" pitchFamily="2" charset="-122"/>
              </a:endParaRPr>
            </a:p>
          </p:txBody>
        </p:sp>
        <p:sp>
          <p:nvSpPr>
            <p:cNvPr id="1077" name="Text Box 41"/>
            <p:cNvSpPr txBox="1">
              <a:spLocks noChangeArrowheads="1"/>
            </p:cNvSpPr>
            <p:nvPr>
              <p:custDataLst>
                <p:tags r:id="rId56"/>
              </p:custDataLst>
            </p:nvPr>
          </p:nvSpPr>
          <p:spPr bwMode="auto">
            <a:xfrm>
              <a:off x="9059" y="6486"/>
              <a:ext cx="54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S2a</a:t>
              </a:r>
              <a:endParaRPr lang="en-US" altLang="zh-CN" sz="890">
                <a:latin typeface="Trebuchet MS" panose="020B0603020202020204" pitchFamily="34" charset="0"/>
                <a:ea typeface="宋体" panose="02010600030101010101" pitchFamily="2" charset="-122"/>
              </a:endParaRPr>
            </a:p>
          </p:txBody>
        </p:sp>
        <p:sp>
          <p:nvSpPr>
            <p:cNvPr id="1078" name="Line 42"/>
            <p:cNvSpPr>
              <a:spLocks noChangeShapeType="1"/>
            </p:cNvSpPr>
            <p:nvPr>
              <p:custDataLst>
                <p:tags r:id="rId57"/>
              </p:custDataLst>
            </p:nvPr>
          </p:nvSpPr>
          <p:spPr bwMode="auto">
            <a:xfrm>
              <a:off x="9030" y="6627"/>
              <a:ext cx="1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79" name="Rectangle 49"/>
            <p:cNvSpPr>
              <a:spLocks noChangeArrowheads="1"/>
            </p:cNvSpPr>
            <p:nvPr>
              <p:custDataLst>
                <p:tags r:id="rId58"/>
              </p:custDataLst>
            </p:nvPr>
          </p:nvSpPr>
          <p:spPr bwMode="auto">
            <a:xfrm>
              <a:off x="8246" y="7341"/>
              <a:ext cx="1385" cy="1019"/>
            </a:xfrm>
            <a:prstGeom prst="rect">
              <a:avLst/>
            </a:prstGeom>
            <a:gradFill rotWithShape="1">
              <a:gsLst>
                <a:gs pos="0">
                  <a:srgbClr val="88DEF1"/>
                </a:gs>
                <a:gs pos="100000">
                  <a:srgbClr val="00B9E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15000"/>
                </a:spcBef>
                <a:buClr>
                  <a:schemeClr val="bg1"/>
                </a:buClr>
                <a:buFont typeface="Times New Roman" panose="02020603050405020304" pitchFamily="18" charset="0"/>
                <a:buNone/>
                <a:tabLst>
                  <a:tab pos="3946525" algn="l"/>
                </a:tabLst>
              </a:pPr>
              <a:r>
                <a:rPr lang="en-US" altLang="zh-CN" sz="1400">
                  <a:latin typeface="Trebuchet MS" panose="020B0603020202020204" pitchFamily="34" charset="0"/>
                  <a:ea typeface="宋体" panose="02010600030101010101" pitchFamily="2" charset="-122"/>
                </a:rPr>
                <a:t>PDN</a:t>
              </a:r>
              <a:br>
                <a:rPr lang="en-US" altLang="zh-CN" sz="1400">
                  <a:latin typeface="Trebuchet MS" panose="020B0603020202020204" pitchFamily="34" charset="0"/>
                  <a:ea typeface="宋体" panose="02010600030101010101" pitchFamily="2" charset="-122"/>
                </a:rPr>
              </a:br>
              <a:r>
                <a:rPr lang="en-US" altLang="zh-CN" sz="1400">
                  <a:latin typeface="Trebuchet MS" panose="020B0603020202020204" pitchFamily="34" charset="0"/>
                  <a:ea typeface="宋体" panose="02010600030101010101" pitchFamily="2" charset="-122"/>
                </a:rPr>
                <a:t>Gateway</a:t>
              </a:r>
              <a:endParaRPr lang="en-US" altLang="zh-CN" sz="1400">
                <a:latin typeface="Trebuchet MS" panose="020B0603020202020204" pitchFamily="34" charset="0"/>
                <a:ea typeface="宋体" panose="02010600030101010101" pitchFamily="2" charset="-122"/>
              </a:endParaRPr>
            </a:p>
          </p:txBody>
        </p:sp>
        <p:sp>
          <p:nvSpPr>
            <p:cNvPr id="1080" name="Rectangle 35"/>
            <p:cNvSpPr>
              <a:spLocks noChangeArrowheads="1"/>
            </p:cNvSpPr>
            <p:nvPr>
              <p:custDataLst>
                <p:tags r:id="rId59"/>
              </p:custDataLst>
            </p:nvPr>
          </p:nvSpPr>
          <p:spPr bwMode="auto">
            <a:xfrm>
              <a:off x="5649" y="6043"/>
              <a:ext cx="1385" cy="657"/>
            </a:xfrm>
            <a:prstGeom prst="rect">
              <a:avLst/>
            </a:prstGeom>
            <a:gradFill rotWithShape="1">
              <a:gsLst>
                <a:gs pos="0">
                  <a:srgbClr val="88DEF1"/>
                </a:gs>
                <a:gs pos="100000">
                  <a:srgbClr val="00B9E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15000"/>
                </a:spcBef>
                <a:buClr>
                  <a:schemeClr val="bg1"/>
                </a:buClr>
                <a:buFont typeface="Times New Roman" panose="02020603050405020304" pitchFamily="18" charset="0"/>
                <a:buNone/>
                <a:tabLst>
                  <a:tab pos="3946525" algn="l"/>
                </a:tabLst>
              </a:pPr>
              <a:r>
                <a:rPr lang="en-US" altLang="zh-CN" sz="1400">
                  <a:latin typeface="Trebuchet MS" panose="020B0603020202020204" pitchFamily="34" charset="0"/>
                  <a:ea typeface="宋体" panose="02010600030101010101" pitchFamily="2" charset="-122"/>
                </a:rPr>
                <a:t>MME</a:t>
              </a:r>
              <a:endParaRPr lang="en-US" altLang="zh-CN" sz="1400">
                <a:latin typeface="Trebuchet MS" panose="020B0603020202020204" pitchFamily="34" charset="0"/>
                <a:ea typeface="宋体" panose="02010600030101010101" pitchFamily="2" charset="-122"/>
              </a:endParaRPr>
            </a:p>
          </p:txBody>
        </p:sp>
        <p:sp>
          <p:nvSpPr>
            <p:cNvPr id="1081" name="Line 67"/>
            <p:cNvSpPr>
              <a:spLocks noChangeShapeType="1"/>
            </p:cNvSpPr>
            <p:nvPr>
              <p:custDataLst>
                <p:tags r:id="rId60"/>
              </p:custDataLst>
            </p:nvPr>
          </p:nvSpPr>
          <p:spPr bwMode="auto">
            <a:xfrm flipH="1">
              <a:off x="6953" y="4055"/>
              <a:ext cx="1069" cy="3282"/>
            </a:xfrm>
            <a:prstGeom prst="line">
              <a:avLst/>
            </a:prstGeom>
            <a:noFill/>
            <a:ln w="38100" cmpd="dbl">
              <a:solidFill>
                <a:srgbClr val="CA4A5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82" name="Line 67"/>
            <p:cNvSpPr>
              <a:spLocks noChangeShapeType="1"/>
            </p:cNvSpPr>
            <p:nvPr>
              <p:custDataLst>
                <p:tags r:id="rId61"/>
              </p:custDataLst>
            </p:nvPr>
          </p:nvSpPr>
          <p:spPr bwMode="auto">
            <a:xfrm>
              <a:off x="4869" y="3494"/>
              <a:ext cx="781" cy="2899"/>
            </a:xfrm>
            <a:prstGeom prst="line">
              <a:avLst/>
            </a:prstGeom>
            <a:noFill/>
            <a:ln w="38100" cmpd="dbl">
              <a:solidFill>
                <a:srgbClr val="CA4A5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15"/>
            </a:p>
          </p:txBody>
        </p:sp>
        <p:grpSp>
          <p:nvGrpSpPr>
            <p:cNvPr id="1083" name="Group 64"/>
            <p:cNvGrpSpPr/>
            <p:nvPr/>
          </p:nvGrpSpPr>
          <p:grpSpPr bwMode="auto">
            <a:xfrm>
              <a:off x="3249" y="7216"/>
              <a:ext cx="743" cy="1078"/>
              <a:chOff x="539" y="3149"/>
              <a:chExt cx="384" cy="548"/>
            </a:xfrm>
          </p:grpSpPr>
          <p:graphicFrame>
            <p:nvGraphicFramePr>
              <p:cNvPr id="1027" name="Object 3"/>
              <p:cNvGraphicFramePr>
                <a:graphicFrameLocks noChangeAspect="1"/>
              </p:cNvGraphicFramePr>
              <p:nvPr>
                <p:custDataLst>
                  <p:tags r:id="rId62"/>
                </p:custDataLst>
              </p:nvPr>
            </p:nvGraphicFramePr>
            <p:xfrm>
              <a:off x="539" y="3149"/>
              <a:ext cx="320" cy="476"/>
            </p:xfrm>
            <a:graphic>
              <a:graphicData uri="http://schemas.openxmlformats.org/presentationml/2006/ole">
                <mc:AlternateContent xmlns:mc="http://schemas.openxmlformats.org/markup-compatibility/2006">
                  <mc:Choice xmlns:v="urn:schemas-microsoft-com:vml" Requires="v">
                    <p:oleObj spid="_x0000_s3" name="Photo Editor Photo" r:id="rId63" imgW="1600200" imgH="2381250" progId="">
                      <p:embed/>
                    </p:oleObj>
                  </mc:Choice>
                  <mc:Fallback>
                    <p:oleObj name="Photo Editor Photo" r:id="rId63" imgW="1600200" imgH="2381250" progId="">
                      <p:embed/>
                      <p:pic>
                        <p:nvPicPr>
                          <p:cNvPr id="0" name="图片 1089"/>
                          <p:cNvPicPr>
                            <a:picLocks noChangeAspect="1"/>
                          </p:cNvPicPr>
                          <p:nvPr/>
                        </p:nvPicPr>
                        <p:blipFill>
                          <a:blip r:embed="rId64"/>
                          <a:stretch>
                            <a:fillRect/>
                          </a:stretch>
                        </p:blipFill>
                        <p:spPr>
                          <a:xfrm>
                            <a:off x="539" y="3149"/>
                            <a:ext cx="320" cy="476"/>
                          </a:xfrm>
                          <a:prstGeom prst="rect">
                            <a:avLst/>
                          </a:prstGeom>
                          <a:noFill/>
                          <a:ln w="9525">
                            <a:noFill/>
                          </a:ln>
                        </p:spPr>
                      </p:pic>
                    </p:oleObj>
                  </mc:Fallback>
                </mc:AlternateContent>
              </a:graphicData>
            </a:graphic>
          </p:graphicFrame>
          <p:sp>
            <p:nvSpPr>
              <p:cNvPr id="1102" name="Text Box 186"/>
              <p:cNvSpPr txBox="1">
                <a:spLocks noChangeArrowheads="1"/>
              </p:cNvSpPr>
              <p:nvPr>
                <p:custDataLst>
                  <p:tags r:id="rId65"/>
                </p:custDataLst>
              </p:nvPr>
            </p:nvSpPr>
            <p:spPr bwMode="auto">
              <a:xfrm>
                <a:off x="593" y="3631"/>
                <a:ext cx="330"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lnSpc>
                    <a:spcPct val="90000"/>
                  </a:lnSpc>
                  <a:spcBef>
                    <a:spcPct val="50000"/>
                  </a:spcBef>
                  <a:spcAft>
                    <a:spcPts val="1200"/>
                  </a:spcAft>
                  <a:buClr>
                    <a:schemeClr val="bg1"/>
                  </a:buClr>
                  <a:buFont typeface="Times New Roman" panose="02020603050405020304" pitchFamily="18" charset="0"/>
                  <a:buNone/>
                </a:pPr>
                <a:r>
                  <a:rPr lang="en-US" altLang="zh-CN" sz="730">
                    <a:solidFill>
                      <a:srgbClr val="000000"/>
                    </a:solidFill>
                    <a:latin typeface="Trebuchet MS" panose="020B0603020202020204" pitchFamily="34" charset="0"/>
                    <a:ea typeface="宋体" panose="02010600030101010101" pitchFamily="2" charset="-122"/>
                  </a:rPr>
                  <a:t>eNB</a:t>
                </a:r>
                <a:endParaRPr lang="en-US" altLang="zh-CN" sz="730">
                  <a:solidFill>
                    <a:srgbClr val="000000"/>
                  </a:solidFill>
                  <a:latin typeface="Trebuchet MS" panose="020B0603020202020204" pitchFamily="34" charset="0"/>
                  <a:ea typeface="宋体" panose="02010600030101010101" pitchFamily="2" charset="-122"/>
                </a:endParaRPr>
              </a:p>
            </p:txBody>
          </p:sp>
        </p:grpSp>
        <p:grpSp>
          <p:nvGrpSpPr>
            <p:cNvPr id="1084" name="Group 67"/>
            <p:cNvGrpSpPr/>
            <p:nvPr/>
          </p:nvGrpSpPr>
          <p:grpSpPr bwMode="auto">
            <a:xfrm>
              <a:off x="4124" y="6785"/>
              <a:ext cx="699" cy="936"/>
              <a:chOff x="561" y="3262"/>
              <a:chExt cx="362" cy="476"/>
            </a:xfrm>
          </p:grpSpPr>
          <p:graphicFrame>
            <p:nvGraphicFramePr>
              <p:cNvPr id="1028" name="Object 4"/>
              <p:cNvGraphicFramePr>
                <a:graphicFrameLocks noChangeAspect="1"/>
              </p:cNvGraphicFramePr>
              <p:nvPr>
                <p:custDataLst>
                  <p:tags r:id="rId66"/>
                </p:custDataLst>
              </p:nvPr>
            </p:nvGraphicFramePr>
            <p:xfrm>
              <a:off x="561" y="3262"/>
              <a:ext cx="333" cy="476"/>
            </p:xfrm>
            <a:graphic>
              <a:graphicData uri="http://schemas.openxmlformats.org/presentationml/2006/ole">
                <mc:AlternateContent xmlns:mc="http://schemas.openxmlformats.org/markup-compatibility/2006">
                  <mc:Choice xmlns:v="urn:schemas-microsoft-com:vml" Requires="v">
                    <p:oleObj spid="_x0000_s1108" name="Photo Editor Photo" r:id="rId67" imgW="1600200" imgH="2381250" progId="">
                      <p:embed/>
                    </p:oleObj>
                  </mc:Choice>
                  <mc:Fallback>
                    <p:oleObj name="Photo Editor Photo" r:id="rId67" imgW="1600200" imgH="2381250" progId="">
                      <p:embed/>
                      <p:pic>
                        <p:nvPicPr>
                          <p:cNvPr id="0" name="图片 1090"/>
                          <p:cNvPicPr>
                            <a:picLocks noChangeAspect="1"/>
                          </p:cNvPicPr>
                          <p:nvPr/>
                        </p:nvPicPr>
                        <p:blipFill>
                          <a:blip r:embed="rId64"/>
                          <a:stretch>
                            <a:fillRect/>
                          </a:stretch>
                        </p:blipFill>
                        <p:spPr>
                          <a:xfrm>
                            <a:off x="561" y="3262"/>
                            <a:ext cx="333" cy="476"/>
                          </a:xfrm>
                          <a:prstGeom prst="rect">
                            <a:avLst/>
                          </a:prstGeom>
                          <a:noFill/>
                          <a:ln w="9525">
                            <a:noFill/>
                          </a:ln>
                        </p:spPr>
                      </p:pic>
                    </p:oleObj>
                  </mc:Fallback>
                </mc:AlternateContent>
              </a:graphicData>
            </a:graphic>
          </p:graphicFrame>
          <p:sp>
            <p:nvSpPr>
              <p:cNvPr id="1101" name="Text Box 186"/>
              <p:cNvSpPr txBox="1">
                <a:spLocks noChangeArrowheads="1"/>
              </p:cNvSpPr>
              <p:nvPr>
                <p:custDataLst>
                  <p:tags r:id="rId68"/>
                </p:custDataLst>
              </p:nvPr>
            </p:nvSpPr>
            <p:spPr bwMode="auto">
              <a:xfrm>
                <a:off x="593" y="3631"/>
                <a:ext cx="330"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lnSpc>
                    <a:spcPct val="90000"/>
                  </a:lnSpc>
                  <a:spcBef>
                    <a:spcPct val="50000"/>
                  </a:spcBef>
                  <a:spcAft>
                    <a:spcPts val="1200"/>
                  </a:spcAft>
                  <a:buClr>
                    <a:schemeClr val="bg1"/>
                  </a:buClr>
                  <a:buFont typeface="Times New Roman" panose="02020603050405020304" pitchFamily="18" charset="0"/>
                  <a:buNone/>
                </a:pPr>
                <a:r>
                  <a:rPr lang="en-US" altLang="zh-CN" sz="730">
                    <a:solidFill>
                      <a:srgbClr val="000000"/>
                    </a:solidFill>
                    <a:latin typeface="Trebuchet MS" panose="020B0603020202020204" pitchFamily="34" charset="0"/>
                    <a:ea typeface="宋体" panose="02010600030101010101" pitchFamily="2" charset="-122"/>
                  </a:rPr>
                  <a:t>eNB</a:t>
                </a:r>
                <a:endParaRPr lang="en-US" altLang="zh-CN" sz="730">
                  <a:solidFill>
                    <a:srgbClr val="000000"/>
                  </a:solidFill>
                  <a:latin typeface="Trebuchet MS" panose="020B0603020202020204" pitchFamily="34" charset="0"/>
                  <a:ea typeface="宋体" panose="02010600030101010101" pitchFamily="2" charset="-122"/>
                </a:endParaRPr>
              </a:p>
            </p:txBody>
          </p:sp>
        </p:grpSp>
        <p:sp>
          <p:nvSpPr>
            <p:cNvPr id="1085" name="Text Box 51"/>
            <p:cNvSpPr txBox="1">
              <a:spLocks noChangeArrowheads="1"/>
            </p:cNvSpPr>
            <p:nvPr>
              <p:custDataLst>
                <p:tags r:id="rId69"/>
              </p:custDataLst>
            </p:nvPr>
          </p:nvSpPr>
          <p:spPr bwMode="auto">
            <a:xfrm>
              <a:off x="2880" y="5194"/>
              <a:ext cx="2293" cy="384"/>
            </a:xfrm>
            <a:prstGeom prst="rect">
              <a:avLst/>
            </a:prstGeom>
            <a:solidFill>
              <a:srgbClr val="FF3300"/>
            </a:solidFill>
            <a:ln>
              <a:noFill/>
            </a:ln>
          </p:spPr>
          <p:txBody>
            <a:bodyPr wrap="none" anchor="ctr"/>
            <a:lstStyle>
              <a:defPPr>
                <a:defRPr lang="zh-CN"/>
              </a:defPPr>
              <a:lvl1pPr algn="ctr" eaLnBrk="1" hangingPunct="1">
                <a:lnSpc>
                  <a:spcPts val="1800"/>
                </a:lnSpc>
                <a:spcBef>
                  <a:spcPct val="15000"/>
                </a:spcBef>
                <a:buClr>
                  <a:srgbClr val="969696"/>
                </a:buClr>
                <a:tabLst>
                  <a:tab pos="3946525" algn="l"/>
                </a:tabLst>
                <a:defRPr sz="1400" b="1">
                  <a:solidFill>
                    <a:schemeClr val="bg1"/>
                  </a:solidFill>
                  <a:latin typeface="微软雅黑" panose="020B0503020204020204" charset="-122"/>
                  <a:ea typeface="微软雅黑" panose="020B0503020204020204" charset="-122"/>
                </a:defRPr>
              </a:lvl1pPr>
              <a:lvl2pPr marL="742950" indent="-285750" eaLnBrk="0" hangingPunct="0">
                <a:tabLst>
                  <a:tab pos="3946525" algn="l"/>
                </a:tabLst>
                <a:defRPr sz="1900" b="1">
                  <a:ea typeface="微软雅黑" panose="020B0503020204020204" charset="-122"/>
                </a:defRPr>
              </a:lvl2pPr>
              <a:lvl3pPr marL="1143000" indent="-228600" eaLnBrk="0" hangingPunct="0">
                <a:tabLst>
                  <a:tab pos="3946525" algn="l"/>
                </a:tabLst>
                <a:defRPr sz="1900" b="1">
                  <a:ea typeface="微软雅黑" panose="020B0503020204020204" charset="-122"/>
                </a:defRPr>
              </a:lvl3pPr>
              <a:lvl4pPr marL="1600200" indent="-228600" eaLnBrk="0" hangingPunct="0">
                <a:tabLst>
                  <a:tab pos="3946525" algn="l"/>
                </a:tabLst>
                <a:defRPr sz="1900" b="1">
                  <a:ea typeface="微软雅黑" panose="020B0503020204020204" charset="-122"/>
                </a:defRPr>
              </a:lvl4pPr>
              <a:lvl5pPr marL="2057400" indent="-228600" eaLnBrk="0" hangingPunct="0">
                <a:tabLst>
                  <a:tab pos="3946525" algn="l"/>
                </a:tabLst>
                <a:defRPr sz="1900" b="1">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ea typeface="微软雅黑" panose="020B0503020204020204" charset="-122"/>
                </a:defRPr>
              </a:lvl9pPr>
            </a:lstStyle>
            <a:p>
              <a:r>
                <a:rPr lang="en-US" altLang="zh-CN" sz="1200"/>
                <a:t>eNodeB</a:t>
              </a:r>
              <a:endParaRPr lang="en-US" altLang="zh-CN" sz="1200"/>
            </a:p>
          </p:txBody>
        </p:sp>
        <p:sp>
          <p:nvSpPr>
            <p:cNvPr id="1086" name="Text Box 75"/>
            <p:cNvSpPr txBox="1">
              <a:spLocks noChangeArrowheads="1"/>
            </p:cNvSpPr>
            <p:nvPr>
              <p:custDataLst>
                <p:tags r:id="rId70"/>
              </p:custDataLst>
            </p:nvPr>
          </p:nvSpPr>
          <p:spPr bwMode="auto">
            <a:xfrm>
              <a:off x="11390" y="6130"/>
              <a:ext cx="2138" cy="92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900" b="1">
                  <a:solidFill>
                    <a:schemeClr val="tx1"/>
                  </a:solidFill>
                  <a:latin typeface="Arial" panose="020B0604020202020204" pitchFamily="34" charset="0"/>
                  <a:ea typeface="微软雅黑" panose="020B0503020204020204" charset="-122"/>
                </a:defRPr>
              </a:lvl1pPr>
              <a:lvl2pPr marL="742950" indent="-285750" eaLnBrk="0" hangingPunct="0">
                <a:defRPr sz="1900" b="1">
                  <a:solidFill>
                    <a:schemeClr val="tx1"/>
                  </a:solidFill>
                  <a:latin typeface="Arial" panose="020B0604020202020204" pitchFamily="34" charset="0"/>
                  <a:ea typeface="微软雅黑" panose="020B0503020204020204" charset="-122"/>
                </a:defRPr>
              </a:lvl2pPr>
              <a:lvl3pPr marL="1143000" indent="-228600" eaLnBrk="0" hangingPunct="0">
                <a:defRPr sz="1900" b="1">
                  <a:solidFill>
                    <a:schemeClr val="tx1"/>
                  </a:solidFill>
                  <a:latin typeface="Arial" panose="020B0604020202020204" pitchFamily="34" charset="0"/>
                  <a:ea typeface="微软雅黑" panose="020B0503020204020204" charset="-122"/>
                </a:defRPr>
              </a:lvl3pPr>
              <a:lvl4pPr marL="1600200" indent="-228600" eaLnBrk="0" hangingPunct="0">
                <a:defRPr sz="1900" b="1">
                  <a:solidFill>
                    <a:schemeClr val="tx1"/>
                  </a:solidFill>
                  <a:latin typeface="Arial" panose="020B0604020202020204" pitchFamily="34" charset="0"/>
                  <a:ea typeface="微软雅黑" panose="020B0503020204020204" charset="-122"/>
                </a:defRPr>
              </a:lvl4pPr>
              <a:lvl5pPr marL="2057400" indent="-228600" eaLnBrk="0" hangingPunct="0">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9pPr>
            </a:lstStyle>
            <a:p>
              <a:pPr eaLnBrk="1" hangingPunct="1">
                <a:lnSpc>
                  <a:spcPct val="105000"/>
                </a:lnSpc>
                <a:buClr>
                  <a:srgbClr val="969696"/>
                </a:buClr>
                <a:buFont typeface="Wingdings" panose="05000000000000000000" pitchFamily="2" charset="2"/>
                <a:buChar char="§"/>
              </a:pPr>
              <a:r>
                <a:rPr lang="zh-CN" altLang="en-US" sz="970" dirty="0">
                  <a:latin typeface="微软雅黑" panose="020B0503020204020204" charset="-122"/>
                </a:rPr>
                <a:t>分配</a:t>
              </a:r>
              <a:r>
                <a:rPr lang="en-US" altLang="zh-CN" sz="970" dirty="0">
                  <a:latin typeface="微软雅黑" panose="020B0503020204020204" charset="-122"/>
                </a:rPr>
                <a:t>UE</a:t>
              </a:r>
              <a:r>
                <a:rPr lang="zh-CN" altLang="en-US" sz="970" dirty="0">
                  <a:latin typeface="微软雅黑" panose="020B0503020204020204" charset="-122"/>
                </a:rPr>
                <a:t>的</a:t>
              </a:r>
              <a:r>
                <a:rPr lang="en-US" altLang="zh-CN" sz="970" dirty="0">
                  <a:latin typeface="微软雅黑" panose="020B0503020204020204" charset="-122"/>
                </a:rPr>
                <a:t>IP</a:t>
              </a:r>
              <a:r>
                <a:rPr lang="zh-CN" altLang="en-US" sz="970" dirty="0">
                  <a:latin typeface="微软雅黑" panose="020B0503020204020204" charset="-122"/>
                </a:rPr>
                <a:t>地址</a:t>
              </a:r>
              <a:endParaRPr lang="zh-CN" altLang="en-US" sz="970" dirty="0">
                <a:latin typeface="微软雅黑" panose="020B0503020204020204" charset="-122"/>
              </a:endParaRPr>
            </a:p>
            <a:p>
              <a:pPr eaLnBrk="1" hangingPunct="1">
                <a:lnSpc>
                  <a:spcPct val="105000"/>
                </a:lnSpc>
                <a:buClr>
                  <a:srgbClr val="969696"/>
                </a:buClr>
                <a:buFont typeface="Wingdings" panose="05000000000000000000" pitchFamily="2" charset="2"/>
                <a:buChar char="§"/>
              </a:pPr>
              <a:r>
                <a:rPr lang="zh-CN" altLang="en-US" sz="970" dirty="0">
                  <a:latin typeface="微软雅黑" panose="020B0503020204020204" charset="-122"/>
                </a:rPr>
                <a:t>基于每用户的包过滤</a:t>
              </a:r>
              <a:endParaRPr lang="zh-CN" altLang="en-US" sz="970" dirty="0">
                <a:latin typeface="微软雅黑" panose="020B0503020204020204" charset="-122"/>
              </a:endParaRPr>
            </a:p>
            <a:p>
              <a:pPr eaLnBrk="1" hangingPunct="1">
                <a:lnSpc>
                  <a:spcPct val="105000"/>
                </a:lnSpc>
                <a:buClr>
                  <a:srgbClr val="969696"/>
                </a:buClr>
                <a:buFont typeface="Wingdings" panose="05000000000000000000" pitchFamily="2" charset="2"/>
                <a:buChar char="§"/>
              </a:pPr>
              <a:r>
                <a:rPr lang="en-US" altLang="zh-CN" sz="970" dirty="0">
                  <a:latin typeface="微软雅黑" panose="020B0503020204020204" charset="-122"/>
                </a:rPr>
                <a:t>Bearer</a:t>
              </a:r>
              <a:r>
                <a:rPr lang="zh-CN" altLang="en-US" sz="970" dirty="0">
                  <a:latin typeface="微软雅黑" panose="020B0503020204020204" charset="-122"/>
                </a:rPr>
                <a:t>层面的</a:t>
              </a:r>
              <a:r>
                <a:rPr lang="en-US" altLang="zh-CN" sz="970" dirty="0">
                  <a:latin typeface="微软雅黑" panose="020B0503020204020204" charset="-122"/>
                </a:rPr>
                <a:t>IP</a:t>
              </a:r>
              <a:r>
                <a:rPr lang="zh-CN" altLang="en-US" sz="970" dirty="0">
                  <a:latin typeface="微软雅黑" panose="020B0503020204020204" charset="-122"/>
                </a:rPr>
                <a:t>锚定点</a:t>
              </a:r>
              <a:endParaRPr lang="zh-CN" altLang="en-US" sz="970" dirty="0">
                <a:latin typeface="微软雅黑" panose="020B0503020204020204" charset="-122"/>
              </a:endParaRPr>
            </a:p>
            <a:p>
              <a:pPr eaLnBrk="1" hangingPunct="1">
                <a:lnSpc>
                  <a:spcPct val="105000"/>
                </a:lnSpc>
                <a:buClr>
                  <a:srgbClr val="969696"/>
                </a:buClr>
                <a:buFont typeface="Wingdings" panose="05000000000000000000" pitchFamily="2" charset="2"/>
                <a:buChar char="§"/>
              </a:pPr>
              <a:r>
                <a:rPr lang="zh-CN" altLang="en-US" sz="970" dirty="0">
                  <a:latin typeface="微软雅黑" panose="020B0503020204020204" charset="-122"/>
                </a:rPr>
                <a:t>连接到外部分组网</a:t>
              </a:r>
              <a:endParaRPr lang="zh-CN" altLang="en-US" sz="970" dirty="0">
                <a:latin typeface="微软雅黑" panose="020B0503020204020204" charset="-122"/>
              </a:endParaRPr>
            </a:p>
          </p:txBody>
        </p:sp>
        <p:sp>
          <p:nvSpPr>
            <p:cNvPr id="1087" name="Text Box 49"/>
            <p:cNvSpPr txBox="1">
              <a:spLocks noChangeArrowheads="1"/>
            </p:cNvSpPr>
            <p:nvPr>
              <p:custDataLst>
                <p:tags r:id="rId71"/>
              </p:custDataLst>
            </p:nvPr>
          </p:nvSpPr>
          <p:spPr bwMode="auto">
            <a:xfrm>
              <a:off x="7354" y="2332"/>
              <a:ext cx="2874" cy="437"/>
            </a:xfrm>
            <a:prstGeom prst="rect">
              <a:avLst/>
            </a:prstGeom>
            <a:solidFill>
              <a:srgbClr val="FF3300"/>
            </a:solidFill>
            <a:ln>
              <a:noFill/>
            </a:ln>
          </p:spPr>
          <p:txBody>
            <a:bodyPr wrap="none" anchor="ctr"/>
            <a:lstStyle>
              <a:defPPr>
                <a:defRPr lang="zh-CN"/>
              </a:defPPr>
              <a:lvl1pPr algn="ctr" eaLnBrk="1" hangingPunct="1">
                <a:lnSpc>
                  <a:spcPts val="1800"/>
                </a:lnSpc>
                <a:spcBef>
                  <a:spcPct val="15000"/>
                </a:spcBef>
                <a:buClr>
                  <a:srgbClr val="969696"/>
                </a:buClr>
                <a:tabLst>
                  <a:tab pos="3946525" algn="l"/>
                </a:tabLst>
                <a:defRPr sz="1400" b="1">
                  <a:solidFill>
                    <a:schemeClr val="bg1"/>
                  </a:solidFill>
                  <a:latin typeface="微软雅黑" panose="020B0503020204020204" charset="-122"/>
                  <a:ea typeface="微软雅黑" panose="020B0503020204020204" charset="-122"/>
                </a:defRPr>
              </a:lvl1pPr>
              <a:lvl2pPr marL="742950" indent="-285750" eaLnBrk="0" hangingPunct="0">
                <a:tabLst>
                  <a:tab pos="3946525" algn="l"/>
                </a:tabLst>
                <a:defRPr sz="1900" b="1">
                  <a:ea typeface="微软雅黑" panose="020B0503020204020204" charset="-122"/>
                </a:defRPr>
              </a:lvl2pPr>
              <a:lvl3pPr marL="1143000" indent="-228600" eaLnBrk="0" hangingPunct="0">
                <a:tabLst>
                  <a:tab pos="3946525" algn="l"/>
                </a:tabLst>
                <a:defRPr sz="1900" b="1">
                  <a:ea typeface="微软雅黑" panose="020B0503020204020204" charset="-122"/>
                </a:defRPr>
              </a:lvl3pPr>
              <a:lvl4pPr marL="1600200" indent="-228600" eaLnBrk="0" hangingPunct="0">
                <a:tabLst>
                  <a:tab pos="3946525" algn="l"/>
                </a:tabLst>
                <a:defRPr sz="1900" b="1">
                  <a:ea typeface="微软雅黑" panose="020B0503020204020204" charset="-122"/>
                </a:defRPr>
              </a:lvl4pPr>
              <a:lvl5pPr marL="2057400" indent="-228600" eaLnBrk="0" hangingPunct="0">
                <a:tabLst>
                  <a:tab pos="3946525" algn="l"/>
                </a:tabLst>
                <a:defRPr sz="1900" b="1">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ea typeface="微软雅黑" panose="020B0503020204020204" charset="-122"/>
                </a:defRPr>
              </a:lvl9pPr>
            </a:lstStyle>
            <a:p>
              <a:r>
                <a:rPr lang="en-US" altLang="zh-CN" sz="1200"/>
                <a:t>SGW</a:t>
              </a:r>
              <a:endParaRPr lang="en-US" altLang="zh-CN" sz="1200"/>
            </a:p>
          </p:txBody>
        </p:sp>
        <p:sp>
          <p:nvSpPr>
            <p:cNvPr id="1088" name="Line 67"/>
            <p:cNvSpPr>
              <a:spLocks noChangeShapeType="1"/>
            </p:cNvSpPr>
            <p:nvPr>
              <p:custDataLst>
                <p:tags r:id="rId72"/>
              </p:custDataLst>
            </p:nvPr>
          </p:nvSpPr>
          <p:spPr bwMode="auto">
            <a:xfrm flipH="1">
              <a:off x="9148" y="6700"/>
              <a:ext cx="2248" cy="637"/>
            </a:xfrm>
            <a:prstGeom prst="line">
              <a:avLst/>
            </a:prstGeom>
            <a:noFill/>
            <a:ln w="38100" cmpd="dbl">
              <a:solidFill>
                <a:srgbClr val="CA4A5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89" name="Line 67"/>
            <p:cNvSpPr>
              <a:spLocks noChangeShapeType="1"/>
            </p:cNvSpPr>
            <p:nvPr>
              <p:custDataLst>
                <p:tags r:id="rId73"/>
              </p:custDataLst>
            </p:nvPr>
          </p:nvSpPr>
          <p:spPr bwMode="auto">
            <a:xfrm flipH="1">
              <a:off x="8489" y="4075"/>
              <a:ext cx="2052" cy="707"/>
            </a:xfrm>
            <a:prstGeom prst="line">
              <a:avLst/>
            </a:prstGeom>
            <a:noFill/>
            <a:ln w="38100" cmpd="dbl">
              <a:solidFill>
                <a:srgbClr val="CA4A5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4" name="Text Box 52"/>
            <p:cNvSpPr txBox="1">
              <a:spLocks noChangeArrowheads="1"/>
            </p:cNvSpPr>
            <p:nvPr>
              <p:custDataLst>
                <p:tags r:id="rId74"/>
              </p:custDataLst>
            </p:nvPr>
          </p:nvSpPr>
          <p:spPr bwMode="auto">
            <a:xfrm>
              <a:off x="10613" y="2604"/>
              <a:ext cx="2273" cy="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70" tIns="215823" rIns="35970"/>
            <a:lstStyle>
              <a:lvl1pPr eaLnBrk="0" hangingPunct="0">
                <a:defRPr sz="1900" b="1">
                  <a:solidFill>
                    <a:schemeClr val="tx1"/>
                  </a:solidFill>
                  <a:latin typeface="Arial" panose="020B0604020202020204" pitchFamily="34" charset="0"/>
                  <a:ea typeface="微软雅黑" panose="020B0503020204020204" charset="-122"/>
                </a:defRPr>
              </a:lvl1pPr>
              <a:lvl2pPr marL="742950" indent="-285750" eaLnBrk="0" hangingPunct="0">
                <a:defRPr sz="1900" b="1">
                  <a:solidFill>
                    <a:schemeClr val="tx1"/>
                  </a:solidFill>
                  <a:latin typeface="Arial" panose="020B0604020202020204" pitchFamily="34" charset="0"/>
                  <a:ea typeface="微软雅黑" panose="020B0503020204020204" charset="-122"/>
                </a:defRPr>
              </a:lvl2pPr>
              <a:lvl3pPr marL="1143000" indent="-228600" eaLnBrk="0" hangingPunct="0">
                <a:defRPr sz="1900" b="1">
                  <a:solidFill>
                    <a:schemeClr val="tx1"/>
                  </a:solidFill>
                  <a:latin typeface="Arial" panose="020B0604020202020204" pitchFamily="34" charset="0"/>
                  <a:ea typeface="微软雅黑" panose="020B0503020204020204" charset="-122"/>
                </a:defRPr>
              </a:lvl3pPr>
              <a:lvl4pPr marL="1600200" indent="-228600" eaLnBrk="0" hangingPunct="0">
                <a:defRPr sz="1900" b="1">
                  <a:solidFill>
                    <a:schemeClr val="tx1"/>
                  </a:solidFill>
                  <a:latin typeface="Arial" panose="020B0604020202020204" pitchFamily="34" charset="0"/>
                  <a:ea typeface="微软雅黑" panose="020B0503020204020204" charset="-122"/>
                </a:defRPr>
              </a:lvl4pPr>
              <a:lvl5pPr marL="2057400" indent="-228600" eaLnBrk="0" hangingPunct="0">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defRPr sz="1900" b="1">
                  <a:solidFill>
                    <a:schemeClr val="tx1"/>
                  </a:solidFill>
                  <a:latin typeface="Arial" panose="020B0604020202020204" pitchFamily="34" charset="0"/>
                  <a:ea typeface="微软雅黑" panose="020B0503020204020204" charset="-122"/>
                </a:defRPr>
              </a:lvl9pPr>
            </a:lstStyle>
            <a:p>
              <a:pPr eaLnBrk="1" hangingPunct="1">
                <a:lnSpc>
                  <a:spcPct val="105000"/>
                </a:lnSpc>
                <a:buClr>
                  <a:srgbClr val="969696"/>
                </a:buClr>
                <a:buFont typeface="Wingdings" panose="05000000000000000000" pitchFamily="2" charset="2"/>
                <a:buChar char="§"/>
              </a:pPr>
              <a:r>
                <a:rPr lang="zh-CN" altLang="en-US" sz="1050">
                  <a:latin typeface="微软雅黑" panose="020B0503020204020204" charset="-122"/>
                </a:rPr>
                <a:t>策略控制决策</a:t>
              </a:r>
              <a:endParaRPr lang="zh-CN" altLang="en-US" sz="1050">
                <a:latin typeface="微软雅黑" panose="020B0503020204020204" charset="-122"/>
              </a:endParaRPr>
            </a:p>
            <a:p>
              <a:pPr eaLnBrk="1" hangingPunct="1">
                <a:lnSpc>
                  <a:spcPct val="105000"/>
                </a:lnSpc>
                <a:buClr>
                  <a:srgbClr val="969696"/>
                </a:buClr>
                <a:buFont typeface="Wingdings" panose="05000000000000000000" pitchFamily="2" charset="2"/>
                <a:buChar char="§"/>
              </a:pPr>
              <a:r>
                <a:rPr lang="zh-CN" altLang="en-US" sz="1050">
                  <a:latin typeface="微软雅黑" panose="020B0503020204020204" charset="-122"/>
                </a:rPr>
                <a:t>基于流计费控制的功能</a:t>
              </a:r>
              <a:endParaRPr lang="zh-CN" altLang="en-US" sz="1050">
                <a:latin typeface="微软雅黑" panose="020B0503020204020204" charset="-122"/>
              </a:endParaRPr>
            </a:p>
            <a:p>
              <a:pPr eaLnBrk="1" hangingPunct="1">
                <a:lnSpc>
                  <a:spcPct val="105000"/>
                </a:lnSpc>
                <a:buClr>
                  <a:srgbClr val="969696"/>
                </a:buClr>
                <a:buFont typeface="Wingdings" panose="05000000000000000000" pitchFamily="2" charset="2"/>
                <a:buChar char="§"/>
              </a:pPr>
              <a:r>
                <a:rPr lang="zh-CN" altLang="en-US" sz="1050">
                  <a:latin typeface="微软雅黑" panose="020B0503020204020204" charset="-122"/>
                </a:rPr>
                <a:t>向</a:t>
              </a:r>
              <a:r>
                <a:rPr lang="en-US" altLang="zh-CN" sz="1050">
                  <a:latin typeface="微软雅黑" panose="020B0503020204020204" charset="-122"/>
                </a:rPr>
                <a:t>PCEF</a:t>
              </a:r>
              <a:r>
                <a:rPr lang="zh-CN" altLang="en-US" sz="1050">
                  <a:latin typeface="微软雅黑" panose="020B0503020204020204" charset="-122"/>
                </a:rPr>
                <a:t>提供策略</a:t>
              </a:r>
              <a:endParaRPr lang="zh-CN" altLang="en-US" sz="1050">
                <a:latin typeface="微软雅黑" panose="020B0503020204020204" charset="-122"/>
              </a:endParaRPr>
            </a:p>
          </p:txBody>
        </p:sp>
        <p:sp>
          <p:nvSpPr>
            <p:cNvPr id="5" name="Line 83"/>
            <p:cNvSpPr>
              <a:spLocks noChangeShapeType="1"/>
            </p:cNvSpPr>
            <p:nvPr>
              <p:custDataLst>
                <p:tags r:id="rId75"/>
              </p:custDataLst>
            </p:nvPr>
          </p:nvSpPr>
          <p:spPr bwMode="auto">
            <a:xfrm>
              <a:off x="6397" y="4387"/>
              <a:ext cx="935" cy="0"/>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92" name="Line 85"/>
            <p:cNvSpPr>
              <a:spLocks noChangeShapeType="1"/>
            </p:cNvSpPr>
            <p:nvPr>
              <p:custDataLst>
                <p:tags r:id="rId76"/>
              </p:custDataLst>
            </p:nvPr>
          </p:nvSpPr>
          <p:spPr bwMode="auto">
            <a:xfrm>
              <a:off x="7332" y="4387"/>
              <a:ext cx="488" cy="4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wrap="square">
              <a:spAutoFit/>
            </a:bodyPr>
            <a:lstStyle/>
            <a:p>
              <a:endParaRPr lang="zh-CN" altLang="en-US" sz="1415"/>
            </a:p>
          </p:txBody>
        </p:sp>
        <p:sp>
          <p:nvSpPr>
            <p:cNvPr id="1093" name="Line 86"/>
            <p:cNvSpPr>
              <a:spLocks noChangeShapeType="1"/>
            </p:cNvSpPr>
            <p:nvPr>
              <p:custDataLst>
                <p:tags r:id="rId77"/>
              </p:custDataLst>
            </p:nvPr>
          </p:nvSpPr>
          <p:spPr bwMode="auto">
            <a:xfrm>
              <a:off x="7332" y="4979"/>
              <a:ext cx="488" cy="4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wrap="square">
              <a:spAutoFit/>
            </a:bodyPr>
            <a:lstStyle/>
            <a:p>
              <a:endParaRPr lang="zh-CN" altLang="en-US" sz="1415"/>
            </a:p>
          </p:txBody>
        </p:sp>
        <p:sp>
          <p:nvSpPr>
            <p:cNvPr id="1094" name="Line 87"/>
            <p:cNvSpPr>
              <a:spLocks noChangeShapeType="1"/>
            </p:cNvSpPr>
            <p:nvPr>
              <p:custDataLst>
                <p:tags r:id="rId78"/>
              </p:custDataLst>
            </p:nvPr>
          </p:nvSpPr>
          <p:spPr bwMode="auto">
            <a:xfrm>
              <a:off x="7332" y="4387"/>
              <a:ext cx="0" cy="592"/>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95" name="Line 88"/>
            <p:cNvSpPr>
              <a:spLocks noChangeShapeType="1"/>
            </p:cNvSpPr>
            <p:nvPr>
              <p:custDataLst>
                <p:tags r:id="rId79"/>
              </p:custDataLst>
            </p:nvPr>
          </p:nvSpPr>
          <p:spPr bwMode="auto">
            <a:xfrm>
              <a:off x="7332" y="4979"/>
              <a:ext cx="812" cy="0"/>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sz="1415"/>
            </a:p>
          </p:txBody>
        </p:sp>
        <p:sp>
          <p:nvSpPr>
            <p:cNvPr id="1096" name="Line 89"/>
            <p:cNvSpPr>
              <a:spLocks noChangeShapeType="1"/>
            </p:cNvSpPr>
            <p:nvPr>
              <p:custDataLst>
                <p:tags r:id="rId80"/>
              </p:custDataLst>
            </p:nvPr>
          </p:nvSpPr>
          <p:spPr bwMode="auto">
            <a:xfrm flipH="1">
              <a:off x="7251" y="4796"/>
              <a:ext cx="488" cy="4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sz="1415"/>
            </a:p>
          </p:txBody>
        </p:sp>
        <p:sp>
          <p:nvSpPr>
            <p:cNvPr id="1097" name="Text Box 58"/>
            <p:cNvSpPr txBox="1">
              <a:spLocks noChangeArrowheads="1"/>
            </p:cNvSpPr>
            <p:nvPr>
              <p:custDataLst>
                <p:tags r:id="rId81"/>
              </p:custDataLst>
            </p:nvPr>
          </p:nvSpPr>
          <p:spPr bwMode="auto">
            <a:xfrm>
              <a:off x="6767" y="4676"/>
              <a:ext cx="56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a:spcBef>
                  <a:spcPct val="15000"/>
                </a:spcBef>
                <a:buClr>
                  <a:schemeClr val="bg1"/>
                </a:buClr>
                <a:buFont typeface="Times New Roman" panose="02020603050405020304" pitchFamily="18" charset="0"/>
                <a:buNone/>
              </a:pPr>
              <a:r>
                <a:rPr lang="en-US" altLang="zh-CN" sz="890">
                  <a:latin typeface="Trebuchet MS" panose="020B0603020202020204" pitchFamily="34" charset="0"/>
                  <a:ea typeface="宋体" panose="02010600030101010101" pitchFamily="2" charset="-122"/>
                </a:rPr>
                <a:t>Gxa</a:t>
              </a:r>
              <a:endParaRPr lang="en-US" altLang="zh-CN" sz="890">
                <a:latin typeface="Trebuchet MS" panose="020B0603020202020204" pitchFamily="34" charset="0"/>
                <a:ea typeface="宋体" panose="02010600030101010101" pitchFamily="2" charset="-122"/>
              </a:endParaRPr>
            </a:p>
          </p:txBody>
        </p:sp>
        <p:sp>
          <p:nvSpPr>
            <p:cNvPr id="212" name="Text Box 52"/>
            <p:cNvSpPr txBox="1">
              <a:spLocks noChangeArrowheads="1"/>
            </p:cNvSpPr>
            <p:nvPr>
              <p:custDataLst>
                <p:tags r:id="rId82"/>
              </p:custDataLst>
            </p:nvPr>
          </p:nvSpPr>
          <p:spPr bwMode="auto">
            <a:xfrm>
              <a:off x="2725" y="2371"/>
              <a:ext cx="2135" cy="1253"/>
            </a:xfrm>
            <a:prstGeom prst="rect">
              <a:avLst/>
            </a:prstGeom>
            <a:ln>
              <a:solidFill>
                <a:srgbClr val="FF3300"/>
              </a:solidFill>
            </a:ln>
          </p:spPr>
          <p:style>
            <a:lnRef idx="2">
              <a:schemeClr val="accent2"/>
            </a:lnRef>
            <a:fillRef idx="1">
              <a:schemeClr val="lt1"/>
            </a:fillRef>
            <a:effectRef idx="0">
              <a:schemeClr val="accent2"/>
            </a:effectRef>
            <a:fontRef idx="minor">
              <a:schemeClr val="dk1"/>
            </a:fontRef>
          </p:style>
          <p:txBody>
            <a:bodyPr lIns="35970" tIns="215823" rIns="35970" anchor="ctr"/>
            <a:lstStyle>
              <a:lvl1pPr eaLnBrk="0" hangingPunct="0">
                <a:defRPr>
                  <a:solidFill>
                    <a:schemeClr val="tx1"/>
                  </a:solidFill>
                  <a:latin typeface="Tahoma" panose="020B0604030504040204" pitchFamily="34" charset="0"/>
                  <a:ea typeface="黑体" panose="02010609060101010101" pitchFamily="2" charset="-122"/>
                </a:defRPr>
              </a:lvl1pPr>
              <a:lvl2pPr marL="742950" indent="-285750" eaLnBrk="0" hangingPunct="0">
                <a:defRPr>
                  <a:solidFill>
                    <a:schemeClr val="tx1"/>
                  </a:solidFill>
                  <a:latin typeface="Tahoma" panose="020B0604030504040204" pitchFamily="34" charset="0"/>
                  <a:ea typeface="黑体" panose="02010609060101010101" pitchFamily="2" charset="-122"/>
                </a:defRPr>
              </a:lvl2pPr>
              <a:lvl3pPr marL="1143000" indent="-228600" eaLnBrk="0" hangingPunct="0">
                <a:defRPr>
                  <a:solidFill>
                    <a:schemeClr val="tx1"/>
                  </a:solidFill>
                  <a:latin typeface="Tahoma" panose="020B0604030504040204" pitchFamily="34" charset="0"/>
                  <a:ea typeface="黑体" panose="02010609060101010101" pitchFamily="2" charset="-122"/>
                </a:defRPr>
              </a:lvl3pPr>
              <a:lvl4pPr marL="1600200" indent="-228600" eaLnBrk="0" hangingPunct="0">
                <a:defRPr>
                  <a:solidFill>
                    <a:schemeClr val="tx1"/>
                  </a:solidFill>
                  <a:latin typeface="Tahoma" panose="020B0604030504040204" pitchFamily="34" charset="0"/>
                  <a:ea typeface="黑体" panose="02010609060101010101" pitchFamily="2" charset="-122"/>
                </a:defRPr>
              </a:lvl4pPr>
              <a:lvl5pPr marL="2057400" indent="-228600" eaLnBrk="0" hangingPunct="0">
                <a:defRPr>
                  <a:solidFill>
                    <a:schemeClr val="tx1"/>
                  </a:solidFill>
                  <a:latin typeface="Tahoma" panose="020B0604030504040204" pitchFamily="34" charset="0"/>
                  <a:ea typeface="黑体" panose="0201060906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2" charset="-122"/>
                </a:defRPr>
              </a:lvl9pPr>
            </a:lstStyle>
            <a:p>
              <a:pPr eaLnBrk="1" hangingPunct="1">
                <a:lnSpc>
                  <a:spcPct val="105000"/>
                </a:lnSpc>
                <a:buClr>
                  <a:srgbClr val="969696"/>
                </a:buClr>
                <a:buFont typeface="Wingdings" panose="05000000000000000000" pitchFamily="2" charset="2"/>
                <a:buChar char="§"/>
                <a:defRPr/>
              </a:pPr>
              <a:endParaRPr lang="en-US" altLang="zh-CN" sz="1050" dirty="0">
                <a:solidFill>
                  <a:srgbClr val="323232"/>
                </a:solidFill>
                <a:latin typeface="Trebuchet MS" panose="020B0603020202020204" pitchFamily="34" charset="0"/>
                <a:ea typeface="宋体" panose="02010600030101010101" pitchFamily="2" charset="-122"/>
              </a:endParaRPr>
            </a:p>
            <a:p>
              <a:pPr eaLnBrk="1" hangingPunct="1">
                <a:lnSpc>
                  <a:spcPct val="105000"/>
                </a:lnSpc>
                <a:buClr>
                  <a:srgbClr val="969696"/>
                </a:buClr>
                <a:buFont typeface="Wingdings" panose="05000000000000000000" pitchFamily="2" charset="2"/>
                <a:buChar char="§"/>
                <a:defRPr/>
              </a:pPr>
              <a:r>
                <a:rPr lang="zh-CN" altLang="en-US" sz="1050" dirty="0">
                  <a:latin typeface="微软雅黑" panose="020B0503020204020204" charset="-122"/>
                  <a:ea typeface="微软雅黑" panose="020B0503020204020204" charset="-122"/>
                </a:rPr>
                <a:t>接入控制</a:t>
              </a:r>
              <a:endParaRPr lang="zh-CN" altLang="en-US" sz="1050" dirty="0">
                <a:latin typeface="微软雅黑" panose="020B0503020204020204" charset="-122"/>
                <a:ea typeface="微软雅黑" panose="020B0503020204020204" charset="-122"/>
              </a:endParaRPr>
            </a:p>
            <a:p>
              <a:pPr eaLnBrk="1" hangingPunct="1">
                <a:lnSpc>
                  <a:spcPct val="105000"/>
                </a:lnSpc>
                <a:buClr>
                  <a:srgbClr val="969696"/>
                </a:buClr>
                <a:buFont typeface="Wingdings" panose="05000000000000000000" pitchFamily="2" charset="2"/>
                <a:buChar char="§"/>
                <a:defRPr/>
              </a:pPr>
              <a:r>
                <a:rPr lang="zh-CN" altLang="en-US" sz="1050" dirty="0">
                  <a:latin typeface="微软雅黑" panose="020B0503020204020204" charset="-122"/>
                  <a:ea typeface="微软雅黑" panose="020B0503020204020204" charset="-122"/>
                </a:rPr>
                <a:t>用户移动性管理</a:t>
              </a:r>
              <a:endParaRPr lang="zh-CN" altLang="en-US" sz="1050" dirty="0">
                <a:latin typeface="微软雅黑" panose="020B0503020204020204" charset="-122"/>
                <a:ea typeface="微软雅黑" panose="020B0503020204020204" charset="-122"/>
              </a:endParaRPr>
            </a:p>
            <a:p>
              <a:pPr eaLnBrk="1" hangingPunct="1">
                <a:lnSpc>
                  <a:spcPct val="105000"/>
                </a:lnSpc>
                <a:buClr>
                  <a:srgbClr val="969696"/>
                </a:buClr>
                <a:buFont typeface="Wingdings" panose="05000000000000000000" pitchFamily="2" charset="2"/>
                <a:buChar char="§"/>
                <a:defRPr/>
              </a:pPr>
              <a:r>
                <a:rPr lang="zh-CN" altLang="en-US" sz="1050" dirty="0">
                  <a:latin typeface="微软雅黑" panose="020B0503020204020204" charset="-122"/>
                  <a:ea typeface="微软雅黑" panose="020B0503020204020204" charset="-122"/>
                </a:rPr>
                <a:t>寻呼，切换和漫游控制</a:t>
              </a:r>
              <a:endParaRPr lang="zh-CN" altLang="en-US" sz="1050" dirty="0">
                <a:latin typeface="微软雅黑" panose="020B0503020204020204" charset="-122"/>
                <a:ea typeface="微软雅黑" panose="020B0503020204020204" charset="-122"/>
              </a:endParaRPr>
            </a:p>
          </p:txBody>
        </p:sp>
        <p:sp>
          <p:nvSpPr>
            <p:cNvPr id="1099" name="Text Box 51"/>
            <p:cNvSpPr txBox="1">
              <a:spLocks noChangeArrowheads="1"/>
            </p:cNvSpPr>
            <p:nvPr>
              <p:custDataLst>
                <p:tags r:id="rId83"/>
              </p:custDataLst>
            </p:nvPr>
          </p:nvSpPr>
          <p:spPr bwMode="auto">
            <a:xfrm>
              <a:off x="2725" y="2356"/>
              <a:ext cx="2135" cy="378"/>
            </a:xfrm>
            <a:prstGeom prst="rect">
              <a:avLst/>
            </a:prstGeom>
            <a:solidFill>
              <a:srgbClr val="FF3300"/>
            </a:solidFill>
            <a:ln>
              <a:noFill/>
            </a:ln>
          </p:spPr>
          <p:txBody>
            <a:bodyPr wrap="none" anchor="ctr"/>
            <a:lstStyle>
              <a:lvl1pPr eaLnBrk="0" hangingPunct="0">
                <a:tabLst>
                  <a:tab pos="3946525" algn="l"/>
                </a:tabLst>
                <a:defRPr sz="1900" b="1">
                  <a:solidFill>
                    <a:schemeClr val="tx1"/>
                  </a:solidFill>
                  <a:latin typeface="Arial" panose="020B0604020202020204" pitchFamily="34" charset="0"/>
                  <a:ea typeface="微软雅黑" panose="020B0503020204020204" charset="-122"/>
                </a:defRPr>
              </a:lvl1pPr>
              <a:lvl2pPr marL="742950" indent="-285750" eaLnBrk="0" hangingPunct="0">
                <a:tabLst>
                  <a:tab pos="3946525" algn="l"/>
                </a:tabLst>
                <a:defRPr sz="1900" b="1">
                  <a:solidFill>
                    <a:schemeClr val="tx1"/>
                  </a:solidFill>
                  <a:latin typeface="Arial" panose="020B0604020202020204" pitchFamily="34" charset="0"/>
                  <a:ea typeface="微软雅黑" panose="020B0503020204020204" charset="-122"/>
                </a:defRPr>
              </a:lvl2pPr>
              <a:lvl3pPr marL="11430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3pPr>
              <a:lvl4pPr marL="16002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4pPr>
              <a:lvl5pPr marL="2057400" indent="-228600" eaLnBrk="0" hangingPunct="0">
                <a:tabLst>
                  <a:tab pos="3946525" algn="l"/>
                </a:tabLst>
                <a:defRPr sz="1900" b="1">
                  <a:solidFill>
                    <a:schemeClr val="tx1"/>
                  </a:solidFill>
                  <a:latin typeface="Arial" panose="020B0604020202020204" pitchFamily="34" charset="0"/>
                  <a:ea typeface="微软雅黑" panose="020B0503020204020204" charset="-122"/>
                </a:defRPr>
              </a:lvl5pPr>
              <a:lvl6pPr marL="25146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6pPr>
              <a:lvl7pPr marL="29718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7pPr>
              <a:lvl8pPr marL="34290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8pPr>
              <a:lvl9pPr marL="3886200" indent="-228600" defTabSz="957580" eaLnBrk="0" fontAlgn="base" hangingPunct="0">
                <a:spcBef>
                  <a:spcPct val="0"/>
                </a:spcBef>
                <a:spcAft>
                  <a:spcPct val="0"/>
                </a:spcAft>
                <a:tabLst>
                  <a:tab pos="3946525" algn="l"/>
                </a:tabLst>
                <a:defRPr sz="1900" b="1">
                  <a:solidFill>
                    <a:schemeClr val="tx1"/>
                  </a:solidFill>
                  <a:latin typeface="Arial" panose="020B0604020202020204" pitchFamily="34" charset="0"/>
                  <a:ea typeface="微软雅黑" panose="020B0503020204020204" charset="-122"/>
                </a:defRPr>
              </a:lvl9pPr>
            </a:lstStyle>
            <a:p>
              <a:pPr algn="ctr" eaLnBrk="1" hangingPunct="1">
                <a:lnSpc>
                  <a:spcPts val="1800"/>
                </a:lnSpc>
                <a:spcBef>
                  <a:spcPct val="15000"/>
                </a:spcBef>
                <a:buClr>
                  <a:srgbClr val="969696"/>
                </a:buClr>
              </a:pPr>
              <a:r>
                <a:rPr lang="en-US" altLang="zh-CN" sz="1200">
                  <a:solidFill>
                    <a:schemeClr val="bg1"/>
                  </a:solidFill>
                  <a:latin typeface="微软雅黑" panose="020B0503020204020204" charset="-122"/>
                </a:rPr>
                <a:t>MME</a:t>
              </a:r>
              <a:endParaRPr lang="en-US" altLang="zh-CN" sz="1200">
                <a:solidFill>
                  <a:schemeClr val="bg1"/>
                </a:solidFill>
                <a:latin typeface="微软雅黑" panose="020B0503020204020204" charset="-122"/>
              </a:endParaRPr>
            </a:p>
          </p:txBody>
        </p:sp>
        <p:sp>
          <p:nvSpPr>
            <p:cNvPr id="1100" name="Line 67"/>
            <p:cNvSpPr>
              <a:spLocks noChangeShapeType="1"/>
            </p:cNvSpPr>
            <p:nvPr>
              <p:custDataLst>
                <p:tags r:id="rId84"/>
              </p:custDataLst>
            </p:nvPr>
          </p:nvSpPr>
          <p:spPr bwMode="auto">
            <a:xfrm>
              <a:off x="3518" y="6626"/>
              <a:ext cx="218" cy="629"/>
            </a:xfrm>
            <a:prstGeom prst="line">
              <a:avLst/>
            </a:prstGeom>
            <a:noFill/>
            <a:ln w="38100" cmpd="dbl">
              <a:solidFill>
                <a:srgbClr val="CA4A53"/>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15"/>
            </a:p>
          </p:txBody>
        </p:sp>
        <p:cxnSp>
          <p:nvCxnSpPr>
            <p:cNvPr id="6" name="直线连接符 3"/>
            <p:cNvCxnSpPr/>
            <p:nvPr>
              <p:custDataLst>
                <p:tags r:id="rId85"/>
              </p:custDataLst>
            </p:nvPr>
          </p:nvCxnSpPr>
          <p:spPr>
            <a:xfrm>
              <a:off x="708" y="2145"/>
              <a:ext cx="14402"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8" name="文本框 7"/>
            <p:cNvSpPr txBox="1"/>
            <p:nvPr>
              <p:custDataLst>
                <p:tags r:id="rId86"/>
              </p:custDataLst>
            </p:nvPr>
          </p:nvSpPr>
          <p:spPr>
            <a:xfrm>
              <a:off x="708" y="1351"/>
              <a:ext cx="10659" cy="686"/>
            </a:xfrm>
            <a:prstGeom prst="rect">
              <a:avLst/>
            </a:prstGeom>
            <a:noFill/>
          </p:spPr>
          <p:txBody>
            <a:bodyPr wrap="square" rtlCol="0">
              <a:spAutoFit/>
            </a:bodyPr>
            <a:lstStyle/>
            <a:p>
              <a:pPr>
                <a:lnSpc>
                  <a:spcPct val="120000"/>
                </a:lnSpc>
              </a:pPr>
              <a:r>
                <a:rPr kumimoji="1" lang="en-US" altLang="zh-CN" sz="2400" dirty="0">
                  <a:solidFill>
                    <a:schemeClr val="accent1"/>
                  </a:solidFill>
                  <a:latin typeface="微软雅黑" panose="020B0503020204020204" charset="-122"/>
                  <a:ea typeface="微软雅黑" panose="020B0503020204020204" charset="-122"/>
                  <a:cs typeface="微软雅黑" panose="020B0503020204020204" charset="-122"/>
                  <a:sym typeface="+mn-ea"/>
                </a:rPr>
                <a:t>LTE</a:t>
              </a:r>
              <a:r>
                <a:rPr kumimoji="1" lang="zh-CN" altLang="en-US" sz="2400" dirty="0">
                  <a:solidFill>
                    <a:schemeClr val="accent1"/>
                  </a:solidFill>
                  <a:latin typeface="微软雅黑" panose="020B0503020204020204" charset="-122"/>
                  <a:ea typeface="微软雅黑" panose="020B0503020204020204" charset="-122"/>
                  <a:cs typeface="微软雅黑" panose="020B0503020204020204" charset="-122"/>
                  <a:sym typeface="+mn-ea"/>
                </a:rPr>
                <a:t>网络的整体架构</a:t>
              </a:r>
              <a:endParaRPr kumimoji="1" lang="zh-CN" altLang="en-US" sz="2400" dirty="0">
                <a:solidFill>
                  <a:schemeClr val="accent1"/>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文本框 94"/>
          <p:cNvSpPr txBox="1"/>
          <p:nvPr>
            <p:custDataLst>
              <p:tags r:id="rId1"/>
            </p:custDataLst>
          </p:nvPr>
        </p:nvSpPr>
        <p:spPr>
          <a:xfrm>
            <a:off x="609506" y="380876"/>
            <a:ext cx="6768752" cy="607695"/>
          </a:xfrm>
          <a:prstGeom prst="rect">
            <a:avLst/>
          </a:prstGeom>
          <a:noFill/>
        </p:spPr>
        <p:txBody>
          <a:bodyPr wrap="square" rtlCol="0">
            <a:spAutoFit/>
          </a:bodyPr>
          <a:lstStyle/>
          <a:p>
            <a:pPr>
              <a:lnSpc>
                <a:spcPct val="120000"/>
              </a:lnSpc>
            </a:pPr>
            <a:r>
              <a:rPr kumimoji="1" sz="2800" dirty="0">
                <a:solidFill>
                  <a:schemeClr val="accent1"/>
                </a:solidFill>
                <a:latin typeface="微软雅黑" panose="020B0503020204020204" charset="-122"/>
                <a:ea typeface="微软雅黑" panose="020B0503020204020204" charset="-122"/>
                <a:cs typeface="微软雅黑" panose="020B0503020204020204" charset="-122"/>
              </a:rPr>
              <a:t>LTE网络结构——</a:t>
            </a:r>
            <a:r>
              <a:rPr kumimoji="1" lang="zh-CN" sz="2800" dirty="0">
                <a:solidFill>
                  <a:schemeClr val="accent1"/>
                </a:solidFill>
                <a:latin typeface="微软雅黑" panose="020B0503020204020204" charset="-122"/>
                <a:ea typeface="微软雅黑" panose="020B0503020204020204" charset="-122"/>
                <a:cs typeface="微软雅黑" panose="020B0503020204020204" charset="-122"/>
              </a:rPr>
              <a:t>主要</a:t>
            </a:r>
            <a:r>
              <a:rPr kumimoji="1" sz="2800" dirty="0">
                <a:solidFill>
                  <a:schemeClr val="accent1"/>
                </a:solidFill>
                <a:latin typeface="微软雅黑" panose="020B0503020204020204" charset="-122"/>
                <a:ea typeface="微软雅黑" panose="020B0503020204020204" charset="-122"/>
                <a:cs typeface="微软雅黑" panose="020B0503020204020204" charset="-122"/>
              </a:rPr>
              <a:t>网元功能 </a:t>
            </a:r>
            <a:endParaRPr kumimoji="1" sz="2800" dirty="0">
              <a:solidFill>
                <a:schemeClr val="accent1"/>
              </a:solidFill>
              <a:latin typeface="微软雅黑" panose="020B0503020204020204" charset="-122"/>
              <a:ea typeface="微软雅黑" panose="020B0503020204020204" charset="-122"/>
              <a:cs typeface="微软雅黑" panose="020B0503020204020204" charset="-122"/>
            </a:endParaRPr>
          </a:p>
        </p:txBody>
      </p:sp>
      <p:graphicFrame>
        <p:nvGraphicFramePr>
          <p:cNvPr id="34839" name="Group 23"/>
          <p:cNvGraphicFramePr>
            <a:graphicFrameLocks noGrp="1"/>
          </p:cNvGraphicFramePr>
          <p:nvPr>
            <p:custDataLst>
              <p:tags r:id="rId2"/>
            </p:custDataLst>
          </p:nvPr>
        </p:nvGraphicFramePr>
        <p:xfrm>
          <a:off x="609600" y="988695"/>
          <a:ext cx="10753090" cy="5501005"/>
        </p:xfrm>
        <a:graphic>
          <a:graphicData uri="http://schemas.openxmlformats.org/drawingml/2006/table">
            <a:tbl>
              <a:tblPr/>
              <a:tblGrid>
                <a:gridCol w="2668905"/>
                <a:gridCol w="2671445"/>
                <a:gridCol w="2720975"/>
                <a:gridCol w="2691765"/>
              </a:tblGrid>
              <a:tr h="5207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latin typeface="Arial" panose="020B0604020202020204" pitchFamily="34" charset="0"/>
                          <a:ea typeface="华文细黑" panose="02010600040101010101" pitchFamily="2" charset="-122"/>
                        </a:rPr>
                        <a:t>E-Node B</a:t>
                      </a:r>
                      <a:endParaRPr kumimoji="0" lang="en-US" altLang="zh-CN" sz="2800" b="1" i="0" u="none" strike="noStrike" cap="none" normalizeH="0" baseline="0" dirty="0" smtClean="0">
                        <a:ln>
                          <a:noFill/>
                        </a:ln>
                        <a:solidFill>
                          <a:schemeClr val="tx1"/>
                        </a:solidFill>
                        <a:effectLst/>
                        <a:latin typeface="Arial" panose="020B0604020202020204" pitchFamily="34" charset="0"/>
                        <a:ea typeface="华文细黑" panose="02010600040101010101" pitchFamily="2" charset="-122"/>
                      </a:endParaRPr>
                    </a:p>
                  </a:txBody>
                  <a:tcPr marL="90000" marR="90000" marT="46801" marB="468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MME</a:t>
                      </a:r>
                      <a:endParaRPr kumimoji="0" lang="en-US" altLang="zh-CN" sz="2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Serving GW</a:t>
                      </a:r>
                      <a:endParaRPr kumimoji="0" lang="en-US" altLang="zh-CN" sz="2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PDN GW</a:t>
                      </a:r>
                      <a:endParaRPr kumimoji="0" lang="en-US" altLang="zh-CN" sz="2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endParaRPr>
                    </a:p>
                  </a:txBody>
                  <a:tcPr marL="90000" marR="90000" marT="46801" marB="468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80305">
                <a:tc>
                  <a:txBody>
                    <a:bodyPr/>
                    <a:lstStyle/>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None/>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具有现</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3GPP</a:t>
                      </a:r>
                      <a:r>
                        <a:rPr kumimoji="0" lang="en-US" altLang="zh-CN"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NodeB</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全部和</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RNC</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大部分功能，包括：</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物理层功能</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MAC</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RLC</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PDCP</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功能</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RRC</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功能</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资源调度和无线资源管理</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无线接入控制</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移动性管理</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txBody>
                  <a:tcPr marL="90000" marR="90000" marT="46801" marB="468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en-US" altLang="zh-CN"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NAS</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信令以及安全性功能</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3GPP</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接入网络移动性导致的</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CN</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节点间信令</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 空闲模式下</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UE</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跟踪和可达性</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 漫游</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 鉴权</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 承载管理功能（包括专用承载的建立）</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en-US" altLang="zh-CN" sz="2400" b="1" i="0" u="none" strike="noStrike" cap="none" normalizeH="0" baseline="0" smtClean="0">
                          <a:ln>
                            <a:noFill/>
                          </a:ln>
                          <a:solidFill>
                            <a:srgbClr val="0066FF"/>
                          </a:solidFill>
                          <a:effectLst/>
                          <a:latin typeface="楷体_GB2312" panose="02010609030101010101" pitchFamily="49" charset="-122"/>
                          <a:ea typeface="楷体_GB2312" panose="02010609030101010101" pitchFamily="49" charset="-122"/>
                        </a:rPr>
                        <a:t> </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支持</a:t>
                      </a:r>
                      <a:r>
                        <a:rPr kumimoji="0" lang="en-US" altLang="zh-CN"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UE</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的移动性切换用户面数据的功能</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 </a:t>
                      </a:r>
                      <a:r>
                        <a:rPr kumimoji="0" lang="en-US" altLang="zh-CN" sz="2400" b="1" i="0" u="none" strike="noStrike" cap="none" normalizeH="0" baseline="0" smtClean="0">
                          <a:ln>
                            <a:noFill/>
                          </a:ln>
                          <a:solidFill>
                            <a:srgbClr val="0066FF"/>
                          </a:solidFill>
                          <a:effectLst/>
                          <a:latin typeface="Arial" panose="020B0604020202020204" pitchFamily="34" charset="0"/>
                          <a:ea typeface="宋体" panose="02010600030101010101" pitchFamily="2" charset="-122"/>
                        </a:rPr>
                        <a:t>E-UTRAN</a:t>
                      </a: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空闲模式下行分组数据缓存和寻呼支持 </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数据包路由和转发</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rPr>
                        <a:t>上下行传输层数据包标记</a:t>
                      </a:r>
                      <a:endParaRPr kumimoji="0" lang="zh-CN" altLang="en-US" sz="2400" b="1" i="0" u="none" strike="noStrike" cap="none" normalizeH="0" baseline="0" smtClean="0">
                        <a:ln>
                          <a:noFill/>
                        </a:ln>
                        <a:solidFill>
                          <a:srgbClr val="0066FF"/>
                        </a:solidFill>
                        <a:effectLst/>
                        <a:latin typeface="宋体" panose="02010600030101010101" pitchFamily="2" charset="-122"/>
                        <a:ea typeface="宋体" panose="02010600030101010101" pitchFamily="2" charset="-122"/>
                      </a:endParaRP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基于用户的包过滤</a:t>
                      </a:r>
                      <a:endPar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合法监听</a:t>
                      </a:r>
                      <a:endPar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en-US" altLang="zh-CN"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IP</a:t>
                      </a:r>
                      <a:r>
                        <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地址分配</a:t>
                      </a:r>
                      <a:endPar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上下行传输层数据包标记</a:t>
                      </a:r>
                      <a:endPar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CC6600"/>
                        </a:buClr>
                        <a:buSzPct val="80000"/>
                        <a:buFont typeface="Wingdings" panose="05000000000000000000" pitchFamily="2" charset="2"/>
                        <a:buChar char="Ø"/>
                      </a:pPr>
                      <a:r>
                        <a:rPr kumimoji="0" lang="en-US" altLang="zh-CN" sz="2400" b="1" i="0" u="none" strike="noStrike" cap="none" normalizeH="0" baseline="0" dirty="0" smtClean="0">
                          <a:ln>
                            <a:noFill/>
                          </a:ln>
                          <a:solidFill>
                            <a:srgbClr val="0066FF"/>
                          </a:solidFill>
                          <a:effectLst/>
                          <a:latin typeface="Arial" panose="020B0604020202020204" pitchFamily="34" charset="0"/>
                          <a:ea typeface="宋体" panose="02010600030101010101" pitchFamily="2" charset="-122"/>
                        </a:rPr>
                        <a:t>DHCPv4</a:t>
                      </a:r>
                      <a:r>
                        <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和</a:t>
                      </a:r>
                      <a:r>
                        <a:rPr kumimoji="0" lang="en-US" altLang="zh-CN" sz="2400" b="1" i="0" u="none" strike="noStrike" cap="none" normalizeH="0" baseline="0" dirty="0" smtClean="0">
                          <a:ln>
                            <a:noFill/>
                          </a:ln>
                          <a:solidFill>
                            <a:srgbClr val="0066FF"/>
                          </a:solidFill>
                          <a:effectLst/>
                          <a:latin typeface="Arial" panose="020B0604020202020204" pitchFamily="34" charset="0"/>
                          <a:ea typeface="宋体" panose="02010600030101010101" pitchFamily="2" charset="-122"/>
                        </a:rPr>
                        <a:t>DHCPv6</a:t>
                      </a:r>
                      <a:r>
                        <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a:t>
                      </a:r>
                      <a:r>
                        <a:rPr kumimoji="0" lang="en-US" altLang="zh-CN" sz="2400" b="1" i="0" u="none" strike="noStrike" cap="none" normalizeH="0" baseline="0" dirty="0" smtClean="0">
                          <a:ln>
                            <a:noFill/>
                          </a:ln>
                          <a:solidFill>
                            <a:srgbClr val="0066FF"/>
                          </a:solidFill>
                          <a:effectLst/>
                          <a:latin typeface="Arial" panose="020B0604020202020204" pitchFamily="34" charset="0"/>
                          <a:ea typeface="宋体" panose="02010600030101010101" pitchFamily="2" charset="-122"/>
                        </a:rPr>
                        <a:t>client</a:t>
                      </a:r>
                      <a:r>
                        <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a:t>
                      </a:r>
                      <a:r>
                        <a:rPr kumimoji="0" lang="en-US" altLang="zh-CN" sz="2400" b="1" i="0" u="none" strike="noStrike" cap="none" normalizeH="0" baseline="0" dirty="0" smtClean="0">
                          <a:ln>
                            <a:noFill/>
                          </a:ln>
                          <a:solidFill>
                            <a:srgbClr val="0066FF"/>
                          </a:solidFill>
                          <a:effectLst/>
                          <a:latin typeface="Arial" panose="020B0604020202020204" pitchFamily="34" charset="0"/>
                          <a:ea typeface="宋体" panose="02010600030101010101" pitchFamily="2" charset="-122"/>
                        </a:rPr>
                        <a:t>relay</a:t>
                      </a:r>
                      <a:r>
                        <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a:t>
                      </a:r>
                      <a:r>
                        <a:rPr kumimoji="0" lang="en-US" altLang="zh-CN" sz="2400" b="1" i="0" u="none" strike="noStrike" cap="none" normalizeH="0" baseline="0" dirty="0" smtClean="0">
                          <a:ln>
                            <a:noFill/>
                          </a:ln>
                          <a:solidFill>
                            <a:srgbClr val="0066FF"/>
                          </a:solidFill>
                          <a:effectLst/>
                          <a:latin typeface="Arial" panose="020B0604020202020204" pitchFamily="34" charset="0"/>
                          <a:ea typeface="宋体" panose="02010600030101010101" pitchFamily="2" charset="-122"/>
                        </a:rPr>
                        <a:t>server</a:t>
                      </a:r>
                      <a:r>
                        <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rPr>
                        <a:t>）</a:t>
                      </a:r>
                      <a:endParaRPr kumimoji="0" lang="zh-CN" altLang="en-US" sz="2400" b="1" i="0" u="none" strike="noStrike" cap="none" normalizeH="0" baseline="0" dirty="0" smtClean="0">
                        <a:ln>
                          <a:noFill/>
                        </a:ln>
                        <a:solidFill>
                          <a:srgbClr val="0066FF"/>
                        </a:solidFill>
                        <a:effectLst/>
                        <a:latin typeface="宋体" panose="02010600030101010101" pitchFamily="2" charset="-122"/>
                        <a:ea typeface="宋体" panose="02010600030101010101" pitchFamily="2" charset="-122"/>
                      </a:endParaRPr>
                    </a:p>
                  </a:txBody>
                  <a:tcPr marL="90000" marR="90000" marT="46801" marB="468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图片 30725"/>
          <p:cNvPicPr>
            <a:picLocks noChangeAspect="1"/>
          </p:cNvPicPr>
          <p:nvPr/>
        </p:nvPicPr>
        <p:blipFill>
          <a:blip r:embed="rId1"/>
          <a:stretch>
            <a:fillRect/>
          </a:stretch>
        </p:blipFill>
        <p:spPr>
          <a:xfrm>
            <a:off x="457835" y="152400"/>
            <a:ext cx="7332980" cy="6358890"/>
          </a:xfrm>
          <a:prstGeom prst="rect">
            <a:avLst/>
          </a:prstGeom>
          <a:noFill/>
          <a:ln w="9525">
            <a:noFill/>
          </a:ln>
        </p:spPr>
      </p:pic>
      <p:sp>
        <p:nvSpPr>
          <p:cNvPr id="20482" name="矩形 30726"/>
          <p:cNvSpPr/>
          <p:nvPr/>
        </p:nvSpPr>
        <p:spPr>
          <a:xfrm>
            <a:off x="8951595" y="2909570"/>
            <a:ext cx="2885440" cy="645160"/>
          </a:xfrm>
          <a:prstGeom prst="rect">
            <a:avLst/>
          </a:prstGeom>
          <a:noFill/>
          <a:ln w="9525">
            <a:noFill/>
          </a:ln>
        </p:spPr>
        <p:txBody>
          <a:bodyPr wrap="square"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6-4 4G</a:t>
            </a:r>
            <a:r>
              <a:rPr lang="zh-CN" altLang="en-US" dirty="0">
                <a:latin typeface="Arial" panose="020B0604020202020204" pitchFamily="34" charset="0"/>
                <a:ea typeface="宋体" panose="02010600030101010101" pitchFamily="2" charset="-122"/>
              </a:rPr>
              <a:t>与</a:t>
            </a:r>
            <a:r>
              <a:rPr lang="en-US" altLang="zh-CN">
                <a:latin typeface="Arial" panose="020B0604020202020204" pitchFamily="34" charset="0"/>
                <a:ea typeface="宋体" panose="02010600030101010101" pitchFamily="2" charset="-122"/>
              </a:rPr>
              <a:t>3G</a:t>
            </a:r>
            <a:r>
              <a:rPr lang="zh-CN" altLang="en-US" dirty="0">
                <a:latin typeface="Arial" panose="020B0604020202020204" pitchFamily="34" charset="0"/>
                <a:ea typeface="宋体" panose="02010600030101010101" pitchFamily="2" charset="-122"/>
              </a:rPr>
              <a:t>混合组网的网络架构 </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占位符 97282"/>
          <p:cNvSpPr>
            <a:spLocks noGrp="1"/>
          </p:cNvSpPr>
          <p:nvPr>
            <p:ph idx="1"/>
          </p:nvPr>
        </p:nvSpPr>
        <p:spPr>
          <a:xfrm>
            <a:off x="428625" y="1066800"/>
            <a:ext cx="11211560" cy="5064125"/>
          </a:xfrm>
        </p:spPr>
        <p:txBody>
          <a:bodyPr anchor="t" anchorCtr="0"/>
          <a:lstStyle/>
          <a:p>
            <a:r>
              <a:rPr lang="zh-CN" altLang="en-US" sz="2400" dirty="0"/>
              <a:t>简而言之，</a:t>
            </a:r>
            <a:r>
              <a:rPr lang="en-US" altLang="zh-CN" sz="2400"/>
              <a:t>802.16e</a:t>
            </a:r>
            <a:r>
              <a:rPr lang="zh-CN" altLang="en-US" sz="2400" dirty="0"/>
              <a:t>和以此为基础的移动</a:t>
            </a:r>
            <a:r>
              <a:rPr lang="en-US" altLang="zh-CN" sz="2400" b="1" err="1">
                <a:effectLst>
                  <a:outerShdw blurRad="38100" dist="38100" dir="2700000" algn="tl">
                    <a:srgbClr val="000000">
                      <a:alpha val="43137"/>
                    </a:srgbClr>
                  </a:outerShdw>
                </a:effectLst>
              </a:rPr>
              <a:t>WiMAX</a:t>
            </a:r>
            <a:r>
              <a:rPr lang="zh-CN" altLang="en-US" sz="2400" b="1" dirty="0">
                <a:effectLst>
                  <a:outerShdw blurRad="38100" dist="38100" dir="2700000" algn="tl">
                    <a:srgbClr val="000000">
                      <a:alpha val="43137"/>
                    </a:srgbClr>
                  </a:outerShdw>
                </a:effectLst>
              </a:rPr>
              <a:t>技术（全球互通微波存取技术）</a:t>
            </a:r>
            <a:r>
              <a:rPr lang="zh-CN" altLang="en-US" sz="2400" dirty="0"/>
              <a:t>是“宽带接入移动化”思想的体现。</a:t>
            </a:r>
            <a:endParaRPr lang="zh-CN" altLang="en-US" sz="2400" dirty="0"/>
          </a:p>
          <a:p>
            <a:r>
              <a:rPr lang="en-US" altLang="zh-CN" sz="2400" err="1"/>
              <a:t>WiMAX</a:t>
            </a:r>
            <a:r>
              <a:rPr lang="zh-CN" altLang="en-US" sz="2400" dirty="0"/>
              <a:t>的主要的空中接口技术是</a:t>
            </a:r>
            <a:r>
              <a:rPr lang="en-US" altLang="zh-CN" sz="2400"/>
              <a:t>OFDMA</a:t>
            </a:r>
            <a:r>
              <a:rPr lang="zh-CN" altLang="en-US" sz="2400" dirty="0"/>
              <a:t>（正交频分多址）和</a:t>
            </a:r>
            <a:r>
              <a:rPr lang="en-US" altLang="zh-CN" sz="2400"/>
              <a:t>MIMO</a:t>
            </a:r>
            <a:r>
              <a:rPr lang="zh-CN" altLang="en-US" sz="2400" dirty="0"/>
              <a:t>（多入多出），支持</a:t>
            </a:r>
            <a:r>
              <a:rPr lang="en-US" altLang="zh-CN" sz="2400"/>
              <a:t>10MHz</a:t>
            </a:r>
            <a:r>
              <a:rPr lang="zh-CN" altLang="en-US" sz="2400" dirty="0"/>
              <a:t>以上的带宽，可以提供数十</a:t>
            </a:r>
            <a:r>
              <a:rPr lang="en-US" altLang="zh-CN" sz="2400"/>
              <a:t>Mbps</a:t>
            </a:r>
            <a:r>
              <a:rPr lang="zh-CN" altLang="en-US" sz="2400" dirty="0"/>
              <a:t>的高速数据业务，并能够支持车载移动速度。</a:t>
            </a:r>
            <a:endParaRPr lang="zh-CN" altLang="en-US" sz="2400" dirty="0"/>
          </a:p>
          <a:p>
            <a:r>
              <a:rPr lang="zh-CN" altLang="en-US" sz="2400" dirty="0"/>
              <a:t>相比之下，</a:t>
            </a:r>
            <a:r>
              <a:rPr lang="en-US" altLang="zh-CN" sz="2400"/>
              <a:t>WCDMA</a:t>
            </a:r>
            <a:r>
              <a:rPr lang="zh-CN" altLang="en-US" sz="2400" dirty="0"/>
              <a:t>单载波</a:t>
            </a:r>
            <a:r>
              <a:rPr lang="en-US" altLang="zh-CN" sz="2400"/>
              <a:t>HSDPA</a:t>
            </a:r>
            <a:r>
              <a:rPr lang="zh-CN" altLang="en-US" sz="2400" dirty="0"/>
              <a:t>的峰值速率仅为</a:t>
            </a:r>
            <a:r>
              <a:rPr lang="en-US" altLang="zh-CN" sz="2400"/>
              <a:t>14.4Mbps</a:t>
            </a:r>
            <a:r>
              <a:rPr lang="zh-CN" altLang="en-US" sz="2400" dirty="0"/>
              <a:t>，在市场宣传上处于非常不利的地位。更进一步，</a:t>
            </a:r>
            <a:r>
              <a:rPr lang="en-US" altLang="zh-CN" sz="2400"/>
              <a:t>OFDMA</a:t>
            </a:r>
            <a:r>
              <a:rPr lang="zh-CN" altLang="en-US" sz="2400" dirty="0"/>
              <a:t>本身具有大量正交窄带子载波构成的特点．允许系统灵活扩展到更大带宽；而</a:t>
            </a:r>
            <a:r>
              <a:rPr lang="en-US" altLang="zh-CN" sz="2400"/>
              <a:t>5 MHz</a:t>
            </a:r>
            <a:r>
              <a:rPr lang="zh-CN" altLang="en-US" sz="2400" dirty="0"/>
              <a:t>以上的宽带</a:t>
            </a:r>
            <a:r>
              <a:rPr lang="en-US" altLang="zh-CN" sz="2400"/>
              <a:t>CDMA</a:t>
            </a:r>
            <a:r>
              <a:rPr lang="zh-CN" altLang="en-US" sz="2400" dirty="0"/>
              <a:t>系统会面临频率选择性衰落环境下接收机复杂等一系列技术问题。因此，</a:t>
            </a:r>
            <a:r>
              <a:rPr lang="en-US" altLang="zh-CN" sz="2400"/>
              <a:t>3GPP</a:t>
            </a:r>
            <a:r>
              <a:rPr lang="zh-CN" altLang="en-US" sz="2400" dirty="0"/>
              <a:t>迫切需要一种新的标准来对抗</a:t>
            </a:r>
            <a:r>
              <a:rPr lang="en-US" altLang="zh-CN" sz="2400" err="1"/>
              <a:t>WiMAX</a:t>
            </a:r>
            <a:r>
              <a:rPr lang="zh-CN" altLang="en-US" sz="2400" dirty="0"/>
              <a:t>。在这种形势下，</a:t>
            </a:r>
            <a:r>
              <a:rPr lang="en-US" altLang="zh-CN" sz="2400"/>
              <a:t>LTE</a:t>
            </a:r>
            <a:r>
              <a:rPr lang="zh-CN" altLang="en-US" sz="2400" dirty="0"/>
              <a:t>（长期演进项目）就应运而生了。 </a:t>
            </a:r>
            <a:endParaRPr lang="zh-CN"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50" name="Picture 4"/>
          <p:cNvPicPr>
            <a:picLocks noChangeAspect="1"/>
          </p:cNvPicPr>
          <p:nvPr>
            <p:custDataLst>
              <p:tags r:id="rId1"/>
            </p:custDataLst>
          </p:nvPr>
        </p:nvPicPr>
        <p:blipFill>
          <a:blip r:embed="rId2"/>
          <a:stretch>
            <a:fillRect/>
          </a:stretch>
        </p:blipFill>
        <p:spPr>
          <a:xfrm>
            <a:off x="5867400" y="1295400"/>
            <a:ext cx="5781040" cy="5219065"/>
          </a:xfrm>
          <a:prstGeom prst="rect">
            <a:avLst/>
          </a:prstGeom>
          <a:noFill/>
          <a:ln w="9525">
            <a:noFill/>
          </a:ln>
        </p:spPr>
      </p:pic>
      <p:pic>
        <p:nvPicPr>
          <p:cNvPr id="8198" name="Picture 4"/>
          <p:cNvPicPr>
            <a:picLocks noChangeAspect="1"/>
          </p:cNvPicPr>
          <p:nvPr>
            <p:custDataLst>
              <p:tags r:id="rId3"/>
            </p:custDataLst>
          </p:nvPr>
        </p:nvPicPr>
        <p:blipFill>
          <a:blip r:embed="rId4"/>
          <a:stretch>
            <a:fillRect/>
          </a:stretch>
        </p:blipFill>
        <p:spPr>
          <a:xfrm>
            <a:off x="0" y="4495800"/>
            <a:ext cx="4989830" cy="1409065"/>
          </a:xfrm>
          <a:prstGeom prst="rect">
            <a:avLst/>
          </a:prstGeom>
          <a:noFill/>
          <a:ln w="9525">
            <a:noFill/>
          </a:ln>
        </p:spPr>
      </p:pic>
      <p:pic>
        <p:nvPicPr>
          <p:cNvPr id="10246" name="Picture 1" descr="22"/>
          <p:cNvPicPr>
            <a:picLocks noChangeAspect="1"/>
          </p:cNvPicPr>
          <p:nvPr>
            <p:custDataLst>
              <p:tags r:id="rId5"/>
            </p:custDataLst>
          </p:nvPr>
        </p:nvPicPr>
        <p:blipFill>
          <a:blip r:embed="rId6"/>
          <a:stretch>
            <a:fillRect/>
          </a:stretch>
        </p:blipFill>
        <p:spPr>
          <a:xfrm>
            <a:off x="6553200" y="3013075"/>
            <a:ext cx="1941830" cy="1482725"/>
          </a:xfrm>
          <a:prstGeom prst="rect">
            <a:avLst/>
          </a:prstGeom>
          <a:noFill/>
          <a:ln w="9525">
            <a:noFill/>
          </a:ln>
        </p:spPr>
      </p:pic>
      <p:cxnSp>
        <p:nvCxnSpPr>
          <p:cNvPr id="4" name="直接箭头连接符 3"/>
          <p:cNvCxnSpPr/>
          <p:nvPr>
            <p:custDataLst>
              <p:tags r:id="rId7"/>
            </p:custDataLst>
          </p:nvPr>
        </p:nvCxnSpPr>
        <p:spPr>
          <a:xfrm flipH="1" flipV="1">
            <a:off x="8610600" y="3886200"/>
            <a:ext cx="1022350" cy="137160"/>
          </a:xfrm>
          <a:prstGeom prst="straightConnector1">
            <a:avLst/>
          </a:prstGeom>
          <a:ln>
            <a:headEnd type="none" w="med" len="med"/>
            <a:tailEnd type="arrow" w="med" len="med"/>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custDataLst>
              <p:tags r:id="rId8"/>
            </p:custDataLst>
          </p:nvPr>
        </p:nvCxnSpPr>
        <p:spPr>
          <a:xfrm flipH="1">
            <a:off x="5029200" y="5257800"/>
            <a:ext cx="685800" cy="76200"/>
          </a:xfrm>
          <a:prstGeom prst="straightConnector1">
            <a:avLst/>
          </a:prstGeom>
          <a:ln>
            <a:headEnd type="none" w="med" len="med"/>
            <a:tailEnd type="arrow" w="med" len="med"/>
          </a:ln>
        </p:spPr>
        <p:style>
          <a:lnRef idx="2">
            <a:schemeClr val="accent1"/>
          </a:lnRef>
          <a:fillRef idx="0">
            <a:srgbClr val="FFFFFF"/>
          </a:fillRef>
          <a:effectRef idx="0">
            <a:srgbClr val="FFFFFF"/>
          </a:effectRef>
          <a:fontRef idx="minor">
            <a:schemeClr val="tx1"/>
          </a:fontRef>
        </p:style>
      </p:cxnSp>
      <p:sp>
        <p:nvSpPr>
          <p:cNvPr id="6148" name="文本框 5"/>
          <p:cNvSpPr/>
          <p:nvPr>
            <p:custDataLst>
              <p:tags r:id="rId9"/>
            </p:custDataLst>
          </p:nvPr>
        </p:nvSpPr>
        <p:spPr>
          <a:xfrm>
            <a:off x="533215" y="457489"/>
            <a:ext cx="10610842" cy="640080"/>
          </a:xfrm>
          <a:prstGeom prst="rect">
            <a:avLst/>
          </a:prstGeom>
          <a:noFill/>
          <a:ln w="9525">
            <a:noFill/>
          </a:ln>
        </p:spPr>
        <p:txBody>
          <a:bodyPr anchor="t" anchorCtr="0">
            <a:spAutoFit/>
          </a:bodyPr>
          <a:p>
            <a:pPr>
              <a:lnSpc>
                <a:spcPct val="150000"/>
              </a:lnSpc>
            </a:pPr>
            <a:r>
              <a:rPr lang="en-US" altLang="zh-CN" sz="2375" dirty="0">
                <a:solidFill>
                  <a:srgbClr val="000000"/>
                </a:solidFill>
                <a:latin typeface="微软雅黑" panose="020B0503020204020204" charset="-122"/>
                <a:ea typeface="微软雅黑" panose="020B0503020204020204" charset="-122"/>
                <a:sym typeface="微软雅黑" panose="020B0503020204020204" charset="-122"/>
              </a:rPr>
              <a:t>4G </a:t>
            </a:r>
            <a:r>
              <a:rPr lang="zh-CN" altLang="en-US" sz="2375" dirty="0">
                <a:solidFill>
                  <a:srgbClr val="000000"/>
                </a:solidFill>
                <a:latin typeface="微软雅黑" panose="020B0503020204020204" charset="-122"/>
                <a:ea typeface="微软雅黑" panose="020B0503020204020204" charset="-122"/>
                <a:sym typeface="微软雅黑" panose="020B0503020204020204" charset="-122"/>
              </a:rPr>
              <a:t>分布式基站解决方案</a:t>
            </a:r>
            <a:endParaRPr lang="zh-CN" altLang="en-US" sz="2375"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8229600" y="3200400"/>
            <a:ext cx="4064000" cy="368300"/>
          </a:xfrm>
          <a:prstGeom prst="rect">
            <a:avLst/>
          </a:prstGeom>
          <a:noFill/>
        </p:spPr>
        <p:txBody>
          <a:bodyPr wrap="square" rtlCol="0">
            <a:spAutoFit/>
          </a:bodyPr>
          <a:p>
            <a:r>
              <a:rPr lang="en-US" altLang="zh-CN">
                <a:solidFill>
                  <a:srgbClr val="FF0000"/>
                </a:solidFill>
              </a:rPr>
              <a:t>RRU</a:t>
            </a:r>
            <a:endParaRPr lang="en-US" altLang="zh-CN">
              <a:solidFill>
                <a:srgbClr val="FF0000"/>
              </a:solidFill>
            </a:endParaRPr>
          </a:p>
        </p:txBody>
      </p:sp>
      <p:sp>
        <p:nvSpPr>
          <p:cNvPr id="3" name="文本框 2"/>
          <p:cNvSpPr txBox="1"/>
          <p:nvPr/>
        </p:nvSpPr>
        <p:spPr>
          <a:xfrm>
            <a:off x="2590800" y="5867400"/>
            <a:ext cx="4064000" cy="368300"/>
          </a:xfrm>
          <a:prstGeom prst="rect">
            <a:avLst/>
          </a:prstGeom>
          <a:noFill/>
        </p:spPr>
        <p:txBody>
          <a:bodyPr wrap="square" rtlCol="0">
            <a:spAutoFit/>
          </a:bodyPr>
          <a:p>
            <a:r>
              <a:rPr lang="en-US" altLang="zh-CN">
                <a:solidFill>
                  <a:srgbClr val="FF0000"/>
                </a:solidFill>
              </a:rPr>
              <a:t>BBU</a:t>
            </a:r>
            <a:endParaRPr lang="en-US" altLang="zh-CN">
              <a:solidFill>
                <a:srgbClr val="FF0000"/>
              </a:solidFill>
            </a:endParaRPr>
          </a:p>
        </p:txBody>
      </p:sp>
      <p:sp>
        <p:nvSpPr>
          <p:cNvPr id="6" name="内容占位符 5"/>
          <p:cNvSpPr>
            <a:spLocks noGrp="1"/>
          </p:cNvSpPr>
          <p:nvPr>
            <p:ph idx="1"/>
            <p:custDataLst>
              <p:tags r:id="rId10"/>
            </p:custDataLst>
          </p:nvPr>
        </p:nvSpPr>
        <p:spPr>
          <a:xfrm>
            <a:off x="457200" y="1097280"/>
            <a:ext cx="8204835" cy="4530725"/>
          </a:xfrm>
        </p:spPr>
        <p:txBody>
          <a:bodyPr/>
          <a:p>
            <a:r>
              <a:rPr lang="en-US" altLang="zh-CN" sz="2400"/>
              <a:t>BBU+RRU+</a:t>
            </a:r>
            <a:r>
              <a:rPr lang="zh-CN" altLang="en-US" sz="2400"/>
              <a:t>天馈系统</a:t>
            </a:r>
            <a:endParaRPr lang="zh-CN" altLang="en-US" sz="2400"/>
          </a:p>
          <a:p>
            <a:r>
              <a:rPr lang="en-US" altLang="zh-CN" sz="2400"/>
              <a:t>BBU</a:t>
            </a:r>
            <a:r>
              <a:rPr lang="zh-CN" altLang="en-US" sz="2400"/>
              <a:t>主要负责基站信号处理和控制基站；</a:t>
            </a:r>
            <a:endParaRPr lang="zh-CN" altLang="en-US" sz="2400"/>
          </a:p>
          <a:p>
            <a:r>
              <a:rPr lang="en-US" altLang="zh-CN" sz="2400"/>
              <a:t>RRU</a:t>
            </a:r>
            <a:r>
              <a:rPr lang="zh-CN" altLang="en-US" sz="2400"/>
              <a:t>主要负责射频处理，调制和放大信号等；</a:t>
            </a:r>
            <a:endParaRPr lang="zh-CN" altLang="en-US" sz="2400"/>
          </a:p>
          <a:p>
            <a:r>
              <a:rPr lang="zh-CN" altLang="en-US" sz="2400"/>
              <a:t>天线主要负责线缆上导行波和空气中空间波之间的转换，实现发射和接受信号；</a:t>
            </a:r>
            <a:endParaRPr lang="zh-CN" altLang="en-US" sz="2400"/>
          </a:p>
          <a:p>
            <a:r>
              <a:rPr lang="zh-CN" altLang="en-US" sz="2400"/>
              <a:t>馈线主要用于连接</a:t>
            </a:r>
            <a:r>
              <a:rPr lang="en-US" altLang="zh-CN" sz="2400"/>
              <a:t>RRU</a:t>
            </a:r>
            <a:r>
              <a:rPr lang="zh-CN" altLang="en-US" sz="2400"/>
              <a:t>和天线。</a:t>
            </a:r>
            <a:endParaRPr lang="zh-CN" altLang="en-US" sz="2400"/>
          </a:p>
          <a:p>
            <a:endParaRPr lang="zh-CN" altLang="en-US"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6" name="Picture 2" descr="21"/>
          <p:cNvPicPr>
            <a:picLocks noChangeAspect="1"/>
          </p:cNvPicPr>
          <p:nvPr/>
        </p:nvPicPr>
        <p:blipFill>
          <a:blip r:embed="rId1"/>
          <a:stretch>
            <a:fillRect/>
          </a:stretch>
        </p:blipFill>
        <p:spPr>
          <a:xfrm>
            <a:off x="304800" y="1371600"/>
            <a:ext cx="11049000" cy="4990465"/>
          </a:xfrm>
          <a:prstGeom prst="rect">
            <a:avLst/>
          </a:prstGeom>
          <a:noFill/>
          <a:ln w="9525">
            <a:noFill/>
          </a:ln>
        </p:spPr>
      </p:pic>
      <p:sp>
        <p:nvSpPr>
          <p:cNvPr id="6149" name="文本框 5"/>
          <p:cNvSpPr/>
          <p:nvPr/>
        </p:nvSpPr>
        <p:spPr>
          <a:xfrm>
            <a:off x="790390" y="228889"/>
            <a:ext cx="10610842" cy="1078865"/>
          </a:xfrm>
          <a:prstGeom prst="rect">
            <a:avLst/>
          </a:prstGeom>
          <a:noFill/>
          <a:ln w="9525">
            <a:noFill/>
          </a:ln>
        </p:spPr>
        <p:txBody>
          <a:bodyPr anchor="t" anchorCtr="0">
            <a:spAutoFit/>
          </a:bodyPr>
          <a:p>
            <a:pPr>
              <a:lnSpc>
                <a:spcPct val="150000"/>
              </a:lnSpc>
            </a:pPr>
            <a:r>
              <a:rPr lang="en-US" altLang="zh-CN" sz="2375" dirty="0">
                <a:solidFill>
                  <a:srgbClr val="000000"/>
                </a:solidFill>
                <a:latin typeface="微软雅黑" panose="020B0503020204020204" charset="-122"/>
                <a:ea typeface="微软雅黑" panose="020B0503020204020204" charset="-122"/>
                <a:sym typeface="微软雅黑" panose="020B0503020204020204" charset="-122"/>
              </a:rPr>
              <a:t>BBU-RRU </a:t>
            </a:r>
            <a:r>
              <a:rPr lang="zh-CN" altLang="en-US" sz="2375" dirty="0">
                <a:solidFill>
                  <a:srgbClr val="000000"/>
                </a:solidFill>
                <a:latin typeface="微软雅黑" panose="020B0503020204020204" charset="-122"/>
                <a:ea typeface="微软雅黑" panose="020B0503020204020204" charset="-122"/>
                <a:sym typeface="微软雅黑" panose="020B0503020204020204" charset="-122"/>
              </a:rPr>
              <a:t>在网络中的位置</a:t>
            </a:r>
            <a:endParaRPr lang="zh-CN" altLang="en-US" sz="2375" dirty="0">
              <a:solidFill>
                <a:srgbClr val="000000"/>
              </a:solidFill>
              <a:latin typeface="微软雅黑" panose="020B0503020204020204" charset="-122"/>
              <a:ea typeface="微软雅黑" panose="020B0503020204020204" charset="-122"/>
              <a:sym typeface="微软雅黑" panose="020B0503020204020204" charset="-122"/>
            </a:endParaRPr>
          </a:p>
          <a:p>
            <a:pPr>
              <a:lnSpc>
                <a:spcPct val="150000"/>
              </a:lnSpc>
            </a:pPr>
            <a:endParaRPr lang="zh-CN" altLang="en-US" sz="1900"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2" name="文本框 5"/>
          <p:cNvSpPr/>
          <p:nvPr/>
        </p:nvSpPr>
        <p:spPr>
          <a:xfrm>
            <a:off x="685615" y="457489"/>
            <a:ext cx="10610842" cy="640080"/>
          </a:xfrm>
          <a:prstGeom prst="rect">
            <a:avLst/>
          </a:prstGeom>
          <a:noFill/>
          <a:ln w="9525">
            <a:noFill/>
          </a:ln>
        </p:spPr>
        <p:txBody>
          <a:bodyPr anchor="t" anchorCtr="0">
            <a:spAutoFit/>
          </a:bodyPr>
          <a:p>
            <a:pPr>
              <a:lnSpc>
                <a:spcPct val="150000"/>
              </a:lnSpc>
            </a:pPr>
            <a:r>
              <a:rPr lang="zh-CN" altLang="en-US" sz="2375" dirty="0">
                <a:solidFill>
                  <a:srgbClr val="000000"/>
                </a:solidFill>
                <a:latin typeface="微软雅黑" panose="020B0503020204020204" charset="-122"/>
                <a:ea typeface="微软雅黑" panose="020B0503020204020204" charset="-122"/>
                <a:sym typeface="微软雅黑" panose="020B0503020204020204" charset="-122"/>
              </a:rPr>
              <a:t>RRU的组网</a:t>
            </a:r>
            <a:endParaRPr lang="zh-CN" altLang="en-US" sz="1900" dirty="0">
              <a:solidFill>
                <a:srgbClr val="000000"/>
              </a:solidFill>
              <a:latin typeface="微软雅黑" panose="020B0503020204020204" charset="-122"/>
              <a:ea typeface="微软雅黑" panose="020B0503020204020204" charset="-122"/>
              <a:sym typeface="微软雅黑" panose="020B0503020204020204" charset="-122"/>
            </a:endParaRPr>
          </a:p>
        </p:txBody>
      </p:sp>
      <p:pic>
        <p:nvPicPr>
          <p:cNvPr id="7174" name="Picture 1"/>
          <p:cNvPicPr>
            <a:picLocks noChangeAspect="1"/>
          </p:cNvPicPr>
          <p:nvPr/>
        </p:nvPicPr>
        <p:blipFill>
          <a:blip r:embed="rId1"/>
          <a:stretch>
            <a:fillRect/>
          </a:stretch>
        </p:blipFill>
        <p:spPr>
          <a:xfrm>
            <a:off x="237683" y="2145136"/>
            <a:ext cx="5736458" cy="3469038"/>
          </a:xfrm>
          <a:prstGeom prst="rect">
            <a:avLst/>
          </a:prstGeom>
          <a:noFill/>
          <a:ln w="9525">
            <a:noFill/>
          </a:ln>
        </p:spPr>
      </p:pic>
      <p:pic>
        <p:nvPicPr>
          <p:cNvPr id="7175" name="Picture 4"/>
          <p:cNvPicPr>
            <a:picLocks noChangeAspect="1"/>
          </p:cNvPicPr>
          <p:nvPr/>
        </p:nvPicPr>
        <p:blipFill>
          <a:blip r:embed="rId2"/>
          <a:stretch>
            <a:fillRect/>
          </a:stretch>
        </p:blipFill>
        <p:spPr>
          <a:xfrm>
            <a:off x="6074118" y="3342981"/>
            <a:ext cx="6117505" cy="984686"/>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6" name="文本框 5"/>
          <p:cNvSpPr/>
          <p:nvPr/>
        </p:nvSpPr>
        <p:spPr>
          <a:xfrm>
            <a:off x="685615" y="457489"/>
            <a:ext cx="10610842" cy="640080"/>
          </a:xfrm>
          <a:prstGeom prst="rect">
            <a:avLst/>
          </a:prstGeom>
          <a:noFill/>
          <a:ln w="9525">
            <a:noFill/>
          </a:ln>
        </p:spPr>
        <p:txBody>
          <a:bodyPr anchor="t" anchorCtr="0">
            <a:spAutoFit/>
          </a:bodyPr>
          <a:p>
            <a:pPr>
              <a:lnSpc>
                <a:spcPct val="150000"/>
              </a:lnSpc>
            </a:pPr>
            <a:r>
              <a:rPr lang="en-US" altLang="zh-CN" sz="2375" dirty="0">
                <a:solidFill>
                  <a:srgbClr val="000000"/>
                </a:solidFill>
                <a:latin typeface="微软雅黑" panose="020B0503020204020204" charset="-122"/>
                <a:ea typeface="微软雅黑" panose="020B0503020204020204" charset="-122"/>
                <a:sym typeface="微软雅黑" panose="020B0503020204020204" charset="-122"/>
              </a:rPr>
              <a:t>BBU-</a:t>
            </a:r>
            <a:r>
              <a:rPr lang="zh-CN" altLang="en-US" sz="2375" dirty="0">
                <a:solidFill>
                  <a:srgbClr val="000000"/>
                </a:solidFill>
                <a:latin typeface="微软雅黑" panose="020B0503020204020204" charset="-122"/>
                <a:ea typeface="微软雅黑" panose="020B0503020204020204" charset="-122"/>
                <a:sym typeface="微软雅黑" panose="020B0503020204020204" charset="-122"/>
              </a:rPr>
              <a:t>RRU的原理框图</a:t>
            </a:r>
            <a:endParaRPr lang="zh-CN" altLang="en-US" sz="19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198" name="Rectangle 5"/>
          <p:cNvSpPr/>
          <p:nvPr/>
        </p:nvSpPr>
        <p:spPr>
          <a:xfrm>
            <a:off x="241456" y="1611292"/>
            <a:ext cx="12202942" cy="4042496"/>
          </a:xfrm>
          <a:prstGeom prst="rect">
            <a:avLst/>
          </a:prstGeom>
          <a:noFill/>
          <a:ln w="9525">
            <a:noFill/>
          </a:ln>
        </p:spPr>
        <p:txBody>
          <a:bodyPr anchor="t" anchorCtr="0"/>
          <a:p>
            <a:pPr marL="542925" indent="-542925">
              <a:lnSpc>
                <a:spcPct val="90000"/>
              </a:lnSpc>
              <a:spcBef>
                <a:spcPts val="790"/>
              </a:spcBef>
            </a:pPr>
            <a:endParaRPr lang="zh-CN" altLang="zh-CN" sz="2375" b="1" dirty="0">
              <a:solidFill>
                <a:srgbClr val="000000"/>
              </a:solidFill>
              <a:latin typeface="Calibri" panose="020F0502020204030204" charset="0"/>
              <a:ea typeface="宋体" panose="02010600030101010101" pitchFamily="2" charset="-122"/>
              <a:sym typeface="宋体" panose="02010600030101010101" pitchFamily="2" charset="-122"/>
            </a:endParaRPr>
          </a:p>
        </p:txBody>
      </p:sp>
      <p:pic>
        <p:nvPicPr>
          <p:cNvPr id="8199" name="Picture 3"/>
          <p:cNvPicPr>
            <a:picLocks noChangeAspect="1"/>
          </p:cNvPicPr>
          <p:nvPr/>
        </p:nvPicPr>
        <p:blipFill>
          <a:blip r:embed="rId1"/>
          <a:stretch>
            <a:fillRect/>
          </a:stretch>
        </p:blipFill>
        <p:spPr>
          <a:xfrm>
            <a:off x="209550" y="1219200"/>
            <a:ext cx="11864975" cy="516953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32769"/>
          <p:cNvSpPr>
            <a:spLocks noGrp="1"/>
          </p:cNvSpPr>
          <p:nvPr>
            <p:ph type="title"/>
          </p:nvPr>
        </p:nvSpPr>
        <p:spPr/>
        <p:txBody>
          <a:bodyPr anchor="t" anchorCtr="0"/>
          <a:lstStyle/>
          <a:p>
            <a:r>
              <a:rPr lang="en-US" altLang="zh-CN"/>
              <a:t>6.2  LTE/LTE-Advanced</a:t>
            </a:r>
            <a:r>
              <a:rPr lang="zh-CN" altLang="en-US" dirty="0"/>
              <a:t>关键技术 </a:t>
            </a:r>
            <a:endParaRPr lang="zh-CN" altLang="en-US" dirty="0"/>
          </a:p>
        </p:txBody>
      </p:sp>
      <p:sp>
        <p:nvSpPr>
          <p:cNvPr id="22530" name="文本占位符 32770"/>
          <p:cNvSpPr>
            <a:spLocks noGrp="1"/>
          </p:cNvSpPr>
          <p:nvPr>
            <p:ph idx="1"/>
          </p:nvPr>
        </p:nvSpPr>
        <p:spPr>
          <a:xfrm>
            <a:off x="479425" y="1438275"/>
            <a:ext cx="10941685" cy="4724400"/>
          </a:xfrm>
        </p:spPr>
        <p:txBody>
          <a:bodyPr anchor="t" anchorCtr="0"/>
          <a:lstStyle/>
          <a:p>
            <a:pPr>
              <a:lnSpc>
                <a:spcPct val="90000"/>
              </a:lnSpc>
            </a:pPr>
            <a:r>
              <a:rPr lang="en-US" altLang="zh-CN" sz="3200" b="1">
                <a:solidFill>
                  <a:srgbClr val="9900CC"/>
                </a:solidFill>
              </a:rPr>
              <a:t>1</a:t>
            </a:r>
            <a:r>
              <a:rPr lang="zh-CN" altLang="en-US" sz="3200" b="1" dirty="0">
                <a:solidFill>
                  <a:srgbClr val="9900CC"/>
                </a:solidFill>
              </a:rPr>
              <a:t>．</a:t>
            </a:r>
            <a:r>
              <a:rPr lang="en-US" altLang="zh-CN" sz="3200" b="1">
                <a:solidFill>
                  <a:srgbClr val="9900CC"/>
                </a:solidFill>
              </a:rPr>
              <a:t>OFDMA</a:t>
            </a:r>
            <a:r>
              <a:rPr lang="zh-CN" altLang="en-US" sz="3200" b="1" dirty="0">
                <a:solidFill>
                  <a:srgbClr val="9900CC"/>
                </a:solidFill>
              </a:rPr>
              <a:t>多址技术</a:t>
            </a:r>
            <a:r>
              <a:rPr lang="zh-CN" altLang="en-US" dirty="0"/>
              <a:t> </a:t>
            </a:r>
            <a:endParaRPr lang="zh-CN" altLang="en-US" dirty="0"/>
          </a:p>
          <a:p>
            <a:pPr>
              <a:lnSpc>
                <a:spcPct val="90000"/>
              </a:lnSpc>
              <a:buNone/>
            </a:pPr>
            <a:r>
              <a:rPr lang="zh-CN" altLang="en-US" dirty="0"/>
              <a:t>            因为</a:t>
            </a:r>
            <a:r>
              <a:rPr lang="en-US" altLang="zh-CN" b="1">
                <a:solidFill>
                  <a:srgbClr val="FF0000"/>
                </a:solidFill>
              </a:rPr>
              <a:t>OFDM</a:t>
            </a:r>
            <a:r>
              <a:rPr lang="zh-CN" altLang="en-US" b="1" dirty="0">
                <a:solidFill>
                  <a:srgbClr val="FF0000"/>
                </a:solidFill>
              </a:rPr>
              <a:t>技术</a:t>
            </a:r>
            <a:r>
              <a:rPr lang="en-US" altLang="zh-CN" b="1" dirty="0">
                <a:solidFill>
                  <a:srgbClr val="FF0000"/>
                </a:solidFill>
              </a:rPr>
              <a:t>(</a:t>
            </a:r>
            <a:r>
              <a:rPr lang="zh-CN" altLang="en-US" b="1" dirty="0">
                <a:solidFill>
                  <a:srgbClr val="FF0000"/>
                </a:solidFill>
              </a:rPr>
              <a:t>正交频分复用）</a:t>
            </a:r>
            <a:r>
              <a:rPr lang="zh-CN" altLang="en-US" dirty="0"/>
              <a:t>可以很高效地解决宽带移动通信系统中的</a:t>
            </a:r>
            <a:r>
              <a:rPr lang="zh-CN" altLang="en-US" b="1" dirty="0"/>
              <a:t>频率选择性衰落和符号间干扰</a:t>
            </a:r>
            <a:r>
              <a:rPr lang="zh-CN" altLang="en-US" dirty="0"/>
              <a:t>问题，所以</a:t>
            </a:r>
            <a:r>
              <a:rPr lang="en-US" altLang="zh-CN"/>
              <a:t>LTE</a:t>
            </a:r>
            <a:r>
              <a:rPr lang="zh-CN" altLang="en-US" dirty="0"/>
              <a:t>选用该技术为其核心技术。以</a:t>
            </a:r>
            <a:r>
              <a:rPr lang="en-US" altLang="zh-CN"/>
              <a:t>OFDM</a:t>
            </a:r>
            <a:r>
              <a:rPr lang="zh-CN" altLang="en-US" dirty="0"/>
              <a:t>技术为基础，通过为用户分配不同的子载波来区分用户的多址方式就称为</a:t>
            </a:r>
            <a:r>
              <a:rPr lang="en-US" altLang="zh-CN" b="1">
                <a:solidFill>
                  <a:srgbClr val="FF0000"/>
                </a:solidFill>
              </a:rPr>
              <a:t>OFDMA</a:t>
            </a:r>
            <a:r>
              <a:rPr lang="zh-CN" altLang="en-US" b="1">
                <a:solidFill>
                  <a:srgbClr val="FF0000"/>
                </a:solidFill>
              </a:rPr>
              <a:t>（正交频分多址）</a:t>
            </a:r>
            <a:r>
              <a:rPr lang="zh-CN" altLang="en-US" dirty="0"/>
              <a:t>。</a:t>
            </a:r>
            <a:endParaRPr lang="zh-CN" altLang="en-US" dirty="0"/>
          </a:p>
          <a:p>
            <a:pPr>
              <a:lnSpc>
                <a:spcPct val="90000"/>
              </a:lnSpc>
              <a:buNone/>
            </a:pPr>
            <a:r>
              <a:rPr lang="zh-CN" altLang="en-US" dirty="0"/>
              <a:t>            大多数厂商支持下行采用</a:t>
            </a:r>
            <a:r>
              <a:rPr lang="en-US" altLang="zh-CN"/>
              <a:t>OFDMA</a:t>
            </a:r>
            <a:r>
              <a:rPr lang="zh-CN" altLang="en-US" dirty="0"/>
              <a:t>；对于上行，</a:t>
            </a:r>
            <a:r>
              <a:rPr lang="en-US" altLang="zh-CN"/>
              <a:t>FDD</a:t>
            </a:r>
            <a:r>
              <a:rPr lang="zh-CN" altLang="en-US" dirty="0"/>
              <a:t>出于对</a:t>
            </a:r>
            <a:r>
              <a:rPr lang="en-US" altLang="zh-CN"/>
              <a:t>OFDM</a:t>
            </a:r>
            <a:r>
              <a:rPr lang="zh-CN" altLang="en-US" dirty="0"/>
              <a:t>技术的高峰均比（</a:t>
            </a:r>
            <a:r>
              <a:rPr lang="en-US" altLang="zh-CN"/>
              <a:t>PAR</a:t>
            </a:r>
            <a:r>
              <a:rPr lang="zh-CN" altLang="en-US" dirty="0"/>
              <a:t>）顾虑，建议采用</a:t>
            </a:r>
            <a:r>
              <a:rPr lang="en-US" altLang="zh-CN"/>
              <a:t>SC-FDMA</a:t>
            </a:r>
            <a:r>
              <a:rPr lang="zh-CN" altLang="en-US" dirty="0"/>
              <a:t>，</a:t>
            </a:r>
            <a:r>
              <a:rPr lang="en-US" altLang="zh-CN"/>
              <a:t>TDD</a:t>
            </a:r>
            <a:r>
              <a:rPr lang="zh-CN" altLang="en-US" dirty="0"/>
              <a:t>因为上行采用了同步技术，</a:t>
            </a:r>
            <a:r>
              <a:rPr lang="en-US" altLang="zh-CN"/>
              <a:t>OFDM</a:t>
            </a:r>
            <a:r>
              <a:rPr lang="zh-CN" altLang="en-US" dirty="0"/>
              <a:t>的高</a:t>
            </a:r>
            <a:r>
              <a:rPr lang="en-US" altLang="zh-CN"/>
              <a:t>PAR</a:t>
            </a:r>
            <a:r>
              <a:rPr lang="zh-CN" altLang="en-US" dirty="0"/>
              <a:t>影响较少，也适合采用</a:t>
            </a:r>
            <a:r>
              <a:rPr lang="en-US" altLang="zh-CN"/>
              <a:t>OFDMA</a:t>
            </a:r>
            <a:r>
              <a:rPr lang="zh-CN" altLang="en-US" dirty="0"/>
              <a:t>。综合</a:t>
            </a:r>
            <a:r>
              <a:rPr lang="en-US" altLang="zh-CN"/>
              <a:t>FDD</a:t>
            </a:r>
            <a:r>
              <a:rPr lang="zh-CN" altLang="en-US" dirty="0"/>
              <a:t>和</a:t>
            </a:r>
            <a:r>
              <a:rPr lang="en-US" altLang="zh-CN"/>
              <a:t>TDD</a:t>
            </a:r>
            <a:r>
              <a:rPr lang="zh-CN" altLang="en-US" dirty="0"/>
              <a:t>的情况，</a:t>
            </a:r>
            <a:r>
              <a:rPr lang="en-US" altLang="zh-CN"/>
              <a:t>LTE</a:t>
            </a:r>
            <a:r>
              <a:rPr lang="zh-CN" altLang="en-US" dirty="0"/>
              <a:t>最终采用了统一的多址技术</a:t>
            </a:r>
            <a:r>
              <a:rPr lang="en-US" altLang="zh-CN"/>
              <a:t>——</a:t>
            </a:r>
            <a:r>
              <a:rPr lang="zh-CN" altLang="en-US" b="1" dirty="0">
                <a:solidFill>
                  <a:srgbClr val="FF0000"/>
                </a:solidFill>
              </a:rPr>
              <a:t>上行使用</a:t>
            </a:r>
            <a:r>
              <a:rPr lang="en-US" altLang="zh-CN" b="1">
                <a:solidFill>
                  <a:srgbClr val="FF0000"/>
                </a:solidFill>
              </a:rPr>
              <a:t>SC-FDMA</a:t>
            </a:r>
            <a:r>
              <a:rPr lang="zh-CN" altLang="en-US" b="1" dirty="0">
                <a:solidFill>
                  <a:srgbClr val="FF0000"/>
                </a:solidFill>
              </a:rPr>
              <a:t>，下行使用</a:t>
            </a:r>
            <a:r>
              <a:rPr lang="en-US" altLang="zh-CN" b="1">
                <a:solidFill>
                  <a:srgbClr val="FF0000"/>
                </a:solidFill>
              </a:rPr>
              <a:t>OFDMA</a:t>
            </a:r>
            <a:r>
              <a:rPr lang="zh-CN" altLang="en-US" dirty="0"/>
              <a:t>。由于采用了新的多址技术，而不再是</a:t>
            </a:r>
            <a:r>
              <a:rPr lang="en-US" altLang="zh-CN"/>
              <a:t>CDMA</a:t>
            </a:r>
            <a:r>
              <a:rPr lang="zh-CN" altLang="en-US" dirty="0"/>
              <a:t>，因此</a:t>
            </a:r>
            <a:r>
              <a:rPr lang="en-US" altLang="zh-CN"/>
              <a:t>LTE</a:t>
            </a:r>
            <a:r>
              <a:rPr lang="zh-CN" altLang="en-US" dirty="0"/>
              <a:t>没有好的后向兼容性。</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object 4"/>
          <p:cNvPicPr/>
          <p:nvPr/>
        </p:nvPicPr>
        <p:blipFill>
          <a:blip r:embed="rId1"/>
          <a:stretch>
            <a:fillRect/>
          </a:stretch>
        </p:blipFill>
        <p:spPr>
          <a:xfrm>
            <a:off x="6037263" y="4625975"/>
            <a:ext cx="4435475" cy="1612900"/>
          </a:xfrm>
          <a:prstGeom prst="rect">
            <a:avLst/>
          </a:prstGeom>
          <a:noFill/>
          <a:ln w="9525">
            <a:noFill/>
          </a:ln>
        </p:spPr>
      </p:pic>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一、</a:t>
            </a:r>
            <a:r>
              <a:rPr kumimoji="1" lang="en-US" altLang="zh-CN" sz="2850" noProof="1">
                <a:latin typeface="微软雅黑" panose="020B0503020204020204" charset="-122"/>
                <a:ea typeface="微软雅黑" panose="020B0503020204020204" charset="-122"/>
                <a:cs typeface="微软雅黑" panose="020B0503020204020204" charset="-122"/>
              </a:rPr>
              <a:t>OFDM</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pic>
        <p:nvPicPr>
          <p:cNvPr id="27652" name="图片 4" descr="水印.png"/>
          <p:cNvPicPr>
            <a:picLocks noChangeAspect="1"/>
          </p:cNvPicPr>
          <p:nvPr/>
        </p:nvPicPr>
        <p:blipFill>
          <a:blip r:embed="rId2"/>
          <a:stretch>
            <a:fillRect/>
          </a:stretch>
        </p:blipFill>
        <p:spPr>
          <a:xfrm>
            <a:off x="9715500" y="460375"/>
            <a:ext cx="2308225" cy="539750"/>
          </a:xfrm>
          <a:prstGeom prst="rect">
            <a:avLst/>
          </a:prstGeom>
          <a:noFill/>
          <a:ln w="9525">
            <a:noFill/>
          </a:ln>
        </p:spPr>
      </p:pic>
      <p:grpSp>
        <p:nvGrpSpPr>
          <p:cNvPr id="27653" name="组合 29"/>
          <p:cNvGrpSpPr/>
          <p:nvPr/>
        </p:nvGrpSpPr>
        <p:grpSpPr>
          <a:xfrm>
            <a:off x="1797050" y="3000375"/>
            <a:ext cx="3240088" cy="1662113"/>
            <a:chOff x="381614" y="2408505"/>
            <a:chExt cx="2200379" cy="1553267"/>
          </a:xfrm>
        </p:grpSpPr>
        <p:pic>
          <p:nvPicPr>
            <p:cNvPr id="27654" name="Picture 4"/>
            <p:cNvPicPr>
              <a:picLocks noChangeAspect="1"/>
            </p:cNvPicPr>
            <p:nvPr/>
          </p:nvPicPr>
          <p:blipFill>
            <a:blip r:embed="rId3"/>
            <a:stretch>
              <a:fillRect/>
            </a:stretch>
          </p:blipFill>
          <p:spPr>
            <a:xfrm>
              <a:off x="397490" y="2408505"/>
              <a:ext cx="1654780" cy="1153731"/>
            </a:xfrm>
            <a:prstGeom prst="rect">
              <a:avLst/>
            </a:prstGeom>
            <a:noFill/>
            <a:ln w="9525">
              <a:noFill/>
            </a:ln>
          </p:spPr>
        </p:pic>
        <p:sp>
          <p:nvSpPr>
            <p:cNvPr id="27655" name="Line 8"/>
            <p:cNvSpPr/>
            <p:nvPr/>
          </p:nvSpPr>
          <p:spPr>
            <a:xfrm>
              <a:off x="395901" y="3593986"/>
              <a:ext cx="1667965" cy="0"/>
            </a:xfrm>
            <a:prstGeom prst="line">
              <a:avLst/>
            </a:prstGeom>
            <a:ln w="25400" cap="flat" cmpd="sng">
              <a:solidFill>
                <a:srgbClr val="000000"/>
              </a:solidFill>
              <a:prstDash val="solid"/>
              <a:round/>
              <a:headEnd type="none" w="med" len="med"/>
              <a:tailEnd type="triangle" w="med" len="med"/>
            </a:ln>
          </p:spPr>
          <p:txBody>
            <a:bodyPr wrap="none" lIns="119060" tIns="59529" rIns="119060" bIns="59529" anchor="ctr" anchorCtr="0"/>
            <a:lstStyle/>
            <a:p>
              <a:endParaRPr lang="zh-CN" altLang="en-US" sz="100">
                <a:latin typeface="Arial" panose="020B0604020202020204" pitchFamily="34" charset="0"/>
                <a:ea typeface="宋体" panose="02010600030101010101" pitchFamily="2" charset="-122"/>
              </a:endParaRPr>
            </a:p>
          </p:txBody>
        </p:sp>
        <p:sp>
          <p:nvSpPr>
            <p:cNvPr id="27656" name="Line 9"/>
            <p:cNvSpPr/>
            <p:nvPr/>
          </p:nvSpPr>
          <p:spPr>
            <a:xfrm flipV="1">
              <a:off x="381614" y="2521463"/>
              <a:ext cx="0" cy="1074110"/>
            </a:xfrm>
            <a:prstGeom prst="line">
              <a:avLst/>
            </a:prstGeom>
            <a:ln w="25400" cap="flat" cmpd="sng">
              <a:solidFill>
                <a:srgbClr val="000000"/>
              </a:solidFill>
              <a:prstDash val="solid"/>
              <a:round/>
              <a:headEnd type="none" w="med" len="med"/>
              <a:tailEnd type="triangle" w="med" len="med"/>
            </a:ln>
          </p:spPr>
          <p:txBody>
            <a:bodyPr wrap="none" lIns="119060" tIns="59529" rIns="119060" bIns="59529" anchor="ctr" anchorCtr="0"/>
            <a:lstStyle/>
            <a:p>
              <a:endParaRPr lang="zh-CN" altLang="en-US" sz="100">
                <a:latin typeface="Arial" panose="020B0604020202020204" pitchFamily="34" charset="0"/>
                <a:ea typeface="宋体" panose="02010600030101010101" pitchFamily="2" charset="-122"/>
              </a:endParaRPr>
            </a:p>
          </p:txBody>
        </p:sp>
        <p:sp>
          <p:nvSpPr>
            <p:cNvPr id="12" name="Text Box 11"/>
            <p:cNvSpPr txBox="1">
              <a:spLocks noChangeArrowheads="1"/>
            </p:cNvSpPr>
            <p:nvPr/>
          </p:nvSpPr>
          <p:spPr bwMode="auto">
            <a:xfrm>
              <a:off x="1317127" y="3646079"/>
              <a:ext cx="1264866" cy="3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19060" tIns="59529" rIns="119060" bIns="59529">
              <a:spAutoFit/>
            </a:bodyPr>
            <a:lstStyle>
              <a:lvl1pPr defTabSz="100203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100203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1002030">
                <a:lnSpc>
                  <a:spcPct val="140000"/>
                </a:lnSpc>
                <a:spcBef>
                  <a:spcPct val="30000"/>
                </a:spcBef>
                <a:buSzPct val="50000"/>
                <a:buFont typeface="Wingdings" panose="05000000000000000000" pitchFamily="2" charset="2"/>
                <a:buChar char="n"/>
                <a:defRPr sz="2400">
                  <a:solidFill>
                    <a:schemeClr val="tx1"/>
                  </a:solidFill>
                  <a:latin typeface="FrutigerNext LT Regular" pitchFamily="34" charset="0"/>
                  <a:ea typeface="华文细黑" panose="02010600040101010101" pitchFamily="2" charset="-122"/>
                </a:defRPr>
              </a:lvl3pPr>
              <a:lvl4pPr marL="1600200" indent="-228600" defTabSz="100203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100203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fontAlgn="base" hangingPunct="1">
                <a:lnSpc>
                  <a:spcPct val="100000"/>
                </a:lnSpc>
                <a:spcBef>
                  <a:spcPct val="0"/>
                </a:spcBef>
                <a:buClrTx/>
                <a:buSzTx/>
                <a:buFontTx/>
                <a:buNone/>
              </a:pPr>
              <a:r>
                <a:rPr lang="en-US" altLang="zh-CN" sz="1425" strike="noStrike" noProof="1">
                  <a:solidFill>
                    <a:srgbClr val="000000"/>
                  </a:solidFill>
                  <a:latin typeface="FrutigerNext LT Medium" pitchFamily="34" charset="0"/>
                  <a:ea typeface="宋体" panose="02010600030101010101" pitchFamily="2" charset="-122"/>
                  <a:cs typeface="+mn-cs"/>
                </a:rPr>
                <a:t>frequency</a:t>
              </a:r>
              <a:endParaRPr lang="en-US" altLang="zh-CN" sz="1425" strike="noStrike" noProof="1">
                <a:solidFill>
                  <a:srgbClr val="000000"/>
                </a:solidFill>
                <a:latin typeface="FrutigerNext LT Medium" pitchFamily="34" charset="0"/>
                <a:ea typeface="宋体" panose="02010600030101010101" pitchFamily="2" charset="-122"/>
              </a:endParaRPr>
            </a:p>
          </p:txBody>
        </p:sp>
      </p:grpSp>
      <p:grpSp>
        <p:nvGrpSpPr>
          <p:cNvPr id="13" name="Group 12"/>
          <p:cNvGrpSpPr/>
          <p:nvPr/>
        </p:nvGrpSpPr>
        <p:grpSpPr>
          <a:xfrm>
            <a:off x="1768475" y="4859338"/>
            <a:ext cx="3935413" cy="1516062"/>
            <a:chOff x="2346" y="933"/>
            <a:chExt cx="3473" cy="1443"/>
          </a:xfrm>
        </p:grpSpPr>
        <p:grpSp>
          <p:nvGrpSpPr>
            <p:cNvPr id="27659" name="Group 14"/>
            <p:cNvGrpSpPr/>
            <p:nvPr/>
          </p:nvGrpSpPr>
          <p:grpSpPr>
            <a:xfrm>
              <a:off x="2373" y="948"/>
              <a:ext cx="3009" cy="1052"/>
              <a:chOff x="2373" y="948"/>
              <a:chExt cx="3009" cy="1052"/>
            </a:xfrm>
          </p:grpSpPr>
          <p:pic>
            <p:nvPicPr>
              <p:cNvPr id="27660" name="Picture 15"/>
              <p:cNvPicPr>
                <a:picLocks noChangeAspect="1"/>
              </p:cNvPicPr>
              <p:nvPr/>
            </p:nvPicPr>
            <p:blipFill>
              <a:blip r:embed="rId3"/>
              <a:stretch>
                <a:fillRect/>
              </a:stretch>
            </p:blipFill>
            <p:spPr>
              <a:xfrm>
                <a:off x="2373" y="950"/>
                <a:ext cx="1506" cy="1050"/>
              </a:xfrm>
              <a:prstGeom prst="rect">
                <a:avLst/>
              </a:prstGeom>
              <a:noFill/>
              <a:ln w="9525">
                <a:noFill/>
              </a:ln>
            </p:spPr>
          </p:pic>
          <p:pic>
            <p:nvPicPr>
              <p:cNvPr id="27661" name="Picture 16"/>
              <p:cNvPicPr>
                <a:picLocks noChangeAspect="1"/>
              </p:cNvPicPr>
              <p:nvPr/>
            </p:nvPicPr>
            <p:blipFill>
              <a:blip r:embed="rId3"/>
              <a:stretch>
                <a:fillRect/>
              </a:stretch>
            </p:blipFill>
            <p:spPr>
              <a:xfrm>
                <a:off x="3876" y="948"/>
                <a:ext cx="1506" cy="1050"/>
              </a:xfrm>
              <a:prstGeom prst="rect">
                <a:avLst/>
              </a:prstGeom>
              <a:noFill/>
              <a:ln w="9525">
                <a:noFill/>
              </a:ln>
            </p:spPr>
          </p:pic>
        </p:grpSp>
        <p:sp>
          <p:nvSpPr>
            <p:cNvPr id="27662" name="Line 17"/>
            <p:cNvSpPr/>
            <p:nvPr/>
          </p:nvSpPr>
          <p:spPr>
            <a:xfrm flipV="1">
              <a:off x="2359" y="2037"/>
              <a:ext cx="3055" cy="0"/>
            </a:xfrm>
            <a:prstGeom prst="line">
              <a:avLst/>
            </a:prstGeom>
            <a:ln w="25400" cap="flat" cmpd="sng">
              <a:solidFill>
                <a:srgbClr val="000000"/>
              </a:solidFill>
              <a:prstDash val="solid"/>
              <a:round/>
              <a:headEnd type="none" w="med" len="med"/>
              <a:tailEnd type="triangle" w="med" len="med"/>
            </a:ln>
          </p:spPr>
          <p:txBody>
            <a:bodyPr wrap="none" lIns="119060" tIns="59529" rIns="119060" bIns="59529" anchor="ctr" anchorCtr="0"/>
            <a:lstStyle/>
            <a:p>
              <a:endParaRPr lang="zh-CN" altLang="en-US" sz="100">
                <a:latin typeface="Arial" panose="020B0604020202020204" pitchFamily="34" charset="0"/>
                <a:ea typeface="宋体" panose="02010600030101010101" pitchFamily="2" charset="-122"/>
              </a:endParaRPr>
            </a:p>
          </p:txBody>
        </p:sp>
        <p:sp>
          <p:nvSpPr>
            <p:cNvPr id="27663" name="Line 18"/>
            <p:cNvSpPr/>
            <p:nvPr/>
          </p:nvSpPr>
          <p:spPr>
            <a:xfrm flipV="1">
              <a:off x="2346" y="933"/>
              <a:ext cx="0" cy="1107"/>
            </a:xfrm>
            <a:prstGeom prst="line">
              <a:avLst/>
            </a:prstGeom>
            <a:ln w="25400" cap="flat" cmpd="sng">
              <a:solidFill>
                <a:srgbClr val="000000"/>
              </a:solidFill>
              <a:prstDash val="solid"/>
              <a:round/>
              <a:headEnd type="none" w="med" len="med"/>
              <a:tailEnd type="triangle" w="med" len="med"/>
            </a:ln>
          </p:spPr>
          <p:txBody>
            <a:bodyPr wrap="none" lIns="119060" tIns="59529" rIns="119060" bIns="59529" anchor="ctr" anchorCtr="0"/>
            <a:lstStyle/>
            <a:p>
              <a:endParaRPr lang="zh-CN" altLang="en-US" sz="100">
                <a:latin typeface="Arial" panose="020B0604020202020204" pitchFamily="34" charset="0"/>
                <a:ea typeface="宋体" panose="02010600030101010101" pitchFamily="2" charset="-122"/>
              </a:endParaRPr>
            </a:p>
          </p:txBody>
        </p:sp>
        <p:sp>
          <p:nvSpPr>
            <p:cNvPr id="18" name="Text Box 19"/>
            <p:cNvSpPr txBox="1">
              <a:spLocks noChangeArrowheads="1"/>
            </p:cNvSpPr>
            <p:nvPr/>
          </p:nvSpPr>
          <p:spPr bwMode="auto">
            <a:xfrm>
              <a:off x="4803" y="2055"/>
              <a:ext cx="101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19060" tIns="59529" rIns="119060" bIns="59529">
              <a:spAutoFit/>
            </a:bodyPr>
            <a:lstStyle>
              <a:lvl1pPr defTabSz="100203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100203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1002030">
                <a:lnSpc>
                  <a:spcPct val="140000"/>
                </a:lnSpc>
                <a:spcBef>
                  <a:spcPct val="30000"/>
                </a:spcBef>
                <a:buSzPct val="50000"/>
                <a:buFont typeface="Wingdings" panose="05000000000000000000" pitchFamily="2" charset="2"/>
                <a:buChar char="n"/>
                <a:defRPr sz="2400">
                  <a:solidFill>
                    <a:schemeClr val="tx1"/>
                  </a:solidFill>
                  <a:latin typeface="FrutigerNext LT Regular" pitchFamily="34" charset="0"/>
                  <a:ea typeface="华文细黑" panose="02010600040101010101" pitchFamily="2" charset="-122"/>
                </a:defRPr>
              </a:lvl3pPr>
              <a:lvl4pPr marL="1600200" indent="-228600" defTabSz="100203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100203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fontAlgn="base" hangingPunct="1">
                <a:lnSpc>
                  <a:spcPct val="100000"/>
                </a:lnSpc>
                <a:spcBef>
                  <a:spcPct val="0"/>
                </a:spcBef>
                <a:buClrTx/>
                <a:buSzTx/>
                <a:buFontTx/>
                <a:buNone/>
              </a:pPr>
              <a:r>
                <a:rPr lang="en-US" altLang="zh-CN" sz="1425" strike="noStrike" noProof="1">
                  <a:solidFill>
                    <a:srgbClr val="000000"/>
                  </a:solidFill>
                  <a:latin typeface="FrutigerNext LT Medium" pitchFamily="34" charset="0"/>
                  <a:ea typeface="宋体" panose="02010600030101010101" pitchFamily="2" charset="-122"/>
                  <a:cs typeface="+mn-cs"/>
                </a:rPr>
                <a:t>frequency</a:t>
              </a:r>
              <a:endParaRPr lang="en-US" altLang="zh-CN" sz="1425" strike="noStrike" noProof="1">
                <a:solidFill>
                  <a:srgbClr val="000000"/>
                </a:solidFill>
                <a:latin typeface="FrutigerNext LT Medium" pitchFamily="34" charset="0"/>
                <a:ea typeface="宋体" panose="02010600030101010101" pitchFamily="2" charset="-122"/>
              </a:endParaRPr>
            </a:p>
          </p:txBody>
        </p:sp>
        <p:sp>
          <p:nvSpPr>
            <p:cNvPr id="14" name="Text Box 13"/>
            <p:cNvSpPr txBox="1">
              <a:spLocks noChangeArrowheads="1"/>
            </p:cNvSpPr>
            <p:nvPr/>
          </p:nvSpPr>
          <p:spPr bwMode="auto">
            <a:xfrm>
              <a:off x="3539" y="1046"/>
              <a:ext cx="53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19060" tIns="59529" rIns="119060" bIns="59529">
              <a:spAutoFit/>
            </a:bodyPr>
            <a:lstStyle>
              <a:lvl1pPr defTabSz="100203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100203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1002030">
                <a:lnSpc>
                  <a:spcPct val="140000"/>
                </a:lnSpc>
                <a:spcBef>
                  <a:spcPct val="30000"/>
                </a:spcBef>
                <a:buSzPct val="50000"/>
                <a:buFont typeface="Wingdings" panose="05000000000000000000" pitchFamily="2" charset="2"/>
                <a:buChar char="n"/>
                <a:defRPr sz="2400">
                  <a:solidFill>
                    <a:schemeClr val="tx1"/>
                  </a:solidFill>
                  <a:latin typeface="FrutigerNext LT Regular" pitchFamily="34" charset="0"/>
                  <a:ea typeface="华文细黑" panose="02010600040101010101" pitchFamily="2" charset="-122"/>
                </a:defRPr>
              </a:lvl3pPr>
              <a:lvl4pPr marL="1600200" indent="-228600" defTabSz="100203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100203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fontAlgn="base" hangingPunct="1">
                <a:lnSpc>
                  <a:spcPct val="100000"/>
                </a:lnSpc>
                <a:spcBef>
                  <a:spcPct val="0"/>
                </a:spcBef>
                <a:buClrTx/>
                <a:buSzTx/>
                <a:buFontTx/>
                <a:buNone/>
              </a:pPr>
              <a:r>
                <a:rPr lang="en-US" altLang="zh-CN" sz="1425" strike="noStrike" noProof="1">
                  <a:solidFill>
                    <a:srgbClr val="000000"/>
                  </a:solidFill>
                  <a:latin typeface="FrutigerNext LT Medium" pitchFamily="34" charset="0"/>
                  <a:ea typeface="宋体" panose="02010600030101010101" pitchFamily="2" charset="-122"/>
                  <a:cs typeface="+mn-cs"/>
                </a:rPr>
                <a:t>FDM</a:t>
              </a:r>
              <a:endParaRPr lang="en-US" altLang="zh-CN" sz="1425" strike="noStrike" noProof="1">
                <a:solidFill>
                  <a:srgbClr val="000000"/>
                </a:solidFill>
                <a:latin typeface="FrutigerNext LT Medium" pitchFamily="34" charset="0"/>
                <a:ea typeface="宋体" panose="02010600030101010101" pitchFamily="2" charset="-122"/>
              </a:endParaRPr>
            </a:p>
          </p:txBody>
        </p:sp>
      </p:grpSp>
      <p:grpSp>
        <p:nvGrpSpPr>
          <p:cNvPr id="21" name="Group 20"/>
          <p:cNvGrpSpPr/>
          <p:nvPr/>
        </p:nvGrpSpPr>
        <p:grpSpPr>
          <a:xfrm>
            <a:off x="6200775" y="2728913"/>
            <a:ext cx="4503738" cy="2105025"/>
            <a:chOff x="2385" y="2322"/>
            <a:chExt cx="3350" cy="1730"/>
          </a:xfrm>
        </p:grpSpPr>
        <p:sp>
          <p:nvSpPr>
            <p:cNvPr id="27667" name="Text Box 21"/>
            <p:cNvSpPr txBox="1"/>
            <p:nvPr/>
          </p:nvSpPr>
          <p:spPr>
            <a:xfrm>
              <a:off x="3639" y="2322"/>
              <a:ext cx="539" cy="337"/>
            </a:xfrm>
            <a:prstGeom prst="rect">
              <a:avLst/>
            </a:prstGeom>
            <a:noFill/>
            <a:ln w="9525">
              <a:noFill/>
            </a:ln>
          </p:spPr>
          <p:txBody>
            <a:bodyPr wrap="none" lIns="119060" tIns="59529" rIns="119060" bIns="59529" anchor="t" anchorCtr="0">
              <a:spAutoFit/>
            </a:bodyPr>
            <a:lstStyle/>
            <a:p>
              <a:pPr algn="ctr" defTabSz="1002030">
                <a:buClrTx/>
                <a:buFontTx/>
              </a:pPr>
              <a:r>
                <a:rPr lang="en-US" altLang="zh-CN" sz="1900" dirty="0">
                  <a:solidFill>
                    <a:srgbClr val="000000"/>
                  </a:solidFill>
                  <a:latin typeface="FrutigerNext LT Medium" pitchFamily="34" charset="0"/>
                  <a:ea typeface="宋体" panose="02010600030101010101" pitchFamily="2" charset="-122"/>
                </a:rPr>
                <a:t>OFDM</a:t>
              </a:r>
              <a:endParaRPr lang="en-US" altLang="zh-CN" sz="1900" dirty="0">
                <a:solidFill>
                  <a:srgbClr val="000000"/>
                </a:solidFill>
                <a:latin typeface="FrutigerNext LT Medium" pitchFamily="34" charset="0"/>
                <a:ea typeface="宋体" panose="02010600030101010101" pitchFamily="2" charset="-122"/>
              </a:endParaRPr>
            </a:p>
          </p:txBody>
        </p:sp>
        <p:grpSp>
          <p:nvGrpSpPr>
            <p:cNvPr id="27668" name="Group 22"/>
            <p:cNvGrpSpPr/>
            <p:nvPr/>
          </p:nvGrpSpPr>
          <p:grpSpPr>
            <a:xfrm>
              <a:off x="2385" y="2642"/>
              <a:ext cx="3350" cy="1410"/>
              <a:chOff x="2385" y="2642"/>
              <a:chExt cx="3350" cy="1410"/>
            </a:xfrm>
          </p:grpSpPr>
          <p:pic>
            <p:nvPicPr>
              <p:cNvPr id="27669" name="Picture 23"/>
              <p:cNvPicPr>
                <a:picLocks noChangeAspect="1"/>
              </p:cNvPicPr>
              <p:nvPr/>
            </p:nvPicPr>
            <p:blipFill>
              <a:blip r:embed="rId4"/>
              <a:stretch>
                <a:fillRect/>
              </a:stretch>
            </p:blipFill>
            <p:spPr>
              <a:xfrm>
                <a:off x="2396" y="2645"/>
                <a:ext cx="3016" cy="1139"/>
              </a:xfrm>
              <a:prstGeom prst="rect">
                <a:avLst/>
              </a:prstGeom>
              <a:noFill/>
              <a:ln w="9525">
                <a:noFill/>
              </a:ln>
            </p:spPr>
          </p:pic>
          <p:sp>
            <p:nvSpPr>
              <p:cNvPr id="27670" name="Line 24"/>
              <p:cNvSpPr/>
              <p:nvPr/>
            </p:nvSpPr>
            <p:spPr>
              <a:xfrm flipV="1">
                <a:off x="2390" y="2642"/>
                <a:ext cx="0" cy="1153"/>
              </a:xfrm>
              <a:prstGeom prst="line">
                <a:avLst/>
              </a:prstGeom>
              <a:ln w="25400" cap="flat" cmpd="sng">
                <a:solidFill>
                  <a:srgbClr val="000000"/>
                </a:solidFill>
                <a:prstDash val="solid"/>
                <a:round/>
                <a:headEnd type="none" w="med" len="med"/>
                <a:tailEnd type="triangle" w="med" len="med"/>
              </a:ln>
            </p:spPr>
            <p:txBody>
              <a:bodyPr wrap="none" lIns="119060" tIns="59529" rIns="119060" bIns="59529" anchor="ctr" anchorCtr="0"/>
              <a:lstStyle/>
              <a:p>
                <a:endParaRPr lang="zh-CN" altLang="en-US" sz="100">
                  <a:latin typeface="Arial" panose="020B0604020202020204" pitchFamily="34" charset="0"/>
                  <a:ea typeface="宋体" panose="02010600030101010101" pitchFamily="2" charset="-122"/>
                </a:endParaRPr>
              </a:p>
            </p:txBody>
          </p:sp>
          <p:sp>
            <p:nvSpPr>
              <p:cNvPr id="27671" name="Line 25"/>
              <p:cNvSpPr/>
              <p:nvPr/>
            </p:nvSpPr>
            <p:spPr>
              <a:xfrm flipV="1">
                <a:off x="2385" y="3790"/>
                <a:ext cx="3055" cy="0"/>
              </a:xfrm>
              <a:prstGeom prst="line">
                <a:avLst/>
              </a:prstGeom>
              <a:ln w="25400" cap="flat" cmpd="sng">
                <a:solidFill>
                  <a:srgbClr val="000000"/>
                </a:solidFill>
                <a:prstDash val="solid"/>
                <a:round/>
                <a:headEnd type="none" w="med" len="med"/>
                <a:tailEnd type="triangle" w="med" len="med"/>
              </a:ln>
            </p:spPr>
            <p:txBody>
              <a:bodyPr wrap="none" lIns="119060" tIns="59529" rIns="119060" bIns="59529" anchor="ctr" anchorCtr="0"/>
              <a:lstStyle/>
              <a:p>
                <a:endParaRPr lang="zh-CN" altLang="en-US" sz="100">
                  <a:latin typeface="Arial" panose="020B0604020202020204" pitchFamily="34" charset="0"/>
                  <a:ea typeface="宋体" panose="02010600030101010101" pitchFamily="2" charset="-122"/>
                </a:endParaRPr>
              </a:p>
            </p:txBody>
          </p:sp>
          <p:sp>
            <p:nvSpPr>
              <p:cNvPr id="27" name="Text Box 26"/>
              <p:cNvSpPr txBox="1">
                <a:spLocks noChangeArrowheads="1"/>
              </p:cNvSpPr>
              <p:nvPr/>
            </p:nvSpPr>
            <p:spPr bwMode="auto">
              <a:xfrm>
                <a:off x="4942" y="3774"/>
                <a:ext cx="793"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119060" tIns="59529" rIns="119060" bIns="59529">
                <a:spAutoFit/>
              </a:bodyPr>
              <a:lstStyle>
                <a:lvl1pPr defTabSz="100203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100203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1002030">
                  <a:lnSpc>
                    <a:spcPct val="140000"/>
                  </a:lnSpc>
                  <a:spcBef>
                    <a:spcPct val="30000"/>
                  </a:spcBef>
                  <a:buSzPct val="50000"/>
                  <a:buFont typeface="Wingdings" panose="05000000000000000000" pitchFamily="2" charset="2"/>
                  <a:buChar char="n"/>
                  <a:defRPr sz="2400">
                    <a:solidFill>
                      <a:schemeClr val="tx1"/>
                    </a:solidFill>
                    <a:latin typeface="FrutigerNext LT Regular" pitchFamily="34" charset="0"/>
                    <a:ea typeface="华文细黑" panose="02010600040101010101" pitchFamily="2" charset="-122"/>
                  </a:defRPr>
                </a:lvl3pPr>
                <a:lvl4pPr marL="1600200" indent="-228600" defTabSz="100203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100203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fontAlgn="base" hangingPunct="1">
                  <a:lnSpc>
                    <a:spcPct val="100000"/>
                  </a:lnSpc>
                  <a:spcBef>
                    <a:spcPct val="0"/>
                  </a:spcBef>
                  <a:buClrTx/>
                  <a:buSzTx/>
                  <a:buFontTx/>
                  <a:buNone/>
                </a:pPr>
                <a:r>
                  <a:rPr lang="en-US" altLang="zh-CN" sz="1425" strike="noStrike" noProof="1">
                    <a:solidFill>
                      <a:srgbClr val="000000"/>
                    </a:solidFill>
                    <a:latin typeface="FrutigerNext LT Medium" pitchFamily="34" charset="0"/>
                    <a:ea typeface="宋体" panose="02010600030101010101" pitchFamily="2" charset="-122"/>
                    <a:cs typeface="+mn-cs"/>
                  </a:rPr>
                  <a:t>frequency</a:t>
                </a:r>
                <a:endParaRPr lang="en-US" altLang="zh-CN" sz="1425" strike="noStrike" noProof="1">
                  <a:solidFill>
                    <a:srgbClr val="000000"/>
                  </a:solidFill>
                  <a:latin typeface="FrutigerNext LT Medium" pitchFamily="34" charset="0"/>
                  <a:ea typeface="宋体" panose="02010600030101010101" pitchFamily="2" charset="-122"/>
                </a:endParaRPr>
              </a:p>
            </p:txBody>
          </p:sp>
        </p:grpSp>
      </p:grpSp>
      <p:sp>
        <p:nvSpPr>
          <p:cNvPr id="28" name="Line 27"/>
          <p:cNvSpPr/>
          <p:nvPr/>
        </p:nvSpPr>
        <p:spPr>
          <a:xfrm>
            <a:off x="9588500" y="2838450"/>
            <a:ext cx="0" cy="1925638"/>
          </a:xfrm>
          <a:prstGeom prst="line">
            <a:avLst/>
          </a:prstGeom>
          <a:ln w="25400" cap="rnd" cmpd="sng">
            <a:solidFill>
              <a:srgbClr val="000000"/>
            </a:solidFill>
            <a:prstDash val="sysDot"/>
            <a:round/>
            <a:headEnd type="none" w="med" len="med"/>
            <a:tailEnd type="none" w="med" len="med"/>
          </a:ln>
        </p:spPr>
        <p:txBody>
          <a:bodyPr wrap="none" lIns="119060" tIns="59529" rIns="119060" bIns="59529" anchor="ctr" anchorCtr="0"/>
          <a:lstStyle/>
          <a:p>
            <a:endParaRPr lang="zh-CN" altLang="en-US" sz="100">
              <a:latin typeface="Arial" panose="020B0604020202020204" pitchFamily="34" charset="0"/>
              <a:ea typeface="宋体" panose="02010600030101010101" pitchFamily="2" charset="-122"/>
            </a:endParaRPr>
          </a:p>
        </p:txBody>
      </p:sp>
      <p:sp>
        <p:nvSpPr>
          <p:cNvPr id="27674" name="文本框 7"/>
          <p:cNvSpPr txBox="1"/>
          <p:nvPr>
            <p:custDataLst>
              <p:tags r:id="rId5"/>
            </p:custDataLst>
          </p:nvPr>
        </p:nvSpPr>
        <p:spPr>
          <a:xfrm>
            <a:off x="1067435" y="1066800"/>
            <a:ext cx="9724390" cy="1568450"/>
          </a:xfrm>
          <a:prstGeom prst="rect">
            <a:avLst/>
          </a:prstGeom>
          <a:noFill/>
          <a:ln w="9525">
            <a:noFill/>
          </a:ln>
        </p:spPr>
        <p:txBody>
          <a:bodyPr wrap="square" anchor="t" anchorCtr="0">
            <a:spAutoFit/>
          </a:bodyPr>
          <a:lstStyle/>
          <a:p>
            <a:pPr marL="457200" indent="-457200">
              <a:lnSpc>
                <a:spcPct val="150000"/>
              </a:lnSpc>
              <a:buFontTx/>
              <a:buAutoNum type="arabicPeriod"/>
            </a:pPr>
            <a:r>
              <a:rPr lang="en-US" altLang="zh-CN" sz="2400" dirty="0">
                <a:latin typeface="微软雅黑" panose="020B0503020204020204" charset="-122"/>
                <a:ea typeface="微软雅黑" panose="020B0503020204020204" charset="-122"/>
              </a:rPr>
              <a:t>OFDM</a:t>
            </a:r>
            <a:r>
              <a:rPr lang="zh-CN" altLang="en-US" sz="2400" dirty="0">
                <a:latin typeface="微软雅黑" panose="020B0503020204020204" charset="-122"/>
                <a:ea typeface="微软雅黑" panose="020B0503020204020204" charset="-122"/>
              </a:rPr>
              <a:t>的原理</a:t>
            </a:r>
            <a:endParaRPr lang="en-US" altLang="zh-CN" sz="2400" dirty="0">
              <a:latin typeface="微软雅黑" panose="020B0503020204020204" charset="-122"/>
              <a:ea typeface="微软雅黑" panose="020B0503020204020204" charset="-122"/>
            </a:endParaRPr>
          </a:p>
          <a:p>
            <a:pPr marL="457200" indent="-457200">
              <a:lnSpc>
                <a:spcPct val="150000"/>
              </a:lnSpc>
              <a:buClr>
                <a:srgbClr val="808080"/>
              </a:buClr>
              <a:buFont typeface="Wingdings" panose="05000000000000000000" pitchFamily="2" charset="2"/>
              <a:buChar char="l"/>
            </a:pPr>
            <a:r>
              <a:rPr lang="zh-CN" altLang="en-US" sz="2000" dirty="0">
                <a:latin typeface="微软雅黑" panose="020B0503020204020204" charset="-122"/>
                <a:ea typeface="微软雅黑" panose="020B0503020204020204" charset="-122"/>
              </a:rPr>
              <a:t>OFDM技术是多载波传输方案的实现方式之一，它的调制和解调是分别基于IFFT和FFT来实现的，是实现复杂度最低、应用最广的一种多载波传输方案。</a:t>
            </a:r>
            <a:endParaRPr lang="zh-CN" altLang="en-US" sz="20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1+#ppt_w/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1+#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521335" y="533400"/>
            <a:ext cx="11490325" cy="2030095"/>
          </a:xfrm>
          <a:prstGeom prst="rect">
            <a:avLst/>
          </a:prstGeom>
          <a:noFill/>
        </p:spPr>
        <p:txBody>
          <a:bodyPr wrap="square" rtlCol="0">
            <a:spAutoFit/>
          </a:bodyPr>
          <a:lstStyle/>
          <a:p>
            <a:pPr>
              <a:lnSpc>
                <a:spcPct val="150000"/>
              </a:lnSpc>
            </a:pPr>
            <a:r>
              <a:rPr kumimoji="1" lang="en-US" altLang="zh-CN" sz="3200" dirty="0">
                <a:latin typeface="微软雅黑" panose="020B0503020204020204" charset="-122"/>
                <a:ea typeface="微软雅黑" panose="020B0503020204020204" charset="-122"/>
                <a:cs typeface="微软雅黑" panose="020B0503020204020204" charset="-122"/>
              </a:rPr>
              <a:t>2.   OFDM</a:t>
            </a:r>
            <a:r>
              <a:rPr kumimoji="1" lang="zh-CN" altLang="en-US" sz="3200" dirty="0">
                <a:latin typeface="微软雅黑" panose="020B0503020204020204" charset="-122"/>
                <a:ea typeface="微软雅黑" panose="020B0503020204020204" charset="-122"/>
                <a:cs typeface="微软雅黑" panose="020B0503020204020204" charset="-122"/>
              </a:rPr>
              <a:t>的特点</a:t>
            </a:r>
            <a:endParaRPr kumimoji="1" lang="en-US" altLang="zh-CN" sz="2800" dirty="0">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800" dirty="0">
                <a:latin typeface="微软雅黑" panose="020B0503020204020204" charset="-122"/>
                <a:ea typeface="微软雅黑" panose="020B0503020204020204" charset="-122"/>
              </a:rPr>
              <a:t>技术优势</a:t>
            </a:r>
            <a:r>
              <a:rPr kumimoji="1" lang="en-US" altLang="zh-CN" sz="2800" dirty="0">
                <a:latin typeface="微软雅黑" panose="020B0503020204020204" charset="-122"/>
                <a:ea typeface="微软雅黑" panose="020B0503020204020204" charset="-122"/>
              </a:rPr>
              <a:t>1——</a:t>
            </a:r>
            <a:r>
              <a:rPr kumimoji="1" lang="zh-CN" altLang="en-US" sz="2800" dirty="0">
                <a:latin typeface="微软雅黑" panose="020B0503020204020204" charset="-122"/>
                <a:ea typeface="微软雅黑" panose="020B0503020204020204" charset="-122"/>
              </a:rPr>
              <a:t>频谱效率高</a:t>
            </a:r>
            <a:endParaRPr kumimoji="1" lang="en-US" altLang="zh-CN" sz="2800" dirty="0">
              <a:latin typeface="微软雅黑" panose="020B0503020204020204" charset="-122"/>
              <a:ea typeface="微软雅黑" panose="020B0503020204020204" charset="-122"/>
            </a:endParaRPr>
          </a:p>
          <a:p>
            <a:pPr marL="914400" lvl="1" indent="-457200">
              <a:lnSpc>
                <a:spcPct val="150000"/>
              </a:lnSpc>
              <a:buClr>
                <a:schemeClr val="tx1">
                  <a:lumMod val="50000"/>
                  <a:lumOff val="50000"/>
                </a:schemeClr>
              </a:buClr>
              <a:buFont typeface="Wingdings" panose="05000000000000000000" pitchFamily="2" charset="2"/>
              <a:buChar char="l"/>
            </a:pPr>
            <a:r>
              <a:rPr kumimoji="1" lang="zh-CN" altLang="en-US" sz="2400" dirty="0">
                <a:latin typeface="微软雅黑" panose="020B0503020204020204" charset="-122"/>
                <a:ea typeface="微软雅黑" panose="020B0503020204020204" charset="-122"/>
                <a:cs typeface="微软雅黑" panose="020B0503020204020204" charset="-122"/>
                <a:sym typeface="+mn-ea"/>
              </a:rPr>
              <a:t>实现小区内各用户之间的正交性，避免用户间干扰，取得很高的小区容量。</a:t>
            </a:r>
            <a:endParaRPr kumimoji="1" lang="zh-CN" altLang="en-US" sz="2400" dirty="0">
              <a:latin typeface="微软雅黑" panose="020B0503020204020204" charset="-122"/>
              <a:ea typeface="微软雅黑" panose="020B0503020204020204" charset="-122"/>
              <a:cs typeface="微软雅黑" panose="020B0503020204020204" charset="-122"/>
              <a:sym typeface="+mn-ea"/>
            </a:endParaRPr>
          </a:p>
        </p:txBody>
      </p:sp>
      <p:grpSp>
        <p:nvGrpSpPr>
          <p:cNvPr id="29" name="Group 12"/>
          <p:cNvGrpSpPr/>
          <p:nvPr/>
        </p:nvGrpSpPr>
        <p:grpSpPr bwMode="auto">
          <a:xfrm>
            <a:off x="1105535" y="3312795"/>
            <a:ext cx="4465320" cy="2805682"/>
            <a:chOff x="2346" y="722"/>
            <a:chExt cx="3244" cy="1520"/>
          </a:xfrm>
        </p:grpSpPr>
        <p:sp>
          <p:nvSpPr>
            <p:cNvPr id="31" name="Text Box 13"/>
            <p:cNvSpPr txBox="1">
              <a:spLocks noChangeArrowheads="1"/>
            </p:cNvSpPr>
            <p:nvPr>
              <p:custDataLst>
                <p:tags r:id="rId2"/>
              </p:custDataLst>
            </p:nvPr>
          </p:nvSpPr>
          <p:spPr bwMode="auto">
            <a:xfrm>
              <a:off x="3210" y="722"/>
              <a:ext cx="134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00191" tIns="50095" rIns="100191" bIns="50095">
              <a:spAutoFit/>
            </a:bodyPr>
            <a:lstStyle>
              <a:lvl1pPr defTabSz="100203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100203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1002030">
                <a:lnSpc>
                  <a:spcPct val="140000"/>
                </a:lnSpc>
                <a:spcBef>
                  <a:spcPct val="30000"/>
                </a:spcBef>
                <a:buSzPct val="50000"/>
                <a:buFont typeface="Wingdings" panose="05000000000000000000" pitchFamily="2" charset="2"/>
                <a:buChar char="n"/>
                <a:defRPr sz="2400">
                  <a:solidFill>
                    <a:schemeClr val="tx1"/>
                  </a:solidFill>
                  <a:latin typeface="FrutigerNext LT Regular" pitchFamily="34" charset="0"/>
                  <a:ea typeface="华文细黑" panose="02010600040101010101" pitchFamily="2" charset="-122"/>
                </a:defRPr>
              </a:lvl3pPr>
              <a:lvl4pPr marL="1600200" indent="-228600" defTabSz="100203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100203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hangingPunct="1">
                <a:lnSpc>
                  <a:spcPct val="100000"/>
                </a:lnSpc>
                <a:spcBef>
                  <a:spcPct val="0"/>
                </a:spcBef>
                <a:buClrTx/>
                <a:buSzTx/>
                <a:buFontTx/>
                <a:buNone/>
              </a:pPr>
              <a:r>
                <a:rPr lang="zh-CN" altLang="en-US" sz="2000">
                  <a:solidFill>
                    <a:srgbClr val="000000"/>
                  </a:solidFill>
                  <a:latin typeface="FrutigerNext LT Medium" pitchFamily="34" charset="0"/>
                  <a:ea typeface="宋体" panose="02010600030101010101" pitchFamily="2" charset="-122"/>
                </a:rPr>
                <a:t>传统多载波</a:t>
              </a:r>
              <a:endParaRPr lang="zh-CN" altLang="en-US" sz="2000">
                <a:solidFill>
                  <a:srgbClr val="000000"/>
                </a:solidFill>
                <a:latin typeface="FrutigerNext LT Medium" pitchFamily="34" charset="0"/>
                <a:ea typeface="宋体" panose="02010600030101010101" pitchFamily="2" charset="-122"/>
              </a:endParaRPr>
            </a:p>
          </p:txBody>
        </p:sp>
        <p:grpSp>
          <p:nvGrpSpPr>
            <p:cNvPr id="32" name="Group 14"/>
            <p:cNvGrpSpPr/>
            <p:nvPr/>
          </p:nvGrpSpPr>
          <p:grpSpPr bwMode="auto">
            <a:xfrm>
              <a:off x="2373" y="948"/>
              <a:ext cx="3009" cy="1052"/>
              <a:chOff x="2373" y="948"/>
              <a:chExt cx="3009" cy="1052"/>
            </a:xfrm>
          </p:grpSpPr>
          <p:pic>
            <p:nvPicPr>
              <p:cNvPr id="36" name="Picture 15"/>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2373" y="950"/>
                <a:ext cx="1506"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6"/>
              <p:cNvPicPr>
                <a:picLocks noChangeAspect="1" noChangeArrowheads="1"/>
              </p:cNvPicPr>
              <p:nvPr>
                <p:custDataLst>
                  <p:tags r:id="rId5"/>
                </p:custDataLst>
              </p:nvPr>
            </p:nvPicPr>
            <p:blipFill>
              <a:blip r:embed="rId4">
                <a:extLst>
                  <a:ext uri="{28A0092B-C50C-407E-A947-70E740481C1C}">
                    <a14:useLocalDpi xmlns:a14="http://schemas.microsoft.com/office/drawing/2010/main" val="0"/>
                  </a:ext>
                </a:extLst>
              </a:blip>
              <a:srcRect/>
              <a:stretch>
                <a:fillRect/>
              </a:stretch>
            </p:blipFill>
            <p:spPr bwMode="auto">
              <a:xfrm>
                <a:off x="3876" y="948"/>
                <a:ext cx="1506"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Line 17"/>
            <p:cNvSpPr>
              <a:spLocks noChangeShapeType="1"/>
            </p:cNvSpPr>
            <p:nvPr>
              <p:custDataLst>
                <p:tags r:id="rId6"/>
              </p:custDataLst>
            </p:nvPr>
          </p:nvSpPr>
          <p:spPr bwMode="auto">
            <a:xfrm flipV="1">
              <a:off x="2359" y="2037"/>
              <a:ext cx="3055" cy="0"/>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wrap="none" lIns="100191" tIns="50095" rIns="100191" bIns="50095" anchor="ctr"/>
            <a:lstStyle/>
            <a:p>
              <a:endParaRPr lang="zh-CN" altLang="en-US"/>
            </a:p>
          </p:txBody>
        </p:sp>
        <p:sp>
          <p:nvSpPr>
            <p:cNvPr id="34" name="Line 18"/>
            <p:cNvSpPr>
              <a:spLocks noChangeShapeType="1"/>
            </p:cNvSpPr>
            <p:nvPr>
              <p:custDataLst>
                <p:tags r:id="rId7"/>
              </p:custDataLst>
            </p:nvPr>
          </p:nvSpPr>
          <p:spPr bwMode="auto">
            <a:xfrm flipV="1">
              <a:off x="2346" y="933"/>
              <a:ext cx="0" cy="1107"/>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wrap="none" lIns="100191" tIns="50095" rIns="100191" bIns="50095" anchor="ctr"/>
            <a:lstStyle/>
            <a:p>
              <a:endParaRPr lang="zh-CN" altLang="en-US"/>
            </a:p>
          </p:txBody>
        </p:sp>
        <p:sp>
          <p:nvSpPr>
            <p:cNvPr id="35" name="Text Box 19"/>
            <p:cNvSpPr txBox="1">
              <a:spLocks noChangeArrowheads="1"/>
            </p:cNvSpPr>
            <p:nvPr>
              <p:custDataLst>
                <p:tags r:id="rId8"/>
              </p:custDataLst>
            </p:nvPr>
          </p:nvSpPr>
          <p:spPr bwMode="auto">
            <a:xfrm>
              <a:off x="4563" y="2055"/>
              <a:ext cx="102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00191" tIns="50095" rIns="100191" bIns="50095">
              <a:spAutoFit/>
            </a:bodyPr>
            <a:lstStyle>
              <a:lvl1pPr defTabSz="100203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100203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1002030">
                <a:lnSpc>
                  <a:spcPct val="140000"/>
                </a:lnSpc>
                <a:spcBef>
                  <a:spcPct val="30000"/>
                </a:spcBef>
                <a:buSzPct val="50000"/>
                <a:buFont typeface="Wingdings" panose="05000000000000000000" pitchFamily="2" charset="2"/>
                <a:buChar char="n"/>
                <a:defRPr sz="2400">
                  <a:solidFill>
                    <a:schemeClr val="tx1"/>
                  </a:solidFill>
                  <a:latin typeface="FrutigerNext LT Regular" pitchFamily="34" charset="0"/>
                  <a:ea typeface="华文细黑" panose="02010600040101010101" pitchFamily="2" charset="-122"/>
                </a:defRPr>
              </a:lvl3pPr>
              <a:lvl4pPr marL="1600200" indent="-228600" defTabSz="100203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100203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hangingPunct="1">
                <a:lnSpc>
                  <a:spcPct val="100000"/>
                </a:lnSpc>
                <a:spcBef>
                  <a:spcPct val="0"/>
                </a:spcBef>
                <a:buClrTx/>
                <a:buSzTx/>
                <a:buFontTx/>
                <a:buNone/>
              </a:pPr>
              <a:r>
                <a:rPr lang="en-US" altLang="zh-CN" sz="1600" dirty="0">
                  <a:solidFill>
                    <a:srgbClr val="000000"/>
                  </a:solidFill>
                  <a:latin typeface="FrutigerNext LT Medium" pitchFamily="34" charset="0"/>
                  <a:ea typeface="宋体" panose="02010600030101010101" pitchFamily="2" charset="-122"/>
                </a:rPr>
                <a:t>frequency</a:t>
              </a:r>
              <a:endParaRPr lang="en-US" altLang="zh-CN" sz="1600" dirty="0">
                <a:solidFill>
                  <a:srgbClr val="000000"/>
                </a:solidFill>
                <a:latin typeface="FrutigerNext LT Medium" pitchFamily="34" charset="0"/>
                <a:ea typeface="宋体" panose="02010600030101010101" pitchFamily="2" charset="-122"/>
              </a:endParaRPr>
            </a:p>
          </p:txBody>
        </p:sp>
      </p:grpSp>
      <p:grpSp>
        <p:nvGrpSpPr>
          <p:cNvPr id="38" name="Group 20"/>
          <p:cNvGrpSpPr/>
          <p:nvPr/>
        </p:nvGrpSpPr>
        <p:grpSpPr bwMode="auto">
          <a:xfrm>
            <a:off x="6597650" y="3321685"/>
            <a:ext cx="4634230" cy="2905529"/>
            <a:chOff x="2385" y="2355"/>
            <a:chExt cx="3273" cy="1610"/>
          </a:xfrm>
        </p:grpSpPr>
        <p:sp>
          <p:nvSpPr>
            <p:cNvPr id="39" name="Text Box 21"/>
            <p:cNvSpPr txBox="1">
              <a:spLocks noChangeArrowheads="1"/>
            </p:cNvSpPr>
            <p:nvPr>
              <p:custDataLst>
                <p:tags r:id="rId9"/>
              </p:custDataLst>
            </p:nvPr>
          </p:nvSpPr>
          <p:spPr bwMode="auto">
            <a:xfrm>
              <a:off x="3581" y="2355"/>
              <a:ext cx="64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00191" tIns="50095" rIns="100191" bIns="50095">
              <a:spAutoFit/>
            </a:bodyPr>
            <a:lstStyle>
              <a:lvl1pPr defTabSz="100203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100203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1002030">
                <a:lnSpc>
                  <a:spcPct val="140000"/>
                </a:lnSpc>
                <a:spcBef>
                  <a:spcPct val="30000"/>
                </a:spcBef>
                <a:buSzPct val="50000"/>
                <a:buFont typeface="Wingdings" panose="05000000000000000000" pitchFamily="2" charset="2"/>
                <a:buChar char="n"/>
                <a:defRPr sz="2400">
                  <a:solidFill>
                    <a:schemeClr val="tx1"/>
                  </a:solidFill>
                  <a:latin typeface="FrutigerNext LT Regular" pitchFamily="34" charset="0"/>
                  <a:ea typeface="华文细黑" panose="02010600040101010101" pitchFamily="2" charset="-122"/>
                </a:defRPr>
              </a:lvl3pPr>
              <a:lvl4pPr marL="1600200" indent="-228600" defTabSz="100203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100203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hangingPunct="1">
                <a:lnSpc>
                  <a:spcPct val="100000"/>
                </a:lnSpc>
                <a:spcBef>
                  <a:spcPct val="0"/>
                </a:spcBef>
                <a:buClrTx/>
                <a:buSzTx/>
                <a:buFontTx/>
                <a:buNone/>
              </a:pPr>
              <a:r>
                <a:rPr lang="en-US" altLang="zh-CN" sz="2000" dirty="0">
                  <a:solidFill>
                    <a:srgbClr val="000000"/>
                  </a:solidFill>
                  <a:latin typeface="FrutigerNext LT Medium" pitchFamily="34" charset="0"/>
                  <a:ea typeface="宋体" panose="02010600030101010101" pitchFamily="2" charset="-122"/>
                </a:rPr>
                <a:t>OFDM</a:t>
              </a:r>
              <a:endParaRPr lang="en-US" altLang="zh-CN" sz="2000" dirty="0">
                <a:solidFill>
                  <a:srgbClr val="000000"/>
                </a:solidFill>
                <a:latin typeface="FrutigerNext LT Medium" pitchFamily="34" charset="0"/>
                <a:ea typeface="宋体" panose="02010600030101010101" pitchFamily="2" charset="-122"/>
              </a:endParaRPr>
            </a:p>
          </p:txBody>
        </p:sp>
        <p:grpSp>
          <p:nvGrpSpPr>
            <p:cNvPr id="40" name="Group 22"/>
            <p:cNvGrpSpPr/>
            <p:nvPr/>
          </p:nvGrpSpPr>
          <p:grpSpPr bwMode="auto">
            <a:xfrm>
              <a:off x="2385" y="2642"/>
              <a:ext cx="3273" cy="1323"/>
              <a:chOff x="2385" y="2642"/>
              <a:chExt cx="3273" cy="1323"/>
            </a:xfrm>
          </p:grpSpPr>
          <p:pic>
            <p:nvPicPr>
              <p:cNvPr id="41" name="Picture 23"/>
              <p:cNvPicPr>
                <a:picLocks noChangeAspect="1" noChangeArrowheads="1"/>
              </p:cNvPicPr>
              <p:nvPr>
                <p:custDataLst>
                  <p:tags r:id="rId10"/>
                </p:custDataLst>
              </p:nvPr>
            </p:nvPicPr>
            <p:blipFill>
              <a:blip r:embed="rId11">
                <a:extLst>
                  <a:ext uri="{28A0092B-C50C-407E-A947-70E740481C1C}">
                    <a14:useLocalDpi xmlns:a14="http://schemas.microsoft.com/office/drawing/2010/main" val="0"/>
                  </a:ext>
                </a:extLst>
              </a:blip>
              <a:srcRect/>
              <a:stretch>
                <a:fillRect/>
              </a:stretch>
            </p:blipFill>
            <p:spPr bwMode="auto">
              <a:xfrm>
                <a:off x="2396" y="2645"/>
                <a:ext cx="3016"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Line 24"/>
              <p:cNvSpPr>
                <a:spLocks noChangeShapeType="1"/>
              </p:cNvSpPr>
              <p:nvPr>
                <p:custDataLst>
                  <p:tags r:id="rId12"/>
                </p:custDataLst>
              </p:nvPr>
            </p:nvSpPr>
            <p:spPr bwMode="auto">
              <a:xfrm flipV="1">
                <a:off x="2390" y="2642"/>
                <a:ext cx="0" cy="1153"/>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wrap="none" lIns="100191" tIns="50095" rIns="100191" bIns="50095" anchor="ctr"/>
              <a:lstStyle/>
              <a:p>
                <a:endParaRPr lang="zh-CN" altLang="en-US"/>
              </a:p>
            </p:txBody>
          </p:sp>
          <p:sp>
            <p:nvSpPr>
              <p:cNvPr id="43" name="Line 25"/>
              <p:cNvSpPr>
                <a:spLocks noChangeShapeType="1"/>
              </p:cNvSpPr>
              <p:nvPr>
                <p:custDataLst>
                  <p:tags r:id="rId13"/>
                </p:custDataLst>
              </p:nvPr>
            </p:nvSpPr>
            <p:spPr bwMode="auto">
              <a:xfrm flipV="1">
                <a:off x="2385" y="3790"/>
                <a:ext cx="3055" cy="0"/>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wrap="none" lIns="100191" tIns="50095" rIns="100191" bIns="50095" anchor="ctr"/>
              <a:lstStyle/>
              <a:p>
                <a:endParaRPr lang="zh-CN" altLang="en-US"/>
              </a:p>
            </p:txBody>
          </p:sp>
          <p:sp>
            <p:nvSpPr>
              <p:cNvPr id="44" name="Text Box 26"/>
              <p:cNvSpPr txBox="1">
                <a:spLocks noChangeArrowheads="1"/>
              </p:cNvSpPr>
              <p:nvPr>
                <p:custDataLst>
                  <p:tags r:id="rId14"/>
                </p:custDataLst>
              </p:nvPr>
            </p:nvSpPr>
            <p:spPr bwMode="auto">
              <a:xfrm>
                <a:off x="4640" y="3774"/>
                <a:ext cx="101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00191" tIns="50095" rIns="100191" bIns="50095">
                <a:spAutoFit/>
              </a:bodyPr>
              <a:lstStyle>
                <a:lvl1pPr defTabSz="1002030">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marL="742950" indent="-285750" defTabSz="1002030">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defTabSz="1002030">
                  <a:lnSpc>
                    <a:spcPct val="140000"/>
                  </a:lnSpc>
                  <a:spcBef>
                    <a:spcPct val="30000"/>
                  </a:spcBef>
                  <a:buSzPct val="50000"/>
                  <a:buFont typeface="Wingdings" panose="05000000000000000000" pitchFamily="2" charset="2"/>
                  <a:buChar char="n"/>
                  <a:defRPr sz="2400">
                    <a:solidFill>
                      <a:schemeClr val="tx1"/>
                    </a:solidFill>
                    <a:latin typeface="FrutigerNext LT Regular" pitchFamily="34" charset="0"/>
                    <a:ea typeface="华文细黑" panose="02010600040101010101" pitchFamily="2" charset="-122"/>
                  </a:defRPr>
                </a:lvl3pPr>
                <a:lvl4pPr marL="1600200" indent="-228600" defTabSz="100203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defTabSz="100203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defTabSz="100203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algn="ctr" eaLnBrk="1" hangingPunct="1">
                  <a:lnSpc>
                    <a:spcPct val="100000"/>
                  </a:lnSpc>
                  <a:spcBef>
                    <a:spcPct val="0"/>
                  </a:spcBef>
                  <a:buClrTx/>
                  <a:buSzTx/>
                  <a:buFontTx/>
                  <a:buNone/>
                </a:pPr>
                <a:r>
                  <a:rPr lang="en-US" altLang="zh-CN" sz="1600">
                    <a:solidFill>
                      <a:srgbClr val="000000"/>
                    </a:solidFill>
                    <a:latin typeface="FrutigerNext LT Medium" pitchFamily="34" charset="0"/>
                    <a:ea typeface="宋体" panose="02010600030101010101" pitchFamily="2" charset="-122"/>
                  </a:rPr>
                  <a:t>frequency</a:t>
                </a:r>
                <a:endParaRPr lang="en-US" altLang="zh-CN" sz="1600">
                  <a:solidFill>
                    <a:srgbClr val="000000"/>
                  </a:solidFill>
                  <a:latin typeface="FrutigerNext LT Medium" pitchFamily="34" charset="0"/>
                  <a:ea typeface="宋体" panose="02010600030101010101" pitchFamily="2" charset="-122"/>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533558" y="533377"/>
            <a:ext cx="8784965" cy="2030095"/>
          </a:xfrm>
          <a:prstGeom prst="rect">
            <a:avLst/>
          </a:prstGeom>
          <a:noFill/>
        </p:spPr>
        <p:txBody>
          <a:bodyPr wrap="square" rtlCol="0">
            <a:spAutoFit/>
          </a:bodyPr>
          <a:lstStyle/>
          <a:p>
            <a:pPr>
              <a:lnSpc>
                <a:spcPct val="150000"/>
              </a:lnSpc>
            </a:pPr>
            <a:r>
              <a:rPr kumimoji="1" lang="en-US" altLang="zh-CN" sz="3200" dirty="0">
                <a:latin typeface="微软雅黑" panose="020B0503020204020204" charset="-122"/>
                <a:ea typeface="微软雅黑" panose="020B0503020204020204" charset="-122"/>
                <a:cs typeface="微软雅黑" panose="020B0503020204020204" charset="-122"/>
              </a:rPr>
              <a:t>2.   OFDM</a:t>
            </a:r>
            <a:r>
              <a:rPr kumimoji="1" lang="zh-CN" altLang="en-US" sz="3200" dirty="0">
                <a:latin typeface="微软雅黑" panose="020B0503020204020204" charset="-122"/>
                <a:ea typeface="微软雅黑" panose="020B0503020204020204" charset="-122"/>
                <a:cs typeface="微软雅黑" panose="020B0503020204020204" charset="-122"/>
              </a:rPr>
              <a:t>的特点</a:t>
            </a:r>
            <a:endParaRPr kumimoji="1" lang="en-US" altLang="zh-CN" sz="2800" dirty="0">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800" dirty="0">
                <a:latin typeface="微软雅黑" panose="020B0503020204020204" charset="-122"/>
                <a:ea typeface="微软雅黑" panose="020B0503020204020204" charset="-122"/>
              </a:rPr>
              <a:t>技术优势</a:t>
            </a:r>
            <a:r>
              <a:rPr kumimoji="1" lang="en-US" altLang="zh-CN" sz="2800" dirty="0">
                <a:latin typeface="微软雅黑" panose="020B0503020204020204" charset="-122"/>
                <a:ea typeface="微软雅黑" panose="020B0503020204020204" charset="-122"/>
              </a:rPr>
              <a:t>2——</a:t>
            </a:r>
            <a:r>
              <a:rPr kumimoji="1" lang="zh-CN" altLang="en-US" sz="2800" dirty="0">
                <a:latin typeface="微软雅黑" panose="020B0503020204020204" charset="-122"/>
                <a:ea typeface="微软雅黑" panose="020B0503020204020204" charset="-122"/>
              </a:rPr>
              <a:t>对抗频率选择性衰落</a:t>
            </a:r>
            <a:endParaRPr kumimoji="1" lang="en-US" altLang="zh-CN" sz="2800" dirty="0">
              <a:latin typeface="微软雅黑" panose="020B0503020204020204" charset="-122"/>
              <a:ea typeface="微软雅黑" panose="020B0503020204020204" charset="-122"/>
            </a:endParaRPr>
          </a:p>
          <a:p>
            <a:pPr marL="914400" lvl="1" indent="-457200">
              <a:lnSpc>
                <a:spcPct val="150000"/>
              </a:lnSpc>
              <a:buClr>
                <a:schemeClr val="tx1">
                  <a:lumMod val="50000"/>
                  <a:lumOff val="50000"/>
                </a:schemeClr>
              </a:buClr>
              <a:buFont typeface="Wingdings" panose="05000000000000000000" pitchFamily="2" charset="2"/>
              <a:buChar char="l"/>
            </a:pPr>
            <a:r>
              <a:rPr kumimoji="1" lang="zh-CN" altLang="en-US" sz="2400" dirty="0">
                <a:latin typeface="微软雅黑" panose="020B0503020204020204" charset="-122"/>
                <a:ea typeface="微软雅黑" panose="020B0503020204020204" charset="-122"/>
                <a:cs typeface="微软雅黑" panose="020B0503020204020204" charset="-122"/>
                <a:sym typeface="+mn-ea"/>
              </a:rPr>
              <a:t>如果在某频点衰落较大，可以将用户调度到其他子载波上。</a:t>
            </a:r>
            <a:endParaRPr kumimoji="1"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21" name="图片 15"/>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228600" y="2931160"/>
            <a:ext cx="6120765" cy="33445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bject 6"/>
          <p:cNvSpPr txBox="1"/>
          <p:nvPr>
            <p:custDataLst>
              <p:tags r:id="rId4"/>
            </p:custDataLst>
          </p:nvPr>
        </p:nvSpPr>
        <p:spPr>
          <a:xfrm rot="5400000">
            <a:off x="4193285" y="3960240"/>
            <a:ext cx="1230630" cy="320675"/>
          </a:xfrm>
          <a:prstGeom prst="rect">
            <a:avLst/>
          </a:prstGeom>
        </p:spPr>
        <p:txBody>
          <a:bodyPr vert="vert270" wrap="square" lIns="0" tIns="13335" rIns="0" bIns="0" rtlCol="0">
            <a:spAutoFit/>
          </a:bodyPr>
          <a:lstStyle/>
          <a:p>
            <a:pPr marL="12700">
              <a:lnSpc>
                <a:spcPct val="100000"/>
              </a:lnSpc>
              <a:spcBef>
                <a:spcPts val="105"/>
              </a:spcBef>
            </a:pPr>
            <a:r>
              <a:rPr sz="2000" b="1" dirty="0">
                <a:latin typeface="楷体" panose="02010609060101010101" charset="-122"/>
                <a:ea typeface="楷体" panose="02010609060101010101" charset="-122"/>
                <a:cs typeface="微软雅黑" panose="020B0503020204020204" charset="-122"/>
              </a:rPr>
              <a:t>信号强度</a:t>
            </a:r>
            <a:endParaRPr sz="2000" b="1" dirty="0">
              <a:latin typeface="楷体" panose="02010609060101010101" charset="-122"/>
              <a:ea typeface="楷体" panose="02010609060101010101" charset="-122"/>
              <a:cs typeface="微软雅黑" panose="020B0503020204020204" charset="-122"/>
            </a:endParaRPr>
          </a:p>
        </p:txBody>
      </p:sp>
      <p:pic>
        <p:nvPicPr>
          <p:cNvPr id="7" name="object 7"/>
          <p:cNvPicPr/>
          <p:nvPr>
            <p:custDataLst>
              <p:tags r:id="rId5"/>
            </p:custDataLst>
          </p:nvPr>
        </p:nvPicPr>
        <p:blipFill>
          <a:blip r:embed="rId6" cstate="print"/>
          <a:stretch>
            <a:fillRect/>
          </a:stretch>
        </p:blipFill>
        <p:spPr>
          <a:xfrm>
            <a:off x="6655435" y="3042920"/>
            <a:ext cx="4853940" cy="30981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533400" y="762000"/>
            <a:ext cx="10965180" cy="2584450"/>
          </a:xfrm>
          <a:prstGeom prst="rect">
            <a:avLst/>
          </a:prstGeom>
          <a:noFill/>
        </p:spPr>
        <p:txBody>
          <a:bodyPr wrap="square" rtlCol="0">
            <a:spAutoFit/>
          </a:bodyPr>
          <a:lstStyle/>
          <a:p>
            <a:pPr>
              <a:lnSpc>
                <a:spcPct val="150000"/>
              </a:lnSpc>
            </a:pPr>
            <a:r>
              <a:rPr kumimoji="1" lang="en-US" altLang="zh-CN" sz="3200" dirty="0">
                <a:latin typeface="微软雅黑" panose="020B0503020204020204" charset="-122"/>
                <a:ea typeface="微软雅黑" panose="020B0503020204020204" charset="-122"/>
                <a:cs typeface="微软雅黑" panose="020B0503020204020204" charset="-122"/>
              </a:rPr>
              <a:t>2.   OFDM</a:t>
            </a:r>
            <a:r>
              <a:rPr kumimoji="1" lang="zh-CN" altLang="en-US" sz="3200" dirty="0">
                <a:latin typeface="微软雅黑" panose="020B0503020204020204" charset="-122"/>
                <a:ea typeface="微软雅黑" panose="020B0503020204020204" charset="-122"/>
                <a:cs typeface="微软雅黑" panose="020B0503020204020204" charset="-122"/>
              </a:rPr>
              <a:t>的特点</a:t>
            </a:r>
            <a:endParaRPr kumimoji="1" lang="en-US" altLang="zh-CN" sz="2800" dirty="0">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800" dirty="0">
                <a:latin typeface="微软雅黑" panose="020B0503020204020204" charset="-122"/>
                <a:ea typeface="微软雅黑" panose="020B0503020204020204" charset="-122"/>
              </a:rPr>
              <a:t>技术优势</a:t>
            </a:r>
            <a:r>
              <a:rPr kumimoji="1" lang="en-US" altLang="zh-CN" sz="2800" dirty="0">
                <a:latin typeface="微软雅黑" panose="020B0503020204020204" charset="-122"/>
                <a:ea typeface="微软雅黑" panose="020B0503020204020204" charset="-122"/>
              </a:rPr>
              <a:t>3——</a:t>
            </a:r>
            <a:r>
              <a:rPr kumimoji="1" lang="zh-CN" altLang="en-US" sz="2800" dirty="0">
                <a:latin typeface="微软雅黑" panose="020B0503020204020204" charset="-122"/>
                <a:ea typeface="微软雅黑" panose="020B0503020204020204" charset="-122"/>
              </a:rPr>
              <a:t>符号间干扰消除</a:t>
            </a:r>
            <a:endParaRPr kumimoji="1" lang="zh-CN" altLang="en-US" sz="2800" dirty="0">
              <a:latin typeface="微软雅黑" panose="020B0503020204020204" charset="-122"/>
              <a:ea typeface="微软雅黑" panose="020B0503020204020204" charset="-122"/>
            </a:endParaRPr>
          </a:p>
          <a:p>
            <a:pPr marL="914400" lvl="1" indent="-457200">
              <a:lnSpc>
                <a:spcPct val="150000"/>
              </a:lnSpc>
              <a:buClr>
                <a:schemeClr val="tx1">
                  <a:lumMod val="50000"/>
                  <a:lumOff val="50000"/>
                </a:schemeClr>
              </a:buClr>
              <a:buFont typeface="Wingdings" panose="05000000000000000000" pitchFamily="2" charset="2"/>
              <a:buChar char="l"/>
            </a:pPr>
            <a:r>
              <a:rPr sz="2400" dirty="0">
                <a:latin typeface="微软雅黑" panose="020B0503020204020204" charset="-122"/>
                <a:cs typeface="微软雅黑" panose="020B0503020204020204" charset="-122"/>
                <a:sym typeface="+mn-ea"/>
              </a:rPr>
              <a:t>OFDM由于采用</a:t>
            </a:r>
            <a:r>
              <a:rPr sz="2400" spc="5" dirty="0">
                <a:latin typeface="微软雅黑" panose="020B0503020204020204" charset="-122"/>
                <a:cs typeface="微软雅黑" panose="020B0503020204020204" charset="-122"/>
                <a:sym typeface="+mn-ea"/>
              </a:rPr>
              <a:t>了</a:t>
            </a:r>
            <a:r>
              <a:rPr sz="2400" b="1" spc="5" dirty="0">
                <a:solidFill>
                  <a:srgbClr val="C00000"/>
                </a:solidFill>
                <a:latin typeface="微软雅黑" panose="020B0503020204020204" charset="-122"/>
                <a:cs typeface="微软雅黑" panose="020B0503020204020204" charset="-122"/>
                <a:sym typeface="+mn-ea"/>
              </a:rPr>
              <a:t>循</a:t>
            </a:r>
            <a:r>
              <a:rPr sz="2400" b="1" spc="-15" dirty="0">
                <a:solidFill>
                  <a:srgbClr val="C00000"/>
                </a:solidFill>
                <a:latin typeface="微软雅黑" panose="020B0503020204020204" charset="-122"/>
                <a:cs typeface="微软雅黑" panose="020B0503020204020204" charset="-122"/>
                <a:sym typeface="+mn-ea"/>
              </a:rPr>
              <a:t>环</a:t>
            </a:r>
            <a:r>
              <a:rPr sz="2400" b="1" spc="5" dirty="0">
                <a:solidFill>
                  <a:srgbClr val="C00000"/>
                </a:solidFill>
                <a:latin typeface="微软雅黑" panose="020B0503020204020204" charset="-122"/>
                <a:cs typeface="微软雅黑" panose="020B0503020204020204" charset="-122"/>
                <a:sym typeface="+mn-ea"/>
              </a:rPr>
              <a:t>前</a:t>
            </a:r>
            <a:r>
              <a:rPr sz="2400" b="1" dirty="0">
                <a:solidFill>
                  <a:srgbClr val="C00000"/>
                </a:solidFill>
                <a:latin typeface="微软雅黑" panose="020B0503020204020204" charset="-122"/>
                <a:cs typeface="微软雅黑" panose="020B0503020204020204" charset="-122"/>
                <a:sym typeface="+mn-ea"/>
              </a:rPr>
              <a:t>缀</a:t>
            </a:r>
            <a:r>
              <a:rPr sz="2400" spc="-5" dirty="0">
                <a:latin typeface="微软雅黑" panose="020B0503020204020204" charset="-122"/>
                <a:cs typeface="微软雅黑" panose="020B0503020204020204" charset="-122"/>
                <a:sym typeface="+mn-ea"/>
              </a:rPr>
              <a:t>（CP，Cyclic</a:t>
            </a:r>
            <a:r>
              <a:rPr sz="2400" spc="-65" dirty="0">
                <a:latin typeface="微软雅黑" panose="020B0503020204020204" charset="-122"/>
                <a:cs typeface="微软雅黑" panose="020B0503020204020204" charset="-122"/>
                <a:sym typeface="+mn-ea"/>
              </a:rPr>
              <a:t> </a:t>
            </a:r>
            <a:r>
              <a:rPr sz="2400" spc="-5" dirty="0">
                <a:latin typeface="微软雅黑" panose="020B0503020204020204" charset="-122"/>
                <a:cs typeface="微软雅黑" panose="020B0503020204020204" charset="-122"/>
                <a:sym typeface="+mn-ea"/>
              </a:rPr>
              <a:t>Prefix），</a:t>
            </a:r>
            <a:r>
              <a:rPr sz="2400" spc="5" dirty="0">
                <a:latin typeface="微软雅黑" panose="020B0503020204020204" charset="-122"/>
                <a:cs typeface="微软雅黑" panose="020B0503020204020204" charset="-122"/>
                <a:sym typeface="+mn-ea"/>
              </a:rPr>
              <a:t>对抗</a:t>
            </a:r>
            <a:r>
              <a:rPr sz="2400" spc="-5" dirty="0">
                <a:latin typeface="微软雅黑" panose="020B0503020204020204" charset="-122"/>
                <a:cs typeface="微软雅黑" panose="020B0503020204020204" charset="-122"/>
                <a:sym typeface="+mn-ea"/>
              </a:rPr>
              <a:t>符</a:t>
            </a:r>
            <a:r>
              <a:rPr sz="2400" spc="-10" dirty="0">
                <a:latin typeface="微软雅黑" panose="020B0503020204020204" charset="-122"/>
                <a:cs typeface="微软雅黑" panose="020B0503020204020204" charset="-122"/>
                <a:sym typeface="+mn-ea"/>
              </a:rPr>
              <a:t>号</a:t>
            </a:r>
            <a:r>
              <a:rPr sz="2400" spc="5" dirty="0">
                <a:latin typeface="微软雅黑" panose="020B0503020204020204" charset="-122"/>
                <a:cs typeface="微软雅黑" panose="020B0503020204020204" charset="-122"/>
                <a:sym typeface="+mn-ea"/>
              </a:rPr>
              <a:t>间干</a:t>
            </a:r>
            <a:r>
              <a:rPr sz="2400" spc="-20" dirty="0">
                <a:latin typeface="微软雅黑" panose="020B0503020204020204" charset="-122"/>
                <a:cs typeface="微软雅黑" panose="020B0503020204020204" charset="-122"/>
                <a:sym typeface="+mn-ea"/>
              </a:rPr>
              <a:t>扰</a:t>
            </a:r>
            <a:r>
              <a:rPr sz="2400" spc="5" dirty="0">
                <a:latin typeface="微软雅黑" panose="020B0503020204020204" charset="-122"/>
                <a:cs typeface="微软雅黑" panose="020B0503020204020204" charset="-122"/>
                <a:sym typeface="+mn-ea"/>
              </a:rPr>
              <a:t>的能</a:t>
            </a:r>
            <a:r>
              <a:rPr sz="2400" spc="-20" dirty="0">
                <a:latin typeface="微软雅黑" panose="020B0503020204020204" charset="-122"/>
                <a:cs typeface="微软雅黑" panose="020B0503020204020204" charset="-122"/>
                <a:sym typeface="+mn-ea"/>
              </a:rPr>
              <a:t>力</a:t>
            </a:r>
            <a:r>
              <a:rPr sz="2400" spc="5" dirty="0">
                <a:latin typeface="微软雅黑" panose="020B0503020204020204" charset="-122"/>
                <a:cs typeface="微软雅黑" panose="020B0503020204020204" charset="-122"/>
                <a:sym typeface="+mn-ea"/>
              </a:rPr>
              <a:t>很强。</a:t>
            </a:r>
            <a:endParaRPr kumimoji="1" lang="zh-CN" altLang="en-US" sz="2400" spc="5" dirty="0">
              <a:latin typeface="微软雅黑" panose="020B0503020204020204" charset="-122"/>
              <a:ea typeface="微软雅黑" panose="020B0503020204020204" charset="-122"/>
              <a:cs typeface="微软雅黑" panose="020B0503020204020204" charset="-122"/>
              <a:sym typeface="+mn-ea"/>
            </a:endParaRPr>
          </a:p>
        </p:txBody>
      </p:sp>
      <p:pic>
        <p:nvPicPr>
          <p:cNvPr id="11" name="图片 10" descr="水印.png"/>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175808" y="199261"/>
            <a:ext cx="1942465" cy="454025"/>
          </a:xfrm>
          <a:prstGeom prst="rect">
            <a:avLst/>
          </a:prstGeom>
        </p:spPr>
      </p:pic>
      <p:pic>
        <p:nvPicPr>
          <p:cNvPr id="39" name="图片 38"/>
          <p:cNvPicPr>
            <a:picLocks noChangeAspect="1"/>
          </p:cNvPicPr>
          <p:nvPr>
            <p:custDataLst>
              <p:tags r:id="rId4"/>
            </p:custDataLst>
          </p:nvPr>
        </p:nvPicPr>
        <p:blipFill>
          <a:blip r:embed="rId5"/>
          <a:stretch>
            <a:fillRect/>
          </a:stretch>
        </p:blipFill>
        <p:spPr>
          <a:xfrm>
            <a:off x="1225550" y="3352800"/>
            <a:ext cx="8892540" cy="30708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latin typeface="微软雅黑" panose="020B0503020204020204" charset="-122"/>
                <a:ea typeface="微软雅黑" panose="020B0503020204020204" charset="-122"/>
                <a:cs typeface="微软雅黑" panose="020B0503020204020204" charset="-122"/>
              </a:rPr>
              <a:t>一、</a:t>
            </a:r>
            <a:r>
              <a:rPr kumimoji="1" lang="en-US" altLang="zh-CN" sz="2850">
                <a:latin typeface="微软雅黑" panose="020B0503020204020204" charset="-122"/>
                <a:ea typeface="微软雅黑" panose="020B0503020204020204" charset="-122"/>
                <a:cs typeface="微软雅黑" panose="020B0503020204020204" charset="-122"/>
              </a:rPr>
              <a:t>OFDM</a:t>
            </a:r>
            <a:endParaRPr kumimoji="1" lang="en-US" altLang="zh-CN" sz="2850" dirty="0">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4142" y="1033230"/>
            <a:ext cx="10867383"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619523" y="1118806"/>
            <a:ext cx="305435" cy="106680"/>
          </a:xfrm>
          <a:prstGeom prst="rect">
            <a:avLst/>
          </a:prstGeom>
          <a:noFill/>
        </p:spPr>
        <p:txBody>
          <a:bodyPr wrap="none" rtlCol="0" anchor="t">
            <a:spAutoFit/>
          </a:bodyPr>
          <a:lstStyle/>
          <a:p>
            <a:r>
              <a:rPr lang="zh-CN" sz="100" b="1" spc="5" dirty="0">
                <a:solidFill>
                  <a:srgbClr val="C00000"/>
                </a:solidFill>
                <a:latin typeface="微软雅黑" panose="020B0503020204020204" charset="-122"/>
                <a:cs typeface="微软雅黑" panose="020B0503020204020204" charset="-122"/>
                <a:sym typeface="+mn-ea"/>
              </a:rPr>
              <a:t>保护间隔和</a:t>
            </a:r>
            <a:r>
              <a:rPr sz="100" b="1" spc="5" dirty="0">
                <a:solidFill>
                  <a:srgbClr val="C00000"/>
                </a:solidFill>
                <a:latin typeface="微软雅黑" panose="020B0503020204020204" charset="-122"/>
                <a:cs typeface="微软雅黑" panose="020B0503020204020204" charset="-122"/>
                <a:sym typeface="+mn-ea"/>
              </a:rPr>
              <a:t>循</a:t>
            </a:r>
            <a:r>
              <a:rPr sz="100" b="1" spc="-15" dirty="0">
                <a:solidFill>
                  <a:srgbClr val="C00000"/>
                </a:solidFill>
                <a:latin typeface="微软雅黑" panose="020B0503020204020204" charset="-122"/>
                <a:cs typeface="微软雅黑" panose="020B0503020204020204" charset="-122"/>
                <a:sym typeface="+mn-ea"/>
              </a:rPr>
              <a:t>环</a:t>
            </a:r>
            <a:r>
              <a:rPr sz="100" b="1" spc="5" dirty="0">
                <a:solidFill>
                  <a:srgbClr val="C00000"/>
                </a:solidFill>
                <a:latin typeface="微软雅黑" panose="020B0503020204020204" charset="-122"/>
                <a:cs typeface="微软雅黑" panose="020B0503020204020204" charset="-122"/>
                <a:sym typeface="+mn-ea"/>
              </a:rPr>
              <a:t>前</a:t>
            </a:r>
            <a:r>
              <a:rPr sz="100" b="1" dirty="0">
                <a:solidFill>
                  <a:srgbClr val="C00000"/>
                </a:solidFill>
                <a:latin typeface="微软雅黑" panose="020B0503020204020204" charset="-122"/>
                <a:cs typeface="微软雅黑" panose="020B0503020204020204" charset="-122"/>
                <a:sym typeface="+mn-ea"/>
              </a:rPr>
              <a:t>缀</a:t>
            </a:r>
            <a:endParaRPr lang="zh-CN" altLang="en-US" sz="100"/>
          </a:p>
        </p:txBody>
      </p:sp>
      <p:pic>
        <p:nvPicPr>
          <p:cNvPr id="7" name="图片 6"/>
          <p:cNvPicPr>
            <a:picLocks noChangeAspect="1"/>
          </p:cNvPicPr>
          <p:nvPr/>
        </p:nvPicPr>
        <p:blipFill>
          <a:blip r:embed="rId1"/>
          <a:stretch>
            <a:fillRect/>
          </a:stretch>
        </p:blipFill>
        <p:spPr>
          <a:xfrm>
            <a:off x="2349500" y="1143000"/>
            <a:ext cx="8765540" cy="4082415"/>
          </a:xfrm>
          <a:prstGeom prst="rect">
            <a:avLst/>
          </a:prstGeom>
        </p:spPr>
      </p:pic>
      <p:sp>
        <p:nvSpPr>
          <p:cNvPr id="11" name="AutoShape 4"/>
          <p:cNvSpPr/>
          <p:nvPr/>
        </p:nvSpPr>
        <p:spPr>
          <a:xfrm>
            <a:off x="876085" y="5224560"/>
            <a:ext cx="10187040" cy="880991"/>
          </a:xfrm>
          <a:prstGeom prst="roundRect">
            <a:avLst>
              <a:gd name="adj" fmla="val 9106"/>
            </a:avLst>
          </a:prstGeom>
          <a:gradFill rotWithShape="1">
            <a:gsLst>
              <a:gs pos="0">
                <a:srgbClr val="6699FF"/>
              </a:gs>
              <a:gs pos="100000">
                <a:srgbClr val="CBDDFF"/>
              </a:gs>
            </a:gsLst>
            <a:lin ang="16200000" scaled="1"/>
            <a:tileRect/>
          </a:gradFill>
          <a:ln w="25400" cap="flat" cmpd="sng">
            <a:solidFill>
              <a:srgbClr val="6699FF"/>
            </a:solidFill>
            <a:prstDash val="solid"/>
            <a:headEnd type="none" w="med" len="med"/>
            <a:tailEnd type="none" w="med" len="med"/>
          </a:ln>
        </p:spPr>
        <p:txBody>
          <a:bodyPr wrap="none" anchor="ctr" anchorCtr="0"/>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spcBef>
                <a:spcPct val="0"/>
              </a:spcBef>
              <a:buClrTx/>
              <a:buSzTx/>
              <a:buFontTx/>
              <a:buNone/>
            </a:pPr>
            <a:r>
              <a:rPr lang="en-US" altLang="zh-CN" sz="2375" dirty="0">
                <a:latin typeface="Arial" panose="020B0604020202020204" pitchFamily="34" charset="0"/>
                <a:ea typeface="宋体" panose="02010600030101010101" pitchFamily="2" charset="-122"/>
              </a:rPr>
              <a:t>                           </a:t>
            </a:r>
            <a:r>
              <a:rPr lang="zh-CN" altLang="en-US" sz="3325" dirty="0">
                <a:latin typeface="Arial" panose="020B0604020202020204" pitchFamily="34" charset="0"/>
                <a:ea typeface="宋体" panose="02010600030101010101" pitchFamily="2" charset="-122"/>
              </a:rPr>
              <a:t>多径效应将引起符号间干扰</a:t>
            </a:r>
            <a:r>
              <a:rPr lang="zh-CN" altLang="en-US" sz="2375" dirty="0">
                <a:latin typeface="Arial" panose="020B0604020202020204" pitchFamily="34" charset="0"/>
                <a:ea typeface="宋体" panose="02010600030101010101" pitchFamily="2" charset="-122"/>
              </a:rPr>
              <a:t> </a:t>
            </a:r>
            <a:endParaRPr lang="zh-CN" altLang="en-US" sz="2375" dirty="0">
              <a:latin typeface="Arial" panose="020B0604020202020204" pitchFamily="34" charset="0"/>
              <a:ea typeface="宋体" panose="02010600030101010101" pitchFamily="2" charset="-122"/>
            </a:endParaRPr>
          </a:p>
        </p:txBody>
      </p:sp>
      <p:sp>
        <p:nvSpPr>
          <p:cNvPr id="15" name="Rectangle 2"/>
          <p:cNvSpPr>
            <a:spLocks noGrp="1"/>
          </p:cNvSpPr>
          <p:nvPr/>
        </p:nvSpPr>
        <p:spPr>
          <a:xfrm>
            <a:off x="990886" y="1032946"/>
            <a:ext cx="6060911" cy="769687"/>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r>
              <a:rPr lang="zh-CN" altLang="en-US" sz="2850" dirty="0"/>
              <a:t>多径效应</a:t>
            </a:r>
            <a:endParaRPr lang="zh-CN" altLang="en-US" sz="2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39937"/>
          <p:cNvSpPr>
            <a:spLocks noGrp="1"/>
          </p:cNvSpPr>
          <p:nvPr>
            <p:ph type="title"/>
          </p:nvPr>
        </p:nvSpPr>
        <p:spPr/>
        <p:txBody>
          <a:bodyPr anchor="t" anchorCtr="0"/>
          <a:lstStyle/>
          <a:p>
            <a:r>
              <a:rPr lang="en-US" altLang="zh-CN"/>
              <a:t>LTE</a:t>
            </a:r>
            <a:r>
              <a:rPr lang="zh-CN" altLang="en-US" dirty="0"/>
              <a:t>的需求项列表  </a:t>
            </a:r>
            <a:endParaRPr lang="zh-CN" altLang="en-US" dirty="0"/>
          </a:p>
        </p:txBody>
      </p:sp>
      <p:graphicFrame>
        <p:nvGraphicFramePr>
          <p:cNvPr id="39959" name="内容占位符 39958"/>
          <p:cNvGraphicFramePr>
            <a:graphicFrameLocks noGrp="1"/>
          </p:cNvGraphicFramePr>
          <p:nvPr>
            <p:ph idx="1"/>
            <p:custDataLst>
              <p:tags r:id="rId1"/>
            </p:custDataLst>
          </p:nvPr>
        </p:nvGraphicFramePr>
        <p:xfrm>
          <a:off x="687070" y="1254125"/>
          <a:ext cx="10968990" cy="5425440"/>
        </p:xfrm>
        <a:graphic>
          <a:graphicData uri="http://schemas.openxmlformats.org/drawingml/2006/table">
            <a:tbl>
              <a:tblPr/>
              <a:tblGrid>
                <a:gridCol w="10968990"/>
              </a:tblGrid>
              <a:tr h="41910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FontTx/>
                        <a:buNone/>
                      </a:pPr>
                      <a:r>
                        <a:rPr lang="en-US" altLang="zh-CN" sz="2000" b="1">
                          <a:latin typeface="Times New Roman" panose="02020603050405020304" pitchFamily="18" charset="0"/>
                          <a:ea typeface="宋体" panose="02010600030101010101" pitchFamily="2" charset="-122"/>
                        </a:rPr>
                        <a:t>LTE</a:t>
                      </a:r>
                      <a:r>
                        <a:rPr lang="zh-CN" altLang="en-US" sz="2000" b="1" dirty="0">
                          <a:latin typeface="Times New Roman" panose="02020603050405020304" pitchFamily="18" charset="0"/>
                          <a:ea typeface="宋体" panose="02010600030101010101" pitchFamily="2" charset="-122"/>
                        </a:rPr>
                        <a:t>需求项</a:t>
                      </a:r>
                      <a:endParaRPr lang="zh-CN" altLang="en-US" sz="2000" b="1"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folHlink"/>
                    </a:solidFill>
                  </a:tcPr>
                </a:tc>
              </a:tr>
              <a:tr h="5006340">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2"/>
                        </a:buBlip>
                        <a:defRPr sz="1800" b="0" i="0" u="none" kern="1200" baseline="0">
                          <a:solidFill>
                            <a:schemeClr val="tx1"/>
                          </a:solidFill>
                          <a:latin typeface="Arial" panose="020B0604020202020204" pitchFamily="34" charset="0"/>
                          <a:ea typeface="宋体" panose="02010600030101010101" pitchFamily="2" charset="-122"/>
                        </a:defRPr>
                      </a:lvl5pPr>
                    </a:lstStyle>
                    <a:p>
                      <a:pPr lvl="0" defTabSz="91440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支持</a:t>
                      </a:r>
                      <a:r>
                        <a:rPr lang="en-US" altLang="zh-CN" sz="2000" b="1">
                          <a:latin typeface="Times New Roman" panose="02020603050405020304" pitchFamily="18" charset="0"/>
                          <a:ea typeface="宋体" panose="02010600030101010101" pitchFamily="2" charset="-122"/>
                        </a:rPr>
                        <a:t>1.25MHz</a:t>
                      </a:r>
                      <a:r>
                        <a:rPr lang="zh-CN" altLang="en-US" sz="2000" b="1" dirty="0">
                          <a:latin typeface="Times New Roman" panose="02020603050405020304" pitchFamily="18" charset="0"/>
                          <a:ea typeface="宋体" panose="02010600030101010101" pitchFamily="2" charset="-122"/>
                        </a:rPr>
                        <a:t>（包括</a:t>
                      </a:r>
                      <a:r>
                        <a:rPr lang="en-US" altLang="zh-CN" sz="2000" b="1">
                          <a:latin typeface="Times New Roman" panose="02020603050405020304" pitchFamily="18" charset="0"/>
                          <a:ea typeface="宋体" panose="02010600030101010101" pitchFamily="2" charset="-122"/>
                        </a:rPr>
                        <a:t>1.6MHz</a:t>
                      </a:r>
                      <a:r>
                        <a:rPr lang="zh-CN" altLang="en-US" sz="2000" b="1" dirty="0">
                          <a:latin typeface="Times New Roman" panose="02020603050405020304" pitchFamily="18" charset="0"/>
                          <a:ea typeface="宋体" panose="02010600030101010101" pitchFamily="2" charset="-122"/>
                        </a:rPr>
                        <a:t>）</a:t>
                      </a:r>
                      <a:r>
                        <a:rPr lang="en-US" altLang="zh-CN" sz="2000" b="1">
                          <a:latin typeface="Times New Roman" panose="02020603050405020304" pitchFamily="18" charset="0"/>
                          <a:ea typeface="宋体" panose="02010600030101010101" pitchFamily="2" charset="-122"/>
                        </a:rPr>
                        <a:t>-20MHz</a:t>
                      </a:r>
                      <a:r>
                        <a:rPr lang="zh-CN" altLang="en-US" sz="2000" b="1" dirty="0">
                          <a:latin typeface="Times New Roman" panose="02020603050405020304" pitchFamily="18" charset="0"/>
                          <a:ea typeface="宋体" panose="02010600030101010101" pitchFamily="2" charset="-122"/>
                        </a:rPr>
                        <a:t>带宽；</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峰值数据率：上行</a:t>
                      </a:r>
                      <a:r>
                        <a:rPr lang="en-US" altLang="zh-CN" sz="2000" b="1">
                          <a:latin typeface="Times New Roman" panose="02020603050405020304" pitchFamily="18" charset="0"/>
                          <a:ea typeface="宋体" panose="02010600030101010101" pitchFamily="2" charset="-122"/>
                        </a:rPr>
                        <a:t>50Mbps</a:t>
                      </a:r>
                      <a:r>
                        <a:rPr lang="zh-CN" altLang="en-US" sz="2000" b="1" dirty="0">
                          <a:latin typeface="Times New Roman" panose="02020603050405020304" pitchFamily="18" charset="0"/>
                          <a:ea typeface="宋体" panose="02010600030101010101" pitchFamily="2" charset="-122"/>
                        </a:rPr>
                        <a:t>，下行</a:t>
                      </a:r>
                      <a:r>
                        <a:rPr lang="en-US" altLang="zh-CN" sz="2000" b="1">
                          <a:latin typeface="Times New Roman" panose="02020603050405020304" pitchFamily="18" charset="0"/>
                          <a:ea typeface="宋体" panose="02010600030101010101" pitchFamily="2" charset="-122"/>
                        </a:rPr>
                        <a:t>100Mbps</a:t>
                      </a:r>
                      <a:r>
                        <a:rPr lang="zh-CN" altLang="en-US" sz="2000" b="1" dirty="0">
                          <a:latin typeface="Times New Roman" panose="02020603050405020304" pitchFamily="18" charset="0"/>
                          <a:ea typeface="宋体" panose="02010600030101010101" pitchFamily="2" charset="-122"/>
                        </a:rPr>
                        <a:t>；</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频谱效率达到</a:t>
                      </a:r>
                      <a:r>
                        <a:rPr lang="en-US" altLang="zh-CN" sz="2000" b="1">
                          <a:latin typeface="Times New Roman" panose="02020603050405020304" pitchFamily="18" charset="0"/>
                          <a:ea typeface="宋体" panose="02010600030101010101" pitchFamily="2" charset="-122"/>
                        </a:rPr>
                        <a:t>3GPP R6</a:t>
                      </a:r>
                      <a:r>
                        <a:rPr lang="zh-CN" altLang="en-US" sz="2000" b="1" dirty="0">
                          <a:latin typeface="Times New Roman" panose="02020603050405020304" pitchFamily="18" charset="0"/>
                          <a:ea typeface="宋体" panose="02010600030101010101" pitchFamily="2" charset="-122"/>
                        </a:rPr>
                        <a:t>的</a:t>
                      </a:r>
                      <a:r>
                        <a:rPr lang="en-US" altLang="zh-CN" sz="2000" b="1">
                          <a:latin typeface="Times New Roman" panose="02020603050405020304" pitchFamily="18" charset="0"/>
                          <a:ea typeface="宋体" panose="02010600030101010101" pitchFamily="2" charset="-122"/>
                        </a:rPr>
                        <a:t>2~4</a:t>
                      </a:r>
                      <a:r>
                        <a:rPr lang="zh-CN" altLang="en-US" sz="2000" b="1" dirty="0">
                          <a:latin typeface="Times New Roman" panose="02020603050405020304" pitchFamily="18" charset="0"/>
                          <a:ea typeface="宋体" panose="02010600030101010101" pitchFamily="2" charset="-122"/>
                        </a:rPr>
                        <a:t>倍；</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提高小区边缘的比特率；</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用户平面延迟（单向）小于</a:t>
                      </a:r>
                      <a:r>
                        <a:rPr lang="en-US" altLang="zh-CN" sz="2000" b="1">
                          <a:latin typeface="Times New Roman" panose="02020603050405020304" pitchFamily="18" charset="0"/>
                          <a:ea typeface="宋体" panose="02010600030101010101" pitchFamily="2" charset="-122"/>
                        </a:rPr>
                        <a:t>5ms</a:t>
                      </a:r>
                      <a:r>
                        <a:rPr lang="zh-CN" altLang="en-US" sz="2000" b="1" dirty="0">
                          <a:latin typeface="Times New Roman" panose="02020603050405020304" pitchFamily="18" charset="0"/>
                          <a:ea typeface="宋体" panose="02010600030101010101" pitchFamily="2" charset="-122"/>
                        </a:rPr>
                        <a:t>，控制平面延迟小于</a:t>
                      </a:r>
                      <a:r>
                        <a:rPr lang="en-US" altLang="zh-CN" sz="2000" b="1">
                          <a:latin typeface="Times New Roman" panose="02020603050405020304" pitchFamily="18" charset="0"/>
                          <a:ea typeface="宋体" panose="02010600030101010101" pitchFamily="2" charset="-122"/>
                        </a:rPr>
                        <a:t>100ms</a:t>
                      </a:r>
                      <a:r>
                        <a:rPr lang="zh-CN" altLang="en-US" sz="2000" b="1" dirty="0">
                          <a:latin typeface="Times New Roman" panose="02020603050405020304" pitchFamily="18" charset="0"/>
                          <a:ea typeface="宋体" panose="02010600030101010101" pitchFamily="2" charset="-122"/>
                        </a:rPr>
                        <a:t>；</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支持与现有</a:t>
                      </a:r>
                      <a:r>
                        <a:rPr lang="en-US" altLang="zh-CN" sz="2000" b="1">
                          <a:latin typeface="Times New Roman" panose="02020603050405020304" pitchFamily="18" charset="0"/>
                          <a:ea typeface="宋体" panose="02010600030101010101" pitchFamily="2" charset="-122"/>
                        </a:rPr>
                        <a:t>3GPP</a:t>
                      </a:r>
                      <a:r>
                        <a:rPr lang="zh-CN" altLang="en-US" sz="2000" b="1" dirty="0">
                          <a:latin typeface="Times New Roman" panose="02020603050405020304" pitchFamily="18" charset="0"/>
                          <a:ea typeface="宋体" panose="02010600030101010101" pitchFamily="2" charset="-122"/>
                        </a:rPr>
                        <a:t>和非</a:t>
                      </a:r>
                      <a:r>
                        <a:rPr lang="en-US" altLang="zh-CN" sz="2000" b="1">
                          <a:latin typeface="Times New Roman" panose="02020603050405020304" pitchFamily="18" charset="0"/>
                          <a:ea typeface="宋体" panose="02010600030101010101" pitchFamily="2" charset="-122"/>
                        </a:rPr>
                        <a:t>3GPP</a:t>
                      </a:r>
                      <a:r>
                        <a:rPr lang="zh-CN" altLang="en-US" sz="2000" b="1" dirty="0">
                          <a:latin typeface="Times New Roman" panose="02020603050405020304" pitchFamily="18" charset="0"/>
                          <a:ea typeface="宋体" panose="02010600030101010101" pitchFamily="2" charset="-122"/>
                        </a:rPr>
                        <a:t>系统的互操作；</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支持增强型的广播多播业务。在单独的下行载波部署移动电视（</a:t>
                      </a:r>
                      <a:r>
                        <a:rPr lang="en-US" altLang="zh-CN" sz="2000" b="1">
                          <a:latin typeface="Times New Roman" panose="02020603050405020304" pitchFamily="18" charset="0"/>
                          <a:ea typeface="宋体" panose="02010600030101010101" pitchFamily="2" charset="-122"/>
                        </a:rPr>
                        <a:t>Mobile TV</a:t>
                      </a:r>
                      <a:r>
                        <a:rPr lang="zh-CN" altLang="en-US" sz="2000" b="1" dirty="0">
                          <a:latin typeface="Times New Roman" panose="02020603050405020304" pitchFamily="18" charset="0"/>
                          <a:ea typeface="宋体" panose="02010600030101010101" pitchFamily="2" charset="-122"/>
                        </a:rPr>
                        <a:t>）系统；</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降低建网成本，实现从</a:t>
                      </a:r>
                      <a:r>
                        <a:rPr lang="en-US" altLang="zh-CN" sz="2000" b="1">
                          <a:latin typeface="Times New Roman" panose="02020603050405020304" pitchFamily="18" charset="0"/>
                          <a:ea typeface="宋体" panose="02010600030101010101" pitchFamily="2" charset="-122"/>
                        </a:rPr>
                        <a:t>R6</a:t>
                      </a:r>
                      <a:r>
                        <a:rPr lang="zh-CN" altLang="en-US" sz="2000" b="1" dirty="0">
                          <a:latin typeface="Times New Roman" panose="02020603050405020304" pitchFamily="18" charset="0"/>
                          <a:ea typeface="宋体" panose="02010600030101010101" pitchFamily="2" charset="-122"/>
                        </a:rPr>
                        <a:t>的低成本演进；</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实现合理的终端复杂度、成本和耗电；</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支持增强的</a:t>
                      </a:r>
                      <a:r>
                        <a:rPr lang="en-US" altLang="zh-CN" sz="2000" b="1">
                          <a:latin typeface="Times New Roman" panose="02020603050405020304" pitchFamily="18" charset="0"/>
                          <a:ea typeface="宋体" panose="02010600030101010101" pitchFamily="2" charset="-122"/>
                        </a:rPr>
                        <a:t>IMS</a:t>
                      </a:r>
                      <a:r>
                        <a:rPr lang="zh-CN" altLang="en-US" sz="2000" b="1" dirty="0">
                          <a:latin typeface="Times New Roman" panose="02020603050405020304" pitchFamily="18" charset="0"/>
                          <a:ea typeface="宋体" panose="02010600030101010101" pitchFamily="2" charset="-122"/>
                        </a:rPr>
                        <a:t>和核心网；</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追求后向兼容</a:t>
                      </a:r>
                      <a:r>
                        <a:rPr lang="en-US" altLang="zh-CN" sz="2000" b="1">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但应该仔细考虑性能改进和向后兼容之间的平衡；</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取消</a:t>
                      </a:r>
                      <a:r>
                        <a:rPr lang="en-US" altLang="zh-CN" sz="2000" b="1">
                          <a:latin typeface="Times New Roman" panose="02020603050405020304" pitchFamily="18" charset="0"/>
                          <a:ea typeface="宋体" panose="02010600030101010101" pitchFamily="2" charset="-122"/>
                        </a:rPr>
                        <a:t>CS</a:t>
                      </a:r>
                      <a:r>
                        <a:rPr lang="zh-CN" altLang="en-US" sz="2000" b="1" dirty="0">
                          <a:latin typeface="Times New Roman" panose="02020603050405020304" pitchFamily="18" charset="0"/>
                          <a:ea typeface="宋体" panose="02010600030101010101" pitchFamily="2" charset="-122"/>
                        </a:rPr>
                        <a:t>域，</a:t>
                      </a:r>
                      <a:r>
                        <a:rPr lang="en-US" altLang="zh-CN" sz="2000" b="1">
                          <a:latin typeface="Times New Roman" panose="02020603050405020304" pitchFamily="18" charset="0"/>
                          <a:ea typeface="宋体" panose="02010600030101010101" pitchFamily="2" charset="-122"/>
                        </a:rPr>
                        <a:t>CS</a:t>
                      </a:r>
                      <a:r>
                        <a:rPr lang="zh-CN" altLang="en-US" sz="2000" b="1" dirty="0">
                          <a:latin typeface="Times New Roman" panose="02020603050405020304" pitchFamily="18" charset="0"/>
                          <a:ea typeface="宋体" panose="02010600030101010101" pitchFamily="2" charset="-122"/>
                        </a:rPr>
                        <a:t>域业务在</a:t>
                      </a:r>
                      <a:r>
                        <a:rPr lang="en-US" altLang="zh-CN" sz="2000" b="1">
                          <a:latin typeface="Times New Roman" panose="02020603050405020304" pitchFamily="18" charset="0"/>
                          <a:ea typeface="宋体" panose="02010600030101010101" pitchFamily="2" charset="-122"/>
                        </a:rPr>
                        <a:t>PS</a:t>
                      </a:r>
                      <a:r>
                        <a:rPr lang="zh-CN" altLang="en-US" sz="2000" b="1" dirty="0">
                          <a:latin typeface="Times New Roman" panose="02020603050405020304" pitchFamily="18" charset="0"/>
                          <a:ea typeface="宋体" panose="02010600030101010101" pitchFamily="2" charset="-122"/>
                        </a:rPr>
                        <a:t>域实现，如采用</a:t>
                      </a:r>
                      <a:r>
                        <a:rPr lang="en-US" altLang="zh-CN" sz="2000" b="1" err="1">
                          <a:latin typeface="Times New Roman" panose="02020603050405020304" pitchFamily="18" charset="0"/>
                          <a:ea typeface="宋体" panose="02010600030101010101" pitchFamily="2" charset="-122"/>
                        </a:rPr>
                        <a:t>VoIP</a:t>
                      </a:r>
                      <a:r>
                        <a:rPr lang="zh-CN" altLang="en-US" sz="2000" b="1" dirty="0">
                          <a:latin typeface="Times New Roman" panose="02020603050405020304" pitchFamily="18" charset="0"/>
                          <a:ea typeface="宋体" panose="02010600030101010101" pitchFamily="2" charset="-122"/>
                        </a:rPr>
                        <a:t>；</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对低速移动优化系统，同时支持高速移动；</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以尽可能相似的技术同时支持成对和非成对频段；</a:t>
                      </a:r>
                      <a:endParaRPr lang="zh-CN" altLang="en-US" sz="2000" b="1" dirty="0">
                        <a:latin typeface="Times New Roman" panose="02020603050405020304" pitchFamily="18" charset="0"/>
                        <a:ea typeface="宋体" panose="02010600030101010101" pitchFamily="2" charset="-122"/>
                      </a:endParaRPr>
                    </a:p>
                    <a:p>
                      <a:pPr lvl="0" defTabSz="914400" eaLnBrk="0" hangingPunct="0">
                        <a:spcBef>
                          <a:spcPct val="0"/>
                        </a:spcBef>
                        <a:buClrTx/>
                        <a:buFont typeface="Wingdings" panose="05000000000000000000" pitchFamily="2" charset="2"/>
                        <a:buChar char=""/>
                        <a:tabLst>
                          <a:tab pos="269875" algn="l"/>
                        </a:tabLst>
                      </a:pPr>
                      <a:r>
                        <a:rPr lang="zh-CN" altLang="en-US" sz="2000" b="1" dirty="0">
                          <a:latin typeface="Times New Roman" panose="02020603050405020304" pitchFamily="18" charset="0"/>
                          <a:ea typeface="宋体" panose="02010600030101010101" pitchFamily="2" charset="-122"/>
                        </a:rPr>
                        <a:t>尽可能支持简单的临频共存。</a:t>
                      </a:r>
                      <a:endParaRPr lang="zh-CN" altLang="en-US" sz="2000" b="1" dirty="0">
                        <a:latin typeface="Times New Roman" panose="02020603050405020304" pitchFamily="18" charset="0"/>
                        <a:ea typeface="宋体" panose="02010600030101010101" pitchFamily="2" charset="-122"/>
                      </a:endParaRPr>
                    </a:p>
                  </a:txBody>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latin typeface="微软雅黑" panose="020B0503020204020204" charset="-122"/>
                <a:ea typeface="微软雅黑" panose="020B0503020204020204" charset="-122"/>
                <a:cs typeface="微软雅黑" panose="020B0503020204020204" charset="-122"/>
              </a:rPr>
              <a:t>一、</a:t>
            </a:r>
            <a:r>
              <a:rPr kumimoji="1" lang="en-US" altLang="zh-CN" sz="2850">
                <a:latin typeface="微软雅黑" panose="020B0503020204020204" charset="-122"/>
                <a:ea typeface="微软雅黑" panose="020B0503020204020204" charset="-122"/>
                <a:cs typeface="微软雅黑" panose="020B0503020204020204" charset="-122"/>
              </a:rPr>
              <a:t>OFDM</a:t>
            </a:r>
            <a:endParaRPr kumimoji="1" lang="en-US" altLang="zh-CN" sz="2850" dirty="0">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4142" y="1033230"/>
            <a:ext cx="10867383"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4578" name="Rectangle 2"/>
          <p:cNvSpPr>
            <a:spLocks noGrp="1"/>
          </p:cNvSpPr>
          <p:nvPr/>
        </p:nvSpPr>
        <p:spPr>
          <a:xfrm>
            <a:off x="790439" y="1118806"/>
            <a:ext cx="10096488" cy="769687"/>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r>
              <a:rPr lang="zh-CN" altLang="en-US" sz="2850" dirty="0"/>
              <a:t>保护间隔</a:t>
            </a:r>
            <a:endParaRPr lang="zh-CN" altLang="en-US" sz="2850" dirty="0"/>
          </a:p>
        </p:txBody>
      </p:sp>
      <p:pic>
        <p:nvPicPr>
          <p:cNvPr id="2" name="图片 1"/>
          <p:cNvPicPr>
            <a:picLocks noChangeAspect="1"/>
          </p:cNvPicPr>
          <p:nvPr/>
        </p:nvPicPr>
        <p:blipFill>
          <a:blip r:embed="rId1"/>
          <a:stretch>
            <a:fillRect/>
          </a:stretch>
        </p:blipFill>
        <p:spPr>
          <a:xfrm>
            <a:off x="2587508" y="1545907"/>
            <a:ext cx="7090180" cy="2988198"/>
          </a:xfrm>
          <a:prstGeom prst="rect">
            <a:avLst/>
          </a:prstGeom>
        </p:spPr>
      </p:pic>
      <p:sp>
        <p:nvSpPr>
          <p:cNvPr id="7" name="AutoShape 4"/>
          <p:cNvSpPr>
            <a:spLocks noChangeArrowheads="1"/>
          </p:cNvSpPr>
          <p:nvPr/>
        </p:nvSpPr>
        <p:spPr bwMode="auto">
          <a:xfrm>
            <a:off x="830810" y="4713699"/>
            <a:ext cx="10187040" cy="1450711"/>
          </a:xfrm>
          <a:prstGeom prst="roundRect">
            <a:avLst>
              <a:gd name="adj" fmla="val 9106"/>
            </a:avLst>
          </a:prstGeom>
          <a:gradFill flip="none" rotWithShape="1">
            <a:gsLst>
              <a:gs pos="0">
                <a:srgbClr val="6699FF"/>
              </a:gs>
              <a:gs pos="100000">
                <a:srgbClr val="6699FF">
                  <a:gamma/>
                  <a:tint val="33725"/>
                  <a:invGamma/>
                </a:srgbClr>
              </a:gs>
            </a:gsLst>
            <a:lin ang="16200000" scaled="1"/>
            <a:tileRect/>
          </a:gradFill>
          <a:ln w="25400">
            <a:solidFill>
              <a:srgbClr val="6699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375"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24598" name="内容占位符 2"/>
          <p:cNvSpPr/>
          <p:nvPr/>
        </p:nvSpPr>
        <p:spPr>
          <a:xfrm>
            <a:off x="830810" y="4804250"/>
            <a:ext cx="10109694" cy="1105482"/>
          </a:xfrm>
          <a:prstGeom prst="rect">
            <a:avLst/>
          </a:prstGeom>
          <a:noFill/>
          <a:ln w="9525">
            <a:noFill/>
          </a:ln>
        </p:spPr>
        <p:txBody>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342900" lvl="0" indent="-342900"/>
            <a:r>
              <a:rPr lang="zh-CN" altLang="en-US" sz="2375" dirty="0">
                <a:latin typeface="Arial" panose="020B0604020202020204" pitchFamily="34" charset="0"/>
                <a:ea typeface="华文细黑" panose="02010600040101010101" pitchFamily="2" charset="-122"/>
              </a:rPr>
              <a:t>加入保护间隔避免符号间干扰</a:t>
            </a:r>
            <a:endParaRPr lang="zh-CN" altLang="en-US" sz="2375" dirty="0">
              <a:latin typeface="Arial" panose="020B0604020202020204" pitchFamily="34" charset="0"/>
              <a:ea typeface="华文细黑" panose="02010600040101010101" pitchFamily="2" charset="-122"/>
            </a:endParaRPr>
          </a:p>
          <a:p>
            <a:pPr marL="342900" lvl="0" indent="-342900"/>
            <a:r>
              <a:rPr lang="zh-CN" altLang="en-US" sz="2375" dirty="0">
                <a:latin typeface="Arial" panose="020B0604020202020204" pitchFamily="34" charset="0"/>
                <a:ea typeface="华文细黑" panose="02010600040101010101" pitchFamily="2" charset="-122"/>
              </a:rPr>
              <a:t>当保护间隔的长度超过信道最大延迟，一个符号的多径分量不会干扰下一个符号 </a:t>
            </a:r>
            <a:endParaRPr lang="zh-CN" altLang="en-US" sz="2375" dirty="0">
              <a:latin typeface="Arial" panose="020B0604020202020204" pitchFamily="34" charset="0"/>
              <a:ea typeface="华文细黑" panose="0201060004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4"/>
          <p:cNvSpPr>
            <a:spLocks noChangeArrowheads="1"/>
          </p:cNvSpPr>
          <p:nvPr/>
        </p:nvSpPr>
        <p:spPr bwMode="auto">
          <a:xfrm>
            <a:off x="619523" y="5054776"/>
            <a:ext cx="10187040" cy="962109"/>
          </a:xfrm>
          <a:prstGeom prst="roundRect">
            <a:avLst>
              <a:gd name="adj" fmla="val 9106"/>
            </a:avLst>
          </a:prstGeom>
          <a:gradFill flip="none" rotWithShape="1">
            <a:gsLst>
              <a:gs pos="0">
                <a:srgbClr val="6699FF"/>
              </a:gs>
              <a:gs pos="100000">
                <a:srgbClr val="6699FF">
                  <a:gamma/>
                  <a:tint val="33725"/>
                  <a:invGamma/>
                </a:srgbClr>
              </a:gs>
            </a:gsLst>
            <a:lin ang="16200000" scaled="1"/>
            <a:tileRect/>
          </a:gradFill>
          <a:ln w="25400">
            <a:solidFill>
              <a:srgbClr val="6699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375"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3" name="文本框 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latin typeface="微软雅黑" panose="020B0503020204020204" charset="-122"/>
                <a:ea typeface="微软雅黑" panose="020B0503020204020204" charset="-122"/>
                <a:cs typeface="微软雅黑" panose="020B0503020204020204" charset="-122"/>
              </a:rPr>
              <a:t>一、</a:t>
            </a:r>
            <a:r>
              <a:rPr kumimoji="1" lang="en-US" altLang="zh-CN" sz="2850">
                <a:latin typeface="微软雅黑" panose="020B0503020204020204" charset="-122"/>
                <a:ea typeface="微软雅黑" panose="020B0503020204020204" charset="-122"/>
                <a:cs typeface="微软雅黑" panose="020B0503020204020204" charset="-122"/>
              </a:rPr>
              <a:t>OFDM</a:t>
            </a:r>
            <a:endParaRPr kumimoji="1" lang="en-US" altLang="zh-CN" sz="2850" dirty="0">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4142" y="1033230"/>
            <a:ext cx="10867383"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5602" name="Rectangle 2"/>
          <p:cNvSpPr>
            <a:spLocks noGrp="1"/>
          </p:cNvSpPr>
          <p:nvPr/>
        </p:nvSpPr>
        <p:spPr>
          <a:xfrm>
            <a:off x="533877" y="1118806"/>
            <a:ext cx="10096488" cy="769687"/>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r>
              <a:rPr lang="zh-CN" altLang="en-US" sz="2850" dirty="0"/>
              <a:t>子载波干扰</a:t>
            </a:r>
            <a:endParaRPr lang="zh-CN" altLang="en-US" sz="2850" dirty="0"/>
          </a:p>
        </p:txBody>
      </p:sp>
      <p:pic>
        <p:nvPicPr>
          <p:cNvPr id="2" name="图片 1"/>
          <p:cNvPicPr>
            <a:picLocks noChangeAspect="1"/>
          </p:cNvPicPr>
          <p:nvPr/>
        </p:nvPicPr>
        <p:blipFill>
          <a:blip r:embed="rId1"/>
          <a:stretch>
            <a:fillRect/>
          </a:stretch>
        </p:blipFill>
        <p:spPr>
          <a:xfrm>
            <a:off x="2758801" y="1717955"/>
            <a:ext cx="6574036" cy="3205522"/>
          </a:xfrm>
          <a:prstGeom prst="rect">
            <a:avLst/>
          </a:prstGeom>
        </p:spPr>
      </p:pic>
      <p:sp>
        <p:nvSpPr>
          <p:cNvPr id="25619" name="内容占位符 2"/>
          <p:cNvSpPr/>
          <p:nvPr/>
        </p:nvSpPr>
        <p:spPr>
          <a:xfrm>
            <a:off x="619523" y="5140045"/>
            <a:ext cx="10109694" cy="1131893"/>
          </a:xfrm>
          <a:prstGeom prst="rect">
            <a:avLst/>
          </a:prstGeom>
          <a:noFill/>
          <a:ln w="9525">
            <a:noFill/>
          </a:ln>
        </p:spPr>
        <p:txBody>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342900" lvl="0" indent="-342900"/>
            <a:r>
              <a:rPr lang="zh-CN" altLang="en-US" sz="2375" dirty="0">
                <a:latin typeface="Arial" panose="020B0604020202020204" pitchFamily="34" charset="0"/>
                <a:ea typeface="华文细黑" panose="02010600040101010101" pitchFamily="2" charset="-122"/>
              </a:rPr>
              <a:t>引入保护间隔后，积分区间内不再具有整数个子载波，子载波间的正交性被破坏，两个子载波之间会产生载波间的干扰 </a:t>
            </a:r>
            <a:endParaRPr lang="zh-CN" altLang="en-US" sz="2375" dirty="0">
              <a:latin typeface="Arial" panose="020B0604020202020204" pitchFamily="34" charset="0"/>
              <a:ea typeface="华文细黑" panose="0201060004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latin typeface="微软雅黑" panose="020B0503020204020204" charset="-122"/>
                <a:ea typeface="微软雅黑" panose="020B0503020204020204" charset="-122"/>
                <a:cs typeface="微软雅黑" panose="020B0503020204020204" charset="-122"/>
              </a:rPr>
              <a:t>一、</a:t>
            </a:r>
            <a:r>
              <a:rPr kumimoji="1" lang="en-US" altLang="zh-CN" sz="2850">
                <a:latin typeface="微软雅黑" panose="020B0503020204020204" charset="-122"/>
                <a:ea typeface="微软雅黑" panose="020B0503020204020204" charset="-122"/>
                <a:cs typeface="微软雅黑" panose="020B0503020204020204" charset="-122"/>
              </a:rPr>
              <a:t>OFDM</a:t>
            </a:r>
            <a:endParaRPr kumimoji="1" lang="en-US" altLang="zh-CN" sz="2850" dirty="0">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4142" y="1033230"/>
            <a:ext cx="10867383"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6626" name="Rectangle 2"/>
          <p:cNvSpPr>
            <a:spLocks noGrp="1"/>
          </p:cNvSpPr>
          <p:nvPr/>
        </p:nvSpPr>
        <p:spPr>
          <a:xfrm>
            <a:off x="960223" y="1289344"/>
            <a:ext cx="10096488" cy="769687"/>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r>
              <a:rPr lang="zh-CN" altLang="en-US" sz="2850" dirty="0"/>
              <a:t>循环前缀</a:t>
            </a:r>
            <a:endParaRPr lang="zh-CN" altLang="en-US" sz="2850" dirty="0"/>
          </a:p>
        </p:txBody>
      </p:sp>
      <p:pic>
        <p:nvPicPr>
          <p:cNvPr id="2" name="图片 1"/>
          <p:cNvPicPr>
            <a:picLocks noChangeAspect="1"/>
          </p:cNvPicPr>
          <p:nvPr/>
        </p:nvPicPr>
        <p:blipFill>
          <a:blip r:embed="rId1"/>
          <a:stretch>
            <a:fillRect/>
          </a:stretch>
        </p:blipFill>
        <p:spPr>
          <a:xfrm>
            <a:off x="2817660" y="1376877"/>
            <a:ext cx="6555926" cy="2915757"/>
          </a:xfrm>
          <a:prstGeom prst="rect">
            <a:avLst/>
          </a:prstGeom>
        </p:spPr>
      </p:pic>
      <p:sp>
        <p:nvSpPr>
          <p:cNvPr id="39" name="AutoShape 4"/>
          <p:cNvSpPr>
            <a:spLocks noChangeArrowheads="1"/>
          </p:cNvSpPr>
          <p:nvPr/>
        </p:nvSpPr>
        <p:spPr bwMode="auto">
          <a:xfrm>
            <a:off x="969655" y="4392996"/>
            <a:ext cx="10187040" cy="1831781"/>
          </a:xfrm>
          <a:prstGeom prst="roundRect">
            <a:avLst>
              <a:gd name="adj" fmla="val 9106"/>
            </a:avLst>
          </a:prstGeom>
          <a:gradFill flip="none" rotWithShape="1">
            <a:gsLst>
              <a:gs pos="0">
                <a:srgbClr val="6699FF"/>
              </a:gs>
              <a:gs pos="100000">
                <a:srgbClr val="6699FF">
                  <a:gamma/>
                  <a:tint val="33725"/>
                  <a:invGamma/>
                </a:srgbClr>
              </a:gs>
            </a:gsLst>
            <a:lin ang="16200000" scaled="1"/>
            <a:tileRect/>
          </a:gradFill>
          <a:ln w="25400">
            <a:solidFill>
              <a:srgbClr val="6699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375"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p:txBody>
      </p:sp>
      <p:sp>
        <p:nvSpPr>
          <p:cNvPr id="26643" name="内容占位符 2"/>
          <p:cNvSpPr/>
          <p:nvPr/>
        </p:nvSpPr>
        <p:spPr>
          <a:xfrm>
            <a:off x="1054925" y="4392996"/>
            <a:ext cx="10109694" cy="1131893"/>
          </a:xfrm>
          <a:prstGeom prst="rect">
            <a:avLst/>
          </a:prstGeom>
          <a:noFill/>
          <a:ln w="9525">
            <a:noFill/>
          </a:ln>
        </p:spPr>
        <p:txBody>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342900" lvl="0" indent="-342900"/>
            <a:r>
              <a:rPr lang="zh-CN" altLang="en-US" sz="2375" dirty="0">
                <a:latin typeface="Arial" panose="020B0604020202020204" pitchFamily="34" charset="0"/>
                <a:ea typeface="华文细黑" panose="02010600040101010101" pitchFamily="2" charset="-122"/>
              </a:rPr>
              <a:t>循环前缀是此符号后一段样点值的重复，加入循环前缀的目的是不破坏子载波间的正交性；</a:t>
            </a:r>
            <a:r>
              <a:rPr lang="zh-CN" altLang="en-US" sz="3325" dirty="0">
                <a:latin typeface="Arial" panose="020B0604020202020204" pitchFamily="34" charset="0"/>
                <a:ea typeface="华文细黑" panose="02010600040101010101" pitchFamily="2" charset="-122"/>
              </a:rPr>
              <a:t> </a:t>
            </a:r>
            <a:endParaRPr lang="zh-CN" altLang="en-US" sz="3325" dirty="0">
              <a:latin typeface="Arial" panose="020B0604020202020204" pitchFamily="34" charset="0"/>
              <a:ea typeface="华文细黑" panose="02010600040101010101" pitchFamily="2" charset="-122"/>
            </a:endParaRPr>
          </a:p>
          <a:p>
            <a:pPr marL="342900" lvl="0" indent="-342900"/>
            <a:r>
              <a:rPr lang="zh-CN" altLang="en-US" sz="2375" dirty="0">
                <a:latin typeface="Arial" panose="020B0604020202020204" pitchFamily="34" charset="0"/>
                <a:ea typeface="华文细黑" panose="02010600040101010101" pitchFamily="2" charset="-122"/>
              </a:rPr>
              <a:t>只要每个路径的时延小于保护间隔，</a:t>
            </a:r>
            <a:r>
              <a:rPr lang="en-US" altLang="zh-CN" sz="2375" dirty="0">
                <a:latin typeface="Arial" panose="020B0604020202020204" pitchFamily="34" charset="0"/>
                <a:ea typeface="华文细黑" panose="02010600040101010101" pitchFamily="2" charset="-122"/>
              </a:rPr>
              <a:t>FFT</a:t>
            </a:r>
            <a:r>
              <a:rPr lang="zh-CN" altLang="en-US" sz="2375" dirty="0">
                <a:latin typeface="Arial" panose="020B0604020202020204" pitchFamily="34" charset="0"/>
                <a:ea typeface="华文细黑" panose="02010600040101010101" pitchFamily="2" charset="-122"/>
              </a:rPr>
              <a:t>的积分时间长度就可以包含整数个多径子载波波形。</a:t>
            </a:r>
            <a:endParaRPr lang="zh-CN" altLang="en-US" sz="2375" dirty="0">
              <a:latin typeface="Arial" panose="020B0604020202020204" pitchFamily="34" charset="0"/>
              <a:ea typeface="华文细黑" panose="0201060004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p:cNvSpPr>
          <p:nvPr/>
        </p:nvSpPr>
        <p:spPr>
          <a:xfrm>
            <a:off x="958850" y="1971675"/>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zh-CN" altLang="en-US" sz="2850" strike="noStrike" noProof="1">
                <a:latin typeface="微软雅黑" panose="020B0503020204020204" charset="-122"/>
                <a:ea typeface="微软雅黑" panose="020B0503020204020204" charset="-122"/>
                <a:cs typeface="+mj-cs"/>
              </a:rPr>
              <a:t>为什么采用</a:t>
            </a:r>
            <a:r>
              <a:rPr lang="en-US" altLang="zh-CN" sz="2850" strike="noStrike" noProof="1">
                <a:latin typeface="微软雅黑" panose="020B0503020204020204" charset="-122"/>
                <a:ea typeface="微软雅黑" panose="020B0503020204020204" charset="-122"/>
                <a:cs typeface="+mj-cs"/>
              </a:rPr>
              <a:t>OFDM</a:t>
            </a:r>
            <a:r>
              <a:rPr lang="zh-CN" altLang="en-US" sz="2850" strike="noStrike" noProof="1">
                <a:latin typeface="微软雅黑" panose="020B0503020204020204" charset="-122"/>
                <a:ea typeface="微软雅黑" panose="020B0503020204020204" charset="-122"/>
                <a:cs typeface="+mj-cs"/>
              </a:rPr>
              <a:t>？</a:t>
            </a:r>
            <a:endParaRPr lang="zh-CN" altLang="en-US" sz="2850" strike="noStrike" noProof="1">
              <a:latin typeface="微软雅黑" panose="020B0503020204020204" charset="-122"/>
              <a:ea typeface="微软雅黑" panose="020B0503020204020204" charset="-122"/>
              <a:cs typeface="+mj-cs"/>
            </a:endParaRPr>
          </a:p>
        </p:txBody>
      </p:sp>
      <p:graphicFrame>
        <p:nvGraphicFramePr>
          <p:cNvPr id="25604" name="Object 3"/>
          <p:cNvGraphicFramePr>
            <a:graphicFrameLocks noGrp="1" noChangeAspect="1"/>
          </p:cNvGraphicFramePr>
          <p:nvPr/>
        </p:nvGraphicFramePr>
        <p:xfrm>
          <a:off x="4213225" y="1203325"/>
          <a:ext cx="6592888" cy="2903538"/>
        </p:xfrm>
        <a:graphic>
          <a:graphicData uri="http://schemas.openxmlformats.org/presentationml/2006/ole">
            <mc:AlternateContent xmlns:mc="http://schemas.openxmlformats.org/markup-compatibility/2006">
              <mc:Choice xmlns:v="urn:schemas-microsoft-com:vml" Requires="v">
                <p:oleObj spid="_x0000_s3087" name="" r:id="rId1" imgW="6524625" imgH="3295650" progId="Visio.Drawing.11">
                  <p:embed/>
                </p:oleObj>
              </mc:Choice>
              <mc:Fallback>
                <p:oleObj name="" r:id="rId1" imgW="6524625" imgH="3295650" progId="Visio.Drawing.11">
                  <p:embed/>
                  <p:pic>
                    <p:nvPicPr>
                      <p:cNvPr id="0" name="图片 3079"/>
                      <p:cNvPicPr/>
                      <p:nvPr/>
                    </p:nvPicPr>
                    <p:blipFill>
                      <a:blip r:embed="rId2"/>
                      <a:stretch>
                        <a:fillRect/>
                      </a:stretch>
                    </p:blipFill>
                    <p:spPr>
                      <a:xfrm>
                        <a:off x="4213225" y="1203325"/>
                        <a:ext cx="6592888" cy="2903538"/>
                      </a:xfrm>
                      <a:prstGeom prst="rect">
                        <a:avLst/>
                      </a:prstGeom>
                      <a:noFill/>
                      <a:ln w="38100">
                        <a:noFill/>
                        <a:miter/>
                      </a:ln>
                    </p:spPr>
                  </p:pic>
                </p:oleObj>
              </mc:Fallback>
            </mc:AlternateContent>
          </a:graphicData>
        </a:graphic>
      </p:graphicFrame>
      <p:sp>
        <p:nvSpPr>
          <p:cNvPr id="25605" name="Rectangle 7"/>
          <p:cNvSpPr>
            <a:spLocks noGrp="1"/>
          </p:cNvSpPr>
          <p:nvPr>
            <p:custDataLst>
              <p:tags r:id="rId3"/>
            </p:custDataLst>
          </p:nvPr>
        </p:nvSpPr>
        <p:spPr>
          <a:xfrm>
            <a:off x="958215" y="4276725"/>
            <a:ext cx="10580370" cy="1885315"/>
          </a:xfrm>
          <a:prstGeom prst="rect">
            <a:avLst/>
          </a:prstGeom>
          <a:noFill/>
          <a:ln w="9525">
            <a:noFill/>
          </a:ln>
        </p:spPr>
        <p:txBody>
          <a:bodyPr wrap="square" lIns="91440" tIns="45720" rIns="91440" bIns="45720" anchor="t" anchorCtr="0"/>
          <a:lstStyle/>
          <a:p>
            <a:pPr marL="342900" indent="-342900">
              <a:lnSpc>
                <a:spcPct val="90000"/>
              </a:lnSpc>
              <a:spcBef>
                <a:spcPct val="20000"/>
              </a:spcBef>
              <a:buClr>
                <a:schemeClr val="tx2"/>
              </a:buClr>
              <a:buSzPct val="80000"/>
              <a:buFont typeface="Wingdings" panose="05000000000000000000" pitchFamily="2" charset="2"/>
              <a:buChar char="n"/>
            </a:pPr>
            <a:r>
              <a:rPr lang="zh-CN" altLang="en-US" sz="2000" dirty="0">
                <a:solidFill>
                  <a:srgbClr val="FF0000"/>
                </a:solidFill>
                <a:latin typeface="微软雅黑" panose="020B0503020204020204" charset="-122"/>
                <a:ea typeface="微软雅黑" panose="020B0503020204020204" charset="-122"/>
              </a:rPr>
              <a:t>带宽利用率高</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OFDM</a:t>
            </a:r>
            <a:r>
              <a:rPr lang="zh-CN" altLang="en-US" sz="2000" dirty="0">
                <a:latin typeface="微软雅黑" panose="020B0503020204020204" charset="-122"/>
                <a:ea typeface="微软雅黑" panose="020B0503020204020204" charset="-122"/>
              </a:rPr>
              <a:t>将频域划分为多个子信道，各相邻子信道相互重叠，但不同子信道相互正交。将高速的串行数据流分解成若干并行的子数据流同时传输。</a:t>
            </a:r>
            <a:endParaRPr lang="zh-CN" altLang="en-US" sz="2000" dirty="0">
              <a:latin typeface="微软雅黑" panose="020B0503020204020204" charset="-122"/>
              <a:ea typeface="微软雅黑" panose="020B0503020204020204" charset="-122"/>
            </a:endParaRPr>
          </a:p>
          <a:p>
            <a:pPr marL="342900" indent="-342900">
              <a:lnSpc>
                <a:spcPct val="90000"/>
              </a:lnSpc>
              <a:spcBef>
                <a:spcPct val="20000"/>
              </a:spcBef>
              <a:buClr>
                <a:schemeClr val="tx2"/>
              </a:buClr>
              <a:buSzPct val="80000"/>
              <a:buFont typeface="Wingdings" panose="05000000000000000000" pitchFamily="2" charset="2"/>
              <a:buChar char="n"/>
            </a:pPr>
            <a:r>
              <a:rPr lang="zh-CN" altLang="en-US" sz="2000" dirty="0">
                <a:solidFill>
                  <a:srgbClr val="FF0000"/>
                </a:solidFill>
                <a:latin typeface="微软雅黑" panose="020B0503020204020204" charset="-122"/>
                <a:ea typeface="微软雅黑" panose="020B0503020204020204" charset="-122"/>
              </a:rPr>
              <a:t>频率选择性衰落小</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OFDM</a:t>
            </a:r>
            <a:r>
              <a:rPr lang="zh-CN" altLang="en-US" sz="2000" dirty="0">
                <a:latin typeface="微软雅黑" panose="020B0503020204020204" charset="-122"/>
                <a:ea typeface="微软雅黑" panose="020B0503020204020204" charset="-122"/>
              </a:rPr>
              <a:t>子载波的带宽 </a:t>
            </a:r>
            <a:r>
              <a:rPr lang="en-US" altLang="zh-CN" sz="2000" dirty="0">
                <a:latin typeface="微软雅黑" panose="020B0503020204020204" charset="-122"/>
                <a:ea typeface="微软雅黑" panose="020B0503020204020204" charset="-122"/>
              </a:rPr>
              <a:t>&lt; </a:t>
            </a:r>
            <a:r>
              <a:rPr lang="zh-CN" altLang="en-US" sz="2000" dirty="0">
                <a:latin typeface="微软雅黑" panose="020B0503020204020204" charset="-122"/>
                <a:ea typeface="微软雅黑" panose="020B0503020204020204" charset="-122"/>
              </a:rPr>
              <a:t>信道“相干带宽”时，可以认为该信道是“非频率选择性信道”，所经历的衰落是“平坦衰落”。</a:t>
            </a:r>
            <a:endParaRPr lang="zh-CN" altLang="en-US" sz="2000" dirty="0">
              <a:latin typeface="微软雅黑" panose="020B0503020204020204" charset="-122"/>
              <a:ea typeface="微软雅黑" panose="020B0503020204020204" charset="-122"/>
            </a:endParaRPr>
          </a:p>
          <a:p>
            <a:pPr marL="342900" indent="-342900">
              <a:lnSpc>
                <a:spcPct val="90000"/>
              </a:lnSpc>
              <a:spcBef>
                <a:spcPct val="20000"/>
              </a:spcBef>
              <a:buClr>
                <a:schemeClr val="tx2"/>
              </a:buClr>
              <a:buSzPct val="80000"/>
              <a:buFont typeface="Wingdings" panose="05000000000000000000" pitchFamily="2" charset="2"/>
              <a:buChar char="n"/>
            </a:pPr>
            <a:r>
              <a:rPr lang="zh-CN" altLang="en-US" sz="2000" dirty="0">
                <a:solidFill>
                  <a:srgbClr val="FF0000"/>
                </a:solidFill>
                <a:latin typeface="微软雅黑" panose="020B0503020204020204" charset="-122"/>
                <a:ea typeface="微软雅黑" panose="020B0503020204020204" charset="-122"/>
              </a:rPr>
              <a:t>时间选择性衰落小</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OFDM</a:t>
            </a:r>
            <a:r>
              <a:rPr lang="zh-CN" altLang="en-US" sz="2000" dirty="0">
                <a:latin typeface="微软雅黑" panose="020B0503020204020204" charset="-122"/>
                <a:ea typeface="微软雅黑" panose="020B0503020204020204" charset="-122"/>
              </a:rPr>
              <a:t>符号持续时间 </a:t>
            </a:r>
            <a:r>
              <a:rPr lang="en-US" altLang="zh-CN" sz="2000" dirty="0">
                <a:latin typeface="微软雅黑" panose="020B0503020204020204" charset="-122"/>
                <a:ea typeface="微软雅黑" panose="020B0503020204020204" charset="-122"/>
              </a:rPr>
              <a:t>&lt; </a:t>
            </a:r>
            <a:r>
              <a:rPr lang="zh-CN" altLang="en-US" sz="2000" dirty="0">
                <a:latin typeface="微软雅黑" panose="020B0503020204020204" charset="-122"/>
                <a:ea typeface="微软雅黑" panose="020B0503020204020204" charset="-122"/>
              </a:rPr>
              <a:t>信道“相干时间”时，信道可以等效为“线性时不变”系统，降低信道时间选择性衰落对传输系统的影响。</a:t>
            </a:r>
            <a:endParaRPr lang="zh-CN" altLang="en-US" sz="2000" dirty="0">
              <a:latin typeface="微软雅黑" panose="020B0503020204020204" charset="-122"/>
              <a:ea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p:cNvSpPr>
          <p:nvPr>
            <p:custDataLst>
              <p:tags r:id="rId1"/>
            </p:custDataLst>
          </p:nvPr>
        </p:nvSpPr>
        <p:spPr>
          <a:xfrm>
            <a:off x="838200" y="660400"/>
            <a:ext cx="7171055" cy="394970"/>
          </a:xfrm>
          <a:prstGeom prst="rect">
            <a:avLst/>
          </a:prstGeom>
          <a:noFill/>
          <a:ln w="9525">
            <a:noFill/>
          </a:ln>
        </p:spPr>
        <p:txBody>
          <a:bodyPr vert="horz" wrap="square" lIns="91440" tIns="45720" rIns="91440" bIns="4572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r>
              <a:rPr lang="en-US" altLang="zh-CN" sz="2800" dirty="0">
                <a:latin typeface="微软雅黑" panose="020B0503020204020204" charset="-122"/>
                <a:ea typeface="微软雅黑" panose="020B0503020204020204" charset="-122"/>
                <a:cs typeface="+mj-cs"/>
              </a:rPr>
              <a:t>OFDM</a:t>
            </a:r>
            <a:r>
              <a:rPr lang="zh-CN" altLang="en-US" sz="2800" dirty="0">
                <a:latin typeface="微软雅黑" panose="020B0503020204020204" charset="-122"/>
                <a:ea typeface="微软雅黑" panose="020B0503020204020204" charset="-122"/>
                <a:cs typeface="+mj-cs"/>
              </a:rPr>
              <a:t>原理图</a:t>
            </a:r>
            <a:endParaRPr lang="zh-CN" altLang="en-US" sz="2800" dirty="0">
              <a:latin typeface="微软雅黑" panose="020B0503020204020204" charset="-122"/>
              <a:ea typeface="微软雅黑" panose="020B0503020204020204" charset="-122"/>
              <a:cs typeface="+mj-cs"/>
            </a:endParaRPr>
          </a:p>
        </p:txBody>
      </p:sp>
      <p:sp>
        <p:nvSpPr>
          <p:cNvPr id="18435" name="Rectangle 7"/>
          <p:cNvSpPr>
            <a:spLocks noGrp="1"/>
          </p:cNvSpPr>
          <p:nvPr>
            <p:custDataLst>
              <p:tags r:id="rId2"/>
            </p:custDataLst>
          </p:nvPr>
        </p:nvSpPr>
        <p:spPr>
          <a:xfrm>
            <a:off x="838200" y="4343400"/>
            <a:ext cx="10303510" cy="1832610"/>
          </a:xfrm>
          <a:prstGeom prst="rect">
            <a:avLst/>
          </a:prstGeom>
          <a:noFill/>
          <a:ln w="9525">
            <a:noFill/>
          </a:ln>
        </p:spPr>
        <p:txBody>
          <a:bodyPr vert="horz" wrap="square" lIns="91440" tIns="45720" rIns="91440" bIns="45720" anchor="t" anchorCtr="0"/>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lang="zh-CN" altLang="en-US" dirty="0" smtClean="0">
                <a:solidFill>
                  <a:srgbClr val="404040"/>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lang="zh-CN" altLang="en-US" sz="1400" dirty="0" smtClean="0">
                <a:solidFill>
                  <a:srgbClr val="404040"/>
                </a:solidFill>
                <a:latin typeface="微软雅黑" panose="020B0503020204020204" charset="-122"/>
                <a:ea typeface="微软雅黑" panose="020B0503020204020204" charset="-122"/>
                <a:cs typeface="+mn-cs"/>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lang="zh-CN" altLang="en-US" sz="1300" dirty="0" smtClean="0">
                <a:solidFill>
                  <a:srgbClr val="404040"/>
                </a:solidFill>
                <a:latin typeface="微软雅黑" panose="020B0503020204020204" charset="-122"/>
                <a:ea typeface="微软雅黑" panose="020B0503020204020204" charset="-122"/>
                <a:cs typeface="+mn-cs"/>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lang="zh-CN" altLang="en-US" sz="1200" dirty="0" smtClean="0">
                <a:solidFill>
                  <a:srgbClr val="404040"/>
                </a:solidFill>
                <a:latin typeface="微软雅黑" panose="020B0503020204020204" charset="-122"/>
                <a:ea typeface="微软雅黑" panose="020B0503020204020204" charset="-122"/>
                <a:cs typeface="+mn-cs"/>
              </a:defRPr>
            </a:lvl4pPr>
            <a:lvl5pPr marL="1828800" algn="l" rtl="0" eaLnBrk="1" fontAlgn="base" hangingPunct="1">
              <a:spcBef>
                <a:spcPct val="20000"/>
              </a:spcBef>
              <a:spcAft>
                <a:spcPct val="0"/>
              </a:spcAft>
              <a:buClr>
                <a:schemeClr val="tx2"/>
              </a:buClr>
              <a:buFont typeface="Arial" panose="020B0604020202020204" pitchFamily="34" charset="0"/>
              <a:defRPr sz="1200">
                <a:solidFill>
                  <a:schemeClr val="tx1"/>
                </a:solidFill>
                <a:latin typeface="微软雅黑" panose="020B0503020204020204" charset="-122"/>
                <a:ea typeface="微软雅黑" panose="020B0503020204020204" charset="-122"/>
              </a:defRPr>
            </a:lvl5pPr>
            <a:lvl6pPr marL="25146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pPr>
              <a:lnSpc>
                <a:spcPct val="90000"/>
              </a:lnSpc>
              <a:buSzPct val="80000"/>
            </a:pPr>
            <a:r>
              <a:rPr lang="en-US" altLang="zh-CN" sz="2400" dirty="0">
                <a:solidFill>
                  <a:srgbClr val="404040"/>
                </a:solidFill>
                <a:latin typeface="微软雅黑" panose="020B0503020204020204" charset="-122"/>
                <a:ea typeface="微软雅黑" panose="020B0503020204020204" charset="-122"/>
                <a:cs typeface="+mn-cs"/>
              </a:rPr>
              <a:t>OFDM</a:t>
            </a:r>
            <a:r>
              <a:rPr lang="zh-CN" altLang="en-US" sz="2400" dirty="0">
                <a:solidFill>
                  <a:srgbClr val="404040"/>
                </a:solidFill>
                <a:latin typeface="微软雅黑" panose="020B0503020204020204" charset="-122"/>
                <a:ea typeface="微软雅黑" panose="020B0503020204020204" charset="-122"/>
                <a:cs typeface="+mn-cs"/>
              </a:rPr>
              <a:t>技术中各个子载波之间相互正交且相互重叠，可以最大限度地利用频谱资源。</a:t>
            </a:r>
            <a:endParaRPr lang="zh-CN" altLang="en-US" sz="2400" dirty="0">
              <a:solidFill>
                <a:srgbClr val="404040"/>
              </a:solidFill>
              <a:latin typeface="微软雅黑" panose="020B0503020204020204" charset="-122"/>
              <a:ea typeface="微软雅黑" panose="020B0503020204020204" charset="-122"/>
              <a:cs typeface="+mn-cs"/>
            </a:endParaRPr>
          </a:p>
          <a:p>
            <a:pPr>
              <a:lnSpc>
                <a:spcPct val="90000"/>
              </a:lnSpc>
              <a:buSzPct val="80000"/>
            </a:pPr>
            <a:r>
              <a:rPr lang="en-US" altLang="zh-CN" sz="2400" dirty="0">
                <a:solidFill>
                  <a:srgbClr val="404040"/>
                </a:solidFill>
                <a:latin typeface="微软雅黑" panose="020B0503020204020204" charset="-122"/>
                <a:ea typeface="微软雅黑" panose="020B0503020204020204" charset="-122"/>
                <a:cs typeface="+mn-cs"/>
              </a:rPr>
              <a:t>OFDM</a:t>
            </a:r>
            <a:r>
              <a:rPr lang="zh-CN" altLang="en-US" sz="2400" dirty="0">
                <a:solidFill>
                  <a:srgbClr val="404040"/>
                </a:solidFill>
                <a:latin typeface="微软雅黑" panose="020B0503020204020204" charset="-122"/>
                <a:ea typeface="微软雅黑" panose="020B0503020204020204" charset="-122"/>
                <a:cs typeface="+mn-cs"/>
              </a:rPr>
              <a:t>是一种多载波并行调制方式，将符号周期扩大为原来的</a:t>
            </a:r>
            <a:r>
              <a:rPr lang="en-US" altLang="zh-CN" sz="2400" dirty="0">
                <a:solidFill>
                  <a:srgbClr val="404040"/>
                </a:solidFill>
                <a:latin typeface="微软雅黑" panose="020B0503020204020204" charset="-122"/>
                <a:ea typeface="微软雅黑" panose="020B0503020204020204" charset="-122"/>
                <a:cs typeface="+mn-cs"/>
              </a:rPr>
              <a:t>N</a:t>
            </a:r>
            <a:r>
              <a:rPr lang="zh-CN" altLang="en-US" sz="2400" dirty="0">
                <a:solidFill>
                  <a:srgbClr val="404040"/>
                </a:solidFill>
                <a:latin typeface="微软雅黑" panose="020B0503020204020204" charset="-122"/>
                <a:ea typeface="微软雅黑" panose="020B0503020204020204" charset="-122"/>
                <a:cs typeface="+mn-cs"/>
              </a:rPr>
              <a:t>倍，从而提高了抗多径衰落的能力。</a:t>
            </a:r>
            <a:endParaRPr lang="zh-CN" altLang="en-US" sz="2400" dirty="0">
              <a:solidFill>
                <a:srgbClr val="404040"/>
              </a:solidFill>
              <a:latin typeface="微软雅黑" panose="020B0503020204020204" charset="-122"/>
              <a:ea typeface="微软雅黑" panose="020B0503020204020204" charset="-122"/>
              <a:cs typeface="+mn-cs"/>
            </a:endParaRPr>
          </a:p>
          <a:p>
            <a:pPr>
              <a:lnSpc>
                <a:spcPct val="90000"/>
              </a:lnSpc>
              <a:buSzPct val="80000"/>
            </a:pPr>
            <a:r>
              <a:rPr lang="en-US" altLang="zh-CN" sz="2400" dirty="0">
                <a:solidFill>
                  <a:srgbClr val="404040"/>
                </a:solidFill>
                <a:latin typeface="微软雅黑" panose="020B0503020204020204" charset="-122"/>
                <a:ea typeface="微软雅黑" panose="020B0503020204020204" charset="-122"/>
                <a:cs typeface="+mn-cs"/>
              </a:rPr>
              <a:t>OFDM</a:t>
            </a:r>
            <a:r>
              <a:rPr lang="zh-CN" altLang="en-US" sz="2400" dirty="0">
                <a:solidFill>
                  <a:srgbClr val="404040"/>
                </a:solidFill>
                <a:latin typeface="微软雅黑" panose="020B0503020204020204" charset="-122"/>
                <a:ea typeface="微软雅黑" panose="020B0503020204020204" charset="-122"/>
                <a:cs typeface="+mn-cs"/>
              </a:rPr>
              <a:t>可以通过</a:t>
            </a:r>
            <a:r>
              <a:rPr lang="en-US" altLang="zh-CN" sz="2400" dirty="0">
                <a:solidFill>
                  <a:srgbClr val="404040"/>
                </a:solidFill>
                <a:latin typeface="微软雅黑" panose="020B0503020204020204" charset="-122"/>
                <a:ea typeface="微软雅黑" panose="020B0503020204020204" charset="-122"/>
                <a:cs typeface="+mn-cs"/>
              </a:rPr>
              <a:t>IFFT</a:t>
            </a:r>
            <a:r>
              <a:rPr lang="zh-CN" altLang="en-US" sz="2400" dirty="0">
                <a:solidFill>
                  <a:srgbClr val="404040"/>
                </a:solidFill>
                <a:latin typeface="微软雅黑" panose="020B0503020204020204" charset="-122"/>
                <a:ea typeface="微软雅黑" panose="020B0503020204020204" charset="-122"/>
                <a:cs typeface="+mn-cs"/>
              </a:rPr>
              <a:t>（快速傅立叶反变换）和</a:t>
            </a:r>
            <a:r>
              <a:rPr lang="en-US" altLang="zh-CN" sz="2400" dirty="0">
                <a:solidFill>
                  <a:srgbClr val="404040"/>
                </a:solidFill>
                <a:latin typeface="微软雅黑" panose="020B0503020204020204" charset="-122"/>
                <a:ea typeface="微软雅黑" panose="020B0503020204020204" charset="-122"/>
                <a:cs typeface="+mn-cs"/>
              </a:rPr>
              <a:t>FFT</a:t>
            </a:r>
            <a:r>
              <a:rPr lang="zh-CN" altLang="en-US" sz="2400" dirty="0">
                <a:solidFill>
                  <a:srgbClr val="404040"/>
                </a:solidFill>
                <a:latin typeface="微软雅黑" panose="020B0503020204020204" charset="-122"/>
                <a:ea typeface="微软雅黑" panose="020B0503020204020204" charset="-122"/>
                <a:cs typeface="+mn-cs"/>
              </a:rPr>
              <a:t>（快速傅立叶变换）分别实现</a:t>
            </a:r>
            <a:r>
              <a:rPr lang="en-US" altLang="zh-CN" sz="2400" dirty="0">
                <a:solidFill>
                  <a:srgbClr val="404040"/>
                </a:solidFill>
                <a:latin typeface="微软雅黑" panose="020B0503020204020204" charset="-122"/>
                <a:ea typeface="微软雅黑" panose="020B0503020204020204" charset="-122"/>
                <a:cs typeface="+mn-cs"/>
              </a:rPr>
              <a:t>OFDM</a:t>
            </a:r>
            <a:r>
              <a:rPr lang="zh-CN" altLang="en-US" sz="2400" dirty="0">
                <a:solidFill>
                  <a:srgbClr val="404040"/>
                </a:solidFill>
                <a:latin typeface="微软雅黑" panose="020B0503020204020204" charset="-122"/>
                <a:ea typeface="微软雅黑" panose="020B0503020204020204" charset="-122"/>
                <a:cs typeface="+mn-cs"/>
              </a:rPr>
              <a:t>的调制和解调。</a:t>
            </a:r>
            <a:endParaRPr lang="zh-CN" altLang="en-US" sz="2400" dirty="0">
              <a:solidFill>
                <a:srgbClr val="404040"/>
              </a:solidFill>
              <a:latin typeface="微软雅黑" panose="020B0503020204020204" charset="-122"/>
              <a:ea typeface="微软雅黑" panose="020B0503020204020204" charset="-122"/>
              <a:cs typeface="+mn-cs"/>
            </a:endParaRPr>
          </a:p>
        </p:txBody>
      </p:sp>
      <p:pic>
        <p:nvPicPr>
          <p:cNvPr id="18436" name="Picture 6"/>
          <p:cNvPicPr>
            <a:picLocks noChangeAspect="1"/>
          </p:cNvPicPr>
          <p:nvPr>
            <p:custDataLst>
              <p:tags r:id="rId3"/>
            </p:custDataLst>
          </p:nvPr>
        </p:nvPicPr>
        <p:blipFill>
          <a:blip r:embed="rId4"/>
          <a:stretch>
            <a:fillRect/>
          </a:stretch>
        </p:blipFill>
        <p:spPr>
          <a:xfrm>
            <a:off x="1981200" y="1524000"/>
            <a:ext cx="6661785" cy="274828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2"/>
          <p:cNvPicPr>
            <a:picLocks noChangeAspect="1"/>
          </p:cNvPicPr>
          <p:nvPr/>
        </p:nvPicPr>
        <p:blipFill>
          <a:blip r:embed="rId1"/>
          <a:stretch>
            <a:fillRect/>
          </a:stretch>
        </p:blipFill>
        <p:spPr>
          <a:xfrm>
            <a:off x="1131888" y="886460"/>
            <a:ext cx="9953625" cy="3141663"/>
          </a:xfrm>
          <a:prstGeom prst="rect">
            <a:avLst/>
          </a:prstGeom>
          <a:noFill/>
          <a:ln w="9525">
            <a:noFill/>
          </a:ln>
        </p:spPr>
      </p:pic>
      <p:sp>
        <p:nvSpPr>
          <p:cNvPr id="17410" name="Rectangle 7"/>
          <p:cNvSpPr>
            <a:spLocks noGrp="1"/>
          </p:cNvSpPr>
          <p:nvPr/>
        </p:nvSpPr>
        <p:spPr>
          <a:xfrm>
            <a:off x="1046163" y="286385"/>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en-US" altLang="zh-CN" sz="2850" strike="noStrike" noProof="1">
                <a:latin typeface="微软雅黑" panose="020B0503020204020204" charset="-122"/>
                <a:ea typeface="微软雅黑" panose="020B0503020204020204" charset="-122"/>
                <a:cs typeface="+mj-cs"/>
              </a:rPr>
              <a:t>OFDM</a:t>
            </a:r>
            <a:r>
              <a:rPr lang="zh-CN" altLang="en-US" sz="2850" strike="noStrike" noProof="1">
                <a:latin typeface="微软雅黑" panose="020B0503020204020204" charset="-122"/>
                <a:ea typeface="微软雅黑" panose="020B0503020204020204" charset="-122"/>
                <a:cs typeface="+mj-cs"/>
              </a:rPr>
              <a:t>系统实现原理</a:t>
            </a:r>
            <a:r>
              <a:rPr lang="en-US" altLang="zh-CN" sz="2850" strike="noStrike" noProof="1">
                <a:latin typeface="微软雅黑" panose="020B0503020204020204" charset="-122"/>
                <a:ea typeface="微软雅黑" panose="020B0503020204020204" charset="-122"/>
                <a:cs typeface="+mj-cs"/>
              </a:rPr>
              <a:t>——</a:t>
            </a:r>
            <a:r>
              <a:rPr lang="zh-CN" altLang="en-US" sz="2850" strike="noStrike" noProof="1">
                <a:latin typeface="微软雅黑" panose="020B0503020204020204" charset="-122"/>
                <a:ea typeface="微软雅黑" panose="020B0503020204020204" charset="-122"/>
                <a:cs typeface="+mj-cs"/>
              </a:rPr>
              <a:t>多载波技术</a:t>
            </a:r>
            <a:endParaRPr lang="zh-CN" altLang="en-US" sz="2850" strike="noStrike" noProof="1">
              <a:latin typeface="微软雅黑" panose="020B0503020204020204" charset="-122"/>
              <a:ea typeface="微软雅黑" panose="020B0503020204020204" charset="-122"/>
              <a:cs typeface="+mj-cs"/>
            </a:endParaRPr>
          </a:p>
        </p:txBody>
      </p:sp>
      <p:sp>
        <p:nvSpPr>
          <p:cNvPr id="17411" name="Rectangle 8"/>
          <p:cNvSpPr>
            <a:spLocks noGrp="1" noChangeArrowheads="1"/>
          </p:cNvSpPr>
          <p:nvPr/>
        </p:nvSpPr>
        <p:spPr>
          <a:xfrm>
            <a:off x="436880" y="4051935"/>
            <a:ext cx="11587480" cy="1290955"/>
          </a:xfrm>
          <a:prstGeom prst="rect">
            <a:avLst/>
          </a:prstGeom>
          <a:noFill/>
          <a:ln w="9525">
            <a:noFill/>
          </a:ln>
        </p:spPr>
        <p:txBody>
          <a:bodyPr vert="horz" wrap="square" lIns="108661" tIns="54330" rIns="108661" bIns="54330" numCol="1" anchor="t" anchorCtr="0" compatLnSpc="1"/>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lang="zh-CN" altLang="en-US" dirty="0" smtClean="0">
                <a:solidFill>
                  <a:srgbClr val="404040"/>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lang="zh-CN" altLang="en-US" sz="1400" dirty="0" smtClean="0">
                <a:solidFill>
                  <a:srgbClr val="404040"/>
                </a:solidFill>
                <a:latin typeface="微软雅黑" panose="020B0503020204020204" charset="-122"/>
                <a:ea typeface="微软雅黑" panose="020B0503020204020204" charset="-122"/>
                <a:cs typeface="+mn-cs"/>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lang="zh-CN" altLang="en-US" sz="1300" dirty="0" smtClean="0">
                <a:solidFill>
                  <a:srgbClr val="404040"/>
                </a:solidFill>
                <a:latin typeface="微软雅黑" panose="020B0503020204020204" charset="-122"/>
                <a:ea typeface="微软雅黑" panose="020B0503020204020204" charset="-122"/>
                <a:cs typeface="+mn-cs"/>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lang="zh-CN" altLang="en-US" sz="1200" dirty="0" smtClean="0">
                <a:solidFill>
                  <a:srgbClr val="404040"/>
                </a:solidFill>
                <a:latin typeface="微软雅黑" panose="020B0503020204020204" charset="-122"/>
                <a:ea typeface="微软雅黑" panose="020B0503020204020204" charset="-122"/>
                <a:cs typeface="+mn-cs"/>
              </a:defRPr>
            </a:lvl4pPr>
            <a:lvl5pPr marL="1828800" algn="l" rtl="0" eaLnBrk="1" fontAlgn="base" hangingPunct="1">
              <a:spcBef>
                <a:spcPct val="20000"/>
              </a:spcBef>
              <a:spcAft>
                <a:spcPct val="0"/>
              </a:spcAft>
              <a:buClr>
                <a:schemeClr val="tx2"/>
              </a:buClr>
              <a:buFont typeface="Arial" panose="020B0604020202020204" pitchFamily="34" charset="0"/>
              <a:defRPr sz="1200">
                <a:solidFill>
                  <a:schemeClr val="tx1"/>
                </a:solidFill>
                <a:latin typeface="微软雅黑" panose="020B0503020204020204" charset="-122"/>
                <a:ea typeface="微软雅黑" panose="020B0503020204020204" charset="-122"/>
              </a:defRPr>
            </a:lvl5pPr>
            <a:lvl6pPr marL="25146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kumimoji="0" lang="zh-CN"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多载波传输是相对于单载波传输而来的：使用多个载波并行传输数据。</a:t>
            </a:r>
            <a:endParaRPr kumimoji="0" lang="en-US"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kumimoji="0" lang="en-US"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1.</a:t>
            </a:r>
            <a:r>
              <a:rPr kumimoji="0" lang="zh-CN"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把一串高速数据流分解为若干个低速的子数据流——每个子数据流将具有低得多的速率；</a:t>
            </a:r>
            <a:endParaRPr kumimoji="0" lang="zh-CN"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kumimoji="0" lang="en-US"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2.</a:t>
            </a:r>
            <a:r>
              <a:rPr kumimoji="0" lang="zh-CN"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将子数据流放置在对应的子载波上；</a:t>
            </a:r>
            <a:endParaRPr kumimoji="0" lang="zh-CN"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kumimoji="0" lang="en-US"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3.</a:t>
            </a:r>
            <a:r>
              <a:rPr kumimoji="0" lang="zh-CN"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将多个子载波合成，一起进行传输</a:t>
            </a:r>
            <a:r>
              <a:rPr kumimoji="0" lang="zh-CN" altLang="en-US"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a:t>
            </a:r>
            <a:endParaRPr kumimoji="0" lang="zh-CN"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endParaRPr kumimoji="0" lang="zh-CN"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43010" name="Rectangle 9"/>
          <p:cNvSpPr>
            <a:spLocks noGrp="1"/>
          </p:cNvSpPr>
          <p:nvPr/>
        </p:nvSpPr>
        <p:spPr>
          <a:xfrm>
            <a:off x="609600" y="1208405"/>
            <a:ext cx="10096500" cy="608013"/>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zh-CN" altLang="en-US" sz="2850" strike="noStrike" noProof="1">
                <a:latin typeface="微软雅黑" panose="020B0503020204020204" charset="-122"/>
                <a:ea typeface="微软雅黑" panose="020B0503020204020204" charset="-122"/>
                <a:cs typeface="+mj-cs"/>
              </a:rPr>
              <a:t>下行多址技术方案</a:t>
            </a:r>
            <a:r>
              <a:rPr lang="en-US" altLang="zh-CN" sz="2850" strike="noStrike" noProof="1">
                <a:latin typeface="微软雅黑" panose="020B0503020204020204" charset="-122"/>
                <a:ea typeface="微软雅黑" panose="020B0503020204020204" charset="-122"/>
                <a:cs typeface="+mj-cs"/>
              </a:rPr>
              <a:t>-OFDMA</a:t>
            </a:r>
            <a:endParaRPr lang="zh-CN" altLang="en-US" sz="2850" strike="noStrike" noProof="1">
              <a:latin typeface="微软雅黑" panose="020B0503020204020204" charset="-122"/>
              <a:ea typeface="微软雅黑" panose="020B0503020204020204" charset="-122"/>
              <a:cs typeface="+mj-cs"/>
            </a:endParaRPr>
          </a:p>
        </p:txBody>
      </p:sp>
      <p:pic>
        <p:nvPicPr>
          <p:cNvPr id="31749" name="Picture 4"/>
          <p:cNvPicPr>
            <a:picLocks noChangeAspect="1"/>
          </p:cNvPicPr>
          <p:nvPr/>
        </p:nvPicPr>
        <p:blipFill>
          <a:blip r:embed="rId1"/>
          <a:stretch>
            <a:fillRect/>
          </a:stretch>
        </p:blipFill>
        <p:spPr>
          <a:xfrm>
            <a:off x="685800" y="1905000"/>
            <a:ext cx="9693275" cy="4434840"/>
          </a:xfrm>
          <a:prstGeom prst="rect">
            <a:avLst/>
          </a:prstGeom>
          <a:noFill/>
          <a:ln w="9525">
            <a:noFill/>
          </a:ln>
        </p:spPr>
      </p:pic>
      <p:sp>
        <p:nvSpPr>
          <p:cNvPr id="6" name="文本框 5"/>
          <p:cNvSpPr txBox="1"/>
          <p:nvPr>
            <p:custDataLst>
              <p:tags r:id="rId2"/>
            </p:custDataLst>
          </p:nvPr>
        </p:nvSpPr>
        <p:spPr>
          <a:xfrm>
            <a:off x="381000" y="457200"/>
            <a:ext cx="10439400" cy="663575"/>
          </a:xfrm>
          <a:prstGeom prst="rect">
            <a:avLst/>
          </a:prstGeom>
          <a:noFill/>
        </p:spPr>
        <p:txBody>
          <a:bodyPr wrap="square" rtlCol="0">
            <a:spAutoFit/>
          </a:bodyPr>
          <a:lstStyle/>
          <a:p>
            <a:pPr>
              <a:lnSpc>
                <a:spcPct val="150000"/>
              </a:lnSpc>
            </a:pPr>
            <a:r>
              <a:rPr kumimoji="1" lang="en-US" altLang="zh-CN" sz="2375" noProof="1">
                <a:latin typeface="微软雅黑" panose="020B0503020204020204" charset="-122"/>
                <a:ea typeface="微软雅黑" panose="020B0503020204020204" charset="-122"/>
                <a:cs typeface="微软雅黑" panose="020B0503020204020204" charset="-122"/>
              </a:rPr>
              <a:t>3.   OFDM</a:t>
            </a:r>
            <a:r>
              <a:rPr kumimoji="1" lang="zh-CN" altLang="en-US" sz="2375" noProof="1">
                <a:latin typeface="微软雅黑" panose="020B0503020204020204" charset="-122"/>
                <a:ea typeface="微软雅黑" panose="020B0503020204020204" charset="-122"/>
                <a:cs typeface="微软雅黑" panose="020B0503020204020204" charset="-122"/>
              </a:rPr>
              <a:t>的应用</a:t>
            </a:r>
            <a:r>
              <a:rPr kumimoji="1" lang="en-US" altLang="zh-CN" sz="2375" noProof="1">
                <a:latin typeface="微软雅黑" panose="020B0503020204020204" charset="-122"/>
                <a:ea typeface="微软雅黑" panose="020B0503020204020204" charset="-122"/>
                <a:cs typeface="微软雅黑" panose="020B0503020204020204" charset="-122"/>
              </a:rPr>
              <a:t>——</a:t>
            </a:r>
            <a:r>
              <a:rPr kumimoji="1" lang="zh-CN" altLang="en-US" sz="2375" noProof="1">
                <a:latin typeface="微软雅黑" panose="020B0503020204020204" charset="-122"/>
                <a:ea typeface="微软雅黑" panose="020B0503020204020204" charset="-122"/>
                <a:cs typeface="微软雅黑" panose="020B0503020204020204" charset="-122"/>
              </a:rPr>
              <a:t>多址技术</a:t>
            </a:r>
            <a:endParaRPr kumimoji="1" lang="en-US" altLang="zh-CN" sz="100" noProof="1">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100" noProof="1">
                <a:latin typeface="微软雅黑" panose="020B0503020204020204" charset="-122"/>
                <a:ea typeface="微软雅黑" panose="020B0503020204020204" charset="-122"/>
                <a:cs typeface="+mn-cs"/>
              </a:rPr>
              <a:t>DL——OFDMA</a:t>
            </a:r>
            <a:endParaRPr kumimoji="1" lang="en-US" altLang="zh-CN" sz="100" noProof="1">
              <a:latin typeface="微软雅黑" panose="020B0503020204020204" charset="-122"/>
              <a:ea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一、</a:t>
            </a:r>
            <a:r>
              <a:rPr kumimoji="1" lang="en-US" altLang="zh-CN" sz="2850" noProof="1">
                <a:latin typeface="微软雅黑" panose="020B0503020204020204" charset="-122"/>
                <a:ea typeface="微软雅黑" panose="020B0503020204020204" charset="-122"/>
                <a:cs typeface="微软雅黑" panose="020B0503020204020204" charset="-122"/>
              </a:rPr>
              <a:t>OFDM</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44034" name="Rectangle 6"/>
          <p:cNvSpPr>
            <a:spLocks noGrp="1"/>
          </p:cNvSpPr>
          <p:nvPr/>
        </p:nvSpPr>
        <p:spPr>
          <a:xfrm>
            <a:off x="619125" y="1084263"/>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zh-CN" altLang="en-US" sz="2850" strike="noStrike" noProof="1">
                <a:latin typeface="微软雅黑" panose="020B0503020204020204" charset="-122"/>
                <a:ea typeface="微软雅黑" panose="020B0503020204020204" charset="-122"/>
                <a:cs typeface="+mj-cs"/>
              </a:rPr>
              <a:t>下行多址技术方案</a:t>
            </a:r>
            <a:r>
              <a:rPr lang="en-US" altLang="zh-CN" sz="2850" strike="noStrike" noProof="1">
                <a:latin typeface="微软雅黑" panose="020B0503020204020204" charset="-122"/>
                <a:ea typeface="微软雅黑" panose="020B0503020204020204" charset="-122"/>
                <a:cs typeface="+mj-cs"/>
              </a:rPr>
              <a:t>-OFDMA</a:t>
            </a:r>
            <a:endParaRPr lang="zh-CN" altLang="en-US" sz="2850" strike="noStrike" noProof="1">
              <a:latin typeface="微软雅黑" panose="020B0503020204020204" charset="-122"/>
              <a:ea typeface="微软雅黑" panose="020B0503020204020204" charset="-122"/>
              <a:cs typeface="+mj-cs"/>
            </a:endParaRPr>
          </a:p>
        </p:txBody>
      </p:sp>
      <p:pic>
        <p:nvPicPr>
          <p:cNvPr id="32773" name="图片 3" descr="图2-1 ZXWR R8840 U856的外形.png"/>
          <p:cNvPicPr>
            <a:picLocks noChangeAspect="1"/>
          </p:cNvPicPr>
          <p:nvPr/>
        </p:nvPicPr>
        <p:blipFill>
          <a:blip r:embed="rId1"/>
          <a:stretch>
            <a:fillRect/>
          </a:stretch>
        </p:blipFill>
        <p:spPr>
          <a:xfrm>
            <a:off x="1139825" y="2897188"/>
            <a:ext cx="9932988" cy="2987675"/>
          </a:xfrm>
          <a:prstGeom prst="rect">
            <a:avLst/>
          </a:prstGeom>
          <a:noFill/>
          <a:ln w="9525">
            <a:noFill/>
          </a:ln>
        </p:spPr>
      </p:pic>
      <p:sp>
        <p:nvSpPr>
          <p:cNvPr id="2" name="文本框 1"/>
          <p:cNvSpPr txBox="1"/>
          <p:nvPr/>
        </p:nvSpPr>
        <p:spPr>
          <a:xfrm>
            <a:off x="1143000" y="1887855"/>
            <a:ext cx="9843770" cy="829945"/>
          </a:xfrm>
          <a:prstGeom prst="rect">
            <a:avLst/>
          </a:prstGeom>
          <a:noFill/>
        </p:spPr>
        <p:txBody>
          <a:bodyPr wrap="square" rtlCol="0" anchor="t">
            <a:spAutoFit/>
          </a:bodyPr>
          <a:lstStyle/>
          <a:p>
            <a:pPr>
              <a:buSzPct val="80000"/>
            </a:pPr>
            <a:r>
              <a:rPr lang="zh-CN" altLang="en-US" sz="2400" b="0" dirty="0">
                <a:solidFill>
                  <a:srgbClr val="404040"/>
                </a:solidFill>
                <a:latin typeface="微软雅黑" panose="020B0503020204020204" charset="-122"/>
                <a:ea typeface="微软雅黑" panose="020B0503020204020204" charset="-122"/>
                <a:sym typeface="+mn-ea"/>
              </a:rPr>
              <a:t>根据每个用户需求的数据传输速率、当时的信道质量对频率资源进行动态分配，如图</a:t>
            </a:r>
            <a:r>
              <a:rPr lang="en-US" altLang="zh-CN" sz="2400" b="0" dirty="0">
                <a:solidFill>
                  <a:srgbClr val="404040"/>
                </a:solidFill>
                <a:latin typeface="微软雅黑" panose="020B0503020204020204" charset="-122"/>
                <a:ea typeface="微软雅黑" panose="020B0503020204020204" charset="-122"/>
                <a:sym typeface="+mn-ea"/>
              </a:rPr>
              <a:t>C</a:t>
            </a:r>
            <a:r>
              <a:rPr lang="zh-CN" altLang="en-US" sz="2400" b="0" dirty="0">
                <a:solidFill>
                  <a:srgbClr val="404040"/>
                </a:solidFill>
                <a:latin typeface="微软雅黑" panose="020B0503020204020204" charset="-122"/>
                <a:ea typeface="微软雅黑" panose="020B0503020204020204" charset="-122"/>
                <a:sym typeface="+mn-ea"/>
              </a:rPr>
              <a:t>所示。</a:t>
            </a:r>
            <a:endParaRPr lang="zh-CN" altLang="en-US" sz="2400" b="0" dirty="0">
              <a:solidFill>
                <a:srgbClr val="404040"/>
              </a:solidFill>
              <a:latin typeface="微软雅黑" panose="020B0503020204020204" charset="-122"/>
              <a:ea typeface="微软雅黑" panose="020B0503020204020204" charset="-122"/>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一、</a:t>
            </a:r>
            <a:r>
              <a:rPr kumimoji="1" lang="en-US" altLang="zh-CN" sz="2850" noProof="1">
                <a:latin typeface="微软雅黑" panose="020B0503020204020204" charset="-122"/>
                <a:ea typeface="微软雅黑" panose="020B0503020204020204" charset="-122"/>
                <a:cs typeface="微软雅黑" panose="020B0503020204020204" charset="-122"/>
              </a:rPr>
              <a:t>OFDM</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45058" name="Rectangle 5"/>
          <p:cNvSpPr>
            <a:spLocks noGrp="1"/>
          </p:cNvSpPr>
          <p:nvPr/>
        </p:nvSpPr>
        <p:spPr>
          <a:xfrm>
            <a:off x="915035" y="1295083"/>
            <a:ext cx="10096500" cy="393700"/>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zh-CN" altLang="en-US" sz="2850" strike="noStrike" noProof="1">
                <a:latin typeface="微软雅黑" panose="020B0503020204020204" charset="-122"/>
                <a:ea typeface="微软雅黑" panose="020B0503020204020204" charset="-122"/>
                <a:cs typeface="+mj-cs"/>
              </a:rPr>
              <a:t>下行多址技术方案</a:t>
            </a:r>
            <a:r>
              <a:rPr lang="en-US" altLang="zh-CN" sz="2850" strike="noStrike" noProof="1">
                <a:latin typeface="微软雅黑" panose="020B0503020204020204" charset="-122"/>
                <a:ea typeface="微软雅黑" panose="020B0503020204020204" charset="-122"/>
                <a:cs typeface="+mj-cs"/>
              </a:rPr>
              <a:t>-OFDMA</a:t>
            </a:r>
            <a:r>
              <a:rPr lang="zh-CN" altLang="en-US" sz="2850" strike="noStrike" noProof="1">
                <a:latin typeface="微软雅黑" panose="020B0503020204020204" charset="-122"/>
                <a:ea typeface="微软雅黑" panose="020B0503020204020204" charset="-122"/>
                <a:cs typeface="+mj-cs"/>
              </a:rPr>
              <a:t>的优势</a:t>
            </a:r>
            <a:endParaRPr lang="zh-CN" altLang="en-US" sz="2850" strike="noStrike" noProof="1">
              <a:latin typeface="微软雅黑" panose="020B0503020204020204" charset="-122"/>
              <a:ea typeface="微软雅黑" panose="020B0503020204020204" charset="-122"/>
              <a:cs typeface="+mj-cs"/>
            </a:endParaRPr>
          </a:p>
        </p:txBody>
      </p:sp>
      <p:sp>
        <p:nvSpPr>
          <p:cNvPr id="43014" name="Rectangle 6"/>
          <p:cNvSpPr>
            <a:spLocks noGrp="1" noChangeArrowheads="1"/>
          </p:cNvSpPr>
          <p:nvPr/>
        </p:nvSpPr>
        <p:spPr>
          <a:xfrm>
            <a:off x="991235" y="2057083"/>
            <a:ext cx="10110788" cy="3114675"/>
          </a:xfrm>
          <a:prstGeom prst="rect">
            <a:avLst/>
          </a:prstGeom>
          <a:noFill/>
          <a:ln w="9525">
            <a:noFill/>
          </a:ln>
        </p:spPr>
        <p:txBody>
          <a:bodyPr vert="horz" wrap="square" lIns="108661" tIns="54330" rIns="108661" bIns="54330" numCol="1" anchor="t" anchorCtr="0" compatLnSpc="1"/>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lang="zh-CN" altLang="en-US" dirty="0" smtClean="0">
                <a:solidFill>
                  <a:srgbClr val="404040"/>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lang="zh-CN" altLang="en-US" sz="1400" dirty="0" smtClean="0">
                <a:solidFill>
                  <a:srgbClr val="404040"/>
                </a:solidFill>
                <a:latin typeface="微软雅黑" panose="020B0503020204020204" charset="-122"/>
                <a:ea typeface="微软雅黑" panose="020B0503020204020204" charset="-122"/>
                <a:cs typeface="+mn-cs"/>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lang="zh-CN" altLang="en-US" sz="1300" dirty="0" smtClean="0">
                <a:solidFill>
                  <a:srgbClr val="404040"/>
                </a:solidFill>
                <a:latin typeface="微软雅黑" panose="020B0503020204020204" charset="-122"/>
                <a:ea typeface="微软雅黑" panose="020B0503020204020204" charset="-122"/>
                <a:cs typeface="+mn-cs"/>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lang="zh-CN" altLang="en-US" sz="1200" dirty="0" smtClean="0">
                <a:solidFill>
                  <a:srgbClr val="404040"/>
                </a:solidFill>
                <a:latin typeface="微软雅黑" panose="020B0503020204020204" charset="-122"/>
                <a:ea typeface="微软雅黑" panose="020B0503020204020204" charset="-122"/>
                <a:cs typeface="+mn-cs"/>
              </a:defRPr>
            </a:lvl4pPr>
            <a:lvl5pPr marL="1828800" algn="l" rtl="0" eaLnBrk="1" fontAlgn="base" hangingPunct="1">
              <a:spcBef>
                <a:spcPct val="20000"/>
              </a:spcBef>
              <a:spcAft>
                <a:spcPct val="0"/>
              </a:spcAft>
              <a:buClr>
                <a:schemeClr val="tx2"/>
              </a:buClr>
              <a:buFont typeface="Arial" panose="020B0604020202020204" pitchFamily="34" charset="0"/>
              <a:defRPr sz="1200">
                <a:solidFill>
                  <a:schemeClr val="tx1"/>
                </a:solidFill>
                <a:latin typeface="微软雅黑" panose="020B0503020204020204" charset="-122"/>
                <a:ea typeface="微软雅黑" panose="020B0503020204020204" charset="-122"/>
              </a:defRPr>
            </a:lvl5pPr>
            <a:lvl6pPr marL="25146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pPr marL="342900" marR="0" lvl="0" indent="-342900" algn="l" defTabSz="914400" rtl="0" eaLnBrk="1" fontAlgn="base" latinLnBrk="0" hangingPunct="1">
              <a:lnSpc>
                <a:spcPct val="110000"/>
              </a:lnSpc>
              <a:spcBef>
                <a:spcPct val="20000"/>
              </a:spcBef>
              <a:spcAft>
                <a:spcPct val="0"/>
              </a:spcAft>
              <a:buClr>
                <a:schemeClr val="tx2"/>
              </a:buClr>
              <a:buSzPct val="80000"/>
              <a:buFont typeface="Wingdings" panose="05000000000000000000" pitchFamily="2" charset="2"/>
              <a:buChar char="n"/>
              <a:defRPr/>
            </a:pP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频谱效率高：子载波重叠、正交、支持非对称。</a:t>
            </a:r>
            <a:endPar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10000"/>
              </a:lnSpc>
              <a:spcBef>
                <a:spcPct val="20000"/>
              </a:spcBef>
              <a:spcAft>
                <a:spcPct val="0"/>
              </a:spcAft>
              <a:buClr>
                <a:schemeClr val="tx2"/>
              </a:buClr>
              <a:buSzPct val="80000"/>
              <a:buFont typeface="Wingdings" panose="05000000000000000000" pitchFamily="2" charset="2"/>
              <a:buChar char="n"/>
              <a:defRPr/>
            </a:pP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带宽扩展性强：带宽取决于子载波的数量。</a:t>
            </a:r>
            <a:endPar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10000"/>
              </a:lnSpc>
              <a:spcBef>
                <a:spcPct val="20000"/>
              </a:spcBef>
              <a:spcAft>
                <a:spcPct val="0"/>
              </a:spcAft>
              <a:buClr>
                <a:schemeClr val="tx2"/>
              </a:buClr>
              <a:buSzPct val="80000"/>
              <a:buFont typeface="Wingdings" panose="05000000000000000000" pitchFamily="2" charset="2"/>
              <a:buChar char="n"/>
              <a:defRPr/>
            </a:pP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抗多径衰落：子信道可以看做水平衰落信道、</a:t>
            </a:r>
            <a:r>
              <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CP</a:t>
            </a: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的引入。</a:t>
            </a:r>
            <a:endPar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10000"/>
              </a:lnSpc>
              <a:spcBef>
                <a:spcPct val="20000"/>
              </a:spcBef>
              <a:spcAft>
                <a:spcPct val="0"/>
              </a:spcAft>
              <a:buClr>
                <a:schemeClr val="tx2"/>
              </a:buClr>
              <a:buSzPct val="80000"/>
              <a:buFont typeface="Wingdings" panose="05000000000000000000" pitchFamily="2" charset="2"/>
              <a:buChar char="n"/>
              <a:defRPr/>
            </a:pP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频域调度和自适应：</a:t>
            </a:r>
            <a:endPar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10000"/>
              </a:lnSpc>
              <a:spcBef>
                <a:spcPct val="20000"/>
              </a:spcBef>
              <a:spcAft>
                <a:spcPct val="0"/>
              </a:spcAft>
              <a:buClr>
                <a:schemeClr val="tx2"/>
              </a:buClr>
              <a:buSzPct val="60000"/>
              <a:buFont typeface="Wingdings" panose="05000000000000000000" pitchFamily="2" charset="2"/>
              <a:buChar char="l"/>
              <a:defRPr/>
            </a:pPr>
            <a:r>
              <a:rPr kumimoji="0" lang="zh-CN" altLang="en-US"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集中式</a:t>
            </a:r>
            <a:r>
              <a:rPr kumimoji="0" lang="en-US" altLang="zh-CN"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a:t>
            </a:r>
            <a:r>
              <a:rPr kumimoji="0" lang="zh-CN" altLang="en-US"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分布式子载波分配：子载波连续分配给一个用户，频域调度选择较优子信道，获得多用户分集增益；（高速移动或</a:t>
            </a:r>
            <a:r>
              <a:rPr kumimoji="0" lang="en-US" altLang="zh-CN"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SINR</a:t>
            </a:r>
            <a:r>
              <a:rPr kumimoji="0" lang="zh-CN" altLang="en-US"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较低时）将分配给子信道的子载波分散到整个带宽，交替排列，获得频率分集增益。</a:t>
            </a:r>
            <a:endParaRPr kumimoji="0" lang="en-US" altLang="zh-CN"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10000"/>
              </a:lnSpc>
              <a:spcBef>
                <a:spcPct val="20000"/>
              </a:spcBef>
              <a:spcAft>
                <a:spcPct val="0"/>
              </a:spcAft>
              <a:buClr>
                <a:schemeClr val="tx2"/>
              </a:buClr>
              <a:buSzPct val="60000"/>
              <a:buFont typeface="Wingdings" panose="05000000000000000000" pitchFamily="2" charset="2"/>
              <a:buChar char="l"/>
              <a:defRPr/>
            </a:pPr>
            <a:r>
              <a:rPr kumimoji="0" lang="zh-CN" altLang="en-US"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频率选择性：</a:t>
            </a:r>
            <a:r>
              <a:rPr kumimoji="0" lang="en-US" altLang="zh-CN"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SINR</a:t>
            </a:r>
            <a:r>
              <a:rPr kumimoji="0" lang="zh-CN" altLang="en-US"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、调制编码方式</a:t>
            </a:r>
            <a:r>
              <a:rPr kumimoji="0" lang="en-US" altLang="zh-CN"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MSC</a:t>
            </a:r>
            <a:r>
              <a:rPr kumimoji="0" lang="zh-CN" altLang="en-US"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a:t>
            </a:r>
            <a:endParaRPr kumimoji="0" lang="en-US" altLang="zh-CN" sz="1665"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10000"/>
              </a:lnSpc>
              <a:spcBef>
                <a:spcPct val="20000"/>
              </a:spcBef>
              <a:spcAft>
                <a:spcPct val="0"/>
              </a:spcAft>
              <a:buClr>
                <a:schemeClr val="tx2"/>
              </a:buClr>
              <a:buSzPct val="80000"/>
              <a:buFont typeface="Wingdings" panose="05000000000000000000" pitchFamily="2" charset="2"/>
              <a:buChar char="n"/>
              <a:defRPr/>
            </a:pP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实现</a:t>
            </a:r>
            <a:r>
              <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MIMO</a:t>
            </a: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技术较简单：水平衰落信道，避免天线间干扰。</a:t>
            </a:r>
            <a:endPar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一、</a:t>
            </a:r>
            <a:r>
              <a:rPr kumimoji="1" lang="en-US" altLang="zh-CN" sz="2850" noProof="1">
                <a:latin typeface="微软雅黑" panose="020B0503020204020204" charset="-122"/>
                <a:ea typeface="微软雅黑" panose="020B0503020204020204" charset="-122"/>
                <a:cs typeface="微软雅黑" panose="020B0503020204020204" charset="-122"/>
              </a:rPr>
              <a:t>OFDM</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44034" name="Rectangle 6"/>
          <p:cNvSpPr>
            <a:spLocks noGrp="1"/>
          </p:cNvSpPr>
          <p:nvPr/>
        </p:nvSpPr>
        <p:spPr>
          <a:xfrm>
            <a:off x="619125" y="1203325"/>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sz="2850" strike="noStrike" noProof="1">
                <a:latin typeface="微软雅黑" panose="020B0503020204020204" charset="-122"/>
                <a:ea typeface="微软雅黑" panose="020B0503020204020204" charset="-122"/>
                <a:cs typeface="+mj-cs"/>
              </a:rPr>
              <a:t> LTE 下行多址方式 OFDMA 的示意图</a:t>
            </a:r>
            <a:endParaRPr sz="2850" strike="noStrike" noProof="1">
              <a:latin typeface="微软雅黑" panose="020B0503020204020204" charset="-122"/>
              <a:ea typeface="微软雅黑" panose="020B0503020204020204" charset="-122"/>
              <a:cs typeface="+mj-cs"/>
            </a:endParaRPr>
          </a:p>
        </p:txBody>
      </p:sp>
      <p:sp>
        <p:nvSpPr>
          <p:cNvPr id="34820" name="Rectangle 7"/>
          <p:cNvSpPr>
            <a:spLocks noGrp="1"/>
          </p:cNvSpPr>
          <p:nvPr/>
        </p:nvSpPr>
        <p:spPr>
          <a:xfrm>
            <a:off x="1139825" y="1901825"/>
            <a:ext cx="10098088" cy="4135438"/>
          </a:xfrm>
          <a:prstGeom prst="rect">
            <a:avLst/>
          </a:prstGeom>
          <a:noFill/>
          <a:ln w="9525">
            <a:noFill/>
          </a:ln>
        </p:spPr>
        <p:txBody>
          <a:bodyPr wrap="square" lIns="108661" tIns="54330" rIns="108661" bIns="54330" anchor="t" anchorCtr="0"/>
          <a:lstStyle/>
          <a:p>
            <a:pPr marL="342900" indent="-342900">
              <a:spcBef>
                <a:spcPct val="20000"/>
              </a:spcBef>
              <a:buClr>
                <a:schemeClr val="tx2"/>
              </a:buClr>
              <a:buSzPct val="80000"/>
              <a:buFont typeface="Wingdings" panose="05000000000000000000" pitchFamily="2" charset="2"/>
              <a:buChar char="n"/>
            </a:pPr>
            <a:endParaRPr lang="zh-CN" altLang="en-US" sz="100" dirty="0">
              <a:solidFill>
                <a:srgbClr val="404040"/>
              </a:solidFill>
              <a:latin typeface="微软雅黑" panose="020B0503020204020204" charset="-122"/>
              <a:ea typeface="微软雅黑" panose="020B0503020204020204" charset="-122"/>
            </a:endParaRPr>
          </a:p>
        </p:txBody>
      </p:sp>
      <p:pic>
        <p:nvPicPr>
          <p:cNvPr id="34821" name="图片 1"/>
          <p:cNvPicPr>
            <a:picLocks noChangeAspect="1"/>
          </p:cNvPicPr>
          <p:nvPr/>
        </p:nvPicPr>
        <p:blipFill>
          <a:blip r:embed="rId1"/>
          <a:stretch>
            <a:fillRect/>
          </a:stretch>
        </p:blipFill>
        <p:spPr>
          <a:xfrm>
            <a:off x="1047750" y="2659063"/>
            <a:ext cx="9928225" cy="3157537"/>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占位符 40962"/>
          <p:cNvSpPr>
            <a:spLocks noGrp="1"/>
          </p:cNvSpPr>
          <p:nvPr>
            <p:ph idx="1"/>
          </p:nvPr>
        </p:nvSpPr>
        <p:spPr>
          <a:xfrm>
            <a:off x="340995" y="762000"/>
            <a:ext cx="11295380" cy="5851525"/>
          </a:xfrm>
        </p:spPr>
        <p:txBody>
          <a:bodyPr anchor="t" anchorCtr="0"/>
          <a:lstStyle/>
          <a:p>
            <a:pPr lvl="0" algn="just">
              <a:lnSpc>
                <a:spcPct val="90000"/>
              </a:lnSpc>
              <a:buFont typeface="Arial" panose="020B0604020202020204" pitchFamily="34" charset="0"/>
              <a:buChar char="•"/>
            </a:pPr>
            <a:r>
              <a:rPr lang="en-US" altLang="zh-CN" sz="2395"/>
              <a:t>       2008 </a:t>
            </a:r>
            <a:r>
              <a:rPr lang="zh-CN" altLang="en-US" sz="2395" dirty="0"/>
              <a:t>年</a:t>
            </a:r>
            <a:r>
              <a:rPr lang="en-US" altLang="zh-CN" sz="2395"/>
              <a:t>12</a:t>
            </a:r>
            <a:r>
              <a:rPr lang="zh-CN" altLang="en-US" sz="2395" dirty="0"/>
              <a:t>月，</a:t>
            </a:r>
            <a:r>
              <a:rPr lang="en-US" altLang="zh-CN" sz="2395"/>
              <a:t>3GPP</a:t>
            </a:r>
            <a:r>
              <a:rPr lang="zh-CN" altLang="en-US" sz="2395" dirty="0"/>
              <a:t>工作组完成了所有的性能规格和协议，并且公布了</a:t>
            </a:r>
            <a:r>
              <a:rPr lang="en-US" altLang="zh-CN" sz="2395"/>
              <a:t>3GPP R8</a:t>
            </a:r>
            <a:r>
              <a:rPr lang="zh-CN" altLang="en-US" sz="2395" dirty="0"/>
              <a:t>版本作为</a:t>
            </a:r>
            <a:r>
              <a:rPr lang="en-US" altLang="zh-CN" sz="2395"/>
              <a:t>LTE</a:t>
            </a:r>
            <a:r>
              <a:rPr lang="zh-CN" altLang="en-US" sz="2395" dirty="0"/>
              <a:t>的主要技术标准。</a:t>
            </a:r>
            <a:r>
              <a:rPr lang="en-US" altLang="zh-CN" sz="2395"/>
              <a:t>3GPP</a:t>
            </a:r>
            <a:r>
              <a:rPr lang="zh-CN" altLang="en-US" sz="2395" dirty="0"/>
              <a:t>最终在提交的</a:t>
            </a:r>
            <a:r>
              <a:rPr lang="en-US" altLang="zh-CN" sz="2395"/>
              <a:t>6</a:t>
            </a:r>
            <a:r>
              <a:rPr lang="zh-CN" altLang="en-US" sz="2395" dirty="0"/>
              <a:t>个候选方案中选择</a:t>
            </a:r>
            <a:r>
              <a:rPr lang="en-US" altLang="zh-CN" sz="2395"/>
              <a:t>1</a:t>
            </a:r>
            <a:r>
              <a:rPr lang="zh-CN" altLang="en-US" sz="2395" dirty="0"/>
              <a:t>号和</a:t>
            </a:r>
            <a:r>
              <a:rPr lang="en-US" altLang="zh-CN" sz="2395"/>
              <a:t>6</a:t>
            </a:r>
            <a:r>
              <a:rPr lang="zh-CN" altLang="en-US" sz="2395" dirty="0"/>
              <a:t>号两个方案进行结合， 即多址方式下行采用</a:t>
            </a:r>
            <a:r>
              <a:rPr lang="en-US" altLang="zh-CN" sz="2395"/>
              <a:t>OFDMA</a:t>
            </a:r>
            <a:r>
              <a:rPr lang="zh-CN" altLang="en-US" sz="2395" dirty="0"/>
              <a:t>，上行采用</a:t>
            </a:r>
            <a:r>
              <a:rPr lang="en-US" altLang="zh-CN" sz="2395"/>
              <a:t>SC-FDMA</a:t>
            </a:r>
            <a:r>
              <a:rPr lang="zh-CN" altLang="en-US" sz="2395" dirty="0"/>
              <a:t>（单载波频分多址），舍弃了</a:t>
            </a:r>
            <a:r>
              <a:rPr lang="en-US" altLang="zh-CN" sz="2395"/>
              <a:t>3G</a:t>
            </a:r>
            <a:r>
              <a:rPr lang="zh-CN" altLang="en-US" sz="2395" dirty="0"/>
              <a:t>核心技术</a:t>
            </a:r>
            <a:r>
              <a:rPr lang="en-US" altLang="zh-CN" sz="2395"/>
              <a:t>CDMA</a:t>
            </a:r>
            <a:r>
              <a:rPr lang="zh-CN" altLang="en-US" sz="2395" dirty="0"/>
              <a:t>。</a:t>
            </a:r>
            <a:endParaRPr lang="zh-CN" altLang="en-US" sz="2395" dirty="0"/>
          </a:p>
          <a:p>
            <a:pPr lvl="0" algn="just">
              <a:lnSpc>
                <a:spcPct val="110000"/>
              </a:lnSpc>
              <a:buFont typeface="Arial" panose="020B0604020202020204" pitchFamily="34" charset="0"/>
              <a:buChar char="•"/>
            </a:pPr>
            <a:r>
              <a:rPr lang="en-US" altLang="zh-CN" sz="2395"/>
              <a:t>     LTE</a:t>
            </a:r>
            <a:r>
              <a:rPr lang="zh-CN" altLang="en-US" sz="2395" dirty="0"/>
              <a:t>系统具有</a:t>
            </a:r>
            <a:r>
              <a:rPr lang="en-US" altLang="zh-CN" sz="2395"/>
              <a:t>TDD</a:t>
            </a:r>
            <a:r>
              <a:rPr lang="zh-CN" altLang="en-US" sz="2395" dirty="0"/>
              <a:t>和</a:t>
            </a:r>
            <a:r>
              <a:rPr lang="en-US" altLang="zh-CN" sz="2395"/>
              <a:t>FDD</a:t>
            </a:r>
            <a:r>
              <a:rPr lang="zh-CN" altLang="en-US" sz="2395" dirty="0"/>
              <a:t>两种模式，分别称为</a:t>
            </a:r>
            <a:r>
              <a:rPr lang="en-US" altLang="zh-CN" sz="2395"/>
              <a:t>LTE-TDD</a:t>
            </a:r>
            <a:r>
              <a:rPr lang="zh-CN" altLang="en-US" sz="2395" dirty="0"/>
              <a:t>（在中国，习惯叫</a:t>
            </a:r>
            <a:r>
              <a:rPr lang="en-US" altLang="zh-CN" sz="2395"/>
              <a:t>TD-LTE</a:t>
            </a:r>
            <a:r>
              <a:rPr lang="zh-CN" altLang="en-US" sz="2395" dirty="0"/>
              <a:t>）和</a:t>
            </a:r>
            <a:r>
              <a:rPr lang="en-US" altLang="zh-CN" sz="2395"/>
              <a:t>LTE-FDD</a:t>
            </a:r>
            <a:r>
              <a:rPr lang="zh-CN" altLang="en-US" sz="2395" dirty="0"/>
              <a:t>。与</a:t>
            </a:r>
            <a:r>
              <a:rPr lang="en-US" altLang="zh-CN" sz="2395"/>
              <a:t>3G</a:t>
            </a:r>
            <a:r>
              <a:rPr lang="zh-CN" altLang="en-US" sz="2395" dirty="0"/>
              <a:t>时代不同</a:t>
            </a:r>
            <a:r>
              <a:rPr lang="zh-CN" altLang="en-US" sz="2395" b="1" dirty="0"/>
              <a:t>，</a:t>
            </a:r>
            <a:r>
              <a:rPr lang="en-US" altLang="zh-CN" sz="2395" b="1"/>
              <a:t>LTE</a:t>
            </a:r>
            <a:r>
              <a:rPr lang="zh-CN" altLang="en-US" sz="2395" b="1" dirty="0"/>
              <a:t>的</a:t>
            </a:r>
            <a:r>
              <a:rPr lang="en-US" altLang="zh-CN" sz="2395" b="1"/>
              <a:t>TDD</a:t>
            </a:r>
            <a:r>
              <a:rPr lang="zh-CN" altLang="en-US" sz="2395" b="1" dirty="0"/>
              <a:t>和</a:t>
            </a:r>
            <a:r>
              <a:rPr lang="en-US" altLang="zh-CN" sz="2395" b="1"/>
              <a:t>FDD</a:t>
            </a:r>
            <a:r>
              <a:rPr lang="zh-CN" altLang="en-US" sz="2395" b="1" dirty="0"/>
              <a:t>具有相同的基础技术和参数，也是用统一的规范描述的。</a:t>
            </a:r>
            <a:endParaRPr lang="zh-CN" altLang="en-US" sz="2395" b="1" dirty="0"/>
          </a:p>
          <a:p>
            <a:pPr lvl="0" algn="just">
              <a:lnSpc>
                <a:spcPct val="110000"/>
              </a:lnSpc>
              <a:buFont typeface="Arial" panose="020B0604020202020204" pitchFamily="34" charset="0"/>
              <a:buChar char="•"/>
            </a:pPr>
            <a:r>
              <a:rPr lang="en-US" altLang="zh-CN" sz="2395" b="1"/>
              <a:t>      LTE</a:t>
            </a:r>
            <a:r>
              <a:rPr lang="zh-CN" altLang="en-US" sz="2395" b="1" dirty="0"/>
              <a:t>核心网层面同样进行了革命性变革，引入了</a:t>
            </a:r>
            <a:r>
              <a:rPr lang="en-US" altLang="zh-CN" sz="2395" b="1"/>
              <a:t>SAE</a:t>
            </a:r>
            <a:r>
              <a:rPr lang="zh-CN" altLang="en-US" sz="2395" b="1" dirty="0"/>
              <a:t>（系统架构演进），核心网仅含分组域，且控制面与用户面分离。</a:t>
            </a:r>
            <a:r>
              <a:rPr lang="en-US" altLang="zh-CN" sz="2395" b="1"/>
              <a:t>LTE</a:t>
            </a:r>
            <a:r>
              <a:rPr lang="zh-CN" altLang="en-US" sz="2395" b="1" dirty="0"/>
              <a:t>网络中的网元进行了精简，取消了</a:t>
            </a:r>
            <a:r>
              <a:rPr lang="en-US" altLang="zh-CN" sz="2395" b="1"/>
              <a:t>RNC</a:t>
            </a:r>
            <a:r>
              <a:rPr lang="zh-CN" altLang="en-US" sz="2395" b="1" dirty="0"/>
              <a:t>，整个网络向扁平化方向发展</a:t>
            </a:r>
            <a:r>
              <a:rPr lang="zh-CN" altLang="en-US" sz="2395" dirty="0"/>
              <a:t>。</a:t>
            </a:r>
            <a:endParaRPr lang="zh-CN" altLang="en-US" sz="2395" dirty="0"/>
          </a:p>
          <a:p>
            <a:pPr lvl="0" algn="just">
              <a:lnSpc>
                <a:spcPct val="90000"/>
              </a:lnSpc>
              <a:buFont typeface="Arial" panose="020B0604020202020204" pitchFamily="34" charset="0"/>
              <a:buChar char="•"/>
            </a:pPr>
            <a:r>
              <a:rPr lang="zh-CN" altLang="en-US" sz="2395"/>
              <a:t>        </a:t>
            </a:r>
            <a:r>
              <a:rPr lang="en-US" altLang="zh-CN" sz="2395"/>
              <a:t>R8</a:t>
            </a:r>
            <a:r>
              <a:rPr lang="zh-CN" altLang="en-US" sz="2395" dirty="0"/>
              <a:t>之后的</a:t>
            </a:r>
            <a:r>
              <a:rPr lang="en-US" altLang="zh-CN" sz="2395"/>
              <a:t>R9</a:t>
            </a:r>
            <a:r>
              <a:rPr lang="zh-CN" altLang="en-US" sz="2395" dirty="0"/>
              <a:t>对进</a:t>
            </a:r>
            <a:r>
              <a:rPr lang="en-US" altLang="zh-CN" sz="2395"/>
              <a:t>LTE</a:t>
            </a:r>
            <a:r>
              <a:rPr lang="zh-CN" altLang="en-US" sz="2395" dirty="0"/>
              <a:t>标准进行了修订与增强，主要内容有：</a:t>
            </a:r>
            <a:r>
              <a:rPr lang="en-US" altLang="zh-CN" sz="2395" err="1"/>
              <a:t>WiMAX</a:t>
            </a:r>
            <a:r>
              <a:rPr lang="en-US" altLang="zh-CN" sz="2395"/>
              <a:t>-LTE</a:t>
            </a:r>
            <a:r>
              <a:rPr lang="zh-CN" altLang="en-US" sz="2395" dirty="0"/>
              <a:t>之间的移动性、</a:t>
            </a:r>
            <a:r>
              <a:rPr lang="en-US" altLang="zh-CN" sz="2395" err="1"/>
              <a:t>WiMAX</a:t>
            </a:r>
            <a:r>
              <a:rPr lang="en-US" altLang="zh-CN" sz="2395"/>
              <a:t>-UMTS</a:t>
            </a:r>
            <a:r>
              <a:rPr lang="zh-CN" altLang="en-US" sz="2395" dirty="0"/>
              <a:t>之间的移动性、</a:t>
            </a:r>
            <a:r>
              <a:rPr lang="en-US" altLang="zh-CN" sz="2395"/>
              <a:t>Home Node B</a:t>
            </a:r>
            <a:r>
              <a:rPr lang="zh-CN" altLang="en-US" sz="2395" dirty="0"/>
              <a:t>（家用基站）</a:t>
            </a:r>
            <a:r>
              <a:rPr lang="en-US" altLang="zh-CN" sz="2395"/>
              <a:t>/</a:t>
            </a:r>
            <a:r>
              <a:rPr lang="en-US" altLang="zh-CN" sz="2395" err="1"/>
              <a:t>eNode</a:t>
            </a:r>
            <a:r>
              <a:rPr lang="en-US" altLang="zh-CN" sz="2395"/>
              <a:t> B</a:t>
            </a:r>
            <a:r>
              <a:rPr lang="zh-CN" altLang="en-US" sz="2395" dirty="0"/>
              <a:t>（增强型基站）、各种一致性测试等。 </a:t>
            </a:r>
            <a:endParaRPr lang="zh-CN" altLang="en-US" sz="2395"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一、</a:t>
            </a:r>
            <a:r>
              <a:rPr kumimoji="1" lang="en-US" altLang="zh-CN" sz="2850" noProof="1">
                <a:latin typeface="微软雅黑" panose="020B0503020204020204" charset="-122"/>
                <a:ea typeface="微软雅黑" panose="020B0503020204020204" charset="-122"/>
                <a:cs typeface="微软雅黑" panose="020B0503020204020204" charset="-122"/>
              </a:rPr>
              <a:t>OFDM</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48130" name="Rectangle 6"/>
          <p:cNvSpPr>
            <a:spLocks noGrp="1"/>
          </p:cNvSpPr>
          <p:nvPr/>
        </p:nvSpPr>
        <p:spPr>
          <a:xfrm>
            <a:off x="915035" y="1143000"/>
            <a:ext cx="7910513"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zh-CN" altLang="en-US" sz="2850" strike="noStrike" noProof="1">
                <a:latin typeface="微软雅黑" panose="020B0503020204020204" charset="-122"/>
                <a:ea typeface="微软雅黑" panose="020B0503020204020204" charset="-122"/>
                <a:cs typeface="+mj-cs"/>
              </a:rPr>
              <a:t>上行多址技术方案</a:t>
            </a:r>
            <a:r>
              <a:rPr lang="en-US" altLang="zh-CN" sz="2850" strike="noStrike" noProof="1">
                <a:latin typeface="微软雅黑" panose="020B0503020204020204" charset="-122"/>
                <a:ea typeface="微软雅黑" panose="020B0503020204020204" charset="-122"/>
                <a:cs typeface="+mj-cs"/>
              </a:rPr>
              <a:t>—— SC-FDMA</a:t>
            </a:r>
            <a:r>
              <a:rPr lang="zh-CN" altLang="en-US" sz="2850" strike="noStrike" noProof="1">
                <a:latin typeface="微软雅黑" panose="020B0503020204020204" charset="-122"/>
                <a:ea typeface="微软雅黑" panose="020B0503020204020204" charset="-122"/>
                <a:cs typeface="+mj-cs"/>
              </a:rPr>
              <a:t>多址方式</a:t>
            </a:r>
            <a:endParaRPr lang="zh-CN" altLang="en-US" sz="2850" strike="noStrike" noProof="1">
              <a:latin typeface="微软雅黑" panose="020B0503020204020204" charset="-122"/>
              <a:ea typeface="微软雅黑" panose="020B0503020204020204" charset="-122"/>
              <a:cs typeface="+mj-cs"/>
            </a:endParaRPr>
          </a:p>
        </p:txBody>
      </p:sp>
      <p:pic>
        <p:nvPicPr>
          <p:cNvPr id="37893" name="Picture 2"/>
          <p:cNvPicPr>
            <a:picLocks noChangeAspect="1"/>
          </p:cNvPicPr>
          <p:nvPr/>
        </p:nvPicPr>
        <p:blipFill>
          <a:blip r:embed="rId1"/>
          <a:stretch>
            <a:fillRect/>
          </a:stretch>
        </p:blipFill>
        <p:spPr>
          <a:xfrm>
            <a:off x="1303338" y="4286250"/>
            <a:ext cx="9145587" cy="1187450"/>
          </a:xfrm>
          <a:prstGeom prst="rect">
            <a:avLst/>
          </a:prstGeom>
          <a:noFill/>
          <a:ln w="9525">
            <a:noFill/>
          </a:ln>
        </p:spPr>
      </p:pic>
      <p:sp>
        <p:nvSpPr>
          <p:cNvPr id="48131" name="Rectangle 7"/>
          <p:cNvSpPr>
            <a:spLocks noGrp="1"/>
          </p:cNvSpPr>
          <p:nvPr>
            <p:custDataLst>
              <p:tags r:id="rId2"/>
            </p:custDataLst>
          </p:nvPr>
        </p:nvSpPr>
        <p:spPr>
          <a:xfrm>
            <a:off x="915035" y="2143125"/>
            <a:ext cx="10398760" cy="1034415"/>
          </a:xfrm>
          <a:prstGeom prst="rect">
            <a:avLst/>
          </a:prstGeom>
          <a:noFill/>
          <a:ln w="9525">
            <a:noFill/>
          </a:ln>
        </p:spPr>
        <p:txBody>
          <a:bodyPr vert="horz" wrap="square" lIns="91440" tIns="45720" rIns="91440" bIns="45720" anchor="t" anchorCtr="0"/>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lang="zh-CN" altLang="en-US" dirty="0" smtClean="0">
                <a:solidFill>
                  <a:srgbClr val="404040"/>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lang="zh-CN" altLang="en-US" sz="1400" dirty="0" smtClean="0">
                <a:solidFill>
                  <a:srgbClr val="404040"/>
                </a:solidFill>
                <a:latin typeface="微软雅黑" panose="020B0503020204020204" charset="-122"/>
                <a:ea typeface="微软雅黑" panose="020B0503020204020204" charset="-122"/>
                <a:cs typeface="+mn-cs"/>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lang="zh-CN" altLang="en-US" sz="1300" dirty="0" smtClean="0">
                <a:solidFill>
                  <a:srgbClr val="404040"/>
                </a:solidFill>
                <a:latin typeface="微软雅黑" panose="020B0503020204020204" charset="-122"/>
                <a:ea typeface="微软雅黑" panose="020B0503020204020204" charset="-122"/>
                <a:cs typeface="+mn-cs"/>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lang="zh-CN" altLang="en-US" sz="1200" dirty="0" smtClean="0">
                <a:solidFill>
                  <a:srgbClr val="404040"/>
                </a:solidFill>
                <a:latin typeface="微软雅黑" panose="020B0503020204020204" charset="-122"/>
                <a:ea typeface="微软雅黑" panose="020B0503020204020204" charset="-122"/>
                <a:cs typeface="+mn-cs"/>
              </a:defRPr>
            </a:lvl4pPr>
            <a:lvl5pPr marL="1828800" algn="l" rtl="0" eaLnBrk="1" fontAlgn="base" hangingPunct="1">
              <a:spcBef>
                <a:spcPct val="20000"/>
              </a:spcBef>
              <a:spcAft>
                <a:spcPct val="0"/>
              </a:spcAft>
              <a:buClr>
                <a:schemeClr val="tx2"/>
              </a:buClr>
              <a:buFont typeface="Arial" panose="020B0604020202020204" pitchFamily="34" charset="0"/>
              <a:defRPr sz="1200">
                <a:solidFill>
                  <a:schemeClr val="tx1"/>
                </a:solidFill>
                <a:latin typeface="微软雅黑" panose="020B0503020204020204" charset="-122"/>
                <a:ea typeface="微软雅黑" panose="020B0503020204020204" charset="-122"/>
              </a:defRPr>
            </a:lvl5pPr>
            <a:lvl6pPr marL="25146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pPr>
              <a:lnSpc>
                <a:spcPct val="120000"/>
              </a:lnSpc>
              <a:buSzPct val="80000"/>
            </a:pPr>
            <a:r>
              <a:rPr lang="en-US" altLang="zh-CN" sz="2400" dirty="0">
                <a:solidFill>
                  <a:srgbClr val="404040"/>
                </a:solidFill>
                <a:latin typeface="微软雅黑" panose="020B0503020204020204" charset="-122"/>
                <a:ea typeface="微软雅黑" panose="020B0503020204020204" charset="-122"/>
                <a:cs typeface="+mn-cs"/>
              </a:rPr>
              <a:t>SC-FDMA</a:t>
            </a:r>
            <a:r>
              <a:rPr lang="zh-CN" altLang="zh-CN" sz="2400" dirty="0">
                <a:solidFill>
                  <a:srgbClr val="404040"/>
                </a:solidFill>
                <a:latin typeface="微软雅黑" panose="020B0503020204020204" charset="-122"/>
                <a:ea typeface="微软雅黑" panose="020B0503020204020204" charset="-122"/>
                <a:cs typeface="+mn-cs"/>
              </a:rPr>
              <a:t>的两种资源分配方式：集中式资源分配、分布式资源分配</a:t>
            </a:r>
            <a:endParaRPr lang="zh-CN" altLang="zh-CN" sz="2400" dirty="0">
              <a:solidFill>
                <a:srgbClr val="404040"/>
              </a:solidFill>
              <a:latin typeface="微软雅黑" panose="020B0503020204020204" charset="-122"/>
              <a:ea typeface="微软雅黑" panose="020B0503020204020204" charset="-122"/>
              <a:cs typeface="+mn-cs"/>
            </a:endParaRPr>
          </a:p>
          <a:p>
            <a:pPr>
              <a:lnSpc>
                <a:spcPct val="120000"/>
              </a:lnSpc>
              <a:buSzPct val="80000"/>
            </a:pPr>
            <a:r>
              <a:rPr lang="zh-CN" altLang="zh-CN" sz="2400" dirty="0">
                <a:solidFill>
                  <a:srgbClr val="404040"/>
                </a:solidFill>
                <a:latin typeface="微软雅黑" panose="020B0503020204020204" charset="-122"/>
                <a:ea typeface="微软雅黑" panose="020B0503020204020204" charset="-122"/>
                <a:cs typeface="+mn-cs"/>
              </a:rPr>
              <a:t>最终为了获得低的峰均比，降低</a:t>
            </a:r>
            <a:r>
              <a:rPr lang="en-US" altLang="zh-CN" sz="2400" dirty="0">
                <a:solidFill>
                  <a:srgbClr val="404040"/>
                </a:solidFill>
                <a:latin typeface="微软雅黑" panose="020B0503020204020204" charset="-122"/>
                <a:ea typeface="微软雅黑" panose="020B0503020204020204" charset="-122"/>
                <a:cs typeface="+mn-cs"/>
              </a:rPr>
              <a:t>UE</a:t>
            </a:r>
            <a:r>
              <a:rPr lang="zh-CN" altLang="zh-CN" sz="2400" dirty="0">
                <a:solidFill>
                  <a:srgbClr val="404040"/>
                </a:solidFill>
                <a:latin typeface="微软雅黑" panose="020B0503020204020204" charset="-122"/>
                <a:ea typeface="微软雅黑" panose="020B0503020204020204" charset="-122"/>
                <a:cs typeface="+mn-cs"/>
              </a:rPr>
              <a:t>的负担选择了集中式的分配方式。</a:t>
            </a:r>
            <a:endParaRPr lang="zh-CN" altLang="zh-CN" sz="2400" dirty="0">
              <a:solidFill>
                <a:srgbClr val="404040"/>
              </a:solidFill>
              <a:latin typeface="微软雅黑" panose="020B0503020204020204" charset="-122"/>
              <a:ea typeface="微软雅黑" panose="020B0503020204020204" charset="-122"/>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图片 4" descr="水印.png"/>
          <p:cNvPicPr>
            <a:picLocks noChangeAspect="1"/>
          </p:cNvPicPr>
          <p:nvPr/>
        </p:nvPicPr>
        <p:blipFill>
          <a:blip r:embed="rId1"/>
          <a:stretch>
            <a:fillRect/>
          </a:stretch>
        </p:blipFill>
        <p:spPr>
          <a:xfrm>
            <a:off x="9715500" y="460375"/>
            <a:ext cx="2308225" cy="539750"/>
          </a:xfrm>
          <a:prstGeom prst="rect">
            <a:avLst/>
          </a:prstGeom>
          <a:noFill/>
          <a:ln w="9525">
            <a:noFill/>
          </a:ln>
        </p:spPr>
      </p:pic>
      <p:sp>
        <p:nvSpPr>
          <p:cNvPr id="49154" name="Rectangle 5"/>
          <p:cNvSpPr>
            <a:spLocks noGrp="1"/>
          </p:cNvSpPr>
          <p:nvPr/>
        </p:nvSpPr>
        <p:spPr>
          <a:xfrm>
            <a:off x="2723833" y="1371600"/>
            <a:ext cx="6486525" cy="768350"/>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sz="3200">
                <a:sym typeface="+mn-ea"/>
              </a:rPr>
              <a:t>上行</a:t>
            </a:r>
            <a:r>
              <a:rPr lang="zh-CN" altLang="en-US" sz="3200" strike="noStrike" noProof="1">
                <a:latin typeface="微软雅黑" panose="020B0503020204020204" charset="-122"/>
                <a:ea typeface="微软雅黑" panose="020B0503020204020204" charset="-122"/>
                <a:cs typeface="+mj-cs"/>
              </a:rPr>
              <a:t>为何选择</a:t>
            </a:r>
            <a:r>
              <a:rPr lang="en-US" altLang="zh-CN" sz="3200" strike="noStrike" noProof="1">
                <a:latin typeface="微软雅黑" panose="020B0503020204020204" charset="-122"/>
                <a:ea typeface="微软雅黑" panose="020B0503020204020204" charset="-122"/>
                <a:cs typeface="+mj-cs"/>
              </a:rPr>
              <a:t>SC-FDMA</a:t>
            </a:r>
            <a:r>
              <a:rPr lang="zh-CN" altLang="en-US" sz="3200" strike="noStrike" noProof="1">
                <a:latin typeface="微软雅黑" panose="020B0503020204020204" charset="-122"/>
                <a:ea typeface="微软雅黑" panose="020B0503020204020204" charset="-122"/>
                <a:cs typeface="+mj-cs"/>
              </a:rPr>
              <a:t>？</a:t>
            </a:r>
            <a:endParaRPr lang="zh-CN" altLang="en-US" sz="3200" strike="noStrike" noProof="1">
              <a:latin typeface="微软雅黑" panose="020B0503020204020204" charset="-122"/>
              <a:ea typeface="微软雅黑" panose="020B0503020204020204" charset="-122"/>
              <a:cs typeface="+mj-cs"/>
            </a:endParaRPr>
          </a:p>
        </p:txBody>
      </p:sp>
      <p:sp>
        <p:nvSpPr>
          <p:cNvPr id="47110" name="Rectangle 6"/>
          <p:cNvSpPr>
            <a:spLocks noGrp="1" noChangeArrowheads="1"/>
          </p:cNvSpPr>
          <p:nvPr/>
        </p:nvSpPr>
        <p:spPr>
          <a:xfrm>
            <a:off x="838200" y="2362200"/>
            <a:ext cx="10968355" cy="2327275"/>
          </a:xfrm>
          <a:prstGeom prst="rect">
            <a:avLst/>
          </a:prstGeom>
          <a:noFill/>
          <a:ln w="9525">
            <a:noFill/>
          </a:ln>
        </p:spPr>
        <p:txBody>
          <a:bodyPr vert="horz" wrap="square" lIns="108661" tIns="54330" rIns="108661" bIns="54330" numCol="1" anchor="t" anchorCtr="0" compatLnSpc="1"/>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lang="zh-CN" altLang="en-US" dirty="0" smtClean="0">
                <a:solidFill>
                  <a:srgbClr val="404040"/>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lang="zh-CN" altLang="en-US" sz="1400" dirty="0" smtClean="0">
                <a:solidFill>
                  <a:srgbClr val="404040"/>
                </a:solidFill>
                <a:latin typeface="微软雅黑" panose="020B0503020204020204" charset="-122"/>
                <a:ea typeface="微软雅黑" panose="020B0503020204020204" charset="-122"/>
                <a:cs typeface="+mn-cs"/>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lang="zh-CN" altLang="en-US" sz="1300" dirty="0" smtClean="0">
                <a:solidFill>
                  <a:srgbClr val="404040"/>
                </a:solidFill>
                <a:latin typeface="微软雅黑" panose="020B0503020204020204" charset="-122"/>
                <a:ea typeface="微软雅黑" panose="020B0503020204020204" charset="-122"/>
                <a:cs typeface="+mn-cs"/>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lang="zh-CN" altLang="en-US" sz="1200" dirty="0" smtClean="0">
                <a:solidFill>
                  <a:srgbClr val="404040"/>
                </a:solidFill>
                <a:latin typeface="微软雅黑" panose="020B0503020204020204" charset="-122"/>
                <a:ea typeface="微软雅黑" panose="020B0503020204020204" charset="-122"/>
                <a:cs typeface="+mn-cs"/>
              </a:defRPr>
            </a:lvl4pPr>
            <a:lvl5pPr marL="1828800" algn="l" rtl="0" eaLnBrk="1" fontAlgn="base" hangingPunct="1">
              <a:spcBef>
                <a:spcPct val="20000"/>
              </a:spcBef>
              <a:spcAft>
                <a:spcPct val="0"/>
              </a:spcAft>
              <a:buClr>
                <a:schemeClr val="tx2"/>
              </a:buClr>
              <a:buFont typeface="Arial" panose="020B0604020202020204" pitchFamily="34" charset="0"/>
              <a:defRPr sz="1200">
                <a:solidFill>
                  <a:schemeClr val="tx1"/>
                </a:solidFill>
                <a:latin typeface="微软雅黑" panose="020B0503020204020204" charset="-122"/>
                <a:ea typeface="微软雅黑" panose="020B0503020204020204" charset="-122"/>
              </a:defRPr>
            </a:lvl5pPr>
            <a:lvl6pPr marL="25146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kumimoji="0" lang="en-US" altLang="zh-CN" sz="32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OFDM:</a:t>
            </a:r>
            <a:endParaRPr kumimoji="0" lang="en-US" altLang="zh-CN" sz="32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kumimoji="0" lang="zh-CN" altLang="en-US"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信号功率峰均比较高 </a:t>
            </a:r>
            <a:r>
              <a:rPr kumimoji="0" lang="zh-CN" altLang="en-US"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rPr>
              <a:t> 功放效率较低</a:t>
            </a:r>
            <a:r>
              <a:rPr kumimoji="0" lang="zh-CN" altLang="en-US"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 </a:t>
            </a:r>
            <a:r>
              <a:rPr kumimoji="0" lang="zh-CN" altLang="en-US"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rPr>
              <a:t> 电池效率较低  不适合终端</a:t>
            </a:r>
            <a:r>
              <a:rPr kumimoji="0" lang="en-US"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rPr>
              <a:t>UE</a:t>
            </a:r>
            <a:endParaRPr kumimoji="0" lang="en-US"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endParaRPr kumimoji="0" lang="en-US"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kumimoji="0" lang="en-US" altLang="zh-CN" sz="32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rPr>
              <a:t>SC-FDMA (Single Carrier FDMA</a:t>
            </a:r>
            <a:r>
              <a:rPr kumimoji="0" lang="zh-CN" altLang="en-US" sz="32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rPr>
              <a:t>：单载波</a:t>
            </a:r>
            <a:r>
              <a:rPr kumimoji="0" lang="en-US" altLang="zh-CN" sz="32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rPr>
              <a:t>FDMA):</a:t>
            </a:r>
            <a:endParaRPr kumimoji="0" lang="en-US" altLang="zh-CN" sz="32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l"/>
              <a:defRPr/>
            </a:pPr>
            <a:r>
              <a:rPr kumimoji="0" lang="zh-CN" altLang="en-US"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rPr>
              <a:t>信号峰均比较低  功放效率较高  电池寿命较长  适合终端</a:t>
            </a:r>
            <a:r>
              <a:rPr kumimoji="0" lang="en-US"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rPr>
              <a:t>UE </a:t>
            </a:r>
            <a:endParaRPr kumimoji="0" lang="en-US" altLang="zh-CN" sz="240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sym typeface="Wingdings" panose="05000000000000000000" pitchFamily="2" charset="2"/>
            </a:endParaRPr>
          </a:p>
        </p:txBody>
      </p:sp>
      <p:sp>
        <p:nvSpPr>
          <p:cNvPr id="2" name="文本框 1"/>
          <p:cNvSpPr txBox="1"/>
          <p:nvPr/>
        </p:nvSpPr>
        <p:spPr>
          <a:xfrm>
            <a:off x="1447800" y="5334000"/>
            <a:ext cx="6653530" cy="460375"/>
          </a:xfrm>
          <a:prstGeom prst="rect">
            <a:avLst/>
          </a:prstGeom>
          <a:noFill/>
        </p:spPr>
        <p:txBody>
          <a:bodyPr wrap="square" rtlCol="0" anchor="t">
            <a:spAutoFit/>
          </a:bodyPr>
          <a:lstStyle/>
          <a:p>
            <a:pPr marL="337185" fontAlgn="auto">
              <a:lnSpc>
                <a:spcPct val="100000"/>
              </a:lnSpc>
              <a:spcBef>
                <a:spcPts val="1325"/>
              </a:spcBef>
            </a:pPr>
            <a:r>
              <a:rPr sz="2400" dirty="0">
                <a:latin typeface="微软雅黑" panose="020B0503020204020204" charset="-122"/>
                <a:cs typeface="微软雅黑" panose="020B0503020204020204" charset="-122"/>
                <a:sym typeface="+mn-ea"/>
              </a:rPr>
              <a:t>相比OFDMA：峰均</a:t>
            </a:r>
            <a:r>
              <a:rPr sz="2400" spc="-15" dirty="0">
                <a:latin typeface="微软雅黑" panose="020B0503020204020204" charset="-122"/>
                <a:cs typeface="微软雅黑" panose="020B0503020204020204" charset="-122"/>
                <a:sym typeface="+mn-ea"/>
              </a:rPr>
              <a:t>比</a:t>
            </a:r>
            <a:r>
              <a:rPr sz="2400" dirty="0">
                <a:latin typeface="微软雅黑" panose="020B0503020204020204" charset="-122"/>
                <a:cs typeface="微软雅黑" panose="020B0503020204020204" charset="-122"/>
                <a:sym typeface="+mn-ea"/>
              </a:rPr>
              <a:t>要求</a:t>
            </a:r>
            <a:r>
              <a:rPr sz="2400" spc="-15" dirty="0">
                <a:latin typeface="微软雅黑" panose="020B0503020204020204" charset="-122"/>
                <a:cs typeface="微软雅黑" panose="020B0503020204020204" charset="-122"/>
                <a:sym typeface="+mn-ea"/>
              </a:rPr>
              <a:t>不</a:t>
            </a:r>
            <a:r>
              <a:rPr sz="2400" dirty="0">
                <a:latin typeface="微软雅黑" panose="020B0503020204020204" charset="-122"/>
                <a:cs typeface="微软雅黑" panose="020B0503020204020204" charset="-122"/>
                <a:sym typeface="+mn-ea"/>
              </a:rPr>
              <a:t>高、</a:t>
            </a:r>
            <a:r>
              <a:rPr sz="2400" spc="-15" dirty="0">
                <a:latin typeface="微软雅黑" panose="020B0503020204020204" charset="-122"/>
                <a:cs typeface="微软雅黑" panose="020B0503020204020204" charset="-122"/>
                <a:sym typeface="+mn-ea"/>
              </a:rPr>
              <a:t>终</a:t>
            </a:r>
            <a:r>
              <a:rPr sz="2400" dirty="0">
                <a:latin typeface="微软雅黑" panose="020B0503020204020204" charset="-122"/>
                <a:cs typeface="微软雅黑" panose="020B0503020204020204" charset="-122"/>
                <a:sym typeface="+mn-ea"/>
              </a:rPr>
              <a:t>端更</a:t>
            </a:r>
            <a:r>
              <a:rPr sz="2400" spc="-15" dirty="0">
                <a:latin typeface="微软雅黑" panose="020B0503020204020204" charset="-122"/>
                <a:cs typeface="微软雅黑" panose="020B0503020204020204" charset="-122"/>
                <a:sym typeface="+mn-ea"/>
              </a:rPr>
              <a:t>省</a:t>
            </a:r>
            <a:r>
              <a:rPr sz="2400" dirty="0">
                <a:latin typeface="微软雅黑" panose="020B0503020204020204" charset="-122"/>
                <a:cs typeface="微软雅黑" panose="020B0503020204020204" charset="-122"/>
                <a:sym typeface="+mn-ea"/>
              </a:rPr>
              <a:t>电。</a:t>
            </a:r>
            <a:endParaRPr lang="zh-CN" altLang="en-US" sz="2400" dirty="0">
              <a:latin typeface="微软雅黑" panose="020B0503020204020204" charset="-122"/>
              <a:cs typeface="微软雅黑" panose="020B0503020204020204" charset="-122"/>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一、</a:t>
            </a:r>
            <a:r>
              <a:rPr kumimoji="1" lang="en-US" altLang="zh-CN" sz="2850" noProof="1">
                <a:latin typeface="微软雅黑" panose="020B0503020204020204" charset="-122"/>
                <a:ea typeface="微软雅黑" panose="020B0503020204020204" charset="-122"/>
                <a:cs typeface="微软雅黑" panose="020B0503020204020204" charset="-122"/>
              </a:rPr>
              <a:t>OFDM</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619125" y="1066800"/>
            <a:ext cx="10439400" cy="663575"/>
          </a:xfrm>
          <a:prstGeom prst="rect">
            <a:avLst/>
          </a:prstGeom>
          <a:noFill/>
        </p:spPr>
        <p:txBody>
          <a:bodyPr wrap="square" rtlCol="0">
            <a:spAutoFit/>
          </a:bodyPr>
          <a:lstStyle/>
          <a:p>
            <a:pPr>
              <a:lnSpc>
                <a:spcPct val="150000"/>
              </a:lnSpc>
            </a:pPr>
            <a:r>
              <a:rPr kumimoji="1" lang="en-US" altLang="zh-CN" sz="2375" noProof="1">
                <a:latin typeface="微软雅黑" panose="020B0503020204020204" charset="-122"/>
                <a:ea typeface="微软雅黑" panose="020B0503020204020204" charset="-122"/>
                <a:cs typeface="微软雅黑" panose="020B0503020204020204" charset="-122"/>
              </a:rPr>
              <a:t>3.   OFDM</a:t>
            </a:r>
            <a:r>
              <a:rPr kumimoji="1" lang="zh-CN" altLang="en-US" sz="2375" noProof="1">
                <a:latin typeface="微软雅黑" panose="020B0503020204020204" charset="-122"/>
                <a:ea typeface="微软雅黑" panose="020B0503020204020204" charset="-122"/>
                <a:cs typeface="微软雅黑" panose="020B0503020204020204" charset="-122"/>
              </a:rPr>
              <a:t>的应用</a:t>
            </a:r>
            <a:r>
              <a:rPr kumimoji="1" lang="en-US" altLang="zh-CN" sz="2375" noProof="1">
                <a:latin typeface="微软雅黑" panose="020B0503020204020204" charset="-122"/>
                <a:ea typeface="微软雅黑" panose="020B0503020204020204" charset="-122"/>
                <a:cs typeface="微软雅黑" panose="020B0503020204020204" charset="-122"/>
              </a:rPr>
              <a:t>——</a:t>
            </a:r>
            <a:r>
              <a:rPr kumimoji="1" lang="zh-CN" altLang="en-US" sz="2375" noProof="1">
                <a:latin typeface="微软雅黑" panose="020B0503020204020204" charset="-122"/>
                <a:ea typeface="微软雅黑" panose="020B0503020204020204" charset="-122"/>
                <a:cs typeface="微软雅黑" panose="020B0503020204020204" charset="-122"/>
              </a:rPr>
              <a:t>多址技术</a:t>
            </a:r>
            <a:endParaRPr kumimoji="1" lang="en-US" altLang="zh-CN" sz="100" noProof="1">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en-US" altLang="zh-CN" sz="100" noProof="1">
                <a:latin typeface="微软雅黑" panose="020B0503020204020204" charset="-122"/>
                <a:ea typeface="微软雅黑" panose="020B0503020204020204" charset="-122"/>
                <a:cs typeface="+mn-cs"/>
              </a:rPr>
              <a:t>UL——SC-FDMA</a:t>
            </a:r>
            <a:endParaRPr kumimoji="1" lang="en-US" altLang="zh-CN" sz="100" noProof="1">
              <a:latin typeface="微软雅黑" panose="020B0503020204020204" charset="-122"/>
              <a:ea typeface="微软雅黑" panose="020B0503020204020204" charset="-122"/>
            </a:endParaRPr>
          </a:p>
        </p:txBody>
      </p:sp>
      <p:graphicFrame>
        <p:nvGraphicFramePr>
          <p:cNvPr id="39940" name="Object 3"/>
          <p:cNvGraphicFramePr>
            <a:graphicFrameLocks noChangeAspect="1"/>
          </p:cNvGraphicFramePr>
          <p:nvPr/>
        </p:nvGraphicFramePr>
        <p:xfrm>
          <a:off x="2286635" y="914400"/>
          <a:ext cx="7442200" cy="5289550"/>
        </p:xfrm>
        <a:graphic>
          <a:graphicData uri="http://schemas.openxmlformats.org/presentationml/2006/ole">
            <mc:AlternateContent xmlns:mc="http://schemas.openxmlformats.org/markup-compatibility/2006">
              <mc:Choice xmlns:v="urn:schemas-microsoft-com:vml" Requires="v">
                <p:oleObj spid="_x0000_s4102" name="" r:id="rId1" imgW="5313045" imgH="2541905" progId="Word.Picture.8">
                  <p:embed/>
                </p:oleObj>
              </mc:Choice>
              <mc:Fallback>
                <p:oleObj name="" r:id="rId1" imgW="5313045" imgH="2541905" progId="Word.Picture.8">
                  <p:embed/>
                  <p:pic>
                    <p:nvPicPr>
                      <p:cNvPr id="0" name="图片 3078"/>
                      <p:cNvPicPr/>
                      <p:nvPr/>
                    </p:nvPicPr>
                    <p:blipFill>
                      <a:blip r:embed="rId2"/>
                      <a:stretch>
                        <a:fillRect/>
                      </a:stretch>
                    </p:blipFill>
                    <p:spPr>
                      <a:xfrm>
                        <a:off x="2286635" y="914400"/>
                        <a:ext cx="7442200" cy="5289550"/>
                      </a:xfrm>
                      <a:prstGeom prst="rect">
                        <a:avLst/>
                      </a:prstGeom>
                      <a:noFill/>
                      <a:ln w="38100">
                        <a:noFill/>
                        <a:miter/>
                      </a:ln>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一、</a:t>
            </a:r>
            <a:r>
              <a:rPr kumimoji="1" lang="en-US" altLang="zh-CN" sz="2850" noProof="1">
                <a:latin typeface="微软雅黑" panose="020B0503020204020204" charset="-122"/>
                <a:ea typeface="微软雅黑" panose="020B0503020204020204" charset="-122"/>
                <a:cs typeface="微软雅黑" panose="020B0503020204020204" charset="-122"/>
              </a:rPr>
              <a:t>OFDM</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44034" name="Rectangle 6"/>
          <p:cNvSpPr>
            <a:spLocks noGrp="1"/>
          </p:cNvSpPr>
          <p:nvPr/>
        </p:nvSpPr>
        <p:spPr>
          <a:xfrm>
            <a:off x="619125" y="1203325"/>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sz="2850" strike="noStrike" noProof="1">
                <a:latin typeface="微软雅黑" panose="020B0503020204020204" charset="-122"/>
                <a:ea typeface="微软雅黑" panose="020B0503020204020204" charset="-122"/>
                <a:cs typeface="+mj-cs"/>
              </a:rPr>
              <a:t>  LTE 上行多址方式示意图</a:t>
            </a:r>
            <a:endParaRPr sz="2850" strike="noStrike" noProof="1">
              <a:latin typeface="微软雅黑" panose="020B0503020204020204" charset="-122"/>
              <a:ea typeface="微软雅黑" panose="020B0503020204020204" charset="-122"/>
              <a:cs typeface="+mj-cs"/>
            </a:endParaRPr>
          </a:p>
        </p:txBody>
      </p:sp>
      <p:sp>
        <p:nvSpPr>
          <p:cNvPr id="41988" name="Rectangle 7"/>
          <p:cNvSpPr>
            <a:spLocks noGrp="1"/>
          </p:cNvSpPr>
          <p:nvPr/>
        </p:nvSpPr>
        <p:spPr>
          <a:xfrm>
            <a:off x="1139825" y="1901825"/>
            <a:ext cx="10098088" cy="4135438"/>
          </a:xfrm>
          <a:prstGeom prst="rect">
            <a:avLst/>
          </a:prstGeom>
          <a:noFill/>
          <a:ln w="9525">
            <a:noFill/>
          </a:ln>
        </p:spPr>
        <p:txBody>
          <a:bodyPr wrap="square" lIns="108661" tIns="54330" rIns="108661" bIns="54330" anchor="t" anchorCtr="0"/>
          <a:lstStyle/>
          <a:p>
            <a:pPr marL="342900" indent="-342900">
              <a:spcBef>
                <a:spcPct val="20000"/>
              </a:spcBef>
              <a:buClr>
                <a:schemeClr val="tx2"/>
              </a:buClr>
              <a:buSzPct val="80000"/>
              <a:buFont typeface="Wingdings" panose="05000000000000000000" pitchFamily="2" charset="2"/>
              <a:buChar char="n"/>
            </a:pPr>
            <a:endParaRPr lang="zh-CN" altLang="en-US" sz="100" dirty="0">
              <a:solidFill>
                <a:srgbClr val="404040"/>
              </a:solidFill>
              <a:latin typeface="微软雅黑" panose="020B0503020204020204" charset="-122"/>
              <a:ea typeface="微软雅黑" panose="020B0503020204020204" charset="-122"/>
            </a:endParaRPr>
          </a:p>
        </p:txBody>
      </p:sp>
      <p:pic>
        <p:nvPicPr>
          <p:cNvPr id="41989" name="图片 5"/>
          <p:cNvPicPr>
            <a:picLocks noChangeAspect="1"/>
          </p:cNvPicPr>
          <p:nvPr/>
        </p:nvPicPr>
        <p:blipFill>
          <a:blip r:embed="rId1"/>
          <a:stretch>
            <a:fillRect/>
          </a:stretch>
        </p:blipFill>
        <p:spPr>
          <a:xfrm>
            <a:off x="1111250" y="2178050"/>
            <a:ext cx="10126663" cy="3570288"/>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组合 105481"/>
          <p:cNvGrpSpPr/>
          <p:nvPr/>
        </p:nvGrpSpPr>
        <p:grpSpPr>
          <a:xfrm>
            <a:off x="2209800" y="501650"/>
            <a:ext cx="7800975" cy="5102225"/>
            <a:chOff x="720" y="683"/>
            <a:chExt cx="4272" cy="2824"/>
          </a:xfrm>
        </p:grpSpPr>
        <p:pic>
          <p:nvPicPr>
            <p:cNvPr id="44034" name="图片 105476"/>
            <p:cNvPicPr>
              <a:picLocks noChangeAspect="1"/>
            </p:cNvPicPr>
            <p:nvPr/>
          </p:nvPicPr>
          <p:blipFill>
            <a:blip r:embed="rId1"/>
            <a:srcRect l="871" b="18565"/>
            <a:stretch>
              <a:fillRect/>
            </a:stretch>
          </p:blipFill>
          <p:spPr>
            <a:xfrm>
              <a:off x="720" y="683"/>
              <a:ext cx="4272" cy="2583"/>
            </a:xfrm>
            <a:prstGeom prst="rect">
              <a:avLst/>
            </a:prstGeom>
            <a:noFill/>
            <a:ln w="9525">
              <a:noFill/>
            </a:ln>
          </p:spPr>
        </p:pic>
        <p:sp>
          <p:nvSpPr>
            <p:cNvPr id="44035" name="文本框 105477"/>
            <p:cNvSpPr txBox="1"/>
            <p:nvPr/>
          </p:nvSpPr>
          <p:spPr>
            <a:xfrm>
              <a:off x="813" y="1656"/>
              <a:ext cx="841" cy="194"/>
            </a:xfrm>
            <a:prstGeom prst="rect">
              <a:avLst/>
            </a:prstGeom>
            <a:solidFill>
              <a:srgbClr val="FFFFFF"/>
            </a:solidFill>
            <a:ln w="9525">
              <a:noFill/>
            </a:ln>
          </p:spPr>
          <p:txBody>
            <a:bodyPr lIns="0" tIns="0" rIns="0" bIns="0" anchor="t" anchorCtr="0"/>
            <a:lstStyle/>
            <a:p>
              <a:pPr algn="just"/>
              <a:r>
                <a:rPr lang="en-US" altLang="zh-CN" sz="1200">
                  <a:latin typeface="Times New Roman" panose="02020603050405020304" pitchFamily="18" charset="0"/>
                  <a:ea typeface="宋体" panose="02010600030101010101" pitchFamily="2" charset="-122"/>
                </a:rPr>
                <a:t>QPSK</a:t>
              </a:r>
              <a:r>
                <a:rPr lang="zh-CN" altLang="en-US" sz="1200" dirty="0">
                  <a:latin typeface="Times New Roman" panose="02020603050405020304" pitchFamily="18" charset="0"/>
                  <a:ea typeface="宋体" panose="02010600030101010101" pitchFamily="2" charset="-122"/>
                </a:rPr>
                <a:t>调制数据符号</a:t>
              </a:r>
              <a:endParaRPr lang="zh-CN" altLang="en-US" sz="1200" dirty="0">
                <a:latin typeface="Arial" panose="020B0604020202020204" pitchFamily="34" charset="0"/>
                <a:ea typeface="宋体" panose="02010600030101010101" pitchFamily="2" charset="-122"/>
              </a:endParaRPr>
            </a:p>
          </p:txBody>
        </p:sp>
        <p:sp>
          <p:nvSpPr>
            <p:cNvPr id="44036" name="文本框 105478"/>
            <p:cNvSpPr txBox="1"/>
            <p:nvPr/>
          </p:nvSpPr>
          <p:spPr>
            <a:xfrm>
              <a:off x="2401" y="1239"/>
              <a:ext cx="1681" cy="194"/>
            </a:xfrm>
            <a:prstGeom prst="rect">
              <a:avLst/>
            </a:prstGeom>
            <a:solidFill>
              <a:srgbClr val="FFFFFF"/>
            </a:solidFill>
            <a:ln w="9525">
              <a:noFill/>
            </a:ln>
          </p:spPr>
          <p:txBody>
            <a:bodyPr lIns="0" tIns="0" rIns="0" bIns="0" anchor="t" anchorCtr="0"/>
            <a:lstStyle/>
            <a:p>
              <a:pPr algn="ctr"/>
              <a:r>
                <a:rPr lang="zh-CN" altLang="en-US" sz="1200" dirty="0">
                  <a:latin typeface="Times New Roman" panose="02020603050405020304" pitchFamily="18" charset="0"/>
                  <a:ea typeface="宋体" panose="02010600030101010101" pitchFamily="2" charset="-122"/>
                </a:rPr>
                <a:t>传输的</a:t>
              </a:r>
              <a:r>
                <a:rPr lang="en-US" altLang="zh-CN" sz="1200">
                  <a:latin typeface="Times New Roman" panose="02020603050405020304" pitchFamily="18" charset="0"/>
                  <a:ea typeface="宋体" panose="02010600030101010101" pitchFamily="2" charset="-122"/>
                </a:rPr>
                <a:t>QPSK</a:t>
              </a:r>
              <a:r>
                <a:rPr lang="zh-CN" altLang="en-US" sz="1200" dirty="0">
                  <a:latin typeface="Times New Roman" panose="02020603050405020304" pitchFamily="18" charset="0"/>
                  <a:ea typeface="宋体" panose="02010600030101010101" pitchFamily="2" charset="-122"/>
                </a:rPr>
                <a:t>调制数据符号序列</a:t>
              </a:r>
              <a:endParaRPr lang="zh-CN" altLang="en-US" sz="1200" dirty="0">
                <a:latin typeface="Arial" panose="020B0604020202020204" pitchFamily="34" charset="0"/>
                <a:ea typeface="宋体" panose="02010600030101010101" pitchFamily="2" charset="-122"/>
              </a:endParaRPr>
            </a:p>
          </p:txBody>
        </p:sp>
        <p:sp>
          <p:nvSpPr>
            <p:cNvPr id="44037" name="文本框 105479"/>
            <p:cNvSpPr txBox="1"/>
            <p:nvPr/>
          </p:nvSpPr>
          <p:spPr>
            <a:xfrm>
              <a:off x="743" y="3309"/>
              <a:ext cx="1985" cy="195"/>
            </a:xfrm>
            <a:prstGeom prst="rect">
              <a:avLst/>
            </a:prstGeom>
            <a:solidFill>
              <a:srgbClr val="FFFFFF"/>
            </a:solidFill>
            <a:ln w="9525">
              <a:noFill/>
            </a:ln>
          </p:spPr>
          <p:txBody>
            <a:bodyPr lIns="0" tIns="0" rIns="0" bIns="0" anchor="t" anchorCtr="0"/>
            <a:lstStyle/>
            <a:p>
              <a:pPr algn="just"/>
              <a:r>
                <a:rPr lang="en-US" altLang="zh-CN" sz="1200">
                  <a:latin typeface="Times New Roman" panose="02020603050405020304" pitchFamily="18" charset="0"/>
                  <a:ea typeface="宋体" panose="02010600030101010101" pitchFamily="2" charset="-122"/>
                </a:rPr>
                <a:t>1</a:t>
              </a:r>
              <a:r>
                <a:rPr lang="zh-CN" altLang="en-US" sz="1200" dirty="0">
                  <a:latin typeface="Times New Roman" panose="02020603050405020304" pitchFamily="18" charset="0"/>
                  <a:ea typeface="宋体" panose="02010600030101010101" pitchFamily="2" charset="-122"/>
                </a:rPr>
                <a:t>个</a:t>
              </a:r>
              <a:r>
                <a:rPr lang="en-US" altLang="zh-CN" sz="1200">
                  <a:latin typeface="Times New Roman" panose="02020603050405020304" pitchFamily="18" charset="0"/>
                  <a:ea typeface="宋体" panose="02010600030101010101" pitchFamily="2" charset="-122"/>
                </a:rPr>
                <a:t>OFDMA</a:t>
              </a:r>
              <a:r>
                <a:rPr lang="zh-CN" altLang="en-US" sz="1200" dirty="0">
                  <a:latin typeface="Times New Roman" panose="02020603050405020304" pitchFamily="18" charset="0"/>
                  <a:ea typeface="宋体" panose="02010600030101010101" pitchFamily="2" charset="-122"/>
                </a:rPr>
                <a:t>符号周期内每数据符号占</a:t>
              </a:r>
              <a:r>
                <a:rPr lang="en-US" altLang="zh-CN" sz="1200">
                  <a:latin typeface="Times New Roman" panose="02020603050405020304" pitchFamily="18" charset="0"/>
                  <a:ea typeface="宋体" panose="02010600030101010101" pitchFamily="2" charset="-122"/>
                </a:rPr>
                <a:t>15kHz</a:t>
              </a:r>
              <a:endParaRPr lang="en-US" altLang="zh-CN" sz="1200">
                <a:latin typeface="Arial" panose="020B0604020202020204" pitchFamily="34" charset="0"/>
                <a:ea typeface="宋体" panose="02010600030101010101" pitchFamily="2" charset="-122"/>
              </a:endParaRPr>
            </a:p>
          </p:txBody>
        </p:sp>
        <p:sp>
          <p:nvSpPr>
            <p:cNvPr id="44038" name="文本框 105480"/>
            <p:cNvSpPr txBox="1"/>
            <p:nvPr/>
          </p:nvSpPr>
          <p:spPr>
            <a:xfrm>
              <a:off x="2600" y="3312"/>
              <a:ext cx="2352" cy="195"/>
            </a:xfrm>
            <a:prstGeom prst="rect">
              <a:avLst/>
            </a:prstGeom>
            <a:solidFill>
              <a:srgbClr val="FFFFFF"/>
            </a:solidFill>
            <a:ln w="9525">
              <a:noFill/>
            </a:ln>
          </p:spPr>
          <p:txBody>
            <a:bodyPr lIns="0" tIns="0" rIns="0" bIns="0" anchor="t" anchorCtr="0"/>
            <a:lstStyle/>
            <a:p>
              <a:pPr algn="r"/>
              <a:r>
                <a:rPr lang="en-US" altLang="zh-CN" sz="1200">
                  <a:latin typeface="Times New Roman" panose="02020603050405020304" pitchFamily="18" charset="0"/>
                  <a:ea typeface="宋体" panose="02010600030101010101" pitchFamily="2" charset="-122"/>
                </a:rPr>
                <a:t>1 /N SC-OFDMA</a:t>
              </a:r>
              <a:r>
                <a:rPr lang="zh-CN" altLang="en-US" sz="1200" dirty="0">
                  <a:latin typeface="Times New Roman" panose="02020603050405020304" pitchFamily="18" charset="0"/>
                  <a:ea typeface="宋体" panose="02010600030101010101" pitchFamily="2" charset="-122"/>
                </a:rPr>
                <a:t>符号周期内每数据符号占</a:t>
              </a:r>
              <a:r>
                <a:rPr lang="en-US" altLang="zh-CN" sz="1200">
                  <a:latin typeface="Times New Roman" panose="02020603050405020304" pitchFamily="18" charset="0"/>
                  <a:ea typeface="宋体" panose="02010600030101010101" pitchFamily="2" charset="-122"/>
                </a:rPr>
                <a:t>N×15kHz</a:t>
              </a:r>
              <a:endParaRPr lang="en-US" altLang="zh-CN" sz="1200">
                <a:latin typeface="Arial" panose="020B0604020202020204" pitchFamily="34" charset="0"/>
                <a:ea typeface="宋体" panose="02010600030101010101" pitchFamily="2" charset="-122"/>
              </a:endParaRPr>
            </a:p>
          </p:txBody>
        </p:sp>
      </p:grpSp>
      <p:sp>
        <p:nvSpPr>
          <p:cNvPr id="44039" name="矩形 105482"/>
          <p:cNvSpPr/>
          <p:nvPr/>
        </p:nvSpPr>
        <p:spPr>
          <a:xfrm>
            <a:off x="2895600" y="5638800"/>
            <a:ext cx="6934200" cy="368300"/>
          </a:xfrm>
          <a:prstGeom prst="rect">
            <a:avLst/>
          </a:prstGeom>
          <a:noFill/>
          <a:ln w="9525">
            <a:noFill/>
          </a:ln>
        </p:spPr>
        <p:txBody>
          <a:bodyPr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6-8 OFDMA</a:t>
            </a:r>
            <a:r>
              <a:rPr lang="zh-CN" altLang="en-US" dirty="0">
                <a:latin typeface="Arial" panose="020B0604020202020204" pitchFamily="34" charset="0"/>
                <a:ea typeface="宋体" panose="02010600030101010101" pitchFamily="2" charset="-122"/>
              </a:rPr>
              <a:t>和</a:t>
            </a:r>
            <a:r>
              <a:rPr lang="en-US" altLang="zh-CN">
                <a:latin typeface="Arial" panose="020B0604020202020204" pitchFamily="34" charset="0"/>
                <a:ea typeface="宋体" panose="02010600030101010101" pitchFamily="2" charset="-122"/>
              </a:rPr>
              <a:t>SC-FDMA</a:t>
            </a:r>
            <a:r>
              <a:rPr lang="zh-CN" altLang="en-US" dirty="0">
                <a:latin typeface="Arial" panose="020B0604020202020204" pitchFamily="34" charset="0"/>
                <a:ea typeface="宋体" panose="02010600030101010101" pitchFamily="2" charset="-122"/>
              </a:rPr>
              <a:t>如何传输一个</a:t>
            </a:r>
            <a:r>
              <a:rPr lang="en-US" altLang="zh-CN">
                <a:latin typeface="Arial" panose="020B0604020202020204" pitchFamily="34" charset="0"/>
                <a:ea typeface="宋体" panose="02010600030101010101" pitchFamily="2" charset="-122"/>
              </a:rPr>
              <a:t>QPSK</a:t>
            </a:r>
            <a:r>
              <a:rPr lang="zh-CN" altLang="en-US" dirty="0">
                <a:latin typeface="Arial" panose="020B0604020202020204" pitchFamily="34" charset="0"/>
                <a:ea typeface="宋体" panose="02010600030101010101" pitchFamily="2" charset="-122"/>
              </a:rPr>
              <a:t>数据符号序列 </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文本占位符 106498"/>
          <p:cNvSpPr>
            <a:spLocks noGrp="1"/>
          </p:cNvSpPr>
          <p:nvPr>
            <p:ph idx="1"/>
          </p:nvPr>
        </p:nvSpPr>
        <p:spPr>
          <a:xfrm>
            <a:off x="381635" y="914400"/>
            <a:ext cx="10982960" cy="4530725"/>
          </a:xfrm>
        </p:spPr>
        <p:txBody>
          <a:bodyPr anchor="t" anchorCtr="0"/>
          <a:lstStyle/>
          <a:p>
            <a:r>
              <a:rPr lang="zh-CN" altLang="en-US" dirty="0"/>
              <a:t>在</a:t>
            </a:r>
            <a:r>
              <a:rPr lang="en-US" altLang="zh-CN"/>
              <a:t>OFDM</a:t>
            </a:r>
            <a:r>
              <a:rPr lang="zh-CN" altLang="en-US" dirty="0"/>
              <a:t>系统中，时间扩散效应、频率同步误差和无线信道频率扩散效应是影响系统性能的主要因素。为了克服这些因素带来的不利影响，需要结合应用场景对</a:t>
            </a:r>
            <a:r>
              <a:rPr lang="en-US" altLang="zh-CN"/>
              <a:t>OFDM</a:t>
            </a:r>
            <a:r>
              <a:rPr lang="zh-CN" altLang="en-US" dirty="0"/>
              <a:t>系统的关键参数，例如循环前缀（</a:t>
            </a:r>
            <a:r>
              <a:rPr lang="en-US" altLang="zh-CN"/>
              <a:t>CP</a:t>
            </a:r>
            <a:r>
              <a:rPr lang="zh-CN" altLang="en-US" dirty="0"/>
              <a:t>）、子载波间隔等进行优化。</a:t>
            </a:r>
            <a:endParaRPr lang="zh-CN" altLang="en-US" dirty="0"/>
          </a:p>
          <a:p>
            <a:r>
              <a:rPr lang="zh-CN" altLang="en-US" dirty="0"/>
              <a:t>经过对各类常见移动通信信道时延扩展的分析，对于通常用途，</a:t>
            </a:r>
            <a:r>
              <a:rPr lang="en-US" altLang="zh-CN"/>
              <a:t>LTE</a:t>
            </a:r>
            <a:r>
              <a:rPr lang="zh-CN" altLang="en-US" dirty="0"/>
              <a:t>系统选择了</a:t>
            </a:r>
            <a:r>
              <a:rPr lang="en-US" altLang="zh-CN"/>
              <a:t>15kHz</a:t>
            </a:r>
            <a:r>
              <a:rPr lang="zh-CN" altLang="en-US" dirty="0"/>
              <a:t>的子载波间隔，每个</a:t>
            </a:r>
            <a:r>
              <a:rPr lang="en-US" altLang="zh-CN"/>
              <a:t>OFDM</a:t>
            </a:r>
            <a:r>
              <a:rPr lang="zh-CN" altLang="en-US" dirty="0"/>
              <a:t>符号周期为</a:t>
            </a:r>
            <a:r>
              <a:rPr lang="en-US" altLang="zh-CN"/>
              <a:t>66.7</a:t>
            </a:r>
            <a:r>
              <a:rPr lang="en-US" altLang="zh-CN">
                <a:sym typeface="Symbol" panose="05050102010706020507" pitchFamily="18" charset="2"/>
              </a:rPr>
              <a:t></a:t>
            </a:r>
            <a:r>
              <a:rPr lang="en-US" altLang="zh-CN"/>
              <a:t>s</a:t>
            </a:r>
            <a:r>
              <a:rPr lang="zh-CN" altLang="en-US" dirty="0"/>
              <a:t>；与之相应的</a:t>
            </a:r>
            <a:r>
              <a:rPr lang="en-US" altLang="zh-CN"/>
              <a:t>CP</a:t>
            </a:r>
            <a:r>
              <a:rPr lang="zh-CN" altLang="en-US" dirty="0"/>
              <a:t>有两种，分别是普通</a:t>
            </a:r>
            <a:r>
              <a:rPr lang="en-US" altLang="zh-CN"/>
              <a:t>CP</a:t>
            </a:r>
            <a:r>
              <a:rPr lang="zh-CN" altLang="en-US" dirty="0"/>
              <a:t>为</a:t>
            </a:r>
            <a:r>
              <a:rPr lang="en-US" altLang="zh-CN"/>
              <a:t>4.7</a:t>
            </a:r>
            <a:r>
              <a:rPr lang="en-US" altLang="zh-CN">
                <a:sym typeface="Symbol" panose="05050102010706020507" pitchFamily="18" charset="2"/>
              </a:rPr>
              <a:t></a:t>
            </a:r>
            <a:r>
              <a:rPr lang="en-US" altLang="zh-CN"/>
              <a:t>s</a:t>
            </a:r>
            <a:r>
              <a:rPr lang="zh-CN" altLang="en-US" dirty="0"/>
              <a:t>和扩展</a:t>
            </a:r>
            <a:r>
              <a:rPr lang="en-US" altLang="zh-CN"/>
              <a:t>CP</a:t>
            </a:r>
            <a:r>
              <a:rPr lang="zh-CN" altLang="en-US" dirty="0"/>
              <a:t>为</a:t>
            </a:r>
            <a:r>
              <a:rPr lang="en-US" altLang="zh-CN"/>
              <a:t>16.7</a:t>
            </a:r>
            <a:r>
              <a:rPr lang="en-US" altLang="zh-CN">
                <a:sym typeface="Symbol" panose="05050102010706020507" pitchFamily="18" charset="2"/>
              </a:rPr>
              <a:t></a:t>
            </a:r>
            <a:r>
              <a:rPr lang="en-US" altLang="zh-CN"/>
              <a:t>s</a:t>
            </a:r>
            <a:r>
              <a:rPr lang="zh-CN" altLang="en-US" dirty="0"/>
              <a:t>，分别用于城区和远郊</a:t>
            </a:r>
            <a:r>
              <a:rPr lang="en-US" altLang="zh-CN"/>
              <a:t>/</a:t>
            </a:r>
            <a:r>
              <a:rPr lang="zh-CN" altLang="en-US" dirty="0"/>
              <a:t>山区环境。基于上述参数，</a:t>
            </a:r>
            <a:r>
              <a:rPr lang="en-US" altLang="zh-CN"/>
              <a:t>LTE</a:t>
            </a:r>
            <a:r>
              <a:rPr lang="zh-CN" altLang="en-US" dirty="0"/>
              <a:t>系统可容忍的子载波频率误差不得大于</a:t>
            </a:r>
            <a:r>
              <a:rPr lang="en-US" altLang="zh-CN"/>
              <a:t>150Hz</a:t>
            </a:r>
            <a:r>
              <a:rPr lang="zh-CN" altLang="en-US" dirty="0"/>
              <a:t>。对于</a:t>
            </a:r>
            <a:r>
              <a:rPr lang="en-US" altLang="zh-CN"/>
              <a:t>7.5kHz</a:t>
            </a:r>
            <a:r>
              <a:rPr lang="zh-CN" altLang="en-US" dirty="0"/>
              <a:t>子载波间隔，只定义了扩展</a:t>
            </a:r>
            <a:r>
              <a:rPr lang="en-US" altLang="zh-CN"/>
              <a:t>CP</a:t>
            </a:r>
            <a:r>
              <a:rPr lang="zh-CN" altLang="en-US" dirty="0"/>
              <a:t>，长度为</a:t>
            </a:r>
            <a:r>
              <a:rPr lang="en-US" altLang="zh-CN"/>
              <a:t>33.3</a:t>
            </a:r>
            <a:r>
              <a:rPr lang="en-US" altLang="zh-CN">
                <a:sym typeface="Symbol" panose="05050102010706020507" pitchFamily="18" charset="2"/>
              </a:rPr>
              <a:t></a:t>
            </a:r>
            <a:r>
              <a:rPr lang="en-US" altLang="zh-CN"/>
              <a:t>s</a:t>
            </a:r>
            <a:r>
              <a:rPr lang="zh-CN" altLang="en-US" dirty="0"/>
              <a:t>。 </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7220"/>
          </a:xfrm>
          <a:prstGeom prst="rect">
            <a:avLst/>
          </a:prstGeom>
          <a:noFill/>
        </p:spPr>
        <p:txBody>
          <a:bodyPr wrap="square" rtlCol="0">
            <a:spAutoFit/>
          </a:bodyPr>
          <a:lstStyle/>
          <a:p>
            <a:pPr>
              <a:lnSpc>
                <a:spcPct val="120000"/>
              </a:lnSpc>
            </a:pPr>
            <a:r>
              <a:rPr kumimoji="1" lang="en-US" altLang="zh-CN" sz="2850" noProof="1">
                <a:latin typeface="微软雅黑" panose="020B0503020204020204" charset="-122"/>
                <a:ea typeface="微软雅黑" panose="020B0503020204020204" charset="-122"/>
                <a:cs typeface="微软雅黑" panose="020B0503020204020204" charset="-122"/>
              </a:rPr>
              <a:t>2</a:t>
            </a:r>
            <a:r>
              <a:rPr kumimoji="1" lang="zh-CN" altLang="en-US" sz="2850" noProof="1">
                <a:latin typeface="微软雅黑" panose="020B0503020204020204" charset="-122"/>
                <a:ea typeface="微软雅黑" panose="020B0503020204020204" charset="-122"/>
                <a:cs typeface="微软雅黑" panose="020B0503020204020204" charset="-122"/>
              </a:rPr>
              <a:t>、</a:t>
            </a:r>
            <a:r>
              <a:rPr kumimoji="1" lang="en-US" altLang="zh-CN" sz="2850" noProof="1">
                <a:latin typeface="微软雅黑" panose="020B0503020204020204" charset="-122"/>
                <a:ea typeface="微软雅黑" panose="020B0503020204020204" charset="-122"/>
                <a:cs typeface="微软雅黑" panose="020B0503020204020204" charset="-122"/>
              </a:rPr>
              <a:t>MIMO</a:t>
            </a:r>
            <a:r>
              <a:rPr kumimoji="1" lang="zh-CN" altLang="en-US" sz="2850" noProof="1">
                <a:latin typeface="微软雅黑" panose="020B0503020204020204" charset="-122"/>
                <a:ea typeface="微软雅黑" panose="020B0503020204020204" charset="-122"/>
                <a:cs typeface="微软雅黑" panose="020B0503020204020204" charset="-122"/>
              </a:rPr>
              <a:t>技术</a:t>
            </a:r>
            <a:endParaRPr kumimoji="1" lang="zh-CN" altLang="en-US"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619125" y="1238250"/>
            <a:ext cx="9096375" cy="854075"/>
          </a:xfrm>
          <a:prstGeom prst="rect">
            <a:avLst/>
          </a:prstGeom>
          <a:noFill/>
        </p:spPr>
        <p:txBody>
          <a:bodyPr wrap="square" rtlCol="0">
            <a:spAutoFit/>
          </a:bodyPr>
          <a:lstStyle/>
          <a:p>
            <a:pPr>
              <a:lnSpc>
                <a:spcPct val="200000"/>
              </a:lnSpc>
            </a:pPr>
            <a:r>
              <a:rPr kumimoji="1" lang="en-US" altLang="zh-CN" sz="2375" noProof="1">
                <a:latin typeface="微软雅黑" panose="020B0503020204020204" charset="-122"/>
                <a:ea typeface="微软雅黑" panose="020B0503020204020204" charset="-122"/>
                <a:cs typeface="微软雅黑" panose="020B0503020204020204" charset="-122"/>
              </a:rPr>
              <a:t>1.  MIMO</a:t>
            </a:r>
            <a:r>
              <a:rPr kumimoji="1" lang="zh-CN" altLang="en-US" sz="2375" noProof="1">
                <a:latin typeface="微软雅黑" panose="020B0503020204020204" charset="-122"/>
                <a:ea typeface="微软雅黑" panose="020B0503020204020204" charset="-122"/>
                <a:cs typeface="微软雅黑" panose="020B0503020204020204" charset="-122"/>
              </a:rPr>
              <a:t>原理</a:t>
            </a:r>
            <a:endParaRPr kumimoji="1" lang="zh-CN" altLang="en-US" sz="2375" noProof="1">
              <a:latin typeface="微软雅黑" panose="020B0503020204020204" charset="-122"/>
              <a:ea typeface="微软雅黑" panose="020B0503020204020204" charset="-122"/>
              <a:cs typeface="微软雅黑" panose="020B0503020204020204" charset="-122"/>
            </a:endParaRPr>
          </a:p>
          <a:p>
            <a:pPr marL="457200" indent="-457200">
              <a:lnSpc>
                <a:spcPct val="200000"/>
              </a:lnSpc>
              <a:buClr>
                <a:schemeClr val="tx1">
                  <a:lumMod val="50000"/>
                  <a:lumOff val="50000"/>
                </a:schemeClr>
              </a:buClr>
              <a:buFont typeface="Wingdings" panose="05000000000000000000" pitchFamily="2" charset="2"/>
              <a:buChar char="l"/>
            </a:pPr>
            <a:r>
              <a:rPr kumimoji="1" lang="zh-CN" altLang="en-US" sz="100" noProof="1">
                <a:latin typeface="微软雅黑" panose="020B0503020204020204" charset="-122"/>
                <a:ea typeface="微软雅黑" panose="020B0503020204020204" charset="-122"/>
                <a:cs typeface="微软雅黑" panose="020B0503020204020204" charset="-122"/>
              </a:rPr>
              <a:t>天线发展史</a:t>
            </a:r>
            <a:endParaRPr kumimoji="1" lang="zh-CN" altLang="en-US" sz="2375" noProof="1">
              <a:latin typeface="微软雅黑" panose="020B0503020204020204" charset="-122"/>
              <a:ea typeface="微软雅黑" panose="020B0503020204020204" charset="-122"/>
              <a:cs typeface="微软雅黑" panose="020B0503020204020204" charset="-122"/>
              <a:sym typeface="+mn-ea"/>
            </a:endParaRPr>
          </a:p>
        </p:txBody>
      </p:sp>
      <p:pic>
        <p:nvPicPr>
          <p:cNvPr id="46084" name="Picture 3"/>
          <p:cNvPicPr preferRelativeResize="0"/>
          <p:nvPr/>
        </p:nvPicPr>
        <p:blipFill>
          <a:blip r:embed="rId1"/>
          <a:stretch>
            <a:fillRect/>
          </a:stretch>
        </p:blipFill>
        <p:spPr>
          <a:xfrm>
            <a:off x="525463" y="3521075"/>
            <a:ext cx="2503487" cy="1312863"/>
          </a:xfrm>
          <a:prstGeom prst="rect">
            <a:avLst/>
          </a:prstGeom>
          <a:noFill/>
          <a:ln w="9525">
            <a:noFill/>
          </a:ln>
        </p:spPr>
      </p:pic>
      <p:pic>
        <p:nvPicPr>
          <p:cNvPr id="46085" name="Picture 4"/>
          <p:cNvPicPr>
            <a:picLocks noChangeAspect="1"/>
          </p:cNvPicPr>
          <p:nvPr/>
        </p:nvPicPr>
        <p:blipFill>
          <a:blip r:embed="rId2"/>
          <a:stretch>
            <a:fillRect/>
          </a:stretch>
        </p:blipFill>
        <p:spPr>
          <a:xfrm>
            <a:off x="4429125" y="2516188"/>
            <a:ext cx="2514600" cy="1320800"/>
          </a:xfrm>
          <a:prstGeom prst="rect">
            <a:avLst/>
          </a:prstGeom>
          <a:noFill/>
          <a:ln w="9525">
            <a:noFill/>
          </a:ln>
        </p:spPr>
      </p:pic>
      <p:pic>
        <p:nvPicPr>
          <p:cNvPr id="46086" name="Picture 5"/>
          <p:cNvPicPr>
            <a:picLocks noChangeAspect="1"/>
          </p:cNvPicPr>
          <p:nvPr/>
        </p:nvPicPr>
        <p:blipFill>
          <a:blip r:embed="rId3"/>
          <a:stretch>
            <a:fillRect/>
          </a:stretch>
        </p:blipFill>
        <p:spPr>
          <a:xfrm>
            <a:off x="4429125" y="4545013"/>
            <a:ext cx="2514600" cy="1290637"/>
          </a:xfrm>
          <a:prstGeom prst="rect">
            <a:avLst/>
          </a:prstGeom>
          <a:noFill/>
          <a:ln w="9525">
            <a:noFill/>
          </a:ln>
        </p:spPr>
      </p:pic>
      <p:pic>
        <p:nvPicPr>
          <p:cNvPr id="46087" name="Picture 6"/>
          <p:cNvPicPr>
            <a:picLocks noChangeAspect="1"/>
          </p:cNvPicPr>
          <p:nvPr/>
        </p:nvPicPr>
        <p:blipFill>
          <a:blip r:embed="rId4"/>
          <a:stretch>
            <a:fillRect/>
          </a:stretch>
        </p:blipFill>
        <p:spPr>
          <a:xfrm>
            <a:off x="8064500" y="3514725"/>
            <a:ext cx="2514600" cy="1390650"/>
          </a:xfrm>
          <a:prstGeom prst="rect">
            <a:avLst/>
          </a:prstGeom>
          <a:noFill/>
          <a:ln w="9525">
            <a:noFill/>
          </a:ln>
        </p:spPr>
      </p:pic>
      <p:sp>
        <p:nvSpPr>
          <p:cNvPr id="19" name="Text Box 8"/>
          <p:cNvSpPr txBox="1">
            <a:spLocks noChangeArrowheads="1"/>
          </p:cNvSpPr>
          <p:nvPr/>
        </p:nvSpPr>
        <p:spPr bwMode="auto">
          <a:xfrm>
            <a:off x="1219200" y="4994275"/>
            <a:ext cx="1235075"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5316" tIns="49564" rIns="95316" bIns="49564">
            <a:spAutoFit/>
          </a:bodyPr>
          <a:lstStyle>
            <a:lvl1pPr indent="1905" defTabSz="719455">
              <a:spcBef>
                <a:spcPts val="75"/>
              </a:spcBef>
              <a:buChar char="•"/>
              <a:defRPr sz="2500">
                <a:solidFill>
                  <a:schemeClr val="tx1"/>
                </a:solidFill>
                <a:latin typeface="Calibri" panose="020F0502020204030204" charset="0"/>
                <a:ea typeface="宋体" panose="02010600030101010101" pitchFamily="2" charset="-122"/>
                <a:sym typeface="Calibri" panose="020F0502020204030204" charset="0"/>
              </a:defRPr>
            </a:lvl1pPr>
            <a:lvl2pPr marL="742950" indent="-381000" defTabSz="719455">
              <a:spcBef>
                <a:spcPts val="75"/>
              </a:spcBef>
              <a:buChar char="–"/>
              <a:defRPr sz="2200">
                <a:solidFill>
                  <a:schemeClr val="tx1"/>
                </a:solidFill>
                <a:latin typeface="Calibri" panose="020F0502020204030204" charset="0"/>
                <a:ea typeface="宋体" panose="02010600030101010101" pitchFamily="2" charset="-122"/>
                <a:sym typeface="Calibri" panose="020F0502020204030204" charset="0"/>
              </a:defRPr>
            </a:lvl2pPr>
            <a:lvl3pPr marL="1143000" indent="-422275" defTabSz="719455">
              <a:spcBef>
                <a:spcPts val="75"/>
              </a:spcBef>
              <a:buChar char="•"/>
              <a:defRPr>
                <a:solidFill>
                  <a:schemeClr val="tx1"/>
                </a:solidFill>
                <a:latin typeface="Calibri" panose="020F0502020204030204" charset="0"/>
                <a:ea typeface="宋体" panose="02010600030101010101" pitchFamily="2" charset="-122"/>
                <a:sym typeface="Calibri" panose="020F0502020204030204" charset="0"/>
              </a:defRPr>
            </a:lvl3pPr>
            <a:lvl4pPr marL="1600200" indent="-519430" defTabSz="719455">
              <a:spcBef>
                <a:spcPts val="75"/>
              </a:spcBef>
              <a:buChar char="–"/>
              <a:defRPr sz="1500">
                <a:solidFill>
                  <a:schemeClr val="tx1"/>
                </a:solidFill>
                <a:latin typeface="Calibri" panose="020F0502020204030204" charset="0"/>
                <a:ea typeface="宋体" panose="02010600030101010101" pitchFamily="2" charset="-122"/>
                <a:sym typeface="Calibri" panose="020F0502020204030204" charset="0"/>
              </a:defRPr>
            </a:lvl4pPr>
            <a:lvl5pPr marL="2057400" indent="-617855" defTabSz="719455">
              <a:spcBef>
                <a:spcPts val="75"/>
              </a:spcBef>
              <a:buChar char="»"/>
              <a:defRPr sz="1500">
                <a:solidFill>
                  <a:schemeClr val="tx1"/>
                </a:solidFill>
                <a:latin typeface="Calibri" panose="020F0502020204030204" charset="0"/>
                <a:ea typeface="宋体" panose="02010600030101010101" pitchFamily="2" charset="-122"/>
                <a:sym typeface="Calibri" panose="020F0502020204030204" charset="0"/>
              </a:defRPr>
            </a:lvl5pPr>
            <a:lvl6pPr marL="25146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6pPr>
            <a:lvl7pPr marL="29718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7pPr>
            <a:lvl8pPr marL="34290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8pPr>
            <a:lvl9pPr marL="38862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9pPr>
          </a:lstStyle>
          <a:p>
            <a:pPr eaLnBrk="1" fontAlgn="base" hangingPunct="1">
              <a:buFont typeface="Arial" panose="020B0604020202020204" pitchFamily="34" charset="0"/>
              <a:buNone/>
              <a:defRPr/>
            </a:pPr>
            <a:r>
              <a:rPr lang="zh-CN" altLang="zh-CN" sz="1905" strike="noStrike" noProof="1">
                <a:latin typeface="微软雅黑" panose="020B0503020204020204" charset="-122"/>
                <a:ea typeface="微软雅黑" panose="020B0503020204020204" charset="-122"/>
                <a:cs typeface="+mn-cs"/>
              </a:rPr>
              <a:t>单入单出</a:t>
            </a:r>
            <a:endParaRPr lang="zh-CN" altLang="zh-CN" sz="1905" strike="noStrike" noProof="1">
              <a:latin typeface="微软雅黑" panose="020B0503020204020204" charset="-122"/>
              <a:ea typeface="微软雅黑" panose="020B0503020204020204" charset="-122"/>
            </a:endParaRPr>
          </a:p>
        </p:txBody>
      </p:sp>
      <p:sp>
        <p:nvSpPr>
          <p:cNvPr id="21" name="Text Box 10"/>
          <p:cNvSpPr txBox="1">
            <a:spLocks noChangeArrowheads="1"/>
          </p:cNvSpPr>
          <p:nvPr/>
        </p:nvSpPr>
        <p:spPr bwMode="auto">
          <a:xfrm>
            <a:off x="4579938" y="3865563"/>
            <a:ext cx="2206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5316" tIns="49564" rIns="95316" bIns="49564">
            <a:spAutoFit/>
          </a:bodyPr>
          <a:lstStyle>
            <a:lvl1pPr indent="1905" defTabSz="719455">
              <a:spcBef>
                <a:spcPts val="75"/>
              </a:spcBef>
              <a:buChar char="•"/>
              <a:defRPr sz="2500">
                <a:solidFill>
                  <a:schemeClr val="tx1"/>
                </a:solidFill>
                <a:latin typeface="Calibri" panose="020F0502020204030204" charset="0"/>
                <a:ea typeface="宋体" panose="02010600030101010101" pitchFamily="2" charset="-122"/>
                <a:sym typeface="Calibri" panose="020F0502020204030204" charset="0"/>
              </a:defRPr>
            </a:lvl1pPr>
            <a:lvl2pPr marL="742950" indent="-381000" defTabSz="719455">
              <a:spcBef>
                <a:spcPts val="75"/>
              </a:spcBef>
              <a:buChar char="–"/>
              <a:defRPr sz="2200">
                <a:solidFill>
                  <a:schemeClr val="tx1"/>
                </a:solidFill>
                <a:latin typeface="Calibri" panose="020F0502020204030204" charset="0"/>
                <a:ea typeface="宋体" panose="02010600030101010101" pitchFamily="2" charset="-122"/>
                <a:sym typeface="Calibri" panose="020F0502020204030204" charset="0"/>
              </a:defRPr>
            </a:lvl2pPr>
            <a:lvl3pPr marL="1143000" indent="-422275" defTabSz="719455">
              <a:spcBef>
                <a:spcPts val="75"/>
              </a:spcBef>
              <a:buChar char="•"/>
              <a:defRPr>
                <a:solidFill>
                  <a:schemeClr val="tx1"/>
                </a:solidFill>
                <a:latin typeface="Calibri" panose="020F0502020204030204" charset="0"/>
                <a:ea typeface="宋体" panose="02010600030101010101" pitchFamily="2" charset="-122"/>
                <a:sym typeface="Calibri" panose="020F0502020204030204" charset="0"/>
              </a:defRPr>
            </a:lvl3pPr>
            <a:lvl4pPr marL="1600200" indent="-519430" defTabSz="719455">
              <a:spcBef>
                <a:spcPts val="75"/>
              </a:spcBef>
              <a:buChar char="–"/>
              <a:defRPr sz="1500">
                <a:solidFill>
                  <a:schemeClr val="tx1"/>
                </a:solidFill>
                <a:latin typeface="Calibri" panose="020F0502020204030204" charset="0"/>
                <a:ea typeface="宋体" panose="02010600030101010101" pitchFamily="2" charset="-122"/>
                <a:sym typeface="Calibri" panose="020F0502020204030204" charset="0"/>
              </a:defRPr>
            </a:lvl4pPr>
            <a:lvl5pPr marL="2057400" indent="-617855" defTabSz="719455">
              <a:spcBef>
                <a:spcPts val="75"/>
              </a:spcBef>
              <a:buChar char="»"/>
              <a:defRPr sz="1500">
                <a:solidFill>
                  <a:schemeClr val="tx1"/>
                </a:solidFill>
                <a:latin typeface="Calibri" panose="020F0502020204030204" charset="0"/>
                <a:ea typeface="宋体" panose="02010600030101010101" pitchFamily="2" charset="-122"/>
                <a:sym typeface="Calibri" panose="020F0502020204030204" charset="0"/>
              </a:defRPr>
            </a:lvl5pPr>
            <a:lvl6pPr marL="25146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6pPr>
            <a:lvl7pPr marL="29718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7pPr>
            <a:lvl8pPr marL="34290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8pPr>
            <a:lvl9pPr marL="38862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9pPr>
          </a:lstStyle>
          <a:p>
            <a:pPr eaLnBrk="1" fontAlgn="base" hangingPunct="1">
              <a:buFont typeface="Arial" panose="020B0604020202020204" pitchFamily="34" charset="0"/>
              <a:buNone/>
              <a:defRPr/>
            </a:pPr>
            <a:r>
              <a:rPr lang="zh-CN" altLang="en-US" sz="1900" strike="noStrike" noProof="1">
                <a:latin typeface="Arial" panose="020B0604020202020204" pitchFamily="34" charset="0"/>
                <a:ea typeface="宋体" panose="02010600030101010101" pitchFamily="2" charset="-122"/>
                <a:cs typeface="+mn-cs"/>
                <a:sym typeface="+mn-ea"/>
              </a:rPr>
              <a:t>多输入单输出系统</a:t>
            </a:r>
            <a:endParaRPr lang="zh-CN" altLang="zh-CN" sz="1905" strike="noStrike" noProof="1">
              <a:latin typeface="微软雅黑" panose="020B0503020204020204" charset="-122"/>
              <a:ea typeface="微软雅黑" panose="020B0503020204020204" charset="-122"/>
            </a:endParaRPr>
          </a:p>
        </p:txBody>
      </p:sp>
      <p:sp>
        <p:nvSpPr>
          <p:cNvPr id="22" name="Text Box 11"/>
          <p:cNvSpPr txBox="1">
            <a:spLocks noChangeArrowheads="1"/>
          </p:cNvSpPr>
          <p:nvPr/>
        </p:nvSpPr>
        <p:spPr bwMode="auto">
          <a:xfrm>
            <a:off x="8748713" y="5054600"/>
            <a:ext cx="139065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316" tIns="49564" rIns="95316" bIns="49564">
            <a:spAutoFit/>
          </a:bodyPr>
          <a:lstStyle>
            <a:lvl1pPr indent="1905" defTabSz="719455">
              <a:spcBef>
                <a:spcPts val="75"/>
              </a:spcBef>
              <a:buChar char="•"/>
              <a:defRPr sz="2500">
                <a:solidFill>
                  <a:schemeClr val="tx1"/>
                </a:solidFill>
                <a:latin typeface="Calibri" panose="020F0502020204030204" charset="0"/>
                <a:ea typeface="宋体" panose="02010600030101010101" pitchFamily="2" charset="-122"/>
                <a:sym typeface="Calibri" panose="020F0502020204030204" charset="0"/>
              </a:defRPr>
            </a:lvl1pPr>
            <a:lvl2pPr marL="742950" indent="-381000" defTabSz="719455">
              <a:spcBef>
                <a:spcPts val="75"/>
              </a:spcBef>
              <a:buChar char="–"/>
              <a:defRPr sz="2200">
                <a:solidFill>
                  <a:schemeClr val="tx1"/>
                </a:solidFill>
                <a:latin typeface="Calibri" panose="020F0502020204030204" charset="0"/>
                <a:ea typeface="宋体" panose="02010600030101010101" pitchFamily="2" charset="-122"/>
                <a:sym typeface="Calibri" panose="020F0502020204030204" charset="0"/>
              </a:defRPr>
            </a:lvl2pPr>
            <a:lvl3pPr marL="1143000" indent="-422275" defTabSz="719455">
              <a:spcBef>
                <a:spcPts val="75"/>
              </a:spcBef>
              <a:buChar char="•"/>
              <a:defRPr>
                <a:solidFill>
                  <a:schemeClr val="tx1"/>
                </a:solidFill>
                <a:latin typeface="Calibri" panose="020F0502020204030204" charset="0"/>
                <a:ea typeface="宋体" panose="02010600030101010101" pitchFamily="2" charset="-122"/>
                <a:sym typeface="Calibri" panose="020F0502020204030204" charset="0"/>
              </a:defRPr>
            </a:lvl3pPr>
            <a:lvl4pPr marL="1600200" indent="-519430" defTabSz="719455">
              <a:spcBef>
                <a:spcPts val="75"/>
              </a:spcBef>
              <a:buChar char="–"/>
              <a:defRPr sz="1500">
                <a:solidFill>
                  <a:schemeClr val="tx1"/>
                </a:solidFill>
                <a:latin typeface="Calibri" panose="020F0502020204030204" charset="0"/>
                <a:ea typeface="宋体" panose="02010600030101010101" pitchFamily="2" charset="-122"/>
                <a:sym typeface="Calibri" panose="020F0502020204030204" charset="0"/>
              </a:defRPr>
            </a:lvl4pPr>
            <a:lvl5pPr marL="2057400" indent="-617855" defTabSz="719455">
              <a:spcBef>
                <a:spcPts val="75"/>
              </a:spcBef>
              <a:buChar char="»"/>
              <a:defRPr sz="1500">
                <a:solidFill>
                  <a:schemeClr val="tx1"/>
                </a:solidFill>
                <a:latin typeface="Calibri" panose="020F0502020204030204" charset="0"/>
                <a:ea typeface="宋体" panose="02010600030101010101" pitchFamily="2" charset="-122"/>
                <a:sym typeface="Calibri" panose="020F0502020204030204" charset="0"/>
              </a:defRPr>
            </a:lvl5pPr>
            <a:lvl6pPr marL="25146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6pPr>
            <a:lvl7pPr marL="29718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7pPr>
            <a:lvl8pPr marL="34290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8pPr>
            <a:lvl9pPr marL="3886200" indent="-617855" defTabSz="719455" fontAlgn="base">
              <a:spcBef>
                <a:spcPts val="75"/>
              </a:spcBef>
              <a:spcAft>
                <a:spcPct val="0"/>
              </a:spcAft>
              <a:buFont typeface="Arial" panose="020B0604020202020204" pitchFamily="34" charset="0"/>
              <a:buChar char="»"/>
              <a:defRPr sz="1500">
                <a:solidFill>
                  <a:schemeClr val="tx1"/>
                </a:solidFill>
                <a:latin typeface="Calibri" panose="020F0502020204030204" charset="0"/>
                <a:ea typeface="宋体" panose="02010600030101010101" pitchFamily="2" charset="-122"/>
                <a:sym typeface="Calibri" panose="020F0502020204030204" charset="0"/>
              </a:defRPr>
            </a:lvl9pPr>
          </a:lstStyle>
          <a:p>
            <a:pPr eaLnBrk="1" fontAlgn="base" hangingPunct="1">
              <a:buFont typeface="Arial" panose="020B0604020202020204" pitchFamily="34" charset="0"/>
              <a:buNone/>
              <a:defRPr/>
            </a:pPr>
            <a:r>
              <a:rPr lang="zh-CN" altLang="zh-CN" sz="1905" strike="noStrike" noProof="1">
                <a:solidFill>
                  <a:srgbClr val="FF0000"/>
                </a:solidFill>
                <a:latin typeface="微软雅黑" panose="020B0503020204020204" charset="-122"/>
                <a:ea typeface="微软雅黑" panose="020B0503020204020204" charset="-122"/>
                <a:cs typeface="+mn-cs"/>
              </a:rPr>
              <a:t>多入多出</a:t>
            </a:r>
            <a:endParaRPr lang="zh-CN" altLang="zh-CN" sz="1905" strike="noStrike" noProof="1">
              <a:solidFill>
                <a:srgbClr val="FF0000"/>
              </a:solidFill>
              <a:latin typeface="微软雅黑" panose="020B0503020204020204" charset="-122"/>
              <a:ea typeface="微软雅黑" panose="020B0503020204020204" charset="-122"/>
            </a:endParaRPr>
          </a:p>
        </p:txBody>
      </p:sp>
      <p:sp>
        <p:nvSpPr>
          <p:cNvPr id="46091" name="文本框 1"/>
          <p:cNvSpPr txBox="1"/>
          <p:nvPr/>
        </p:nvSpPr>
        <p:spPr>
          <a:xfrm>
            <a:off x="4576763" y="5824538"/>
            <a:ext cx="2125662" cy="384175"/>
          </a:xfrm>
          <a:prstGeom prst="rect">
            <a:avLst/>
          </a:prstGeom>
          <a:noFill/>
          <a:ln w="9525">
            <a:noFill/>
          </a:ln>
        </p:spPr>
        <p:txBody>
          <a:bodyPr wrap="none" anchor="t" anchorCtr="0">
            <a:spAutoFit/>
          </a:bodyPr>
          <a:lstStyle/>
          <a:p>
            <a:pPr indent="1905" defTabSz="719455">
              <a:spcBef>
                <a:spcPts val="75"/>
              </a:spcBef>
              <a:buClrTx/>
            </a:pPr>
            <a:r>
              <a:rPr lang="zh-CN" altLang="en-US" sz="1900" dirty="0">
                <a:latin typeface="Arial" panose="020B0604020202020204" pitchFamily="34" charset="0"/>
                <a:ea typeface="宋体" panose="02010600030101010101" pitchFamily="2" charset="-122"/>
                <a:sym typeface="楷体_GB2312" panose="02010609030101010101" pitchFamily="49" charset="-122"/>
              </a:rPr>
              <a:t>单输入多输出系统</a:t>
            </a:r>
            <a:endParaRPr lang="zh-CN" altLang="en-US" sz="1900" dirty="0">
              <a:latin typeface="Arial" panose="020B0604020202020204" pitchFamily="34"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图片 6"/>
          <p:cNvPicPr>
            <a:picLocks noChangeAspect="1"/>
          </p:cNvPicPr>
          <p:nvPr/>
        </p:nvPicPr>
        <p:blipFill>
          <a:blip r:embed="rId1"/>
          <a:stretch>
            <a:fillRect/>
          </a:stretch>
        </p:blipFill>
        <p:spPr>
          <a:xfrm>
            <a:off x="3609975" y="2841625"/>
            <a:ext cx="5419725" cy="3730625"/>
          </a:xfrm>
          <a:prstGeom prst="rect">
            <a:avLst/>
          </a:prstGeom>
          <a:noFill/>
          <a:ln w="9525">
            <a:noFill/>
          </a:ln>
        </p:spPr>
      </p:pic>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47108" name="文本框 5"/>
          <p:cNvSpPr txBox="1"/>
          <p:nvPr/>
        </p:nvSpPr>
        <p:spPr>
          <a:xfrm>
            <a:off x="619125" y="982663"/>
            <a:ext cx="10845800" cy="1863090"/>
          </a:xfrm>
          <a:prstGeom prst="rect">
            <a:avLst/>
          </a:prstGeom>
          <a:noFill/>
          <a:ln w="9525">
            <a:noFill/>
          </a:ln>
        </p:spPr>
        <p:txBody>
          <a:bodyPr wrap="square" anchor="t" anchorCtr="0">
            <a:spAutoFit/>
          </a:bodyPr>
          <a:lstStyle/>
          <a:p>
            <a:pPr marL="457200" indent="-457200">
              <a:lnSpc>
                <a:spcPct val="160000"/>
              </a:lnSpc>
              <a:buClr>
                <a:srgbClr val="808080"/>
              </a:buClr>
              <a:buFont typeface="Wingdings" panose="05000000000000000000" pitchFamily="2" charset="2"/>
              <a:buChar char="l"/>
            </a:pPr>
            <a:r>
              <a:rPr lang="en-US" altLang="zh-CN" sz="2400" dirty="0">
                <a:latin typeface="微软雅黑" panose="020B0503020204020204" charset="-122"/>
                <a:ea typeface="微软雅黑" panose="020B0503020204020204" charset="-122"/>
                <a:sym typeface="楷体_GB2312" panose="02010609030101010101" pitchFamily="49" charset="-122"/>
              </a:rPr>
              <a:t>MIMO (Multiple Input Multiple output</a:t>
            </a:r>
            <a:r>
              <a:rPr lang="zh-CN" altLang="en-US" sz="2400" dirty="0">
                <a:latin typeface="微软雅黑" panose="020B0503020204020204" charset="-122"/>
                <a:ea typeface="微软雅黑" panose="020B0503020204020204" charset="-122"/>
                <a:sym typeface="楷体_GB2312" panose="02010609030101010101" pitchFamily="49" charset="-122"/>
              </a:rPr>
              <a:t>：多输入多输出</a:t>
            </a:r>
            <a:r>
              <a:rPr lang="en-US" altLang="zh-CN" sz="2400" dirty="0">
                <a:latin typeface="微软雅黑" panose="020B0503020204020204" charset="-122"/>
                <a:ea typeface="微软雅黑" panose="020B0503020204020204" charset="-122"/>
                <a:sym typeface="楷体_GB2312" panose="02010609030101010101" pitchFamily="49" charset="-122"/>
              </a:rPr>
              <a:t>)</a:t>
            </a:r>
            <a:r>
              <a:rPr lang="zh-CN" altLang="en-US" sz="2400" dirty="0">
                <a:latin typeface="微软雅黑" panose="020B0503020204020204" charset="-122"/>
                <a:ea typeface="微软雅黑" panose="020B0503020204020204" charset="-122"/>
                <a:sym typeface="楷体_GB2312" panose="02010609030101010101" pitchFamily="49" charset="-122"/>
              </a:rPr>
              <a:t>系统，其基本思想是在收发两端采用多根天线，分别同时发射与接收无线信号。 </a:t>
            </a:r>
            <a:endParaRPr lang="zh-CN" altLang="en-US" sz="2400" b="0" dirty="0">
              <a:latin typeface="微软雅黑" panose="020B0503020204020204" charset="-122"/>
              <a:ea typeface="微软雅黑" panose="020B0503020204020204" charset="-122"/>
            </a:endParaRPr>
          </a:p>
          <a:p>
            <a:pPr marL="457200" indent="-457200">
              <a:lnSpc>
                <a:spcPct val="160000"/>
              </a:lnSpc>
              <a:buClr>
                <a:srgbClr val="808080"/>
              </a:buClr>
              <a:buFont typeface="Wingdings" panose="05000000000000000000" pitchFamily="2" charset="2"/>
              <a:buChar char="l"/>
            </a:pPr>
            <a:r>
              <a:rPr lang="en-US" altLang="zh-CN" sz="2400" dirty="0">
                <a:latin typeface="微软雅黑" panose="020B0503020204020204" charset="-122"/>
                <a:ea typeface="微软雅黑" panose="020B0503020204020204" charset="-122"/>
              </a:rPr>
              <a:t>MIMO</a:t>
            </a:r>
            <a:r>
              <a:rPr lang="zh-CN" altLang="en-US" sz="2400" dirty="0">
                <a:latin typeface="微软雅黑" panose="020B0503020204020204" charset="-122"/>
                <a:ea typeface="微软雅黑" panose="020B0503020204020204" charset="-122"/>
              </a:rPr>
              <a:t>：发送端和接收端的天线个数均</a:t>
            </a:r>
            <a:r>
              <a:rPr lang="en-US" altLang="zh-CN" sz="2400" dirty="0">
                <a:latin typeface="微软雅黑" panose="020B0503020204020204" charset="-122"/>
                <a:ea typeface="微软雅黑" panose="020B0503020204020204" charset="-122"/>
              </a:rPr>
              <a:t>&gt;=2</a:t>
            </a:r>
            <a:r>
              <a:rPr lang="zh-CN" altLang="en-US" sz="2400" dirty="0">
                <a:latin typeface="微软雅黑" panose="020B0503020204020204" charset="-122"/>
                <a:ea typeface="微软雅黑" panose="020B0503020204020204" charset="-122"/>
              </a:rPr>
              <a:t>个</a:t>
            </a:r>
            <a:endParaRPr lang="zh-CN" altLang="en-US" sz="2400" dirty="0">
              <a:latin typeface="微软雅黑" panose="020B0503020204020204" charset="-122"/>
              <a:ea typeface="微软雅黑" panose="020B0503020204020204" charset="-122"/>
              <a:sym typeface="楷体_GB2312" panose="02010609030101010101" pitchFamily="49" charset="-122"/>
            </a:endParaRPr>
          </a:p>
        </p:txBody>
      </p:sp>
      <p:pic>
        <p:nvPicPr>
          <p:cNvPr id="47109" name="图片 4" descr="水印.png"/>
          <p:cNvPicPr>
            <a:picLocks noChangeAspect="1"/>
          </p:cNvPicPr>
          <p:nvPr/>
        </p:nvPicPr>
        <p:blipFill>
          <a:blip r:embed="rId2"/>
          <a:stretch>
            <a:fillRect/>
          </a:stretch>
        </p:blipFill>
        <p:spPr>
          <a:xfrm>
            <a:off x="9715500" y="460375"/>
            <a:ext cx="2308225" cy="53975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33793"/>
          <p:cNvSpPr>
            <a:spLocks noGrp="1"/>
          </p:cNvSpPr>
          <p:nvPr>
            <p:ph type="title"/>
          </p:nvPr>
        </p:nvSpPr>
        <p:spPr/>
        <p:txBody>
          <a:bodyPr anchor="t" anchorCtr="0"/>
          <a:lstStyle/>
          <a:p>
            <a:r>
              <a:rPr lang="en-US" altLang="zh-CN"/>
              <a:t>MIMO</a:t>
            </a:r>
            <a:r>
              <a:rPr lang="zh-CN" altLang="en-US" dirty="0"/>
              <a:t>技术 </a:t>
            </a:r>
            <a:endParaRPr lang="zh-CN" altLang="en-US" dirty="0"/>
          </a:p>
        </p:txBody>
      </p:sp>
      <p:grpSp>
        <p:nvGrpSpPr>
          <p:cNvPr id="48130" name="组合 33795"/>
          <p:cNvGrpSpPr/>
          <p:nvPr/>
        </p:nvGrpSpPr>
        <p:grpSpPr>
          <a:xfrm>
            <a:off x="2895600" y="1828800"/>
            <a:ext cx="6553200" cy="3048000"/>
            <a:chOff x="2520" y="3000"/>
            <a:chExt cx="8085" cy="2655"/>
          </a:xfrm>
        </p:grpSpPr>
        <p:pic>
          <p:nvPicPr>
            <p:cNvPr id="48131" name="图片 33796"/>
            <p:cNvPicPr>
              <a:picLocks noChangeAspect="1"/>
            </p:cNvPicPr>
            <p:nvPr/>
          </p:nvPicPr>
          <p:blipFill>
            <a:blip r:embed="rId1"/>
            <a:stretch>
              <a:fillRect/>
            </a:stretch>
          </p:blipFill>
          <p:spPr>
            <a:xfrm>
              <a:off x="2520" y="3000"/>
              <a:ext cx="8085" cy="2655"/>
            </a:xfrm>
            <a:prstGeom prst="rect">
              <a:avLst/>
            </a:prstGeom>
            <a:noFill/>
            <a:ln w="9525">
              <a:noFill/>
            </a:ln>
          </p:spPr>
        </p:pic>
        <p:grpSp>
          <p:nvGrpSpPr>
            <p:cNvPr id="48132" name="组合 33797"/>
            <p:cNvGrpSpPr/>
            <p:nvPr/>
          </p:nvGrpSpPr>
          <p:grpSpPr>
            <a:xfrm>
              <a:off x="4755" y="3729"/>
              <a:ext cx="3510" cy="1431"/>
              <a:chOff x="4050" y="2256"/>
              <a:chExt cx="3510" cy="1431"/>
            </a:xfrm>
          </p:grpSpPr>
          <p:sp>
            <p:nvSpPr>
              <p:cNvPr id="48133" name="文本框 33798"/>
              <p:cNvSpPr txBox="1"/>
              <p:nvPr/>
            </p:nvSpPr>
            <p:spPr>
              <a:xfrm>
                <a:off x="4050" y="2376"/>
                <a:ext cx="360" cy="390"/>
              </a:xfrm>
              <a:prstGeom prst="rect">
                <a:avLst/>
              </a:prstGeom>
              <a:noFill/>
              <a:ln w="9525">
                <a:noFill/>
              </a:ln>
            </p:spPr>
            <p:txBody>
              <a:bodyPr vert="eaVert" lIns="0" tIns="0" rIns="0" bIns="0" anchor="t" anchorCtr="0"/>
              <a:lstStyle/>
              <a:p>
                <a:pPr algn="ctr"/>
                <a:r>
                  <a:rPr lang="en-US" altLang="zh-CN" sz="900" b="0">
                    <a:latin typeface="Times New Roman" panose="02020603050405020304" pitchFamily="18"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48134" name="文本框 33799"/>
              <p:cNvSpPr txBox="1"/>
              <p:nvPr/>
            </p:nvSpPr>
            <p:spPr>
              <a:xfrm>
                <a:off x="4065" y="3015"/>
                <a:ext cx="360" cy="390"/>
              </a:xfrm>
              <a:prstGeom prst="rect">
                <a:avLst/>
              </a:prstGeom>
              <a:noFill/>
              <a:ln w="9525">
                <a:noFill/>
              </a:ln>
            </p:spPr>
            <p:txBody>
              <a:bodyPr vert="eaVert" lIns="0" tIns="0" rIns="0" bIns="0" anchor="t" anchorCtr="0"/>
              <a:lstStyle/>
              <a:p>
                <a:pPr algn="ctr"/>
                <a:r>
                  <a:rPr lang="en-US" altLang="zh-CN" sz="900" b="0">
                    <a:latin typeface="Times New Roman" panose="02020603050405020304" pitchFamily="18"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48135" name="文本框 33800"/>
              <p:cNvSpPr txBox="1"/>
              <p:nvPr/>
            </p:nvSpPr>
            <p:spPr>
              <a:xfrm>
                <a:off x="7200" y="2835"/>
                <a:ext cx="360" cy="390"/>
              </a:xfrm>
              <a:prstGeom prst="rect">
                <a:avLst/>
              </a:prstGeom>
              <a:noFill/>
              <a:ln w="9525">
                <a:noFill/>
              </a:ln>
            </p:spPr>
            <p:txBody>
              <a:bodyPr vert="eaVert" lIns="0" tIns="0" rIns="0" bIns="0" anchor="t" anchorCtr="0"/>
              <a:lstStyle/>
              <a:p>
                <a:pPr algn="ctr"/>
                <a:r>
                  <a:rPr lang="en-US" altLang="zh-CN" sz="900" b="0">
                    <a:latin typeface="Times New Roman" panose="02020603050405020304" pitchFamily="18"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48136" name="文本框 33801"/>
              <p:cNvSpPr txBox="1"/>
              <p:nvPr/>
            </p:nvSpPr>
            <p:spPr>
              <a:xfrm>
                <a:off x="7200" y="2256"/>
                <a:ext cx="360" cy="390"/>
              </a:xfrm>
              <a:prstGeom prst="rect">
                <a:avLst/>
              </a:prstGeom>
              <a:noFill/>
              <a:ln w="9525">
                <a:noFill/>
              </a:ln>
            </p:spPr>
            <p:txBody>
              <a:bodyPr vert="eaVert" lIns="0" tIns="0" rIns="0" bIns="0" anchor="t" anchorCtr="0"/>
              <a:lstStyle/>
              <a:p>
                <a:pPr algn="ctr"/>
                <a:r>
                  <a:rPr lang="en-US" altLang="zh-CN" sz="900" b="0">
                    <a:latin typeface="Times New Roman" panose="02020603050405020304" pitchFamily="18"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48137" name="文本框 33802"/>
              <p:cNvSpPr txBox="1"/>
              <p:nvPr/>
            </p:nvSpPr>
            <p:spPr>
              <a:xfrm>
                <a:off x="7200" y="3297"/>
                <a:ext cx="360" cy="390"/>
              </a:xfrm>
              <a:prstGeom prst="rect">
                <a:avLst/>
              </a:prstGeom>
              <a:noFill/>
              <a:ln w="9525">
                <a:noFill/>
              </a:ln>
            </p:spPr>
            <p:txBody>
              <a:bodyPr vert="eaVert" lIns="0" tIns="0" rIns="0" bIns="0" anchor="t" anchorCtr="0"/>
              <a:lstStyle/>
              <a:p>
                <a:pPr algn="ctr"/>
                <a:r>
                  <a:rPr lang="en-US" altLang="zh-CN" sz="900" b="0">
                    <a:latin typeface="Times New Roman" panose="02020603050405020304" pitchFamily="18"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grpSp>
      </p:grpSp>
      <p:sp>
        <p:nvSpPr>
          <p:cNvPr id="48138" name="矩形 33804"/>
          <p:cNvSpPr/>
          <p:nvPr/>
        </p:nvSpPr>
        <p:spPr>
          <a:xfrm>
            <a:off x="4645025" y="5181600"/>
            <a:ext cx="3051175"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6-9 MIMO</a:t>
            </a:r>
            <a:r>
              <a:rPr lang="zh-CN" altLang="en-US" dirty="0">
                <a:latin typeface="Arial" panose="020B0604020202020204" pitchFamily="34" charset="0"/>
                <a:ea typeface="宋体" panose="02010600030101010101" pitchFamily="2" charset="-122"/>
              </a:rPr>
              <a:t>系统模型</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722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二、</a:t>
            </a: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14338" name="标题 1"/>
          <p:cNvSpPr>
            <a:spLocks noGrp="1"/>
          </p:cNvSpPr>
          <p:nvPr/>
        </p:nvSpPr>
        <p:spPr>
          <a:xfrm>
            <a:off x="919163" y="1047750"/>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zh-CN" altLang="en-US" sz="2850" strike="noStrike" noProof="1">
                <a:latin typeface="微软雅黑" panose="020B0503020204020204" charset="-122"/>
                <a:ea typeface="微软雅黑" panose="020B0503020204020204" charset="-122"/>
                <a:cs typeface="+mj-cs"/>
              </a:rPr>
              <a:t>为什么选择</a:t>
            </a:r>
            <a:r>
              <a:rPr lang="en-US" altLang="zh-CN" sz="2850" strike="noStrike" noProof="1">
                <a:latin typeface="微软雅黑" panose="020B0503020204020204" charset="-122"/>
                <a:ea typeface="微软雅黑" panose="020B0503020204020204" charset="-122"/>
                <a:cs typeface="+mj-cs"/>
              </a:rPr>
              <a:t>MIMO</a:t>
            </a:r>
            <a:r>
              <a:rPr lang="zh-CN" altLang="en-US" sz="2850" strike="noStrike" noProof="1">
                <a:latin typeface="微软雅黑" panose="020B0503020204020204" charset="-122"/>
                <a:ea typeface="微软雅黑" panose="020B0503020204020204" charset="-122"/>
                <a:cs typeface="+mj-cs"/>
              </a:rPr>
              <a:t>技术？</a:t>
            </a:r>
            <a:endParaRPr lang="zh-CN" altLang="en-US" sz="2850" strike="noStrike" noProof="1"/>
          </a:p>
        </p:txBody>
      </p:sp>
      <p:graphicFrame>
        <p:nvGraphicFramePr>
          <p:cNvPr id="2" name="图示 1"/>
          <p:cNvGraphicFramePr/>
          <p:nvPr/>
        </p:nvGraphicFramePr>
        <p:xfrm>
          <a:off x="738505" y="1727200"/>
          <a:ext cx="10237470" cy="44075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43009"/>
          <p:cNvSpPr>
            <a:spLocks noGrp="1"/>
          </p:cNvSpPr>
          <p:nvPr>
            <p:ph type="title"/>
          </p:nvPr>
        </p:nvSpPr>
        <p:spPr/>
        <p:txBody>
          <a:bodyPr anchor="t" anchorCtr="0"/>
          <a:lstStyle/>
          <a:p>
            <a:r>
              <a:rPr lang="en-US" altLang="zh-CN"/>
              <a:t>2</a:t>
            </a:r>
            <a:r>
              <a:rPr lang="zh-CN" altLang="en-US" dirty="0"/>
              <a:t>．移动</a:t>
            </a:r>
            <a:r>
              <a:rPr lang="en-US" altLang="zh-CN" err="1"/>
              <a:t>WiMAX</a:t>
            </a:r>
            <a:r>
              <a:rPr lang="zh-CN" altLang="en-US" dirty="0"/>
              <a:t>的产生与标准化 </a:t>
            </a:r>
            <a:endParaRPr lang="zh-CN" altLang="en-US" dirty="0"/>
          </a:p>
        </p:txBody>
      </p:sp>
      <p:sp>
        <p:nvSpPr>
          <p:cNvPr id="9218" name="文本占位符 43010"/>
          <p:cNvSpPr>
            <a:spLocks noGrp="1"/>
          </p:cNvSpPr>
          <p:nvPr>
            <p:ph idx="1"/>
          </p:nvPr>
        </p:nvSpPr>
        <p:spPr>
          <a:xfrm>
            <a:off x="738505" y="1447800"/>
            <a:ext cx="10831830" cy="4953000"/>
          </a:xfrm>
        </p:spPr>
        <p:txBody>
          <a:bodyPr anchor="t" anchorCtr="0"/>
          <a:lstStyle/>
          <a:p>
            <a:pPr>
              <a:lnSpc>
                <a:spcPct val="90000"/>
              </a:lnSpc>
            </a:pPr>
            <a:r>
              <a:rPr lang="en-US" altLang="zh-CN" sz="2000"/>
              <a:t>802.16e</a:t>
            </a:r>
            <a:r>
              <a:rPr lang="zh-CN" altLang="en-US" sz="2000" dirty="0"/>
              <a:t>在</a:t>
            </a:r>
            <a:r>
              <a:rPr lang="en-US" altLang="zh-CN" sz="2000"/>
              <a:t>2005</a:t>
            </a:r>
            <a:r>
              <a:rPr lang="zh-CN" altLang="en-US" sz="2000" dirty="0"/>
              <a:t>年发布，它是为了支持移动性而制定的标准，其物理层技术特征如表</a:t>
            </a:r>
            <a:r>
              <a:rPr lang="en-US" altLang="zh-CN" sz="2000"/>
              <a:t>6-2</a:t>
            </a:r>
            <a:r>
              <a:rPr lang="zh-CN" altLang="en-US" sz="2000" dirty="0"/>
              <a:t>所示。它增加了对于小于</a:t>
            </a:r>
            <a:r>
              <a:rPr lang="en-US" altLang="zh-CN" sz="2000"/>
              <a:t>6GHz</a:t>
            </a:r>
            <a:r>
              <a:rPr lang="zh-CN" altLang="en-US" sz="2000" dirty="0"/>
              <a:t>许可频段移动无线接入的支持，支持用户以</a:t>
            </a:r>
            <a:r>
              <a:rPr lang="en-US" altLang="zh-CN" sz="2000"/>
              <a:t>120km/h</a:t>
            </a:r>
            <a:r>
              <a:rPr lang="zh-CN" altLang="en-US" sz="2000" dirty="0"/>
              <a:t>的车辆速度移动。与</a:t>
            </a:r>
            <a:r>
              <a:rPr lang="en-US" altLang="zh-CN" sz="2000"/>
              <a:t>802.16d</a:t>
            </a:r>
            <a:r>
              <a:rPr lang="zh-CN" altLang="en-US" sz="2000" dirty="0"/>
              <a:t>技术相比，</a:t>
            </a:r>
            <a:r>
              <a:rPr lang="en-US" altLang="zh-CN" sz="2000"/>
              <a:t>802.16e</a:t>
            </a:r>
            <a:r>
              <a:rPr lang="zh-CN" altLang="en-US" sz="2000" dirty="0"/>
              <a:t>对物理层的</a:t>
            </a:r>
            <a:r>
              <a:rPr lang="en-US" altLang="zh-CN" sz="2000"/>
              <a:t>OFDMA</a:t>
            </a:r>
            <a:r>
              <a:rPr lang="zh-CN" altLang="en-US" sz="2000" dirty="0"/>
              <a:t>方式进行了扩展，并支持基站或扇区间的高层切换功能。由于采用了</a:t>
            </a:r>
            <a:r>
              <a:rPr lang="en-US" altLang="zh-CN" sz="2000"/>
              <a:t>MIMO/OFDM</a:t>
            </a:r>
            <a:r>
              <a:rPr lang="zh-CN" altLang="en-US" sz="2000" dirty="0"/>
              <a:t>等</a:t>
            </a:r>
            <a:r>
              <a:rPr lang="en-US" altLang="zh-CN" sz="2000"/>
              <a:t>4G</a:t>
            </a:r>
            <a:r>
              <a:rPr lang="zh-CN" altLang="en-US" sz="2000" dirty="0"/>
              <a:t>的核心技术，</a:t>
            </a:r>
            <a:r>
              <a:rPr lang="en-US" altLang="zh-CN" sz="2000"/>
              <a:t>802.16e</a:t>
            </a:r>
            <a:r>
              <a:rPr lang="zh-CN" altLang="en-US" sz="2000" dirty="0"/>
              <a:t>在某些方面已经具有了</a:t>
            </a:r>
            <a:r>
              <a:rPr lang="en-US" altLang="zh-CN" sz="2000"/>
              <a:t>4G</a:t>
            </a:r>
            <a:r>
              <a:rPr lang="zh-CN" altLang="en-US" sz="2000" dirty="0"/>
              <a:t>的特征。 </a:t>
            </a:r>
            <a:endParaRPr lang="zh-CN" altLang="en-US" sz="2000" dirty="0"/>
          </a:p>
          <a:p>
            <a:pPr>
              <a:lnSpc>
                <a:spcPct val="90000"/>
              </a:lnSpc>
            </a:pPr>
            <a:r>
              <a:rPr lang="zh-CN" altLang="en-US" sz="2000" dirty="0"/>
              <a:t>为了融入主流通信阵营，</a:t>
            </a:r>
            <a:r>
              <a:rPr lang="en-US" altLang="zh-CN" sz="2000"/>
              <a:t>802.16e</a:t>
            </a:r>
            <a:r>
              <a:rPr lang="zh-CN" altLang="en-US" sz="2000" dirty="0"/>
              <a:t>主动申请加入</a:t>
            </a:r>
            <a:r>
              <a:rPr lang="en-US" altLang="zh-CN" sz="2000"/>
              <a:t>ITU</a:t>
            </a:r>
            <a:r>
              <a:rPr lang="zh-CN" altLang="en-US" sz="2000" dirty="0"/>
              <a:t>的通信标准，</a:t>
            </a:r>
            <a:r>
              <a:rPr lang="en-US" altLang="zh-CN" sz="2000"/>
              <a:t>2007</a:t>
            </a:r>
            <a:r>
              <a:rPr lang="zh-CN" altLang="en-US" sz="2000" dirty="0"/>
              <a:t>年</a:t>
            </a:r>
            <a:r>
              <a:rPr lang="en-US" altLang="zh-CN" sz="2000"/>
              <a:t>12</a:t>
            </a:r>
            <a:r>
              <a:rPr lang="zh-CN" altLang="en-US" sz="2000" dirty="0"/>
              <a:t>月被</a:t>
            </a:r>
            <a:r>
              <a:rPr lang="en-US" altLang="zh-CN" sz="2000"/>
              <a:t>ITU</a:t>
            </a:r>
            <a:r>
              <a:rPr lang="zh-CN" altLang="en-US" sz="2000" dirty="0"/>
              <a:t>正式接纳为</a:t>
            </a:r>
            <a:r>
              <a:rPr lang="en-US" altLang="zh-CN" sz="2000"/>
              <a:t>3G</a:t>
            </a:r>
            <a:r>
              <a:rPr lang="zh-CN" altLang="en-US" sz="2000" dirty="0"/>
              <a:t>标准之一。为了进一步向前演进，</a:t>
            </a:r>
            <a:r>
              <a:rPr lang="en-US" altLang="zh-CN" sz="2000"/>
              <a:t>IEEE 802.16</a:t>
            </a:r>
            <a:r>
              <a:rPr lang="zh-CN" altLang="en-US" sz="2000" dirty="0"/>
              <a:t>委员会设立了</a:t>
            </a:r>
            <a:r>
              <a:rPr lang="en-US" altLang="zh-CN" sz="2000"/>
              <a:t>802.16m</a:t>
            </a:r>
            <a:r>
              <a:rPr lang="zh-CN" altLang="en-US" sz="2000" dirty="0"/>
              <a:t>项目，并于</a:t>
            </a:r>
            <a:r>
              <a:rPr lang="en-US" altLang="zh-CN" sz="2000"/>
              <a:t>2006</a:t>
            </a:r>
            <a:r>
              <a:rPr lang="zh-CN" altLang="en-US" sz="2000" dirty="0"/>
              <a:t>年</a:t>
            </a:r>
            <a:r>
              <a:rPr lang="en-US" altLang="zh-CN" sz="2000"/>
              <a:t>12</a:t>
            </a:r>
            <a:r>
              <a:rPr lang="zh-CN" altLang="en-US" sz="2000" dirty="0"/>
              <a:t>月批准了</a:t>
            </a:r>
            <a:r>
              <a:rPr lang="en-US" altLang="zh-CN" sz="2000"/>
              <a:t>802.16m</a:t>
            </a:r>
            <a:r>
              <a:rPr lang="zh-CN" altLang="en-US" sz="2000" dirty="0"/>
              <a:t>的立项申请，正式启动</a:t>
            </a:r>
            <a:r>
              <a:rPr lang="en-US" altLang="zh-CN" sz="2000"/>
              <a:t>802.16m</a:t>
            </a:r>
            <a:r>
              <a:rPr lang="zh-CN" altLang="en-US" sz="2000" dirty="0"/>
              <a:t>标准的制定工作。</a:t>
            </a:r>
            <a:r>
              <a:rPr lang="en-US" altLang="zh-CN" sz="2000"/>
              <a:t>802.16m</a:t>
            </a:r>
            <a:r>
              <a:rPr lang="zh-CN" altLang="en-US" sz="2000" dirty="0"/>
              <a:t>项目的主要目标有两个：一是满足</a:t>
            </a:r>
            <a:r>
              <a:rPr lang="en-US" altLang="zh-CN" sz="2000"/>
              <a:t>ITU</a:t>
            </a:r>
            <a:r>
              <a:rPr lang="zh-CN" altLang="en-US" sz="2000" dirty="0"/>
              <a:t>的</a:t>
            </a:r>
            <a:r>
              <a:rPr lang="en-US" altLang="zh-CN" sz="2000"/>
              <a:t>4G</a:t>
            </a:r>
            <a:r>
              <a:rPr lang="zh-CN" altLang="en-US" sz="2000" dirty="0"/>
              <a:t>技术要求；二是保证与</a:t>
            </a:r>
            <a:r>
              <a:rPr lang="en-US" altLang="zh-CN" sz="2000"/>
              <a:t>802.16e</a:t>
            </a:r>
            <a:r>
              <a:rPr lang="zh-CN" altLang="en-US" sz="2000" dirty="0"/>
              <a:t>兼容。为了满足</a:t>
            </a:r>
            <a:r>
              <a:rPr lang="en-US" altLang="zh-CN" sz="2000"/>
              <a:t>4G</a:t>
            </a:r>
            <a:r>
              <a:rPr lang="zh-CN" altLang="en-US" sz="2000" dirty="0"/>
              <a:t>所提出的技术要求，</a:t>
            </a:r>
            <a:r>
              <a:rPr lang="en-US" altLang="zh-CN" sz="2000"/>
              <a:t>802.16m</a:t>
            </a:r>
            <a:r>
              <a:rPr lang="zh-CN" altLang="en-US" sz="2000" dirty="0"/>
              <a:t>下行峰值速率应该实现低速移动、热点覆盖场景下传输速率达到</a:t>
            </a:r>
            <a:r>
              <a:rPr lang="en-US" altLang="zh-CN" sz="2000"/>
              <a:t>1Gbps</a:t>
            </a:r>
            <a:r>
              <a:rPr lang="zh-CN" altLang="en-US" sz="2000" dirty="0"/>
              <a:t>以上，高速移动、广域覆盖场景下传输速率达到</a:t>
            </a:r>
            <a:r>
              <a:rPr lang="en-US" altLang="zh-CN" sz="2000"/>
              <a:t>100Mbps</a:t>
            </a:r>
            <a:r>
              <a:rPr lang="zh-CN" altLang="en-US" sz="2000" dirty="0"/>
              <a:t>。为了兼容</a:t>
            </a:r>
            <a:r>
              <a:rPr lang="en-US" altLang="zh-CN" sz="2000"/>
              <a:t>802.16e</a:t>
            </a:r>
            <a:r>
              <a:rPr lang="zh-CN" altLang="en-US" sz="2000" dirty="0"/>
              <a:t>标准，</a:t>
            </a:r>
            <a:r>
              <a:rPr lang="en-US" altLang="zh-CN" sz="2000"/>
              <a:t>802.16m</a:t>
            </a:r>
            <a:r>
              <a:rPr lang="zh-CN" altLang="en-US" sz="2000" dirty="0"/>
              <a:t>考虑在</a:t>
            </a:r>
            <a:r>
              <a:rPr lang="en-US" altLang="zh-CN" sz="2000"/>
              <a:t>802.16 WMAN OFDMA</a:t>
            </a:r>
            <a:r>
              <a:rPr lang="zh-CN" altLang="en-US" sz="2000" dirty="0"/>
              <a:t>的基础上进行修改来实现。通过对</a:t>
            </a:r>
            <a:r>
              <a:rPr lang="en-US" altLang="zh-CN" sz="2000"/>
              <a:t>802.16 WMAN OFDMA</a:t>
            </a:r>
            <a:r>
              <a:rPr lang="zh-CN" altLang="en-US" sz="2000" dirty="0"/>
              <a:t>进行增补，进一步提高系统吞吐量和传输速率。 </a:t>
            </a:r>
            <a:endParaRPr lang="zh-CN" alt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二、</a:t>
            </a: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pic>
        <p:nvPicPr>
          <p:cNvPr id="51203" name="Picture 4"/>
          <p:cNvPicPr>
            <a:picLocks noChangeAspect="1"/>
          </p:cNvPicPr>
          <p:nvPr/>
        </p:nvPicPr>
        <p:blipFill>
          <a:blip r:embed="rId1"/>
          <a:stretch>
            <a:fillRect/>
          </a:stretch>
        </p:blipFill>
        <p:spPr>
          <a:xfrm>
            <a:off x="229235" y="1828800"/>
            <a:ext cx="6602730" cy="3218180"/>
          </a:xfrm>
          <a:prstGeom prst="rect">
            <a:avLst/>
          </a:prstGeom>
          <a:noFill/>
          <a:ln w="9525">
            <a:noFill/>
          </a:ln>
        </p:spPr>
      </p:pic>
      <p:sp>
        <p:nvSpPr>
          <p:cNvPr id="16387" name="Rectangle 8"/>
          <p:cNvSpPr>
            <a:spLocks noGrp="1"/>
          </p:cNvSpPr>
          <p:nvPr/>
        </p:nvSpPr>
        <p:spPr>
          <a:xfrm>
            <a:off x="619125" y="1125538"/>
            <a:ext cx="6534150" cy="455613"/>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en-US" altLang="zh-CN" sz="2850" strike="noStrike" noProof="1">
                <a:latin typeface="微软雅黑" panose="020B0503020204020204" charset="-122"/>
                <a:ea typeface="微软雅黑" panose="020B0503020204020204" charset="-122"/>
                <a:cs typeface="+mj-cs"/>
              </a:rPr>
              <a:t>MIMO</a:t>
            </a:r>
            <a:r>
              <a:rPr lang="zh-CN" altLang="en-US" sz="2850" strike="noStrike" noProof="1">
                <a:latin typeface="微软雅黑" panose="020B0503020204020204" charset="-122"/>
                <a:ea typeface="微软雅黑" panose="020B0503020204020204" charset="-122"/>
                <a:cs typeface="+mj-cs"/>
              </a:rPr>
              <a:t>系统模型图</a:t>
            </a:r>
            <a:endParaRPr lang="zh-CN" altLang="en-US" sz="2850" strike="noStrike" noProof="1"/>
          </a:p>
        </p:txBody>
      </p:sp>
      <p:graphicFrame>
        <p:nvGraphicFramePr>
          <p:cNvPr id="51205" name="Object 2"/>
          <p:cNvGraphicFramePr>
            <a:graphicFrameLocks noChangeAspect="1"/>
          </p:cNvGraphicFramePr>
          <p:nvPr/>
        </p:nvGraphicFramePr>
        <p:xfrm>
          <a:off x="6951663" y="3971925"/>
          <a:ext cx="4491037" cy="1662113"/>
        </p:xfrm>
        <a:graphic>
          <a:graphicData uri="http://schemas.openxmlformats.org/presentationml/2006/ole">
            <mc:AlternateContent xmlns:mc="http://schemas.openxmlformats.org/markup-compatibility/2006">
              <mc:Choice xmlns:v="urn:schemas-microsoft-com:vml" Requires="v">
                <p:oleObj spid="_x0000_s5126" name="" r:id="rId2" imgW="2755900" imgH="1016000" progId="Equation.DSMT4">
                  <p:embed/>
                </p:oleObj>
              </mc:Choice>
              <mc:Fallback>
                <p:oleObj name="" r:id="rId2" imgW="2755900" imgH="1016000" progId="Equation.DSMT4">
                  <p:embed/>
                  <p:pic>
                    <p:nvPicPr>
                      <p:cNvPr id="0" name="图片 3075"/>
                      <p:cNvPicPr/>
                      <p:nvPr/>
                    </p:nvPicPr>
                    <p:blipFill>
                      <a:blip r:embed="rId3"/>
                      <a:stretch>
                        <a:fillRect/>
                      </a:stretch>
                    </p:blipFill>
                    <p:spPr>
                      <a:xfrm>
                        <a:off x="6951663" y="3971925"/>
                        <a:ext cx="4491037" cy="1662113"/>
                      </a:xfrm>
                      <a:prstGeom prst="rect">
                        <a:avLst/>
                      </a:prstGeom>
                      <a:noFill/>
                      <a:ln w="38100">
                        <a:noFill/>
                        <a:miter/>
                      </a:ln>
                    </p:spPr>
                  </p:pic>
                </p:oleObj>
              </mc:Fallback>
            </mc:AlternateContent>
          </a:graphicData>
        </a:graphic>
      </p:graphicFrame>
      <p:sp>
        <p:nvSpPr>
          <p:cNvPr id="16389" name="矩形 7"/>
          <p:cNvSpPr/>
          <p:nvPr/>
        </p:nvSpPr>
        <p:spPr>
          <a:xfrm>
            <a:off x="3956050" y="5910263"/>
            <a:ext cx="3875088" cy="38417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fontAlgn="base">
              <a:lnSpc>
                <a:spcPct val="80000"/>
              </a:lnSpc>
              <a:buNone/>
            </a:pPr>
            <a:r>
              <a:rPr lang="en-US" altLang="zh-CN" sz="2375" strike="noStrike" noProof="1">
                <a:solidFill>
                  <a:srgbClr val="FF0000"/>
                </a:solidFill>
                <a:latin typeface="Arial" panose="020B0604020202020204" pitchFamily="34" charset="0"/>
                <a:ea typeface="华文细黑" panose="02010600040101010101" pitchFamily="2" charset="-122"/>
              </a:rPr>
              <a:t>MIMO</a:t>
            </a:r>
            <a:r>
              <a:rPr lang="zh-CN" altLang="en-US" sz="2375" strike="noStrike" noProof="1">
                <a:solidFill>
                  <a:srgbClr val="FF0000"/>
                </a:solidFill>
                <a:latin typeface="Arial" panose="020B0604020202020204" pitchFamily="34" charset="0"/>
                <a:ea typeface="华文细黑" panose="02010600040101010101" pitchFamily="2" charset="-122"/>
              </a:rPr>
              <a:t>系统信号模型表达式</a:t>
            </a:r>
            <a:endParaRPr lang="zh-CN" altLang="en-US" sz="2375" strike="noStrike" noProof="1">
              <a:solidFill>
                <a:srgbClr val="FF0000"/>
              </a:solidFill>
              <a:latin typeface="Arial" panose="020B0604020202020204" pitchFamily="34" charset="0"/>
              <a:ea typeface="华文细黑" panose="02010600040101010101" pitchFamily="2" charset="-122"/>
            </a:endParaRPr>
          </a:p>
        </p:txBody>
      </p:sp>
      <p:sp>
        <p:nvSpPr>
          <p:cNvPr id="51208" name="文本框 5"/>
          <p:cNvSpPr txBox="1"/>
          <p:nvPr/>
        </p:nvSpPr>
        <p:spPr>
          <a:xfrm>
            <a:off x="9090025" y="5824538"/>
            <a:ext cx="227013" cy="106362"/>
          </a:xfrm>
          <a:prstGeom prst="rect">
            <a:avLst/>
          </a:prstGeom>
          <a:noFill/>
          <a:ln w="9525">
            <a:noFill/>
          </a:ln>
        </p:spPr>
        <p:txBody>
          <a:bodyPr wrap="none" anchor="t" anchorCtr="0">
            <a:spAutoFit/>
          </a:bodyPr>
          <a:lstStyle/>
          <a:p>
            <a:r>
              <a:rPr lang="en-US" altLang="zh-CN" sz="100" dirty="0">
                <a:latin typeface="Arial" panose="020B0604020202020204" pitchFamily="34" charset="0"/>
                <a:ea typeface="宋体" panose="02010600030101010101" pitchFamily="2" charset="-122"/>
                <a:sym typeface="楷体_GB2312" panose="02010609030101010101" pitchFamily="49" charset="-122"/>
              </a:rPr>
              <a:t>r=Hx+n</a:t>
            </a:r>
            <a:endParaRPr lang="zh-CN" altLang="en-US" sz="100">
              <a:latin typeface="Arial" panose="020B0604020202020204" pitchFamily="34" charset="0"/>
              <a:ea typeface="宋体" panose="02010600030101010101" pitchFamily="2" charset="-122"/>
            </a:endParaRPr>
          </a:p>
        </p:txBody>
      </p:sp>
      <p:sp>
        <p:nvSpPr>
          <p:cNvPr id="7" name="直角上箭头 6"/>
          <p:cNvSpPr/>
          <p:nvPr/>
        </p:nvSpPr>
        <p:spPr>
          <a:xfrm>
            <a:off x="7893050" y="5738813"/>
            <a:ext cx="812800" cy="496888"/>
          </a:xfrm>
          <a:prstGeom prst="ben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endParaRPr lang="zh-CN" altLang="en-US" sz="100" strike="noStrike" noProof="1"/>
          </a:p>
        </p:txBody>
      </p:sp>
      <p:sp>
        <p:nvSpPr>
          <p:cNvPr id="51210" name="文本框 7"/>
          <p:cNvSpPr txBox="1"/>
          <p:nvPr>
            <p:custDataLst>
              <p:tags r:id="rId4"/>
            </p:custDataLst>
          </p:nvPr>
        </p:nvSpPr>
        <p:spPr>
          <a:xfrm>
            <a:off x="7153275" y="1219200"/>
            <a:ext cx="4381500" cy="2399665"/>
          </a:xfrm>
          <a:prstGeom prst="rect">
            <a:avLst/>
          </a:prstGeom>
          <a:noFill/>
          <a:ln w="9525">
            <a:noFill/>
          </a:ln>
        </p:spPr>
        <p:txBody>
          <a:bodyPr wrap="square" anchor="t" anchorCtr="0">
            <a:spAutoFit/>
          </a:bodyPr>
          <a:lstStyle/>
          <a:p>
            <a:pPr indent="720725">
              <a:lnSpc>
                <a:spcPct val="150000"/>
              </a:lnSpc>
              <a:spcBef>
                <a:spcPct val="20000"/>
              </a:spcBef>
              <a:buClr>
                <a:schemeClr val="tx2"/>
              </a:buClr>
              <a:buSzPct val="80000"/>
              <a:buFont typeface="Wingdings" panose="05000000000000000000" pitchFamily="2" charset="2"/>
            </a:pPr>
            <a:r>
              <a:rPr lang="zh-CN" altLang="en-US" sz="2000" dirty="0">
                <a:latin typeface="华文细黑" panose="02010600040101010101" pitchFamily="2" charset="-122"/>
                <a:ea typeface="华文细黑" panose="02010600040101010101" pitchFamily="2" charset="-122"/>
                <a:sym typeface="楷体_GB2312" panose="02010609030101010101" pitchFamily="49" charset="-122"/>
              </a:rPr>
              <a:t>在无线链路两端均采用多根天线，分别同时接收与发射，能够充分利用空间资源，在无需增加频谱资源和发射功率的情况下，成倍地提升通信系统的容量与可靠性。</a:t>
            </a:r>
            <a:endParaRPr lang="zh-CN" altLang="en-US" sz="2000" dirty="0">
              <a:latin typeface="华文细黑" panose="02010600040101010101" pitchFamily="2" charset="-122"/>
              <a:ea typeface="华文细黑" panose="02010600040101010101" pitchFamily="2" charset="-122"/>
              <a:sym typeface="楷体_GB2312" panose="02010609030101010101" pitchFamily="49" charset="-122"/>
            </a:endParaRPr>
          </a:p>
        </p:txBody>
      </p:sp>
      <p:sp>
        <p:nvSpPr>
          <p:cNvPr id="2" name="文本框 1"/>
          <p:cNvSpPr txBox="1"/>
          <p:nvPr/>
        </p:nvSpPr>
        <p:spPr>
          <a:xfrm>
            <a:off x="457835" y="5486400"/>
            <a:ext cx="6096000" cy="368300"/>
          </a:xfrm>
          <a:prstGeom prst="rect">
            <a:avLst/>
          </a:prstGeom>
          <a:noFill/>
        </p:spPr>
        <p:txBody>
          <a:bodyPr wrap="square" rtlCol="0" anchor="t">
            <a:spAutoFit/>
          </a:bodyPr>
          <a:lstStyle/>
          <a:p>
            <a:r>
              <a:rPr lang="en-US" altLang="zh-CN" i="1" dirty="0">
                <a:sym typeface="宋体" panose="02010600030101010101" pitchFamily="2" charset="-122"/>
              </a:rPr>
              <a:t>h</a:t>
            </a:r>
            <a:r>
              <a:rPr lang="en-US" altLang="zh-CN" i="1" baseline="-25000" dirty="0">
                <a:sym typeface="宋体" panose="02010600030101010101" pitchFamily="2" charset="-122"/>
              </a:rPr>
              <a:t>ij </a:t>
            </a:r>
            <a:r>
              <a:rPr lang="zh-CN" altLang="en-US" dirty="0">
                <a:sym typeface="宋体" panose="02010600030101010101" pitchFamily="2" charset="-122"/>
              </a:rPr>
              <a:t>表示第</a:t>
            </a:r>
            <a:r>
              <a:rPr lang="en-US" altLang="zh-CN" i="1" dirty="0">
                <a:sym typeface="宋体" panose="02010600030101010101" pitchFamily="2" charset="-122"/>
              </a:rPr>
              <a:t>j</a:t>
            </a:r>
            <a:r>
              <a:rPr lang="zh-CN" altLang="en-US" dirty="0">
                <a:sym typeface="宋体" panose="02010600030101010101" pitchFamily="2" charset="-122"/>
              </a:rPr>
              <a:t>号发射天线到第</a:t>
            </a:r>
            <a:r>
              <a:rPr lang="en-US" altLang="zh-CN" i="1" dirty="0">
                <a:sym typeface="宋体" panose="02010600030101010101" pitchFamily="2" charset="-122"/>
              </a:rPr>
              <a:t>i</a:t>
            </a:r>
            <a:r>
              <a:rPr lang="zh-CN" altLang="en-US" dirty="0">
                <a:sym typeface="宋体" panose="02010600030101010101" pitchFamily="2" charset="-122"/>
              </a:rPr>
              <a:t>号接收天线的信道衰落系数</a:t>
            </a:r>
            <a:endParaRPr lang="zh-CN" altLang="en-US" dirty="0">
              <a:sym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二、</a:t>
            </a: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 name="Rectangle 13"/>
          <p:cNvSpPr>
            <a:spLocks noGrp="1"/>
          </p:cNvSpPr>
          <p:nvPr/>
        </p:nvSpPr>
        <p:spPr>
          <a:xfrm>
            <a:off x="534988" y="946150"/>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en-US" altLang="zh-CN" sz="2850" strike="noStrike" noProof="1">
                <a:latin typeface="微软雅黑" panose="020B0503020204020204" charset="-122"/>
                <a:ea typeface="微软雅黑" panose="020B0503020204020204" charset="-122"/>
                <a:cs typeface="+mj-cs"/>
              </a:rPr>
              <a:t>MIMO</a:t>
            </a:r>
            <a:r>
              <a:rPr lang="zh-CN" altLang="en-US" sz="2850" strike="noStrike" noProof="1">
                <a:latin typeface="微软雅黑" panose="020B0503020204020204" charset="-122"/>
                <a:ea typeface="微软雅黑" panose="020B0503020204020204" charset="-122"/>
                <a:cs typeface="+mj-cs"/>
              </a:rPr>
              <a:t>系统容量</a:t>
            </a:r>
            <a:endParaRPr lang="zh-CN" altLang="en-US" sz="2850" strike="noStrike" noProof="1"/>
          </a:p>
        </p:txBody>
      </p:sp>
      <p:pic>
        <p:nvPicPr>
          <p:cNvPr id="53253" name="图片 99"/>
          <p:cNvPicPr/>
          <p:nvPr/>
        </p:nvPicPr>
        <p:blipFill>
          <a:blip r:embed="rId1"/>
          <a:stretch>
            <a:fillRect/>
          </a:stretch>
        </p:blipFill>
        <p:spPr>
          <a:xfrm>
            <a:off x="4384675" y="4043363"/>
            <a:ext cx="3044825" cy="723900"/>
          </a:xfrm>
          <a:prstGeom prst="rect">
            <a:avLst/>
          </a:prstGeom>
          <a:noFill/>
          <a:ln w="9525">
            <a:noFill/>
          </a:ln>
        </p:spPr>
      </p:pic>
      <p:sp>
        <p:nvSpPr>
          <p:cNvPr id="53254" name="文本框 5"/>
          <p:cNvSpPr txBox="1"/>
          <p:nvPr>
            <p:custDataLst>
              <p:tags r:id="rId2"/>
            </p:custDataLst>
          </p:nvPr>
        </p:nvSpPr>
        <p:spPr>
          <a:xfrm>
            <a:off x="781685" y="1676400"/>
            <a:ext cx="11156950" cy="2071370"/>
          </a:xfrm>
          <a:prstGeom prst="rect">
            <a:avLst/>
          </a:prstGeom>
          <a:noFill/>
          <a:ln w="9525">
            <a:noFill/>
          </a:ln>
        </p:spPr>
        <p:txBody>
          <a:bodyPr wrap="square" anchor="t" anchorCtr="0">
            <a:noAutofit/>
          </a:bodyPr>
          <a:lstStyle/>
          <a:p>
            <a:pPr indent="457200"/>
            <a:r>
              <a:rPr lang="zh-CN" altLang="en-US" sz="2000">
                <a:latin typeface="Arial" panose="020B0604020202020204" pitchFamily="34" charset="0"/>
                <a:ea typeface="宋体" panose="02010600030101010101" pitchFamily="2" charset="-122"/>
              </a:rPr>
              <a:t>假设：在发射端，发射信号是零均值独立同分布的高斯变量，总的发射功率限制为Pt，各个天线发射的信号都有相等的功率Nt /Pt 。由于发射信号的带宽足够窄，因此认为它的频率响应是平坦的，即信道是无记忆的。在接收端，噪声信号ni是统计独立的复零均值高斯变量，而且与发射信号独立，不同时刻的噪声信号间也相互独立，每一个接收天线接收的噪声信号功率相同，都为σ2。假设每一根天线的接收功率等于总的发射功率，那么，每一根接收天线处的平均信噪比为SNR = Pt /σ2。</a:t>
            </a:r>
            <a:endParaRPr lang="zh-CN" altLang="en-US" sz="2000">
              <a:latin typeface="Arial" panose="020B0604020202020204" pitchFamily="34" charset="0"/>
              <a:ea typeface="宋体" panose="02010600030101010101" pitchFamily="2" charset="-122"/>
            </a:endParaRPr>
          </a:p>
          <a:p>
            <a:pPr indent="457200"/>
            <a:r>
              <a:rPr lang="zh-CN" altLang="en-US" sz="2000">
                <a:latin typeface="Arial" panose="020B0604020202020204" pitchFamily="34" charset="0"/>
                <a:ea typeface="宋体" panose="02010600030101010101" pitchFamily="2" charset="-122"/>
              </a:rPr>
              <a:t>则信道容量可以表示为：</a:t>
            </a:r>
            <a:endParaRPr lang="zh-CN" altLang="en-US" sz="2000">
              <a:latin typeface="Arial" panose="020B0604020202020204" pitchFamily="34" charset="0"/>
              <a:ea typeface="宋体" panose="02010600030101010101" pitchFamily="2" charset="-122"/>
            </a:endParaRPr>
          </a:p>
        </p:txBody>
      </p:sp>
      <p:sp>
        <p:nvSpPr>
          <p:cNvPr id="53255" name="文本框 6"/>
          <p:cNvSpPr txBox="1"/>
          <p:nvPr>
            <p:custDataLst>
              <p:tags r:id="rId3"/>
            </p:custDataLst>
          </p:nvPr>
        </p:nvSpPr>
        <p:spPr>
          <a:xfrm>
            <a:off x="826135" y="4953000"/>
            <a:ext cx="10920730" cy="645160"/>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  其中，H表示矩阵进行(Hermitian)转置；det表示求矩阵的行列式，如果对数log的底为2，则信道容量的单位为bit/s/Hz。如果底为e，则信道容量的单位为nats/s/Hz。</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 name="Rectangle 13"/>
          <p:cNvSpPr>
            <a:spLocks noGrp="1"/>
          </p:cNvSpPr>
          <p:nvPr/>
        </p:nvSpPr>
        <p:spPr>
          <a:xfrm>
            <a:off x="456883" y="345440"/>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en-US" altLang="zh-CN" sz="2850" strike="noStrike" noProof="1">
                <a:latin typeface="微软雅黑" panose="020B0503020204020204" charset="-122"/>
                <a:ea typeface="微软雅黑" panose="020B0503020204020204" charset="-122"/>
                <a:cs typeface="+mj-cs"/>
              </a:rPr>
              <a:t>MIMO</a:t>
            </a:r>
            <a:r>
              <a:rPr lang="zh-CN" altLang="en-US" sz="2850" strike="noStrike" noProof="1">
                <a:latin typeface="微软雅黑" panose="020B0503020204020204" charset="-122"/>
                <a:ea typeface="微软雅黑" panose="020B0503020204020204" charset="-122"/>
                <a:cs typeface="+mj-cs"/>
              </a:rPr>
              <a:t>系统容量</a:t>
            </a:r>
            <a:endParaRPr lang="zh-CN" altLang="en-US" sz="2850" strike="noStrike" noProof="1"/>
          </a:p>
        </p:txBody>
      </p:sp>
      <p:pic>
        <p:nvPicPr>
          <p:cNvPr id="57349" name="图片 5"/>
          <p:cNvPicPr>
            <a:picLocks noChangeAspect="1"/>
          </p:cNvPicPr>
          <p:nvPr/>
        </p:nvPicPr>
        <p:blipFill>
          <a:blip r:embed="rId1"/>
          <a:stretch>
            <a:fillRect/>
          </a:stretch>
        </p:blipFill>
        <p:spPr>
          <a:xfrm>
            <a:off x="1447483" y="1111568"/>
            <a:ext cx="8194675" cy="3549650"/>
          </a:xfrm>
          <a:prstGeom prst="rect">
            <a:avLst/>
          </a:prstGeom>
          <a:noFill/>
          <a:ln w="9525">
            <a:noFill/>
          </a:ln>
        </p:spPr>
      </p:pic>
      <p:sp>
        <p:nvSpPr>
          <p:cNvPr id="7" name="Rectangle 17"/>
          <p:cNvSpPr>
            <a:spLocks noChangeArrowheads="1"/>
          </p:cNvSpPr>
          <p:nvPr/>
        </p:nvSpPr>
        <p:spPr bwMode="auto">
          <a:xfrm>
            <a:off x="1143000" y="4648200"/>
            <a:ext cx="9598025" cy="150622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fontAlgn="base">
              <a:lnSpc>
                <a:spcPct val="100000"/>
              </a:lnSpc>
              <a:spcBef>
                <a:spcPts val="0"/>
              </a:spcBef>
              <a:spcAft>
                <a:spcPct val="0"/>
              </a:spcAft>
              <a:buClr>
                <a:schemeClr val="tx2"/>
              </a:buClr>
              <a:buSzPct val="80000"/>
              <a:buFont typeface="Wingdings" panose="05000000000000000000" pitchFamily="2" charset="2"/>
              <a:buNone/>
              <a:defRPr/>
            </a:pPr>
            <a:r>
              <a:rPr kumimoji="0" lang="en-US" altLang="zh-CN" sz="2140" i="0" u="none" strike="noStrike" kern="1200" cap="none" spc="0" normalizeH="0" baseline="0" noProof="0" dirty="0">
                <a:ln>
                  <a:noFill/>
                </a:ln>
                <a:solidFill>
                  <a:schemeClr val="tx2"/>
                </a:solidFill>
                <a:effectLst/>
                <a:uLnTx/>
                <a:uFillTx/>
                <a:latin typeface="+mn-lt"/>
                <a:ea typeface="+mn-ea"/>
                <a:cs typeface="+mn-cs"/>
              </a:rPr>
              <a:t>MIMO</a:t>
            </a:r>
            <a:r>
              <a:rPr kumimoji="0" lang="zh-CN" altLang="en-US" sz="2140" i="0" u="none" strike="noStrike" kern="1200" cap="none" spc="0" normalizeH="0" baseline="0" noProof="0" dirty="0">
                <a:ln>
                  <a:noFill/>
                </a:ln>
                <a:solidFill>
                  <a:schemeClr val="tx2"/>
                </a:solidFill>
                <a:effectLst/>
                <a:uLnTx/>
                <a:uFillTx/>
                <a:latin typeface="Arial Black" panose="020B0A04020102020204" pitchFamily="34" charset="0"/>
                <a:ea typeface="+mn-ea"/>
                <a:cs typeface="+mn-cs"/>
              </a:rPr>
              <a:t>系统中，系统容量随着天线数目的增加成线性增加。</a:t>
            </a:r>
            <a:endParaRPr kumimoji="0" lang="zh-CN" altLang="en-US" sz="2140" i="0" u="none" strike="noStrike" kern="1200" cap="none" spc="0" normalizeH="0" baseline="0" noProof="0" dirty="0">
              <a:ln>
                <a:noFill/>
              </a:ln>
              <a:solidFill>
                <a:schemeClr val="tx2"/>
              </a:solidFill>
              <a:effectLst/>
              <a:uLnTx/>
              <a:uFillTx/>
              <a:latin typeface="Arial Black" panose="020B0A04020102020204" pitchFamily="34" charset="0"/>
              <a:ea typeface="+mn-ea"/>
              <a:cs typeface="+mn-cs"/>
            </a:endParaRPr>
          </a:p>
          <a:p>
            <a:pPr marL="0" marR="0" lvl="0" algn="ctr" defTabSz="914400" rtl="0" fontAlgn="base">
              <a:lnSpc>
                <a:spcPct val="100000"/>
              </a:lnSpc>
              <a:spcBef>
                <a:spcPts val="0"/>
              </a:spcBef>
              <a:buClr>
                <a:schemeClr val="tx2"/>
              </a:buClr>
              <a:buSzPct val="80000"/>
              <a:buFont typeface="Wingdings" panose="05000000000000000000" pitchFamily="2" charset="2"/>
              <a:buNone/>
              <a:defRPr/>
            </a:pPr>
            <a:r>
              <a:rPr kumimoji="0" lang="en-US" altLang="zh-CN" sz="2140" i="0" u="none" strike="noStrike" kern="1200" cap="none" spc="0" normalizeH="0" baseline="0" noProof="0" dirty="0">
                <a:ln>
                  <a:noFill/>
                </a:ln>
                <a:solidFill>
                  <a:schemeClr val="tx2"/>
                </a:solidFill>
                <a:effectLst/>
                <a:uLnTx/>
                <a:uFillTx/>
                <a:ea typeface="+mn-ea"/>
                <a:cs typeface="+mn-cs"/>
              </a:rPr>
              <a:t> </a:t>
            </a:r>
            <a:endParaRPr kumimoji="0" lang="en-US" altLang="zh-CN" sz="2140" i="0" u="none" strike="noStrike" kern="1200" cap="none" spc="0" normalizeH="0" baseline="0" noProof="0" dirty="0">
              <a:ln>
                <a:noFill/>
              </a:ln>
              <a:solidFill>
                <a:schemeClr val="tx2"/>
              </a:solidFill>
              <a:effectLst/>
              <a:uLnTx/>
              <a:uFillTx/>
              <a:ea typeface="+mn-ea"/>
              <a:cs typeface="+mn-cs"/>
            </a:endParaRPr>
          </a:p>
          <a:p>
            <a:pPr marL="0" marR="0" lvl="0" algn="ctr" defTabSz="914400" rtl="0" fontAlgn="base">
              <a:lnSpc>
                <a:spcPct val="100000"/>
              </a:lnSpc>
              <a:spcBef>
                <a:spcPts val="0"/>
              </a:spcBef>
              <a:buClr>
                <a:schemeClr val="tx2"/>
              </a:buClr>
              <a:buSzPct val="80000"/>
              <a:buFont typeface="Wingdings" panose="05000000000000000000" pitchFamily="2" charset="2"/>
              <a:buNone/>
              <a:defRPr/>
            </a:pPr>
            <a:r>
              <a:rPr lang="en-US" altLang="zh-CN" sz="2140" noProof="0" dirty="0">
                <a:ln>
                  <a:noFill/>
                </a:ln>
                <a:solidFill>
                  <a:schemeClr val="tx2"/>
                </a:solidFill>
                <a:effectLst/>
                <a:uLnTx/>
                <a:uFillTx/>
                <a:sym typeface="楷体_GB2312" panose="02010609030101010101" pitchFamily="49" charset="-122"/>
              </a:rPr>
              <a:t>在不增加带宽和天线发送功率的情况下，频谱利用率可以成倍提高。</a:t>
            </a:r>
            <a:endParaRPr kumimoji="0" lang="zh-CN" altLang="en-US" sz="2140" i="0" u="none" strike="noStrike" kern="1200" cap="none" spc="0" normalizeH="0" baseline="0" noProof="0" dirty="0">
              <a:ln>
                <a:noFill/>
              </a:ln>
              <a:solidFill>
                <a:schemeClr val="tx2"/>
              </a:solidFill>
              <a:effectLst/>
              <a:uLnTx/>
              <a:uFillTx/>
              <a:latin typeface="Arial Black" panose="020B0A04020102020204" pitchFamily="34" charset="0"/>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文本占位符 107522"/>
          <p:cNvSpPr>
            <a:spLocks noGrp="1"/>
          </p:cNvSpPr>
          <p:nvPr>
            <p:ph idx="1"/>
          </p:nvPr>
        </p:nvSpPr>
        <p:spPr>
          <a:xfrm>
            <a:off x="686435" y="1295400"/>
            <a:ext cx="10657205" cy="3562985"/>
          </a:xfrm>
        </p:spPr>
        <p:txBody>
          <a:bodyPr anchor="t" anchorCtr="0"/>
          <a:lstStyle/>
          <a:p>
            <a:pPr>
              <a:lnSpc>
                <a:spcPct val="90000"/>
              </a:lnSpc>
            </a:pPr>
            <a:r>
              <a:rPr lang="en-US" altLang="zh-CN" sz="2400"/>
              <a:t>LTE</a:t>
            </a:r>
            <a:r>
              <a:rPr lang="zh-CN" altLang="en-US" sz="2400" dirty="0"/>
              <a:t>系统中，</a:t>
            </a:r>
            <a:r>
              <a:rPr lang="en-US" altLang="zh-CN" sz="2400"/>
              <a:t>MIMO</a:t>
            </a:r>
            <a:r>
              <a:rPr lang="zh-CN" altLang="en-US" sz="2400" dirty="0"/>
              <a:t>关键过程与技术包括空间复用</a:t>
            </a:r>
            <a:r>
              <a:rPr lang="en-US" altLang="zh-CN" sz="2400" dirty="0"/>
              <a:t>(</a:t>
            </a:r>
            <a:r>
              <a:rPr lang="en-US" altLang="zh-CN" sz="2400"/>
              <a:t>SM)</a:t>
            </a:r>
            <a:r>
              <a:rPr lang="zh-CN" altLang="en-US" sz="2400" dirty="0"/>
              <a:t>、空分多址（</a:t>
            </a:r>
            <a:r>
              <a:rPr lang="en-US" altLang="zh-CN" sz="2400"/>
              <a:t>SDMA</a:t>
            </a:r>
            <a:r>
              <a:rPr lang="zh-CN" altLang="en-US" sz="2400" dirty="0"/>
              <a:t>）、预编码、秩自适应（</a:t>
            </a:r>
            <a:r>
              <a:rPr lang="en-US" altLang="zh-CN" sz="2400"/>
              <a:t>RA</a:t>
            </a:r>
            <a:r>
              <a:rPr lang="zh-CN" altLang="en-US" sz="2400" dirty="0"/>
              <a:t>）和空时发送分集（</a:t>
            </a:r>
            <a:r>
              <a:rPr lang="en-US" altLang="zh-CN" sz="2400"/>
              <a:t>STTD</a:t>
            </a:r>
            <a:r>
              <a:rPr lang="zh-CN" altLang="en-US" sz="2400" dirty="0"/>
              <a:t>）等。如果所有空分复用（</a:t>
            </a:r>
            <a:r>
              <a:rPr lang="en-US" altLang="zh-CN" sz="2400"/>
              <a:t>SDM</a:t>
            </a:r>
            <a:r>
              <a:rPr lang="zh-CN" altLang="en-US" sz="2400" dirty="0"/>
              <a:t>）数据流都用于一个</a:t>
            </a:r>
            <a:r>
              <a:rPr lang="en-US" altLang="zh-CN" sz="2400"/>
              <a:t>UE</a:t>
            </a:r>
            <a:r>
              <a:rPr lang="zh-CN" altLang="en-US" sz="2400" dirty="0"/>
              <a:t>，则称为</a:t>
            </a:r>
            <a:r>
              <a:rPr lang="en-US" altLang="zh-CN" sz="2400"/>
              <a:t>SU-MIMO</a:t>
            </a:r>
            <a:r>
              <a:rPr lang="zh-CN" altLang="en-US" sz="2400" dirty="0"/>
              <a:t>（单用户多入多出），如果将多个</a:t>
            </a:r>
            <a:r>
              <a:rPr lang="en-US" altLang="zh-CN" sz="2400"/>
              <a:t>SDM</a:t>
            </a:r>
            <a:r>
              <a:rPr lang="zh-CN" altLang="en-US" sz="2400" dirty="0"/>
              <a:t>数据流用于多个</a:t>
            </a:r>
            <a:r>
              <a:rPr lang="en-US" altLang="zh-CN" sz="2400"/>
              <a:t>UE</a:t>
            </a:r>
            <a:r>
              <a:rPr lang="zh-CN" altLang="en-US" sz="2400" dirty="0"/>
              <a:t>，则称为</a:t>
            </a:r>
            <a:r>
              <a:rPr lang="en-US" altLang="zh-CN" sz="2400"/>
              <a:t>MU-MIMO</a:t>
            </a:r>
            <a:r>
              <a:rPr lang="zh-CN" altLang="en-US" sz="2400" dirty="0"/>
              <a:t>（多用户多入多出）。</a:t>
            </a:r>
            <a:endParaRPr lang="zh-CN" altLang="en-US" sz="2400" dirty="0"/>
          </a:p>
          <a:p>
            <a:pPr>
              <a:lnSpc>
                <a:spcPct val="90000"/>
              </a:lnSpc>
            </a:pPr>
            <a:r>
              <a:rPr lang="en-US" altLang="zh-CN" sz="2400"/>
              <a:t>LTE</a:t>
            </a:r>
            <a:r>
              <a:rPr lang="zh-CN" altLang="en-US" sz="2400" dirty="0"/>
              <a:t>的基本</a:t>
            </a:r>
            <a:r>
              <a:rPr lang="en-US" altLang="zh-CN" sz="2400"/>
              <a:t>MIMO</a:t>
            </a:r>
            <a:r>
              <a:rPr lang="zh-CN" altLang="en-US" sz="2400" dirty="0"/>
              <a:t>模型是下行采用双发双收的</a:t>
            </a:r>
            <a:r>
              <a:rPr lang="en-US" altLang="zh-CN" sz="2400"/>
              <a:t>2×2</a:t>
            </a:r>
            <a:r>
              <a:rPr lang="zh-CN" altLang="en-US" sz="2400" dirty="0"/>
              <a:t>配置，上行采用单发双收的</a:t>
            </a:r>
            <a:r>
              <a:rPr lang="en-US" altLang="zh-CN" sz="2400"/>
              <a:t>1×2</a:t>
            </a:r>
            <a:r>
              <a:rPr lang="zh-CN" altLang="en-US" sz="2400" dirty="0"/>
              <a:t>配置，但可考虑更多的天线配置（最多</a:t>
            </a:r>
            <a:r>
              <a:rPr lang="en-US" altLang="zh-CN" sz="2400"/>
              <a:t>4×4</a:t>
            </a:r>
            <a:r>
              <a:rPr lang="zh-CN" altLang="en-US" sz="2400" dirty="0"/>
              <a:t>）。</a:t>
            </a:r>
            <a:r>
              <a:rPr lang="en-US" altLang="zh-CN" sz="2400"/>
              <a:t>LTE</a:t>
            </a:r>
            <a:r>
              <a:rPr lang="zh-CN" altLang="en-US" sz="2400" dirty="0"/>
              <a:t>在上行还采用了虚拟</a:t>
            </a:r>
            <a:r>
              <a:rPr lang="en-US" altLang="zh-CN" sz="2400"/>
              <a:t>MIMO</a:t>
            </a:r>
            <a:r>
              <a:rPr lang="zh-CN" altLang="en-US" sz="2400" dirty="0"/>
              <a:t>以增大容量。</a:t>
            </a:r>
            <a:r>
              <a:rPr lang="en-US" altLang="zh-CN" sz="2400"/>
              <a:t>R8</a:t>
            </a:r>
            <a:r>
              <a:rPr lang="zh-CN" altLang="en-US" sz="2400" dirty="0"/>
              <a:t>版本中，下行支持</a:t>
            </a:r>
            <a:r>
              <a:rPr lang="en-US" altLang="zh-CN" sz="2400"/>
              <a:t>MIMO</a:t>
            </a:r>
            <a:r>
              <a:rPr lang="zh-CN" altLang="en-US" sz="2400" dirty="0"/>
              <a:t>发射的信道有</a:t>
            </a:r>
            <a:r>
              <a:rPr lang="en-US" altLang="zh-CN" sz="2400"/>
              <a:t>PDSCH</a:t>
            </a:r>
            <a:r>
              <a:rPr lang="zh-CN" altLang="en-US" sz="2400" dirty="0"/>
              <a:t>（物理下行共享信道）和</a:t>
            </a:r>
            <a:r>
              <a:rPr lang="en-US" altLang="zh-CN" sz="2400"/>
              <a:t>PMCH</a:t>
            </a:r>
            <a:r>
              <a:rPr lang="zh-CN" altLang="en-US" sz="2400" dirty="0"/>
              <a:t>（物理多播信道），其余的下行物理信道均不支持，只能采用单天线发射或发射分集。</a:t>
            </a:r>
            <a:endParaRPr lang="zh-CN" altLang="en-U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二、</a:t>
            </a: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17410" name="Rectangle 2"/>
          <p:cNvSpPr>
            <a:spLocks noGrp="1"/>
          </p:cNvSpPr>
          <p:nvPr/>
        </p:nvSpPr>
        <p:spPr>
          <a:xfrm>
            <a:off x="876300" y="947738"/>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en-US" altLang="zh-CN" sz="2850" strike="noStrike" noProof="1">
                <a:latin typeface="微软雅黑" panose="020B0503020204020204" charset="-122"/>
                <a:ea typeface="微软雅黑" panose="020B0503020204020204" charset="-122"/>
                <a:cs typeface="+mj-cs"/>
              </a:rPr>
              <a:t>MIMO</a:t>
            </a:r>
            <a:r>
              <a:rPr lang="zh-CN" altLang="en-US" sz="2850" strike="noStrike" noProof="1">
                <a:latin typeface="微软雅黑" panose="020B0503020204020204" charset="-122"/>
                <a:ea typeface="微软雅黑" panose="020B0503020204020204" charset="-122"/>
                <a:cs typeface="+mj-cs"/>
              </a:rPr>
              <a:t>原理</a:t>
            </a:r>
            <a:endParaRPr lang="zh-CN" altLang="en-US" sz="2850" strike="noStrike" noProof="1"/>
          </a:p>
        </p:txBody>
      </p:sp>
      <p:grpSp>
        <p:nvGrpSpPr>
          <p:cNvPr id="60421" name="Group 5"/>
          <p:cNvGrpSpPr/>
          <p:nvPr/>
        </p:nvGrpSpPr>
        <p:grpSpPr>
          <a:xfrm>
            <a:off x="1139825" y="1246188"/>
            <a:ext cx="9956800" cy="3622675"/>
            <a:chOff x="0" y="735"/>
            <a:chExt cx="5602" cy="2061"/>
          </a:xfrm>
        </p:grpSpPr>
        <p:sp>
          <p:nvSpPr>
            <p:cNvPr id="60422" name="Rectangle 6"/>
            <p:cNvSpPr/>
            <p:nvPr/>
          </p:nvSpPr>
          <p:spPr>
            <a:xfrm>
              <a:off x="4241" y="916"/>
              <a:ext cx="998" cy="1724"/>
            </a:xfrm>
            <a:prstGeom prst="rect">
              <a:avLst/>
            </a:prstGeom>
            <a:solidFill>
              <a:srgbClr val="FFCCCC"/>
            </a:solidFill>
            <a:ln w="9525">
              <a:noFill/>
            </a:ln>
          </p:spPr>
          <p:txBody>
            <a:bodyPr wrap="none" anchor="ctr" anchorCtr="0"/>
            <a:lstStyle/>
            <a:p>
              <a:pPr algn="ctr" eaLnBrk="0" hangingPunct="0">
                <a:buClrTx/>
                <a:buFontTx/>
              </a:pPr>
              <a:endParaRPr lang="zh-CN" altLang="zh-CN" sz="100" dirty="0">
                <a:solidFill>
                  <a:schemeClr val="bg1"/>
                </a:solidFill>
                <a:latin typeface="Times New Roman" panose="02020603050405020304" pitchFamily="18" charset="0"/>
                <a:ea typeface="宋体" panose="02010600030101010101" pitchFamily="2" charset="-122"/>
              </a:endParaRPr>
            </a:p>
          </p:txBody>
        </p:sp>
        <p:sp>
          <p:nvSpPr>
            <p:cNvPr id="17414" name="Text Box 7"/>
            <p:cNvSpPr txBox="1"/>
            <p:nvPr/>
          </p:nvSpPr>
          <p:spPr>
            <a:xfrm>
              <a:off x="4286" y="1733"/>
              <a:ext cx="499" cy="156"/>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r>
                <a:rPr lang="zh-CN" altLang="en-US" sz="1190" strike="noStrike" noProof="1">
                  <a:latin typeface="Arial" panose="020B0604020202020204" pitchFamily="34" charset="0"/>
                  <a:ea typeface="黑体" panose="02010609060101010101" pitchFamily="2" charset="-122"/>
                  <a:cs typeface="+mn-cs"/>
                </a:rPr>
                <a:t>接收机</a:t>
              </a:r>
              <a:endParaRPr lang="zh-CN" altLang="en-US" sz="1190" strike="noStrike" noProof="1">
                <a:latin typeface="Arial" panose="020B0604020202020204" pitchFamily="34" charset="0"/>
                <a:ea typeface="黑体" panose="02010609060101010101" pitchFamily="2" charset="-122"/>
              </a:endParaRPr>
            </a:p>
          </p:txBody>
        </p:sp>
        <p:sp>
          <p:nvSpPr>
            <p:cNvPr id="60424" name="Line 8"/>
            <p:cNvSpPr/>
            <p:nvPr/>
          </p:nvSpPr>
          <p:spPr>
            <a:xfrm>
              <a:off x="68" y="1824"/>
              <a:ext cx="272" cy="0"/>
            </a:xfrm>
            <a:prstGeom prst="line">
              <a:avLst/>
            </a:prstGeom>
            <a:ln w="28575" cap="flat" cmpd="sng">
              <a:solidFill>
                <a:schemeClr val="tx1"/>
              </a:solidFill>
              <a:prstDash val="solid"/>
              <a:round/>
              <a:headEnd type="none" w="med" len="med"/>
              <a:tailEnd type="triangle" w="med" len="med"/>
            </a:ln>
            <a:effectLst>
              <a:outerShdw dist="45791" dir="3378595" algn="ctr" rotWithShape="0">
                <a:srgbClr val="000000">
                  <a:alpha val="50000"/>
                </a:srgbClr>
              </a:outerShdw>
            </a:effectLst>
          </p:spPr>
        </p:sp>
        <p:sp>
          <p:nvSpPr>
            <p:cNvPr id="17416" name="Text Box 9"/>
            <p:cNvSpPr txBox="1"/>
            <p:nvPr/>
          </p:nvSpPr>
          <p:spPr>
            <a:xfrm>
              <a:off x="0" y="1570"/>
              <a:ext cx="363" cy="156"/>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r>
                <a:rPr lang="zh-CN" altLang="en-US" sz="1190" strike="noStrike" noProof="1">
                  <a:latin typeface="Arial" panose="020B0604020202020204" pitchFamily="34" charset="0"/>
                  <a:ea typeface="黑体" panose="02010609060101010101" pitchFamily="2" charset="-122"/>
                  <a:cs typeface="+mn-cs"/>
                </a:rPr>
                <a:t>数据流</a:t>
              </a:r>
              <a:endParaRPr lang="zh-CN" altLang="en-US" sz="1190" strike="noStrike" noProof="1">
                <a:latin typeface="Arial" panose="020B0604020202020204" pitchFamily="34" charset="0"/>
                <a:ea typeface="黑体" panose="02010609060101010101" pitchFamily="2" charset="-122"/>
              </a:endParaRPr>
            </a:p>
          </p:txBody>
        </p:sp>
        <p:grpSp>
          <p:nvGrpSpPr>
            <p:cNvPr id="60426" name="Group 10"/>
            <p:cNvGrpSpPr/>
            <p:nvPr/>
          </p:nvGrpSpPr>
          <p:grpSpPr>
            <a:xfrm>
              <a:off x="512" y="962"/>
              <a:ext cx="508" cy="1678"/>
              <a:chOff x="512" y="1253"/>
              <a:chExt cx="508" cy="1678"/>
            </a:xfrm>
          </p:grpSpPr>
          <p:sp>
            <p:nvSpPr>
              <p:cNvPr id="60427" name="Line 11"/>
              <p:cNvSpPr/>
              <p:nvPr/>
            </p:nvSpPr>
            <p:spPr>
              <a:xfrm>
                <a:off x="512" y="2750"/>
                <a:ext cx="191" cy="0"/>
              </a:xfrm>
              <a:prstGeom prst="line">
                <a:avLst/>
              </a:prstGeom>
              <a:ln w="28575" cap="flat" cmpd="sng">
                <a:solidFill>
                  <a:schemeClr val="tx1"/>
                </a:solidFill>
                <a:prstDash val="solid"/>
                <a:round/>
                <a:headEnd type="none" w="med" len="med"/>
                <a:tailEnd type="triangle" w="med" len="med"/>
              </a:ln>
              <a:effectLst>
                <a:outerShdw dist="45791" dir="3378595" algn="ctr" rotWithShape="0">
                  <a:srgbClr val="000000">
                    <a:alpha val="50000"/>
                  </a:srgbClr>
                </a:outerShdw>
              </a:effectLst>
            </p:spPr>
          </p:sp>
          <p:sp>
            <p:nvSpPr>
              <p:cNvPr id="60428" name="Line 12"/>
              <p:cNvSpPr/>
              <p:nvPr/>
            </p:nvSpPr>
            <p:spPr>
              <a:xfrm flipV="1">
                <a:off x="521" y="2251"/>
                <a:ext cx="0" cy="499"/>
              </a:xfrm>
              <a:prstGeom prst="line">
                <a:avLst/>
              </a:prstGeom>
              <a:ln w="28575" cap="flat" cmpd="sng">
                <a:solidFill>
                  <a:schemeClr val="tx1"/>
                </a:solidFill>
                <a:prstDash val="solid"/>
                <a:round/>
                <a:headEnd type="none" w="med" len="med"/>
                <a:tailEnd type="none" w="med" len="med"/>
              </a:ln>
              <a:effectLst>
                <a:outerShdw dist="45791" dir="3378595" algn="ctr" rotWithShape="0">
                  <a:srgbClr val="000000">
                    <a:alpha val="50000"/>
                  </a:srgbClr>
                </a:outerShdw>
              </a:effectLst>
            </p:spPr>
          </p:sp>
          <p:sp>
            <p:nvSpPr>
              <p:cNvPr id="60429" name="Line 13"/>
              <p:cNvSpPr/>
              <p:nvPr/>
            </p:nvSpPr>
            <p:spPr>
              <a:xfrm>
                <a:off x="512" y="1434"/>
                <a:ext cx="191" cy="0"/>
              </a:xfrm>
              <a:prstGeom prst="line">
                <a:avLst/>
              </a:prstGeom>
              <a:ln w="28575" cap="flat" cmpd="sng">
                <a:solidFill>
                  <a:schemeClr val="tx1"/>
                </a:solidFill>
                <a:prstDash val="solid"/>
                <a:round/>
                <a:headEnd type="none" w="med" len="med"/>
                <a:tailEnd type="triangle" w="med" len="med"/>
              </a:ln>
              <a:effectLst>
                <a:outerShdw dist="45791" dir="3378595" algn="ctr" rotWithShape="0">
                  <a:srgbClr val="000000">
                    <a:alpha val="50000"/>
                  </a:srgbClr>
                </a:outerShdw>
              </a:effectLst>
            </p:spPr>
          </p:sp>
          <p:sp>
            <p:nvSpPr>
              <p:cNvPr id="60430" name="Line 14"/>
              <p:cNvSpPr/>
              <p:nvPr/>
            </p:nvSpPr>
            <p:spPr>
              <a:xfrm flipV="1">
                <a:off x="521" y="1433"/>
                <a:ext cx="0" cy="500"/>
              </a:xfrm>
              <a:prstGeom prst="line">
                <a:avLst/>
              </a:prstGeom>
              <a:ln w="28575" cap="flat" cmpd="sng">
                <a:solidFill>
                  <a:schemeClr val="tx1"/>
                </a:solidFill>
                <a:prstDash val="solid"/>
                <a:round/>
                <a:headEnd type="none" w="med" len="med"/>
                <a:tailEnd type="none" w="med" len="med"/>
              </a:ln>
              <a:effectLst>
                <a:outerShdw dist="45791" dir="3378595" algn="ctr" rotWithShape="0">
                  <a:srgbClr val="000000">
                    <a:alpha val="50000"/>
                  </a:srgbClr>
                </a:outerShdw>
              </a:effectLst>
            </p:spPr>
          </p:sp>
          <p:sp>
            <p:nvSpPr>
              <p:cNvPr id="17487" name="Rectangle 15"/>
              <p:cNvSpPr/>
              <p:nvPr/>
            </p:nvSpPr>
            <p:spPr>
              <a:xfrm>
                <a:off x="703" y="1253"/>
                <a:ext cx="317" cy="363"/>
              </a:xfrm>
              <a:prstGeom prst="rect">
                <a:avLst/>
              </a:prstGeom>
              <a:solidFill>
                <a:srgbClr val="CC00FF"/>
              </a:solidFill>
              <a:ln w="9525">
                <a:noFill/>
              </a:ln>
              <a:effectLst>
                <a:outerShdw dist="117088" dir="2963922"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zh-CN" altLang="en-US" sz="1190" strike="noStrike" noProof="1">
                    <a:solidFill>
                      <a:schemeClr val="bg1"/>
                    </a:solidFill>
                    <a:latin typeface="Arial" panose="020B0604020202020204" pitchFamily="34" charset="0"/>
                    <a:ea typeface="宋体" panose="02010600030101010101" pitchFamily="2" charset="-122"/>
                    <a:cs typeface="+mn-cs"/>
                  </a:rPr>
                  <a:t>编码</a:t>
                </a:r>
                <a:endParaRPr lang="zh-CN" altLang="en-US" sz="1190" strike="noStrike" noProof="1">
                  <a:solidFill>
                    <a:schemeClr val="bg1"/>
                  </a:solidFill>
                  <a:latin typeface="Arial" panose="020B0604020202020204" pitchFamily="34" charset="0"/>
                  <a:ea typeface="宋体" panose="02010600030101010101" pitchFamily="2" charset="-122"/>
                </a:endParaRPr>
              </a:p>
            </p:txBody>
          </p:sp>
          <p:sp>
            <p:nvSpPr>
              <p:cNvPr id="17488" name="Rectangle 16"/>
              <p:cNvSpPr/>
              <p:nvPr/>
            </p:nvSpPr>
            <p:spPr>
              <a:xfrm>
                <a:off x="703" y="2568"/>
                <a:ext cx="317" cy="363"/>
              </a:xfrm>
              <a:prstGeom prst="rect">
                <a:avLst/>
              </a:prstGeom>
              <a:solidFill>
                <a:srgbClr val="CC00FF"/>
              </a:solidFill>
              <a:ln w="9525">
                <a:noFill/>
              </a:ln>
              <a:effectLst>
                <a:outerShdw dist="117088" dir="2963922"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zh-CN" altLang="en-US" sz="1190" strike="noStrike" noProof="1">
                    <a:solidFill>
                      <a:schemeClr val="bg1"/>
                    </a:solidFill>
                    <a:latin typeface="Arial" panose="020B0604020202020204" pitchFamily="34" charset="0"/>
                    <a:ea typeface="宋体" panose="02010600030101010101" pitchFamily="2" charset="-122"/>
                    <a:cs typeface="+mn-cs"/>
                  </a:rPr>
                  <a:t>编码</a:t>
                </a:r>
                <a:endParaRPr lang="zh-CN" altLang="en-US" sz="1190" strike="noStrike" noProof="1">
                  <a:solidFill>
                    <a:schemeClr val="bg1"/>
                  </a:solidFill>
                  <a:latin typeface="Arial" panose="020B0604020202020204" pitchFamily="34" charset="0"/>
                  <a:ea typeface="宋体" panose="02010600030101010101" pitchFamily="2" charset="-122"/>
                </a:endParaRPr>
              </a:p>
            </p:txBody>
          </p:sp>
        </p:grpSp>
        <p:grpSp>
          <p:nvGrpSpPr>
            <p:cNvPr id="60433" name="Group 17"/>
            <p:cNvGrpSpPr/>
            <p:nvPr/>
          </p:nvGrpSpPr>
          <p:grpSpPr>
            <a:xfrm>
              <a:off x="1021" y="962"/>
              <a:ext cx="636" cy="1678"/>
              <a:chOff x="1021" y="1253"/>
              <a:chExt cx="636" cy="1678"/>
            </a:xfrm>
          </p:grpSpPr>
          <p:sp>
            <p:nvSpPr>
              <p:cNvPr id="60434" name="Line 18"/>
              <p:cNvSpPr/>
              <p:nvPr/>
            </p:nvSpPr>
            <p:spPr>
              <a:xfrm>
                <a:off x="1021" y="1434"/>
                <a:ext cx="227" cy="0"/>
              </a:xfrm>
              <a:prstGeom prst="line">
                <a:avLst/>
              </a:prstGeom>
              <a:ln w="28575" cap="flat" cmpd="sng">
                <a:solidFill>
                  <a:schemeClr val="tx1"/>
                </a:solidFill>
                <a:prstDash val="solid"/>
                <a:round/>
                <a:headEnd type="none" w="med" len="med"/>
                <a:tailEnd type="triangle" w="med" len="med"/>
              </a:ln>
              <a:effectLst>
                <a:outerShdw dist="45791" dir="3378595" algn="ctr" rotWithShape="0">
                  <a:srgbClr val="000000">
                    <a:alpha val="50000"/>
                  </a:srgbClr>
                </a:outerShdw>
              </a:effectLst>
            </p:spPr>
          </p:sp>
          <p:sp>
            <p:nvSpPr>
              <p:cNvPr id="60435" name="Line 19"/>
              <p:cNvSpPr/>
              <p:nvPr/>
            </p:nvSpPr>
            <p:spPr>
              <a:xfrm>
                <a:off x="1021" y="2749"/>
                <a:ext cx="227" cy="0"/>
              </a:xfrm>
              <a:prstGeom prst="line">
                <a:avLst/>
              </a:prstGeom>
              <a:ln w="28575" cap="flat" cmpd="sng">
                <a:solidFill>
                  <a:schemeClr val="tx1"/>
                </a:solidFill>
                <a:prstDash val="solid"/>
                <a:round/>
                <a:headEnd type="none" w="med" len="med"/>
                <a:tailEnd type="triangle" w="med" len="med"/>
              </a:ln>
              <a:effectLst>
                <a:outerShdw dist="45791" dir="3378595" algn="ctr" rotWithShape="0">
                  <a:srgbClr val="000000">
                    <a:alpha val="50000"/>
                  </a:srgbClr>
                </a:outerShdw>
              </a:effectLst>
            </p:spPr>
          </p:sp>
          <p:sp>
            <p:nvSpPr>
              <p:cNvPr id="17481" name="Rectangle 20"/>
              <p:cNvSpPr/>
              <p:nvPr/>
            </p:nvSpPr>
            <p:spPr>
              <a:xfrm>
                <a:off x="1248" y="2568"/>
                <a:ext cx="409" cy="363"/>
              </a:xfrm>
              <a:prstGeom prst="rect">
                <a:avLst/>
              </a:prstGeom>
              <a:solidFill>
                <a:schemeClr val="folHlink"/>
              </a:solidFill>
              <a:ln w="9525">
                <a:noFill/>
              </a:ln>
              <a:effectLst>
                <a:outerShdw dist="117088" dir="2963922"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zh-CN" altLang="en-US" sz="1190" strike="noStrike" noProof="1">
                    <a:solidFill>
                      <a:schemeClr val="bg1"/>
                    </a:solidFill>
                    <a:latin typeface="Arial" panose="020B0604020202020204" pitchFamily="34" charset="0"/>
                    <a:ea typeface="宋体" panose="02010600030101010101" pitchFamily="2" charset="-122"/>
                    <a:cs typeface="+mn-cs"/>
                  </a:rPr>
                  <a:t>信道交织</a:t>
                </a:r>
                <a:endParaRPr lang="zh-CN" altLang="en-US" sz="1190" strike="noStrike" noProof="1">
                  <a:solidFill>
                    <a:schemeClr val="bg1"/>
                  </a:solidFill>
                  <a:latin typeface="Arial" panose="020B0604020202020204" pitchFamily="34" charset="0"/>
                  <a:ea typeface="宋体" panose="02010600030101010101" pitchFamily="2" charset="-122"/>
                </a:endParaRPr>
              </a:p>
            </p:txBody>
          </p:sp>
          <p:sp>
            <p:nvSpPr>
              <p:cNvPr id="17482" name="Rectangle 21"/>
              <p:cNvSpPr/>
              <p:nvPr/>
            </p:nvSpPr>
            <p:spPr>
              <a:xfrm>
                <a:off x="1248" y="1253"/>
                <a:ext cx="409" cy="363"/>
              </a:xfrm>
              <a:prstGeom prst="rect">
                <a:avLst/>
              </a:prstGeom>
              <a:solidFill>
                <a:schemeClr val="folHlink"/>
              </a:solidFill>
              <a:ln w="9525">
                <a:noFill/>
              </a:ln>
              <a:effectLst>
                <a:outerShdw dist="117088" dir="2963922"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zh-CN" altLang="en-US" sz="1190" strike="noStrike" noProof="1">
                    <a:solidFill>
                      <a:schemeClr val="bg1"/>
                    </a:solidFill>
                    <a:latin typeface="Arial" panose="020B0604020202020204" pitchFamily="34" charset="0"/>
                    <a:ea typeface="宋体" panose="02010600030101010101" pitchFamily="2" charset="-122"/>
                    <a:cs typeface="+mn-cs"/>
                  </a:rPr>
                  <a:t>信道交织</a:t>
                </a:r>
                <a:endParaRPr lang="zh-CN" altLang="en-US" sz="1190" strike="noStrike" noProof="1">
                  <a:solidFill>
                    <a:schemeClr val="bg1"/>
                  </a:solidFill>
                  <a:latin typeface="Arial" panose="020B0604020202020204" pitchFamily="34" charset="0"/>
                  <a:ea typeface="宋体" panose="02010600030101010101" pitchFamily="2" charset="-122"/>
                </a:endParaRPr>
              </a:p>
            </p:txBody>
          </p:sp>
        </p:grpSp>
        <p:grpSp>
          <p:nvGrpSpPr>
            <p:cNvPr id="60438" name="Group 22"/>
            <p:cNvGrpSpPr/>
            <p:nvPr/>
          </p:nvGrpSpPr>
          <p:grpSpPr>
            <a:xfrm>
              <a:off x="1655" y="871"/>
              <a:ext cx="590" cy="1860"/>
              <a:chOff x="1655" y="1162"/>
              <a:chExt cx="590" cy="1860"/>
            </a:xfrm>
          </p:grpSpPr>
          <p:sp>
            <p:nvSpPr>
              <p:cNvPr id="60439" name="Line 23"/>
              <p:cNvSpPr/>
              <p:nvPr/>
            </p:nvSpPr>
            <p:spPr>
              <a:xfrm>
                <a:off x="1655" y="1434"/>
                <a:ext cx="181" cy="0"/>
              </a:xfrm>
              <a:prstGeom prst="line">
                <a:avLst/>
              </a:prstGeom>
              <a:ln w="28575" cap="flat" cmpd="sng">
                <a:solidFill>
                  <a:schemeClr val="tx1"/>
                </a:solidFill>
                <a:prstDash val="solid"/>
                <a:round/>
                <a:headEnd type="none" w="med" len="med"/>
                <a:tailEnd type="triangle" w="med" len="med"/>
              </a:ln>
              <a:effectLst>
                <a:outerShdw dist="45791" dir="3378595" algn="ctr" rotWithShape="0">
                  <a:srgbClr val="000000">
                    <a:alpha val="50000"/>
                  </a:srgbClr>
                </a:outerShdw>
              </a:effectLst>
            </p:spPr>
          </p:sp>
          <p:sp>
            <p:nvSpPr>
              <p:cNvPr id="17476" name="Rectangle 24"/>
              <p:cNvSpPr/>
              <p:nvPr/>
            </p:nvSpPr>
            <p:spPr>
              <a:xfrm>
                <a:off x="1836" y="1162"/>
                <a:ext cx="409" cy="545"/>
              </a:xfrm>
              <a:prstGeom prst="rect">
                <a:avLst/>
              </a:prstGeom>
              <a:solidFill>
                <a:schemeClr val="accent1"/>
              </a:solidFill>
              <a:ln w="9525">
                <a:noFill/>
              </a:ln>
              <a:effectLst>
                <a:outerShdw dist="117088" dir="2963922"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en-US" altLang="zh-CN" sz="1190" strike="noStrike" noProof="1">
                    <a:solidFill>
                      <a:schemeClr val="bg1"/>
                    </a:solidFill>
                    <a:latin typeface="Arial" panose="020B0604020202020204" pitchFamily="34" charset="0"/>
                    <a:ea typeface="宋体" panose="02010600030101010101" pitchFamily="2" charset="-122"/>
                    <a:cs typeface="+mn-cs"/>
                  </a:rPr>
                  <a:t>QPSK</a:t>
                </a:r>
                <a:endParaRPr lang="en-US" altLang="zh-CN" sz="1190" strike="noStrike" noProof="1">
                  <a:solidFill>
                    <a:schemeClr val="bg1"/>
                  </a:solidFill>
                  <a:latin typeface="Arial" panose="020B0604020202020204" pitchFamily="34" charset="0"/>
                  <a:ea typeface="宋体" panose="02010600030101010101" pitchFamily="2" charset="-122"/>
                </a:endParaRPr>
              </a:p>
              <a:p>
                <a:pPr algn="ctr" fontAlgn="base">
                  <a:lnSpc>
                    <a:spcPct val="100000"/>
                  </a:lnSpc>
                  <a:spcBef>
                    <a:spcPct val="0"/>
                  </a:spcBef>
                  <a:buClrTx/>
                  <a:buSzTx/>
                  <a:buFontTx/>
                  <a:buNone/>
                </a:pPr>
                <a:r>
                  <a:rPr lang="en-US" altLang="zh-CN" sz="1190" strike="noStrike" noProof="1">
                    <a:solidFill>
                      <a:schemeClr val="bg1"/>
                    </a:solidFill>
                    <a:latin typeface="Arial" panose="020B0604020202020204" pitchFamily="34" charset="0"/>
                    <a:ea typeface="宋体" panose="02010600030101010101" pitchFamily="2" charset="-122"/>
                    <a:cs typeface="+mn-cs"/>
                  </a:rPr>
                  <a:t>16QAM</a:t>
                </a:r>
                <a:endParaRPr lang="en-US" altLang="zh-CN" sz="1190" strike="noStrike" noProof="1">
                  <a:solidFill>
                    <a:schemeClr val="bg1"/>
                  </a:solidFill>
                  <a:latin typeface="Arial" panose="020B0604020202020204" pitchFamily="34" charset="0"/>
                  <a:ea typeface="宋体" panose="02010600030101010101" pitchFamily="2" charset="-122"/>
                </a:endParaRPr>
              </a:p>
              <a:p>
                <a:pPr algn="ctr" fontAlgn="base">
                  <a:lnSpc>
                    <a:spcPct val="100000"/>
                  </a:lnSpc>
                  <a:spcBef>
                    <a:spcPct val="0"/>
                  </a:spcBef>
                  <a:buClrTx/>
                  <a:buSzTx/>
                  <a:buFontTx/>
                  <a:buNone/>
                </a:pPr>
                <a:r>
                  <a:rPr lang="zh-CN" altLang="en-US" sz="1190" strike="noStrike" noProof="1">
                    <a:solidFill>
                      <a:schemeClr val="bg1"/>
                    </a:solidFill>
                    <a:latin typeface="Arial" panose="020B0604020202020204" pitchFamily="34" charset="0"/>
                    <a:ea typeface="宋体" panose="02010600030101010101" pitchFamily="2" charset="-122"/>
                    <a:cs typeface="+mn-cs"/>
                  </a:rPr>
                  <a:t>调制</a:t>
                </a:r>
                <a:endParaRPr lang="zh-CN" altLang="en-US" sz="1190" strike="noStrike" noProof="1">
                  <a:solidFill>
                    <a:schemeClr val="bg1"/>
                  </a:solidFill>
                  <a:latin typeface="Arial" panose="020B0604020202020204" pitchFamily="34" charset="0"/>
                  <a:ea typeface="宋体" panose="02010600030101010101" pitchFamily="2" charset="-122"/>
                </a:endParaRPr>
              </a:p>
            </p:txBody>
          </p:sp>
          <p:sp>
            <p:nvSpPr>
              <p:cNvPr id="60441" name="Line 25"/>
              <p:cNvSpPr/>
              <p:nvPr/>
            </p:nvSpPr>
            <p:spPr>
              <a:xfrm>
                <a:off x="1655" y="2749"/>
                <a:ext cx="181" cy="0"/>
              </a:xfrm>
              <a:prstGeom prst="line">
                <a:avLst/>
              </a:prstGeom>
              <a:ln w="28575" cap="flat" cmpd="sng">
                <a:solidFill>
                  <a:schemeClr val="tx1"/>
                </a:solidFill>
                <a:prstDash val="solid"/>
                <a:round/>
                <a:headEnd type="none" w="med" len="med"/>
                <a:tailEnd type="triangle" w="med" len="med"/>
              </a:ln>
              <a:effectLst>
                <a:outerShdw dist="45791" dir="3378595" algn="ctr" rotWithShape="0">
                  <a:srgbClr val="000000">
                    <a:alpha val="50000"/>
                  </a:srgbClr>
                </a:outerShdw>
              </a:effectLst>
            </p:spPr>
          </p:sp>
          <p:sp>
            <p:nvSpPr>
              <p:cNvPr id="17478" name="Rectangle 26"/>
              <p:cNvSpPr/>
              <p:nvPr/>
            </p:nvSpPr>
            <p:spPr>
              <a:xfrm>
                <a:off x="1836" y="2477"/>
                <a:ext cx="409" cy="545"/>
              </a:xfrm>
              <a:prstGeom prst="rect">
                <a:avLst/>
              </a:prstGeom>
              <a:solidFill>
                <a:schemeClr val="accent1"/>
              </a:solidFill>
              <a:ln w="9525">
                <a:noFill/>
              </a:ln>
              <a:effectLst>
                <a:outerShdw dist="117088" dir="2963922"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en-US" altLang="zh-CN" sz="1190" strike="noStrike" noProof="1">
                    <a:solidFill>
                      <a:schemeClr val="bg1"/>
                    </a:solidFill>
                    <a:latin typeface="Arial" panose="020B0604020202020204" pitchFamily="34" charset="0"/>
                    <a:ea typeface="宋体" panose="02010600030101010101" pitchFamily="2" charset="-122"/>
                    <a:cs typeface="+mn-cs"/>
                  </a:rPr>
                  <a:t>QPSK</a:t>
                </a:r>
                <a:endParaRPr lang="en-US" altLang="zh-CN" sz="1190" strike="noStrike" noProof="1">
                  <a:solidFill>
                    <a:schemeClr val="bg1"/>
                  </a:solidFill>
                  <a:latin typeface="Arial" panose="020B0604020202020204" pitchFamily="34" charset="0"/>
                  <a:ea typeface="宋体" panose="02010600030101010101" pitchFamily="2" charset="-122"/>
                </a:endParaRPr>
              </a:p>
              <a:p>
                <a:pPr algn="ctr" fontAlgn="base">
                  <a:lnSpc>
                    <a:spcPct val="100000"/>
                  </a:lnSpc>
                  <a:spcBef>
                    <a:spcPct val="0"/>
                  </a:spcBef>
                  <a:buClrTx/>
                  <a:buSzTx/>
                  <a:buFontTx/>
                  <a:buNone/>
                </a:pPr>
                <a:r>
                  <a:rPr lang="en-US" altLang="zh-CN" sz="1190" strike="noStrike" noProof="1">
                    <a:solidFill>
                      <a:schemeClr val="bg1"/>
                    </a:solidFill>
                    <a:latin typeface="Arial" panose="020B0604020202020204" pitchFamily="34" charset="0"/>
                    <a:ea typeface="宋体" panose="02010600030101010101" pitchFamily="2" charset="-122"/>
                    <a:cs typeface="+mn-cs"/>
                  </a:rPr>
                  <a:t>16QAM</a:t>
                </a:r>
                <a:endParaRPr lang="en-US" altLang="zh-CN" sz="1190" strike="noStrike" noProof="1">
                  <a:solidFill>
                    <a:schemeClr val="bg1"/>
                  </a:solidFill>
                  <a:latin typeface="Arial" panose="020B0604020202020204" pitchFamily="34" charset="0"/>
                  <a:ea typeface="宋体" panose="02010600030101010101" pitchFamily="2" charset="-122"/>
                </a:endParaRPr>
              </a:p>
              <a:p>
                <a:pPr algn="ctr" fontAlgn="base">
                  <a:lnSpc>
                    <a:spcPct val="100000"/>
                  </a:lnSpc>
                  <a:spcBef>
                    <a:spcPct val="0"/>
                  </a:spcBef>
                  <a:buClrTx/>
                  <a:buSzTx/>
                  <a:buFontTx/>
                  <a:buNone/>
                </a:pPr>
                <a:r>
                  <a:rPr lang="zh-CN" altLang="en-US" sz="1190" strike="noStrike" noProof="1">
                    <a:solidFill>
                      <a:schemeClr val="bg1"/>
                    </a:solidFill>
                    <a:latin typeface="Arial" panose="020B0604020202020204" pitchFamily="34" charset="0"/>
                    <a:ea typeface="宋体" panose="02010600030101010101" pitchFamily="2" charset="-122"/>
                    <a:cs typeface="+mn-cs"/>
                  </a:rPr>
                  <a:t>调制</a:t>
                </a:r>
                <a:endParaRPr lang="zh-CN" altLang="en-US" sz="1190" strike="noStrike" noProof="1">
                  <a:solidFill>
                    <a:schemeClr val="bg1"/>
                  </a:solidFill>
                  <a:latin typeface="Arial" panose="020B0604020202020204" pitchFamily="34" charset="0"/>
                  <a:ea typeface="宋体" panose="02010600030101010101" pitchFamily="2" charset="-122"/>
                </a:endParaRPr>
              </a:p>
            </p:txBody>
          </p:sp>
        </p:grpSp>
        <p:grpSp>
          <p:nvGrpSpPr>
            <p:cNvPr id="60443" name="Group 27"/>
            <p:cNvGrpSpPr/>
            <p:nvPr/>
          </p:nvGrpSpPr>
          <p:grpSpPr>
            <a:xfrm>
              <a:off x="3334" y="826"/>
              <a:ext cx="317" cy="1632"/>
              <a:chOff x="3334" y="1117"/>
              <a:chExt cx="317" cy="1632"/>
            </a:xfrm>
          </p:grpSpPr>
          <p:sp>
            <p:nvSpPr>
              <p:cNvPr id="60444" name="Line 28"/>
              <p:cNvSpPr/>
              <p:nvPr/>
            </p:nvSpPr>
            <p:spPr>
              <a:xfrm>
                <a:off x="3334" y="1434"/>
                <a:ext cx="226" cy="0"/>
              </a:xfrm>
              <a:prstGeom prst="line">
                <a:avLst/>
              </a:prstGeom>
              <a:ln w="19050" cap="flat" cmpd="sng">
                <a:solidFill>
                  <a:schemeClr val="tx1"/>
                </a:solidFill>
                <a:prstDash val="solid"/>
                <a:round/>
                <a:headEnd type="none" w="med" len="med"/>
                <a:tailEnd type="none" w="med" len="med"/>
              </a:ln>
            </p:spPr>
          </p:sp>
          <p:sp>
            <p:nvSpPr>
              <p:cNvPr id="60445" name="Line 29"/>
              <p:cNvSpPr/>
              <p:nvPr/>
            </p:nvSpPr>
            <p:spPr>
              <a:xfrm flipV="1">
                <a:off x="3560" y="1117"/>
                <a:ext cx="0" cy="317"/>
              </a:xfrm>
              <a:prstGeom prst="line">
                <a:avLst/>
              </a:prstGeom>
              <a:ln w="19050" cap="flat" cmpd="sng">
                <a:solidFill>
                  <a:schemeClr val="tx1"/>
                </a:solidFill>
                <a:prstDash val="solid"/>
                <a:round/>
                <a:headEnd type="none" w="med" len="med"/>
                <a:tailEnd type="none" w="med" len="med"/>
              </a:ln>
            </p:spPr>
          </p:sp>
          <p:sp>
            <p:nvSpPr>
              <p:cNvPr id="60446" name="Line 30"/>
              <p:cNvSpPr/>
              <p:nvPr/>
            </p:nvSpPr>
            <p:spPr>
              <a:xfrm flipH="1" flipV="1">
                <a:off x="3470" y="1117"/>
                <a:ext cx="90" cy="181"/>
              </a:xfrm>
              <a:prstGeom prst="line">
                <a:avLst/>
              </a:prstGeom>
              <a:ln w="19050" cap="flat" cmpd="sng">
                <a:solidFill>
                  <a:schemeClr val="tx1"/>
                </a:solidFill>
                <a:prstDash val="solid"/>
                <a:round/>
                <a:headEnd type="none" w="med" len="med"/>
                <a:tailEnd type="none" w="med" len="med"/>
              </a:ln>
            </p:spPr>
          </p:sp>
          <p:sp>
            <p:nvSpPr>
              <p:cNvPr id="60447" name="Line 31"/>
              <p:cNvSpPr/>
              <p:nvPr/>
            </p:nvSpPr>
            <p:spPr>
              <a:xfrm flipH="1">
                <a:off x="3560" y="1117"/>
                <a:ext cx="91" cy="181"/>
              </a:xfrm>
              <a:prstGeom prst="line">
                <a:avLst/>
              </a:prstGeom>
              <a:ln w="19050" cap="flat" cmpd="sng">
                <a:solidFill>
                  <a:schemeClr val="tx1"/>
                </a:solidFill>
                <a:prstDash val="solid"/>
                <a:round/>
                <a:headEnd type="none" w="med" len="med"/>
                <a:tailEnd type="none" w="med" len="med"/>
              </a:ln>
            </p:spPr>
          </p:sp>
          <p:sp>
            <p:nvSpPr>
              <p:cNvPr id="60448" name="Line 32"/>
              <p:cNvSpPr/>
              <p:nvPr/>
            </p:nvSpPr>
            <p:spPr>
              <a:xfrm>
                <a:off x="3334" y="2749"/>
                <a:ext cx="226" cy="0"/>
              </a:xfrm>
              <a:prstGeom prst="line">
                <a:avLst/>
              </a:prstGeom>
              <a:ln w="19050" cap="flat" cmpd="sng">
                <a:solidFill>
                  <a:schemeClr val="tx1"/>
                </a:solidFill>
                <a:prstDash val="solid"/>
                <a:round/>
                <a:headEnd type="none" w="med" len="med"/>
                <a:tailEnd type="none" w="med" len="med"/>
              </a:ln>
            </p:spPr>
          </p:sp>
          <p:sp>
            <p:nvSpPr>
              <p:cNvPr id="60449" name="Line 33"/>
              <p:cNvSpPr/>
              <p:nvPr/>
            </p:nvSpPr>
            <p:spPr>
              <a:xfrm flipV="1">
                <a:off x="3560" y="2432"/>
                <a:ext cx="0" cy="317"/>
              </a:xfrm>
              <a:prstGeom prst="line">
                <a:avLst/>
              </a:prstGeom>
              <a:ln w="19050" cap="flat" cmpd="sng">
                <a:solidFill>
                  <a:schemeClr val="tx1"/>
                </a:solidFill>
                <a:prstDash val="solid"/>
                <a:round/>
                <a:headEnd type="none" w="med" len="med"/>
                <a:tailEnd type="none" w="med" len="med"/>
              </a:ln>
            </p:spPr>
          </p:sp>
          <p:sp>
            <p:nvSpPr>
              <p:cNvPr id="60450" name="Line 34"/>
              <p:cNvSpPr/>
              <p:nvPr/>
            </p:nvSpPr>
            <p:spPr>
              <a:xfrm flipH="1" flipV="1">
                <a:off x="3470" y="2432"/>
                <a:ext cx="90" cy="181"/>
              </a:xfrm>
              <a:prstGeom prst="line">
                <a:avLst/>
              </a:prstGeom>
              <a:ln w="19050" cap="flat" cmpd="sng">
                <a:solidFill>
                  <a:schemeClr val="tx1"/>
                </a:solidFill>
                <a:prstDash val="solid"/>
                <a:round/>
                <a:headEnd type="none" w="med" len="med"/>
                <a:tailEnd type="none" w="med" len="med"/>
              </a:ln>
            </p:spPr>
          </p:sp>
          <p:sp>
            <p:nvSpPr>
              <p:cNvPr id="60451" name="Line 35"/>
              <p:cNvSpPr/>
              <p:nvPr/>
            </p:nvSpPr>
            <p:spPr>
              <a:xfrm flipH="1">
                <a:off x="3560" y="2432"/>
                <a:ext cx="91" cy="181"/>
              </a:xfrm>
              <a:prstGeom prst="line">
                <a:avLst/>
              </a:prstGeom>
              <a:ln w="19050" cap="flat" cmpd="sng">
                <a:solidFill>
                  <a:schemeClr val="tx1"/>
                </a:solidFill>
                <a:prstDash val="solid"/>
                <a:round/>
                <a:headEnd type="none" w="med" len="med"/>
                <a:tailEnd type="none" w="med" len="med"/>
              </a:ln>
            </p:spPr>
          </p:sp>
        </p:grpSp>
        <p:grpSp>
          <p:nvGrpSpPr>
            <p:cNvPr id="60452" name="Group 36"/>
            <p:cNvGrpSpPr/>
            <p:nvPr/>
          </p:nvGrpSpPr>
          <p:grpSpPr>
            <a:xfrm>
              <a:off x="3924" y="826"/>
              <a:ext cx="317" cy="1632"/>
              <a:chOff x="3924" y="1117"/>
              <a:chExt cx="317" cy="1632"/>
            </a:xfrm>
          </p:grpSpPr>
          <p:sp>
            <p:nvSpPr>
              <p:cNvPr id="60453" name="Line 37"/>
              <p:cNvSpPr/>
              <p:nvPr/>
            </p:nvSpPr>
            <p:spPr>
              <a:xfrm>
                <a:off x="4015" y="2749"/>
                <a:ext cx="226" cy="0"/>
              </a:xfrm>
              <a:prstGeom prst="line">
                <a:avLst/>
              </a:prstGeom>
              <a:ln w="19050" cap="flat" cmpd="sng">
                <a:solidFill>
                  <a:schemeClr val="tx1"/>
                </a:solidFill>
                <a:prstDash val="solid"/>
                <a:round/>
                <a:headEnd type="none" w="med" len="med"/>
                <a:tailEnd type="none" w="med" len="med"/>
              </a:ln>
            </p:spPr>
          </p:sp>
          <p:sp>
            <p:nvSpPr>
              <p:cNvPr id="60454" name="Line 38"/>
              <p:cNvSpPr/>
              <p:nvPr/>
            </p:nvSpPr>
            <p:spPr>
              <a:xfrm flipV="1">
                <a:off x="4014" y="2432"/>
                <a:ext cx="0" cy="317"/>
              </a:xfrm>
              <a:prstGeom prst="line">
                <a:avLst/>
              </a:prstGeom>
              <a:ln w="19050" cap="flat" cmpd="sng">
                <a:solidFill>
                  <a:schemeClr val="tx1"/>
                </a:solidFill>
                <a:prstDash val="solid"/>
                <a:round/>
                <a:headEnd type="none" w="med" len="med"/>
                <a:tailEnd type="none" w="med" len="med"/>
              </a:ln>
            </p:spPr>
          </p:sp>
          <p:sp>
            <p:nvSpPr>
              <p:cNvPr id="60455" name="Line 39"/>
              <p:cNvSpPr/>
              <p:nvPr/>
            </p:nvSpPr>
            <p:spPr>
              <a:xfrm flipH="1" flipV="1">
                <a:off x="3924" y="2432"/>
                <a:ext cx="90" cy="181"/>
              </a:xfrm>
              <a:prstGeom prst="line">
                <a:avLst/>
              </a:prstGeom>
              <a:ln w="19050" cap="flat" cmpd="sng">
                <a:solidFill>
                  <a:schemeClr val="tx1"/>
                </a:solidFill>
                <a:prstDash val="solid"/>
                <a:round/>
                <a:headEnd type="none" w="med" len="med"/>
                <a:tailEnd type="none" w="med" len="med"/>
              </a:ln>
            </p:spPr>
          </p:sp>
          <p:sp>
            <p:nvSpPr>
              <p:cNvPr id="60456" name="Line 40"/>
              <p:cNvSpPr/>
              <p:nvPr/>
            </p:nvSpPr>
            <p:spPr>
              <a:xfrm flipH="1">
                <a:off x="4014" y="2432"/>
                <a:ext cx="91" cy="181"/>
              </a:xfrm>
              <a:prstGeom prst="line">
                <a:avLst/>
              </a:prstGeom>
              <a:ln w="19050" cap="flat" cmpd="sng">
                <a:solidFill>
                  <a:schemeClr val="tx1"/>
                </a:solidFill>
                <a:prstDash val="solid"/>
                <a:round/>
                <a:headEnd type="none" w="med" len="med"/>
                <a:tailEnd type="none" w="med" len="med"/>
              </a:ln>
            </p:spPr>
          </p:sp>
          <p:sp>
            <p:nvSpPr>
              <p:cNvPr id="60457" name="Line 41"/>
              <p:cNvSpPr/>
              <p:nvPr/>
            </p:nvSpPr>
            <p:spPr>
              <a:xfrm>
                <a:off x="4015" y="1434"/>
                <a:ext cx="226" cy="0"/>
              </a:xfrm>
              <a:prstGeom prst="line">
                <a:avLst/>
              </a:prstGeom>
              <a:ln w="19050" cap="flat" cmpd="sng">
                <a:solidFill>
                  <a:schemeClr val="tx1"/>
                </a:solidFill>
                <a:prstDash val="solid"/>
                <a:round/>
                <a:headEnd type="none" w="med" len="med"/>
                <a:tailEnd type="none" w="med" len="med"/>
              </a:ln>
            </p:spPr>
          </p:sp>
          <p:sp>
            <p:nvSpPr>
              <p:cNvPr id="60458" name="Line 42"/>
              <p:cNvSpPr/>
              <p:nvPr/>
            </p:nvSpPr>
            <p:spPr>
              <a:xfrm flipV="1">
                <a:off x="4014" y="1117"/>
                <a:ext cx="0" cy="317"/>
              </a:xfrm>
              <a:prstGeom prst="line">
                <a:avLst/>
              </a:prstGeom>
              <a:ln w="19050" cap="flat" cmpd="sng">
                <a:solidFill>
                  <a:schemeClr val="tx1"/>
                </a:solidFill>
                <a:prstDash val="solid"/>
                <a:round/>
                <a:headEnd type="none" w="med" len="med"/>
                <a:tailEnd type="none" w="med" len="med"/>
              </a:ln>
            </p:spPr>
          </p:sp>
          <p:sp>
            <p:nvSpPr>
              <p:cNvPr id="60459" name="Line 43"/>
              <p:cNvSpPr/>
              <p:nvPr/>
            </p:nvSpPr>
            <p:spPr>
              <a:xfrm flipH="1" flipV="1">
                <a:off x="3924" y="1117"/>
                <a:ext cx="90" cy="181"/>
              </a:xfrm>
              <a:prstGeom prst="line">
                <a:avLst/>
              </a:prstGeom>
              <a:ln w="19050" cap="flat" cmpd="sng">
                <a:solidFill>
                  <a:schemeClr val="tx1"/>
                </a:solidFill>
                <a:prstDash val="solid"/>
                <a:round/>
                <a:headEnd type="none" w="med" len="med"/>
                <a:tailEnd type="none" w="med" len="med"/>
              </a:ln>
            </p:spPr>
          </p:sp>
          <p:sp>
            <p:nvSpPr>
              <p:cNvPr id="60460" name="Line 44"/>
              <p:cNvSpPr/>
              <p:nvPr/>
            </p:nvSpPr>
            <p:spPr>
              <a:xfrm flipH="1">
                <a:off x="4014" y="1117"/>
                <a:ext cx="91" cy="181"/>
              </a:xfrm>
              <a:prstGeom prst="line">
                <a:avLst/>
              </a:prstGeom>
              <a:ln w="19050" cap="flat" cmpd="sng">
                <a:solidFill>
                  <a:schemeClr val="tx1"/>
                </a:solidFill>
                <a:prstDash val="solid"/>
                <a:round/>
                <a:headEnd type="none" w="med" len="med"/>
                <a:tailEnd type="none" w="med" len="med"/>
              </a:ln>
            </p:spPr>
          </p:sp>
        </p:grpSp>
        <p:grpSp>
          <p:nvGrpSpPr>
            <p:cNvPr id="60461" name="Group 45"/>
            <p:cNvGrpSpPr/>
            <p:nvPr/>
          </p:nvGrpSpPr>
          <p:grpSpPr>
            <a:xfrm>
              <a:off x="4332" y="1007"/>
              <a:ext cx="408" cy="1588"/>
              <a:chOff x="4332" y="1298"/>
              <a:chExt cx="408" cy="1588"/>
            </a:xfrm>
          </p:grpSpPr>
          <p:sp>
            <p:nvSpPr>
              <p:cNvPr id="17457" name="Rectangle 46"/>
              <p:cNvSpPr/>
              <p:nvPr/>
            </p:nvSpPr>
            <p:spPr>
              <a:xfrm>
                <a:off x="4332" y="1298"/>
                <a:ext cx="408" cy="272"/>
              </a:xfrm>
              <a:prstGeom prst="rect">
                <a:avLst/>
              </a:prstGeom>
              <a:solidFill>
                <a:srgbClr val="9999FF"/>
              </a:solidFill>
              <a:ln w="9525">
                <a:noFill/>
              </a:ln>
              <a:effectLst>
                <a:outerShdw dist="107763" dir="2699999"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en-US" altLang="zh-CN" sz="1190" strike="noStrike" noProof="1">
                    <a:solidFill>
                      <a:schemeClr val="bg1"/>
                    </a:solidFill>
                    <a:latin typeface="Arial" panose="020B0604020202020204" pitchFamily="34" charset="0"/>
                    <a:ea typeface="宋体" panose="02010600030101010101" pitchFamily="2" charset="-122"/>
                    <a:cs typeface="+mn-cs"/>
                  </a:rPr>
                  <a:t>Detector</a:t>
                </a:r>
                <a:endParaRPr lang="en-US" altLang="zh-CN" sz="1190" strike="noStrike" noProof="1">
                  <a:solidFill>
                    <a:schemeClr val="bg1"/>
                  </a:solidFill>
                  <a:latin typeface="Arial" panose="020B0604020202020204" pitchFamily="34" charset="0"/>
                  <a:ea typeface="宋体" panose="02010600030101010101" pitchFamily="2" charset="-122"/>
                </a:endParaRPr>
              </a:p>
            </p:txBody>
          </p:sp>
          <p:sp>
            <p:nvSpPr>
              <p:cNvPr id="17458" name="Rectangle 47"/>
              <p:cNvSpPr/>
              <p:nvPr/>
            </p:nvSpPr>
            <p:spPr>
              <a:xfrm>
                <a:off x="4332" y="2614"/>
                <a:ext cx="408" cy="272"/>
              </a:xfrm>
              <a:prstGeom prst="rect">
                <a:avLst/>
              </a:prstGeom>
              <a:solidFill>
                <a:srgbClr val="9999FF"/>
              </a:solidFill>
              <a:ln w="9525">
                <a:noFill/>
              </a:ln>
              <a:effectLst>
                <a:outerShdw dist="107763" dir="2699999"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en-US" altLang="zh-CN" sz="1190" strike="noStrike" noProof="1">
                    <a:solidFill>
                      <a:schemeClr val="bg1"/>
                    </a:solidFill>
                    <a:latin typeface="Arial" panose="020B0604020202020204" pitchFamily="34" charset="0"/>
                    <a:ea typeface="宋体" panose="02010600030101010101" pitchFamily="2" charset="-122"/>
                    <a:cs typeface="+mn-cs"/>
                  </a:rPr>
                  <a:t>Detector</a:t>
                </a:r>
                <a:endParaRPr lang="en-US" altLang="zh-CN" sz="1190" strike="noStrike" noProof="1">
                  <a:solidFill>
                    <a:schemeClr val="bg1"/>
                  </a:solidFill>
                  <a:latin typeface="Arial" panose="020B0604020202020204" pitchFamily="34" charset="0"/>
                  <a:ea typeface="宋体" panose="02010600030101010101" pitchFamily="2" charset="-122"/>
                </a:endParaRPr>
              </a:p>
            </p:txBody>
          </p:sp>
        </p:grpSp>
        <p:grpSp>
          <p:nvGrpSpPr>
            <p:cNvPr id="60464" name="Group 48"/>
            <p:cNvGrpSpPr/>
            <p:nvPr/>
          </p:nvGrpSpPr>
          <p:grpSpPr>
            <a:xfrm>
              <a:off x="4740" y="1131"/>
              <a:ext cx="408" cy="1337"/>
              <a:chOff x="4740" y="1422"/>
              <a:chExt cx="408" cy="1337"/>
            </a:xfrm>
          </p:grpSpPr>
          <p:sp>
            <p:nvSpPr>
              <p:cNvPr id="60465" name="Line 49"/>
              <p:cNvSpPr/>
              <p:nvPr/>
            </p:nvSpPr>
            <p:spPr>
              <a:xfrm flipH="1" flipV="1">
                <a:off x="4740" y="1434"/>
                <a:ext cx="272" cy="0"/>
              </a:xfrm>
              <a:prstGeom prst="line">
                <a:avLst/>
              </a:prstGeom>
              <a:ln w="28575" cap="flat" cmpd="sng">
                <a:solidFill>
                  <a:schemeClr val="tx1"/>
                </a:solidFill>
                <a:prstDash val="solid"/>
                <a:round/>
                <a:headEnd type="none" w="med" len="med"/>
                <a:tailEnd type="none" w="med" len="med"/>
              </a:ln>
              <a:effectLst>
                <a:outerShdw dist="45791" dir="3378595" algn="ctr" rotWithShape="0">
                  <a:srgbClr val="000000">
                    <a:alpha val="50000"/>
                  </a:srgbClr>
                </a:outerShdw>
              </a:effectLst>
            </p:spPr>
          </p:sp>
          <p:sp>
            <p:nvSpPr>
              <p:cNvPr id="60466" name="Line 50"/>
              <p:cNvSpPr/>
              <p:nvPr/>
            </p:nvSpPr>
            <p:spPr>
              <a:xfrm flipH="1" flipV="1">
                <a:off x="5012" y="1422"/>
                <a:ext cx="0" cy="511"/>
              </a:xfrm>
              <a:prstGeom prst="line">
                <a:avLst/>
              </a:prstGeom>
              <a:ln w="28575" cap="flat" cmpd="sng">
                <a:solidFill>
                  <a:schemeClr val="tx1"/>
                </a:solidFill>
                <a:prstDash val="solid"/>
                <a:round/>
                <a:headEnd type="none" w="med" len="med"/>
                <a:tailEnd type="none" w="med" len="med"/>
              </a:ln>
              <a:effectLst>
                <a:outerShdw dist="45791" dir="3378595" algn="ctr" rotWithShape="0">
                  <a:srgbClr val="000000">
                    <a:alpha val="50000"/>
                  </a:srgbClr>
                </a:outerShdw>
              </a:effectLst>
            </p:spPr>
          </p:sp>
          <p:sp>
            <p:nvSpPr>
              <p:cNvPr id="17454" name="Rectangle 51"/>
              <p:cNvSpPr/>
              <p:nvPr/>
            </p:nvSpPr>
            <p:spPr>
              <a:xfrm>
                <a:off x="4876" y="1888"/>
                <a:ext cx="272" cy="408"/>
              </a:xfrm>
              <a:prstGeom prst="rect">
                <a:avLst/>
              </a:prstGeom>
              <a:solidFill>
                <a:srgbClr val="993300"/>
              </a:solidFill>
              <a:ln w="9525">
                <a:noFill/>
              </a:ln>
              <a:effectLst>
                <a:outerShdw dist="107763" dir="2699999"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zh-CN" altLang="en-US" sz="1190" strike="noStrike" noProof="1">
                    <a:solidFill>
                      <a:schemeClr val="bg1"/>
                    </a:solidFill>
                    <a:latin typeface="Arial" panose="020B0604020202020204" pitchFamily="34" charset="0"/>
                    <a:ea typeface="宋体" panose="02010600030101010101" pitchFamily="2" charset="-122"/>
                    <a:cs typeface="+mn-cs"/>
                  </a:rPr>
                  <a:t>复用</a:t>
                </a:r>
                <a:endParaRPr lang="zh-CN" altLang="en-US" sz="1190" strike="noStrike" noProof="1">
                  <a:solidFill>
                    <a:schemeClr val="bg1"/>
                  </a:solidFill>
                  <a:latin typeface="Arial" panose="020B0604020202020204" pitchFamily="34" charset="0"/>
                  <a:ea typeface="宋体" panose="02010600030101010101" pitchFamily="2" charset="-122"/>
                </a:endParaRPr>
              </a:p>
            </p:txBody>
          </p:sp>
          <p:sp>
            <p:nvSpPr>
              <p:cNvPr id="60468" name="Line 52"/>
              <p:cNvSpPr/>
              <p:nvPr/>
            </p:nvSpPr>
            <p:spPr>
              <a:xfrm flipH="1" flipV="1">
                <a:off x="5012" y="2296"/>
                <a:ext cx="0" cy="463"/>
              </a:xfrm>
              <a:prstGeom prst="line">
                <a:avLst/>
              </a:prstGeom>
              <a:ln w="28575" cap="flat" cmpd="sng">
                <a:solidFill>
                  <a:schemeClr val="tx1"/>
                </a:solidFill>
                <a:prstDash val="solid"/>
                <a:round/>
                <a:headEnd type="none" w="med" len="med"/>
                <a:tailEnd type="none" w="med" len="med"/>
              </a:ln>
              <a:effectLst>
                <a:outerShdw dist="45791" dir="3378595" algn="ctr" rotWithShape="0">
                  <a:srgbClr val="000000">
                    <a:alpha val="50000"/>
                  </a:srgbClr>
                </a:outerShdw>
              </a:effectLst>
            </p:spPr>
          </p:sp>
          <p:sp>
            <p:nvSpPr>
              <p:cNvPr id="60469" name="Line 53"/>
              <p:cNvSpPr/>
              <p:nvPr/>
            </p:nvSpPr>
            <p:spPr>
              <a:xfrm flipH="1" flipV="1">
                <a:off x="4740" y="2750"/>
                <a:ext cx="272" cy="0"/>
              </a:xfrm>
              <a:prstGeom prst="line">
                <a:avLst/>
              </a:prstGeom>
              <a:ln w="28575" cap="flat" cmpd="sng">
                <a:solidFill>
                  <a:schemeClr val="tx1"/>
                </a:solidFill>
                <a:prstDash val="solid"/>
                <a:round/>
                <a:headEnd type="none" w="med" len="med"/>
                <a:tailEnd type="none" w="med" len="med"/>
              </a:ln>
              <a:effectLst>
                <a:outerShdw dist="45791" dir="3378595" algn="ctr" rotWithShape="0">
                  <a:srgbClr val="000000">
                    <a:alpha val="50000"/>
                  </a:srgbClr>
                </a:outerShdw>
              </a:effectLst>
            </p:spPr>
          </p:sp>
        </p:grpSp>
        <p:sp>
          <p:nvSpPr>
            <p:cNvPr id="60470" name="Line 54"/>
            <p:cNvSpPr/>
            <p:nvPr/>
          </p:nvSpPr>
          <p:spPr>
            <a:xfrm>
              <a:off x="5284" y="1796"/>
              <a:ext cx="318" cy="0"/>
            </a:xfrm>
            <a:prstGeom prst="line">
              <a:avLst/>
            </a:prstGeom>
            <a:ln w="28575" cap="flat" cmpd="sng">
              <a:solidFill>
                <a:schemeClr val="tx1"/>
              </a:solidFill>
              <a:prstDash val="solid"/>
              <a:round/>
              <a:headEnd type="none" w="med" len="med"/>
              <a:tailEnd type="triangle" w="med" len="med"/>
            </a:ln>
            <a:effectLst>
              <a:outerShdw dist="45791" dir="3378595" algn="ctr" rotWithShape="0">
                <a:srgbClr val="000000">
                  <a:alpha val="50000"/>
                </a:srgbClr>
              </a:outerShdw>
            </a:effectLst>
          </p:spPr>
        </p:sp>
        <p:sp>
          <p:nvSpPr>
            <p:cNvPr id="17425" name="Text Box 55"/>
            <p:cNvSpPr txBox="1"/>
            <p:nvPr/>
          </p:nvSpPr>
          <p:spPr>
            <a:xfrm>
              <a:off x="5239" y="1525"/>
              <a:ext cx="363" cy="156"/>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r>
                <a:rPr lang="zh-CN" altLang="en-US" sz="1190" strike="noStrike" noProof="1">
                  <a:latin typeface="Arial" panose="020B0604020202020204" pitchFamily="34" charset="0"/>
                  <a:ea typeface="黑体" panose="02010609060101010101" pitchFamily="2" charset="-122"/>
                  <a:cs typeface="+mn-cs"/>
                </a:rPr>
                <a:t>数据流</a:t>
              </a:r>
              <a:endParaRPr lang="zh-CN" altLang="en-US" sz="1190" strike="noStrike" noProof="1">
                <a:latin typeface="Arial" panose="020B0604020202020204" pitchFamily="34" charset="0"/>
                <a:ea typeface="黑体" panose="02010609060101010101" pitchFamily="2" charset="-122"/>
              </a:endParaRPr>
            </a:p>
          </p:txBody>
        </p:sp>
        <p:grpSp>
          <p:nvGrpSpPr>
            <p:cNvPr id="60472" name="Group 56"/>
            <p:cNvGrpSpPr/>
            <p:nvPr/>
          </p:nvGrpSpPr>
          <p:grpSpPr>
            <a:xfrm>
              <a:off x="2245" y="735"/>
              <a:ext cx="1179" cy="2061"/>
              <a:chOff x="2245" y="1026"/>
              <a:chExt cx="1179" cy="2061"/>
            </a:xfrm>
          </p:grpSpPr>
          <p:sp>
            <p:nvSpPr>
              <p:cNvPr id="60473" name="Rectangle 57"/>
              <p:cNvSpPr/>
              <p:nvPr/>
            </p:nvSpPr>
            <p:spPr>
              <a:xfrm>
                <a:off x="2336" y="1207"/>
                <a:ext cx="1088" cy="1724"/>
              </a:xfrm>
              <a:prstGeom prst="rect">
                <a:avLst/>
              </a:prstGeom>
              <a:solidFill>
                <a:srgbClr val="FFCC66"/>
              </a:solidFill>
              <a:ln w="9525" cap="flat" cmpd="sng">
                <a:solidFill>
                  <a:schemeClr val="tx1"/>
                </a:solidFill>
                <a:prstDash val="lgDash"/>
                <a:miter/>
                <a:headEnd type="none" w="med" len="med"/>
                <a:tailEnd type="none" w="med" len="med"/>
              </a:ln>
            </p:spPr>
            <p:txBody>
              <a:bodyPr wrap="none" anchor="ctr" anchorCtr="0"/>
              <a:lstStyle/>
              <a:p>
                <a:pPr algn="ctr" eaLnBrk="0" hangingPunct="0">
                  <a:buClrTx/>
                  <a:buFontTx/>
                </a:pPr>
                <a:endParaRPr lang="zh-CN" altLang="zh-CN" sz="100" dirty="0">
                  <a:solidFill>
                    <a:schemeClr val="bg1"/>
                  </a:solidFill>
                  <a:latin typeface="Times New Roman" panose="02020603050405020304" pitchFamily="18" charset="0"/>
                  <a:ea typeface="宋体" panose="02010600030101010101" pitchFamily="2" charset="-122"/>
                </a:endParaRPr>
              </a:p>
            </p:txBody>
          </p:sp>
          <p:sp>
            <p:nvSpPr>
              <p:cNvPr id="60474" name="AutoShape 58"/>
              <p:cNvSpPr/>
              <p:nvPr/>
            </p:nvSpPr>
            <p:spPr>
              <a:xfrm>
                <a:off x="2608" y="1344"/>
                <a:ext cx="182" cy="182"/>
              </a:xfrm>
              <a:prstGeom prst="flowChartSummingJunction">
                <a:avLst/>
              </a:prstGeom>
              <a:noFill/>
              <a:ln w="19050" cap="flat" cmpd="sng">
                <a:solidFill>
                  <a:schemeClr val="tx1"/>
                </a:solidFill>
                <a:prstDash val="solid"/>
                <a:round/>
                <a:headEnd type="none" w="med" len="med"/>
                <a:tailEnd type="none" w="med" len="med"/>
              </a:ln>
            </p:spPr>
            <p:txBody>
              <a:bodyPr wrap="none" anchor="ctr" anchorCtr="0"/>
              <a:lstStyle/>
              <a:p>
                <a:pPr algn="ctr" eaLnBrk="0" hangingPunct="0">
                  <a:buClrTx/>
                  <a:buFontTx/>
                </a:pPr>
                <a:endParaRPr lang="zh-CN" altLang="zh-CN" sz="100" dirty="0">
                  <a:solidFill>
                    <a:schemeClr val="bg1"/>
                  </a:solidFill>
                  <a:latin typeface="Times New Roman" panose="02020603050405020304" pitchFamily="18" charset="0"/>
                  <a:ea typeface="宋体" panose="02010600030101010101" pitchFamily="2" charset="-122"/>
                </a:endParaRPr>
              </a:p>
            </p:txBody>
          </p:sp>
          <p:sp>
            <p:nvSpPr>
              <p:cNvPr id="60475" name="AutoShape 59"/>
              <p:cNvSpPr/>
              <p:nvPr/>
            </p:nvSpPr>
            <p:spPr>
              <a:xfrm>
                <a:off x="3152" y="1343"/>
                <a:ext cx="182" cy="182"/>
              </a:xfrm>
              <a:prstGeom prst="flowChartOr">
                <a:avLst/>
              </a:prstGeom>
              <a:noFill/>
              <a:ln w="19050" cap="flat" cmpd="sng">
                <a:solidFill>
                  <a:schemeClr val="tx1"/>
                </a:solidFill>
                <a:prstDash val="solid"/>
                <a:round/>
                <a:headEnd type="none" w="med" len="med"/>
                <a:tailEnd type="none" w="med" len="med"/>
              </a:ln>
            </p:spPr>
            <p:txBody>
              <a:bodyPr wrap="none" anchor="ctr" anchorCtr="0"/>
              <a:lstStyle/>
              <a:p>
                <a:pPr algn="ctr" eaLnBrk="0" hangingPunct="0">
                  <a:buClrTx/>
                  <a:buFontTx/>
                </a:pPr>
                <a:endParaRPr lang="zh-CN" altLang="zh-CN" sz="100" dirty="0">
                  <a:solidFill>
                    <a:schemeClr val="bg1"/>
                  </a:solidFill>
                  <a:latin typeface="Times New Roman" panose="02020603050405020304" pitchFamily="18" charset="0"/>
                  <a:ea typeface="宋体" panose="02010600030101010101" pitchFamily="2" charset="-122"/>
                </a:endParaRPr>
              </a:p>
            </p:txBody>
          </p:sp>
          <p:sp>
            <p:nvSpPr>
              <p:cNvPr id="60476" name="Line 60"/>
              <p:cNvSpPr/>
              <p:nvPr/>
            </p:nvSpPr>
            <p:spPr>
              <a:xfrm>
                <a:off x="2245" y="1434"/>
                <a:ext cx="363" cy="0"/>
              </a:xfrm>
              <a:prstGeom prst="line">
                <a:avLst/>
              </a:prstGeom>
              <a:ln w="19050" cap="flat" cmpd="sng">
                <a:solidFill>
                  <a:schemeClr val="tx1"/>
                </a:solidFill>
                <a:prstDash val="solid"/>
                <a:round/>
                <a:headEnd type="none" w="med" len="med"/>
                <a:tailEnd type="triangle" w="med" len="med"/>
              </a:ln>
            </p:spPr>
          </p:sp>
          <p:sp>
            <p:nvSpPr>
              <p:cNvPr id="60477" name="Line 61"/>
              <p:cNvSpPr/>
              <p:nvPr/>
            </p:nvSpPr>
            <p:spPr>
              <a:xfrm>
                <a:off x="2789" y="1434"/>
                <a:ext cx="363" cy="0"/>
              </a:xfrm>
              <a:prstGeom prst="line">
                <a:avLst/>
              </a:prstGeom>
              <a:ln w="19050" cap="flat" cmpd="sng">
                <a:solidFill>
                  <a:schemeClr val="tx1"/>
                </a:solidFill>
                <a:prstDash val="solid"/>
                <a:round/>
                <a:headEnd type="none" w="med" len="med"/>
                <a:tailEnd type="triangle" w="med" len="med"/>
              </a:ln>
            </p:spPr>
          </p:sp>
          <p:sp>
            <p:nvSpPr>
              <p:cNvPr id="17433" name="AutoShape 62"/>
              <p:cNvSpPr/>
              <p:nvPr/>
            </p:nvSpPr>
            <p:spPr>
              <a:xfrm>
                <a:off x="2698" y="1842"/>
                <a:ext cx="182" cy="182"/>
              </a:xfrm>
              <a:prstGeom prst="flowChartSummingJunction">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endParaRPr lang="zh-CN" altLang="zh-CN" sz="4280" strike="noStrike" noProof="1">
                  <a:solidFill>
                    <a:schemeClr val="bg1"/>
                  </a:solidFill>
                  <a:latin typeface="Arial" panose="020B0604020202020204" pitchFamily="34" charset="0"/>
                  <a:ea typeface="宋体" panose="02010600030101010101" pitchFamily="2" charset="-122"/>
                </a:endParaRPr>
              </a:p>
            </p:txBody>
          </p:sp>
          <p:sp>
            <p:nvSpPr>
              <p:cNvPr id="60479" name="Line 63"/>
              <p:cNvSpPr/>
              <p:nvPr/>
            </p:nvSpPr>
            <p:spPr>
              <a:xfrm>
                <a:off x="2472" y="1434"/>
                <a:ext cx="272" cy="408"/>
              </a:xfrm>
              <a:prstGeom prst="line">
                <a:avLst/>
              </a:prstGeom>
              <a:ln w="19050" cap="flat" cmpd="sng">
                <a:solidFill>
                  <a:schemeClr val="tx1"/>
                </a:solidFill>
                <a:prstDash val="solid"/>
                <a:round/>
                <a:headEnd type="none" w="med" len="med"/>
                <a:tailEnd type="triangle" w="med" len="med"/>
              </a:ln>
            </p:spPr>
          </p:sp>
          <p:sp>
            <p:nvSpPr>
              <p:cNvPr id="60480" name="Line 64"/>
              <p:cNvSpPr/>
              <p:nvPr/>
            </p:nvSpPr>
            <p:spPr>
              <a:xfrm>
                <a:off x="2835" y="2024"/>
                <a:ext cx="363" cy="635"/>
              </a:xfrm>
              <a:prstGeom prst="line">
                <a:avLst/>
              </a:prstGeom>
              <a:ln w="19050" cap="flat" cmpd="sng">
                <a:solidFill>
                  <a:schemeClr val="tx1"/>
                </a:solidFill>
                <a:prstDash val="solid"/>
                <a:round/>
                <a:headEnd type="none" w="med" len="med"/>
                <a:tailEnd type="triangle" w="med" len="med"/>
              </a:ln>
            </p:spPr>
          </p:sp>
          <p:sp>
            <p:nvSpPr>
              <p:cNvPr id="60481" name="AutoShape 65"/>
              <p:cNvSpPr/>
              <p:nvPr/>
            </p:nvSpPr>
            <p:spPr>
              <a:xfrm>
                <a:off x="2608" y="2658"/>
                <a:ext cx="182" cy="182"/>
              </a:xfrm>
              <a:prstGeom prst="flowChartSummingJunction">
                <a:avLst/>
              </a:prstGeom>
              <a:noFill/>
              <a:ln w="19050" cap="flat" cmpd="sng">
                <a:solidFill>
                  <a:schemeClr val="tx1"/>
                </a:solidFill>
                <a:prstDash val="solid"/>
                <a:round/>
                <a:headEnd type="none" w="med" len="med"/>
                <a:tailEnd type="none" w="med" len="med"/>
              </a:ln>
            </p:spPr>
            <p:txBody>
              <a:bodyPr wrap="none" anchor="ctr" anchorCtr="0"/>
              <a:lstStyle/>
              <a:p>
                <a:pPr algn="ctr" eaLnBrk="0" hangingPunct="0">
                  <a:buClrTx/>
                  <a:buFontTx/>
                </a:pPr>
                <a:endParaRPr lang="zh-CN" altLang="zh-CN" sz="100" dirty="0">
                  <a:solidFill>
                    <a:schemeClr val="bg1"/>
                  </a:solidFill>
                  <a:latin typeface="Times New Roman" panose="02020603050405020304" pitchFamily="18" charset="0"/>
                  <a:ea typeface="宋体" panose="02010600030101010101" pitchFamily="2" charset="-122"/>
                </a:endParaRPr>
              </a:p>
            </p:txBody>
          </p:sp>
          <p:sp>
            <p:nvSpPr>
              <p:cNvPr id="60482" name="AutoShape 66"/>
              <p:cNvSpPr/>
              <p:nvPr/>
            </p:nvSpPr>
            <p:spPr>
              <a:xfrm>
                <a:off x="3152" y="2657"/>
                <a:ext cx="182" cy="182"/>
              </a:xfrm>
              <a:prstGeom prst="flowChartOr">
                <a:avLst/>
              </a:prstGeom>
              <a:noFill/>
              <a:ln w="19050" cap="flat" cmpd="sng">
                <a:solidFill>
                  <a:schemeClr val="tx1"/>
                </a:solidFill>
                <a:prstDash val="solid"/>
                <a:round/>
                <a:headEnd type="none" w="med" len="med"/>
                <a:tailEnd type="none" w="med" len="med"/>
              </a:ln>
            </p:spPr>
            <p:txBody>
              <a:bodyPr wrap="none" anchor="ctr" anchorCtr="0"/>
              <a:lstStyle/>
              <a:p>
                <a:pPr algn="ctr" eaLnBrk="0" hangingPunct="0">
                  <a:buClrTx/>
                  <a:buFontTx/>
                </a:pPr>
                <a:endParaRPr lang="zh-CN" altLang="zh-CN" sz="100" dirty="0">
                  <a:solidFill>
                    <a:schemeClr val="bg1"/>
                  </a:solidFill>
                  <a:latin typeface="Times New Roman" panose="02020603050405020304" pitchFamily="18" charset="0"/>
                  <a:ea typeface="宋体" panose="02010600030101010101" pitchFamily="2" charset="-122"/>
                </a:endParaRPr>
              </a:p>
            </p:txBody>
          </p:sp>
          <p:sp>
            <p:nvSpPr>
              <p:cNvPr id="60483" name="Line 67"/>
              <p:cNvSpPr/>
              <p:nvPr/>
            </p:nvSpPr>
            <p:spPr>
              <a:xfrm>
                <a:off x="2245" y="2748"/>
                <a:ext cx="363" cy="0"/>
              </a:xfrm>
              <a:prstGeom prst="line">
                <a:avLst/>
              </a:prstGeom>
              <a:ln w="19050" cap="flat" cmpd="sng">
                <a:solidFill>
                  <a:schemeClr val="tx1"/>
                </a:solidFill>
                <a:prstDash val="solid"/>
                <a:round/>
                <a:headEnd type="none" w="med" len="med"/>
                <a:tailEnd type="triangle" w="med" len="med"/>
              </a:ln>
            </p:spPr>
          </p:sp>
          <p:sp>
            <p:nvSpPr>
              <p:cNvPr id="60484" name="Line 68"/>
              <p:cNvSpPr/>
              <p:nvPr/>
            </p:nvSpPr>
            <p:spPr>
              <a:xfrm>
                <a:off x="2789" y="2748"/>
                <a:ext cx="363" cy="0"/>
              </a:xfrm>
              <a:prstGeom prst="line">
                <a:avLst/>
              </a:prstGeom>
              <a:ln w="19050" cap="flat" cmpd="sng">
                <a:solidFill>
                  <a:schemeClr val="tx1"/>
                </a:solidFill>
                <a:prstDash val="solid"/>
                <a:round/>
                <a:headEnd type="none" w="med" len="med"/>
                <a:tailEnd type="triangle" w="med" len="med"/>
              </a:ln>
            </p:spPr>
          </p:sp>
          <p:sp>
            <p:nvSpPr>
              <p:cNvPr id="17440" name="AutoShape 69"/>
              <p:cNvSpPr/>
              <p:nvPr/>
            </p:nvSpPr>
            <p:spPr>
              <a:xfrm>
                <a:off x="2699" y="2160"/>
                <a:ext cx="182" cy="182"/>
              </a:xfrm>
              <a:prstGeom prst="flowChartSummingJunction">
                <a:avLst/>
              </a:prstGeom>
              <a:noFill/>
              <a:ln w="19050" cap="flat" cmpd="sng">
                <a:solidFill>
                  <a:schemeClr val="tx1"/>
                </a:solidFill>
                <a:prstDash val="solid"/>
                <a:headEnd type="none" w="med" len="med"/>
                <a:tailEnd type="none" w="med" len="med"/>
              </a:ln>
            </p:spPr>
            <p:txBody>
              <a:bodyPr wrap="none" anchor="ctr" anchorCtr="0"/>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endParaRPr lang="zh-CN" altLang="zh-CN" sz="4280" strike="noStrike" noProof="1">
                  <a:solidFill>
                    <a:schemeClr val="bg1"/>
                  </a:solidFill>
                  <a:latin typeface="Arial" panose="020B0604020202020204" pitchFamily="34" charset="0"/>
                  <a:ea typeface="宋体" panose="02010600030101010101" pitchFamily="2" charset="-122"/>
                </a:endParaRPr>
              </a:p>
            </p:txBody>
          </p:sp>
          <p:sp>
            <p:nvSpPr>
              <p:cNvPr id="60486" name="Line 70"/>
              <p:cNvSpPr/>
              <p:nvPr/>
            </p:nvSpPr>
            <p:spPr>
              <a:xfrm flipV="1">
                <a:off x="2472" y="2341"/>
                <a:ext cx="272" cy="409"/>
              </a:xfrm>
              <a:prstGeom prst="line">
                <a:avLst/>
              </a:prstGeom>
              <a:ln w="19050" cap="flat" cmpd="sng">
                <a:solidFill>
                  <a:schemeClr val="tx1"/>
                </a:solidFill>
                <a:prstDash val="solid"/>
                <a:round/>
                <a:headEnd type="none" w="med" len="med"/>
                <a:tailEnd type="triangle" w="med" len="med"/>
              </a:ln>
            </p:spPr>
          </p:sp>
          <p:sp>
            <p:nvSpPr>
              <p:cNvPr id="60487" name="Line 71"/>
              <p:cNvSpPr/>
              <p:nvPr/>
            </p:nvSpPr>
            <p:spPr>
              <a:xfrm flipV="1">
                <a:off x="2835" y="1525"/>
                <a:ext cx="363" cy="635"/>
              </a:xfrm>
              <a:prstGeom prst="line">
                <a:avLst/>
              </a:prstGeom>
              <a:ln w="19050" cap="flat" cmpd="sng">
                <a:solidFill>
                  <a:schemeClr val="tx1"/>
                </a:solidFill>
                <a:prstDash val="solid"/>
                <a:round/>
                <a:headEnd type="none" w="med" len="med"/>
                <a:tailEnd type="triangle" w="med" len="med"/>
              </a:ln>
            </p:spPr>
          </p:sp>
          <p:sp>
            <p:nvSpPr>
              <p:cNvPr id="60488" name="Line 72"/>
              <p:cNvSpPr/>
              <p:nvPr/>
            </p:nvSpPr>
            <p:spPr>
              <a:xfrm>
                <a:off x="2518" y="2251"/>
                <a:ext cx="181" cy="0"/>
              </a:xfrm>
              <a:prstGeom prst="line">
                <a:avLst/>
              </a:prstGeom>
              <a:ln w="19050" cap="flat" cmpd="sng">
                <a:solidFill>
                  <a:schemeClr val="tx1"/>
                </a:solidFill>
                <a:prstDash val="solid"/>
                <a:round/>
                <a:headEnd type="none" w="med" len="med"/>
                <a:tailEnd type="triangle" w="med" len="med"/>
              </a:ln>
            </p:spPr>
          </p:sp>
          <p:sp>
            <p:nvSpPr>
              <p:cNvPr id="17444" name="Text Box 73"/>
              <p:cNvSpPr txBox="1"/>
              <p:nvPr/>
            </p:nvSpPr>
            <p:spPr>
              <a:xfrm>
                <a:off x="2335" y="2097"/>
                <a:ext cx="318" cy="156"/>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r>
                  <a:rPr lang="en-US" altLang="zh-CN" sz="1190" strike="noStrike" noProof="1">
                    <a:latin typeface="Arial" panose="020B0604020202020204" pitchFamily="34" charset="0"/>
                    <a:ea typeface="黑体" panose="02010609060101010101" pitchFamily="2" charset="-122"/>
                    <a:cs typeface="+mn-cs"/>
                  </a:rPr>
                  <a:t>v12</a:t>
                </a:r>
                <a:endParaRPr lang="en-US" altLang="zh-CN" sz="1190" strike="noStrike" noProof="1">
                  <a:latin typeface="Arial" panose="020B0604020202020204" pitchFamily="34" charset="0"/>
                  <a:ea typeface="黑体" panose="02010609060101010101" pitchFamily="2" charset="-122"/>
                </a:endParaRPr>
              </a:p>
            </p:txBody>
          </p:sp>
          <p:sp>
            <p:nvSpPr>
              <p:cNvPr id="60490" name="Line 74"/>
              <p:cNvSpPr/>
              <p:nvPr/>
            </p:nvSpPr>
            <p:spPr>
              <a:xfrm>
                <a:off x="2517" y="1933"/>
                <a:ext cx="181" cy="0"/>
              </a:xfrm>
              <a:prstGeom prst="line">
                <a:avLst/>
              </a:prstGeom>
              <a:ln w="19050" cap="flat" cmpd="sng">
                <a:solidFill>
                  <a:schemeClr val="tx1"/>
                </a:solidFill>
                <a:prstDash val="solid"/>
                <a:round/>
                <a:headEnd type="none" w="med" len="med"/>
                <a:tailEnd type="triangle" w="med" len="med"/>
              </a:ln>
            </p:spPr>
          </p:sp>
          <p:sp>
            <p:nvSpPr>
              <p:cNvPr id="17446" name="Text Box 75"/>
              <p:cNvSpPr txBox="1"/>
              <p:nvPr/>
            </p:nvSpPr>
            <p:spPr>
              <a:xfrm>
                <a:off x="2336" y="1779"/>
                <a:ext cx="318" cy="156"/>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r>
                  <a:rPr lang="en-US" altLang="zh-CN" sz="1190" strike="noStrike" noProof="1">
                    <a:latin typeface="Arial" panose="020B0604020202020204" pitchFamily="34" charset="0"/>
                    <a:ea typeface="黑体" panose="02010609060101010101" pitchFamily="2" charset="-122"/>
                    <a:cs typeface="+mn-cs"/>
                  </a:rPr>
                  <a:t>v21</a:t>
                </a:r>
                <a:endParaRPr lang="en-US" altLang="zh-CN" sz="1190" strike="noStrike" noProof="1">
                  <a:latin typeface="Arial" panose="020B0604020202020204" pitchFamily="34" charset="0"/>
                  <a:ea typeface="黑体" panose="02010609060101010101" pitchFamily="2" charset="-122"/>
                </a:endParaRPr>
              </a:p>
            </p:txBody>
          </p:sp>
          <p:sp>
            <p:nvSpPr>
              <p:cNvPr id="17447" name="Text Box 76"/>
              <p:cNvSpPr txBox="1"/>
              <p:nvPr/>
            </p:nvSpPr>
            <p:spPr>
              <a:xfrm>
                <a:off x="2426" y="1026"/>
                <a:ext cx="318" cy="156"/>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r>
                  <a:rPr lang="en-US" altLang="zh-CN" sz="1190" strike="noStrike" noProof="1">
                    <a:latin typeface="Arial" panose="020B0604020202020204" pitchFamily="34" charset="0"/>
                    <a:ea typeface="黑体" panose="02010609060101010101" pitchFamily="2" charset="-122"/>
                    <a:cs typeface="+mn-cs"/>
                  </a:rPr>
                  <a:t>v11</a:t>
                </a:r>
                <a:endParaRPr lang="en-US" altLang="zh-CN" sz="1190" strike="noStrike" noProof="1">
                  <a:latin typeface="Arial" panose="020B0604020202020204" pitchFamily="34" charset="0"/>
                  <a:ea typeface="黑体" panose="02010609060101010101" pitchFamily="2" charset="-122"/>
                </a:endParaRPr>
              </a:p>
            </p:txBody>
          </p:sp>
          <p:sp>
            <p:nvSpPr>
              <p:cNvPr id="60493" name="Line 77"/>
              <p:cNvSpPr/>
              <p:nvPr/>
            </p:nvSpPr>
            <p:spPr>
              <a:xfrm>
                <a:off x="2699" y="1117"/>
                <a:ext cx="0" cy="227"/>
              </a:xfrm>
              <a:prstGeom prst="line">
                <a:avLst/>
              </a:prstGeom>
              <a:ln w="19050" cap="flat" cmpd="sng">
                <a:solidFill>
                  <a:schemeClr val="tx1"/>
                </a:solidFill>
                <a:prstDash val="solid"/>
                <a:round/>
                <a:headEnd type="none" w="med" len="med"/>
                <a:tailEnd type="triangle" w="med" len="med"/>
              </a:ln>
            </p:spPr>
          </p:sp>
          <p:sp>
            <p:nvSpPr>
              <p:cNvPr id="60494" name="Line 78"/>
              <p:cNvSpPr/>
              <p:nvPr/>
            </p:nvSpPr>
            <p:spPr>
              <a:xfrm flipV="1">
                <a:off x="2699" y="2840"/>
                <a:ext cx="0" cy="182"/>
              </a:xfrm>
              <a:prstGeom prst="line">
                <a:avLst/>
              </a:prstGeom>
              <a:ln w="19050" cap="flat" cmpd="sng">
                <a:solidFill>
                  <a:schemeClr val="tx1"/>
                </a:solidFill>
                <a:prstDash val="solid"/>
                <a:round/>
                <a:headEnd type="none" w="med" len="med"/>
                <a:tailEnd type="triangle" w="med" len="med"/>
              </a:ln>
            </p:spPr>
          </p:sp>
          <p:sp>
            <p:nvSpPr>
              <p:cNvPr id="17450" name="Text Box 79"/>
              <p:cNvSpPr txBox="1"/>
              <p:nvPr/>
            </p:nvSpPr>
            <p:spPr>
              <a:xfrm>
                <a:off x="2426" y="2931"/>
                <a:ext cx="318" cy="156"/>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r>
                  <a:rPr lang="en-US" altLang="zh-CN" sz="1190" strike="noStrike" noProof="1">
                    <a:latin typeface="Arial" panose="020B0604020202020204" pitchFamily="34" charset="0"/>
                    <a:ea typeface="黑体" panose="02010609060101010101" pitchFamily="2" charset="-122"/>
                    <a:cs typeface="+mn-cs"/>
                  </a:rPr>
                  <a:t>v22</a:t>
                </a:r>
                <a:endParaRPr lang="en-US" altLang="zh-CN" sz="1190" strike="noStrike" noProof="1">
                  <a:latin typeface="Arial" panose="020B0604020202020204" pitchFamily="34" charset="0"/>
                  <a:ea typeface="黑体" panose="02010609060101010101" pitchFamily="2" charset="-122"/>
                </a:endParaRPr>
              </a:p>
            </p:txBody>
          </p:sp>
          <p:sp>
            <p:nvSpPr>
              <p:cNvPr id="17451" name="Text Box 80"/>
              <p:cNvSpPr txBox="1"/>
              <p:nvPr/>
            </p:nvSpPr>
            <p:spPr>
              <a:xfrm>
                <a:off x="3016" y="1979"/>
                <a:ext cx="363" cy="156"/>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r>
                  <a:rPr lang="zh-CN" altLang="en-US" sz="1190" strike="noStrike" noProof="1">
                    <a:latin typeface="Arial" panose="020B0604020202020204" pitchFamily="34" charset="0"/>
                    <a:ea typeface="黑体" panose="02010609060101010101" pitchFamily="2" charset="-122"/>
                    <a:cs typeface="+mn-cs"/>
                  </a:rPr>
                  <a:t>发射机</a:t>
                </a:r>
                <a:endParaRPr lang="zh-CN" altLang="en-US" sz="1190" strike="noStrike" noProof="1">
                  <a:latin typeface="Arial" panose="020B0604020202020204" pitchFamily="34" charset="0"/>
                  <a:ea typeface="黑体" panose="02010609060101010101" pitchFamily="2" charset="-122"/>
                </a:endParaRPr>
              </a:p>
            </p:txBody>
          </p:sp>
        </p:grpSp>
        <p:sp>
          <p:nvSpPr>
            <p:cNvPr id="17427" name="Rectangle 81"/>
            <p:cNvSpPr/>
            <p:nvPr/>
          </p:nvSpPr>
          <p:spPr>
            <a:xfrm>
              <a:off x="361" y="1642"/>
              <a:ext cx="318" cy="318"/>
            </a:xfrm>
            <a:prstGeom prst="rect">
              <a:avLst/>
            </a:prstGeom>
            <a:solidFill>
              <a:srgbClr val="009900"/>
            </a:solidFill>
            <a:ln w="9525">
              <a:noFill/>
            </a:ln>
            <a:effectLst>
              <a:outerShdw dist="117088" dir="2963922" algn="ctr" rotWithShape="0">
                <a:srgbClr val="000000">
                  <a:alpha val="50000"/>
                </a:srgbClr>
              </a:outerShdw>
            </a:effectLst>
          </p:spPr>
          <p:txBody>
            <a:bodyPr wrap="none" anchor="ctr" anchorCtr="0"/>
            <a:lstStyle/>
            <a:p>
              <a:pPr algn="ctr" fontAlgn="base">
                <a:lnSpc>
                  <a:spcPct val="100000"/>
                </a:lnSpc>
                <a:spcBef>
                  <a:spcPct val="0"/>
                </a:spcBef>
                <a:buClrTx/>
                <a:buSzTx/>
                <a:buFontTx/>
                <a:buNone/>
              </a:pPr>
              <a:r>
                <a:rPr lang="zh-CN" altLang="en-US" sz="1190" strike="noStrike" noProof="1">
                  <a:solidFill>
                    <a:schemeClr val="bg1"/>
                  </a:solidFill>
                  <a:latin typeface="Arial" panose="020B0604020202020204" pitchFamily="34" charset="0"/>
                  <a:ea typeface="宋体" panose="02010600030101010101" pitchFamily="2" charset="-122"/>
                  <a:cs typeface="+mn-cs"/>
                </a:rPr>
                <a:t>解复用</a:t>
              </a:r>
              <a:endParaRPr lang="zh-CN" altLang="en-US" sz="1190" strike="noStrike" noProof="1">
                <a:solidFill>
                  <a:schemeClr val="bg1"/>
                </a:solidFill>
                <a:latin typeface="Arial" panose="020B0604020202020204" pitchFamily="34" charset="0"/>
                <a:ea typeface="宋体" panose="02010600030101010101" pitchFamily="2" charset="-122"/>
              </a:endParaRPr>
            </a:p>
          </p:txBody>
        </p:sp>
      </p:grpSp>
      <p:sp>
        <p:nvSpPr>
          <p:cNvPr id="17412" name="Rectangle 85"/>
          <p:cNvSpPr/>
          <p:nvPr/>
        </p:nvSpPr>
        <p:spPr>
          <a:xfrm>
            <a:off x="1344613" y="4970463"/>
            <a:ext cx="9293225" cy="1209675"/>
          </a:xfrm>
          <a:prstGeom prst="rect">
            <a:avLst/>
          </a:prstGeom>
          <a:solidFill>
            <a:srgbClr val="D9D9D9"/>
          </a:solidFill>
          <a:ln w="38100" cap="flat" cmpd="sng">
            <a:solidFill>
              <a:srgbClr val="7F7F7F"/>
            </a:solidFill>
            <a:prstDash val="solid"/>
            <a:miter/>
            <a:headEnd type="none" w="med" len="med"/>
            <a:tailEnd type="none" w="med" len="med"/>
          </a:ln>
        </p:spPr>
        <p:txBody>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342900" lvl="0" indent="-342900" fontAlgn="base">
              <a:lnSpc>
                <a:spcPct val="140000"/>
              </a:lnSpc>
              <a:spcBef>
                <a:spcPct val="0"/>
              </a:spcBef>
              <a:buClr>
                <a:srgbClr val="0066FF"/>
              </a:buClr>
              <a:buSzPct val="90000"/>
              <a:buNone/>
            </a:pPr>
            <a:r>
              <a:rPr lang="zh-CN" altLang="en-US" sz="2375" b="1" strike="noStrike" noProof="1">
                <a:latin typeface="Arial" panose="020B0604020202020204" pitchFamily="34" charset="0"/>
                <a:ea typeface="华文细黑" panose="02010600040101010101" pitchFamily="2" charset="-122"/>
                <a:cs typeface="+mn-cs"/>
              </a:rPr>
              <a:t>空间复用和空间分集技术能够提高速率。</a:t>
            </a:r>
            <a:endParaRPr lang="zh-CN" altLang="en-US" sz="2375" b="1" strike="noStrike" noProof="1">
              <a:latin typeface="Arial" panose="020B0604020202020204" pitchFamily="34" charset="0"/>
              <a:ea typeface="华文细黑" panose="02010600040101010101" pitchFamily="2" charset="-122"/>
            </a:endParaRPr>
          </a:p>
          <a:p>
            <a:pPr marL="342900" lvl="0" indent="-342900" fontAlgn="base">
              <a:lnSpc>
                <a:spcPct val="140000"/>
              </a:lnSpc>
              <a:spcBef>
                <a:spcPct val="0"/>
              </a:spcBef>
              <a:buClr>
                <a:srgbClr val="0066FF"/>
              </a:buClr>
              <a:buSzPct val="90000"/>
              <a:buNone/>
            </a:pPr>
            <a:r>
              <a:rPr lang="en-US" altLang="zh-CN" sz="2375" b="1" strike="noStrike" noProof="1">
                <a:latin typeface="Arial" panose="020B0604020202020204" pitchFamily="34" charset="0"/>
                <a:ea typeface="华文细黑" panose="02010600040101010101" pitchFamily="2" charset="-122"/>
                <a:cs typeface="+mn-cs"/>
              </a:rPr>
              <a:t>MIMO</a:t>
            </a:r>
            <a:r>
              <a:rPr lang="zh-CN" altLang="en-US" sz="2375" b="1" strike="noStrike" noProof="1">
                <a:latin typeface="Arial" panose="020B0604020202020204" pitchFamily="34" charset="0"/>
                <a:ea typeface="华文细黑" panose="02010600040101010101" pitchFamily="2" charset="-122"/>
                <a:cs typeface="+mn-cs"/>
              </a:rPr>
              <a:t>关键技术：空间复用，空间分集，波束成形，层映射和预编码。</a:t>
            </a:r>
            <a:r>
              <a:rPr lang="zh-CN" altLang="en-US" sz="3325" strike="noStrike" noProof="1">
                <a:latin typeface="Arial" panose="020B0604020202020204" pitchFamily="34" charset="0"/>
                <a:ea typeface="华文细黑" panose="02010600040101010101" pitchFamily="2" charset="-122"/>
                <a:cs typeface="+mn-cs"/>
              </a:rPr>
              <a:t> </a:t>
            </a:r>
            <a:endParaRPr lang="zh-CN" altLang="en-US" sz="3325" strike="noStrike" noProof="1">
              <a:latin typeface="Arial" panose="020B0604020202020204" pitchFamily="34" charset="0"/>
              <a:ea typeface="华文细黑" panose="0201060004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a:xfrm>
            <a:off x="-65087" y="263525"/>
            <a:ext cx="12192000" cy="855663"/>
          </a:xfrm>
        </p:spPr>
        <p:txBody>
          <a:bodyPr anchor="t" anchorCtr="0"/>
          <a:lstStyle/>
          <a:p>
            <a:r>
              <a:rPr lang="en-US" altLang="zh-CN" dirty="0"/>
              <a:t>MIMO</a:t>
            </a:r>
            <a:r>
              <a:rPr lang="zh-CN" altLang="en-US" dirty="0"/>
              <a:t>的增益</a:t>
            </a:r>
            <a:endParaRPr lang="zh-CN" altLang="en-US" dirty="0"/>
          </a:p>
        </p:txBody>
      </p:sp>
      <p:graphicFrame>
        <p:nvGraphicFramePr>
          <p:cNvPr id="6" name="内容占位符 5"/>
          <p:cNvGraphicFramePr>
            <a:graphicFrameLocks noGrp="1"/>
          </p:cNvGraphicFramePr>
          <p:nvPr>
            <p:ph idx="1"/>
          </p:nvPr>
        </p:nvGraphicFramePr>
        <p:xfrm>
          <a:off x="44870" y="1290099"/>
          <a:ext cx="10371160" cy="49109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10134600" y="2819400"/>
            <a:ext cx="2047875" cy="460375"/>
          </a:xfrm>
          <a:prstGeom prst="rect">
            <a:avLst/>
          </a:prstGeom>
          <a:noFill/>
        </p:spPr>
        <p:txBody>
          <a:bodyPr wrap="square" rtlCol="0" anchor="t">
            <a:spAutoFit/>
          </a:bodyPr>
          <a:lstStyle/>
          <a:p>
            <a:pPr lvl="0">
              <a:spcBef>
                <a:spcPct val="0"/>
              </a:spcBef>
              <a:buClrTx/>
              <a:buFontTx/>
              <a:buNone/>
            </a:pPr>
            <a:r>
              <a:rPr lang="zh-CN" altLang="en-US" sz="2400" dirty="0">
                <a:solidFill>
                  <a:srgbClr val="FF0000"/>
                </a:solidFill>
                <a:latin typeface="Times New Roman" panose="02020603050405020304" pitchFamily="18" charset="0"/>
                <a:sym typeface="+mn-ea"/>
              </a:rPr>
              <a:t>提高系统覆盖</a:t>
            </a:r>
            <a:endParaRPr lang="zh-CN" altLang="en-US" sz="2400" dirty="0">
              <a:solidFill>
                <a:srgbClr val="FF0000"/>
              </a:solidFill>
              <a:latin typeface="Times New Roman" panose="02020603050405020304" pitchFamily="18" charset="0"/>
              <a:sym typeface="+mn-ea"/>
            </a:endParaRPr>
          </a:p>
        </p:txBody>
      </p:sp>
      <p:sp>
        <p:nvSpPr>
          <p:cNvPr id="3" name="文本框 2"/>
          <p:cNvSpPr txBox="1"/>
          <p:nvPr>
            <p:custDataLst>
              <p:tags r:id="rId6"/>
            </p:custDataLst>
          </p:nvPr>
        </p:nvSpPr>
        <p:spPr>
          <a:xfrm>
            <a:off x="10144125" y="1447800"/>
            <a:ext cx="2047875" cy="460375"/>
          </a:xfrm>
          <a:prstGeom prst="rect">
            <a:avLst/>
          </a:prstGeom>
          <a:noFill/>
        </p:spPr>
        <p:txBody>
          <a:bodyPr wrap="square" rtlCol="0" anchor="t">
            <a:spAutoFit/>
          </a:bodyPr>
          <a:lstStyle/>
          <a:p>
            <a:pPr lvl="0">
              <a:spcBef>
                <a:spcPct val="0"/>
              </a:spcBef>
              <a:buClrTx/>
              <a:buFontTx/>
              <a:buNone/>
            </a:pPr>
            <a:r>
              <a:rPr lang="zh-CN" altLang="en-US" sz="2400" dirty="0">
                <a:solidFill>
                  <a:srgbClr val="FF0000"/>
                </a:solidFill>
                <a:latin typeface="Times New Roman" panose="02020603050405020304" pitchFamily="18" charset="0"/>
                <a:sym typeface="+mn-ea"/>
              </a:rPr>
              <a:t>提高系统容量</a:t>
            </a:r>
            <a:endParaRPr lang="en-US" altLang="zh-CN" sz="2400" dirty="0">
              <a:solidFill>
                <a:srgbClr val="FF0000"/>
              </a:solidFill>
              <a:latin typeface="Times New Roman" panose="02020603050405020304" pitchFamily="18" charset="0"/>
              <a:sym typeface="+mn-ea"/>
            </a:endParaRPr>
          </a:p>
        </p:txBody>
      </p:sp>
      <p:sp>
        <p:nvSpPr>
          <p:cNvPr id="5" name="文本框 4"/>
          <p:cNvSpPr txBox="1"/>
          <p:nvPr>
            <p:custDataLst>
              <p:tags r:id="rId7"/>
            </p:custDataLst>
          </p:nvPr>
        </p:nvSpPr>
        <p:spPr>
          <a:xfrm>
            <a:off x="10287000" y="4114800"/>
            <a:ext cx="2047875" cy="460375"/>
          </a:xfrm>
          <a:prstGeom prst="rect">
            <a:avLst/>
          </a:prstGeom>
          <a:noFill/>
        </p:spPr>
        <p:txBody>
          <a:bodyPr wrap="square" rtlCol="0" anchor="t">
            <a:spAutoFit/>
          </a:bodyPr>
          <a:lstStyle/>
          <a:p>
            <a:pPr lvl="0">
              <a:spcBef>
                <a:spcPct val="0"/>
              </a:spcBef>
              <a:buClrTx/>
              <a:buFontTx/>
              <a:buNone/>
            </a:pPr>
            <a:r>
              <a:rPr lang="zh-CN" altLang="en-US" sz="2400" dirty="0">
                <a:solidFill>
                  <a:srgbClr val="FF0000"/>
                </a:solidFill>
                <a:latin typeface="Times New Roman" panose="02020603050405020304" pitchFamily="18" charset="0"/>
                <a:sym typeface="+mn-ea"/>
              </a:rPr>
              <a:t>提高系统覆盖</a:t>
            </a:r>
            <a:endParaRPr lang="zh-CN" altLang="en-US" sz="2400" dirty="0">
              <a:solidFill>
                <a:srgbClr val="FF0000"/>
              </a:solidFill>
              <a:latin typeface="Times New Roman" panose="02020603050405020304" pitchFamily="18" charset="0"/>
              <a:sym typeface="+mn-ea"/>
            </a:endParaRPr>
          </a:p>
        </p:txBody>
      </p:sp>
      <p:sp>
        <p:nvSpPr>
          <p:cNvPr id="7" name="文本框 6"/>
          <p:cNvSpPr txBox="1"/>
          <p:nvPr>
            <p:custDataLst>
              <p:tags r:id="rId8"/>
            </p:custDataLst>
          </p:nvPr>
        </p:nvSpPr>
        <p:spPr>
          <a:xfrm>
            <a:off x="10287000" y="5410200"/>
            <a:ext cx="2047875" cy="460375"/>
          </a:xfrm>
          <a:prstGeom prst="rect">
            <a:avLst/>
          </a:prstGeom>
          <a:noFill/>
        </p:spPr>
        <p:txBody>
          <a:bodyPr wrap="square" rtlCol="0" anchor="t">
            <a:spAutoFit/>
          </a:bodyPr>
          <a:lstStyle/>
          <a:p>
            <a:pPr lvl="0">
              <a:spcBef>
                <a:spcPct val="0"/>
              </a:spcBef>
              <a:buClrTx/>
              <a:buFontTx/>
              <a:buNone/>
            </a:pPr>
            <a:r>
              <a:rPr lang="zh-CN" altLang="en-US" sz="2400" dirty="0">
                <a:solidFill>
                  <a:srgbClr val="FF0000"/>
                </a:solidFill>
                <a:latin typeface="Times New Roman" panose="02020603050405020304" pitchFamily="18" charset="0"/>
                <a:sym typeface="+mn-ea"/>
              </a:rPr>
              <a:t>提高系统容量</a:t>
            </a:r>
            <a:endParaRPr lang="en-US" altLang="zh-CN" sz="2400" dirty="0">
              <a:solidFill>
                <a:srgbClr val="FF0000"/>
              </a:solidFill>
              <a:latin typeface="Times New Roman" panose="02020603050405020304" pitchFamily="18" charset="0"/>
              <a:sym typeface="+mn-ea"/>
            </a:endParaRPr>
          </a:p>
        </p:txBody>
      </p:sp>
      <p:sp>
        <p:nvSpPr>
          <p:cNvPr id="8" name="文本框 7"/>
          <p:cNvSpPr txBox="1"/>
          <p:nvPr>
            <p:custDataLst>
              <p:tags r:id="rId9"/>
            </p:custDataLst>
          </p:nvPr>
        </p:nvSpPr>
        <p:spPr>
          <a:xfrm>
            <a:off x="10210165" y="1981200"/>
            <a:ext cx="2047875" cy="460375"/>
          </a:xfrm>
          <a:prstGeom prst="rect">
            <a:avLst/>
          </a:prstGeom>
          <a:noFill/>
        </p:spPr>
        <p:txBody>
          <a:bodyPr wrap="square" rtlCol="0" anchor="t">
            <a:spAutoFit/>
          </a:bodyPr>
          <a:lstStyle/>
          <a:p>
            <a:pPr lvl="0">
              <a:spcBef>
                <a:spcPct val="0"/>
              </a:spcBef>
              <a:buClrTx/>
              <a:buFontTx/>
              <a:buNone/>
            </a:pPr>
            <a:r>
              <a:rPr lang="zh-CN" altLang="en-US" sz="2400" dirty="0">
                <a:solidFill>
                  <a:srgbClr val="FF0000"/>
                </a:solidFill>
                <a:latin typeface="Times New Roman" panose="02020603050405020304" pitchFamily="18" charset="0"/>
                <a:sym typeface="+mn-ea"/>
              </a:rPr>
              <a:t>提高峰值速率</a:t>
            </a:r>
            <a:endParaRPr lang="en-US" altLang="zh-CN" sz="2400" dirty="0">
              <a:solidFill>
                <a:srgbClr val="FF0000"/>
              </a:solidFill>
              <a:latin typeface="Times New Roman" panose="02020603050405020304" pitchFamily="18" charset="0"/>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图片 1"/>
          <p:cNvPicPr>
            <a:picLocks noChangeAspect="1"/>
          </p:cNvPicPr>
          <p:nvPr/>
        </p:nvPicPr>
        <p:blipFill>
          <a:blip r:embed="rId1"/>
          <a:stretch>
            <a:fillRect/>
          </a:stretch>
        </p:blipFill>
        <p:spPr>
          <a:xfrm>
            <a:off x="2058035" y="3739833"/>
            <a:ext cx="8386763" cy="2817812"/>
          </a:xfrm>
          <a:prstGeom prst="rect">
            <a:avLst/>
          </a:prstGeom>
          <a:noFill/>
          <a:ln w="9525">
            <a:noFill/>
          </a:ln>
        </p:spPr>
      </p:pic>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762000" y="990600"/>
            <a:ext cx="9096375" cy="1737995"/>
          </a:xfrm>
          <a:prstGeom prst="rect">
            <a:avLst/>
          </a:prstGeom>
          <a:noFill/>
        </p:spPr>
        <p:txBody>
          <a:bodyPr wrap="square" rtlCol="0">
            <a:spAutoFit/>
          </a:bodyPr>
          <a:lstStyle/>
          <a:p>
            <a:pPr>
              <a:lnSpc>
                <a:spcPct val="150000"/>
              </a:lnSpc>
            </a:pPr>
            <a:r>
              <a:rPr kumimoji="1" lang="en-US" altLang="zh-CN" sz="2375" noProof="1">
                <a:latin typeface="微软雅黑" panose="020B0503020204020204" charset="-122"/>
                <a:ea typeface="微软雅黑" panose="020B0503020204020204" charset="-122"/>
                <a:cs typeface="微软雅黑" panose="020B0503020204020204" charset="-122"/>
              </a:rPr>
              <a:t>2.  MIMO</a:t>
            </a:r>
            <a:r>
              <a:rPr kumimoji="1" lang="zh-CN" altLang="en-US" sz="2375" noProof="1">
                <a:latin typeface="微软雅黑" panose="020B0503020204020204" charset="-122"/>
                <a:ea typeface="微软雅黑" panose="020B0503020204020204" charset="-122"/>
                <a:cs typeface="微软雅黑" panose="020B0503020204020204" charset="-122"/>
              </a:rPr>
              <a:t>的工作模式</a:t>
            </a:r>
            <a:endParaRPr kumimoji="1" lang="zh-CN" altLang="en-US" sz="2375" noProof="1">
              <a:latin typeface="微软雅黑" panose="020B0503020204020204" charset="-122"/>
              <a:ea typeface="微软雅黑" panose="020B0503020204020204" charset="-122"/>
              <a:cs typeface="微软雅黑" panose="020B0503020204020204" charset="-122"/>
            </a:endParaRPr>
          </a:p>
          <a:p>
            <a:pPr marL="457200" indent="-457200">
              <a:lnSpc>
                <a:spcPct val="150000"/>
              </a:lnSpc>
              <a:buClr>
                <a:schemeClr val="tx1">
                  <a:lumMod val="50000"/>
                  <a:lumOff val="50000"/>
                </a:schemeClr>
              </a:buClr>
              <a:buFont typeface="Wingdings" panose="05000000000000000000" pitchFamily="2" charset="2"/>
              <a:buChar char="l"/>
            </a:pPr>
            <a:r>
              <a:rPr kumimoji="1" lang="zh-CN" altLang="en-US" sz="2375" noProof="1">
                <a:latin typeface="微软雅黑" panose="020B0503020204020204" charset="-122"/>
                <a:ea typeface="微软雅黑" panose="020B0503020204020204" charset="-122"/>
                <a:cs typeface="微软雅黑" panose="020B0503020204020204" charset="-122"/>
                <a:sym typeface="+mn-ea"/>
              </a:rPr>
              <a:t>空间复用</a:t>
            </a:r>
            <a:endParaRPr kumimoji="1" lang="en-US" altLang="zh-CN" sz="2375" noProof="1">
              <a:latin typeface="微软雅黑" panose="020B0503020204020204" charset="-122"/>
              <a:ea typeface="微软雅黑" panose="020B0503020204020204" charset="-122"/>
              <a:cs typeface="微软雅黑" panose="020B0503020204020204" charset="-122"/>
              <a:sym typeface="+mn-ea"/>
            </a:endParaRPr>
          </a:p>
          <a:p>
            <a:pPr marL="914400" lvl="1" indent="-457200" fontAlgn="base">
              <a:lnSpc>
                <a:spcPct val="150000"/>
              </a:lnSpc>
              <a:buClr>
                <a:schemeClr val="tx1">
                  <a:lumMod val="50000"/>
                  <a:lumOff val="50000"/>
                </a:schemeClr>
              </a:buClr>
              <a:buFont typeface="Wingdings" panose="05000000000000000000" pitchFamily="2" charset="2"/>
              <a:buChar char="l"/>
            </a:pPr>
            <a:r>
              <a:rPr kumimoji="1" lang="zh-CN" altLang="en-US" sz="2375" strike="noStrike" noProof="1">
                <a:latin typeface="微软雅黑" panose="020B0503020204020204" charset="-122"/>
                <a:ea typeface="微软雅黑" panose="020B0503020204020204" charset="-122"/>
                <a:cs typeface="微软雅黑" panose="020B0503020204020204" charset="-122"/>
                <a:sym typeface="+mn-ea"/>
              </a:rPr>
              <a:t>不同天线发射不同数据，容量翻倍。</a:t>
            </a:r>
            <a:endParaRPr kumimoji="1" lang="zh-CN" altLang="en-US" sz="2375" strike="noStrike" noProof="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1047115" y="2819400"/>
            <a:ext cx="10354310" cy="829945"/>
          </a:xfrm>
          <a:prstGeom prst="rect">
            <a:avLst/>
          </a:prstGeom>
          <a:noFill/>
        </p:spPr>
        <p:txBody>
          <a:bodyPr wrap="square" rtlCol="0" anchor="t">
            <a:spAutoFit/>
          </a:bodyPr>
          <a:lstStyle/>
          <a:p>
            <a:pPr lvl="0"/>
            <a:r>
              <a:rPr lang="zh-CN" altLang="en-US" sz="2400" dirty="0">
                <a:sym typeface="宋体" panose="02010600030101010101" pitchFamily="2" charset="-122"/>
              </a:rPr>
              <a:t>复用增益通过增加空间信道个数（也就是通过增加天线个数）而不是通过提升带宽或者发射功率来获取的吞吐量增益。</a:t>
            </a:r>
            <a:endParaRPr lang="zh-CN" altLang="en-US" sz="2400" dirty="0">
              <a:sym typeface="宋体" panose="0201060003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560070" y="838200"/>
            <a:ext cx="9926638" cy="1555750"/>
          </a:xfrm>
          <a:prstGeom prst="rect">
            <a:avLst/>
          </a:prstGeom>
          <a:noFill/>
        </p:spPr>
        <p:txBody>
          <a:bodyPr wrap="square" rtlCol="0">
            <a:spAutoFit/>
          </a:bodyPr>
          <a:lstStyle/>
          <a:p>
            <a:pPr marL="457200" indent="-457200">
              <a:lnSpc>
                <a:spcPct val="200000"/>
              </a:lnSpc>
              <a:buClr>
                <a:schemeClr val="tx1">
                  <a:lumMod val="50000"/>
                  <a:lumOff val="50000"/>
                </a:schemeClr>
              </a:buClr>
              <a:buFont typeface="Wingdings" panose="05000000000000000000" pitchFamily="2" charset="2"/>
              <a:buChar char="l"/>
            </a:pPr>
            <a:r>
              <a:rPr kumimoji="1" lang="zh-CN" altLang="en-US" sz="2375" noProof="1">
                <a:latin typeface="微软雅黑" panose="020B0503020204020204" charset="-122"/>
                <a:ea typeface="微软雅黑" panose="020B0503020204020204" charset="-122"/>
                <a:cs typeface="微软雅黑" panose="020B0503020204020204" charset="-122"/>
                <a:sym typeface="+mn-ea"/>
              </a:rPr>
              <a:t>空间分集</a:t>
            </a:r>
            <a:endParaRPr kumimoji="1" lang="en-US" altLang="zh-CN" sz="2375" noProof="1">
              <a:latin typeface="微软雅黑" panose="020B0503020204020204" charset="-122"/>
              <a:ea typeface="微软雅黑" panose="020B0503020204020204" charset="-122"/>
              <a:cs typeface="微软雅黑" panose="020B0503020204020204" charset="-122"/>
              <a:sym typeface="+mn-ea"/>
            </a:endParaRPr>
          </a:p>
          <a:p>
            <a:pPr marL="914400" lvl="1" indent="-457200" fontAlgn="base">
              <a:lnSpc>
                <a:spcPct val="200000"/>
              </a:lnSpc>
              <a:buClr>
                <a:schemeClr val="tx1">
                  <a:lumMod val="50000"/>
                  <a:lumOff val="50000"/>
                </a:schemeClr>
              </a:buClr>
              <a:buFont typeface="Wingdings" panose="05000000000000000000" pitchFamily="2" charset="2"/>
              <a:buChar char="l"/>
            </a:pPr>
            <a:r>
              <a:rPr kumimoji="1" lang="zh-CN" altLang="en-US" sz="2375" strike="noStrike" noProof="1">
                <a:latin typeface="微软雅黑" panose="020B0503020204020204" charset="-122"/>
                <a:ea typeface="微软雅黑" panose="020B0503020204020204" charset="-122"/>
                <a:cs typeface="微软雅黑" panose="020B0503020204020204" charset="-122"/>
                <a:sym typeface="+mn-ea"/>
              </a:rPr>
              <a:t>不同天线发射相同数据，在弱信号条件下，提高用户接收质量。</a:t>
            </a:r>
            <a:endParaRPr kumimoji="1" lang="zh-CN" altLang="en-US" sz="2375" strike="noStrike" noProof="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5541" name="Picture 2"/>
          <p:cNvPicPr>
            <a:picLocks noChangeAspect="1"/>
          </p:cNvPicPr>
          <p:nvPr/>
        </p:nvPicPr>
        <p:blipFill>
          <a:blip r:embed="rId1"/>
          <a:stretch>
            <a:fillRect/>
          </a:stretch>
        </p:blipFill>
        <p:spPr>
          <a:xfrm>
            <a:off x="762635" y="2673668"/>
            <a:ext cx="5376863" cy="2601912"/>
          </a:xfrm>
          <a:prstGeom prst="rect">
            <a:avLst/>
          </a:prstGeom>
          <a:noFill/>
          <a:ln w="9525">
            <a:noFill/>
          </a:ln>
        </p:spPr>
      </p:pic>
      <p:grpSp>
        <p:nvGrpSpPr>
          <p:cNvPr id="65542" name="组合 240"/>
          <p:cNvGrpSpPr/>
          <p:nvPr/>
        </p:nvGrpSpPr>
        <p:grpSpPr>
          <a:xfrm>
            <a:off x="6702425" y="2838133"/>
            <a:ext cx="4421188" cy="2051050"/>
            <a:chOff x="2657476" y="4104217"/>
            <a:chExt cx="5257800" cy="2289708"/>
          </a:xfrm>
        </p:grpSpPr>
        <p:sp>
          <p:nvSpPr>
            <p:cNvPr id="9" name="TextBox 7"/>
            <p:cNvSpPr txBox="1"/>
            <p:nvPr/>
          </p:nvSpPr>
          <p:spPr>
            <a:xfrm>
              <a:off x="6391276" y="4838700"/>
              <a:ext cx="1524000" cy="468558"/>
            </a:xfrm>
            <a:prstGeom prst="rect">
              <a:avLst/>
            </a:prstGeom>
            <a:noFill/>
          </p:spPr>
          <p:txBody>
            <a:bodyPr wrap="square" rtlCol="0">
              <a:spAutoFit/>
            </a:bodyPr>
            <a:lstStyle/>
            <a:p>
              <a:r>
                <a:rPr lang="en-US" altLang="zh-CN" sz="1070" noProof="1" smtClean="0">
                  <a:latin typeface="Arial" panose="020B0604020202020204" pitchFamily="34" charset="0"/>
                  <a:ea typeface="宋体" panose="02010600030101010101" pitchFamily="2" charset="-122"/>
                  <a:cs typeface="+mn-cs"/>
                </a:rPr>
                <a:t>A  B  C  D  E  F  G  H</a:t>
              </a:r>
              <a:endParaRPr lang="zh-CN" altLang="en-US" sz="1070" noProof="1"/>
            </a:p>
          </p:txBody>
        </p:sp>
        <p:sp>
          <p:nvSpPr>
            <p:cNvPr id="10" name="TextBox 8"/>
            <p:cNvSpPr txBox="1"/>
            <p:nvPr/>
          </p:nvSpPr>
          <p:spPr>
            <a:xfrm>
              <a:off x="2667001" y="5248275"/>
              <a:ext cx="1524000" cy="468558"/>
            </a:xfrm>
            <a:prstGeom prst="rect">
              <a:avLst/>
            </a:prstGeom>
            <a:noFill/>
          </p:spPr>
          <p:txBody>
            <a:bodyPr wrap="square" rtlCol="0">
              <a:spAutoFit/>
            </a:bodyPr>
            <a:lstStyle/>
            <a:p>
              <a:r>
                <a:rPr lang="en-US" altLang="zh-CN" sz="1070" noProof="1" smtClean="0">
                  <a:latin typeface="Arial" panose="020B0604020202020204" pitchFamily="34" charset="0"/>
                  <a:ea typeface="宋体" panose="02010600030101010101" pitchFamily="2" charset="-122"/>
                  <a:cs typeface="+mn-cs"/>
                </a:rPr>
                <a:t>A’  B’ C’ D’ E’ F’ G’ H’</a:t>
              </a:r>
              <a:endParaRPr lang="zh-CN" altLang="en-US" sz="1070" noProof="1"/>
            </a:p>
          </p:txBody>
        </p:sp>
        <p:sp>
          <p:nvSpPr>
            <p:cNvPr id="11" name="TextBox 9"/>
            <p:cNvSpPr txBox="1"/>
            <p:nvPr/>
          </p:nvSpPr>
          <p:spPr>
            <a:xfrm>
              <a:off x="2657476" y="4248150"/>
              <a:ext cx="1524000" cy="468558"/>
            </a:xfrm>
            <a:prstGeom prst="rect">
              <a:avLst/>
            </a:prstGeom>
            <a:noFill/>
          </p:spPr>
          <p:txBody>
            <a:bodyPr wrap="square" rtlCol="0">
              <a:spAutoFit/>
            </a:bodyPr>
            <a:lstStyle/>
            <a:p>
              <a:r>
                <a:rPr lang="en-US" altLang="zh-CN" sz="1070" noProof="1" smtClean="0">
                  <a:latin typeface="Arial" panose="020B0604020202020204" pitchFamily="34" charset="0"/>
                  <a:ea typeface="宋体" panose="02010600030101010101" pitchFamily="2" charset="-122"/>
                  <a:cs typeface="+mn-cs"/>
                </a:rPr>
                <a:t>A  B  C  D  E  F  G  H</a:t>
              </a:r>
              <a:endParaRPr lang="zh-CN" altLang="en-US" sz="1070" noProof="1"/>
            </a:p>
          </p:txBody>
        </p:sp>
        <p:grpSp>
          <p:nvGrpSpPr>
            <p:cNvPr id="65546" name="组合 177"/>
            <p:cNvGrpSpPr/>
            <p:nvPr/>
          </p:nvGrpSpPr>
          <p:grpSpPr>
            <a:xfrm>
              <a:off x="2709330" y="4104217"/>
              <a:ext cx="4903670" cy="2289708"/>
              <a:chOff x="1387831" y="1722477"/>
              <a:chExt cx="6816520" cy="3912468"/>
            </a:xfrm>
          </p:grpSpPr>
          <p:pic>
            <p:nvPicPr>
              <p:cNvPr id="65547" name="Picture 6"/>
              <p:cNvPicPr>
                <a:picLocks noChangeAspect="1"/>
              </p:cNvPicPr>
              <p:nvPr/>
            </p:nvPicPr>
            <p:blipFill>
              <a:blip r:embed="rId2"/>
              <a:stretch>
                <a:fillRect/>
              </a:stretch>
            </p:blipFill>
            <p:spPr>
              <a:xfrm>
                <a:off x="5296636" y="3470157"/>
                <a:ext cx="1736468" cy="1336017"/>
              </a:xfrm>
              <a:prstGeom prst="rect">
                <a:avLst/>
              </a:prstGeom>
              <a:noFill/>
              <a:ln w="9525">
                <a:noFill/>
              </a:ln>
            </p:spPr>
          </p:pic>
          <p:grpSp>
            <p:nvGrpSpPr>
              <p:cNvPr id="65548" name="Group 75"/>
              <p:cNvGrpSpPr/>
              <p:nvPr/>
            </p:nvGrpSpPr>
            <p:grpSpPr>
              <a:xfrm>
                <a:off x="1387831" y="1722477"/>
                <a:ext cx="6816520" cy="3912468"/>
                <a:chOff x="2936" y="53"/>
                <a:chExt cx="2540" cy="1015"/>
              </a:xfrm>
            </p:grpSpPr>
            <p:pic>
              <p:nvPicPr>
                <p:cNvPr id="65549" name="Picture 92"/>
                <p:cNvPicPr>
                  <a:picLocks noChangeAspect="1"/>
                </p:cNvPicPr>
                <p:nvPr/>
              </p:nvPicPr>
              <p:blipFill>
                <a:blip r:embed="rId3"/>
                <a:stretch>
                  <a:fillRect/>
                </a:stretch>
              </p:blipFill>
              <p:spPr>
                <a:xfrm>
                  <a:off x="3756" y="53"/>
                  <a:ext cx="121" cy="470"/>
                </a:xfrm>
                <a:prstGeom prst="rect">
                  <a:avLst/>
                </a:prstGeom>
                <a:noFill/>
                <a:ln w="9525">
                  <a:noFill/>
                </a:ln>
              </p:spPr>
            </p:pic>
            <p:pic>
              <p:nvPicPr>
                <p:cNvPr id="65550" name="Picture 93"/>
                <p:cNvPicPr>
                  <a:picLocks noChangeAspect="1"/>
                </p:cNvPicPr>
                <p:nvPr/>
              </p:nvPicPr>
              <p:blipFill>
                <a:blip r:embed="rId4"/>
                <a:stretch>
                  <a:fillRect/>
                </a:stretch>
              </p:blipFill>
              <p:spPr>
                <a:xfrm>
                  <a:off x="3756" y="519"/>
                  <a:ext cx="121" cy="469"/>
                </a:xfrm>
                <a:prstGeom prst="rect">
                  <a:avLst/>
                </a:prstGeom>
                <a:noFill/>
                <a:ln w="9525">
                  <a:noFill/>
                </a:ln>
              </p:spPr>
            </p:pic>
            <p:sp>
              <p:nvSpPr>
                <p:cNvPr id="18" name="Line 95"/>
                <p:cNvSpPr>
                  <a:spLocks noChangeShapeType="1"/>
                </p:cNvSpPr>
                <p:nvPr/>
              </p:nvSpPr>
              <p:spPr bwMode="auto">
                <a:xfrm>
                  <a:off x="3864" y="252"/>
                  <a:ext cx="587" cy="246"/>
                </a:xfrm>
                <a:prstGeom prst="line">
                  <a:avLst/>
                </a:prstGeom>
                <a:noFill/>
                <a:ln w="25400">
                  <a:solidFill>
                    <a:schemeClr val="accent1">
                      <a:lumMod val="75000"/>
                    </a:schemeClr>
                  </a:solidFill>
                  <a:round/>
                  <a:tailEnd type="arrow"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solidFill>
                        <a:srgbClr val="FFC000"/>
                      </a:solidFill>
                    </a:ln>
                    <a:solidFill>
                      <a:sysClr val="windowText" lastClr="000000"/>
                    </a:solidFill>
                    <a:effectLst/>
                    <a:uLnTx/>
                    <a:uFillTx/>
                  </a:endParaRPr>
                </a:p>
              </p:txBody>
            </p:sp>
            <p:sp>
              <p:nvSpPr>
                <p:cNvPr id="19" name="Line 96"/>
                <p:cNvSpPr>
                  <a:spLocks noChangeShapeType="1"/>
                </p:cNvSpPr>
                <p:nvPr/>
              </p:nvSpPr>
              <p:spPr bwMode="auto">
                <a:xfrm flipV="1">
                  <a:off x="3864" y="542"/>
                  <a:ext cx="864" cy="193"/>
                </a:xfrm>
                <a:prstGeom prst="line">
                  <a:avLst/>
                </a:prstGeom>
                <a:noFill/>
                <a:ln w="25400">
                  <a:solidFill>
                    <a:schemeClr val="accent1">
                      <a:lumMod val="75000"/>
                    </a:schemeClr>
                  </a:solidFill>
                  <a:round/>
                  <a:tailEnd type="arrow"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20" name="Line 97"/>
                <p:cNvSpPr>
                  <a:spLocks noChangeShapeType="1"/>
                </p:cNvSpPr>
                <p:nvPr/>
              </p:nvSpPr>
              <p:spPr bwMode="auto">
                <a:xfrm>
                  <a:off x="3864" y="248"/>
                  <a:ext cx="902" cy="250"/>
                </a:xfrm>
                <a:prstGeom prst="line">
                  <a:avLst/>
                </a:prstGeom>
                <a:noFill/>
                <a:ln w="25400">
                  <a:solidFill>
                    <a:schemeClr val="accent1">
                      <a:lumMod val="75000"/>
                    </a:schemeClr>
                  </a:solidFill>
                  <a:round/>
                  <a:tailEnd type="arrow"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solidFill>
                        <a:srgbClr val="FFC000"/>
                      </a:solidFill>
                    </a:ln>
                    <a:solidFill>
                      <a:sysClr val="windowText" lastClr="000000"/>
                    </a:solidFill>
                    <a:effectLst/>
                    <a:uLnTx/>
                    <a:uFillTx/>
                  </a:endParaRPr>
                </a:p>
              </p:txBody>
            </p:sp>
            <p:sp>
              <p:nvSpPr>
                <p:cNvPr id="21" name="Line 98"/>
                <p:cNvSpPr>
                  <a:spLocks noChangeShapeType="1"/>
                </p:cNvSpPr>
                <p:nvPr/>
              </p:nvSpPr>
              <p:spPr bwMode="auto">
                <a:xfrm flipV="1">
                  <a:off x="3857" y="524"/>
                  <a:ext cx="580" cy="206"/>
                </a:xfrm>
                <a:prstGeom prst="line">
                  <a:avLst/>
                </a:prstGeom>
                <a:noFill/>
                <a:ln w="25400">
                  <a:solidFill>
                    <a:schemeClr val="accent1">
                      <a:lumMod val="75000"/>
                    </a:schemeClr>
                  </a:solidFill>
                  <a:round/>
                  <a:tailEnd type="arrow" w="med" len="me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22" name="Text Box 99"/>
                <p:cNvSpPr txBox="1">
                  <a:spLocks noChangeArrowheads="1"/>
                </p:cNvSpPr>
                <p:nvPr/>
              </p:nvSpPr>
              <p:spPr bwMode="auto">
                <a:xfrm>
                  <a:off x="4608" y="841"/>
                  <a:ext cx="373" cy="227"/>
                </a:xfrm>
                <a:prstGeom prst="rect">
                  <a:avLst/>
                </a:prstGeom>
                <a:noFill/>
                <a:ln w="9525">
                  <a:noFill/>
                  <a:miter lim="800000"/>
                </a:ln>
              </p:spPr>
              <p:txBody>
                <a:bodyPr wrap="none" lIns="93049" tIns="46527" rIns="93049" bIns="46527">
                  <a:spAutoFit/>
                </a:bodyPr>
                <a:lstStyle/>
                <a:p>
                  <a:pPr marR="0" defTabSz="784225" eaLnBrk="0" fontAlgn="auto" hangingPunct="0">
                    <a:spcBef>
                      <a:spcPts val="0"/>
                    </a:spcBef>
                    <a:spcAft>
                      <a:spcPts val="0"/>
                    </a:spcAft>
                    <a:buClrTx/>
                    <a:buSzTx/>
                    <a:buFontTx/>
                    <a:buNone/>
                    <a:defRPr/>
                  </a:pPr>
                  <a:r>
                    <a:rPr kumimoji="0" lang="en-US" altLang="zh-CN" sz="2375" kern="0" cap="none" spc="0" normalizeH="0" baseline="0" noProof="0" dirty="0" smtClean="0">
                      <a:solidFill>
                        <a:sysClr val="windowText" lastClr="000000"/>
                      </a:solidFill>
                      <a:latin typeface="Arial" panose="020B0604020202020204" pitchFamily="34" charset="0"/>
                      <a:ea typeface="MS PGothic" panose="020B0600070205080204" pitchFamily="34" charset="-128"/>
                      <a:cs typeface="+mn-cs"/>
                    </a:rPr>
                    <a:t>UE</a:t>
                  </a:r>
                  <a:endParaRPr kumimoji="0" lang="en-US" altLang="zh-CN" sz="2375" kern="0" cap="none" spc="0" normalizeH="0" baseline="0" noProof="0" dirty="0" smtClean="0">
                    <a:solidFill>
                      <a:sysClr val="windowText" lastClr="000000"/>
                    </a:solidFill>
                    <a:ea typeface="MS PGothic" panose="020B0600070205080204" pitchFamily="34" charset="-128"/>
                  </a:endParaRPr>
                </a:p>
              </p:txBody>
            </p:sp>
            <p:sp>
              <p:nvSpPr>
                <p:cNvPr id="23" name="AutoShape 85"/>
                <p:cNvSpPr>
                  <a:spLocks noChangeArrowheads="1"/>
                </p:cNvSpPr>
                <p:nvPr/>
              </p:nvSpPr>
              <p:spPr bwMode="auto">
                <a:xfrm>
                  <a:off x="3477" y="193"/>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24" name="AutoShape 86"/>
                <p:cNvSpPr>
                  <a:spLocks noChangeArrowheads="1"/>
                </p:cNvSpPr>
                <p:nvPr/>
              </p:nvSpPr>
              <p:spPr bwMode="auto">
                <a:xfrm>
                  <a:off x="3400" y="193"/>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25" name="AutoShape 87"/>
                <p:cNvSpPr>
                  <a:spLocks noChangeArrowheads="1"/>
                </p:cNvSpPr>
                <p:nvPr/>
              </p:nvSpPr>
              <p:spPr bwMode="auto">
                <a:xfrm>
                  <a:off x="3323" y="193"/>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26" name="AutoShape 88"/>
                <p:cNvSpPr>
                  <a:spLocks noChangeArrowheads="1"/>
                </p:cNvSpPr>
                <p:nvPr/>
              </p:nvSpPr>
              <p:spPr bwMode="auto">
                <a:xfrm>
                  <a:off x="3246" y="193"/>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27" name="AutoShape 89"/>
                <p:cNvSpPr>
                  <a:spLocks noChangeArrowheads="1"/>
                </p:cNvSpPr>
                <p:nvPr/>
              </p:nvSpPr>
              <p:spPr bwMode="auto">
                <a:xfrm>
                  <a:off x="3168" y="193"/>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28" name="AutoShape 90"/>
                <p:cNvSpPr>
                  <a:spLocks noChangeArrowheads="1"/>
                </p:cNvSpPr>
                <p:nvPr/>
              </p:nvSpPr>
              <p:spPr bwMode="auto">
                <a:xfrm>
                  <a:off x="3091" y="193"/>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29" name="AutoShape 91"/>
                <p:cNvSpPr>
                  <a:spLocks noChangeArrowheads="1"/>
                </p:cNvSpPr>
                <p:nvPr/>
              </p:nvSpPr>
              <p:spPr bwMode="auto">
                <a:xfrm>
                  <a:off x="3014" y="193"/>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0" name="AutoShape 91"/>
                <p:cNvSpPr>
                  <a:spLocks noChangeArrowheads="1"/>
                </p:cNvSpPr>
                <p:nvPr/>
              </p:nvSpPr>
              <p:spPr bwMode="auto">
                <a:xfrm>
                  <a:off x="2936" y="193"/>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1" name="AutoShape 85"/>
                <p:cNvSpPr>
                  <a:spLocks noChangeArrowheads="1"/>
                </p:cNvSpPr>
                <p:nvPr/>
              </p:nvSpPr>
              <p:spPr bwMode="auto">
                <a:xfrm>
                  <a:off x="3477" y="641"/>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2" name="AutoShape 86"/>
                <p:cNvSpPr>
                  <a:spLocks noChangeArrowheads="1"/>
                </p:cNvSpPr>
                <p:nvPr/>
              </p:nvSpPr>
              <p:spPr bwMode="auto">
                <a:xfrm>
                  <a:off x="3400" y="641"/>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3" name="AutoShape 87"/>
                <p:cNvSpPr>
                  <a:spLocks noChangeArrowheads="1"/>
                </p:cNvSpPr>
                <p:nvPr/>
              </p:nvSpPr>
              <p:spPr bwMode="auto">
                <a:xfrm>
                  <a:off x="3323" y="641"/>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4" name="AutoShape 88"/>
                <p:cNvSpPr>
                  <a:spLocks noChangeArrowheads="1"/>
                </p:cNvSpPr>
                <p:nvPr/>
              </p:nvSpPr>
              <p:spPr bwMode="auto">
                <a:xfrm>
                  <a:off x="3246" y="641"/>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5" name="AutoShape 89"/>
                <p:cNvSpPr>
                  <a:spLocks noChangeArrowheads="1"/>
                </p:cNvSpPr>
                <p:nvPr/>
              </p:nvSpPr>
              <p:spPr bwMode="auto">
                <a:xfrm>
                  <a:off x="3168" y="641"/>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6" name="AutoShape 90"/>
                <p:cNvSpPr>
                  <a:spLocks noChangeArrowheads="1"/>
                </p:cNvSpPr>
                <p:nvPr/>
              </p:nvSpPr>
              <p:spPr bwMode="auto">
                <a:xfrm>
                  <a:off x="3091" y="641"/>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7" name="AutoShape 91"/>
                <p:cNvSpPr>
                  <a:spLocks noChangeArrowheads="1"/>
                </p:cNvSpPr>
                <p:nvPr/>
              </p:nvSpPr>
              <p:spPr bwMode="auto">
                <a:xfrm>
                  <a:off x="3014" y="641"/>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8" name="AutoShape 91"/>
                <p:cNvSpPr>
                  <a:spLocks noChangeArrowheads="1"/>
                </p:cNvSpPr>
                <p:nvPr/>
              </p:nvSpPr>
              <p:spPr bwMode="auto">
                <a:xfrm>
                  <a:off x="2936" y="641"/>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39" name="AutoShape 85"/>
                <p:cNvSpPr>
                  <a:spLocks noChangeArrowheads="1"/>
                </p:cNvSpPr>
                <p:nvPr/>
              </p:nvSpPr>
              <p:spPr bwMode="auto">
                <a:xfrm>
                  <a:off x="5411" y="464"/>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40" name="AutoShape 86"/>
                <p:cNvSpPr>
                  <a:spLocks noChangeArrowheads="1"/>
                </p:cNvSpPr>
                <p:nvPr/>
              </p:nvSpPr>
              <p:spPr bwMode="auto">
                <a:xfrm>
                  <a:off x="5334" y="464"/>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41" name="AutoShape 87"/>
                <p:cNvSpPr>
                  <a:spLocks noChangeArrowheads="1"/>
                </p:cNvSpPr>
                <p:nvPr/>
              </p:nvSpPr>
              <p:spPr bwMode="auto">
                <a:xfrm>
                  <a:off x="5257" y="464"/>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42" name="AutoShape 88"/>
                <p:cNvSpPr>
                  <a:spLocks noChangeArrowheads="1"/>
                </p:cNvSpPr>
                <p:nvPr/>
              </p:nvSpPr>
              <p:spPr bwMode="auto">
                <a:xfrm>
                  <a:off x="5180" y="464"/>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43" name="AutoShape 89"/>
                <p:cNvSpPr>
                  <a:spLocks noChangeArrowheads="1"/>
                </p:cNvSpPr>
                <p:nvPr/>
              </p:nvSpPr>
              <p:spPr bwMode="auto">
                <a:xfrm>
                  <a:off x="5102" y="464"/>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44" name="AutoShape 90"/>
                <p:cNvSpPr>
                  <a:spLocks noChangeArrowheads="1"/>
                </p:cNvSpPr>
                <p:nvPr/>
              </p:nvSpPr>
              <p:spPr bwMode="auto">
                <a:xfrm>
                  <a:off x="5025" y="464"/>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45" name="AutoShape 91"/>
                <p:cNvSpPr>
                  <a:spLocks noChangeArrowheads="1"/>
                </p:cNvSpPr>
                <p:nvPr/>
              </p:nvSpPr>
              <p:spPr bwMode="auto">
                <a:xfrm>
                  <a:off x="4948" y="464"/>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46" name="AutoShape 91"/>
                <p:cNvSpPr>
                  <a:spLocks noChangeArrowheads="1"/>
                </p:cNvSpPr>
                <p:nvPr/>
              </p:nvSpPr>
              <p:spPr bwMode="auto">
                <a:xfrm>
                  <a:off x="4870" y="464"/>
                  <a:ext cx="65" cy="186"/>
                </a:xfrm>
                <a:prstGeom prst="cube">
                  <a:avLst>
                    <a:gd name="adj" fmla="val 25000"/>
                  </a:avLst>
                </a:prstGeom>
                <a:solidFill>
                  <a:srgbClr val="FF660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grpSp>
          <p:sp>
            <p:nvSpPr>
              <p:cNvPr id="15" name="AutoShape 105"/>
              <p:cNvSpPr>
                <a:spLocks noChangeArrowheads="1"/>
              </p:cNvSpPr>
              <p:nvPr/>
            </p:nvSpPr>
            <p:spPr bwMode="auto">
              <a:xfrm>
                <a:off x="3107932" y="2415760"/>
                <a:ext cx="504530" cy="29680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2 w 21600"/>
                  <a:gd name="T13" fmla="*/ 5330 h 21600"/>
                  <a:gd name="T14" fmla="*/ 18843 w 21600"/>
                  <a:gd name="T15" fmla="*/ 1627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6A5413"/>
                  </a:gs>
                  <a:gs pos="100000">
                    <a:srgbClr val="E6B52A"/>
                  </a:gs>
                </a:gsLst>
                <a:lin ang="18900000" scaled="1"/>
              </a:gra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sp>
            <p:nvSpPr>
              <p:cNvPr id="47" name="AutoShape 105"/>
              <p:cNvSpPr>
                <a:spLocks noChangeArrowheads="1"/>
              </p:cNvSpPr>
              <p:nvPr/>
            </p:nvSpPr>
            <p:spPr bwMode="auto">
              <a:xfrm>
                <a:off x="3107932" y="4210692"/>
                <a:ext cx="504530" cy="29680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2 w 21600"/>
                  <a:gd name="T13" fmla="*/ 5330 h 21600"/>
                  <a:gd name="T14" fmla="*/ 18843 w 21600"/>
                  <a:gd name="T15" fmla="*/ 1627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6A5413"/>
                  </a:gs>
                  <a:gs pos="100000">
                    <a:srgbClr val="E6B52A"/>
                  </a:gs>
                </a:gsLst>
                <a:lin ang="18900000" scaled="1"/>
              </a:gra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140" b="0" i="0" u="none" strike="noStrike" kern="0" cap="none" spc="0" normalizeH="0" baseline="0" noProof="0" smtClean="0">
                  <a:ln>
                    <a:noFill/>
                  </a:ln>
                  <a:solidFill>
                    <a:sysClr val="windowText" lastClr="000000"/>
                  </a:solidFill>
                  <a:effectLst/>
                  <a:uLnTx/>
                  <a:uFillTx/>
                </a:endParaRPr>
              </a:p>
            </p:txBody>
          </p:sp>
        </p:gr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3"/>
          <p:cNvSpPr>
            <a:spLocks noGrp="1" noChangeArrowheads="1"/>
          </p:cNvSpPr>
          <p:nvPr>
            <p:ph type="title" idx="4294967295"/>
          </p:nvPr>
        </p:nvSpPr>
        <p:spPr bwMode="auto">
          <a:xfrm>
            <a:off x="2133625" y="463160"/>
            <a:ext cx="7694158" cy="10686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分集技术</a:t>
            </a:r>
            <a:endParaRPr lang="zh-CN" altLang="en-US" dirty="0"/>
          </a:p>
        </p:txBody>
      </p:sp>
      <p:sp>
        <p:nvSpPr>
          <p:cNvPr id="33795" name="AutoShape 21"/>
          <p:cNvSpPr>
            <a:spLocks noChangeArrowheads="1"/>
          </p:cNvSpPr>
          <p:nvPr/>
        </p:nvSpPr>
        <p:spPr bwMode="auto">
          <a:xfrm>
            <a:off x="7380699" y="5280400"/>
            <a:ext cx="2213983" cy="672345"/>
          </a:xfrm>
          <a:prstGeom prst="roundRect">
            <a:avLst>
              <a:gd name="adj" fmla="val 16667"/>
            </a:avLst>
          </a:pr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en-US" altLang="zh-CN" sz="1800">
                <a:solidFill>
                  <a:schemeClr val="bg1"/>
                </a:solidFill>
                <a:latin typeface="黑体" panose="02010609060101010101" pitchFamily="2" charset="-122"/>
                <a:ea typeface="华文细黑" panose="02010600040101010101" pitchFamily="2" charset="-122"/>
              </a:rPr>
              <a:t>可获得分集处理增益</a:t>
            </a:r>
            <a:endParaRPr lang="en-US" altLang="zh-CN" sz="1800">
              <a:solidFill>
                <a:schemeClr val="bg1"/>
              </a:solidFill>
              <a:latin typeface="黑体" panose="02010609060101010101" pitchFamily="2" charset="-122"/>
              <a:ea typeface="华文细黑" panose="02010600040101010101" pitchFamily="2" charset="-122"/>
            </a:endParaRPr>
          </a:p>
        </p:txBody>
      </p:sp>
      <p:sp>
        <p:nvSpPr>
          <p:cNvPr id="33796" name="AutoShape 60"/>
          <p:cNvSpPr>
            <a:spLocks noChangeArrowheads="1"/>
          </p:cNvSpPr>
          <p:nvPr/>
        </p:nvSpPr>
        <p:spPr bwMode="auto">
          <a:xfrm>
            <a:off x="5255003" y="5280400"/>
            <a:ext cx="1465425" cy="672345"/>
          </a:xfrm>
          <a:prstGeom prst="roundRect">
            <a:avLst>
              <a:gd name="adj" fmla="val 16667"/>
            </a:avLst>
          </a:pr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r>
              <a:rPr lang="en-US" altLang="en-US" sz="1800" dirty="0" err="1">
                <a:solidFill>
                  <a:schemeClr val="bg1"/>
                </a:solidFill>
                <a:latin typeface="黑体" panose="02010609060101010101" pitchFamily="2" charset="-122"/>
                <a:ea typeface="华文细黑" panose="02010600040101010101" pitchFamily="2" charset="-122"/>
              </a:rPr>
              <a:t>提高信噪比</a:t>
            </a:r>
            <a:endParaRPr lang="en-US" altLang="en-US" sz="1800" dirty="0" err="1">
              <a:solidFill>
                <a:schemeClr val="bg1"/>
              </a:solidFill>
              <a:latin typeface="黑体" panose="02010609060101010101" pitchFamily="2" charset="-122"/>
              <a:ea typeface="华文细黑" panose="02010600040101010101" pitchFamily="2" charset="-122"/>
            </a:endParaRPr>
          </a:p>
        </p:txBody>
      </p:sp>
      <p:sp>
        <p:nvSpPr>
          <p:cNvPr id="33797" name="AutoShape 61"/>
          <p:cNvSpPr>
            <a:spLocks noChangeArrowheads="1"/>
          </p:cNvSpPr>
          <p:nvPr/>
        </p:nvSpPr>
        <p:spPr bwMode="auto">
          <a:xfrm>
            <a:off x="2344528" y="5269836"/>
            <a:ext cx="2484128" cy="672345"/>
          </a:xfrm>
          <a:prstGeom prst="roundRect">
            <a:avLst>
              <a:gd name="adj" fmla="val 16667"/>
            </a:avLst>
          </a:prstGeom>
          <a:solidFill>
            <a:srgbClr val="33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r>
              <a:rPr lang="zh-CN" altLang="en-US" sz="1800">
                <a:solidFill>
                  <a:schemeClr val="bg1"/>
                </a:solidFill>
                <a:latin typeface="黑体" panose="02010609060101010101" pitchFamily="2" charset="-122"/>
                <a:ea typeface="华文细黑" panose="02010600040101010101" pitchFamily="2" charset="-122"/>
              </a:rPr>
              <a:t>易获得相对稳定的信号</a:t>
            </a:r>
            <a:endParaRPr lang="zh-CN" altLang="en-US" sz="1800">
              <a:solidFill>
                <a:schemeClr val="bg1"/>
              </a:solidFill>
              <a:latin typeface="黑体" panose="02010609060101010101" pitchFamily="2" charset="-122"/>
              <a:ea typeface="华文细黑" panose="02010600040101010101" pitchFamily="2" charset="-122"/>
            </a:endParaRPr>
          </a:p>
        </p:txBody>
      </p:sp>
      <p:sp>
        <p:nvSpPr>
          <p:cNvPr id="33798" name="AutoShape 49"/>
          <p:cNvSpPr>
            <a:spLocks noChangeArrowheads="1"/>
          </p:cNvSpPr>
          <p:nvPr/>
        </p:nvSpPr>
        <p:spPr bwMode="auto">
          <a:xfrm>
            <a:off x="5122211" y="1410471"/>
            <a:ext cx="1683097" cy="1749887"/>
          </a:xfrm>
          <a:prstGeom prst="cube">
            <a:avLst>
              <a:gd name="adj" fmla="val 9523"/>
            </a:avLst>
          </a:prstGeom>
          <a:solidFill>
            <a:srgbClr val="66FF66">
              <a:alpha val="54117"/>
            </a:srgbClr>
          </a:solidFill>
          <a:ln w="9525">
            <a:solidFill>
              <a:schemeClr val="tx1"/>
            </a:solidFill>
            <a:miter lim="800000"/>
          </a:ln>
        </p:spPr>
        <p:txBody>
          <a:bodyPr wrap="none" lIns="84143" tIns="43754" rIns="84143" bIns="43754"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r>
              <a:rPr lang="zh-CN" altLang="en-US" sz="2620">
                <a:solidFill>
                  <a:srgbClr val="FF0000"/>
                </a:solidFill>
                <a:latin typeface="Arial" panose="020B0604020202020204" pitchFamily="34" charset="0"/>
                <a:ea typeface="华文细黑" panose="02010600040101010101" pitchFamily="2" charset="-122"/>
              </a:rPr>
              <a:t>空间</a:t>
            </a:r>
            <a:endParaRPr lang="zh-CN" altLang="en-US" sz="2620">
              <a:solidFill>
                <a:srgbClr val="FF0000"/>
              </a:solidFill>
              <a:latin typeface="Arial" panose="020B0604020202020204" pitchFamily="34" charset="0"/>
              <a:ea typeface="华文细黑" panose="02010600040101010101" pitchFamily="2" charset="-122"/>
            </a:endParaRPr>
          </a:p>
          <a:p>
            <a:pPr algn="ctr"/>
            <a:r>
              <a:rPr lang="zh-CN" altLang="en-US" sz="2620">
                <a:solidFill>
                  <a:srgbClr val="FF0000"/>
                </a:solidFill>
                <a:latin typeface="Arial" panose="020B0604020202020204" pitchFamily="34" charset="0"/>
                <a:ea typeface="华文细黑" panose="02010600040101010101" pitchFamily="2" charset="-122"/>
              </a:rPr>
              <a:t>分集</a:t>
            </a:r>
            <a:endParaRPr lang="zh-CN" altLang="en-US" sz="2620">
              <a:solidFill>
                <a:srgbClr val="FF0000"/>
              </a:solidFill>
              <a:latin typeface="Arial" panose="020B0604020202020204" pitchFamily="34" charset="0"/>
              <a:ea typeface="华文细黑" panose="02010600040101010101" pitchFamily="2" charset="-122"/>
            </a:endParaRPr>
          </a:p>
        </p:txBody>
      </p:sp>
      <p:sp>
        <p:nvSpPr>
          <p:cNvPr id="33799" name="AutoShape 50"/>
          <p:cNvSpPr>
            <a:spLocks noChangeArrowheads="1"/>
          </p:cNvSpPr>
          <p:nvPr/>
        </p:nvSpPr>
        <p:spPr bwMode="auto">
          <a:xfrm>
            <a:off x="2613223" y="1679114"/>
            <a:ext cx="2020014" cy="1267517"/>
          </a:xfrm>
          <a:prstGeom prst="ellipseRibbon">
            <a:avLst>
              <a:gd name="adj1" fmla="val 25000"/>
              <a:gd name="adj2" fmla="val 50000"/>
              <a:gd name="adj3" fmla="val 12500"/>
            </a:avLst>
          </a:prstGeom>
          <a:solidFill>
            <a:srgbClr val="0099CC">
              <a:alpha val="45097"/>
            </a:srgbClr>
          </a:solidFill>
          <a:ln w="9525">
            <a:solidFill>
              <a:schemeClr val="tx1"/>
            </a:solidFill>
            <a:round/>
          </a:ln>
        </p:spPr>
        <p:txBody>
          <a:bodyPr wrap="none" lIns="84143" tIns="43754" rIns="84143" bIns="43754"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r>
              <a:rPr lang="zh-CN" altLang="en-US" sz="2400">
                <a:latin typeface="Arial" panose="020B0604020202020204" pitchFamily="34" charset="0"/>
                <a:ea typeface="华文细黑" panose="02010600040101010101" pitchFamily="2" charset="-122"/>
              </a:rPr>
              <a:t>发射</a:t>
            </a:r>
            <a:endParaRPr lang="zh-CN" altLang="en-US" sz="2400">
              <a:latin typeface="Arial" panose="020B0604020202020204" pitchFamily="34" charset="0"/>
              <a:ea typeface="华文细黑" panose="02010600040101010101" pitchFamily="2" charset="-122"/>
            </a:endParaRPr>
          </a:p>
          <a:p>
            <a:pPr algn="ctr"/>
            <a:r>
              <a:rPr lang="zh-CN" altLang="en-US" sz="2400">
                <a:latin typeface="Arial" panose="020B0604020202020204" pitchFamily="34" charset="0"/>
                <a:ea typeface="华文细黑" panose="02010600040101010101" pitchFamily="2" charset="-122"/>
              </a:rPr>
              <a:t>分集</a:t>
            </a:r>
            <a:endParaRPr lang="zh-CN" altLang="en-US" sz="2400">
              <a:latin typeface="Arial" panose="020B0604020202020204" pitchFamily="34" charset="0"/>
              <a:ea typeface="华文细黑" panose="02010600040101010101" pitchFamily="2" charset="-122"/>
            </a:endParaRPr>
          </a:p>
        </p:txBody>
      </p:sp>
      <p:sp>
        <p:nvSpPr>
          <p:cNvPr id="33800" name="AutoShape 51"/>
          <p:cNvSpPr>
            <a:spLocks noChangeArrowheads="1"/>
          </p:cNvSpPr>
          <p:nvPr/>
        </p:nvSpPr>
        <p:spPr bwMode="auto">
          <a:xfrm>
            <a:off x="7308602" y="1612324"/>
            <a:ext cx="2018529" cy="1269003"/>
          </a:xfrm>
          <a:prstGeom prst="ellipseRibbon2">
            <a:avLst>
              <a:gd name="adj1" fmla="val 25000"/>
              <a:gd name="adj2" fmla="val 50000"/>
              <a:gd name="adj3" fmla="val 12500"/>
            </a:avLst>
          </a:prstGeom>
          <a:solidFill>
            <a:srgbClr val="99CCFF"/>
          </a:solidFill>
          <a:ln w="9525">
            <a:solidFill>
              <a:schemeClr val="tx1"/>
            </a:solidFill>
            <a:round/>
          </a:ln>
        </p:spPr>
        <p:txBody>
          <a:bodyPr wrap="none" lIns="84143" tIns="43754" rIns="84143" bIns="43754"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r>
              <a:rPr lang="zh-CN" altLang="en-US" sz="2400">
                <a:latin typeface="Arial" panose="020B0604020202020204" pitchFamily="34" charset="0"/>
                <a:ea typeface="华文细黑" panose="02010600040101010101" pitchFamily="2" charset="-122"/>
              </a:rPr>
              <a:t>接收</a:t>
            </a:r>
            <a:endParaRPr lang="zh-CN" altLang="en-US" sz="2400">
              <a:latin typeface="Arial" panose="020B0604020202020204" pitchFamily="34" charset="0"/>
              <a:ea typeface="华文细黑" panose="02010600040101010101" pitchFamily="2" charset="-122"/>
            </a:endParaRPr>
          </a:p>
          <a:p>
            <a:pPr algn="ctr"/>
            <a:r>
              <a:rPr lang="zh-CN" altLang="en-US" sz="2400">
                <a:latin typeface="Arial" panose="020B0604020202020204" pitchFamily="34" charset="0"/>
                <a:ea typeface="华文细黑" panose="02010600040101010101" pitchFamily="2" charset="-122"/>
              </a:rPr>
              <a:t>分集</a:t>
            </a:r>
            <a:endParaRPr lang="zh-CN" altLang="en-US" sz="2400">
              <a:latin typeface="Arial" panose="020B0604020202020204" pitchFamily="34" charset="0"/>
              <a:ea typeface="华文细黑" panose="02010600040101010101" pitchFamily="2" charset="-122"/>
            </a:endParaRPr>
          </a:p>
        </p:txBody>
      </p:sp>
      <p:sp>
        <p:nvSpPr>
          <p:cNvPr id="33801" name="AutoShape 53"/>
          <p:cNvSpPr>
            <a:spLocks noChangeArrowheads="1"/>
          </p:cNvSpPr>
          <p:nvPr/>
        </p:nvSpPr>
        <p:spPr bwMode="auto">
          <a:xfrm>
            <a:off x="2501484" y="3362973"/>
            <a:ext cx="7102253" cy="1560504"/>
          </a:xfrm>
          <a:prstGeom prst="upDownArrowCallout">
            <a:avLst>
              <a:gd name="adj1" fmla="val 39019"/>
              <a:gd name="adj2" fmla="val 65941"/>
              <a:gd name="adj3" fmla="val 7264"/>
              <a:gd name="adj4" fmla="val 52009"/>
            </a:avLst>
          </a:prstGeom>
          <a:solidFill>
            <a:srgbClr val="CCFFFF"/>
          </a:solidFill>
          <a:ln w="9525" algn="ctr">
            <a:solidFill>
              <a:schemeClr val="tx1"/>
            </a:solidFill>
            <a:miter lim="800000"/>
          </a:ln>
        </p:spPr>
        <p:txBody>
          <a:bodyPr wrap="none" lIns="84143" tIns="43754" rIns="84143" bIns="43754" anchor="ct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r>
              <a:rPr lang="zh-CN" altLang="en-US" sz="2400" dirty="0">
                <a:latin typeface="Arial" panose="020B0604020202020204" pitchFamily="34" charset="0"/>
                <a:ea typeface="华文细黑" panose="02010600040101010101" pitchFamily="2" charset="-122"/>
              </a:rPr>
              <a:t>空间分集包括发射分集和接收分集和接收发射分集</a:t>
            </a:r>
            <a:endParaRPr lang="zh-CN" altLang="en-US" sz="2400" dirty="0">
              <a:latin typeface="Arial" panose="020B0604020202020204" pitchFamily="34" charset="0"/>
              <a:ea typeface="华文细黑" panose="02010600040101010101" pitchFamily="2" charset="-122"/>
            </a:endParaRPr>
          </a:p>
          <a:p>
            <a:pPr algn="ctr"/>
            <a:r>
              <a:rPr lang="zh-CN" altLang="en-US" sz="2400" dirty="0">
                <a:latin typeface="Arial" panose="020B0604020202020204" pitchFamily="34" charset="0"/>
                <a:ea typeface="华文细黑" panose="02010600040101010101" pitchFamily="2" charset="-122"/>
              </a:rPr>
              <a:t>优点</a:t>
            </a:r>
            <a:endParaRPr lang="zh-CN" altLang="en-US" sz="2400" dirty="0">
              <a:latin typeface="Arial" panose="020B0604020202020204" pitchFamily="34" charset="0"/>
              <a:ea typeface="华文细黑" panose="02010600040101010101" pitchFamily="2" charset="-122"/>
            </a:endParaRPr>
          </a:p>
        </p:txBody>
      </p:sp>
      <p:sp>
        <p:nvSpPr>
          <p:cNvPr id="33802" name="Line 55"/>
          <p:cNvSpPr>
            <a:spLocks noChangeShapeType="1"/>
          </p:cNvSpPr>
          <p:nvPr/>
        </p:nvSpPr>
        <p:spPr bwMode="auto">
          <a:xfrm>
            <a:off x="2259311" y="3295421"/>
            <a:ext cx="75056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84143" tIns="43754" rIns="84143" bIns="43754" anchor="ctr"/>
          <a:lstStyle/>
          <a:p>
            <a:endParaRPr lang="zh-CN" altLang="en-US" sz="1680"/>
          </a:p>
        </p:txBody>
      </p:sp>
      <p:sp>
        <p:nvSpPr>
          <p:cNvPr id="33803" name="Line 56"/>
          <p:cNvSpPr>
            <a:spLocks noChangeShapeType="1"/>
          </p:cNvSpPr>
          <p:nvPr/>
        </p:nvSpPr>
        <p:spPr bwMode="auto">
          <a:xfrm>
            <a:off x="2259311" y="5001158"/>
            <a:ext cx="75056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84143" tIns="43754" rIns="84143" bIns="43754" anchor="ctr"/>
          <a:lstStyle/>
          <a:p>
            <a:endParaRPr lang="zh-CN" altLang="en-US" sz="1680"/>
          </a:p>
        </p:txBody>
      </p:sp>
      <p:sp>
        <p:nvSpPr>
          <p:cNvPr id="3" name="文本框 2"/>
          <p:cNvSpPr txBox="1"/>
          <p:nvPr/>
        </p:nvSpPr>
        <p:spPr>
          <a:xfrm>
            <a:off x="380987" y="478949"/>
            <a:ext cx="8043575" cy="617220"/>
          </a:xfrm>
          <a:prstGeom prst="rect">
            <a:avLst/>
          </a:prstGeom>
          <a:noFill/>
        </p:spPr>
        <p:txBody>
          <a:bodyPr wrap="square" rtlCol="0">
            <a:spAutoFit/>
          </a:bodyPr>
          <a:lstStyle/>
          <a:p>
            <a:pPr>
              <a:lnSpc>
                <a:spcPct val="120000"/>
              </a:lnSpc>
            </a:pPr>
            <a:r>
              <a:rPr kumimoji="1" lang="zh-CN" altLang="en-US" sz="2850" dirty="0">
                <a:latin typeface="微软雅黑" panose="020B0503020204020204" charset="-122"/>
                <a:ea typeface="微软雅黑" panose="020B0503020204020204" charset="-122"/>
                <a:cs typeface="微软雅黑" panose="020B0503020204020204" charset="-122"/>
              </a:rPr>
              <a:t>二、</a:t>
            </a:r>
            <a:r>
              <a:rPr kumimoji="1" lang="en-US" altLang="zh-CN" sz="2850" dirty="0">
                <a:latin typeface="微软雅黑" panose="020B0503020204020204" charset="-122"/>
                <a:ea typeface="微软雅黑" panose="020B0503020204020204" charset="-122"/>
                <a:cs typeface="微软雅黑" panose="020B0503020204020204" charset="-122"/>
              </a:rPr>
              <a:t>MIMO</a:t>
            </a:r>
            <a:endParaRPr kumimoji="1" lang="en-US" altLang="zh-CN" sz="2850" dirty="0">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4142" y="1033230"/>
            <a:ext cx="10867383"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9479915" y="1949450"/>
            <a:ext cx="2712085" cy="922020"/>
          </a:xfrm>
          <a:prstGeom prst="rect">
            <a:avLst/>
          </a:prstGeom>
          <a:noFill/>
        </p:spPr>
        <p:txBody>
          <a:bodyPr wrap="square" rtlCol="0" anchor="t">
            <a:spAutoFit/>
          </a:bodyPr>
          <a:lstStyle/>
          <a:p>
            <a:r>
              <a:rPr lang="zh-CN" altLang="en-US" dirty="0">
                <a:sym typeface="+mn-ea"/>
              </a:rPr>
              <a:t>空间分集：也称</a:t>
            </a:r>
            <a:r>
              <a:rPr lang="zh-CN" altLang="en-US" dirty="0">
                <a:sym typeface="+mn-ea"/>
                <a:hlinkClick r:id="rId1"/>
              </a:rPr>
              <a:t>天线</a:t>
            </a:r>
            <a:r>
              <a:rPr lang="zh-CN" altLang="en-US" dirty="0">
                <a:sym typeface="+mn-ea"/>
              </a:rPr>
              <a:t>分集。</a:t>
            </a:r>
            <a:endParaRPr lang="zh-CN" altLang="en-US" dirty="0">
              <a:sym typeface="+mn-ea"/>
            </a:endParaRPr>
          </a:p>
          <a:p>
            <a:r>
              <a:rPr lang="zh-CN" altLang="en-US" dirty="0">
                <a:sym typeface="+mn-ea"/>
              </a:rPr>
              <a:t>就是采用多副接收天线来接收信号，然后进行合并。</a:t>
            </a:r>
            <a:endParaRPr lang="zh-CN" altLang="en-US" dirty="0">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图片 1"/>
          <p:cNvPicPr>
            <a:picLocks noChangeAspect="1"/>
          </p:cNvPicPr>
          <p:nvPr/>
        </p:nvPicPr>
        <p:blipFill>
          <a:blip r:embed="rId1"/>
          <a:stretch>
            <a:fillRect/>
          </a:stretch>
        </p:blipFill>
        <p:spPr>
          <a:xfrm>
            <a:off x="3871913" y="2808288"/>
            <a:ext cx="5538787" cy="3641725"/>
          </a:xfrm>
          <a:prstGeom prst="rect">
            <a:avLst/>
          </a:prstGeom>
          <a:noFill/>
          <a:ln w="9525">
            <a:noFill/>
          </a:ln>
        </p:spPr>
      </p:pic>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619125" y="1066800"/>
            <a:ext cx="9926638" cy="1555750"/>
          </a:xfrm>
          <a:prstGeom prst="rect">
            <a:avLst/>
          </a:prstGeom>
          <a:noFill/>
        </p:spPr>
        <p:txBody>
          <a:bodyPr wrap="square" rtlCol="0">
            <a:spAutoFit/>
          </a:bodyPr>
          <a:lstStyle/>
          <a:p>
            <a:pPr marL="457200" indent="-457200">
              <a:lnSpc>
                <a:spcPct val="200000"/>
              </a:lnSpc>
              <a:buClr>
                <a:schemeClr val="tx1">
                  <a:lumMod val="50000"/>
                  <a:lumOff val="50000"/>
                </a:schemeClr>
              </a:buClr>
              <a:buFont typeface="Wingdings" panose="05000000000000000000" pitchFamily="2" charset="2"/>
              <a:buChar char="l"/>
            </a:pPr>
            <a:r>
              <a:rPr kumimoji="1" lang="zh-CN" altLang="en-US" sz="2375" noProof="1">
                <a:latin typeface="微软雅黑" panose="020B0503020204020204" charset="-122"/>
                <a:ea typeface="微软雅黑" panose="020B0503020204020204" charset="-122"/>
                <a:cs typeface="微软雅黑" panose="020B0503020204020204" charset="-122"/>
                <a:sym typeface="+mn-ea"/>
              </a:rPr>
              <a:t>波束赋形（</a:t>
            </a:r>
            <a:r>
              <a:rPr kumimoji="1" lang="en-US" altLang="zh-CN" sz="2375" noProof="1">
                <a:latin typeface="微软雅黑" panose="020B0503020204020204" charset="-122"/>
                <a:ea typeface="微软雅黑" panose="020B0503020204020204" charset="-122"/>
                <a:cs typeface="微软雅黑" panose="020B0503020204020204" charset="-122"/>
                <a:sym typeface="+mn-ea"/>
              </a:rPr>
              <a:t>BF</a:t>
            </a:r>
            <a:r>
              <a:rPr kumimoji="1" lang="zh-CN" altLang="en-US" sz="2375" noProof="1">
                <a:latin typeface="微软雅黑" panose="020B0503020204020204" charset="-122"/>
                <a:ea typeface="微软雅黑" panose="020B0503020204020204" charset="-122"/>
                <a:cs typeface="微软雅黑" panose="020B0503020204020204" charset="-122"/>
                <a:sym typeface="+mn-ea"/>
              </a:rPr>
              <a:t>）</a:t>
            </a:r>
            <a:endParaRPr kumimoji="1" lang="en-US" altLang="zh-CN" sz="2375" noProof="1">
              <a:latin typeface="微软雅黑" panose="020B0503020204020204" charset="-122"/>
              <a:ea typeface="微软雅黑" panose="020B0503020204020204" charset="-122"/>
              <a:cs typeface="微软雅黑" panose="020B0503020204020204" charset="-122"/>
              <a:sym typeface="+mn-ea"/>
            </a:endParaRPr>
          </a:p>
          <a:p>
            <a:pPr marL="914400" lvl="1" indent="-457200" fontAlgn="base">
              <a:lnSpc>
                <a:spcPct val="200000"/>
              </a:lnSpc>
              <a:buClr>
                <a:schemeClr val="tx1">
                  <a:lumMod val="50000"/>
                  <a:lumOff val="50000"/>
                </a:schemeClr>
              </a:buClr>
              <a:buFont typeface="Wingdings" panose="05000000000000000000" pitchFamily="2" charset="2"/>
              <a:buChar char="l"/>
            </a:pPr>
            <a:r>
              <a:rPr kumimoji="1" lang="zh-CN" altLang="en-US" sz="2375" strike="noStrike" noProof="1">
                <a:latin typeface="微软雅黑" panose="020B0503020204020204" charset="-122"/>
                <a:ea typeface="微软雅黑" panose="020B0503020204020204" charset="-122"/>
                <a:cs typeface="微软雅黑" panose="020B0503020204020204" charset="-122"/>
                <a:sym typeface="+mn-ea"/>
              </a:rPr>
              <a:t>使用波束赋形，小区间用户的干扰得到极大的改善。</a:t>
            </a:r>
            <a:endParaRPr kumimoji="1" lang="zh-CN" altLang="en-US" sz="2375" strike="noStrike" noProof="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1" name="标题 49153"/>
          <p:cNvSpPr>
            <a:spLocks noGrp="1"/>
          </p:cNvSpPr>
          <p:nvPr>
            <p:ph type="title"/>
          </p:nvPr>
        </p:nvSpPr>
        <p:spPr/>
        <p:txBody>
          <a:bodyPr anchor="t" anchorCtr="0"/>
          <a:lstStyle/>
          <a:p>
            <a:r>
              <a:rPr lang="en-US" altLang="zh-CN"/>
              <a:t>3</a:t>
            </a:r>
            <a:r>
              <a:rPr lang="zh-CN" altLang="en-US" dirty="0"/>
              <a:t>．</a:t>
            </a:r>
            <a:r>
              <a:rPr lang="en-US" altLang="zh-CN"/>
              <a:t>IMT-Advanced</a:t>
            </a:r>
            <a:r>
              <a:rPr lang="zh-CN" altLang="en-US" dirty="0"/>
              <a:t>标准发展 </a:t>
            </a:r>
            <a:endParaRPr lang="zh-CN" altLang="en-US" dirty="0"/>
          </a:p>
        </p:txBody>
      </p:sp>
      <p:sp>
        <p:nvSpPr>
          <p:cNvPr id="10242" name="文本占位符 49154"/>
          <p:cNvSpPr>
            <a:spLocks noGrp="1"/>
          </p:cNvSpPr>
          <p:nvPr>
            <p:ph idx="1"/>
          </p:nvPr>
        </p:nvSpPr>
        <p:spPr>
          <a:xfrm>
            <a:off x="1981200" y="1447800"/>
            <a:ext cx="8229600" cy="4495800"/>
          </a:xfrm>
        </p:spPr>
        <p:txBody>
          <a:bodyPr anchor="t" anchorCtr="0"/>
          <a:lstStyle/>
          <a:p>
            <a:r>
              <a:rPr lang="zh-CN" altLang="en-US" sz="2400" dirty="0"/>
              <a:t>早在</a:t>
            </a:r>
            <a:r>
              <a:rPr lang="en-US" altLang="zh-CN" sz="2400"/>
              <a:t>2000</a:t>
            </a:r>
            <a:r>
              <a:rPr lang="zh-CN" altLang="en-US" sz="2400" dirty="0"/>
              <a:t>年</a:t>
            </a:r>
            <a:r>
              <a:rPr lang="en-US" altLang="zh-CN" sz="2400"/>
              <a:t>10</a:t>
            </a:r>
            <a:r>
              <a:rPr lang="zh-CN" altLang="en-US" sz="2400" dirty="0"/>
              <a:t>月，</a:t>
            </a:r>
            <a:r>
              <a:rPr lang="en-US" altLang="zh-CN" sz="2400"/>
              <a:t>ITU</a:t>
            </a:r>
            <a:r>
              <a:rPr lang="zh-CN" altLang="en-US" sz="2400" dirty="0"/>
              <a:t>就在加拿大蒙特利尔市成立了“</a:t>
            </a:r>
            <a:r>
              <a:rPr lang="en-US" altLang="zh-CN" sz="2400"/>
              <a:t>IMT 2000 and Beyond”</a:t>
            </a:r>
            <a:r>
              <a:rPr lang="zh-CN" altLang="en-US" sz="2400" dirty="0"/>
              <a:t>工作组，其任务之一就是探索</a:t>
            </a:r>
            <a:r>
              <a:rPr lang="en-US" altLang="zh-CN" sz="2400"/>
              <a:t>3G</a:t>
            </a:r>
            <a:r>
              <a:rPr lang="zh-CN" altLang="en-US" sz="2400" dirty="0"/>
              <a:t>之后下一代移动通信系统的概念和方案。直到</a:t>
            </a:r>
            <a:r>
              <a:rPr lang="en-US" altLang="zh-CN" sz="2400"/>
              <a:t>2005</a:t>
            </a:r>
            <a:r>
              <a:rPr lang="zh-CN" altLang="en-US" sz="2400" dirty="0"/>
              <a:t>年</a:t>
            </a:r>
            <a:r>
              <a:rPr lang="en-US" altLang="zh-CN" sz="2400"/>
              <a:t>10</a:t>
            </a:r>
            <a:r>
              <a:rPr lang="zh-CN" altLang="en-US" sz="2400" dirty="0"/>
              <a:t>月</a:t>
            </a:r>
            <a:r>
              <a:rPr lang="en-US" altLang="zh-CN" sz="2400"/>
              <a:t>18</a:t>
            </a:r>
            <a:r>
              <a:rPr lang="zh-CN" altLang="en-US" sz="2400" dirty="0"/>
              <a:t>日结束的</a:t>
            </a:r>
            <a:r>
              <a:rPr lang="en-US" altLang="zh-CN" sz="2400"/>
              <a:t>ITU-R WP8F</a:t>
            </a:r>
            <a:r>
              <a:rPr lang="zh-CN" altLang="en-US" sz="2400" dirty="0"/>
              <a:t>第</a:t>
            </a:r>
            <a:r>
              <a:rPr lang="en-US" altLang="zh-CN" sz="2400"/>
              <a:t>17</a:t>
            </a:r>
            <a:r>
              <a:rPr lang="zh-CN" altLang="en-US" sz="2400" dirty="0"/>
              <a:t>次会议上，</a:t>
            </a:r>
            <a:r>
              <a:rPr lang="en-US" altLang="zh-CN" sz="2400"/>
              <a:t>ITU</a:t>
            </a:r>
            <a:r>
              <a:rPr lang="zh-CN" altLang="en-US" sz="2400" dirty="0"/>
              <a:t>将</a:t>
            </a:r>
            <a:r>
              <a:rPr lang="en-US" altLang="zh-CN" sz="2400"/>
              <a:t>System Beyond IMT-2000</a:t>
            </a:r>
            <a:r>
              <a:rPr lang="zh-CN" altLang="en-US" sz="2400" dirty="0"/>
              <a:t>（即</a:t>
            </a:r>
            <a:r>
              <a:rPr lang="en-US" altLang="zh-CN" sz="2400"/>
              <a:t>B3G</a:t>
            </a:r>
            <a:r>
              <a:rPr lang="zh-CN" altLang="en-US" sz="2400" dirty="0"/>
              <a:t>）正式定名为</a:t>
            </a:r>
            <a:r>
              <a:rPr lang="en-US" altLang="zh-CN" sz="2400"/>
              <a:t>IMT-Advanced</a:t>
            </a:r>
            <a:r>
              <a:rPr lang="zh-CN" altLang="en-US" sz="2400" dirty="0"/>
              <a:t>。</a:t>
            </a:r>
            <a:endParaRPr lang="zh-CN" altLang="en-US" sz="2400" dirty="0"/>
          </a:p>
          <a:p>
            <a:r>
              <a:rPr lang="en-US" altLang="zh-CN" sz="2400"/>
              <a:t>ITU-R 2003</a:t>
            </a:r>
            <a:r>
              <a:rPr lang="zh-CN" altLang="en-US" sz="2400" dirty="0"/>
              <a:t>年底完成了</a:t>
            </a:r>
            <a:r>
              <a:rPr lang="en-US" altLang="zh-CN" sz="2400"/>
              <a:t>M.1645</a:t>
            </a:r>
            <a:r>
              <a:rPr lang="zh-CN" altLang="en-US" sz="2400" dirty="0"/>
              <a:t>文件，即</a:t>
            </a:r>
            <a:r>
              <a:rPr lang="en-US" altLang="zh-CN" sz="2400"/>
              <a:t>vision</a:t>
            </a:r>
            <a:r>
              <a:rPr lang="zh-CN" altLang="en-US" sz="2400" dirty="0"/>
              <a:t>（愿景）建议，并在</a:t>
            </a:r>
            <a:r>
              <a:rPr lang="en-US" altLang="zh-CN" sz="2400"/>
              <a:t>2004</a:t>
            </a:r>
            <a:r>
              <a:rPr lang="zh-CN" altLang="en-US" sz="2400" dirty="0"/>
              <a:t>年征询了各成员意见后，对其进行了增补。在这个建议中，</a:t>
            </a:r>
            <a:r>
              <a:rPr lang="en-US" altLang="zh-CN" sz="2400"/>
              <a:t>ITU</a:t>
            </a:r>
            <a:r>
              <a:rPr lang="zh-CN" altLang="en-US" sz="2400" dirty="0"/>
              <a:t>首次明确了</a:t>
            </a:r>
            <a:r>
              <a:rPr lang="en-US" altLang="zh-CN" sz="2400"/>
              <a:t>B3G</a:t>
            </a:r>
            <a:r>
              <a:rPr lang="zh-CN" altLang="en-US" sz="2400" dirty="0"/>
              <a:t>技术的关键性能指标、主要技术特征以及实施的时间表等关键性的内容。通过这个文件，业界对</a:t>
            </a:r>
            <a:r>
              <a:rPr lang="en-US" altLang="zh-CN" sz="2400"/>
              <a:t>B3G</a:t>
            </a:r>
            <a:r>
              <a:rPr lang="zh-CN" altLang="en-US" sz="2400" dirty="0"/>
              <a:t>的内涵和外延有了一个比较共同的认识，从而为</a:t>
            </a:r>
            <a:r>
              <a:rPr lang="en-US" altLang="zh-CN" sz="2400"/>
              <a:t>B3G</a:t>
            </a:r>
            <a:r>
              <a:rPr lang="zh-CN" altLang="en-US" sz="2400" dirty="0"/>
              <a:t>的发展奠定了基础。 </a:t>
            </a:r>
            <a:endParaRPr lang="zh-CN" altLang="en-US" sz="24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二、</a:t>
            </a: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graphicFrame>
        <p:nvGraphicFramePr>
          <p:cNvPr id="71684" name="Object 2"/>
          <p:cNvGraphicFramePr>
            <a:graphicFrameLocks noChangeAspect="1"/>
          </p:cNvGraphicFramePr>
          <p:nvPr/>
        </p:nvGraphicFramePr>
        <p:xfrm>
          <a:off x="2054225" y="1462088"/>
          <a:ext cx="7661275" cy="3810000"/>
        </p:xfrm>
        <a:graphic>
          <a:graphicData uri="http://schemas.openxmlformats.org/presentationml/2006/ole">
            <mc:AlternateContent xmlns:mc="http://schemas.openxmlformats.org/markup-compatibility/2006">
              <mc:Choice xmlns:v="urn:schemas-microsoft-com:vml" Requires="v">
                <p:oleObj spid="_x0000_s6150" name="" r:id="rId1" imgW="3522980" imgH="1748155" progId="Visio.Drawing.11">
                  <p:embed/>
                </p:oleObj>
              </mc:Choice>
              <mc:Fallback>
                <p:oleObj name="" r:id="rId1" imgW="3522980" imgH="1748155" progId="Visio.Drawing.11">
                  <p:embed/>
                  <p:pic>
                    <p:nvPicPr>
                      <p:cNvPr id="0" name="图片 3077"/>
                      <p:cNvPicPr/>
                      <p:nvPr/>
                    </p:nvPicPr>
                    <p:blipFill>
                      <a:blip r:embed="rId2"/>
                      <a:stretch>
                        <a:fillRect/>
                      </a:stretch>
                    </p:blipFill>
                    <p:spPr>
                      <a:xfrm>
                        <a:off x="2054225" y="1462088"/>
                        <a:ext cx="7661275" cy="3810000"/>
                      </a:xfrm>
                      <a:prstGeom prst="rect">
                        <a:avLst/>
                      </a:prstGeom>
                      <a:noFill/>
                      <a:ln w="38100">
                        <a:noFill/>
                        <a:miter/>
                      </a:ln>
                    </p:spPr>
                  </p:pic>
                </p:oleObj>
              </mc:Fallback>
            </mc:AlternateContent>
          </a:graphicData>
        </a:graphic>
      </p:graphicFrame>
      <p:sp>
        <p:nvSpPr>
          <p:cNvPr id="27653" name="Rectangle 8"/>
          <p:cNvSpPr>
            <a:spLocks noGrp="1"/>
          </p:cNvSpPr>
          <p:nvPr/>
        </p:nvSpPr>
        <p:spPr>
          <a:xfrm>
            <a:off x="447675" y="1073150"/>
            <a:ext cx="10096500" cy="769938"/>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pPr fontAlgn="base"/>
            <a:r>
              <a:rPr lang="zh-CN" altLang="en-US" sz="2850" strike="noStrike" noProof="1">
                <a:latin typeface="微软雅黑" panose="020B0503020204020204" charset="-122"/>
                <a:ea typeface="微软雅黑" panose="020B0503020204020204" charset="-122"/>
                <a:cs typeface="+mj-cs"/>
              </a:rPr>
              <a:t>波束成形原理图</a:t>
            </a:r>
            <a:endParaRPr lang="zh-CN" altLang="en-US" sz="2850" strike="noStrike" noProof="1"/>
          </a:p>
        </p:txBody>
      </p:sp>
      <p:sp>
        <p:nvSpPr>
          <p:cNvPr id="27654" name="Text Box 4"/>
          <p:cNvSpPr txBox="1"/>
          <p:nvPr/>
        </p:nvSpPr>
        <p:spPr>
          <a:xfrm>
            <a:off x="1085850" y="5311775"/>
            <a:ext cx="9598025" cy="906463"/>
          </a:xfrm>
          <a:prstGeom prst="rect">
            <a:avLst/>
          </a:prstGeom>
          <a:solidFill>
            <a:srgbClr val="D9D9D9"/>
          </a:solidFill>
          <a:ln w="38100" cap="flat" cmpd="sng">
            <a:solidFill>
              <a:srgbClr val="7F7F7F"/>
            </a:solidFill>
            <a:prstDash val="solid"/>
            <a:miter/>
            <a:headEnd type="none" w="med" len="med"/>
            <a:tailEnd type="none" w="med" len="med"/>
          </a:ln>
        </p:spPr>
        <p:txBody>
          <a:bodyPr/>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a:solidFill>
                  <a:schemeClr val="tx1"/>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a:solidFill>
                  <a:schemeClr val="tx1"/>
                </a:solidFill>
                <a:latin typeface="微软雅黑" panose="020B0503020204020204" charset="-122"/>
                <a:ea typeface="微软雅黑" panose="020B0503020204020204" charset="-122"/>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a:solidFill>
                  <a:schemeClr val="tx1"/>
                </a:solidFill>
                <a:latin typeface="微软雅黑" panose="020B0503020204020204" charset="-122"/>
                <a:ea typeface="微软雅黑" panose="020B0503020204020204" charset="-122"/>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微软雅黑" panose="020B0503020204020204" charset="-122"/>
                <a:ea typeface="微软雅黑" panose="020B0503020204020204" charset="-122"/>
              </a:defRPr>
            </a:lvl4pPr>
            <a:lvl5pPr marL="1828800" algn="l" rtl="0" eaLnBrk="1" fontAlgn="base" hangingPunct="1">
              <a:spcBef>
                <a:spcPct val="20000"/>
              </a:spcBef>
              <a:spcAft>
                <a:spcPct val="0"/>
              </a:spcAft>
              <a:buClr>
                <a:schemeClr val="tx2"/>
              </a:buClr>
              <a:buFont typeface="Arial" panose="020B0604020202020204" pitchFamily="34" charset="0"/>
              <a:defRPr>
                <a:solidFill>
                  <a:schemeClr val="tx1"/>
                </a:solidFill>
                <a:latin typeface="微软雅黑" panose="020B0503020204020204" charset="-122"/>
                <a:ea typeface="微软雅黑" panose="020B0503020204020204" charset="-122"/>
              </a:defRPr>
            </a:lvl5pPr>
          </a:lstStyle>
          <a:p>
            <a:pPr marL="342900" lvl="0" indent="-342900" fontAlgn="base">
              <a:lnSpc>
                <a:spcPct val="90000"/>
              </a:lnSpc>
            </a:pPr>
            <a:r>
              <a:rPr lang="zh-CN" altLang="en-US" sz="2375" strike="noStrike" noProof="1">
                <a:latin typeface="Arial" panose="020B0604020202020204" pitchFamily="34" charset="0"/>
                <a:ea typeface="华文细黑" panose="02010600040101010101" pitchFamily="2" charset="-122"/>
                <a:cs typeface="+mn-cs"/>
              </a:rPr>
              <a:t>在发射端将待发射数据矢量加权，形成某种方向图后到达接收端，接收端再对收到的信号进行上行波束形成，抑制噪声和干扰。</a:t>
            </a:r>
            <a:endParaRPr lang="zh-CN" altLang="en-US" sz="2375" strike="noStrike" noProof="1">
              <a:latin typeface="Arial" panose="020B0604020202020204" pitchFamily="34" charset="0"/>
              <a:ea typeface="华文细黑" panose="02010600040101010101"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latin typeface="微软雅黑" panose="020B0503020204020204" charset="-122"/>
                <a:ea typeface="微软雅黑" panose="020B0503020204020204" charset="-122"/>
                <a:cs typeface="微软雅黑" panose="020B0503020204020204" charset="-122"/>
              </a:rPr>
              <a:t>二、</a:t>
            </a:r>
            <a:r>
              <a:rPr kumimoji="1" lang="en-US" altLang="zh-CN" sz="2850" dirty="0">
                <a:latin typeface="微软雅黑" panose="020B0503020204020204" charset="-122"/>
                <a:ea typeface="微软雅黑" panose="020B0503020204020204" charset="-122"/>
                <a:cs typeface="微软雅黑" panose="020B0503020204020204" charset="-122"/>
              </a:rPr>
              <a:t>MIMO</a:t>
            </a:r>
            <a:endParaRPr kumimoji="1" lang="en-US" altLang="zh-CN" sz="2850" dirty="0">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4142" y="1033230"/>
            <a:ext cx="10867383"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28674" name="Rectangle 5"/>
          <p:cNvSpPr>
            <a:spLocks noGrp="1"/>
          </p:cNvSpPr>
          <p:nvPr/>
        </p:nvSpPr>
        <p:spPr>
          <a:xfrm>
            <a:off x="703661" y="999580"/>
            <a:ext cx="10096488" cy="769687"/>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a:solidFill>
                  <a:srgbClr val="008FD4"/>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r>
              <a:rPr lang="zh-CN" altLang="en-US" sz="2850" dirty="0"/>
              <a:t>波束成形的分类</a:t>
            </a:r>
            <a:endParaRPr lang="zh-CN" altLang="en-US" sz="2850" dirty="0"/>
          </a:p>
        </p:txBody>
      </p:sp>
      <p:graphicFrame>
        <p:nvGraphicFramePr>
          <p:cNvPr id="2" name="图示 1"/>
          <p:cNvGraphicFramePr/>
          <p:nvPr/>
        </p:nvGraphicFramePr>
        <p:xfrm>
          <a:off x="373380" y="1861820"/>
          <a:ext cx="11711305" cy="41167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latin typeface="微软雅黑" panose="020B0503020204020204" charset="-122"/>
                <a:ea typeface="微软雅黑" panose="020B0503020204020204" charset="-122"/>
                <a:cs typeface="微软雅黑" panose="020B0503020204020204" charset="-122"/>
              </a:rPr>
              <a:t>二、</a:t>
            </a:r>
            <a:r>
              <a:rPr kumimoji="1" lang="en-US" altLang="zh-CN" sz="2850" dirty="0">
                <a:latin typeface="微软雅黑" panose="020B0503020204020204" charset="-122"/>
                <a:ea typeface="微软雅黑" panose="020B0503020204020204" charset="-122"/>
                <a:cs typeface="微软雅黑" panose="020B0503020204020204" charset="-122"/>
              </a:rPr>
              <a:t>MIMO</a:t>
            </a:r>
            <a:endParaRPr kumimoji="1" lang="en-US" altLang="zh-CN" sz="2850" dirty="0">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4142" y="1033230"/>
            <a:ext cx="10867383"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619712" y="947485"/>
            <a:ext cx="9095923" cy="823595"/>
          </a:xfrm>
          <a:prstGeom prst="rect">
            <a:avLst/>
          </a:prstGeom>
          <a:noFill/>
        </p:spPr>
        <p:txBody>
          <a:bodyPr wrap="square" rtlCol="0">
            <a:spAutoFit/>
          </a:bodyPr>
          <a:lstStyle/>
          <a:p>
            <a:pPr>
              <a:lnSpc>
                <a:spcPct val="200000"/>
              </a:lnSpc>
            </a:pPr>
            <a:r>
              <a:rPr kumimoji="1" lang="en-US" altLang="zh-CN" sz="2375" dirty="0">
                <a:latin typeface="微软雅黑" panose="020B0503020204020204" charset="-122"/>
                <a:ea typeface="微软雅黑" panose="020B0503020204020204" charset="-122"/>
                <a:cs typeface="微软雅黑" panose="020B0503020204020204" charset="-122"/>
              </a:rPr>
              <a:t>3.  </a:t>
            </a:r>
            <a:r>
              <a:rPr kumimoji="1" sz="2375" dirty="0">
                <a:latin typeface="微软雅黑" panose="020B0503020204020204" charset="-122"/>
                <a:ea typeface="微软雅黑" panose="020B0503020204020204" charset="-122"/>
                <a:cs typeface="微软雅黑" panose="020B0503020204020204" charset="-122"/>
              </a:rPr>
              <a:t>MIMO在LTE中的应用</a:t>
            </a:r>
            <a:endParaRPr kumimoji="1" lang="zh-CN" altLang="en-US" sz="1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577698" y="3517665"/>
              <a:ext cx="12828" cy="428"/>
            </p14:xfrm>
          </p:contentPart>
        </mc:Choice>
        <mc:Fallback xmlns="">
          <p:pic>
            <p:nvPicPr>
              <p:cNvPr id="2" name="墨迹 1"/>
            </p:nvPicPr>
            <p:blipFill>
              <a:blip r:embed="rId2"/>
            </p:blipFill>
            <p:spPr>
              <a:xfrm>
                <a:off x="2577698" y="3517665"/>
                <a:ext cx="12828" cy="428"/>
              </a:xfrm>
              <a:prstGeom prst="rect"/>
            </p:spPr>
          </p:pic>
        </mc:Fallback>
      </mc:AlternateContent>
      <p:pic>
        <p:nvPicPr>
          <p:cNvPr id="8" name="图片 7"/>
          <p:cNvPicPr>
            <a:picLocks noChangeAspect="1"/>
          </p:cNvPicPr>
          <p:nvPr/>
        </p:nvPicPr>
        <p:blipFill>
          <a:blip r:embed="rId3"/>
          <a:stretch>
            <a:fillRect/>
          </a:stretch>
        </p:blipFill>
        <p:spPr>
          <a:xfrm>
            <a:off x="-76200" y="1805940"/>
            <a:ext cx="6005830" cy="3549015"/>
          </a:xfrm>
          <a:prstGeom prst="rect">
            <a:avLst/>
          </a:prstGeom>
        </p:spPr>
      </p:pic>
      <p:pic>
        <p:nvPicPr>
          <p:cNvPr id="9" name="图片 8"/>
          <p:cNvPicPr>
            <a:picLocks noChangeAspect="1"/>
          </p:cNvPicPr>
          <p:nvPr/>
        </p:nvPicPr>
        <p:blipFill>
          <a:blip r:embed="rId4"/>
          <a:stretch>
            <a:fillRect/>
          </a:stretch>
        </p:blipFill>
        <p:spPr>
          <a:xfrm>
            <a:off x="5829300" y="2914015"/>
            <a:ext cx="6362700" cy="333057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pic>
        <p:nvPicPr>
          <p:cNvPr id="77828" name="图片 6"/>
          <p:cNvPicPr>
            <a:picLocks noChangeAspect="1"/>
          </p:cNvPicPr>
          <p:nvPr/>
        </p:nvPicPr>
        <p:blipFill>
          <a:blip r:embed="rId1"/>
          <a:stretch>
            <a:fillRect/>
          </a:stretch>
        </p:blipFill>
        <p:spPr>
          <a:xfrm>
            <a:off x="1233805" y="1311275"/>
            <a:ext cx="9330690" cy="5546725"/>
          </a:xfrm>
          <a:prstGeom prst="rect">
            <a:avLst/>
          </a:prstGeom>
          <a:noFill/>
          <a:ln w="9525">
            <a:noFill/>
          </a:ln>
        </p:spPr>
      </p:pic>
      <p:sp>
        <p:nvSpPr>
          <p:cNvPr id="77829" name="文本框 1"/>
          <p:cNvSpPr txBox="1"/>
          <p:nvPr>
            <p:custDataLst>
              <p:tags r:id="rId2"/>
            </p:custDataLst>
          </p:nvPr>
        </p:nvSpPr>
        <p:spPr>
          <a:xfrm>
            <a:off x="457835" y="304483"/>
            <a:ext cx="7654925" cy="1179512"/>
          </a:xfrm>
          <a:prstGeom prst="rect">
            <a:avLst/>
          </a:prstGeom>
          <a:noFill/>
          <a:ln w="9525">
            <a:noFill/>
          </a:ln>
        </p:spPr>
        <p:txBody>
          <a:bodyPr wrap="square" anchor="t" anchorCtr="0"/>
          <a:lstStyle/>
          <a:p>
            <a:pPr>
              <a:lnSpc>
                <a:spcPct val="170000"/>
              </a:lnSpc>
            </a:pPr>
            <a:r>
              <a:rPr lang="zh-CN" altLang="zh-CN" sz="2000" dirty="0">
                <a:latin typeface="微软雅黑" panose="020B0503020204020204" charset="-122"/>
                <a:ea typeface="微软雅黑" panose="020B0503020204020204" charset="-122"/>
              </a:rPr>
              <a:t>MIMO在LTE中的应用</a:t>
            </a:r>
            <a:endParaRPr lang="zh-CN" altLang="zh-CN" sz="2000" dirty="0">
              <a:latin typeface="微软雅黑" panose="020B0503020204020204" charset="-122"/>
              <a:ea typeface="微软雅黑" panose="020B0503020204020204" charset="-122"/>
            </a:endParaRPr>
          </a:p>
          <a:p>
            <a:pPr marL="914400" lvl="1" indent="-457200">
              <a:lnSpc>
                <a:spcPct val="170000"/>
              </a:lnSpc>
              <a:buClr>
                <a:srgbClr val="808080"/>
              </a:buClr>
              <a:buFont typeface="Wingdings" panose="05000000000000000000" pitchFamily="2" charset="2"/>
              <a:buChar char="l"/>
            </a:pPr>
            <a:r>
              <a:rPr lang="zh-CN" altLang="en-US" dirty="0">
                <a:latin typeface="微软雅黑" panose="020B0503020204020204" charset="-122"/>
                <a:ea typeface="微软雅黑" panose="020B0503020204020204" charset="-122"/>
                <a:sym typeface="楷体_GB2312" panose="02010609030101010101" pitchFamily="49" charset="-122"/>
              </a:rPr>
              <a:t>传输模式：</a:t>
            </a:r>
            <a:r>
              <a:rPr lang="en-US" altLang="zh-CN" dirty="0">
                <a:latin typeface="微软雅黑" panose="020B0503020204020204" charset="-122"/>
                <a:ea typeface="微软雅黑" panose="020B0503020204020204" charset="-122"/>
                <a:sym typeface="楷体_GB2312" panose="02010609030101010101" pitchFamily="49" charset="-122"/>
              </a:rPr>
              <a:t>TM1-TM9</a:t>
            </a:r>
            <a:endParaRPr lang="zh-CN" altLang="en-US" dirty="0">
              <a:solidFill>
                <a:schemeClr val="tx1"/>
              </a:solidFill>
              <a:latin typeface="微软雅黑" panose="020B0503020204020204" charset="-122"/>
              <a:ea typeface="微软雅黑" panose="020B0503020204020204" charset="-122"/>
              <a:sym typeface="楷体_GB2312" panose="0201060903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08545"/>
          <p:cNvSpPr>
            <a:spLocks noGrp="1"/>
          </p:cNvSpPr>
          <p:nvPr>
            <p:ph type="title"/>
          </p:nvPr>
        </p:nvSpPr>
        <p:spPr/>
        <p:txBody>
          <a:bodyPr anchor="t" anchorCtr="0"/>
          <a:lstStyle/>
          <a:p>
            <a:r>
              <a:rPr lang="zh-CN" altLang="en-US" sz="2400" dirty="0"/>
              <a:t>表</a:t>
            </a:r>
            <a:r>
              <a:rPr lang="en-US" altLang="zh-CN" sz="2400"/>
              <a:t>6-5 LTE</a:t>
            </a:r>
            <a:r>
              <a:rPr lang="zh-CN" altLang="en-US" sz="2400" dirty="0"/>
              <a:t>下行</a:t>
            </a:r>
            <a:r>
              <a:rPr lang="en-US" altLang="zh-CN" sz="2400"/>
              <a:t>MIMO</a:t>
            </a:r>
            <a:r>
              <a:rPr lang="zh-CN" altLang="en-US" sz="2400" dirty="0"/>
              <a:t>模式特征</a:t>
            </a:r>
            <a:r>
              <a:rPr lang="zh-CN" altLang="en-US" dirty="0"/>
              <a:t> </a:t>
            </a:r>
            <a:endParaRPr lang="zh-CN" altLang="en-US" dirty="0"/>
          </a:p>
        </p:txBody>
      </p:sp>
      <p:graphicFrame>
        <p:nvGraphicFramePr>
          <p:cNvPr id="108785" name="内容占位符 108784"/>
          <p:cNvGraphicFramePr>
            <a:graphicFrameLocks noGrp="1"/>
          </p:cNvGraphicFramePr>
          <p:nvPr>
            <p:ph idx="1"/>
          </p:nvPr>
        </p:nvGraphicFramePr>
        <p:xfrm>
          <a:off x="1828800" y="1371600"/>
          <a:ext cx="8382000" cy="4749800"/>
        </p:xfrm>
        <a:graphic>
          <a:graphicData uri="http://schemas.openxmlformats.org/drawingml/2006/table">
            <a:tbl>
              <a:tblPr/>
              <a:tblGrid>
                <a:gridCol w="1511300"/>
                <a:gridCol w="2326005"/>
                <a:gridCol w="2563495"/>
                <a:gridCol w="1981200"/>
              </a:tblGrid>
              <a:tr h="668338">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发送模式</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传输方案</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多天线增益</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给系统带来好处</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3944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模式一</a:t>
                      </a:r>
                      <a:endParaRPr lang="zh-CN" altLang="en-US" sz="1800" b="1"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单天线发送，端口</a:t>
                      </a:r>
                      <a:r>
                        <a:rPr lang="en-US" altLang="zh-CN" sz="1800" b="1">
                          <a:latin typeface="Times New Roman" panose="02020603050405020304" pitchFamily="18" charset="0"/>
                          <a:ea typeface="宋体" panose="02010600030101010101" pitchFamily="2" charset="-122"/>
                        </a:rPr>
                        <a:t>0</a:t>
                      </a:r>
                      <a:endParaRPr lang="zh-CN" altLang="en-US" sz="1800" b="1">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FontTx/>
                        <a:buNone/>
                      </a:pPr>
                      <a:r>
                        <a:rPr lang="en-US" altLang="zh-CN" sz="1800" b="1">
                          <a:latin typeface="Times New Roman" panose="02020603050405020304" pitchFamily="18" charset="0"/>
                          <a:ea typeface="宋体" panose="02010600030101010101" pitchFamily="2" charset="-122"/>
                        </a:rPr>
                        <a:t>-</a:t>
                      </a:r>
                      <a:endParaRPr lang="zh-CN" altLang="en-US" sz="1800" b="1">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lgn="ctr">
                        <a:spcBef>
                          <a:spcPct val="0"/>
                        </a:spcBef>
                        <a:buClrTx/>
                        <a:buFontTx/>
                        <a:buNone/>
                      </a:pPr>
                      <a:r>
                        <a:rPr lang="en-US" altLang="zh-CN" sz="1800" b="1">
                          <a:latin typeface="Times New Roman" panose="02020603050405020304" pitchFamily="18" charset="0"/>
                          <a:ea typeface="宋体" panose="02010600030101010101" pitchFamily="2" charset="-122"/>
                        </a:rPr>
                        <a:t>-</a:t>
                      </a:r>
                      <a:endParaRPr lang="zh-CN" altLang="en-US" sz="1800" b="1">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0688">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模式二</a:t>
                      </a:r>
                      <a:endParaRPr lang="zh-CN" altLang="en-US" sz="1800" b="1"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开环发送分集</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分集增益</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提高系统覆盖</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0687">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模式三</a:t>
                      </a:r>
                      <a:endParaRPr lang="zh-CN" altLang="en-US" sz="1800" b="1"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开环空间复用</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复用增益</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提高系统容量</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9925">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模式四</a:t>
                      </a:r>
                      <a:endParaRPr lang="zh-CN" altLang="en-US" sz="1800" b="1"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闭环空间复用</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阵列增益、复用增益</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提高系统容量</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0688">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模式五</a:t>
                      </a:r>
                      <a:endParaRPr lang="zh-CN" altLang="en-US" sz="1800" b="1"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多</a:t>
                      </a:r>
                      <a:r>
                        <a:rPr lang="en-US" altLang="zh-CN" sz="1800" b="1">
                          <a:latin typeface="Times New Roman" panose="02020603050405020304" pitchFamily="18" charset="0"/>
                          <a:ea typeface="宋体" panose="02010600030101010101" pitchFamily="2" charset="-122"/>
                        </a:rPr>
                        <a:t>UE</a:t>
                      </a:r>
                      <a:r>
                        <a:rPr lang="zh-CN" altLang="en-US" sz="1800" b="1" dirty="0">
                          <a:latin typeface="Times New Roman" panose="02020603050405020304" pitchFamily="18" charset="0"/>
                          <a:ea typeface="宋体" panose="02010600030101010101" pitchFamily="2" charset="-122"/>
                        </a:rPr>
                        <a:t>空间复用</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复用增益</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提高系统容量</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0687">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模式六</a:t>
                      </a:r>
                      <a:endParaRPr lang="zh-CN" altLang="en-US" sz="1800" b="1"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闭环发送分集</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阵列增益</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提高系统覆盖</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0688">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模式七</a:t>
                      </a:r>
                      <a:endParaRPr lang="zh-CN" altLang="en-US" sz="1800" b="1"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单流波束赋形</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阵列增益</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提高覆盖</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68337">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模式八</a:t>
                      </a:r>
                      <a:endParaRPr lang="zh-CN" altLang="en-US" sz="1800" b="1" dirty="0">
                        <a:ea typeface="宋体" panose="02010600030101010101" pitchFamily="2" charset="-122"/>
                      </a:endParaRPr>
                    </a:p>
                  </a:txBody>
                  <a:tcPr>
                    <a:lnL w="9525"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双流波束赋形</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阵列增益、复用增益</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2400" u="none" kern="1200" baseline="0">
                          <a:solidFill>
                            <a:schemeClr val="tx1"/>
                          </a:solidFill>
                          <a:latin typeface="Arial" panose="020B0604020202020204" pitchFamily="34" charset="0"/>
                          <a:ea typeface="楷体_GB2312" panose="02010609030101010101" pitchFamily="49" charset="-122"/>
                        </a:defRPr>
                      </a:lvl1pPr>
                      <a:lvl2pPr marL="669925" lvl="1" indent="-32512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2000" b="0" i="0" u="none" kern="1200" baseline="0">
                          <a:solidFill>
                            <a:schemeClr val="tx1"/>
                          </a:solidFill>
                          <a:latin typeface="Arial" panose="020B0604020202020204" pitchFamily="34" charset="0"/>
                          <a:ea typeface="宋体" panose="02010600030101010101" pitchFamily="2" charset="-122"/>
                        </a:defRPr>
                      </a:lvl2pPr>
                      <a:lvl3pPr marL="1022350" lvl="2" indent="-35052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3pPr>
                      <a:lvl4pPr marL="1339850" lvl="3" indent="-315595"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4pPr>
                      <a:lvl5pPr marL="1681480" lvl="4" indent="-339725"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Blip>
                          <a:blip r:embed="rId1"/>
                        </a:buBlip>
                        <a:defRPr sz="1800" b="0" i="0" u="none" kern="1200" baseline="0">
                          <a:solidFill>
                            <a:schemeClr val="tx1"/>
                          </a:solidFill>
                          <a:latin typeface="Arial" panose="020B0604020202020204" pitchFamily="34" charset="0"/>
                          <a:ea typeface="宋体" panose="02010600030101010101" pitchFamily="2" charset="-122"/>
                        </a:defRPr>
                      </a:lvl5pPr>
                    </a:lstStyle>
                    <a:p>
                      <a:pPr lvl="0">
                        <a:spcBef>
                          <a:spcPct val="0"/>
                        </a:spcBef>
                        <a:buClrTx/>
                        <a:buFontTx/>
                        <a:buNone/>
                      </a:pPr>
                      <a:r>
                        <a:rPr lang="zh-CN" altLang="en-US" sz="1800" b="1" dirty="0">
                          <a:latin typeface="Times New Roman" panose="02020603050405020304" pitchFamily="18" charset="0"/>
                          <a:ea typeface="宋体" panose="02010600030101010101" pitchFamily="2" charset="-122"/>
                        </a:rPr>
                        <a:t>提高系统容量</a:t>
                      </a:r>
                      <a:endParaRPr lang="zh-CN" altLang="en-US" sz="1800" b="1" dirty="0">
                        <a:ea typeface="宋体" panose="02010600030101010101" pitchFamily="2" charset="-122"/>
                      </a:endParaRPr>
                    </a:p>
                  </a:txBody>
                  <a:tcPr>
                    <a:lnL w="12700"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文本占位符 110594"/>
          <p:cNvSpPr>
            <a:spLocks noGrp="1"/>
          </p:cNvSpPr>
          <p:nvPr>
            <p:ph idx="1"/>
          </p:nvPr>
        </p:nvSpPr>
        <p:spPr>
          <a:xfrm>
            <a:off x="619125" y="1157605"/>
            <a:ext cx="10760710" cy="4592320"/>
          </a:xfrm>
        </p:spPr>
        <p:txBody>
          <a:bodyPr anchor="t" anchorCtr="0"/>
          <a:lstStyle/>
          <a:p>
            <a:r>
              <a:rPr lang="zh-CN" altLang="en-US" dirty="0"/>
              <a:t>模式</a:t>
            </a:r>
            <a:r>
              <a:rPr lang="en-US" altLang="zh-CN"/>
              <a:t>2</a:t>
            </a:r>
            <a:r>
              <a:rPr lang="zh-CN" altLang="en-US" dirty="0"/>
              <a:t>可以提高信号传输的可靠性，在</a:t>
            </a:r>
            <a:r>
              <a:rPr lang="en-US" altLang="zh-CN"/>
              <a:t>2</a:t>
            </a:r>
            <a:r>
              <a:rPr lang="zh-CN" altLang="en-US" dirty="0"/>
              <a:t>天线条件下采用空频分组码（</a:t>
            </a:r>
            <a:r>
              <a:rPr lang="en-US" altLang="zh-CN"/>
              <a:t>SFBC</a:t>
            </a:r>
            <a:r>
              <a:rPr lang="zh-CN" altLang="en-US" dirty="0"/>
              <a:t>），在</a:t>
            </a:r>
            <a:r>
              <a:rPr lang="en-US" altLang="zh-CN"/>
              <a:t>4</a:t>
            </a:r>
            <a:r>
              <a:rPr lang="zh-CN" altLang="en-US" dirty="0"/>
              <a:t>天线条件下采用</a:t>
            </a:r>
            <a:r>
              <a:rPr lang="en-US" altLang="zh-CN"/>
              <a:t>SFBC</a:t>
            </a:r>
            <a:r>
              <a:rPr lang="zh-CN" altLang="en-US" dirty="0"/>
              <a:t>结合频率切换发射分集（</a:t>
            </a:r>
            <a:r>
              <a:rPr lang="en-US" altLang="zh-CN"/>
              <a:t>FSTD</a:t>
            </a:r>
            <a:r>
              <a:rPr lang="zh-CN" altLang="en-US" dirty="0"/>
              <a:t>），模式</a:t>
            </a:r>
            <a:r>
              <a:rPr lang="en-US" altLang="zh-CN"/>
              <a:t>2</a:t>
            </a:r>
            <a:r>
              <a:rPr lang="zh-CN" altLang="en-US" dirty="0"/>
              <a:t>主要用于小区边缘的</a:t>
            </a:r>
            <a:r>
              <a:rPr lang="en-US" altLang="zh-CN"/>
              <a:t>UE</a:t>
            </a:r>
            <a:r>
              <a:rPr lang="zh-CN" altLang="en-US" dirty="0"/>
              <a:t>；模式</a:t>
            </a:r>
            <a:r>
              <a:rPr lang="en-US" altLang="zh-CN"/>
              <a:t>3</a:t>
            </a:r>
            <a:r>
              <a:rPr lang="zh-CN" altLang="en-US" dirty="0"/>
              <a:t>和</a:t>
            </a:r>
            <a:r>
              <a:rPr lang="en-US" altLang="zh-CN"/>
              <a:t>4</a:t>
            </a:r>
            <a:r>
              <a:rPr lang="zh-CN" altLang="en-US" dirty="0"/>
              <a:t>可以提高峰值速率，主要用于小区中央的</a:t>
            </a:r>
            <a:r>
              <a:rPr lang="en-US" altLang="zh-CN"/>
              <a:t>UE</a:t>
            </a:r>
            <a:r>
              <a:rPr lang="zh-CN" altLang="en-US" dirty="0"/>
              <a:t>。模式</a:t>
            </a:r>
            <a:r>
              <a:rPr lang="en-US" altLang="zh-CN"/>
              <a:t>5 </a:t>
            </a:r>
            <a:r>
              <a:rPr lang="zh-CN" altLang="en-US" dirty="0"/>
              <a:t>的</a:t>
            </a:r>
            <a:r>
              <a:rPr lang="en-US" altLang="zh-CN"/>
              <a:t>MU-MIMO</a:t>
            </a:r>
            <a:r>
              <a:rPr lang="zh-CN" altLang="en-US" dirty="0"/>
              <a:t>可以提高吞吐量，用于小区中的业务密集区。模式</a:t>
            </a:r>
            <a:r>
              <a:rPr lang="en-US" altLang="zh-CN"/>
              <a:t>6</a:t>
            </a:r>
            <a:r>
              <a:rPr lang="zh-CN" altLang="en-US" dirty="0"/>
              <a:t>和</a:t>
            </a:r>
            <a:r>
              <a:rPr lang="en-US" altLang="zh-CN"/>
              <a:t>7</a:t>
            </a:r>
            <a:r>
              <a:rPr lang="zh-CN" altLang="en-US" dirty="0"/>
              <a:t>可以增强小区覆盖，也适用于小区边缘的</a:t>
            </a:r>
            <a:r>
              <a:rPr lang="en-US" altLang="zh-CN"/>
              <a:t>UE</a:t>
            </a:r>
            <a:r>
              <a:rPr lang="zh-CN" altLang="en-US" dirty="0"/>
              <a:t>。其中模式</a:t>
            </a:r>
            <a:r>
              <a:rPr lang="en-US" altLang="zh-CN"/>
              <a:t>6</a:t>
            </a:r>
            <a:r>
              <a:rPr lang="zh-CN" altLang="en-US" dirty="0"/>
              <a:t>是针对</a:t>
            </a:r>
            <a:r>
              <a:rPr lang="en-US" altLang="zh-CN"/>
              <a:t>FDD</a:t>
            </a:r>
            <a:r>
              <a:rPr lang="zh-CN" altLang="en-US" dirty="0"/>
              <a:t>，而模式</a:t>
            </a:r>
            <a:r>
              <a:rPr lang="en-US" altLang="zh-CN"/>
              <a:t>7</a:t>
            </a:r>
            <a:r>
              <a:rPr lang="zh-CN" altLang="en-US" dirty="0"/>
              <a:t>是针对</a:t>
            </a:r>
            <a:r>
              <a:rPr lang="en-US" altLang="zh-CN"/>
              <a:t>TDD</a:t>
            </a:r>
            <a:r>
              <a:rPr lang="zh-CN" altLang="en-US" dirty="0"/>
              <a:t>。</a:t>
            </a:r>
            <a:endParaRPr lang="zh-CN" altLang="en-US" dirty="0"/>
          </a:p>
          <a:p>
            <a:r>
              <a:rPr lang="zh-CN" altLang="en-US" dirty="0"/>
              <a:t>为保障可靠性，</a:t>
            </a:r>
            <a:r>
              <a:rPr lang="en-US" altLang="zh-CN"/>
              <a:t>LTE</a:t>
            </a:r>
            <a:r>
              <a:rPr lang="zh-CN" altLang="en-US" dirty="0"/>
              <a:t>中提供了传输方案回退的设计。每种传输模式可以指定一种传输回退模式，当在某个传输模式下由于信道环境变化等原因不能正常工作时，网络侧将</a:t>
            </a:r>
            <a:r>
              <a:rPr lang="en-US" altLang="zh-CN"/>
              <a:t>UE</a:t>
            </a:r>
            <a:r>
              <a:rPr lang="zh-CN" altLang="en-US" dirty="0"/>
              <a:t>切换到更可靠的传输方案下。</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400" y="434975"/>
            <a:ext cx="8043863" cy="615950"/>
          </a:xfrm>
          <a:prstGeom prst="rect">
            <a:avLst/>
          </a:prstGeom>
          <a:noFill/>
        </p:spPr>
        <p:txBody>
          <a:bodyPr wrap="square" rtlCol="0">
            <a:spAutoFit/>
          </a:bodyPr>
          <a:lstStyle/>
          <a:p>
            <a:pPr>
              <a:lnSpc>
                <a:spcPct val="120000"/>
              </a:lnSpc>
            </a:pPr>
            <a:r>
              <a:rPr kumimoji="1" lang="zh-CN" altLang="en-US" sz="2850" noProof="1">
                <a:latin typeface="微软雅黑" panose="020B0503020204020204" charset="-122"/>
                <a:ea typeface="微软雅黑" panose="020B0503020204020204" charset="-122"/>
                <a:cs typeface="微软雅黑" panose="020B0503020204020204" charset="-122"/>
              </a:rPr>
              <a:t>二、</a:t>
            </a:r>
            <a:r>
              <a:rPr kumimoji="1" lang="en-US" altLang="zh-CN" sz="2850" noProof="1">
                <a:latin typeface="微软雅黑" panose="020B0503020204020204" charset="-122"/>
                <a:ea typeface="微软雅黑" panose="020B0503020204020204" charset="-122"/>
                <a:cs typeface="微软雅黑" panose="020B0503020204020204" charset="-122"/>
              </a:rPr>
              <a:t>MIMO</a:t>
            </a:r>
            <a:endParaRPr kumimoji="1" lang="en-US" altLang="zh-CN" sz="2850" noProof="1">
              <a:latin typeface="微软雅黑" panose="020B0503020204020204" charset="-122"/>
              <a:ea typeface="微软雅黑" panose="020B0503020204020204" charset="-122"/>
              <a:cs typeface="微软雅黑" panose="020B0503020204020204" charset="-122"/>
            </a:endParaRPr>
          </a:p>
        </p:txBody>
      </p:sp>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pic>
        <p:nvPicPr>
          <p:cNvPr id="79875" name="图片 4" descr="水印.png"/>
          <p:cNvPicPr>
            <a:picLocks noChangeAspect="1"/>
          </p:cNvPicPr>
          <p:nvPr/>
        </p:nvPicPr>
        <p:blipFill>
          <a:blip r:embed="rId1"/>
          <a:stretch>
            <a:fillRect/>
          </a:stretch>
        </p:blipFill>
        <p:spPr>
          <a:xfrm>
            <a:off x="9715500" y="460375"/>
            <a:ext cx="2308225" cy="539750"/>
          </a:xfrm>
          <a:prstGeom prst="rect">
            <a:avLst/>
          </a:prstGeom>
          <a:noFill/>
          <a:ln w="9525">
            <a:noFill/>
          </a:ln>
        </p:spPr>
      </p:pic>
      <p:graphicFrame>
        <p:nvGraphicFramePr>
          <p:cNvPr id="8" name="Group 6"/>
          <p:cNvGraphicFramePr>
            <a:graphicFrameLocks noGrp="1"/>
          </p:cNvGraphicFramePr>
          <p:nvPr>
            <p:custDataLst>
              <p:tags r:id="rId2"/>
            </p:custDataLst>
          </p:nvPr>
        </p:nvGraphicFramePr>
        <p:xfrm>
          <a:off x="1306195" y="1935480"/>
          <a:ext cx="9079865" cy="3754120"/>
        </p:xfrm>
        <a:graphic>
          <a:graphicData uri="http://schemas.openxmlformats.org/drawingml/2006/table">
            <a:tbl>
              <a:tblPr>
                <a:tableStyleId>{306799F8-075E-4A3A-A7F6-7FBC6576F1A4}</a:tableStyleId>
              </a:tblPr>
              <a:tblGrid>
                <a:gridCol w="2021840"/>
                <a:gridCol w="1564005"/>
                <a:gridCol w="1285875"/>
                <a:gridCol w="1810385"/>
                <a:gridCol w="2397760"/>
              </a:tblGrid>
              <a:tr h="1343660">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zh-CN"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传输方案</a:t>
                      </a:r>
                      <a:endParaRPr kumimoji="0" lang="zh-CN" altLang="zh-CN"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en-US"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传输模式</a:t>
                      </a:r>
                      <a:endParaRPr kumimoji="0" lang="zh-CN" altLang="en-US"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zh-CN"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信道相关性</a:t>
                      </a:r>
                      <a:endParaRPr kumimoji="0" lang="zh-CN" altLang="zh-CN"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zh-CN"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移动性</a:t>
                      </a:r>
                      <a:endParaRPr kumimoji="0" lang="zh-CN" altLang="zh-CN"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zh-CN"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在小区中的位置</a:t>
                      </a:r>
                      <a:endParaRPr kumimoji="0" lang="zh-CN" altLang="zh-CN" sz="20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907415">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en-US"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发射分集</a:t>
                      </a:r>
                      <a:endParaRPr kumimoji="0" lang="zh-CN" altLang="en-US"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en-US" altLang="zh-CN"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2</a:t>
                      </a:r>
                      <a:endParaRPr kumimoji="0" lang="en-US" altLang="zh-CN" sz="1800" b="0" i="0" u="none" strike="noStrike" cap="none" spc="120"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zh-CN"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低</a:t>
                      </a:r>
                      <a:endParaRPr kumimoji="0" lang="zh-CN" altLang="zh-CN" sz="1800" b="0" i="0" u="none" strike="noStrike" cap="none" spc="120" normalizeH="0" baseline="0" dirty="0">
                        <a:ln>
                          <a:noFill/>
                        </a:ln>
                        <a:solidFill>
                          <a:schemeClr val="tx1"/>
                        </a:solidFill>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en-US" sz="1800" u="none" strike="noStrike" cap="none" spc="120" normalizeH="0" baseline="0" dirty="0">
                          <a:ln>
                            <a:noFill/>
                          </a:ln>
                          <a:effectLst/>
                          <a:latin typeface="微软雅黑" panose="020B0503020204020204" charset="-122"/>
                          <a:ea typeface="微软雅黑" panose="020B0503020204020204" charset="-122"/>
                          <a:cs typeface="微软雅黑" panose="020B0503020204020204" charset="-122"/>
                          <a:sym typeface="Calibri" panose="020F0502020204030204" charset="0"/>
                        </a:rPr>
                        <a:t>高</a:t>
                      </a:r>
                      <a:r>
                        <a:rPr kumimoji="0" lang="en-GB" altLang="en-US" sz="1800" u="none" strike="noStrike" cap="none" spc="120" normalizeH="0" baseline="0" dirty="0">
                          <a:ln>
                            <a:noFill/>
                          </a:ln>
                          <a:effectLst/>
                          <a:latin typeface="微软雅黑" panose="020B0503020204020204" charset="-122"/>
                          <a:ea typeface="微软雅黑" panose="020B0503020204020204" charset="-122"/>
                          <a:cs typeface="微软雅黑" panose="020B0503020204020204" charset="-122"/>
                          <a:sym typeface="Calibri" panose="020F0502020204030204" charset="0"/>
                        </a:rPr>
                        <a:t>/</a:t>
                      </a:r>
                      <a:r>
                        <a:rPr kumimoji="0" lang="zh-CN" altLang="en-US" sz="1800" u="none" strike="noStrike" cap="none" spc="120" normalizeH="0" baseline="0" dirty="0">
                          <a:ln>
                            <a:noFill/>
                          </a:ln>
                          <a:effectLst/>
                          <a:latin typeface="微软雅黑" panose="020B0503020204020204" charset="-122"/>
                          <a:ea typeface="微软雅黑" panose="020B0503020204020204" charset="-122"/>
                          <a:cs typeface="微软雅黑" panose="020B0503020204020204" charset="-122"/>
                          <a:sym typeface="Calibri" panose="020F0502020204030204" charset="0"/>
                        </a:rPr>
                        <a:t>中速移动</a:t>
                      </a:r>
                      <a:endParaRPr kumimoji="0" lang="zh-CN" altLang="en-US" sz="1800" b="0" i="0" u="none" strike="noStrike" cap="none" spc="120"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zh-CN"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小区边缘等</a:t>
                      </a:r>
                      <a:endParaRPr kumimoji="0" lang="zh-CN" altLang="zh-CN" sz="1800" b="0" i="0" u="none" strike="noStrike" cap="none" spc="120" normalizeH="0" baseline="0" dirty="0">
                        <a:ln>
                          <a:noFill/>
                        </a:ln>
                        <a:solidFill>
                          <a:schemeClr val="tx1"/>
                        </a:solidFill>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907415">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zh-CN"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开环空间复用</a:t>
                      </a:r>
                      <a:endParaRPr kumimoji="0" lang="zh-CN" altLang="zh-CN" sz="1800" b="0" i="0" u="none" strike="noStrike" cap="none" spc="120" normalizeH="0" baseline="0" dirty="0">
                        <a:ln>
                          <a:noFill/>
                        </a:ln>
                        <a:solidFill>
                          <a:schemeClr val="tx1"/>
                        </a:solidFill>
                        <a:effectLst/>
                        <a:latin typeface="微软雅黑" panose="020B0503020204020204" charset="-122"/>
                        <a:ea typeface="微软雅黑" panose="020B0503020204020204" charset="-122"/>
                        <a:cs typeface="Arial" panose="020B0604020202020204" pitchFamily="34" charset="0"/>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en-US" altLang="zh-CN"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3</a:t>
                      </a:r>
                      <a:endParaRPr kumimoji="0" lang="en-US" altLang="zh-CN" sz="1800" b="0" i="0" u="none" strike="noStrike" cap="none" spc="120"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en-US" sz="1800" u="none" strike="noStrike" cap="none" spc="120" normalizeH="0" baseline="0">
                          <a:ln>
                            <a:noFill/>
                          </a:ln>
                          <a:effectLst/>
                          <a:latin typeface="微软雅黑" panose="020B0503020204020204" charset="-122"/>
                          <a:ea typeface="微软雅黑" panose="020B0503020204020204" charset="-122"/>
                          <a:sym typeface="Calibri" panose="020F0502020204030204" charset="0"/>
                        </a:rPr>
                        <a:t>低</a:t>
                      </a:r>
                      <a:endParaRPr kumimoji="0" lang="zh-CN" altLang="en-US" sz="1800" b="0" i="0" u="none" strike="noStrike" cap="none" spc="120" normalizeH="0" baseline="0">
                        <a:ln>
                          <a:noFill/>
                        </a:ln>
                        <a:solidFill>
                          <a:schemeClr val="tx1"/>
                        </a:solidFill>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en-US" sz="1800" u="none" strike="noStrike" cap="none" spc="120" normalizeH="0" baseline="0">
                          <a:ln>
                            <a:noFill/>
                          </a:ln>
                          <a:effectLst/>
                          <a:latin typeface="微软雅黑" panose="020B0503020204020204" charset="-122"/>
                          <a:ea typeface="微软雅黑" panose="020B0503020204020204" charset="-122"/>
                          <a:cs typeface="微软雅黑" panose="020B0503020204020204" charset="-122"/>
                          <a:sym typeface="Calibri" panose="020F0502020204030204" charset="0"/>
                        </a:rPr>
                        <a:t>高</a:t>
                      </a:r>
                      <a:r>
                        <a:rPr kumimoji="0" lang="en-GB" altLang="en-US" sz="1800" u="none" strike="noStrike" cap="none" spc="120" normalizeH="0" baseline="0">
                          <a:ln>
                            <a:noFill/>
                          </a:ln>
                          <a:effectLst/>
                          <a:latin typeface="微软雅黑" panose="020B0503020204020204" charset="-122"/>
                          <a:ea typeface="微软雅黑" panose="020B0503020204020204" charset="-122"/>
                          <a:cs typeface="微软雅黑" panose="020B0503020204020204" charset="-122"/>
                          <a:sym typeface="Calibri" panose="020F0502020204030204" charset="0"/>
                        </a:rPr>
                        <a:t>/</a:t>
                      </a:r>
                      <a:r>
                        <a:rPr kumimoji="0" lang="zh-CN" altLang="en-US" sz="1800" u="none" strike="noStrike" cap="none" spc="120" normalizeH="0" baseline="0">
                          <a:ln>
                            <a:noFill/>
                          </a:ln>
                          <a:effectLst/>
                          <a:latin typeface="微软雅黑" panose="020B0503020204020204" charset="-122"/>
                          <a:ea typeface="微软雅黑" panose="020B0503020204020204" charset="-122"/>
                          <a:cs typeface="微软雅黑" panose="020B0503020204020204" charset="-122"/>
                          <a:sym typeface="Calibri" panose="020F0502020204030204" charset="0"/>
                        </a:rPr>
                        <a:t>中速移动</a:t>
                      </a:r>
                      <a:endParaRPr kumimoji="0" lang="zh-CN" altLang="en-US" sz="1800" b="0" i="0" u="none" strike="noStrike" cap="none" spc="120" normalizeH="0" baseline="0">
                        <a:ln>
                          <a:noFill/>
                        </a:ln>
                        <a:solidFill>
                          <a:schemeClr val="tx1"/>
                        </a:solidFill>
                        <a:effectLst/>
                        <a:latin typeface="微软雅黑" panose="020B0503020204020204" charset="-122"/>
                        <a:ea typeface="微软雅黑" panose="020B0503020204020204" charset="-122"/>
                        <a:cs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en-US"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小区中心</a:t>
                      </a:r>
                      <a:endParaRPr kumimoji="0" lang="zh-CN" altLang="en-US" sz="1800" b="0" i="0" u="none" strike="noStrike" cap="none" spc="120" normalizeH="0" baseline="0" dirty="0">
                        <a:ln>
                          <a:noFill/>
                        </a:ln>
                        <a:solidFill>
                          <a:schemeClr val="tx1"/>
                        </a:solidFill>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95630">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en-US" sz="1800" u="none" strike="noStrike" cap="none" spc="120" normalizeH="0" baseline="0" dirty="0">
                          <a:ln>
                            <a:noFill/>
                          </a:ln>
                          <a:effectLst/>
                          <a:latin typeface="微软雅黑" panose="020B0503020204020204" charset="-122"/>
                          <a:ea typeface="微软雅黑" panose="020B0503020204020204" charset="-122"/>
                          <a:cs typeface="微软雅黑" panose="020B0503020204020204" charset="-122"/>
                          <a:sym typeface="Calibri" panose="020F0502020204030204" charset="0"/>
                        </a:rPr>
                        <a:t>单流</a:t>
                      </a:r>
                      <a:r>
                        <a:rPr kumimoji="0" lang="en-US" altLang="zh-CN" sz="1800" u="none" strike="noStrike" cap="none" spc="120" normalizeH="0" baseline="0" dirty="0">
                          <a:ln>
                            <a:noFill/>
                          </a:ln>
                          <a:effectLst/>
                          <a:latin typeface="微软雅黑" panose="020B0503020204020204" charset="-122"/>
                          <a:ea typeface="微软雅黑" panose="020B0503020204020204" charset="-122"/>
                          <a:cs typeface="微软雅黑" panose="020B0503020204020204" charset="-122"/>
                          <a:sym typeface="Calibri" panose="020F0502020204030204" charset="0"/>
                        </a:rPr>
                        <a:t>BF</a:t>
                      </a:r>
                      <a:endParaRPr kumimoji="0" lang="en-US" altLang="zh-CN" sz="1800" b="0" i="0" u="none" strike="noStrike" cap="none" spc="120"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en-US" altLang="zh-CN"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7</a:t>
                      </a:r>
                      <a:endParaRPr kumimoji="0" lang="en-US" altLang="zh-CN" sz="1800" b="0" i="0" u="none" strike="noStrike" cap="none" spc="120"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zh-CN" sz="1800" u="none" strike="noStrike" cap="none" spc="120" normalizeH="0" baseline="0">
                          <a:ln>
                            <a:noFill/>
                          </a:ln>
                          <a:effectLst/>
                          <a:latin typeface="微软雅黑" panose="020B0503020204020204" charset="-122"/>
                          <a:ea typeface="微软雅黑" panose="020B0503020204020204" charset="-122"/>
                          <a:sym typeface="Calibri" panose="020F0502020204030204" charset="0"/>
                        </a:rPr>
                        <a:t>高</a:t>
                      </a:r>
                      <a:endParaRPr kumimoji="0" lang="zh-CN" altLang="zh-CN" sz="1800" b="0" i="0" u="none" strike="noStrike" cap="none" spc="120" normalizeH="0" baseline="0">
                        <a:ln>
                          <a:noFill/>
                        </a:ln>
                        <a:solidFill>
                          <a:schemeClr val="tx1"/>
                        </a:solidFill>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zh-CN"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低速移动</a:t>
                      </a:r>
                      <a:endParaRPr kumimoji="0" lang="zh-CN" altLang="zh-CN" sz="1800" b="0" i="0" u="none" strike="noStrike" cap="none" spc="120" normalizeH="0" baseline="0" dirty="0">
                        <a:ln>
                          <a:noFill/>
                        </a:ln>
                        <a:solidFill>
                          <a:schemeClr val="tx1"/>
                        </a:solidFill>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spcBef>
                          <a:spcPts val="75"/>
                        </a:spcBef>
                        <a:defRPr sz="21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ts val="75"/>
                        </a:spcBef>
                        <a:defRPr sz="20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ts val="75"/>
                        </a:spcBef>
                        <a:defRPr sz="16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ts val="75"/>
                        </a:spcBef>
                        <a:defRPr sz="13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fontAlgn="base">
                        <a:spcBef>
                          <a:spcPts val="75"/>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sym typeface="Calibri" panose="020F0502020204030204" charset="0"/>
                        </a:defRPr>
                      </a:lvl9pPr>
                    </a:lstStyle>
                    <a:p>
                      <a:pPr marL="0" marR="0" lvl="0" indent="0" algn="ctr" defTabSz="914400" rtl="0" eaLnBrk="1" fontAlgn="base" latinLnBrk="0" hangingPunct="1">
                        <a:lnSpc>
                          <a:spcPct val="120000"/>
                        </a:lnSpc>
                        <a:spcBef>
                          <a:spcPts val="0"/>
                        </a:spcBef>
                        <a:spcAft>
                          <a:spcPts val="0"/>
                        </a:spcAft>
                        <a:buClrTx/>
                        <a:buSzTx/>
                        <a:buFont typeface="Arial" panose="020B0604020202020204" pitchFamily="34" charset="0"/>
                        <a:buNone/>
                      </a:pPr>
                      <a:r>
                        <a:rPr kumimoji="0" lang="zh-CN" altLang="en-US" sz="1800" u="none" strike="noStrike" cap="none" spc="120" normalizeH="0" baseline="0" dirty="0">
                          <a:ln>
                            <a:noFill/>
                          </a:ln>
                          <a:effectLst/>
                          <a:latin typeface="微软雅黑" panose="020B0503020204020204" charset="-122"/>
                          <a:ea typeface="微软雅黑" panose="020B0503020204020204" charset="-122"/>
                          <a:sym typeface="Calibri" panose="020F0502020204030204" charset="0"/>
                        </a:rPr>
                        <a:t>小区边缘、室外</a:t>
                      </a:r>
                      <a:endParaRPr kumimoji="0" lang="zh-CN" altLang="en-US" sz="1800" b="0" i="0" u="none" strike="noStrike" cap="none" spc="120" normalizeH="0" baseline="0" dirty="0">
                        <a:ln>
                          <a:noFill/>
                        </a:ln>
                        <a:solidFill>
                          <a:schemeClr val="tx1"/>
                        </a:solidFill>
                        <a:effectLst/>
                        <a:latin typeface="微软雅黑" panose="020B0503020204020204" charset="-122"/>
                        <a:ea typeface="微软雅黑" panose="020B0503020204020204" charset="-122"/>
                        <a:sym typeface="Calibri" panose="020F0502020204030204" charset="0"/>
                      </a:endParaRPr>
                    </a:p>
                  </a:txBody>
                  <a:tcPr marL="211286" marR="211286" marT="128281" marB="12828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9877" name="文本框 1"/>
          <p:cNvSpPr txBox="1"/>
          <p:nvPr>
            <p:custDataLst>
              <p:tags r:id="rId3"/>
            </p:custDataLst>
          </p:nvPr>
        </p:nvSpPr>
        <p:spPr>
          <a:xfrm>
            <a:off x="609600" y="1067435"/>
            <a:ext cx="7654925" cy="561975"/>
          </a:xfrm>
          <a:prstGeom prst="rect">
            <a:avLst/>
          </a:prstGeom>
          <a:noFill/>
          <a:ln w="9525">
            <a:noFill/>
          </a:ln>
        </p:spPr>
        <p:txBody>
          <a:bodyPr wrap="square" anchor="t" anchorCtr="0">
            <a:spAutoFit/>
          </a:bodyPr>
          <a:lstStyle/>
          <a:p>
            <a:pPr marL="914400" lvl="1" indent="-457200">
              <a:lnSpc>
                <a:spcPct val="200000"/>
              </a:lnSpc>
              <a:buClr>
                <a:srgbClr val="808080"/>
              </a:buClr>
              <a:buFont typeface="Wingdings" panose="05000000000000000000" pitchFamily="2" charset="2"/>
              <a:buChar char="l"/>
            </a:pPr>
            <a:r>
              <a:rPr lang="zh-CN" altLang="en-US" dirty="0">
                <a:latin typeface="微软雅黑" panose="020B0503020204020204" charset="-122"/>
                <a:ea typeface="微软雅黑" panose="020B0503020204020204" charset="-122"/>
                <a:sym typeface="楷体_GB2312" panose="02010609030101010101" pitchFamily="49" charset="-122"/>
              </a:rPr>
              <a:t>应用总结</a:t>
            </a:r>
            <a:endParaRPr lang="zh-CN" altLang="en-US" dirty="0">
              <a:solidFill>
                <a:schemeClr val="tx1"/>
              </a:solidFill>
              <a:latin typeface="微软雅黑" panose="020B0503020204020204" charset="-122"/>
              <a:ea typeface="微软雅黑" panose="020B0503020204020204" charset="-122"/>
              <a:sym typeface="楷体_GB2312" panose="0201060903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6"/>
          <p:cNvSpPr>
            <a:spLocks noGrp="1"/>
          </p:cNvSpPr>
          <p:nvPr>
            <p:ph type="title"/>
          </p:nvPr>
        </p:nvSpPr>
        <p:spPr>
          <a:xfrm>
            <a:off x="0" y="349250"/>
            <a:ext cx="12192000" cy="855663"/>
          </a:xfrm>
        </p:spPr>
        <p:txBody>
          <a:bodyPr vert="horz" wrap="square" lIns="85490" tIns="42744" rIns="85490" bIns="42744" anchor="ctr" anchorCtr="0"/>
          <a:lstStyle/>
          <a:p>
            <a:r>
              <a:rPr lang="en-US" altLang="zh-CN" dirty="0">
                <a:latin typeface="微软雅黑" panose="020B0503020204020204" charset="-122"/>
                <a:ea typeface="微软雅黑" panose="020B0503020204020204" charset="-122"/>
              </a:rPr>
              <a:t>HARQ</a:t>
            </a:r>
            <a:endParaRPr lang="en-US" altLang="zh-CN" dirty="0">
              <a:latin typeface="微软雅黑" panose="020B0503020204020204" charset="-122"/>
              <a:ea typeface="微软雅黑" panose="020B0503020204020204" charset="-122"/>
            </a:endParaRPr>
          </a:p>
        </p:txBody>
      </p:sp>
      <p:sp>
        <p:nvSpPr>
          <p:cNvPr id="82946" name="Rectangle 7"/>
          <p:cNvSpPr>
            <a:spLocks noGrp="1"/>
          </p:cNvSpPr>
          <p:nvPr>
            <p:ph idx="1"/>
          </p:nvPr>
        </p:nvSpPr>
        <p:spPr>
          <a:xfrm>
            <a:off x="609600" y="1546225"/>
            <a:ext cx="10972800" cy="4232275"/>
          </a:xfrm>
        </p:spPr>
        <p:txBody>
          <a:bodyPr vert="horz" wrap="square" lIns="85490" tIns="42744" rIns="85490" bIns="42744" anchor="t" anchorCtr="0"/>
          <a:lstStyle/>
          <a:p>
            <a:pPr>
              <a:buSzPct val="80000"/>
            </a:pPr>
            <a:r>
              <a:rPr lang="en-US" altLang="zh-CN" dirty="0">
                <a:solidFill>
                  <a:srgbClr val="404040"/>
                </a:solidFill>
                <a:latin typeface="微软雅黑" panose="020B0503020204020204" charset="-122"/>
                <a:ea typeface="微软雅黑" panose="020B0503020204020204" charset="-122"/>
              </a:rPr>
              <a:t>FEC</a:t>
            </a:r>
            <a:r>
              <a:rPr lang="zh-CN" altLang="en-US" dirty="0">
                <a:solidFill>
                  <a:srgbClr val="404040"/>
                </a:solidFill>
                <a:latin typeface="微软雅黑" panose="020B0503020204020204" charset="-122"/>
                <a:ea typeface="微软雅黑" panose="020B0503020204020204" charset="-122"/>
              </a:rPr>
              <a:t>：前向纠错编码 </a:t>
            </a:r>
            <a:r>
              <a:rPr lang="en-US" altLang="zh-CN" dirty="0">
                <a:solidFill>
                  <a:srgbClr val="404040"/>
                </a:solidFill>
                <a:latin typeface="微软雅黑" panose="020B0503020204020204" charset="-122"/>
                <a:ea typeface="微软雅黑" panose="020B0503020204020204" charset="-122"/>
              </a:rPr>
              <a:t>(Forward Error Correction)</a:t>
            </a:r>
            <a:endParaRPr lang="en-US" altLang="zh-CN" dirty="0">
              <a:solidFill>
                <a:srgbClr val="404040"/>
              </a:solidFill>
              <a:latin typeface="微软雅黑" panose="020B0503020204020204" charset="-122"/>
              <a:ea typeface="微软雅黑" panose="020B0503020204020204" charset="-122"/>
            </a:endParaRPr>
          </a:p>
          <a:p>
            <a:pPr>
              <a:buSzPct val="80000"/>
            </a:pPr>
            <a:r>
              <a:rPr lang="en-US" altLang="zh-CN" dirty="0">
                <a:solidFill>
                  <a:srgbClr val="404040"/>
                </a:solidFill>
                <a:latin typeface="微软雅黑" panose="020B0503020204020204" charset="-122"/>
                <a:ea typeface="微软雅黑" panose="020B0503020204020204" charset="-122"/>
              </a:rPr>
              <a:t>ARQ</a:t>
            </a:r>
            <a:r>
              <a:rPr lang="zh-CN" altLang="en-US" dirty="0">
                <a:solidFill>
                  <a:srgbClr val="404040"/>
                </a:solidFill>
                <a:latin typeface="微软雅黑" panose="020B0503020204020204" charset="-122"/>
                <a:ea typeface="微软雅黑" panose="020B0503020204020204" charset="-122"/>
              </a:rPr>
              <a:t>：自动重传请求</a:t>
            </a:r>
            <a:r>
              <a:rPr lang="en-US" altLang="zh-CN" dirty="0">
                <a:solidFill>
                  <a:srgbClr val="404040"/>
                </a:solidFill>
                <a:latin typeface="微软雅黑" panose="020B0503020204020204" charset="-122"/>
                <a:ea typeface="微软雅黑" panose="020B0503020204020204" charset="-122"/>
              </a:rPr>
              <a:t>(Automatic Repeat reQuest)</a:t>
            </a:r>
            <a:endParaRPr lang="en-US" altLang="zh-CN" dirty="0">
              <a:solidFill>
                <a:srgbClr val="404040"/>
              </a:solidFill>
              <a:latin typeface="微软雅黑" panose="020B0503020204020204" charset="-122"/>
              <a:ea typeface="微软雅黑" panose="020B0503020204020204" charset="-122"/>
            </a:endParaRPr>
          </a:p>
          <a:p>
            <a:pPr>
              <a:buSzPct val="80000"/>
            </a:pPr>
            <a:r>
              <a:rPr lang="en-US" altLang="zh-CN" dirty="0">
                <a:solidFill>
                  <a:srgbClr val="404040"/>
                </a:solidFill>
                <a:latin typeface="微软雅黑" panose="020B0503020204020204" charset="-122"/>
                <a:ea typeface="微软雅黑" panose="020B0503020204020204" charset="-122"/>
              </a:rPr>
              <a:t>HARQ=FEC+ARQ</a:t>
            </a:r>
            <a:endParaRPr lang="en-US" altLang="zh-CN" dirty="0">
              <a:solidFill>
                <a:srgbClr val="404040"/>
              </a:solidFill>
              <a:latin typeface="微软雅黑" panose="020B0503020204020204" charset="-122"/>
              <a:ea typeface="微软雅黑" panose="020B0503020204020204" charset="-122"/>
            </a:endParaRPr>
          </a:p>
          <a:p>
            <a:pPr>
              <a:buSzPct val="80000"/>
            </a:pPr>
            <a:endParaRPr lang="en-US" altLang="zh-CN" dirty="0">
              <a:solidFill>
                <a:srgbClr val="404040"/>
              </a:solidFill>
              <a:latin typeface="微软雅黑" panose="020B0503020204020204" charset="-122"/>
              <a:ea typeface="微软雅黑" panose="020B0503020204020204" charset="-122"/>
            </a:endParaRPr>
          </a:p>
        </p:txBody>
      </p:sp>
      <p:pic>
        <p:nvPicPr>
          <p:cNvPr id="82947" name="Picture 5"/>
          <p:cNvPicPr>
            <a:picLocks noChangeAspect="1"/>
          </p:cNvPicPr>
          <p:nvPr/>
        </p:nvPicPr>
        <p:blipFill>
          <a:blip r:embed="rId1"/>
          <a:stretch>
            <a:fillRect/>
          </a:stretch>
        </p:blipFill>
        <p:spPr>
          <a:xfrm>
            <a:off x="2928938" y="3171825"/>
            <a:ext cx="6665912" cy="3170238"/>
          </a:xfrm>
          <a:prstGeom prst="rect">
            <a:avLst/>
          </a:prstGeom>
          <a:noFill/>
          <a:ln w="9525">
            <a:noFill/>
          </a:ln>
        </p:spPr>
      </p:pic>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p:cNvSpPr>
          <p:nvPr>
            <p:ph type="title"/>
          </p:nvPr>
        </p:nvSpPr>
        <p:spPr>
          <a:xfrm>
            <a:off x="2114550" y="466725"/>
            <a:ext cx="7942263" cy="606425"/>
          </a:xfrm>
        </p:spPr>
        <p:txBody>
          <a:bodyPr vert="horz" wrap="square" lIns="85490" tIns="42744" rIns="85490" bIns="42744" anchor="b" anchorCtr="0">
            <a:normAutofit fontScale="90000"/>
          </a:body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rPr>
              <a:t>FEC </a:t>
            </a:r>
            <a:r>
              <a:rPr kumimoji="0" lang="zh-CN" altLang="en-US"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rPr>
              <a:t>通信系统</a:t>
            </a:r>
            <a:endParaRPr kumimoji="0" lang="zh-CN" altLang="en-US"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endParaRPr>
          </a:p>
        </p:txBody>
      </p:sp>
      <p:sp>
        <p:nvSpPr>
          <p:cNvPr id="41987" name="AutoShape 4"/>
          <p:cNvSpPr/>
          <p:nvPr/>
        </p:nvSpPr>
        <p:spPr>
          <a:xfrm>
            <a:off x="6096000" y="3429000"/>
            <a:ext cx="4040188" cy="2087563"/>
          </a:xfrm>
          <a:prstGeom prst="roundRect">
            <a:avLst>
              <a:gd name="adj" fmla="val 16667"/>
            </a:avLst>
          </a:prstGeom>
          <a:solidFill>
            <a:schemeClr val="folHlink"/>
          </a:solidFill>
          <a:ln w="25400" cap="flat" cmpd="sng">
            <a:solidFill>
              <a:schemeClr val="tx1"/>
            </a:solidFill>
            <a:prstDash val="solid"/>
            <a:headEnd type="none" w="med" len="med"/>
            <a:tailEnd type="none" w="med" len="med"/>
          </a:ln>
        </p:spPr>
        <p:txBody>
          <a:bodyPr lIns="84143" tIns="43754" rIns="84143" bIns="43754"/>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eaLnBrk="1" fontAlgn="base" hangingPunct="1">
              <a:lnSpc>
                <a:spcPct val="150000"/>
              </a:lnSpc>
              <a:spcBef>
                <a:spcPct val="0"/>
              </a:spcBef>
              <a:buClr>
                <a:srgbClr val="0066FF"/>
              </a:buClr>
              <a:buNone/>
            </a:pPr>
            <a:r>
              <a:rPr lang="zh-CN" altLang="en-US" sz="1870" b="1" strike="noStrike" noProof="1">
                <a:solidFill>
                  <a:schemeClr val="bg1"/>
                </a:solidFill>
                <a:latin typeface="Arial" panose="020B0604020202020204" pitchFamily="34" charset="0"/>
                <a:ea typeface="宋体" panose="02010600030101010101" pitchFamily="2" charset="-122"/>
                <a:cs typeface="+mn-cs"/>
              </a:rPr>
              <a:t>劣势</a:t>
            </a:r>
            <a:r>
              <a:rPr lang="en-US" altLang="zh-CN" sz="1870" b="1" strike="noStrike" noProof="1">
                <a:solidFill>
                  <a:schemeClr val="bg1"/>
                </a:solidFill>
                <a:latin typeface="Arial" panose="020B0604020202020204" pitchFamily="34" charset="0"/>
                <a:ea typeface="宋体" panose="02010600030101010101" pitchFamily="2" charset="-122"/>
                <a:cs typeface="+mn-cs"/>
              </a:rPr>
              <a:t>:</a:t>
            </a:r>
            <a:endParaRPr lang="en-US" altLang="zh-CN" sz="1870"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495" b="1" strike="noStrike" noProof="1">
                <a:solidFill>
                  <a:schemeClr val="bg1"/>
                </a:solidFill>
                <a:latin typeface="Arial" panose="020B0604020202020204" pitchFamily="34" charset="0"/>
                <a:ea typeface="宋体" panose="02010600030101010101" pitchFamily="2" charset="-122"/>
                <a:cs typeface="+mn-cs"/>
              </a:rPr>
              <a:t> </a:t>
            </a:r>
            <a:r>
              <a:rPr lang="zh-CN" altLang="en-US" sz="1495" b="1" strike="noStrike" noProof="1">
                <a:solidFill>
                  <a:schemeClr val="bg1"/>
                </a:solidFill>
                <a:latin typeface="Arial" panose="020B0604020202020204" pitchFamily="34" charset="0"/>
                <a:ea typeface="宋体" panose="02010600030101010101" pitchFamily="2" charset="-122"/>
                <a:cs typeface="+mn-cs"/>
              </a:rPr>
              <a:t>可靠性较低</a:t>
            </a:r>
            <a:r>
              <a:rPr lang="en-US" altLang="zh-CN" sz="1495" b="1" strike="noStrike" noProof="1">
                <a:solidFill>
                  <a:schemeClr val="bg1"/>
                </a:solidFill>
                <a:latin typeface="Arial" panose="020B0604020202020204" pitchFamily="34" charset="0"/>
                <a:ea typeface="宋体" panose="02010600030101010101" pitchFamily="2" charset="-122"/>
                <a:cs typeface="+mn-cs"/>
              </a:rPr>
              <a:t>;</a:t>
            </a:r>
            <a:endParaRPr lang="en-US" altLang="zh-CN" sz="1495"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495" b="1" strike="noStrike" noProof="1">
                <a:solidFill>
                  <a:schemeClr val="bg1"/>
                </a:solidFill>
                <a:latin typeface="Arial" panose="020B0604020202020204" pitchFamily="34" charset="0"/>
                <a:ea typeface="宋体" panose="02010600030101010101" pitchFamily="2" charset="-122"/>
                <a:cs typeface="+mn-cs"/>
              </a:rPr>
              <a:t> </a:t>
            </a:r>
            <a:r>
              <a:rPr lang="zh-CN" altLang="en-US" sz="1495" b="1" strike="noStrike" noProof="1">
                <a:solidFill>
                  <a:schemeClr val="bg1"/>
                </a:solidFill>
                <a:latin typeface="Arial" panose="020B0604020202020204" pitchFamily="34" charset="0"/>
                <a:ea typeface="宋体" panose="02010600030101010101" pitchFamily="2" charset="-122"/>
                <a:cs typeface="+mn-cs"/>
              </a:rPr>
              <a:t>对信道的自适应能力较低</a:t>
            </a:r>
            <a:endParaRPr lang="zh-CN" altLang="en-US" sz="1495"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zh-CN" altLang="en-US" sz="1495" b="1" strike="noStrike" noProof="1">
                <a:solidFill>
                  <a:schemeClr val="bg1"/>
                </a:solidFill>
                <a:latin typeface="Arial" panose="020B0604020202020204" pitchFamily="34" charset="0"/>
                <a:ea typeface="宋体" panose="02010600030101010101" pitchFamily="2" charset="-122"/>
                <a:cs typeface="+mn-cs"/>
              </a:rPr>
              <a:t>  为保证更高的可靠性需要较长的码，因此编码效率较低，复杂度和成本较高</a:t>
            </a:r>
            <a:endParaRPr lang="zh-CN" altLang="en-US" sz="1495" b="1" strike="noStrike" noProof="1">
              <a:solidFill>
                <a:schemeClr val="bg1"/>
              </a:solidFill>
              <a:latin typeface="Arial" panose="020B0604020202020204" pitchFamily="34" charset="0"/>
              <a:ea typeface="宋体" panose="02010600030101010101" pitchFamily="2" charset="-122"/>
            </a:endParaRPr>
          </a:p>
        </p:txBody>
      </p:sp>
      <p:sp>
        <p:nvSpPr>
          <p:cNvPr id="41988" name="AutoShape 5"/>
          <p:cNvSpPr/>
          <p:nvPr/>
        </p:nvSpPr>
        <p:spPr>
          <a:xfrm>
            <a:off x="2055813" y="3429000"/>
            <a:ext cx="3838575" cy="2087563"/>
          </a:xfrm>
          <a:prstGeom prst="roundRect">
            <a:avLst>
              <a:gd name="adj" fmla="val 16667"/>
            </a:avLst>
          </a:prstGeom>
          <a:solidFill>
            <a:srgbClr val="FF9900"/>
          </a:solidFill>
          <a:ln w="25400" cap="flat" cmpd="sng">
            <a:solidFill>
              <a:schemeClr val="tx1"/>
            </a:solidFill>
            <a:prstDash val="solid"/>
            <a:headEnd type="none" w="med" len="med"/>
            <a:tailEnd type="none" w="med" len="med"/>
          </a:ln>
        </p:spPr>
        <p:txBody>
          <a:bodyPr lIns="84143" tIns="43754" rIns="84143" bIns="43754"/>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eaLnBrk="1" fontAlgn="base" hangingPunct="1">
              <a:lnSpc>
                <a:spcPct val="150000"/>
              </a:lnSpc>
              <a:spcBef>
                <a:spcPct val="0"/>
              </a:spcBef>
              <a:buClr>
                <a:srgbClr val="0066FF"/>
              </a:buClr>
              <a:buNone/>
            </a:pPr>
            <a:r>
              <a:rPr lang="zh-CN" altLang="en-US" sz="1870" b="1" strike="noStrike" noProof="1">
                <a:solidFill>
                  <a:schemeClr val="bg1"/>
                </a:solidFill>
                <a:latin typeface="Arial" panose="020B0604020202020204" pitchFamily="34" charset="0"/>
                <a:ea typeface="宋体" panose="02010600030101010101" pitchFamily="2" charset="-122"/>
                <a:cs typeface="+mn-cs"/>
              </a:rPr>
              <a:t>优势</a:t>
            </a:r>
            <a:r>
              <a:rPr lang="en-US" altLang="zh-CN" sz="1870" b="1" strike="noStrike" noProof="1">
                <a:solidFill>
                  <a:schemeClr val="bg1"/>
                </a:solidFill>
                <a:latin typeface="Arial" panose="020B0604020202020204" pitchFamily="34" charset="0"/>
                <a:ea typeface="宋体" panose="02010600030101010101" pitchFamily="2" charset="-122"/>
                <a:cs typeface="+mn-cs"/>
              </a:rPr>
              <a:t>:</a:t>
            </a:r>
            <a:endParaRPr lang="en-US" altLang="zh-CN" sz="1870"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495" b="1" strike="noStrike" noProof="1">
                <a:solidFill>
                  <a:schemeClr val="bg1"/>
                </a:solidFill>
                <a:latin typeface="Arial" panose="020B0604020202020204" pitchFamily="34" charset="0"/>
                <a:ea typeface="宋体" panose="02010600030101010101" pitchFamily="2" charset="-122"/>
                <a:cs typeface="+mn-cs"/>
              </a:rPr>
              <a:t> </a:t>
            </a:r>
            <a:r>
              <a:rPr lang="zh-CN" altLang="en-US" sz="1495" b="1" strike="noStrike" noProof="1">
                <a:solidFill>
                  <a:schemeClr val="bg1"/>
                </a:solidFill>
                <a:latin typeface="Arial" panose="020B0604020202020204" pitchFamily="34" charset="0"/>
                <a:ea typeface="宋体" panose="02010600030101010101" pitchFamily="2" charset="-122"/>
                <a:cs typeface="+mn-cs"/>
              </a:rPr>
              <a:t>更高的系统传输效率</a:t>
            </a:r>
            <a:r>
              <a:rPr lang="en-US" altLang="zh-CN" sz="1495" b="1" strike="noStrike" noProof="1">
                <a:solidFill>
                  <a:schemeClr val="bg1"/>
                </a:solidFill>
                <a:latin typeface="Arial" panose="020B0604020202020204" pitchFamily="34" charset="0"/>
                <a:ea typeface="宋体" panose="02010600030101010101" pitchFamily="2" charset="-122"/>
                <a:cs typeface="+mn-cs"/>
              </a:rPr>
              <a:t>; </a:t>
            </a:r>
            <a:endParaRPr lang="en-US" altLang="zh-CN" sz="1495"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495" b="1" strike="noStrike" noProof="1">
                <a:solidFill>
                  <a:schemeClr val="bg1"/>
                </a:solidFill>
                <a:latin typeface="Arial" panose="020B0604020202020204" pitchFamily="34" charset="0"/>
                <a:ea typeface="宋体" panose="02010600030101010101" pitchFamily="2" charset="-122"/>
                <a:cs typeface="+mn-cs"/>
              </a:rPr>
              <a:t> </a:t>
            </a:r>
            <a:r>
              <a:rPr lang="zh-CN" altLang="en-US" sz="1495" b="1" strike="noStrike" noProof="1">
                <a:solidFill>
                  <a:schemeClr val="bg1"/>
                </a:solidFill>
                <a:latin typeface="Arial" panose="020B0604020202020204" pitchFamily="34" charset="0"/>
                <a:ea typeface="宋体" panose="02010600030101010101" pitchFamily="2" charset="-122"/>
                <a:cs typeface="+mn-cs"/>
              </a:rPr>
              <a:t>自动错误纠正，无需反馈及重传</a:t>
            </a:r>
            <a:r>
              <a:rPr lang="en-US" altLang="zh-CN" sz="1495" b="1" strike="noStrike" noProof="1">
                <a:solidFill>
                  <a:schemeClr val="bg1"/>
                </a:solidFill>
                <a:latin typeface="Arial" panose="020B0604020202020204" pitchFamily="34" charset="0"/>
                <a:ea typeface="宋体" panose="02010600030101010101" pitchFamily="2" charset="-122"/>
                <a:cs typeface="+mn-cs"/>
              </a:rPr>
              <a:t>;</a:t>
            </a:r>
            <a:endParaRPr lang="en-US" altLang="zh-CN" sz="1495"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495" b="1" strike="noStrike" noProof="1">
                <a:solidFill>
                  <a:schemeClr val="bg1"/>
                </a:solidFill>
                <a:latin typeface="Arial" panose="020B0604020202020204" pitchFamily="34" charset="0"/>
                <a:ea typeface="宋体" panose="02010600030101010101" pitchFamily="2" charset="-122"/>
                <a:cs typeface="+mn-cs"/>
              </a:rPr>
              <a:t> </a:t>
            </a:r>
            <a:r>
              <a:rPr lang="zh-CN" altLang="en-US" sz="1495" b="1" strike="noStrike" noProof="1">
                <a:solidFill>
                  <a:schemeClr val="bg1"/>
                </a:solidFill>
                <a:latin typeface="Arial" panose="020B0604020202020204" pitchFamily="34" charset="0"/>
                <a:ea typeface="宋体" panose="02010600030101010101" pitchFamily="2" charset="-122"/>
                <a:cs typeface="+mn-cs"/>
              </a:rPr>
              <a:t>低时延</a:t>
            </a:r>
            <a:r>
              <a:rPr lang="en-US" altLang="zh-CN" sz="1495" b="1" strike="noStrike" noProof="1">
                <a:solidFill>
                  <a:schemeClr val="bg1"/>
                </a:solidFill>
                <a:latin typeface="Arial" panose="020B0604020202020204" pitchFamily="34" charset="0"/>
                <a:ea typeface="宋体" panose="02010600030101010101" pitchFamily="2" charset="-122"/>
                <a:cs typeface="+mn-cs"/>
              </a:rPr>
              <a:t>.</a:t>
            </a:r>
            <a:endParaRPr lang="en-US" altLang="zh-CN" sz="1495" b="1" strike="noStrike" noProof="1">
              <a:solidFill>
                <a:schemeClr val="bg1"/>
              </a:solidFill>
              <a:latin typeface="Arial" panose="020B0604020202020204" pitchFamily="34" charset="0"/>
              <a:ea typeface="宋体" panose="02010600030101010101" pitchFamily="2" charset="-122"/>
            </a:endParaRPr>
          </a:p>
        </p:txBody>
      </p:sp>
      <p:pic>
        <p:nvPicPr>
          <p:cNvPr id="84996" name="Picture 6"/>
          <p:cNvPicPr>
            <a:picLocks noChangeAspect="1"/>
          </p:cNvPicPr>
          <p:nvPr/>
        </p:nvPicPr>
        <p:blipFill>
          <a:blip r:embed="rId1"/>
          <a:stretch>
            <a:fillRect/>
          </a:stretch>
        </p:blipFill>
        <p:spPr>
          <a:xfrm>
            <a:off x="2325688" y="1477963"/>
            <a:ext cx="7472362" cy="1192212"/>
          </a:xfrm>
          <a:prstGeom prst="rect">
            <a:avLst/>
          </a:prstGeom>
          <a:noFill/>
          <a:ln w="9525">
            <a:noFill/>
          </a:ln>
        </p:spPr>
      </p:pic>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p:cNvSpPr>
          <p:nvPr>
            <p:ph type="title"/>
          </p:nvPr>
        </p:nvSpPr>
        <p:spPr>
          <a:xfrm>
            <a:off x="2114550" y="466725"/>
            <a:ext cx="7942263" cy="606425"/>
          </a:xfrm>
        </p:spPr>
        <p:txBody>
          <a:bodyPr vert="horz" wrap="square" lIns="85490" tIns="42744" rIns="85490" bIns="42744" anchor="b" anchorCtr="0">
            <a:normAutofit fontScale="90000"/>
          </a:body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rPr>
              <a:t>ARQ </a:t>
            </a:r>
            <a:r>
              <a:rPr kumimoji="0" lang="zh-CN" altLang="en-US"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rPr>
              <a:t>通信系统</a:t>
            </a:r>
            <a:endParaRPr kumimoji="0" lang="zh-CN" altLang="en-US"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endParaRPr>
          </a:p>
        </p:txBody>
      </p:sp>
      <p:sp>
        <p:nvSpPr>
          <p:cNvPr id="43011" name="AutoShape 4"/>
          <p:cNvSpPr/>
          <p:nvPr/>
        </p:nvSpPr>
        <p:spPr>
          <a:xfrm>
            <a:off x="6151563" y="4237038"/>
            <a:ext cx="3970338" cy="1803400"/>
          </a:xfrm>
          <a:prstGeom prst="roundRect">
            <a:avLst>
              <a:gd name="adj" fmla="val 16667"/>
            </a:avLst>
          </a:prstGeom>
          <a:solidFill>
            <a:schemeClr val="folHlink"/>
          </a:solidFill>
          <a:ln w="25400" cap="flat" cmpd="sng">
            <a:solidFill>
              <a:schemeClr val="tx1"/>
            </a:solidFill>
            <a:prstDash val="solid"/>
            <a:headEnd type="none" w="med" len="med"/>
            <a:tailEnd type="none" w="med" len="med"/>
          </a:ln>
        </p:spPr>
        <p:txBody>
          <a:bodyPr lIns="84143" tIns="43754" rIns="84143" bIns="43754"/>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eaLnBrk="1" fontAlgn="base" hangingPunct="1">
              <a:lnSpc>
                <a:spcPct val="150000"/>
              </a:lnSpc>
              <a:spcBef>
                <a:spcPct val="0"/>
              </a:spcBef>
              <a:buClr>
                <a:srgbClr val="0066FF"/>
              </a:buClr>
              <a:buNone/>
            </a:pPr>
            <a:r>
              <a:rPr lang="zh-CN" altLang="en-US" sz="1870" b="1" strike="noStrike" noProof="1">
                <a:solidFill>
                  <a:schemeClr val="bg1"/>
                </a:solidFill>
                <a:latin typeface="Arial" panose="020B0604020202020204" pitchFamily="34" charset="0"/>
                <a:ea typeface="宋体" panose="02010600030101010101" pitchFamily="2" charset="-122"/>
                <a:cs typeface="+mn-cs"/>
              </a:rPr>
              <a:t>劣势</a:t>
            </a:r>
            <a:r>
              <a:rPr lang="en-US" altLang="zh-CN" sz="1870" b="1" strike="noStrike" noProof="1">
                <a:solidFill>
                  <a:schemeClr val="bg1"/>
                </a:solidFill>
                <a:latin typeface="Arial" panose="020B0604020202020204" pitchFamily="34" charset="0"/>
                <a:ea typeface="宋体" panose="02010600030101010101" pitchFamily="2" charset="-122"/>
                <a:cs typeface="+mn-cs"/>
              </a:rPr>
              <a:t>:</a:t>
            </a:r>
            <a:endParaRPr lang="en-US" altLang="zh-CN" sz="1870"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680" b="1" strike="noStrike" noProof="1">
                <a:solidFill>
                  <a:schemeClr val="bg1"/>
                </a:solidFill>
                <a:latin typeface="Arial" panose="020B0604020202020204" pitchFamily="34" charset="0"/>
                <a:ea typeface="宋体" panose="02010600030101010101" pitchFamily="2" charset="-122"/>
                <a:cs typeface="+mn-cs"/>
              </a:rPr>
              <a:t> </a:t>
            </a:r>
            <a:r>
              <a:rPr lang="zh-CN" altLang="en-US" sz="1680" b="1" strike="noStrike" noProof="1">
                <a:solidFill>
                  <a:schemeClr val="bg1"/>
                </a:solidFill>
                <a:latin typeface="Arial" panose="020B0604020202020204" pitchFamily="34" charset="0"/>
                <a:ea typeface="宋体" panose="02010600030101010101" pitchFamily="2" charset="-122"/>
                <a:cs typeface="+mn-cs"/>
              </a:rPr>
              <a:t>连续性和实时性较低</a:t>
            </a:r>
            <a:r>
              <a:rPr lang="en-US" altLang="zh-CN" sz="1680" b="1" strike="noStrike" noProof="1">
                <a:solidFill>
                  <a:schemeClr val="bg1"/>
                </a:solidFill>
                <a:latin typeface="Arial" panose="020B0604020202020204" pitchFamily="34" charset="0"/>
                <a:ea typeface="宋体" panose="02010600030101010101" pitchFamily="2" charset="-122"/>
                <a:cs typeface="+mn-cs"/>
              </a:rPr>
              <a:t>;</a:t>
            </a:r>
            <a:endParaRPr lang="en-US" altLang="zh-CN" sz="1680"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680" b="1" strike="noStrike" noProof="1">
                <a:solidFill>
                  <a:schemeClr val="bg1"/>
                </a:solidFill>
                <a:latin typeface="Arial" panose="020B0604020202020204" pitchFamily="34" charset="0"/>
                <a:ea typeface="宋体" panose="02010600030101010101" pitchFamily="2" charset="-122"/>
                <a:cs typeface="+mn-cs"/>
              </a:rPr>
              <a:t> </a:t>
            </a:r>
            <a:r>
              <a:rPr lang="zh-CN" altLang="en-US" sz="1680" b="1" strike="noStrike" noProof="1">
                <a:solidFill>
                  <a:schemeClr val="bg1"/>
                </a:solidFill>
                <a:latin typeface="Arial" panose="020B0604020202020204" pitchFamily="34" charset="0"/>
                <a:ea typeface="宋体" panose="02010600030101010101" pitchFamily="2" charset="-122"/>
                <a:cs typeface="+mn-cs"/>
              </a:rPr>
              <a:t>传输效率较低</a:t>
            </a:r>
            <a:r>
              <a:rPr lang="en-US" altLang="zh-CN" sz="1680" b="1" strike="noStrike" noProof="1">
                <a:solidFill>
                  <a:schemeClr val="bg1"/>
                </a:solidFill>
                <a:latin typeface="Arial" panose="020B0604020202020204" pitchFamily="34" charset="0"/>
                <a:ea typeface="宋体" panose="02010600030101010101" pitchFamily="2" charset="-122"/>
                <a:cs typeface="+mn-cs"/>
              </a:rPr>
              <a:t>;</a:t>
            </a:r>
            <a:endParaRPr lang="en-US" altLang="zh-CN" sz="1680" b="1" strike="noStrike" noProof="1">
              <a:solidFill>
                <a:schemeClr val="bg1"/>
              </a:solidFill>
              <a:latin typeface="Arial" panose="020B0604020202020204" pitchFamily="34" charset="0"/>
              <a:ea typeface="宋体" panose="02010600030101010101" pitchFamily="2" charset="-122"/>
            </a:endParaRPr>
          </a:p>
        </p:txBody>
      </p:sp>
      <p:sp>
        <p:nvSpPr>
          <p:cNvPr id="43012" name="AutoShape 5"/>
          <p:cNvSpPr/>
          <p:nvPr/>
        </p:nvSpPr>
        <p:spPr>
          <a:xfrm>
            <a:off x="2055813" y="4237038"/>
            <a:ext cx="3838575" cy="1816100"/>
          </a:xfrm>
          <a:prstGeom prst="roundRect">
            <a:avLst>
              <a:gd name="adj" fmla="val 16667"/>
            </a:avLst>
          </a:prstGeom>
          <a:solidFill>
            <a:srgbClr val="FF9900"/>
          </a:solidFill>
          <a:ln w="25400" cap="flat" cmpd="sng">
            <a:solidFill>
              <a:schemeClr val="tx1"/>
            </a:solidFill>
            <a:prstDash val="solid"/>
            <a:headEnd type="none" w="med" len="med"/>
            <a:tailEnd type="none" w="med" len="med"/>
          </a:ln>
        </p:spPr>
        <p:txBody>
          <a:bodyPr lIns="84143" tIns="43754" rIns="84143" bIns="43754"/>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eaLnBrk="1" fontAlgn="base" hangingPunct="1">
              <a:lnSpc>
                <a:spcPct val="150000"/>
              </a:lnSpc>
              <a:spcBef>
                <a:spcPct val="0"/>
              </a:spcBef>
              <a:buClr>
                <a:srgbClr val="0066FF"/>
              </a:buClr>
              <a:buNone/>
            </a:pPr>
            <a:r>
              <a:rPr lang="zh-CN" altLang="en-US" sz="1870" b="1" strike="noStrike" noProof="1">
                <a:solidFill>
                  <a:schemeClr val="bg1"/>
                </a:solidFill>
                <a:latin typeface="Arial" panose="020B0604020202020204" pitchFamily="34" charset="0"/>
                <a:ea typeface="宋体" panose="02010600030101010101" pitchFamily="2" charset="-122"/>
                <a:cs typeface="+mn-cs"/>
              </a:rPr>
              <a:t>优势</a:t>
            </a:r>
            <a:r>
              <a:rPr lang="en-US" altLang="zh-CN" sz="1870" b="1" strike="noStrike" noProof="1">
                <a:solidFill>
                  <a:schemeClr val="bg1"/>
                </a:solidFill>
                <a:latin typeface="Arial" panose="020B0604020202020204" pitchFamily="34" charset="0"/>
                <a:ea typeface="宋体" panose="02010600030101010101" pitchFamily="2" charset="-122"/>
                <a:cs typeface="+mn-cs"/>
              </a:rPr>
              <a:t>:</a:t>
            </a:r>
            <a:endParaRPr lang="en-US" altLang="zh-CN" sz="1870"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680" b="1" strike="noStrike" noProof="1">
                <a:solidFill>
                  <a:schemeClr val="bg1"/>
                </a:solidFill>
                <a:latin typeface="Arial" panose="020B0604020202020204" pitchFamily="34" charset="0"/>
                <a:ea typeface="宋体" panose="02010600030101010101" pitchFamily="2" charset="-122"/>
                <a:cs typeface="+mn-cs"/>
              </a:rPr>
              <a:t> </a:t>
            </a:r>
            <a:r>
              <a:rPr lang="zh-CN" altLang="en-US" sz="1680" b="1" strike="noStrike" noProof="1">
                <a:solidFill>
                  <a:schemeClr val="bg1"/>
                </a:solidFill>
                <a:latin typeface="Arial" panose="020B0604020202020204" pitchFamily="34" charset="0"/>
                <a:ea typeface="宋体" panose="02010600030101010101" pitchFamily="2" charset="-122"/>
                <a:cs typeface="+mn-cs"/>
              </a:rPr>
              <a:t>复杂性较低</a:t>
            </a:r>
            <a:r>
              <a:rPr lang="en-US" altLang="zh-CN" sz="1680" b="1" strike="noStrike" noProof="1">
                <a:solidFill>
                  <a:schemeClr val="bg1"/>
                </a:solidFill>
                <a:latin typeface="Arial" panose="020B0604020202020204" pitchFamily="34" charset="0"/>
                <a:ea typeface="宋体" panose="02010600030101010101" pitchFamily="2" charset="-122"/>
                <a:cs typeface="+mn-cs"/>
              </a:rPr>
              <a:t>;</a:t>
            </a:r>
            <a:endParaRPr lang="en-US" altLang="zh-CN" sz="1680"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680" b="1" strike="noStrike" noProof="1">
                <a:solidFill>
                  <a:schemeClr val="bg1"/>
                </a:solidFill>
                <a:latin typeface="Arial" panose="020B0604020202020204" pitchFamily="34" charset="0"/>
                <a:ea typeface="宋体" panose="02010600030101010101" pitchFamily="2" charset="-122"/>
                <a:cs typeface="+mn-cs"/>
              </a:rPr>
              <a:t> </a:t>
            </a:r>
            <a:r>
              <a:rPr lang="zh-CN" altLang="en-US" sz="1680" b="1" strike="noStrike" noProof="1">
                <a:solidFill>
                  <a:schemeClr val="bg1"/>
                </a:solidFill>
                <a:latin typeface="Arial" panose="020B0604020202020204" pitchFamily="34" charset="0"/>
                <a:ea typeface="宋体" panose="02010600030101010101" pitchFamily="2" charset="-122"/>
                <a:cs typeface="+mn-cs"/>
              </a:rPr>
              <a:t>可靠性较高</a:t>
            </a:r>
            <a:r>
              <a:rPr lang="en-US" altLang="zh-CN" sz="1680" b="1" strike="noStrike" noProof="1">
                <a:solidFill>
                  <a:schemeClr val="bg1"/>
                </a:solidFill>
                <a:latin typeface="Arial" panose="020B0604020202020204" pitchFamily="34" charset="0"/>
                <a:ea typeface="宋体" panose="02010600030101010101" pitchFamily="2" charset="-122"/>
                <a:cs typeface="+mn-cs"/>
              </a:rPr>
              <a:t>; </a:t>
            </a:r>
            <a:endParaRPr lang="en-US" altLang="zh-CN" sz="1680" b="1" strike="noStrike" noProof="1">
              <a:solidFill>
                <a:schemeClr val="bg1"/>
              </a:solidFill>
              <a:latin typeface="Arial" panose="020B0604020202020204" pitchFamily="34" charset="0"/>
              <a:ea typeface="宋体" panose="02010600030101010101" pitchFamily="2" charset="-122"/>
            </a:endParaRPr>
          </a:p>
          <a:p>
            <a:pPr marL="0" lvl="0" indent="0" eaLnBrk="1" fontAlgn="base" hangingPunct="1">
              <a:lnSpc>
                <a:spcPct val="150000"/>
              </a:lnSpc>
              <a:spcBef>
                <a:spcPct val="0"/>
              </a:spcBef>
              <a:buClr>
                <a:schemeClr val="bg1"/>
              </a:buClr>
              <a:buFont typeface="Wingdings" panose="05000000000000000000" pitchFamily="2" charset="2"/>
              <a:buChar char="u"/>
            </a:pPr>
            <a:r>
              <a:rPr lang="en-US" altLang="zh-CN" sz="1680" b="1" strike="noStrike" noProof="1">
                <a:solidFill>
                  <a:schemeClr val="bg1"/>
                </a:solidFill>
                <a:latin typeface="Arial" panose="020B0604020202020204" pitchFamily="34" charset="0"/>
                <a:ea typeface="宋体" panose="02010600030101010101" pitchFamily="2" charset="-122"/>
                <a:cs typeface="+mn-cs"/>
              </a:rPr>
              <a:t> </a:t>
            </a:r>
            <a:r>
              <a:rPr lang="zh-CN" altLang="en-US" sz="1680" b="1" strike="noStrike" noProof="1">
                <a:solidFill>
                  <a:schemeClr val="bg1"/>
                </a:solidFill>
                <a:latin typeface="Arial" panose="020B0604020202020204" pitchFamily="34" charset="0"/>
                <a:ea typeface="宋体" panose="02010600030101010101" pitchFamily="2" charset="-122"/>
                <a:cs typeface="+mn-cs"/>
              </a:rPr>
              <a:t>适应性较高</a:t>
            </a:r>
            <a:r>
              <a:rPr lang="en-US" altLang="zh-CN" sz="1680" b="1" strike="noStrike" noProof="1">
                <a:solidFill>
                  <a:schemeClr val="bg1"/>
                </a:solidFill>
                <a:latin typeface="Arial" panose="020B0604020202020204" pitchFamily="34" charset="0"/>
                <a:ea typeface="宋体" panose="02010600030101010101" pitchFamily="2" charset="-122"/>
                <a:cs typeface="+mn-cs"/>
              </a:rPr>
              <a:t>;</a:t>
            </a:r>
            <a:endParaRPr lang="en-US" altLang="zh-CN" sz="1680" b="1" strike="noStrike" noProof="1">
              <a:solidFill>
                <a:schemeClr val="bg1"/>
              </a:solidFill>
              <a:latin typeface="Arial" panose="020B0604020202020204" pitchFamily="34" charset="0"/>
              <a:ea typeface="宋体" panose="02010600030101010101" pitchFamily="2" charset="-122"/>
            </a:endParaRPr>
          </a:p>
        </p:txBody>
      </p:sp>
      <p:pic>
        <p:nvPicPr>
          <p:cNvPr id="86020" name="Picture 6"/>
          <p:cNvPicPr>
            <a:picLocks noChangeAspect="1"/>
          </p:cNvPicPr>
          <p:nvPr/>
        </p:nvPicPr>
        <p:blipFill>
          <a:blip r:embed="rId1"/>
          <a:stretch>
            <a:fillRect/>
          </a:stretch>
        </p:blipFill>
        <p:spPr>
          <a:xfrm>
            <a:off x="2460625" y="1274763"/>
            <a:ext cx="7035800" cy="2824162"/>
          </a:xfrm>
          <a:prstGeom prst="rect">
            <a:avLst/>
          </a:prstGeom>
          <a:noFill/>
          <a:ln w="9525">
            <a:noFill/>
          </a:ln>
        </p:spPr>
      </p:pic>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265" name="组合 50238"/>
          <p:cNvGrpSpPr/>
          <p:nvPr/>
        </p:nvGrpSpPr>
        <p:grpSpPr>
          <a:xfrm>
            <a:off x="2743200" y="609600"/>
            <a:ext cx="6726238" cy="4940300"/>
            <a:chOff x="768" y="384"/>
            <a:chExt cx="4237" cy="3112"/>
          </a:xfrm>
        </p:grpSpPr>
        <p:sp>
          <p:nvSpPr>
            <p:cNvPr id="11266" name="直接连接符 50181"/>
            <p:cNvSpPr/>
            <p:nvPr/>
          </p:nvSpPr>
          <p:spPr>
            <a:xfrm flipV="1">
              <a:off x="961" y="583"/>
              <a:ext cx="1" cy="2486"/>
            </a:xfrm>
            <a:prstGeom prst="line">
              <a:avLst/>
            </a:prstGeom>
            <a:ln w="28575" cap="flat" cmpd="sng">
              <a:solidFill>
                <a:srgbClr val="000000"/>
              </a:solidFill>
              <a:prstDash val="solid"/>
              <a:round/>
              <a:headEnd type="none" w="med" len="med"/>
              <a:tailEnd type="triangle" w="med" len="med"/>
            </a:ln>
          </p:spPr>
        </p:sp>
        <p:sp>
          <p:nvSpPr>
            <p:cNvPr id="11267" name="直接连接符 50182"/>
            <p:cNvSpPr/>
            <p:nvPr/>
          </p:nvSpPr>
          <p:spPr>
            <a:xfrm flipV="1">
              <a:off x="768" y="2970"/>
              <a:ext cx="3467" cy="1"/>
            </a:xfrm>
            <a:prstGeom prst="line">
              <a:avLst/>
            </a:prstGeom>
            <a:ln w="28575" cap="flat" cmpd="sng">
              <a:solidFill>
                <a:srgbClr val="000000"/>
              </a:solidFill>
              <a:prstDash val="solid"/>
              <a:round/>
              <a:headEnd type="none" w="med" len="med"/>
              <a:tailEnd type="triangle" w="med" len="med"/>
            </a:ln>
          </p:spPr>
        </p:sp>
        <p:sp>
          <p:nvSpPr>
            <p:cNvPr id="11268" name="任意多边形 50183"/>
            <p:cNvSpPr/>
            <p:nvPr/>
          </p:nvSpPr>
          <p:spPr>
            <a:xfrm>
              <a:off x="1057" y="881"/>
              <a:ext cx="859" cy="2037"/>
            </a:xfrm>
            <a:custGeom>
              <a:avLst/>
              <a:gdLst/>
              <a:ahLst/>
              <a:cxnLst/>
              <a:rect l="0" t="0" r="0" b="0"/>
              <a:pathLst>
                <a:path w="1605" h="3195">
                  <a:moveTo>
                    <a:pt x="18" y="0"/>
                  </a:moveTo>
                  <a:cubicBezTo>
                    <a:pt x="0" y="323"/>
                    <a:pt x="23" y="636"/>
                    <a:pt x="33" y="960"/>
                  </a:cubicBezTo>
                  <a:cubicBezTo>
                    <a:pt x="26" y="1747"/>
                    <a:pt x="18" y="2407"/>
                    <a:pt x="18" y="3150"/>
                  </a:cubicBezTo>
                  <a:lnTo>
                    <a:pt x="1605" y="3195"/>
                  </a:lnTo>
                  <a:lnTo>
                    <a:pt x="1023" y="30"/>
                  </a:lnTo>
                  <a:lnTo>
                    <a:pt x="18" y="0"/>
                  </a:lnTo>
                  <a:close/>
                </a:path>
              </a:pathLst>
            </a:custGeom>
            <a:solidFill>
              <a:srgbClr val="3366FF">
                <a:alpha val="80000"/>
              </a:srgbClr>
            </a:solidFill>
            <a:ln w="9525">
              <a:noFill/>
            </a:ln>
          </p:spPr>
          <p:txBody>
            <a:bodyPr/>
            <a:lstStyle/>
            <a:p>
              <a:endParaRPr lang="zh-CN" altLang="en-US"/>
            </a:p>
          </p:txBody>
        </p:sp>
        <p:sp>
          <p:nvSpPr>
            <p:cNvPr id="11269" name="任意多边形 50184"/>
            <p:cNvSpPr/>
            <p:nvPr/>
          </p:nvSpPr>
          <p:spPr>
            <a:xfrm>
              <a:off x="1588" y="881"/>
              <a:ext cx="1132" cy="2037"/>
            </a:xfrm>
            <a:custGeom>
              <a:avLst/>
              <a:gdLst/>
              <a:ahLst/>
              <a:cxnLst/>
              <a:rect l="0" t="0" r="0" b="0"/>
              <a:pathLst>
                <a:path w="2115" h="3195">
                  <a:moveTo>
                    <a:pt x="0" y="0"/>
                  </a:moveTo>
                  <a:lnTo>
                    <a:pt x="630" y="3195"/>
                  </a:lnTo>
                  <a:lnTo>
                    <a:pt x="2115" y="3075"/>
                  </a:lnTo>
                  <a:lnTo>
                    <a:pt x="1215" y="45"/>
                  </a:lnTo>
                  <a:lnTo>
                    <a:pt x="0" y="0"/>
                  </a:lnTo>
                  <a:close/>
                </a:path>
              </a:pathLst>
            </a:custGeom>
            <a:solidFill>
              <a:srgbClr val="00FFFF">
                <a:alpha val="50000"/>
              </a:srgbClr>
            </a:solidFill>
            <a:ln w="9525">
              <a:noFill/>
            </a:ln>
          </p:spPr>
          <p:txBody>
            <a:bodyPr/>
            <a:lstStyle/>
            <a:p>
              <a:endParaRPr lang="zh-CN" altLang="en-US"/>
            </a:p>
          </p:txBody>
        </p:sp>
        <p:sp>
          <p:nvSpPr>
            <p:cNvPr id="11270" name="任意多边形 50185"/>
            <p:cNvSpPr/>
            <p:nvPr/>
          </p:nvSpPr>
          <p:spPr>
            <a:xfrm>
              <a:off x="2230" y="891"/>
              <a:ext cx="1716" cy="1979"/>
            </a:xfrm>
            <a:custGeom>
              <a:avLst/>
              <a:gdLst/>
              <a:ahLst/>
              <a:cxnLst/>
              <a:rect l="0" t="0" r="0" b="0"/>
              <a:pathLst>
                <a:path w="3207" h="3105">
                  <a:moveTo>
                    <a:pt x="0" y="0"/>
                  </a:moveTo>
                  <a:lnTo>
                    <a:pt x="1575" y="15"/>
                  </a:lnTo>
                  <a:lnTo>
                    <a:pt x="2625" y="1545"/>
                  </a:lnTo>
                  <a:lnTo>
                    <a:pt x="3135" y="2340"/>
                  </a:lnTo>
                  <a:lnTo>
                    <a:pt x="3207" y="2481"/>
                  </a:lnTo>
                  <a:lnTo>
                    <a:pt x="3207" y="3105"/>
                  </a:lnTo>
                  <a:lnTo>
                    <a:pt x="915" y="3060"/>
                  </a:lnTo>
                  <a:lnTo>
                    <a:pt x="0" y="0"/>
                  </a:lnTo>
                  <a:close/>
                </a:path>
              </a:pathLst>
            </a:custGeom>
            <a:solidFill>
              <a:srgbClr val="00FF00">
                <a:alpha val="20000"/>
              </a:srgbClr>
            </a:solidFill>
            <a:ln w="9525">
              <a:noFill/>
            </a:ln>
          </p:spPr>
          <p:txBody>
            <a:bodyPr/>
            <a:lstStyle/>
            <a:p>
              <a:endParaRPr lang="zh-CN" altLang="en-US"/>
            </a:p>
          </p:txBody>
        </p:sp>
        <p:sp>
          <p:nvSpPr>
            <p:cNvPr id="11271" name="任意多边形 50186"/>
            <p:cNvSpPr/>
            <p:nvPr/>
          </p:nvSpPr>
          <p:spPr>
            <a:xfrm>
              <a:off x="1057" y="2909"/>
              <a:ext cx="2690" cy="9"/>
            </a:xfrm>
            <a:custGeom>
              <a:avLst/>
              <a:gdLst/>
              <a:ahLst/>
              <a:cxnLst/>
              <a:rect l="0" t="0" r="0" b="0"/>
              <a:pathLst>
                <a:path w="5028" h="15">
                  <a:moveTo>
                    <a:pt x="0" y="0"/>
                  </a:moveTo>
                  <a:lnTo>
                    <a:pt x="5028" y="15"/>
                  </a:lnTo>
                </a:path>
              </a:pathLst>
            </a:custGeom>
            <a:noFill/>
            <a:ln w="28575" cap="flat" cmpd="sng">
              <a:solidFill>
                <a:srgbClr val="000000"/>
              </a:solidFill>
              <a:prstDash val="solid"/>
              <a:round/>
              <a:headEnd type="none" w="med" len="med"/>
              <a:tailEnd type="none" w="med" len="med"/>
            </a:ln>
          </p:spPr>
          <p:txBody>
            <a:bodyPr/>
            <a:lstStyle/>
            <a:p>
              <a:endParaRPr lang="zh-CN" altLang="en-US"/>
            </a:p>
          </p:txBody>
        </p:sp>
        <p:sp>
          <p:nvSpPr>
            <p:cNvPr id="11272" name="直接连接符 50187"/>
            <p:cNvSpPr/>
            <p:nvPr/>
          </p:nvSpPr>
          <p:spPr>
            <a:xfrm>
              <a:off x="1041" y="853"/>
              <a:ext cx="0" cy="2088"/>
            </a:xfrm>
            <a:prstGeom prst="line">
              <a:avLst/>
            </a:prstGeom>
            <a:ln w="28575" cap="flat" cmpd="sng">
              <a:solidFill>
                <a:srgbClr val="000000"/>
              </a:solidFill>
              <a:prstDash val="solid"/>
              <a:round/>
              <a:headEnd type="none" w="med" len="med"/>
              <a:tailEnd type="none" w="med" len="med"/>
            </a:ln>
          </p:spPr>
        </p:sp>
        <p:sp>
          <p:nvSpPr>
            <p:cNvPr id="11273" name="任意多边形 50188"/>
            <p:cNvSpPr/>
            <p:nvPr/>
          </p:nvSpPr>
          <p:spPr>
            <a:xfrm>
              <a:off x="1057" y="881"/>
              <a:ext cx="1719" cy="1"/>
            </a:xfrm>
            <a:custGeom>
              <a:avLst/>
              <a:gdLst/>
              <a:ahLst/>
              <a:cxnLst/>
              <a:rect l="0" t="0" r="0" b="0"/>
              <a:pathLst>
                <a:path w="3213" h="1">
                  <a:moveTo>
                    <a:pt x="0" y="0"/>
                  </a:moveTo>
                  <a:lnTo>
                    <a:pt x="3213" y="0"/>
                  </a:lnTo>
                </a:path>
              </a:pathLst>
            </a:custGeom>
            <a:noFill/>
            <a:ln w="28575" cap="flat" cmpd="sng">
              <a:solidFill>
                <a:srgbClr val="000000"/>
              </a:solidFill>
              <a:prstDash val="solid"/>
              <a:round/>
              <a:headEnd type="none" w="med" len="med"/>
              <a:tailEnd type="none" w="med" len="med"/>
            </a:ln>
          </p:spPr>
          <p:txBody>
            <a:bodyPr/>
            <a:lstStyle/>
            <a:p>
              <a:endParaRPr lang="zh-CN" altLang="en-US"/>
            </a:p>
          </p:txBody>
        </p:sp>
        <p:sp>
          <p:nvSpPr>
            <p:cNvPr id="11274" name="任意多边形 50189"/>
            <p:cNvSpPr/>
            <p:nvPr/>
          </p:nvSpPr>
          <p:spPr>
            <a:xfrm>
              <a:off x="2903" y="872"/>
              <a:ext cx="226" cy="9"/>
            </a:xfrm>
            <a:custGeom>
              <a:avLst/>
              <a:gdLst/>
              <a:ahLst/>
              <a:cxnLst/>
              <a:rect l="0" t="0" r="0" b="0"/>
              <a:pathLst>
                <a:path w="423" h="15">
                  <a:moveTo>
                    <a:pt x="0" y="15"/>
                  </a:moveTo>
                  <a:lnTo>
                    <a:pt x="423" y="0"/>
                  </a:lnTo>
                </a:path>
              </a:pathLst>
            </a:custGeom>
            <a:noFill/>
            <a:ln w="28575" cap="flat" cmpd="sng">
              <a:solidFill>
                <a:srgbClr val="000000"/>
              </a:solidFill>
              <a:prstDash val="dash"/>
              <a:round/>
              <a:headEnd type="none" w="med" len="med"/>
              <a:tailEnd type="none" w="med" len="med"/>
            </a:ln>
          </p:spPr>
          <p:txBody>
            <a:bodyPr/>
            <a:lstStyle/>
            <a:p>
              <a:endParaRPr lang="zh-CN" altLang="en-US"/>
            </a:p>
          </p:txBody>
        </p:sp>
        <p:sp>
          <p:nvSpPr>
            <p:cNvPr id="11275" name="任意多边形 50190"/>
            <p:cNvSpPr/>
            <p:nvPr/>
          </p:nvSpPr>
          <p:spPr>
            <a:xfrm>
              <a:off x="3785" y="2899"/>
              <a:ext cx="186" cy="10"/>
            </a:xfrm>
            <a:custGeom>
              <a:avLst/>
              <a:gdLst/>
              <a:ahLst/>
              <a:cxnLst/>
              <a:rect l="0" t="0" r="0" b="0"/>
              <a:pathLst>
                <a:path w="348" h="15">
                  <a:moveTo>
                    <a:pt x="0" y="15"/>
                  </a:moveTo>
                  <a:lnTo>
                    <a:pt x="348" y="0"/>
                  </a:lnTo>
                </a:path>
              </a:pathLst>
            </a:custGeom>
            <a:noFill/>
            <a:ln w="28575" cap="flat" cmpd="sng">
              <a:solidFill>
                <a:srgbClr val="000000"/>
              </a:solidFill>
              <a:prstDash val="dash"/>
              <a:round/>
              <a:headEnd type="none" w="med" len="med"/>
              <a:tailEnd type="none" w="med" len="med"/>
            </a:ln>
          </p:spPr>
          <p:txBody>
            <a:bodyPr/>
            <a:lstStyle/>
            <a:p>
              <a:endParaRPr lang="zh-CN" altLang="en-US"/>
            </a:p>
          </p:txBody>
        </p:sp>
        <p:sp>
          <p:nvSpPr>
            <p:cNvPr id="11276" name="任意多边形 50191"/>
            <p:cNvSpPr/>
            <p:nvPr/>
          </p:nvSpPr>
          <p:spPr>
            <a:xfrm>
              <a:off x="3061" y="819"/>
              <a:ext cx="936" cy="2070"/>
            </a:xfrm>
            <a:custGeom>
              <a:avLst/>
              <a:gdLst/>
              <a:ahLst/>
              <a:cxnLst/>
              <a:rect l="0" t="0" r="0" b="0"/>
              <a:pathLst>
                <a:path w="1749" h="3247">
                  <a:moveTo>
                    <a:pt x="82" y="82"/>
                  </a:moveTo>
                  <a:cubicBezTo>
                    <a:pt x="82" y="87"/>
                    <a:pt x="0" y="0"/>
                    <a:pt x="82" y="112"/>
                  </a:cubicBezTo>
                  <a:cubicBezTo>
                    <a:pt x="164" y="224"/>
                    <a:pt x="367" y="436"/>
                    <a:pt x="577" y="757"/>
                  </a:cubicBezTo>
                  <a:cubicBezTo>
                    <a:pt x="787" y="1078"/>
                    <a:pt x="1157" y="1733"/>
                    <a:pt x="1342" y="2036"/>
                  </a:cubicBezTo>
                  <a:cubicBezTo>
                    <a:pt x="1527" y="2339"/>
                    <a:pt x="1625" y="2374"/>
                    <a:pt x="1687" y="2576"/>
                  </a:cubicBezTo>
                  <a:cubicBezTo>
                    <a:pt x="1749" y="2778"/>
                    <a:pt x="1711" y="3107"/>
                    <a:pt x="1717" y="3247"/>
                  </a:cubicBezTo>
                </a:path>
              </a:pathLst>
            </a:custGeom>
            <a:noFill/>
            <a:ln w="28575" cap="flat" cmpd="sng">
              <a:solidFill>
                <a:srgbClr val="000000"/>
              </a:solidFill>
              <a:prstDash val="dash"/>
              <a:round/>
              <a:headEnd type="none" w="med" len="med"/>
              <a:tailEnd type="none" w="med" len="med"/>
            </a:ln>
          </p:spPr>
          <p:txBody>
            <a:bodyPr/>
            <a:lstStyle/>
            <a:p>
              <a:endParaRPr lang="zh-CN" altLang="en-US"/>
            </a:p>
          </p:txBody>
        </p:sp>
        <p:sp>
          <p:nvSpPr>
            <p:cNvPr id="11277" name="任意多边形 50192"/>
            <p:cNvSpPr/>
            <p:nvPr/>
          </p:nvSpPr>
          <p:spPr>
            <a:xfrm>
              <a:off x="1187" y="2870"/>
              <a:ext cx="2759" cy="1"/>
            </a:xfrm>
            <a:custGeom>
              <a:avLst/>
              <a:gdLst/>
              <a:ahLst/>
              <a:cxnLst/>
              <a:rect l="0" t="0" r="0" b="0"/>
              <a:pathLst>
                <a:path w="5157" h="1">
                  <a:moveTo>
                    <a:pt x="0" y="0"/>
                  </a:moveTo>
                  <a:lnTo>
                    <a:pt x="5157" y="1"/>
                  </a:lnTo>
                </a:path>
              </a:pathLst>
            </a:custGeom>
            <a:noFill/>
            <a:ln w="19050" cap="flat" cmpd="sng">
              <a:solidFill>
                <a:srgbClr val="000000"/>
              </a:solidFill>
              <a:prstDash val="dash"/>
              <a:round/>
              <a:headEnd type="none" w="med" len="med"/>
              <a:tailEnd type="none" w="med" len="med"/>
            </a:ln>
          </p:spPr>
          <p:txBody>
            <a:bodyPr/>
            <a:lstStyle/>
            <a:p>
              <a:endParaRPr lang="zh-CN" altLang="en-US"/>
            </a:p>
          </p:txBody>
        </p:sp>
        <p:sp>
          <p:nvSpPr>
            <p:cNvPr id="11278" name="任意多边形 50193"/>
            <p:cNvSpPr/>
            <p:nvPr/>
          </p:nvSpPr>
          <p:spPr>
            <a:xfrm>
              <a:off x="1219" y="2075"/>
              <a:ext cx="2534" cy="11"/>
            </a:xfrm>
            <a:custGeom>
              <a:avLst/>
              <a:gdLst/>
              <a:ahLst/>
              <a:cxnLst/>
              <a:rect l="0" t="0" r="0" b="0"/>
              <a:pathLst>
                <a:path w="4737" h="17">
                  <a:moveTo>
                    <a:pt x="0" y="17"/>
                  </a:moveTo>
                  <a:lnTo>
                    <a:pt x="4737" y="0"/>
                  </a:lnTo>
                </a:path>
              </a:pathLst>
            </a:custGeom>
            <a:noFill/>
            <a:ln w="19050" cap="flat" cmpd="sng">
              <a:solidFill>
                <a:srgbClr val="000000"/>
              </a:solidFill>
              <a:prstDash val="dash"/>
              <a:round/>
              <a:headEnd type="none" w="med" len="med"/>
              <a:tailEnd type="none" w="med" len="med"/>
            </a:ln>
          </p:spPr>
          <p:txBody>
            <a:bodyPr/>
            <a:lstStyle/>
            <a:p>
              <a:endParaRPr lang="zh-CN" altLang="en-US"/>
            </a:p>
          </p:txBody>
        </p:sp>
        <p:sp>
          <p:nvSpPr>
            <p:cNvPr id="11279" name="任意多边形 50194"/>
            <p:cNvSpPr/>
            <p:nvPr/>
          </p:nvSpPr>
          <p:spPr>
            <a:xfrm>
              <a:off x="3715" y="2077"/>
              <a:ext cx="208" cy="774"/>
            </a:xfrm>
            <a:custGeom>
              <a:avLst/>
              <a:gdLst/>
              <a:ahLst/>
              <a:cxnLst/>
              <a:rect l="0" t="0" r="0" b="0"/>
              <a:pathLst>
                <a:path w="390" h="1215">
                  <a:moveTo>
                    <a:pt x="0" y="0"/>
                  </a:moveTo>
                  <a:lnTo>
                    <a:pt x="390" y="1215"/>
                  </a:lnTo>
                </a:path>
              </a:pathLst>
            </a:custGeom>
            <a:noFill/>
            <a:ln w="19050" cap="flat" cmpd="sng">
              <a:solidFill>
                <a:srgbClr val="000000"/>
              </a:solidFill>
              <a:prstDash val="dash"/>
              <a:round/>
              <a:headEnd type="none" w="med" len="med"/>
              <a:tailEnd type="none" w="med" len="med"/>
            </a:ln>
          </p:spPr>
          <p:txBody>
            <a:bodyPr/>
            <a:lstStyle/>
            <a:p>
              <a:endParaRPr lang="zh-CN" altLang="en-US"/>
            </a:p>
          </p:txBody>
        </p:sp>
        <p:sp>
          <p:nvSpPr>
            <p:cNvPr id="11280" name="任意多边形 50195"/>
            <p:cNvSpPr/>
            <p:nvPr/>
          </p:nvSpPr>
          <p:spPr>
            <a:xfrm>
              <a:off x="1153" y="2803"/>
              <a:ext cx="1551" cy="16"/>
            </a:xfrm>
            <a:custGeom>
              <a:avLst/>
              <a:gdLst/>
              <a:ahLst/>
              <a:cxnLst/>
              <a:rect l="0" t="0" r="0" b="0"/>
              <a:pathLst>
                <a:path w="2898" h="24">
                  <a:moveTo>
                    <a:pt x="0" y="24"/>
                  </a:moveTo>
                  <a:lnTo>
                    <a:pt x="2898" y="0"/>
                  </a:lnTo>
                </a:path>
              </a:pathLst>
            </a:custGeom>
            <a:noFill/>
            <a:ln w="12700" cap="flat" cmpd="sng">
              <a:solidFill>
                <a:srgbClr val="000000"/>
              </a:solidFill>
              <a:prstDash val="sysDot"/>
              <a:round/>
              <a:headEnd type="none" w="med" len="med"/>
              <a:tailEnd type="none" w="med" len="med"/>
            </a:ln>
          </p:spPr>
          <p:txBody>
            <a:bodyPr/>
            <a:lstStyle/>
            <a:p>
              <a:endParaRPr lang="zh-CN" altLang="en-US"/>
            </a:p>
          </p:txBody>
        </p:sp>
        <p:sp>
          <p:nvSpPr>
            <p:cNvPr id="11281" name="直接连接符 50196"/>
            <p:cNvSpPr/>
            <p:nvPr/>
          </p:nvSpPr>
          <p:spPr>
            <a:xfrm flipV="1">
              <a:off x="1153" y="881"/>
              <a:ext cx="0" cy="1890"/>
            </a:xfrm>
            <a:prstGeom prst="line">
              <a:avLst/>
            </a:prstGeom>
            <a:ln w="12700" cap="flat" cmpd="sng">
              <a:solidFill>
                <a:srgbClr val="000000"/>
              </a:solidFill>
              <a:prstDash val="sysDot"/>
              <a:round/>
              <a:headEnd type="none" w="med" len="med"/>
              <a:tailEnd type="none" w="med" len="med"/>
            </a:ln>
          </p:spPr>
        </p:sp>
        <p:sp>
          <p:nvSpPr>
            <p:cNvPr id="11282" name="任意多边形 50197"/>
            <p:cNvSpPr/>
            <p:nvPr/>
          </p:nvSpPr>
          <p:spPr>
            <a:xfrm>
              <a:off x="1153" y="967"/>
              <a:ext cx="973" cy="1"/>
            </a:xfrm>
            <a:custGeom>
              <a:avLst/>
              <a:gdLst/>
              <a:ahLst/>
              <a:cxnLst/>
              <a:rect l="0" t="0" r="0" b="0"/>
              <a:pathLst>
                <a:path w="1818" h="1">
                  <a:moveTo>
                    <a:pt x="0" y="0"/>
                  </a:moveTo>
                  <a:lnTo>
                    <a:pt x="1818" y="0"/>
                  </a:lnTo>
                </a:path>
              </a:pathLst>
            </a:custGeom>
            <a:noFill/>
            <a:ln w="12700" cap="flat" cmpd="sng">
              <a:solidFill>
                <a:srgbClr val="000000"/>
              </a:solidFill>
              <a:prstDash val="sysDot"/>
              <a:round/>
              <a:headEnd type="none" w="med" len="med"/>
              <a:tailEnd type="none" w="med" len="med"/>
            </a:ln>
          </p:spPr>
          <p:txBody>
            <a:bodyPr/>
            <a:lstStyle/>
            <a:p>
              <a:endParaRPr lang="zh-CN" altLang="en-US"/>
            </a:p>
          </p:txBody>
        </p:sp>
        <p:sp>
          <p:nvSpPr>
            <p:cNvPr id="11283" name="直接连接符 50198"/>
            <p:cNvSpPr/>
            <p:nvPr/>
          </p:nvSpPr>
          <p:spPr>
            <a:xfrm>
              <a:off x="2116" y="981"/>
              <a:ext cx="578" cy="1790"/>
            </a:xfrm>
            <a:prstGeom prst="line">
              <a:avLst/>
            </a:prstGeom>
            <a:ln w="12700" cap="flat" cmpd="sng">
              <a:solidFill>
                <a:srgbClr val="000000"/>
              </a:solidFill>
              <a:prstDash val="sysDot"/>
              <a:round/>
              <a:headEnd type="none" w="med" len="med"/>
              <a:tailEnd type="none" w="med" len="med"/>
            </a:ln>
          </p:spPr>
        </p:sp>
        <p:sp>
          <p:nvSpPr>
            <p:cNvPr id="11284" name="文本框 50199"/>
            <p:cNvSpPr txBox="1"/>
            <p:nvPr/>
          </p:nvSpPr>
          <p:spPr>
            <a:xfrm>
              <a:off x="1209" y="1247"/>
              <a:ext cx="482" cy="298"/>
            </a:xfrm>
            <a:prstGeom prst="rect">
              <a:avLst/>
            </a:prstGeom>
            <a:noFill/>
            <a:ln w="9525">
              <a:noFill/>
            </a:ln>
          </p:spPr>
          <p:txBody>
            <a:bodyPr lIns="0" tIns="0" rIns="0" bIns="0" anchor="t" anchorCtr="0"/>
            <a:lstStyle/>
            <a:p>
              <a:pPr algn="just"/>
              <a:r>
                <a:rPr lang="en-US" altLang="zh-CN" sz="1600">
                  <a:solidFill>
                    <a:srgbClr val="FFFFFF"/>
                  </a:solidFill>
                  <a:latin typeface="Times New Roman" panose="02020603050405020304" pitchFamily="18" charset="0"/>
                  <a:ea typeface="宋体" panose="02010600030101010101" pitchFamily="2" charset="-122"/>
                </a:rPr>
                <a:t>IMT-2000</a:t>
              </a:r>
              <a:endParaRPr lang="en-US" altLang="zh-CN" sz="1600">
                <a:latin typeface="Arial" panose="020B0604020202020204" pitchFamily="34" charset="0"/>
                <a:ea typeface="宋体" panose="02010600030101010101" pitchFamily="2" charset="-122"/>
              </a:endParaRPr>
            </a:p>
          </p:txBody>
        </p:sp>
        <p:sp>
          <p:nvSpPr>
            <p:cNvPr id="11285" name="文本框 50200"/>
            <p:cNvSpPr txBox="1"/>
            <p:nvPr/>
          </p:nvSpPr>
          <p:spPr>
            <a:xfrm>
              <a:off x="1728" y="1104"/>
              <a:ext cx="481" cy="497"/>
            </a:xfrm>
            <a:prstGeom prst="rect">
              <a:avLst/>
            </a:prstGeom>
            <a:noFill/>
            <a:ln w="9525">
              <a:noFill/>
            </a:ln>
          </p:spPr>
          <p:txBody>
            <a:bodyPr lIns="0" tIns="0" rIns="0" bIns="0" anchor="t" anchorCtr="0"/>
            <a:lstStyle/>
            <a:p>
              <a:pPr algn="ctr">
                <a:lnSpc>
                  <a:spcPct val="112000"/>
                </a:lnSpc>
              </a:pPr>
              <a:r>
                <a:rPr lang="zh-CN" altLang="en-US" sz="1600" dirty="0">
                  <a:solidFill>
                    <a:srgbClr val="000000"/>
                  </a:solidFill>
                  <a:latin typeface="Times New Roman" panose="02020603050405020304" pitchFamily="18" charset="0"/>
                  <a:ea typeface="宋体" panose="02010600030101010101" pitchFamily="2" charset="-122"/>
                </a:rPr>
                <a:t>增强型</a:t>
              </a:r>
              <a:endParaRPr lang="zh-CN" altLang="en-US" sz="1600" dirty="0">
                <a:solidFill>
                  <a:srgbClr val="000000"/>
                </a:solidFill>
                <a:latin typeface="Times New Roman" panose="02020603050405020304" pitchFamily="18" charset="0"/>
                <a:ea typeface="宋体" panose="02010600030101010101" pitchFamily="2" charset="-122"/>
              </a:endParaRPr>
            </a:p>
            <a:p>
              <a:pPr algn="ctr">
                <a:lnSpc>
                  <a:spcPct val="112000"/>
                </a:lnSpc>
              </a:pPr>
              <a:r>
                <a:rPr lang="en-US" altLang="zh-CN" sz="1600">
                  <a:solidFill>
                    <a:srgbClr val="000000"/>
                  </a:solidFill>
                  <a:latin typeface="Times New Roman" panose="02020603050405020304" pitchFamily="18" charset="0"/>
                  <a:ea typeface="宋体" panose="02010600030101010101" pitchFamily="2" charset="-122"/>
                </a:rPr>
                <a:t>IMT-2000</a:t>
              </a:r>
              <a:endParaRPr lang="en-US" altLang="zh-CN" sz="1600">
                <a:latin typeface="Arial" panose="020B0604020202020204" pitchFamily="34" charset="0"/>
                <a:ea typeface="宋体" panose="02010600030101010101" pitchFamily="2" charset="-122"/>
              </a:endParaRPr>
            </a:p>
          </p:txBody>
        </p:sp>
        <p:sp>
          <p:nvSpPr>
            <p:cNvPr id="11286" name="直接连接符 50201"/>
            <p:cNvSpPr/>
            <p:nvPr/>
          </p:nvSpPr>
          <p:spPr>
            <a:xfrm>
              <a:off x="1201" y="2075"/>
              <a:ext cx="1" cy="795"/>
            </a:xfrm>
            <a:prstGeom prst="line">
              <a:avLst/>
            </a:prstGeom>
            <a:ln w="19050" cap="flat" cmpd="sng">
              <a:solidFill>
                <a:srgbClr val="000000"/>
              </a:solidFill>
              <a:prstDash val="dash"/>
              <a:round/>
              <a:headEnd type="none" w="med" len="med"/>
              <a:tailEnd type="none" w="med" len="med"/>
            </a:ln>
          </p:spPr>
        </p:sp>
        <p:sp>
          <p:nvSpPr>
            <p:cNvPr id="11287" name="右箭头 50202"/>
            <p:cNvSpPr/>
            <p:nvPr/>
          </p:nvSpPr>
          <p:spPr>
            <a:xfrm>
              <a:off x="1442" y="1577"/>
              <a:ext cx="578" cy="498"/>
            </a:xfrm>
            <a:prstGeom prst="rightArrow">
              <a:avLst>
                <a:gd name="adj1" fmla="val 50000"/>
                <a:gd name="adj2" fmla="val 28983"/>
              </a:avLst>
            </a:prstGeom>
            <a:solidFill>
              <a:srgbClr val="FFFFFF"/>
            </a:solidFill>
            <a:ln w="9525" cap="flat" cmpd="sng">
              <a:solidFill>
                <a:srgbClr val="000000"/>
              </a:solidFill>
              <a:prstDash val="solid"/>
              <a:miter/>
              <a:headEnd type="none" w="med" len="med"/>
              <a:tailEnd type="none" w="med" len="med"/>
            </a:ln>
          </p:spPr>
          <p:txBody>
            <a:bodyPr anchor="t" anchorCtr="0"/>
            <a:lstStyle/>
            <a:p>
              <a:pPr algn="ctr"/>
              <a:r>
                <a:rPr lang="zh-CN" altLang="en-US" sz="1600" b="0" dirty="0">
                  <a:latin typeface="Times New Roman" panose="02020603050405020304" pitchFamily="18" charset="0"/>
                  <a:ea typeface="宋体" panose="02010600030101010101" pitchFamily="2" charset="-122"/>
                </a:rPr>
                <a:t>增强化</a:t>
              </a:r>
              <a:endParaRPr lang="zh-CN" altLang="en-US" sz="1600" dirty="0">
                <a:latin typeface="Arial" panose="020B0604020202020204" pitchFamily="34" charset="0"/>
                <a:ea typeface="宋体" panose="02010600030101010101" pitchFamily="2" charset="-122"/>
              </a:endParaRPr>
            </a:p>
          </p:txBody>
        </p:sp>
        <p:sp>
          <p:nvSpPr>
            <p:cNvPr id="11288" name="椭圆 50203"/>
            <p:cNvSpPr/>
            <p:nvPr/>
          </p:nvSpPr>
          <p:spPr>
            <a:xfrm>
              <a:off x="2598" y="981"/>
              <a:ext cx="577" cy="596"/>
            </a:xfrm>
            <a:prstGeom prst="ellipse">
              <a:avLst/>
            </a:prstGeom>
            <a:noFill/>
            <a:ln w="9525" cap="flat" cmpd="sng">
              <a:solidFill>
                <a:srgbClr val="000000"/>
              </a:solidFill>
              <a:prstDash val="solid"/>
              <a:round/>
              <a:headEnd type="none" w="med" len="med"/>
              <a:tailEnd type="none" w="med" len="med"/>
            </a:ln>
          </p:spPr>
          <p:txBody>
            <a:bodyPr lIns="0" rIns="0" anchor="t" anchorCtr="0"/>
            <a:lstStyle/>
            <a:p>
              <a:pPr algn="ctr">
                <a:lnSpc>
                  <a:spcPct val="112000"/>
                </a:lnSpc>
              </a:pPr>
              <a:r>
                <a:rPr lang="zh-CN" altLang="en-US" sz="1600" dirty="0">
                  <a:latin typeface="Times New Roman" panose="02020603050405020304" pitchFamily="18" charset="0"/>
                  <a:ea typeface="宋体" panose="02010600030101010101" pitchFamily="2" charset="-122"/>
                </a:rPr>
                <a:t>新的</a:t>
              </a:r>
              <a:endParaRPr lang="zh-CN" altLang="en-US" sz="1600" dirty="0">
                <a:latin typeface="Times New Roman" panose="02020603050405020304" pitchFamily="18" charset="0"/>
                <a:ea typeface="宋体" panose="02010600030101010101" pitchFamily="2" charset="-122"/>
              </a:endParaRPr>
            </a:p>
            <a:p>
              <a:pPr algn="ctr">
                <a:lnSpc>
                  <a:spcPct val="112000"/>
                </a:lnSpc>
              </a:pPr>
              <a:r>
                <a:rPr lang="zh-CN" altLang="en-US" sz="1600" dirty="0">
                  <a:latin typeface="Times New Roman" panose="02020603050405020304" pitchFamily="18" charset="0"/>
                  <a:ea typeface="宋体" panose="02010600030101010101" pitchFamily="2" charset="-122"/>
                </a:rPr>
                <a:t>移动接入</a:t>
              </a:r>
              <a:endParaRPr lang="zh-CN" altLang="en-US" sz="1600" dirty="0">
                <a:latin typeface="Arial" panose="020B0604020202020204" pitchFamily="34" charset="0"/>
                <a:ea typeface="宋体" panose="02010600030101010101" pitchFamily="2" charset="-122"/>
              </a:endParaRPr>
            </a:p>
          </p:txBody>
        </p:sp>
        <p:sp>
          <p:nvSpPr>
            <p:cNvPr id="11289" name="椭圆 50204"/>
            <p:cNvSpPr/>
            <p:nvPr/>
          </p:nvSpPr>
          <p:spPr>
            <a:xfrm>
              <a:off x="2694" y="1975"/>
              <a:ext cx="963" cy="696"/>
            </a:xfrm>
            <a:prstGeom prst="ellipse">
              <a:avLst/>
            </a:prstGeom>
            <a:noFill/>
            <a:ln w="9525" cap="flat" cmpd="sng">
              <a:solidFill>
                <a:srgbClr val="000000"/>
              </a:solidFill>
              <a:prstDash val="solid"/>
              <a:round/>
              <a:headEnd type="none" w="med" len="med"/>
              <a:tailEnd type="none" w="med" len="med"/>
            </a:ln>
          </p:spPr>
          <p:txBody>
            <a:bodyPr lIns="0" rIns="0" anchor="t" anchorCtr="0"/>
            <a:lstStyle/>
            <a:p>
              <a:pPr algn="ctr">
                <a:lnSpc>
                  <a:spcPct val="112000"/>
                </a:lnSpc>
              </a:pPr>
              <a:r>
                <a:rPr lang="zh-CN" altLang="en-US" sz="1600" dirty="0">
                  <a:latin typeface="Times New Roman" panose="02020603050405020304" pitchFamily="18" charset="0"/>
                  <a:ea typeface="宋体" panose="02010600030101010101" pitchFamily="2" charset="-122"/>
                </a:rPr>
                <a:t>新的游牧</a:t>
              </a:r>
              <a:r>
                <a:rPr lang="en-US" altLang="zh-CN" sz="160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本地无线接入</a:t>
              </a:r>
              <a:endParaRPr lang="zh-CN" altLang="en-US" sz="1600" dirty="0">
                <a:latin typeface="Arial" panose="020B0604020202020204" pitchFamily="34" charset="0"/>
                <a:ea typeface="宋体" panose="02010600030101010101" pitchFamily="2" charset="-122"/>
              </a:endParaRPr>
            </a:p>
          </p:txBody>
        </p:sp>
        <p:sp>
          <p:nvSpPr>
            <p:cNvPr id="11290" name="左右箭头 50205"/>
            <p:cNvSpPr/>
            <p:nvPr/>
          </p:nvSpPr>
          <p:spPr>
            <a:xfrm>
              <a:off x="2309" y="1180"/>
              <a:ext cx="192" cy="199"/>
            </a:xfrm>
            <a:prstGeom prst="leftRightArrow">
              <a:avLst>
                <a:gd name="adj1" fmla="val 50000"/>
                <a:gd name="adj2" fmla="val 20000"/>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11291" name="上下箭头 50206"/>
            <p:cNvSpPr/>
            <p:nvPr/>
          </p:nvSpPr>
          <p:spPr>
            <a:xfrm>
              <a:off x="3079" y="1379"/>
              <a:ext cx="193" cy="596"/>
            </a:xfrm>
            <a:prstGeom prst="upDownArrow">
              <a:avLst>
                <a:gd name="adj1" fmla="val 50000"/>
                <a:gd name="adj2" fmla="val 61675"/>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11292" name="上下箭头 50207"/>
            <p:cNvSpPr/>
            <p:nvPr/>
          </p:nvSpPr>
          <p:spPr>
            <a:xfrm rot="-3152594">
              <a:off x="2380" y="1901"/>
              <a:ext cx="229" cy="334"/>
            </a:xfrm>
            <a:prstGeom prst="upDownArrow">
              <a:avLst>
                <a:gd name="adj1" fmla="val 50000"/>
                <a:gd name="adj2" fmla="val 29129"/>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11293" name="直接连接符 50208"/>
            <p:cNvSpPr/>
            <p:nvPr/>
          </p:nvSpPr>
          <p:spPr>
            <a:xfrm>
              <a:off x="768" y="1379"/>
              <a:ext cx="193" cy="0"/>
            </a:xfrm>
            <a:prstGeom prst="line">
              <a:avLst/>
            </a:prstGeom>
            <a:ln w="28575" cap="flat" cmpd="sng">
              <a:solidFill>
                <a:srgbClr val="000000"/>
              </a:solidFill>
              <a:prstDash val="solid"/>
              <a:round/>
              <a:headEnd type="none" w="med" len="med"/>
              <a:tailEnd type="none" w="med" len="med"/>
            </a:ln>
          </p:spPr>
        </p:sp>
        <p:sp>
          <p:nvSpPr>
            <p:cNvPr id="11294" name="直接连接符 50209"/>
            <p:cNvSpPr/>
            <p:nvPr/>
          </p:nvSpPr>
          <p:spPr>
            <a:xfrm>
              <a:off x="768" y="1975"/>
              <a:ext cx="193" cy="0"/>
            </a:xfrm>
            <a:prstGeom prst="line">
              <a:avLst/>
            </a:prstGeom>
            <a:ln w="28575" cap="flat" cmpd="sng">
              <a:solidFill>
                <a:srgbClr val="000000"/>
              </a:solidFill>
              <a:prstDash val="solid"/>
              <a:round/>
              <a:headEnd type="none" w="med" len="med"/>
              <a:tailEnd type="none" w="med" len="med"/>
            </a:ln>
          </p:spPr>
        </p:sp>
        <p:sp>
          <p:nvSpPr>
            <p:cNvPr id="11295" name="文本框 50210"/>
            <p:cNvSpPr txBox="1"/>
            <p:nvPr/>
          </p:nvSpPr>
          <p:spPr>
            <a:xfrm>
              <a:off x="3561" y="384"/>
              <a:ext cx="855" cy="497"/>
            </a:xfrm>
            <a:prstGeom prst="rect">
              <a:avLst/>
            </a:prstGeom>
            <a:noFill/>
            <a:ln w="9525">
              <a:noFill/>
            </a:ln>
          </p:spPr>
          <p:txBody>
            <a:bodyPr lIns="0" tIns="0" rIns="0" bIns="0" anchor="t" anchorCtr="0"/>
            <a:lstStyle/>
            <a:p>
              <a:pPr algn="ctr">
                <a:lnSpc>
                  <a:spcPct val="112000"/>
                </a:lnSpc>
              </a:pPr>
              <a:r>
                <a:rPr lang="en-US" altLang="zh-CN" sz="1600" b="0">
                  <a:latin typeface="Times New Roman" panose="02020603050405020304" pitchFamily="18" charset="0"/>
                  <a:ea typeface="宋体" panose="02010600030101010101" pitchFamily="2" charset="-122"/>
                </a:rPr>
                <a:t>IMT-Advanced</a:t>
              </a:r>
              <a:endParaRPr lang="en-US" altLang="zh-CN" sz="1600" b="0">
                <a:latin typeface="Times New Roman" panose="02020603050405020304" pitchFamily="18" charset="0"/>
                <a:ea typeface="宋体" panose="02010600030101010101" pitchFamily="2" charset="-122"/>
              </a:endParaRPr>
            </a:p>
            <a:p>
              <a:pPr algn="ctr">
                <a:lnSpc>
                  <a:spcPct val="112000"/>
                </a:lnSpc>
              </a:pPr>
              <a:r>
                <a:rPr lang="zh-CN" altLang="en-US" sz="1600" b="0" dirty="0">
                  <a:latin typeface="Times New Roman" panose="02020603050405020304" pitchFamily="18" charset="0"/>
                  <a:ea typeface="宋体" panose="02010600030101010101" pitchFamily="2" charset="-122"/>
                </a:rPr>
                <a:t>系统新的能力</a:t>
              </a:r>
              <a:endParaRPr lang="zh-CN" altLang="en-US" sz="1600" dirty="0">
                <a:latin typeface="Arial" panose="020B0604020202020204" pitchFamily="34" charset="0"/>
                <a:ea typeface="宋体" panose="02010600030101010101" pitchFamily="2" charset="-122"/>
              </a:endParaRPr>
            </a:p>
          </p:txBody>
        </p:sp>
        <p:sp>
          <p:nvSpPr>
            <p:cNvPr id="11296" name="直接连接符 50211"/>
            <p:cNvSpPr/>
            <p:nvPr/>
          </p:nvSpPr>
          <p:spPr>
            <a:xfrm flipH="1">
              <a:off x="3175" y="682"/>
              <a:ext cx="386" cy="498"/>
            </a:xfrm>
            <a:prstGeom prst="line">
              <a:avLst/>
            </a:prstGeom>
            <a:ln w="9525" cap="flat" cmpd="sng">
              <a:solidFill>
                <a:srgbClr val="000000"/>
              </a:solidFill>
              <a:prstDash val="solid"/>
              <a:round/>
              <a:headEnd type="none" w="med" len="med"/>
              <a:tailEnd type="triangle" w="sm" len="lg"/>
            </a:ln>
          </p:spPr>
        </p:sp>
        <p:sp>
          <p:nvSpPr>
            <p:cNvPr id="11297" name="直接连接符 50212"/>
            <p:cNvSpPr/>
            <p:nvPr/>
          </p:nvSpPr>
          <p:spPr>
            <a:xfrm flipH="1">
              <a:off x="3464" y="782"/>
              <a:ext cx="289" cy="1293"/>
            </a:xfrm>
            <a:prstGeom prst="line">
              <a:avLst/>
            </a:prstGeom>
            <a:ln w="9525" cap="flat" cmpd="sng">
              <a:solidFill>
                <a:srgbClr val="000000"/>
              </a:solidFill>
              <a:prstDash val="solid"/>
              <a:round/>
              <a:headEnd type="none" w="med" len="med"/>
              <a:tailEnd type="triangle" w="sm" len="lg"/>
            </a:ln>
          </p:spPr>
        </p:sp>
        <p:sp>
          <p:nvSpPr>
            <p:cNvPr id="11298" name="文本框 50213"/>
            <p:cNvSpPr txBox="1"/>
            <p:nvPr/>
          </p:nvSpPr>
          <p:spPr>
            <a:xfrm>
              <a:off x="1249" y="384"/>
              <a:ext cx="1830" cy="497"/>
            </a:xfrm>
            <a:prstGeom prst="rect">
              <a:avLst/>
            </a:prstGeom>
            <a:noFill/>
            <a:ln w="9525">
              <a:noFill/>
            </a:ln>
          </p:spPr>
          <p:txBody>
            <a:bodyPr lIns="0" tIns="0" rIns="0" bIns="0" anchor="t" anchorCtr="0"/>
            <a:lstStyle/>
            <a:p>
              <a:pPr algn="ctr">
                <a:lnSpc>
                  <a:spcPct val="112000"/>
                </a:lnSpc>
              </a:pPr>
              <a:r>
                <a:rPr lang="en-US" altLang="zh-CN" sz="1600" b="0">
                  <a:latin typeface="Times New Roman" panose="02020603050405020304" pitchFamily="18" charset="0"/>
                  <a:ea typeface="宋体" panose="02010600030101010101" pitchFamily="2" charset="-122"/>
                </a:rPr>
                <a:t>IMT-Advanced</a:t>
              </a:r>
              <a:r>
                <a:rPr lang="zh-CN" altLang="en-US" sz="1600" b="0" dirty="0">
                  <a:latin typeface="Times New Roman" panose="02020603050405020304" pitchFamily="18" charset="0"/>
                  <a:ea typeface="宋体" panose="02010600030101010101" pitchFamily="2" charset="-122"/>
                </a:rPr>
                <a:t>系统功能包括</a:t>
              </a:r>
              <a:endParaRPr lang="zh-CN" altLang="en-US" sz="1600" b="0" dirty="0">
                <a:latin typeface="Times New Roman" panose="02020603050405020304" pitchFamily="18" charset="0"/>
                <a:ea typeface="宋体" panose="02010600030101010101" pitchFamily="2" charset="-122"/>
              </a:endParaRPr>
            </a:p>
            <a:p>
              <a:pPr algn="ctr">
                <a:lnSpc>
                  <a:spcPct val="112000"/>
                </a:lnSpc>
              </a:pPr>
              <a:r>
                <a:rPr lang="zh-CN" altLang="en-US" sz="1600" b="0" dirty="0">
                  <a:latin typeface="Times New Roman" panose="02020603050405020304" pitchFamily="18" charset="0"/>
                  <a:ea typeface="宋体" panose="02010600030101010101" pitchFamily="2" charset="-122"/>
                </a:rPr>
                <a:t>原有的</a:t>
              </a:r>
              <a:r>
                <a:rPr lang="en-US" altLang="zh-CN" sz="1600" b="0">
                  <a:latin typeface="Times New Roman" panose="02020603050405020304" pitchFamily="18" charset="0"/>
                  <a:ea typeface="宋体" panose="02010600030101010101" pitchFamily="2" charset="-122"/>
                </a:rPr>
                <a:t>IMT-2000</a:t>
              </a:r>
              <a:r>
                <a:rPr lang="zh-CN" altLang="en-US" sz="1600" b="0" dirty="0">
                  <a:latin typeface="Times New Roman" panose="02020603050405020304" pitchFamily="18" charset="0"/>
                  <a:ea typeface="宋体" panose="02010600030101010101" pitchFamily="2" charset="-122"/>
                </a:rPr>
                <a:t>系统的能力</a:t>
              </a:r>
              <a:endParaRPr lang="zh-CN" altLang="en-US" sz="1600" dirty="0">
                <a:latin typeface="Arial" panose="020B0604020202020204" pitchFamily="34" charset="0"/>
                <a:ea typeface="宋体" panose="02010600030101010101" pitchFamily="2" charset="-122"/>
              </a:endParaRPr>
            </a:p>
          </p:txBody>
        </p:sp>
        <p:sp>
          <p:nvSpPr>
            <p:cNvPr id="11299" name="文本框 50214"/>
            <p:cNvSpPr txBox="1"/>
            <p:nvPr/>
          </p:nvSpPr>
          <p:spPr>
            <a:xfrm>
              <a:off x="800" y="384"/>
              <a:ext cx="578" cy="497"/>
            </a:xfrm>
            <a:prstGeom prst="rect">
              <a:avLst/>
            </a:prstGeom>
            <a:noFill/>
            <a:ln w="9525">
              <a:noFill/>
            </a:ln>
          </p:spPr>
          <p:txBody>
            <a:bodyPr lIns="0" tIns="0" rIns="0" bIns="0" anchor="t" anchorCtr="0"/>
            <a:lstStyle/>
            <a:p>
              <a:pPr algn="just">
                <a:lnSpc>
                  <a:spcPct val="112000"/>
                </a:lnSpc>
              </a:pPr>
              <a:r>
                <a:rPr lang="zh-CN" altLang="en-US" sz="1600" b="0" dirty="0">
                  <a:latin typeface="Times New Roman" panose="02020603050405020304" pitchFamily="18" charset="0"/>
                  <a:ea typeface="宋体" panose="02010600030101010101" pitchFamily="2" charset="-122"/>
                </a:rPr>
                <a:t>移动能力</a:t>
              </a:r>
              <a:endParaRPr lang="zh-CN" altLang="en-US" sz="1600" dirty="0">
                <a:latin typeface="Arial" panose="020B0604020202020204" pitchFamily="34" charset="0"/>
                <a:ea typeface="宋体" panose="02010600030101010101" pitchFamily="2" charset="-122"/>
              </a:endParaRPr>
            </a:p>
          </p:txBody>
        </p:sp>
        <p:sp>
          <p:nvSpPr>
            <p:cNvPr id="11300" name="文本框 50215"/>
            <p:cNvSpPr txBox="1"/>
            <p:nvPr/>
          </p:nvSpPr>
          <p:spPr>
            <a:xfrm>
              <a:off x="4235" y="2838"/>
              <a:ext cx="770" cy="231"/>
            </a:xfrm>
            <a:prstGeom prst="rect">
              <a:avLst/>
            </a:prstGeom>
            <a:noFill/>
            <a:ln w="9525">
              <a:noFill/>
            </a:ln>
          </p:spPr>
          <p:txBody>
            <a:bodyPr lIns="0" tIns="0" rIns="0" bIns="0" anchor="t" anchorCtr="0"/>
            <a:lstStyle/>
            <a:p>
              <a:pPr algn="ctr">
                <a:lnSpc>
                  <a:spcPct val="112000"/>
                </a:lnSpc>
              </a:pPr>
              <a:r>
                <a:rPr lang="zh-CN" altLang="en-US" sz="1600" b="0" dirty="0">
                  <a:latin typeface="Times New Roman" panose="02020603050405020304" pitchFamily="18" charset="0"/>
                  <a:ea typeface="宋体" panose="02010600030101010101" pitchFamily="2" charset="-122"/>
                </a:rPr>
                <a:t>峰值速率</a:t>
              </a:r>
              <a:r>
                <a:rPr lang="en-US" altLang="zh-CN" sz="1600" b="0">
                  <a:latin typeface="Times New Roman" panose="02020603050405020304" pitchFamily="18" charset="0"/>
                  <a:ea typeface="宋体" panose="02010600030101010101" pitchFamily="2" charset="-122"/>
                </a:rPr>
                <a:t>/Mbps</a:t>
              </a:r>
              <a:endParaRPr lang="en-US" altLang="zh-CN" sz="1600">
                <a:latin typeface="Arial" panose="020B0604020202020204" pitchFamily="34" charset="0"/>
                <a:ea typeface="宋体" panose="02010600030101010101" pitchFamily="2" charset="-122"/>
              </a:endParaRPr>
            </a:p>
          </p:txBody>
        </p:sp>
        <p:sp>
          <p:nvSpPr>
            <p:cNvPr id="11301" name="文本框 50216"/>
            <p:cNvSpPr txBox="1"/>
            <p:nvPr/>
          </p:nvSpPr>
          <p:spPr>
            <a:xfrm>
              <a:off x="1201" y="2949"/>
              <a:ext cx="289" cy="231"/>
            </a:xfrm>
            <a:prstGeom prst="rect">
              <a:avLst/>
            </a:prstGeom>
            <a:noFill/>
            <a:ln w="9525">
              <a:noFill/>
            </a:ln>
          </p:spPr>
          <p:txBody>
            <a:bodyPr lIns="0" tIns="0" rIns="0" bIns="0" anchor="t" anchorCtr="0"/>
            <a:lstStyle/>
            <a:p>
              <a:pPr algn="ctr">
                <a:lnSpc>
                  <a:spcPct val="112000"/>
                </a:lnSpc>
              </a:pPr>
              <a:r>
                <a:rPr lang="en-US" altLang="zh-CN" sz="1600" b="0">
                  <a:latin typeface="Times New Roman" panose="02020603050405020304" pitchFamily="18" charset="0"/>
                  <a:ea typeface="宋体" panose="02010600030101010101" pitchFamily="2" charset="-122"/>
                </a:rPr>
                <a:t>1</a:t>
              </a:r>
              <a:endParaRPr lang="en-US" altLang="zh-CN" sz="1600">
                <a:latin typeface="Arial" panose="020B0604020202020204" pitchFamily="34" charset="0"/>
                <a:ea typeface="宋体" panose="02010600030101010101" pitchFamily="2" charset="-122"/>
              </a:endParaRPr>
            </a:p>
          </p:txBody>
        </p:sp>
        <p:sp>
          <p:nvSpPr>
            <p:cNvPr id="11302" name="文本框 50217"/>
            <p:cNvSpPr txBox="1"/>
            <p:nvPr/>
          </p:nvSpPr>
          <p:spPr>
            <a:xfrm>
              <a:off x="2140" y="2941"/>
              <a:ext cx="289" cy="232"/>
            </a:xfrm>
            <a:prstGeom prst="rect">
              <a:avLst/>
            </a:prstGeom>
            <a:noFill/>
            <a:ln w="9525">
              <a:noFill/>
            </a:ln>
          </p:spPr>
          <p:txBody>
            <a:bodyPr lIns="0" tIns="0" rIns="0" bIns="0" anchor="t" anchorCtr="0"/>
            <a:lstStyle/>
            <a:p>
              <a:pPr algn="ctr">
                <a:lnSpc>
                  <a:spcPct val="112000"/>
                </a:lnSpc>
              </a:pPr>
              <a:r>
                <a:rPr lang="en-US" altLang="zh-CN" sz="1600" b="0">
                  <a:latin typeface="Times New Roman" panose="02020603050405020304" pitchFamily="18" charset="0"/>
                  <a:ea typeface="宋体" panose="02010600030101010101" pitchFamily="2" charset="-122"/>
                </a:rPr>
                <a:t>10</a:t>
              </a:r>
              <a:endParaRPr lang="en-US" altLang="zh-CN" sz="1600">
                <a:latin typeface="Arial" panose="020B0604020202020204" pitchFamily="34" charset="0"/>
                <a:ea typeface="宋体" panose="02010600030101010101" pitchFamily="2" charset="-122"/>
              </a:endParaRPr>
            </a:p>
          </p:txBody>
        </p:sp>
        <p:sp>
          <p:nvSpPr>
            <p:cNvPr id="11303" name="文本框 50218"/>
            <p:cNvSpPr txBox="1"/>
            <p:nvPr/>
          </p:nvSpPr>
          <p:spPr>
            <a:xfrm>
              <a:off x="3063" y="2954"/>
              <a:ext cx="289" cy="232"/>
            </a:xfrm>
            <a:prstGeom prst="rect">
              <a:avLst/>
            </a:prstGeom>
            <a:noFill/>
            <a:ln w="9525">
              <a:noFill/>
            </a:ln>
          </p:spPr>
          <p:txBody>
            <a:bodyPr lIns="0" tIns="0" rIns="0" bIns="0" anchor="t" anchorCtr="0"/>
            <a:lstStyle/>
            <a:p>
              <a:pPr algn="ctr">
                <a:lnSpc>
                  <a:spcPct val="112000"/>
                </a:lnSpc>
              </a:pPr>
              <a:r>
                <a:rPr lang="en-US" altLang="zh-CN" sz="1600" b="0">
                  <a:latin typeface="Times New Roman" panose="02020603050405020304" pitchFamily="18" charset="0"/>
                  <a:ea typeface="宋体" panose="02010600030101010101" pitchFamily="2" charset="-122"/>
                </a:rPr>
                <a:t>100</a:t>
              </a:r>
              <a:endParaRPr lang="en-US" altLang="zh-CN" sz="1600">
                <a:latin typeface="Arial" panose="020B0604020202020204" pitchFamily="34" charset="0"/>
                <a:ea typeface="宋体" panose="02010600030101010101" pitchFamily="2" charset="-122"/>
              </a:endParaRPr>
            </a:p>
          </p:txBody>
        </p:sp>
        <p:sp>
          <p:nvSpPr>
            <p:cNvPr id="11304" name="文本框 50219"/>
            <p:cNvSpPr txBox="1"/>
            <p:nvPr/>
          </p:nvSpPr>
          <p:spPr>
            <a:xfrm>
              <a:off x="3833" y="2945"/>
              <a:ext cx="289" cy="231"/>
            </a:xfrm>
            <a:prstGeom prst="rect">
              <a:avLst/>
            </a:prstGeom>
            <a:noFill/>
            <a:ln w="9525">
              <a:noFill/>
            </a:ln>
          </p:spPr>
          <p:txBody>
            <a:bodyPr lIns="0" tIns="0" rIns="0" bIns="0" anchor="t" anchorCtr="0"/>
            <a:lstStyle/>
            <a:p>
              <a:pPr algn="ctr">
                <a:lnSpc>
                  <a:spcPct val="112000"/>
                </a:lnSpc>
              </a:pPr>
              <a:r>
                <a:rPr lang="en-US" altLang="zh-CN" sz="1600" b="0">
                  <a:latin typeface="Times New Roman" panose="02020603050405020304" pitchFamily="18" charset="0"/>
                  <a:ea typeface="宋体" panose="02010600030101010101" pitchFamily="2" charset="-122"/>
                </a:rPr>
                <a:t>1000</a:t>
              </a:r>
              <a:endParaRPr lang="en-US" altLang="zh-CN" sz="1600">
                <a:latin typeface="Arial" panose="020B0604020202020204" pitchFamily="34" charset="0"/>
                <a:ea typeface="宋体" panose="02010600030101010101" pitchFamily="2" charset="-122"/>
              </a:endParaRPr>
            </a:p>
          </p:txBody>
        </p:sp>
        <p:sp>
          <p:nvSpPr>
            <p:cNvPr id="11305" name="直接连接符 50220"/>
            <p:cNvSpPr/>
            <p:nvPr/>
          </p:nvSpPr>
          <p:spPr>
            <a:xfrm>
              <a:off x="1346" y="2893"/>
              <a:ext cx="0" cy="100"/>
            </a:xfrm>
            <a:prstGeom prst="line">
              <a:avLst/>
            </a:prstGeom>
            <a:ln w="19050" cap="flat" cmpd="sng">
              <a:solidFill>
                <a:srgbClr val="000000"/>
              </a:solidFill>
              <a:prstDash val="solid"/>
              <a:round/>
              <a:headEnd type="none" w="med" len="med"/>
              <a:tailEnd type="none" w="med" len="med"/>
            </a:ln>
          </p:spPr>
        </p:sp>
        <p:sp>
          <p:nvSpPr>
            <p:cNvPr id="11306" name="直接连接符 50221"/>
            <p:cNvSpPr/>
            <p:nvPr/>
          </p:nvSpPr>
          <p:spPr>
            <a:xfrm>
              <a:off x="2308" y="2870"/>
              <a:ext cx="1" cy="100"/>
            </a:xfrm>
            <a:prstGeom prst="line">
              <a:avLst/>
            </a:prstGeom>
            <a:ln w="19050" cap="flat" cmpd="sng">
              <a:solidFill>
                <a:srgbClr val="000000"/>
              </a:solidFill>
              <a:prstDash val="solid"/>
              <a:round/>
              <a:headEnd type="none" w="med" len="med"/>
              <a:tailEnd type="none" w="med" len="med"/>
            </a:ln>
          </p:spPr>
        </p:sp>
        <p:sp>
          <p:nvSpPr>
            <p:cNvPr id="11307" name="直接连接符 50222"/>
            <p:cNvSpPr/>
            <p:nvPr/>
          </p:nvSpPr>
          <p:spPr>
            <a:xfrm>
              <a:off x="3191" y="2870"/>
              <a:ext cx="0" cy="100"/>
            </a:xfrm>
            <a:prstGeom prst="line">
              <a:avLst/>
            </a:prstGeom>
            <a:ln w="19050" cap="flat" cmpd="sng">
              <a:solidFill>
                <a:srgbClr val="000000"/>
              </a:solidFill>
              <a:prstDash val="solid"/>
              <a:round/>
              <a:headEnd type="none" w="med" len="med"/>
              <a:tailEnd type="none" w="med" len="med"/>
            </a:ln>
          </p:spPr>
        </p:sp>
        <p:sp>
          <p:nvSpPr>
            <p:cNvPr id="11308" name="直接连接符 50223"/>
            <p:cNvSpPr/>
            <p:nvPr/>
          </p:nvSpPr>
          <p:spPr>
            <a:xfrm>
              <a:off x="3985" y="2870"/>
              <a:ext cx="1" cy="100"/>
            </a:xfrm>
            <a:prstGeom prst="line">
              <a:avLst/>
            </a:prstGeom>
            <a:ln w="19050" cap="flat" cmpd="sng">
              <a:solidFill>
                <a:srgbClr val="000000"/>
              </a:solidFill>
              <a:prstDash val="solid"/>
              <a:round/>
              <a:headEnd type="none" w="med" len="med"/>
              <a:tailEnd type="none" w="med" len="med"/>
            </a:ln>
          </p:spPr>
        </p:sp>
        <p:sp>
          <p:nvSpPr>
            <p:cNvPr id="11309" name="文本框 50224"/>
            <p:cNvSpPr txBox="1"/>
            <p:nvPr/>
          </p:nvSpPr>
          <p:spPr>
            <a:xfrm>
              <a:off x="768" y="981"/>
              <a:ext cx="193" cy="231"/>
            </a:xfrm>
            <a:prstGeom prst="rect">
              <a:avLst/>
            </a:prstGeom>
            <a:noFill/>
            <a:ln w="9525">
              <a:noFill/>
            </a:ln>
          </p:spPr>
          <p:txBody>
            <a:bodyPr lIns="0" tIns="0" rIns="0" bIns="0" anchor="t" anchorCtr="0"/>
            <a:lstStyle/>
            <a:p>
              <a:pPr algn="ctr">
                <a:lnSpc>
                  <a:spcPct val="112000"/>
                </a:lnSpc>
              </a:pPr>
              <a:r>
                <a:rPr lang="zh-CN" altLang="en-US" sz="1600" b="0" dirty="0">
                  <a:latin typeface="Times New Roman" panose="02020603050405020304" pitchFamily="18" charset="0"/>
                  <a:ea typeface="宋体" panose="02010600030101010101" pitchFamily="2" charset="-122"/>
                </a:rPr>
                <a:t>高</a:t>
              </a:r>
              <a:endParaRPr lang="zh-CN" altLang="en-US" sz="1600" dirty="0">
                <a:latin typeface="Arial" panose="020B0604020202020204" pitchFamily="34" charset="0"/>
                <a:ea typeface="宋体" panose="02010600030101010101" pitchFamily="2" charset="-122"/>
              </a:endParaRPr>
            </a:p>
          </p:txBody>
        </p:sp>
        <p:sp>
          <p:nvSpPr>
            <p:cNvPr id="11310" name="文本框 50225"/>
            <p:cNvSpPr txBox="1"/>
            <p:nvPr/>
          </p:nvSpPr>
          <p:spPr>
            <a:xfrm>
              <a:off x="768" y="2440"/>
              <a:ext cx="193" cy="231"/>
            </a:xfrm>
            <a:prstGeom prst="rect">
              <a:avLst/>
            </a:prstGeom>
            <a:noFill/>
            <a:ln w="9525">
              <a:noFill/>
            </a:ln>
          </p:spPr>
          <p:txBody>
            <a:bodyPr lIns="0" tIns="0" rIns="0" bIns="0" anchor="t" anchorCtr="0"/>
            <a:lstStyle/>
            <a:p>
              <a:pPr algn="ctr">
                <a:lnSpc>
                  <a:spcPct val="112000"/>
                </a:lnSpc>
              </a:pPr>
              <a:r>
                <a:rPr lang="zh-CN" altLang="en-US" sz="1600" b="0" dirty="0">
                  <a:latin typeface="Times New Roman" panose="02020603050405020304" pitchFamily="18" charset="0"/>
                  <a:ea typeface="宋体" panose="02010600030101010101" pitchFamily="2" charset="-122"/>
                </a:rPr>
                <a:t>低</a:t>
              </a:r>
              <a:endParaRPr lang="zh-CN" altLang="en-US" sz="1600" dirty="0">
                <a:latin typeface="Arial" panose="020B0604020202020204" pitchFamily="34" charset="0"/>
                <a:ea typeface="宋体" panose="02010600030101010101" pitchFamily="2" charset="-122"/>
              </a:endParaRPr>
            </a:p>
          </p:txBody>
        </p:sp>
        <p:sp>
          <p:nvSpPr>
            <p:cNvPr id="11311" name="文本框 50226"/>
            <p:cNvSpPr txBox="1"/>
            <p:nvPr/>
          </p:nvSpPr>
          <p:spPr>
            <a:xfrm>
              <a:off x="768" y="1577"/>
              <a:ext cx="193" cy="232"/>
            </a:xfrm>
            <a:prstGeom prst="rect">
              <a:avLst/>
            </a:prstGeom>
            <a:noFill/>
            <a:ln w="9525">
              <a:noFill/>
            </a:ln>
          </p:spPr>
          <p:txBody>
            <a:bodyPr lIns="0" tIns="0" rIns="0" bIns="0" anchor="t" anchorCtr="0"/>
            <a:lstStyle/>
            <a:p>
              <a:pPr algn="ctr">
                <a:lnSpc>
                  <a:spcPct val="112000"/>
                </a:lnSpc>
              </a:pPr>
              <a:r>
                <a:rPr lang="zh-CN" altLang="en-US" sz="1600" b="0" dirty="0">
                  <a:latin typeface="Times New Roman" panose="02020603050405020304" pitchFamily="18" charset="0"/>
                  <a:ea typeface="宋体" panose="02010600030101010101" pitchFamily="2" charset="-122"/>
                </a:rPr>
                <a:t>中</a:t>
              </a:r>
              <a:endParaRPr lang="zh-CN" altLang="en-US" sz="1600" dirty="0">
                <a:latin typeface="Arial" panose="020B0604020202020204" pitchFamily="34" charset="0"/>
                <a:ea typeface="宋体" panose="02010600030101010101" pitchFamily="2" charset="-122"/>
              </a:endParaRPr>
            </a:p>
          </p:txBody>
        </p:sp>
        <p:sp>
          <p:nvSpPr>
            <p:cNvPr id="11312" name="左右箭头 50227"/>
            <p:cNvSpPr/>
            <p:nvPr/>
          </p:nvSpPr>
          <p:spPr>
            <a:xfrm>
              <a:off x="1057" y="3316"/>
              <a:ext cx="192" cy="99"/>
            </a:xfrm>
            <a:prstGeom prst="leftRightArrow">
              <a:avLst>
                <a:gd name="adj1" fmla="val 50000"/>
                <a:gd name="adj2" fmla="val 38734"/>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11313" name="椭圆 50228"/>
            <p:cNvSpPr/>
            <p:nvPr/>
          </p:nvSpPr>
          <p:spPr>
            <a:xfrm>
              <a:off x="1924" y="3268"/>
              <a:ext cx="385" cy="199"/>
            </a:xfrm>
            <a:prstGeom prst="ellipse">
              <a:avLst/>
            </a:prstGeom>
            <a:solidFill>
              <a:srgbClr val="FFFFFF"/>
            </a:solidFill>
            <a:ln w="9525" cap="flat" cmpd="sng">
              <a:solidFill>
                <a:srgbClr val="000000"/>
              </a:solidFill>
              <a:prstDash val="sysDot"/>
              <a:round/>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11314" name="椭圆 50229"/>
            <p:cNvSpPr/>
            <p:nvPr/>
          </p:nvSpPr>
          <p:spPr>
            <a:xfrm>
              <a:off x="3464" y="3268"/>
              <a:ext cx="385" cy="199"/>
            </a:xfrm>
            <a:prstGeom prst="ellipse">
              <a:avLst/>
            </a:prstGeom>
            <a:solidFill>
              <a:srgbClr val="FFFFFF"/>
            </a:solidFill>
            <a:ln w="9525" cap="flat" cmpd="sng">
              <a:solidFill>
                <a:srgbClr val="000000"/>
              </a:solidFill>
              <a:prstDash val="dash"/>
              <a:round/>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11315" name="文本框 50230"/>
            <p:cNvSpPr txBox="1"/>
            <p:nvPr/>
          </p:nvSpPr>
          <p:spPr>
            <a:xfrm>
              <a:off x="1241" y="3259"/>
              <a:ext cx="535" cy="231"/>
            </a:xfrm>
            <a:prstGeom prst="rect">
              <a:avLst/>
            </a:prstGeom>
            <a:noFill/>
            <a:ln w="9525">
              <a:noFill/>
            </a:ln>
          </p:spPr>
          <p:txBody>
            <a:bodyPr lIns="0" tIns="0" rIns="0" bIns="0" anchor="t" anchorCtr="0"/>
            <a:lstStyle/>
            <a:p>
              <a:pPr algn="ctr">
                <a:lnSpc>
                  <a:spcPct val="112000"/>
                </a:lnSpc>
              </a:pPr>
              <a:r>
                <a:rPr lang="zh-CN" altLang="en-US" sz="1600" b="0" dirty="0">
                  <a:latin typeface="Times New Roman" panose="02020603050405020304" pitchFamily="18" charset="0"/>
                  <a:ea typeface="宋体" panose="02010600030101010101" pitchFamily="2" charset="-122"/>
                </a:rPr>
                <a:t>内部联系</a:t>
              </a:r>
              <a:endParaRPr lang="zh-CN" altLang="en-US" sz="1600" dirty="0">
                <a:latin typeface="Arial" panose="020B0604020202020204" pitchFamily="34" charset="0"/>
                <a:ea typeface="宋体" panose="02010600030101010101" pitchFamily="2" charset="-122"/>
              </a:endParaRPr>
            </a:p>
          </p:txBody>
        </p:sp>
        <p:sp>
          <p:nvSpPr>
            <p:cNvPr id="11316" name="文本框 50231"/>
            <p:cNvSpPr txBox="1"/>
            <p:nvPr/>
          </p:nvSpPr>
          <p:spPr>
            <a:xfrm>
              <a:off x="2352" y="3264"/>
              <a:ext cx="1075" cy="231"/>
            </a:xfrm>
            <a:prstGeom prst="rect">
              <a:avLst/>
            </a:prstGeom>
            <a:noFill/>
            <a:ln w="9525">
              <a:noFill/>
            </a:ln>
          </p:spPr>
          <p:txBody>
            <a:bodyPr lIns="0" tIns="0" rIns="0" bIns="0" anchor="t" anchorCtr="0"/>
            <a:lstStyle/>
            <a:p>
              <a:pPr algn="ctr">
                <a:lnSpc>
                  <a:spcPct val="112000"/>
                </a:lnSpc>
              </a:pPr>
              <a:r>
                <a:rPr lang="zh-CN" altLang="en-US" sz="1600" b="0" dirty="0">
                  <a:latin typeface="Times New Roman" panose="02020603050405020304" pitchFamily="18" charset="0"/>
                  <a:ea typeface="宋体" panose="02010600030101010101" pitchFamily="2" charset="-122"/>
                </a:rPr>
                <a:t>游牧</a:t>
              </a:r>
              <a:r>
                <a:rPr lang="en-US" altLang="zh-CN" sz="1600" b="0">
                  <a:latin typeface="Times New Roman" panose="02020603050405020304" pitchFamily="18" charset="0"/>
                  <a:ea typeface="宋体" panose="02010600030101010101" pitchFamily="2" charset="-122"/>
                </a:rPr>
                <a:t>/</a:t>
              </a:r>
              <a:r>
                <a:rPr lang="zh-CN" altLang="en-US" sz="1600" b="0" dirty="0">
                  <a:latin typeface="Times New Roman" panose="02020603050405020304" pitchFamily="18" charset="0"/>
                  <a:ea typeface="宋体" panose="02010600030101010101" pitchFamily="2" charset="-122"/>
                </a:rPr>
                <a:t>本地接入系统</a:t>
              </a:r>
              <a:endParaRPr lang="zh-CN" altLang="en-US" sz="1600" dirty="0">
                <a:latin typeface="Arial" panose="020B0604020202020204" pitchFamily="34" charset="0"/>
                <a:ea typeface="宋体" panose="02010600030101010101" pitchFamily="2" charset="-122"/>
              </a:endParaRPr>
            </a:p>
          </p:txBody>
        </p:sp>
        <p:sp>
          <p:nvSpPr>
            <p:cNvPr id="11317" name="文本框 50232"/>
            <p:cNvSpPr txBox="1"/>
            <p:nvPr/>
          </p:nvSpPr>
          <p:spPr>
            <a:xfrm>
              <a:off x="3888" y="3264"/>
              <a:ext cx="771" cy="232"/>
            </a:xfrm>
            <a:prstGeom prst="rect">
              <a:avLst/>
            </a:prstGeom>
            <a:noFill/>
            <a:ln w="9525">
              <a:noFill/>
            </a:ln>
          </p:spPr>
          <p:txBody>
            <a:bodyPr lIns="0" tIns="0" rIns="0" bIns="0" anchor="t" anchorCtr="0"/>
            <a:lstStyle/>
            <a:p>
              <a:pPr algn="ctr">
                <a:lnSpc>
                  <a:spcPct val="112000"/>
                </a:lnSpc>
              </a:pPr>
              <a:r>
                <a:rPr lang="zh-CN" altLang="en-US" sz="1600" b="0" dirty="0">
                  <a:latin typeface="Times New Roman" panose="02020603050405020304" pitchFamily="18" charset="0"/>
                  <a:ea typeface="宋体" panose="02010600030101010101" pitchFamily="2" charset="-122"/>
                </a:rPr>
                <a:t>数字广播系统</a:t>
              </a:r>
              <a:endParaRPr lang="zh-CN" altLang="en-US" sz="1600" dirty="0">
                <a:latin typeface="Arial" panose="020B0604020202020204" pitchFamily="34" charset="0"/>
                <a:ea typeface="宋体" panose="02010600030101010101" pitchFamily="2" charset="-122"/>
              </a:endParaRPr>
            </a:p>
          </p:txBody>
        </p:sp>
        <p:sp>
          <p:nvSpPr>
            <p:cNvPr id="11318" name="任意多边形 50233"/>
            <p:cNvSpPr/>
            <p:nvPr/>
          </p:nvSpPr>
          <p:spPr>
            <a:xfrm>
              <a:off x="2116" y="740"/>
              <a:ext cx="1" cy="178"/>
            </a:xfrm>
            <a:custGeom>
              <a:avLst/>
              <a:gdLst/>
              <a:ahLst/>
              <a:cxnLst/>
              <a:rect l="0" t="0" r="0" b="0"/>
              <a:pathLst>
                <a:path w="2" h="279">
                  <a:moveTo>
                    <a:pt x="2" y="0"/>
                  </a:moveTo>
                  <a:lnTo>
                    <a:pt x="0" y="279"/>
                  </a:lnTo>
                </a:path>
              </a:pathLst>
            </a:custGeom>
            <a:noFill/>
            <a:ln w="9525" cap="flat" cmpd="sng">
              <a:solidFill>
                <a:srgbClr val="000000"/>
              </a:solidFill>
              <a:prstDash val="solid"/>
              <a:round/>
              <a:headEnd type="none" w="med" len="med"/>
              <a:tailEnd type="triangle" w="sm" len="lg"/>
            </a:ln>
          </p:spPr>
          <p:txBody>
            <a:bodyPr/>
            <a:lstStyle/>
            <a:p>
              <a:endParaRPr lang="zh-CN" altLang="en-US"/>
            </a:p>
          </p:txBody>
        </p:sp>
        <p:sp>
          <p:nvSpPr>
            <p:cNvPr id="11319" name="文本框 50234"/>
            <p:cNvSpPr txBox="1"/>
            <p:nvPr/>
          </p:nvSpPr>
          <p:spPr>
            <a:xfrm>
              <a:off x="3657" y="1180"/>
              <a:ext cx="1348" cy="497"/>
            </a:xfrm>
            <a:prstGeom prst="rect">
              <a:avLst/>
            </a:prstGeom>
            <a:noFill/>
            <a:ln w="9525">
              <a:noFill/>
            </a:ln>
          </p:spPr>
          <p:txBody>
            <a:bodyPr lIns="0" tIns="0" rIns="0" bIns="0" anchor="t" anchorCtr="0"/>
            <a:lstStyle/>
            <a:p>
              <a:pPr algn="ctr">
                <a:lnSpc>
                  <a:spcPct val="112000"/>
                </a:lnSpc>
              </a:pPr>
              <a:r>
                <a:rPr lang="zh-CN" altLang="en-US" sz="1600" b="0" dirty="0">
                  <a:latin typeface="Times New Roman" panose="02020603050405020304" pitchFamily="18" charset="0"/>
                  <a:ea typeface="宋体" panose="02010600030101010101" pitchFamily="2" charset="-122"/>
                </a:rPr>
                <a:t>虚线表示</a:t>
              </a:r>
              <a:r>
                <a:rPr lang="en-US" altLang="zh-CN" sz="1600" b="0">
                  <a:latin typeface="Times New Roman" panose="02020603050405020304" pitchFamily="18" charset="0"/>
                  <a:ea typeface="宋体" panose="02010600030101010101" pitchFamily="2" charset="-122"/>
                </a:rPr>
                <a:t>IMT-Advanced</a:t>
              </a:r>
              <a:r>
                <a:rPr lang="zh-CN" altLang="en-US" sz="1600" b="0" dirty="0">
                  <a:latin typeface="Times New Roman" panose="02020603050405020304" pitchFamily="18" charset="0"/>
                  <a:ea typeface="宋体" panose="02010600030101010101" pitchFamily="2" charset="-122"/>
                </a:rPr>
                <a:t>相关的精确数据速率还未明确</a:t>
              </a:r>
              <a:endParaRPr lang="zh-CN" altLang="en-US" sz="1600" dirty="0">
                <a:latin typeface="Arial" panose="020B0604020202020204" pitchFamily="34" charset="0"/>
                <a:ea typeface="宋体" panose="02010600030101010101" pitchFamily="2" charset="-122"/>
              </a:endParaRPr>
            </a:p>
          </p:txBody>
        </p:sp>
        <p:sp>
          <p:nvSpPr>
            <p:cNvPr id="11320" name="任意多边形 50235"/>
            <p:cNvSpPr/>
            <p:nvPr/>
          </p:nvSpPr>
          <p:spPr>
            <a:xfrm>
              <a:off x="3731" y="1577"/>
              <a:ext cx="118" cy="433"/>
            </a:xfrm>
            <a:custGeom>
              <a:avLst/>
              <a:gdLst/>
              <a:ahLst/>
              <a:cxnLst/>
              <a:rect l="0" t="0" r="0" b="0"/>
              <a:pathLst>
                <a:path w="222" h="678">
                  <a:moveTo>
                    <a:pt x="222" y="0"/>
                  </a:moveTo>
                  <a:lnTo>
                    <a:pt x="0" y="678"/>
                  </a:lnTo>
                </a:path>
              </a:pathLst>
            </a:custGeom>
            <a:noFill/>
            <a:ln w="9525" cap="flat" cmpd="sng">
              <a:solidFill>
                <a:srgbClr val="000000"/>
              </a:solidFill>
              <a:prstDash val="solid"/>
              <a:round/>
              <a:headEnd type="none" w="med" len="med"/>
              <a:tailEnd type="triangle" w="sm" len="lg"/>
            </a:ln>
          </p:spPr>
          <p:txBody>
            <a:bodyPr/>
            <a:lstStyle/>
            <a:p>
              <a:endParaRPr lang="zh-CN" altLang="en-US"/>
            </a:p>
          </p:txBody>
        </p:sp>
      </p:grpSp>
      <p:sp>
        <p:nvSpPr>
          <p:cNvPr id="11321" name="矩形 50236"/>
          <p:cNvSpPr/>
          <p:nvPr/>
        </p:nvSpPr>
        <p:spPr>
          <a:xfrm>
            <a:off x="3886200" y="5791200"/>
            <a:ext cx="5029200"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6-1 IMT-Advanced</a:t>
            </a:r>
            <a:r>
              <a:rPr lang="zh-CN" altLang="en-US" dirty="0">
                <a:latin typeface="Arial" panose="020B0604020202020204" pitchFamily="34" charset="0"/>
                <a:ea typeface="宋体" panose="02010600030101010101" pitchFamily="2" charset="-122"/>
              </a:rPr>
              <a:t>系统的能力说明</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p:cNvSpPr>
          <p:nvPr>
            <p:ph type="title"/>
          </p:nvPr>
        </p:nvSpPr>
        <p:spPr>
          <a:xfrm>
            <a:off x="2114550" y="466725"/>
            <a:ext cx="7942263" cy="606425"/>
          </a:xfrm>
        </p:spPr>
        <p:txBody>
          <a:bodyPr vert="horz" wrap="square" lIns="85490" tIns="42744" rIns="85490" bIns="42744" anchor="b" anchorCtr="0">
            <a:normAutofit fontScale="90000"/>
          </a:body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rPr>
              <a:t>HARQ</a:t>
            </a:r>
            <a:r>
              <a:rPr kumimoji="0" lang="zh-CN" altLang="en-US"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rPr>
              <a:t>机制</a:t>
            </a:r>
            <a:endParaRPr kumimoji="0" lang="zh-CN" altLang="en-US"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endParaRPr>
          </a:p>
        </p:txBody>
      </p:sp>
      <p:sp>
        <p:nvSpPr>
          <p:cNvPr id="44035" name="AutoShape 3"/>
          <p:cNvSpPr/>
          <p:nvPr/>
        </p:nvSpPr>
        <p:spPr>
          <a:xfrm>
            <a:off x="2392363" y="5111750"/>
            <a:ext cx="7504113" cy="741363"/>
          </a:xfrm>
          <a:prstGeom prst="roundRect">
            <a:avLst>
              <a:gd name="adj" fmla="val 16667"/>
            </a:avLst>
          </a:prstGeom>
          <a:solidFill>
            <a:srgbClr val="FF9900"/>
          </a:solidFill>
          <a:ln w="25400" cap="flat" cmpd="sng">
            <a:solidFill>
              <a:schemeClr val="tx1"/>
            </a:solidFill>
            <a:prstDash val="solid"/>
            <a:headEnd type="none" w="med" len="med"/>
            <a:tailEnd type="none" w="med" len="med"/>
          </a:ln>
        </p:spPr>
        <p:txBody>
          <a:bodyPr lIns="84143" tIns="43754" rIns="84143" bIns="43754"/>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eaLnBrk="1" fontAlgn="base" hangingPunct="1">
              <a:lnSpc>
                <a:spcPct val="150000"/>
              </a:lnSpc>
              <a:spcBef>
                <a:spcPct val="0"/>
              </a:spcBef>
              <a:buClr>
                <a:srgbClr val="0066FF"/>
              </a:buClr>
              <a:buNone/>
            </a:pPr>
            <a:r>
              <a:rPr lang="en-US" altLang="zh-CN" sz="1870" b="1" strike="noStrike" noProof="1">
                <a:solidFill>
                  <a:schemeClr val="bg1"/>
                </a:solidFill>
                <a:latin typeface="Arial" panose="020B0604020202020204" pitchFamily="34" charset="0"/>
                <a:ea typeface="宋体" panose="02010600030101010101" pitchFamily="2" charset="-122"/>
                <a:cs typeface="+mn-cs"/>
              </a:rPr>
              <a:t>HARQ</a:t>
            </a:r>
            <a:r>
              <a:rPr lang="zh-CN" altLang="en-US" sz="1870" b="1" strike="noStrike" noProof="1">
                <a:solidFill>
                  <a:schemeClr val="bg1"/>
                </a:solidFill>
                <a:latin typeface="Arial" panose="020B0604020202020204" pitchFamily="34" charset="0"/>
                <a:ea typeface="宋体" panose="02010600030101010101" pitchFamily="2" charset="-122"/>
                <a:cs typeface="+mn-cs"/>
              </a:rPr>
              <a:t>实际上整合了</a:t>
            </a:r>
            <a:r>
              <a:rPr lang="en-US" altLang="zh-CN" sz="1870" b="1" strike="noStrike" noProof="1">
                <a:solidFill>
                  <a:schemeClr val="bg1"/>
                </a:solidFill>
                <a:latin typeface="Arial" panose="020B0604020202020204" pitchFamily="34" charset="0"/>
                <a:ea typeface="宋体" panose="02010600030101010101" pitchFamily="2" charset="-122"/>
                <a:cs typeface="+mn-cs"/>
              </a:rPr>
              <a:t>ARQ</a:t>
            </a:r>
            <a:r>
              <a:rPr lang="zh-CN" altLang="en-US" sz="1870" b="1" strike="noStrike" noProof="1">
                <a:solidFill>
                  <a:schemeClr val="bg1"/>
                </a:solidFill>
                <a:latin typeface="Arial" panose="020B0604020202020204" pitchFamily="34" charset="0"/>
                <a:ea typeface="宋体" panose="02010600030101010101" pitchFamily="2" charset="-122"/>
                <a:cs typeface="+mn-cs"/>
              </a:rPr>
              <a:t>的高可靠性和</a:t>
            </a:r>
            <a:r>
              <a:rPr lang="en-US" altLang="zh-CN" sz="1870" b="1" strike="noStrike" noProof="1">
                <a:solidFill>
                  <a:schemeClr val="bg1"/>
                </a:solidFill>
                <a:latin typeface="Arial" panose="020B0604020202020204" pitchFamily="34" charset="0"/>
                <a:ea typeface="宋体" panose="02010600030101010101" pitchFamily="2" charset="-122"/>
                <a:cs typeface="+mn-cs"/>
              </a:rPr>
              <a:t>FEC</a:t>
            </a:r>
            <a:r>
              <a:rPr lang="zh-CN" altLang="en-US" sz="1870" b="1" strike="noStrike" noProof="1">
                <a:solidFill>
                  <a:schemeClr val="bg1"/>
                </a:solidFill>
                <a:latin typeface="Arial" panose="020B0604020202020204" pitchFamily="34" charset="0"/>
                <a:ea typeface="宋体" panose="02010600030101010101" pitchFamily="2" charset="-122"/>
                <a:cs typeface="+mn-cs"/>
              </a:rPr>
              <a:t>的高效率</a:t>
            </a:r>
            <a:endParaRPr lang="zh-CN" altLang="en-US" sz="1870" b="1" strike="noStrike" noProof="1">
              <a:solidFill>
                <a:schemeClr val="bg1"/>
              </a:solidFill>
              <a:latin typeface="Arial" panose="020B0604020202020204" pitchFamily="34" charset="0"/>
              <a:ea typeface="宋体" panose="02010600030101010101" pitchFamily="2" charset="-122"/>
            </a:endParaRPr>
          </a:p>
        </p:txBody>
      </p:sp>
      <p:pic>
        <p:nvPicPr>
          <p:cNvPr id="87043" name="Picture 5"/>
          <p:cNvPicPr>
            <a:picLocks noChangeAspect="1"/>
          </p:cNvPicPr>
          <p:nvPr/>
        </p:nvPicPr>
        <p:blipFill>
          <a:blip r:embed="rId1"/>
          <a:stretch>
            <a:fillRect/>
          </a:stretch>
        </p:blipFill>
        <p:spPr>
          <a:xfrm>
            <a:off x="1447800" y="1371600"/>
            <a:ext cx="9148445" cy="3609340"/>
          </a:xfrm>
          <a:prstGeom prst="rect">
            <a:avLst/>
          </a:prstGeom>
          <a:noFill/>
          <a:ln w="9525">
            <a:noFill/>
          </a:ln>
        </p:spPr>
      </p:pic>
      <p:cxnSp>
        <p:nvCxnSpPr>
          <p:cNvPr id="4" name="直线连接符 3"/>
          <p:cNvCxnSpPr/>
          <p:nvPr/>
        </p:nvCxnSpPr>
        <p:spPr>
          <a:xfrm>
            <a:off x="533400" y="1033463"/>
            <a:ext cx="10868025" cy="0"/>
          </a:xfrm>
          <a:prstGeom prst="line">
            <a:avLst/>
          </a:prstGeom>
          <a:ln w="3175" cmpd="sng"/>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文本占位符 113666"/>
          <p:cNvSpPr>
            <a:spLocks noGrp="1"/>
          </p:cNvSpPr>
          <p:nvPr>
            <p:ph idx="1"/>
          </p:nvPr>
        </p:nvSpPr>
        <p:spPr>
          <a:xfrm>
            <a:off x="828675" y="1468438"/>
            <a:ext cx="10248900" cy="4932362"/>
          </a:xfrm>
        </p:spPr>
        <p:txBody>
          <a:bodyPr anchor="t" anchorCtr="0"/>
          <a:lstStyle/>
          <a:p>
            <a:pPr>
              <a:lnSpc>
                <a:spcPct val="80000"/>
              </a:lnSpc>
            </a:pPr>
            <a:r>
              <a:rPr lang="en-US" altLang="zh-CN"/>
              <a:t>LTE</a:t>
            </a:r>
            <a:r>
              <a:rPr lang="zh-CN" altLang="en-US" dirty="0"/>
              <a:t>系统采用的是</a:t>
            </a:r>
            <a:r>
              <a:rPr lang="en-US" altLang="zh-CN"/>
              <a:t>IR</a:t>
            </a:r>
            <a:r>
              <a:rPr lang="zh-CN" altLang="en-US" dirty="0"/>
              <a:t>（增量冗余）算法的</a:t>
            </a:r>
            <a:r>
              <a:rPr lang="en-US" altLang="zh-CN"/>
              <a:t>HARQ</a:t>
            </a:r>
            <a:r>
              <a:rPr lang="zh-CN" altLang="en-US" dirty="0"/>
              <a:t>技术，即在重传时重传系统位，并在接收机对系统位进行最大比合并。</a:t>
            </a:r>
            <a:endParaRPr lang="zh-CN" altLang="en-US" dirty="0"/>
          </a:p>
          <a:p>
            <a:pPr>
              <a:lnSpc>
                <a:spcPct val="80000"/>
              </a:lnSpc>
            </a:pPr>
            <a:r>
              <a:rPr lang="en-US" altLang="zh-CN"/>
              <a:t>LTE</a:t>
            </a:r>
            <a:r>
              <a:rPr lang="zh-CN" altLang="en-US" dirty="0"/>
              <a:t>系统上下行链路采用的</a:t>
            </a:r>
            <a:r>
              <a:rPr lang="en-US" altLang="zh-CN"/>
              <a:t>HARQ</a:t>
            </a:r>
            <a:r>
              <a:rPr lang="zh-CN" altLang="en-US" dirty="0"/>
              <a:t>方案并不完全相同。其中，上行链路采用了非自适应的同步</a:t>
            </a:r>
            <a:r>
              <a:rPr lang="en-US" altLang="zh-CN"/>
              <a:t>HARQ</a:t>
            </a:r>
            <a:r>
              <a:rPr lang="zh-CN" altLang="en-US" dirty="0"/>
              <a:t>方案，下行链路采用了自适应的异步</a:t>
            </a:r>
            <a:r>
              <a:rPr lang="en-US" altLang="zh-CN"/>
              <a:t>HARQ</a:t>
            </a:r>
            <a:r>
              <a:rPr lang="zh-CN" altLang="en-US" dirty="0"/>
              <a:t>方案。自适应和非自适应</a:t>
            </a:r>
            <a:r>
              <a:rPr lang="en-US" altLang="zh-CN"/>
              <a:t>HARQ</a:t>
            </a:r>
            <a:r>
              <a:rPr lang="zh-CN" altLang="en-US" dirty="0"/>
              <a:t>的区别是：每次重传时的调制编码格式是否相同，重传所用的无线资源是否相同。</a:t>
            </a:r>
            <a:endParaRPr lang="zh-CN" altLang="en-US" dirty="0"/>
          </a:p>
          <a:p>
            <a:pPr>
              <a:lnSpc>
                <a:spcPct val="80000"/>
              </a:lnSpc>
            </a:pPr>
            <a:r>
              <a:rPr lang="zh-CN" altLang="en-US" dirty="0"/>
              <a:t>自适应</a:t>
            </a:r>
            <a:r>
              <a:rPr lang="en-US" altLang="zh-CN"/>
              <a:t>HARQ</a:t>
            </a:r>
            <a:r>
              <a:rPr lang="zh-CN" altLang="en-US" dirty="0"/>
              <a:t>其实就是</a:t>
            </a:r>
            <a:r>
              <a:rPr lang="en-US" altLang="zh-CN"/>
              <a:t>HARQ</a:t>
            </a:r>
            <a:r>
              <a:rPr lang="zh-CN" altLang="en-US" dirty="0"/>
              <a:t>与</a:t>
            </a:r>
            <a:r>
              <a:rPr lang="en-US" altLang="zh-CN"/>
              <a:t>AMC</a:t>
            </a:r>
            <a:r>
              <a:rPr lang="zh-CN" altLang="en-US" dirty="0"/>
              <a:t>和自适应调度的结合。该方案虽然会提升链路的性能，但流程复杂，信令开销大。</a:t>
            </a:r>
            <a:endParaRPr lang="zh-CN" altLang="en-US" dirty="0"/>
          </a:p>
          <a:p>
            <a:pPr>
              <a:lnSpc>
                <a:spcPct val="80000"/>
              </a:lnSpc>
            </a:pPr>
            <a:r>
              <a:rPr lang="zh-CN" altLang="en-US" dirty="0"/>
              <a:t>非自适应</a:t>
            </a:r>
            <a:r>
              <a:rPr lang="en-US" altLang="zh-CN"/>
              <a:t>HARQ</a:t>
            </a:r>
            <a:r>
              <a:rPr lang="zh-CN" altLang="en-US" dirty="0"/>
              <a:t>就是各次重传采用预先定义好的调制编码格式，因此信令开销小。</a:t>
            </a:r>
            <a:r>
              <a:rPr lang="en-US" altLang="zh-CN"/>
              <a:t>LTE</a:t>
            </a:r>
            <a:r>
              <a:rPr lang="zh-CN" altLang="en-US" dirty="0"/>
              <a:t>采用的</a:t>
            </a:r>
            <a:r>
              <a:rPr lang="en-US" altLang="zh-CN"/>
              <a:t>HARQ</a:t>
            </a:r>
            <a:r>
              <a:rPr lang="zh-CN" altLang="en-US" dirty="0"/>
              <a:t>是基于</a:t>
            </a:r>
            <a:r>
              <a:rPr lang="en-US" altLang="zh-CN" i="1"/>
              <a:t>N</a:t>
            </a:r>
            <a:r>
              <a:rPr lang="zh-CN" altLang="en-US" dirty="0"/>
              <a:t>个进程并行的停等式</a:t>
            </a:r>
            <a:r>
              <a:rPr lang="en-US" altLang="zh-CN"/>
              <a:t>ARQ</a:t>
            </a:r>
            <a:r>
              <a:rPr lang="zh-CN" altLang="en-US" dirty="0"/>
              <a:t>。若每个</a:t>
            </a:r>
            <a:r>
              <a:rPr lang="en-US" altLang="zh-CN"/>
              <a:t>HARQ</a:t>
            </a:r>
            <a:r>
              <a:rPr lang="zh-CN" altLang="en-US" dirty="0"/>
              <a:t>进程的时域位置被限制在预先定义好的位置，就是同步</a:t>
            </a:r>
            <a:r>
              <a:rPr lang="en-US" altLang="zh-CN"/>
              <a:t>HARQ</a:t>
            </a:r>
            <a:r>
              <a:rPr lang="zh-CN" altLang="en-US" dirty="0"/>
              <a:t>。反之，则是异步</a:t>
            </a:r>
            <a:r>
              <a:rPr lang="en-US" altLang="zh-CN"/>
              <a:t>HARQ</a:t>
            </a:r>
            <a:r>
              <a:rPr lang="zh-CN" altLang="en-US" dirty="0"/>
              <a:t>。</a:t>
            </a:r>
            <a:endParaRPr lang="zh-CN" altLang="en-US" dirty="0"/>
          </a:p>
        </p:txBody>
      </p:sp>
      <p:sp>
        <p:nvSpPr>
          <p:cNvPr id="89090" name="标题 113667"/>
          <p:cNvSpPr>
            <a:spLocks noGrp="1"/>
          </p:cNvSpPr>
          <p:nvPr>
            <p:ph type="title"/>
          </p:nvPr>
        </p:nvSpPr>
        <p:spPr/>
        <p:txBody>
          <a:bodyPr anchor="t" anchorCtr="0"/>
          <a:lstStyle/>
          <a:p>
            <a:r>
              <a:rPr lang="en-US" altLang="zh-CN"/>
              <a:t>3</a:t>
            </a:r>
            <a:r>
              <a:rPr lang="zh-CN" altLang="en-US" dirty="0"/>
              <a:t>．</a:t>
            </a:r>
            <a:r>
              <a:rPr lang="en-US" altLang="zh-CN"/>
              <a:t>HARQ</a:t>
            </a:r>
            <a:r>
              <a:rPr lang="zh-CN" altLang="en-US" dirty="0"/>
              <a:t>技术 </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34817"/>
          <p:cNvSpPr>
            <a:spLocks noGrp="1"/>
          </p:cNvSpPr>
          <p:nvPr>
            <p:ph type="title"/>
          </p:nvPr>
        </p:nvSpPr>
        <p:spPr/>
        <p:txBody>
          <a:bodyPr anchor="t" anchorCtr="0"/>
          <a:lstStyle/>
          <a:p>
            <a:r>
              <a:rPr lang="en-US" altLang="zh-CN"/>
              <a:t>3</a:t>
            </a:r>
            <a:r>
              <a:rPr lang="zh-CN" altLang="en-US" dirty="0"/>
              <a:t>．</a:t>
            </a:r>
            <a:r>
              <a:rPr lang="en-US" altLang="zh-CN"/>
              <a:t>HARQ</a:t>
            </a:r>
            <a:r>
              <a:rPr lang="zh-CN" altLang="en-US" dirty="0"/>
              <a:t>技术 </a:t>
            </a:r>
            <a:endParaRPr lang="zh-CN" altLang="en-US" dirty="0"/>
          </a:p>
        </p:txBody>
      </p:sp>
      <p:sp>
        <p:nvSpPr>
          <p:cNvPr id="90114" name="文本占位符 34836"/>
          <p:cNvSpPr>
            <a:spLocks noGrp="1"/>
          </p:cNvSpPr>
          <p:nvPr>
            <p:ph idx="1"/>
          </p:nvPr>
        </p:nvSpPr>
        <p:spPr>
          <a:xfrm>
            <a:off x="457835" y="1295400"/>
            <a:ext cx="10857230" cy="4191000"/>
          </a:xfrm>
        </p:spPr>
        <p:txBody>
          <a:bodyPr anchor="t" anchorCtr="0"/>
          <a:lstStyle/>
          <a:p>
            <a:pPr>
              <a:spcBef>
                <a:spcPct val="0"/>
              </a:spcBef>
              <a:buClrTx/>
              <a:buFontTx/>
              <a:buNone/>
            </a:pPr>
            <a:r>
              <a:rPr lang="en-US" altLang="zh-CN" sz="2400" dirty="0"/>
              <a:t>         </a:t>
            </a:r>
            <a:r>
              <a:rPr lang="zh-CN" altLang="en-US" sz="2400" dirty="0"/>
              <a:t>在</a:t>
            </a:r>
            <a:r>
              <a:rPr lang="en-US" altLang="zh-CN" sz="2400"/>
              <a:t>LTE</a:t>
            </a:r>
            <a:r>
              <a:rPr lang="zh-CN" altLang="en-US" sz="2400" dirty="0"/>
              <a:t>系统中，</a:t>
            </a:r>
            <a:r>
              <a:rPr lang="en-US" altLang="zh-CN" sz="2400"/>
              <a:t>TDD</a:t>
            </a:r>
            <a:r>
              <a:rPr lang="zh-CN" altLang="en-US" sz="2400" dirty="0"/>
              <a:t>与</a:t>
            </a:r>
            <a:r>
              <a:rPr lang="en-US" altLang="zh-CN" sz="2400"/>
              <a:t>FDD</a:t>
            </a:r>
            <a:r>
              <a:rPr lang="zh-CN" altLang="en-US" sz="2400" dirty="0"/>
              <a:t>的</a:t>
            </a:r>
            <a:r>
              <a:rPr lang="en-US" altLang="zh-CN" sz="2400"/>
              <a:t>HARQ</a:t>
            </a:r>
            <a:r>
              <a:rPr lang="zh-CN" altLang="en-US" sz="2400" dirty="0"/>
              <a:t>反馈设计有所不同。</a:t>
            </a:r>
            <a:r>
              <a:rPr lang="en-US" altLang="zh-CN" sz="2400"/>
              <a:t>FDD</a:t>
            </a:r>
            <a:r>
              <a:rPr lang="zh-CN" altLang="en-US" sz="2400" dirty="0"/>
              <a:t>由于上下行链路对称，每个上行子帧都对应唯一一个下行子帧，因此</a:t>
            </a:r>
            <a:r>
              <a:rPr lang="en-US" altLang="zh-CN" sz="2400"/>
              <a:t>ACK/NAK</a:t>
            </a:r>
            <a:r>
              <a:rPr lang="zh-CN" altLang="en-US" sz="2400" dirty="0"/>
              <a:t>反馈可以与下行子帧一一对应。但是，在</a:t>
            </a:r>
            <a:r>
              <a:rPr lang="en-US" altLang="zh-CN" sz="2400"/>
              <a:t>TDD</a:t>
            </a:r>
            <a:r>
              <a:rPr lang="zh-CN" altLang="en-US" sz="2400" dirty="0"/>
              <a:t>系统中，上下行时隙数目不对称，下行子帧数量通常多于上行子帧。为了解决以上问题，引入了</a:t>
            </a:r>
            <a:r>
              <a:rPr lang="en-US" altLang="zh-CN" sz="2400" err="1"/>
              <a:t>MultipleACK</a:t>
            </a:r>
            <a:r>
              <a:rPr lang="en-US" altLang="zh-CN" sz="2400"/>
              <a:t>/NAK</a:t>
            </a:r>
            <a:r>
              <a:rPr lang="zh-CN" altLang="en-US" sz="2400" dirty="0"/>
              <a:t>的概念，即使用一个</a:t>
            </a:r>
            <a:r>
              <a:rPr lang="en-US" altLang="zh-CN" sz="2400"/>
              <a:t>ACK/ NAK</a:t>
            </a:r>
            <a:r>
              <a:rPr lang="zh-CN" altLang="en-US" sz="2400" dirty="0"/>
              <a:t>完成对前续若干个下行数据的反馈，如下图所示，这样就解决了上下行时隙不对称带来的反馈问题，另一方面也减小了数据的传输时延，数据无需再等待到下一个上行时隙就可以进行反馈了。 </a:t>
            </a:r>
            <a:endParaRPr lang="zh-CN" altLang="en-US" sz="2400" dirty="0"/>
          </a:p>
        </p:txBody>
      </p:sp>
      <p:grpSp>
        <p:nvGrpSpPr>
          <p:cNvPr id="90115" name="组合 34838"/>
          <p:cNvGrpSpPr/>
          <p:nvPr/>
        </p:nvGrpSpPr>
        <p:grpSpPr>
          <a:xfrm>
            <a:off x="1905000" y="4267200"/>
            <a:ext cx="4419600" cy="1371600"/>
            <a:chOff x="3312" y="7742"/>
            <a:chExt cx="5040" cy="1465"/>
          </a:xfrm>
        </p:grpSpPr>
        <p:sp>
          <p:nvSpPr>
            <p:cNvPr id="90116" name="文本框 34839"/>
            <p:cNvSpPr txBox="1"/>
            <p:nvPr/>
          </p:nvSpPr>
          <p:spPr>
            <a:xfrm>
              <a:off x="3312" y="8054"/>
              <a:ext cx="360" cy="539"/>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4</a:t>
              </a:r>
              <a:endParaRPr lang="en-US" altLang="zh-CN" sz="1400">
                <a:latin typeface="Arial" panose="020B0604020202020204" pitchFamily="34" charset="0"/>
                <a:ea typeface="宋体" panose="02010600030101010101" pitchFamily="2" charset="-122"/>
              </a:endParaRPr>
            </a:p>
          </p:txBody>
        </p:sp>
        <p:sp>
          <p:nvSpPr>
            <p:cNvPr id="90117" name="文本框 34840"/>
            <p:cNvSpPr txBox="1"/>
            <p:nvPr/>
          </p:nvSpPr>
          <p:spPr>
            <a:xfrm>
              <a:off x="3672" y="8054"/>
              <a:ext cx="362" cy="539"/>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5</a:t>
              </a:r>
              <a:endParaRPr lang="en-US" altLang="zh-CN" sz="1400">
                <a:latin typeface="Arial" panose="020B0604020202020204" pitchFamily="34" charset="0"/>
                <a:ea typeface="宋体" panose="02010600030101010101" pitchFamily="2" charset="-122"/>
              </a:endParaRPr>
            </a:p>
          </p:txBody>
        </p:sp>
        <p:sp>
          <p:nvSpPr>
            <p:cNvPr id="90118" name="文本框 34841"/>
            <p:cNvSpPr txBox="1"/>
            <p:nvPr/>
          </p:nvSpPr>
          <p:spPr>
            <a:xfrm>
              <a:off x="4032" y="8054"/>
              <a:ext cx="362" cy="539"/>
            </a:xfrm>
            <a:prstGeom prst="rect">
              <a:avLst/>
            </a:prstGeom>
            <a:no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6</a:t>
              </a:r>
              <a:endParaRPr lang="en-US" altLang="zh-CN" sz="1400">
                <a:latin typeface="Arial" panose="020B0604020202020204" pitchFamily="34" charset="0"/>
                <a:ea typeface="宋体" panose="02010600030101010101" pitchFamily="2" charset="-122"/>
              </a:endParaRPr>
            </a:p>
          </p:txBody>
        </p:sp>
        <p:sp>
          <p:nvSpPr>
            <p:cNvPr id="90119" name="文本框 34842"/>
            <p:cNvSpPr txBox="1"/>
            <p:nvPr/>
          </p:nvSpPr>
          <p:spPr>
            <a:xfrm>
              <a:off x="4392" y="8054"/>
              <a:ext cx="362" cy="539"/>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7</a:t>
              </a:r>
              <a:endParaRPr lang="en-US" altLang="zh-CN" sz="1400">
                <a:latin typeface="Arial" panose="020B0604020202020204" pitchFamily="34" charset="0"/>
                <a:ea typeface="宋体" panose="02010600030101010101" pitchFamily="2" charset="-122"/>
              </a:endParaRPr>
            </a:p>
          </p:txBody>
        </p:sp>
        <p:sp>
          <p:nvSpPr>
            <p:cNvPr id="90120" name="文本框 34843"/>
            <p:cNvSpPr txBox="1"/>
            <p:nvPr/>
          </p:nvSpPr>
          <p:spPr>
            <a:xfrm>
              <a:off x="4752" y="8054"/>
              <a:ext cx="362" cy="539"/>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8</a:t>
              </a:r>
              <a:endParaRPr lang="en-US" altLang="zh-CN" sz="1400">
                <a:latin typeface="Arial" panose="020B0604020202020204" pitchFamily="34" charset="0"/>
                <a:ea typeface="宋体" panose="02010600030101010101" pitchFamily="2" charset="-122"/>
              </a:endParaRPr>
            </a:p>
          </p:txBody>
        </p:sp>
        <p:sp>
          <p:nvSpPr>
            <p:cNvPr id="90121" name="文本框 34844"/>
            <p:cNvSpPr txBox="1"/>
            <p:nvPr/>
          </p:nvSpPr>
          <p:spPr>
            <a:xfrm>
              <a:off x="5112" y="8054"/>
              <a:ext cx="360" cy="539"/>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9</a:t>
              </a:r>
              <a:endParaRPr lang="en-US" altLang="zh-CN" sz="1400">
                <a:latin typeface="Arial" panose="020B0604020202020204" pitchFamily="34" charset="0"/>
                <a:ea typeface="宋体" panose="02010600030101010101" pitchFamily="2" charset="-122"/>
              </a:endParaRPr>
            </a:p>
          </p:txBody>
        </p:sp>
        <p:sp>
          <p:nvSpPr>
            <p:cNvPr id="90122" name="文本框 34845"/>
            <p:cNvSpPr txBox="1"/>
            <p:nvPr/>
          </p:nvSpPr>
          <p:spPr>
            <a:xfrm>
              <a:off x="5472" y="8054"/>
              <a:ext cx="359" cy="539"/>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0</a:t>
              </a:r>
              <a:endParaRPr lang="en-US" altLang="zh-CN" sz="1400">
                <a:latin typeface="Arial" panose="020B0604020202020204" pitchFamily="34" charset="0"/>
                <a:ea typeface="宋体" panose="02010600030101010101" pitchFamily="2" charset="-122"/>
              </a:endParaRPr>
            </a:p>
          </p:txBody>
        </p:sp>
        <p:sp>
          <p:nvSpPr>
            <p:cNvPr id="90123" name="文本框 34846"/>
            <p:cNvSpPr txBox="1"/>
            <p:nvPr/>
          </p:nvSpPr>
          <p:spPr>
            <a:xfrm>
              <a:off x="5831" y="8054"/>
              <a:ext cx="360" cy="539"/>
            </a:xfrm>
            <a:prstGeom prst="rect">
              <a:avLst/>
            </a:prstGeom>
            <a:no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1</a:t>
              </a:r>
              <a:endParaRPr lang="en-US" altLang="zh-CN" sz="1400">
                <a:latin typeface="Arial" panose="020B0604020202020204" pitchFamily="34" charset="0"/>
                <a:ea typeface="宋体" panose="02010600030101010101" pitchFamily="2" charset="-122"/>
              </a:endParaRPr>
            </a:p>
          </p:txBody>
        </p:sp>
        <p:sp>
          <p:nvSpPr>
            <p:cNvPr id="90124" name="文本框 34847"/>
            <p:cNvSpPr txBox="1"/>
            <p:nvPr/>
          </p:nvSpPr>
          <p:spPr>
            <a:xfrm>
              <a:off x="6193" y="8054"/>
              <a:ext cx="360" cy="539"/>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2</a:t>
              </a:r>
              <a:endParaRPr lang="en-US" altLang="zh-CN" sz="1400">
                <a:latin typeface="Arial" panose="020B0604020202020204" pitchFamily="34" charset="0"/>
                <a:ea typeface="宋体" panose="02010600030101010101" pitchFamily="2" charset="-122"/>
              </a:endParaRPr>
            </a:p>
          </p:txBody>
        </p:sp>
        <p:sp>
          <p:nvSpPr>
            <p:cNvPr id="90125" name="文本框 34848"/>
            <p:cNvSpPr txBox="1"/>
            <p:nvPr/>
          </p:nvSpPr>
          <p:spPr>
            <a:xfrm>
              <a:off x="6553" y="8054"/>
              <a:ext cx="359" cy="538"/>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3</a:t>
              </a:r>
              <a:endParaRPr lang="en-US" altLang="zh-CN" sz="1400">
                <a:latin typeface="Arial" panose="020B0604020202020204" pitchFamily="34" charset="0"/>
                <a:ea typeface="宋体" panose="02010600030101010101" pitchFamily="2" charset="-122"/>
              </a:endParaRPr>
            </a:p>
          </p:txBody>
        </p:sp>
        <p:sp>
          <p:nvSpPr>
            <p:cNvPr id="90126" name="文本框 34849"/>
            <p:cNvSpPr txBox="1"/>
            <p:nvPr/>
          </p:nvSpPr>
          <p:spPr>
            <a:xfrm>
              <a:off x="6912" y="8054"/>
              <a:ext cx="360" cy="538"/>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4</a:t>
              </a:r>
              <a:endParaRPr lang="en-US" altLang="zh-CN" sz="1400">
                <a:latin typeface="Arial" panose="020B0604020202020204" pitchFamily="34" charset="0"/>
                <a:ea typeface="宋体" panose="02010600030101010101" pitchFamily="2" charset="-122"/>
              </a:endParaRPr>
            </a:p>
          </p:txBody>
        </p:sp>
        <p:sp>
          <p:nvSpPr>
            <p:cNvPr id="90127" name="文本框 34850"/>
            <p:cNvSpPr txBox="1"/>
            <p:nvPr/>
          </p:nvSpPr>
          <p:spPr>
            <a:xfrm>
              <a:off x="7272" y="8054"/>
              <a:ext cx="360" cy="540"/>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5</a:t>
              </a:r>
              <a:endParaRPr lang="en-US" altLang="zh-CN" sz="1400">
                <a:latin typeface="Arial" panose="020B0604020202020204" pitchFamily="34" charset="0"/>
                <a:ea typeface="宋体" panose="02010600030101010101" pitchFamily="2" charset="-122"/>
              </a:endParaRPr>
            </a:p>
          </p:txBody>
        </p:sp>
        <p:sp>
          <p:nvSpPr>
            <p:cNvPr id="90128" name="文本框 34851"/>
            <p:cNvSpPr txBox="1"/>
            <p:nvPr/>
          </p:nvSpPr>
          <p:spPr>
            <a:xfrm>
              <a:off x="7632" y="8054"/>
              <a:ext cx="360" cy="540"/>
            </a:xfrm>
            <a:prstGeom prst="rect">
              <a:avLst/>
            </a:prstGeom>
            <a:no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6</a:t>
              </a:r>
              <a:endParaRPr lang="en-US" altLang="zh-CN" sz="1400">
                <a:latin typeface="Arial" panose="020B0604020202020204" pitchFamily="34" charset="0"/>
                <a:ea typeface="宋体" panose="02010600030101010101" pitchFamily="2" charset="-122"/>
              </a:endParaRPr>
            </a:p>
          </p:txBody>
        </p:sp>
        <p:sp>
          <p:nvSpPr>
            <p:cNvPr id="90129" name="文本框 34852"/>
            <p:cNvSpPr txBox="1"/>
            <p:nvPr/>
          </p:nvSpPr>
          <p:spPr>
            <a:xfrm>
              <a:off x="7992" y="8054"/>
              <a:ext cx="360" cy="538"/>
            </a:xfrm>
            <a:prstGeom prst="rect">
              <a:avLst/>
            </a:prstGeom>
            <a:solidFill>
              <a:srgbClr val="C0C0C0">
                <a:alpha val="50000"/>
              </a:srgbClr>
            </a:solidFill>
            <a:ln w="9525" cap="flat" cmpd="sng">
              <a:solidFill>
                <a:srgbClr val="000000"/>
              </a:solidFill>
              <a:prstDash val="solid"/>
              <a:miter/>
              <a:headEnd type="none" w="med" len="med"/>
              <a:tailEnd type="none" w="med" len="med"/>
            </a:ln>
          </p:spPr>
          <p:txBody>
            <a:bodyPr tIns="72000" anchor="t" anchorCtr="0"/>
            <a:lstStyle/>
            <a:p>
              <a:pPr algn="just"/>
              <a:r>
                <a:rPr lang="en-US" altLang="zh-CN" sz="1400">
                  <a:latin typeface="Times New Roman" panose="02020603050405020304" pitchFamily="18" charset="0"/>
                  <a:ea typeface="宋体" panose="02010600030101010101" pitchFamily="2" charset="-122"/>
                </a:rPr>
                <a:t>7</a:t>
              </a:r>
              <a:endParaRPr lang="en-US" altLang="zh-CN" sz="1400">
                <a:latin typeface="Arial" panose="020B0604020202020204" pitchFamily="34" charset="0"/>
                <a:ea typeface="宋体" panose="02010600030101010101" pitchFamily="2" charset="-122"/>
              </a:endParaRPr>
            </a:p>
          </p:txBody>
        </p:sp>
        <p:sp>
          <p:nvSpPr>
            <p:cNvPr id="90130" name="直接连接符 34853"/>
            <p:cNvSpPr/>
            <p:nvPr/>
          </p:nvSpPr>
          <p:spPr>
            <a:xfrm>
              <a:off x="3492" y="9206"/>
              <a:ext cx="2880" cy="1"/>
            </a:xfrm>
            <a:prstGeom prst="line">
              <a:avLst/>
            </a:prstGeom>
            <a:ln w="9525" cap="flat" cmpd="sng">
              <a:solidFill>
                <a:srgbClr val="000000"/>
              </a:solidFill>
              <a:prstDash val="solid"/>
              <a:round/>
              <a:headEnd type="none" w="med" len="med"/>
              <a:tailEnd type="none" w="med" len="med"/>
            </a:ln>
          </p:spPr>
        </p:sp>
        <p:sp>
          <p:nvSpPr>
            <p:cNvPr id="90131" name="直接连接符 34854"/>
            <p:cNvSpPr/>
            <p:nvPr/>
          </p:nvSpPr>
          <p:spPr>
            <a:xfrm flipV="1">
              <a:off x="3492" y="8582"/>
              <a:ext cx="2" cy="624"/>
            </a:xfrm>
            <a:prstGeom prst="line">
              <a:avLst/>
            </a:prstGeom>
            <a:ln w="9525" cap="flat" cmpd="sng">
              <a:solidFill>
                <a:srgbClr val="000000"/>
              </a:solidFill>
              <a:prstDash val="solid"/>
              <a:round/>
              <a:headEnd type="none" w="med" len="med"/>
              <a:tailEnd type="triangle" w="med" len="med"/>
            </a:ln>
          </p:spPr>
        </p:sp>
        <p:sp>
          <p:nvSpPr>
            <p:cNvPr id="90132" name="直接连接符 34855"/>
            <p:cNvSpPr/>
            <p:nvPr/>
          </p:nvSpPr>
          <p:spPr>
            <a:xfrm flipV="1">
              <a:off x="4932" y="8582"/>
              <a:ext cx="1" cy="624"/>
            </a:xfrm>
            <a:prstGeom prst="line">
              <a:avLst/>
            </a:prstGeom>
            <a:ln w="9525" cap="flat" cmpd="sng">
              <a:solidFill>
                <a:srgbClr val="000000"/>
              </a:solidFill>
              <a:prstDash val="solid"/>
              <a:round/>
              <a:headEnd type="none" w="med" len="med"/>
              <a:tailEnd type="triangle" w="med" len="med"/>
            </a:ln>
          </p:spPr>
        </p:sp>
        <p:sp>
          <p:nvSpPr>
            <p:cNvPr id="90133" name="直接连接符 34856"/>
            <p:cNvSpPr/>
            <p:nvPr/>
          </p:nvSpPr>
          <p:spPr>
            <a:xfrm flipV="1">
              <a:off x="3852" y="8582"/>
              <a:ext cx="1" cy="624"/>
            </a:xfrm>
            <a:prstGeom prst="line">
              <a:avLst/>
            </a:prstGeom>
            <a:ln w="9525" cap="flat" cmpd="sng">
              <a:solidFill>
                <a:srgbClr val="000000"/>
              </a:solidFill>
              <a:prstDash val="dash"/>
              <a:round/>
              <a:headEnd type="none" w="med" len="med"/>
              <a:tailEnd type="triangle" w="med" len="med"/>
            </a:ln>
          </p:spPr>
        </p:sp>
        <p:sp>
          <p:nvSpPr>
            <p:cNvPr id="90134" name="直接连接符 34857"/>
            <p:cNvSpPr/>
            <p:nvPr/>
          </p:nvSpPr>
          <p:spPr>
            <a:xfrm flipV="1">
              <a:off x="4212" y="8582"/>
              <a:ext cx="1" cy="624"/>
            </a:xfrm>
            <a:prstGeom prst="line">
              <a:avLst/>
            </a:prstGeom>
            <a:ln w="9525" cap="flat" cmpd="sng">
              <a:solidFill>
                <a:srgbClr val="000000"/>
              </a:solidFill>
              <a:prstDash val="dash"/>
              <a:round/>
              <a:headEnd type="none" w="med" len="med"/>
              <a:tailEnd type="triangle" w="med" len="med"/>
            </a:ln>
          </p:spPr>
        </p:sp>
        <p:sp>
          <p:nvSpPr>
            <p:cNvPr id="90135" name="直接连接符 34858"/>
            <p:cNvSpPr/>
            <p:nvPr/>
          </p:nvSpPr>
          <p:spPr>
            <a:xfrm>
              <a:off x="6372" y="8567"/>
              <a:ext cx="1" cy="624"/>
            </a:xfrm>
            <a:prstGeom prst="line">
              <a:avLst/>
            </a:prstGeom>
            <a:ln w="9525" cap="flat" cmpd="sng">
              <a:solidFill>
                <a:srgbClr val="000000"/>
              </a:solidFill>
              <a:prstDash val="solid"/>
              <a:round/>
              <a:headEnd type="none" w="med" len="med"/>
              <a:tailEnd type="none" w="med" len="med"/>
            </a:ln>
          </p:spPr>
        </p:sp>
        <p:sp>
          <p:nvSpPr>
            <p:cNvPr id="90136" name="直接连接符 34859"/>
            <p:cNvSpPr/>
            <p:nvPr/>
          </p:nvSpPr>
          <p:spPr>
            <a:xfrm>
              <a:off x="5291" y="8899"/>
              <a:ext cx="2880" cy="1"/>
            </a:xfrm>
            <a:prstGeom prst="line">
              <a:avLst/>
            </a:prstGeom>
            <a:ln w="9525" cap="flat" cmpd="sng">
              <a:solidFill>
                <a:srgbClr val="000000"/>
              </a:solidFill>
              <a:prstDash val="solid"/>
              <a:round/>
              <a:headEnd type="none" w="med" len="med"/>
              <a:tailEnd type="none" w="med" len="med"/>
            </a:ln>
          </p:spPr>
        </p:sp>
        <p:sp>
          <p:nvSpPr>
            <p:cNvPr id="90137" name="直接连接符 34860"/>
            <p:cNvSpPr/>
            <p:nvPr/>
          </p:nvSpPr>
          <p:spPr>
            <a:xfrm flipV="1">
              <a:off x="5291" y="8588"/>
              <a:ext cx="1" cy="311"/>
            </a:xfrm>
            <a:prstGeom prst="line">
              <a:avLst/>
            </a:prstGeom>
            <a:ln w="9525" cap="flat" cmpd="sng">
              <a:solidFill>
                <a:srgbClr val="000000"/>
              </a:solidFill>
              <a:prstDash val="solid"/>
              <a:round/>
              <a:headEnd type="none" w="med" len="med"/>
              <a:tailEnd type="triangle" w="med" len="med"/>
            </a:ln>
          </p:spPr>
        </p:sp>
        <p:sp>
          <p:nvSpPr>
            <p:cNvPr id="90138" name="直接连接符 34861"/>
            <p:cNvSpPr/>
            <p:nvPr/>
          </p:nvSpPr>
          <p:spPr>
            <a:xfrm flipV="1">
              <a:off x="6732" y="8581"/>
              <a:ext cx="1" cy="313"/>
            </a:xfrm>
            <a:prstGeom prst="line">
              <a:avLst/>
            </a:prstGeom>
            <a:ln w="9525" cap="flat" cmpd="sng">
              <a:solidFill>
                <a:srgbClr val="000000"/>
              </a:solidFill>
              <a:prstDash val="solid"/>
              <a:round/>
              <a:headEnd type="none" w="med" len="med"/>
              <a:tailEnd type="triangle" w="med" len="med"/>
            </a:ln>
          </p:spPr>
        </p:sp>
        <p:sp>
          <p:nvSpPr>
            <p:cNvPr id="90139" name="直接连接符 34862"/>
            <p:cNvSpPr/>
            <p:nvPr/>
          </p:nvSpPr>
          <p:spPr>
            <a:xfrm flipV="1">
              <a:off x="5651" y="8582"/>
              <a:ext cx="1" cy="311"/>
            </a:xfrm>
            <a:prstGeom prst="line">
              <a:avLst/>
            </a:prstGeom>
            <a:ln w="9525" cap="flat" cmpd="sng">
              <a:solidFill>
                <a:srgbClr val="000000"/>
              </a:solidFill>
              <a:prstDash val="dash"/>
              <a:round/>
              <a:headEnd type="none" w="med" len="med"/>
              <a:tailEnd type="triangle" w="med" len="med"/>
            </a:ln>
          </p:spPr>
        </p:sp>
        <p:sp>
          <p:nvSpPr>
            <p:cNvPr id="90140" name="直接连接符 34863"/>
            <p:cNvSpPr/>
            <p:nvPr/>
          </p:nvSpPr>
          <p:spPr>
            <a:xfrm flipV="1">
              <a:off x="6011" y="8588"/>
              <a:ext cx="1" cy="311"/>
            </a:xfrm>
            <a:prstGeom prst="line">
              <a:avLst/>
            </a:prstGeom>
            <a:ln w="9525" cap="flat" cmpd="sng">
              <a:solidFill>
                <a:srgbClr val="000000"/>
              </a:solidFill>
              <a:prstDash val="dash"/>
              <a:round/>
              <a:headEnd type="none" w="med" len="med"/>
              <a:tailEnd type="triangle" w="med" len="med"/>
            </a:ln>
          </p:spPr>
        </p:sp>
        <p:sp>
          <p:nvSpPr>
            <p:cNvPr id="90141" name="直接连接符 34864"/>
            <p:cNvSpPr/>
            <p:nvPr/>
          </p:nvSpPr>
          <p:spPr>
            <a:xfrm>
              <a:off x="8171" y="8581"/>
              <a:ext cx="1" cy="328"/>
            </a:xfrm>
            <a:prstGeom prst="line">
              <a:avLst/>
            </a:prstGeom>
            <a:ln w="9525" cap="flat" cmpd="sng">
              <a:solidFill>
                <a:srgbClr val="000000"/>
              </a:solidFill>
              <a:prstDash val="solid"/>
              <a:round/>
              <a:headEnd type="none" w="med" len="med"/>
              <a:tailEnd type="none" w="med" len="med"/>
            </a:ln>
          </p:spPr>
        </p:sp>
        <p:sp>
          <p:nvSpPr>
            <p:cNvPr id="90142" name="文本框 34865"/>
            <p:cNvSpPr txBox="1"/>
            <p:nvPr/>
          </p:nvSpPr>
          <p:spPr>
            <a:xfrm>
              <a:off x="331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D</a:t>
              </a:r>
              <a:endParaRPr lang="en-US" altLang="zh-CN" sz="1400">
                <a:latin typeface="Arial" panose="020B0604020202020204" pitchFamily="34" charset="0"/>
                <a:ea typeface="宋体" panose="02010600030101010101" pitchFamily="2" charset="-122"/>
              </a:endParaRPr>
            </a:p>
          </p:txBody>
        </p:sp>
        <p:sp>
          <p:nvSpPr>
            <p:cNvPr id="90143" name="文本框 34866"/>
            <p:cNvSpPr txBox="1"/>
            <p:nvPr/>
          </p:nvSpPr>
          <p:spPr>
            <a:xfrm>
              <a:off x="367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D</a:t>
              </a:r>
              <a:endParaRPr lang="en-US" altLang="zh-CN" sz="1400">
                <a:latin typeface="Arial" panose="020B0604020202020204" pitchFamily="34" charset="0"/>
                <a:ea typeface="宋体" panose="02010600030101010101" pitchFamily="2" charset="-122"/>
              </a:endParaRPr>
            </a:p>
          </p:txBody>
        </p:sp>
        <p:sp>
          <p:nvSpPr>
            <p:cNvPr id="90144" name="文本框 34867"/>
            <p:cNvSpPr txBox="1"/>
            <p:nvPr/>
          </p:nvSpPr>
          <p:spPr>
            <a:xfrm>
              <a:off x="403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S</a:t>
              </a:r>
              <a:endParaRPr lang="en-US" altLang="zh-CN" sz="1400">
                <a:latin typeface="Arial" panose="020B0604020202020204" pitchFamily="34" charset="0"/>
                <a:ea typeface="宋体" panose="02010600030101010101" pitchFamily="2" charset="-122"/>
              </a:endParaRPr>
            </a:p>
          </p:txBody>
        </p:sp>
        <p:sp>
          <p:nvSpPr>
            <p:cNvPr id="90145" name="文本框 34868"/>
            <p:cNvSpPr txBox="1"/>
            <p:nvPr/>
          </p:nvSpPr>
          <p:spPr>
            <a:xfrm>
              <a:off x="439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D</a:t>
              </a:r>
              <a:endParaRPr lang="en-US" altLang="zh-CN" sz="1400">
                <a:latin typeface="Arial" panose="020B0604020202020204" pitchFamily="34" charset="0"/>
                <a:ea typeface="宋体" panose="02010600030101010101" pitchFamily="2" charset="-122"/>
              </a:endParaRPr>
            </a:p>
          </p:txBody>
        </p:sp>
        <p:sp>
          <p:nvSpPr>
            <p:cNvPr id="90146" name="文本框 34869"/>
            <p:cNvSpPr txBox="1"/>
            <p:nvPr/>
          </p:nvSpPr>
          <p:spPr>
            <a:xfrm>
              <a:off x="475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D</a:t>
              </a:r>
              <a:endParaRPr lang="en-US" altLang="zh-CN" sz="1400">
                <a:latin typeface="Arial" panose="020B0604020202020204" pitchFamily="34" charset="0"/>
                <a:ea typeface="宋体" panose="02010600030101010101" pitchFamily="2" charset="-122"/>
              </a:endParaRPr>
            </a:p>
          </p:txBody>
        </p:sp>
        <p:sp>
          <p:nvSpPr>
            <p:cNvPr id="90147" name="文本框 34870"/>
            <p:cNvSpPr txBox="1"/>
            <p:nvPr/>
          </p:nvSpPr>
          <p:spPr>
            <a:xfrm>
              <a:off x="511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D</a:t>
              </a:r>
              <a:endParaRPr lang="en-US" altLang="zh-CN" sz="1400">
                <a:latin typeface="Arial" panose="020B0604020202020204" pitchFamily="34" charset="0"/>
                <a:ea typeface="宋体" panose="02010600030101010101" pitchFamily="2" charset="-122"/>
              </a:endParaRPr>
            </a:p>
          </p:txBody>
        </p:sp>
        <p:sp>
          <p:nvSpPr>
            <p:cNvPr id="90148" name="文本框 34871"/>
            <p:cNvSpPr txBox="1"/>
            <p:nvPr/>
          </p:nvSpPr>
          <p:spPr>
            <a:xfrm>
              <a:off x="547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D</a:t>
              </a:r>
              <a:endParaRPr lang="en-US" altLang="zh-CN" sz="1400">
                <a:latin typeface="Arial" panose="020B0604020202020204" pitchFamily="34" charset="0"/>
                <a:ea typeface="宋体" panose="02010600030101010101" pitchFamily="2" charset="-122"/>
              </a:endParaRPr>
            </a:p>
          </p:txBody>
        </p:sp>
        <p:sp>
          <p:nvSpPr>
            <p:cNvPr id="90149" name="文本框 34872"/>
            <p:cNvSpPr txBox="1"/>
            <p:nvPr/>
          </p:nvSpPr>
          <p:spPr>
            <a:xfrm>
              <a:off x="583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S</a:t>
              </a:r>
              <a:endParaRPr lang="en-US" altLang="zh-CN" sz="1400">
                <a:latin typeface="Arial" panose="020B0604020202020204" pitchFamily="34" charset="0"/>
                <a:ea typeface="宋体" panose="02010600030101010101" pitchFamily="2" charset="-122"/>
              </a:endParaRPr>
            </a:p>
          </p:txBody>
        </p:sp>
        <p:sp>
          <p:nvSpPr>
            <p:cNvPr id="90150" name="文本框 34873"/>
            <p:cNvSpPr txBox="1"/>
            <p:nvPr/>
          </p:nvSpPr>
          <p:spPr>
            <a:xfrm>
              <a:off x="619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U</a:t>
              </a:r>
              <a:endParaRPr lang="en-US" altLang="zh-CN" sz="1400">
                <a:latin typeface="Arial" panose="020B0604020202020204" pitchFamily="34" charset="0"/>
                <a:ea typeface="宋体" panose="02010600030101010101" pitchFamily="2" charset="-122"/>
              </a:endParaRPr>
            </a:p>
          </p:txBody>
        </p:sp>
        <p:sp>
          <p:nvSpPr>
            <p:cNvPr id="90151" name="文本框 34874"/>
            <p:cNvSpPr txBox="1"/>
            <p:nvPr/>
          </p:nvSpPr>
          <p:spPr>
            <a:xfrm>
              <a:off x="655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D</a:t>
              </a:r>
              <a:endParaRPr lang="en-US" altLang="zh-CN" sz="1400">
                <a:latin typeface="Arial" panose="020B0604020202020204" pitchFamily="34" charset="0"/>
                <a:ea typeface="宋体" panose="02010600030101010101" pitchFamily="2" charset="-122"/>
              </a:endParaRPr>
            </a:p>
          </p:txBody>
        </p:sp>
        <p:sp>
          <p:nvSpPr>
            <p:cNvPr id="90152" name="文本框 34875"/>
            <p:cNvSpPr txBox="1"/>
            <p:nvPr/>
          </p:nvSpPr>
          <p:spPr>
            <a:xfrm>
              <a:off x="691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D</a:t>
              </a:r>
              <a:endParaRPr lang="en-US" altLang="zh-CN" sz="1400">
                <a:latin typeface="Arial" panose="020B0604020202020204" pitchFamily="34" charset="0"/>
                <a:ea typeface="宋体" panose="02010600030101010101" pitchFamily="2" charset="-122"/>
              </a:endParaRPr>
            </a:p>
          </p:txBody>
        </p:sp>
        <p:sp>
          <p:nvSpPr>
            <p:cNvPr id="90153" name="文本框 34876"/>
            <p:cNvSpPr txBox="1"/>
            <p:nvPr/>
          </p:nvSpPr>
          <p:spPr>
            <a:xfrm>
              <a:off x="727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D</a:t>
              </a:r>
              <a:endParaRPr lang="en-US" altLang="zh-CN" sz="1400">
                <a:latin typeface="Arial" panose="020B0604020202020204" pitchFamily="34" charset="0"/>
                <a:ea typeface="宋体" panose="02010600030101010101" pitchFamily="2" charset="-122"/>
              </a:endParaRPr>
            </a:p>
          </p:txBody>
        </p:sp>
        <p:sp>
          <p:nvSpPr>
            <p:cNvPr id="90154" name="文本框 34877"/>
            <p:cNvSpPr txBox="1"/>
            <p:nvPr/>
          </p:nvSpPr>
          <p:spPr>
            <a:xfrm>
              <a:off x="763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S</a:t>
              </a:r>
              <a:endParaRPr lang="en-US" altLang="zh-CN" sz="1400">
                <a:latin typeface="Arial" panose="020B0604020202020204" pitchFamily="34" charset="0"/>
                <a:ea typeface="宋体" panose="02010600030101010101" pitchFamily="2" charset="-122"/>
              </a:endParaRPr>
            </a:p>
          </p:txBody>
        </p:sp>
        <p:sp>
          <p:nvSpPr>
            <p:cNvPr id="90155" name="文本框 34878"/>
            <p:cNvSpPr txBox="1"/>
            <p:nvPr/>
          </p:nvSpPr>
          <p:spPr>
            <a:xfrm>
              <a:off x="7992" y="7742"/>
              <a:ext cx="360" cy="312"/>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U</a:t>
              </a:r>
              <a:endParaRPr lang="en-US" altLang="zh-CN" sz="1400">
                <a:latin typeface="Arial" panose="020B0604020202020204" pitchFamily="34" charset="0"/>
                <a:ea typeface="宋体" panose="02010600030101010101" pitchFamily="2" charset="-122"/>
              </a:endParaRPr>
            </a:p>
          </p:txBody>
        </p:sp>
      </p:grpSp>
      <p:sp>
        <p:nvSpPr>
          <p:cNvPr id="90156" name="矩形 34879"/>
          <p:cNvSpPr/>
          <p:nvPr/>
        </p:nvSpPr>
        <p:spPr>
          <a:xfrm>
            <a:off x="6858000" y="5486400"/>
            <a:ext cx="3657600" cy="368300"/>
          </a:xfrm>
          <a:prstGeom prst="rect">
            <a:avLst/>
          </a:prstGeom>
          <a:noFill/>
          <a:ln w="9525">
            <a:noFill/>
          </a:ln>
        </p:spPr>
        <p:txBody>
          <a:bodyPr anchor="ctr" anchorCtr="0">
            <a:spAutoFit/>
          </a:bodyPr>
          <a:lstStyle/>
          <a:p>
            <a:pPr algn="ctr"/>
            <a:r>
              <a:rPr lang="zh-CN" altLang="en-US" b="0" dirty="0">
                <a:latin typeface="Arial" panose="020B0604020202020204" pitchFamily="34" charset="0"/>
                <a:ea typeface="宋体" panose="02010600030101010101" pitchFamily="2" charset="-122"/>
              </a:rPr>
              <a:t>图</a:t>
            </a:r>
            <a:r>
              <a:rPr lang="en-US" altLang="zh-CN" b="0">
                <a:latin typeface="Arial" panose="020B0604020202020204" pitchFamily="34" charset="0"/>
                <a:ea typeface="宋体" panose="02010600030101010101" pitchFamily="2" charset="-122"/>
              </a:rPr>
              <a:t>6-10 TDD</a:t>
            </a:r>
            <a:r>
              <a:rPr lang="zh-CN" altLang="en-US" b="0" dirty="0">
                <a:latin typeface="Arial" panose="020B0604020202020204" pitchFamily="34" charset="0"/>
                <a:ea typeface="宋体" panose="02010600030101010101" pitchFamily="2" charset="-122"/>
              </a:rPr>
              <a:t>系统</a:t>
            </a:r>
            <a:r>
              <a:rPr lang="en-US" altLang="zh-CN" b="0">
                <a:latin typeface="Arial" panose="020B0604020202020204" pitchFamily="34" charset="0"/>
                <a:ea typeface="宋体" panose="02010600030101010101" pitchFamily="2" charset="-122"/>
              </a:rPr>
              <a:t>HARQ</a:t>
            </a:r>
            <a:r>
              <a:rPr lang="zh-CN" altLang="en-US" b="0" dirty="0">
                <a:latin typeface="Arial" panose="020B0604020202020204" pitchFamily="34" charset="0"/>
                <a:ea typeface="宋体" panose="02010600030101010101" pitchFamily="2" charset="-122"/>
              </a:rPr>
              <a:t>过程示例</a:t>
            </a:r>
            <a:endParaRPr lang="zh-CN" altLang="en-US" b="0" dirty="0">
              <a:latin typeface="Arial" panose="020B0604020202020204" pitchFamily="34" charset="0"/>
              <a:ea typeface="宋体" panose="02010600030101010101"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35841"/>
          <p:cNvSpPr>
            <a:spLocks noGrp="1"/>
          </p:cNvSpPr>
          <p:nvPr>
            <p:ph type="title"/>
          </p:nvPr>
        </p:nvSpPr>
        <p:spPr/>
        <p:txBody>
          <a:bodyPr anchor="t" anchorCtr="0"/>
          <a:lstStyle/>
          <a:p>
            <a:r>
              <a:rPr lang="en-US" altLang="zh-CN" sz="3800"/>
              <a:t>4</a:t>
            </a:r>
            <a:r>
              <a:rPr lang="zh-CN" altLang="en-US" sz="3800" dirty="0"/>
              <a:t>．多维动态资源分配与链路适配技术 </a:t>
            </a:r>
            <a:endParaRPr lang="zh-CN" altLang="en-US" sz="3800" dirty="0"/>
          </a:p>
        </p:txBody>
      </p:sp>
      <p:grpSp>
        <p:nvGrpSpPr>
          <p:cNvPr id="91138" name="组合 35992"/>
          <p:cNvGrpSpPr/>
          <p:nvPr/>
        </p:nvGrpSpPr>
        <p:grpSpPr>
          <a:xfrm>
            <a:off x="2133600" y="2133600"/>
            <a:ext cx="7010400" cy="3352800"/>
            <a:chOff x="384" y="1056"/>
            <a:chExt cx="4416" cy="2112"/>
          </a:xfrm>
        </p:grpSpPr>
        <p:grpSp>
          <p:nvGrpSpPr>
            <p:cNvPr id="91139" name="组合 35845"/>
            <p:cNvGrpSpPr/>
            <p:nvPr/>
          </p:nvGrpSpPr>
          <p:grpSpPr>
            <a:xfrm>
              <a:off x="795" y="1340"/>
              <a:ext cx="3697" cy="1429"/>
              <a:chOff x="2979" y="10056"/>
              <a:chExt cx="5635" cy="1911"/>
            </a:xfrm>
          </p:grpSpPr>
          <p:grpSp>
            <p:nvGrpSpPr>
              <p:cNvPr id="91140" name="组合 35846"/>
              <p:cNvGrpSpPr/>
              <p:nvPr/>
            </p:nvGrpSpPr>
            <p:grpSpPr>
              <a:xfrm>
                <a:off x="2979" y="10056"/>
                <a:ext cx="939" cy="1908"/>
                <a:chOff x="3448" y="10056"/>
                <a:chExt cx="939" cy="1905"/>
              </a:xfrm>
            </p:grpSpPr>
            <p:sp>
              <p:nvSpPr>
                <p:cNvPr id="91141" name="矩形 35847"/>
                <p:cNvSpPr/>
                <p:nvPr/>
              </p:nvSpPr>
              <p:spPr>
                <a:xfrm>
                  <a:off x="3448" y="10056"/>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2" name="矩形 35848"/>
                <p:cNvSpPr/>
                <p:nvPr/>
              </p:nvSpPr>
              <p:spPr>
                <a:xfrm>
                  <a:off x="3448" y="1060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3" name="矩形 35849"/>
                <p:cNvSpPr/>
                <p:nvPr/>
              </p:nvSpPr>
              <p:spPr>
                <a:xfrm>
                  <a:off x="3448" y="1032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4" name="矩形 35850"/>
                <p:cNvSpPr/>
                <p:nvPr/>
              </p:nvSpPr>
              <p:spPr>
                <a:xfrm>
                  <a:off x="3448" y="10872"/>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5" name="矩形 35851"/>
                <p:cNvSpPr/>
                <p:nvPr/>
              </p:nvSpPr>
              <p:spPr>
                <a:xfrm>
                  <a:off x="3448"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6" name="矩形 35852"/>
                <p:cNvSpPr/>
                <p:nvPr/>
              </p:nvSpPr>
              <p:spPr>
                <a:xfrm>
                  <a:off x="3448" y="11415"/>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7" name="矩形 35853"/>
                <p:cNvSpPr/>
                <p:nvPr/>
              </p:nvSpPr>
              <p:spPr>
                <a:xfrm>
                  <a:off x="3448" y="1168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8" name="矩形 35854"/>
                <p:cNvSpPr/>
                <p:nvPr/>
              </p:nvSpPr>
              <p:spPr>
                <a:xfrm>
                  <a:off x="3761"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49" name="矩形 35855"/>
                <p:cNvSpPr/>
                <p:nvPr/>
              </p:nvSpPr>
              <p:spPr>
                <a:xfrm>
                  <a:off x="3761"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0" name="矩形 35856"/>
                <p:cNvSpPr/>
                <p:nvPr/>
              </p:nvSpPr>
              <p:spPr>
                <a:xfrm>
                  <a:off x="3761"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1" name="矩形 35857"/>
                <p:cNvSpPr/>
                <p:nvPr/>
              </p:nvSpPr>
              <p:spPr>
                <a:xfrm>
                  <a:off x="3761"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2" name="矩形 35858"/>
                <p:cNvSpPr/>
                <p:nvPr/>
              </p:nvSpPr>
              <p:spPr>
                <a:xfrm>
                  <a:off x="3761"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3" name="矩形 35859"/>
                <p:cNvSpPr/>
                <p:nvPr/>
              </p:nvSpPr>
              <p:spPr>
                <a:xfrm>
                  <a:off x="3761"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4" name="矩形 35860"/>
                <p:cNvSpPr/>
                <p:nvPr/>
              </p:nvSpPr>
              <p:spPr>
                <a:xfrm>
                  <a:off x="3761"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5" name="矩形 35861"/>
                <p:cNvSpPr/>
                <p:nvPr/>
              </p:nvSpPr>
              <p:spPr>
                <a:xfrm>
                  <a:off x="4074"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6" name="矩形 35862"/>
                <p:cNvSpPr/>
                <p:nvPr/>
              </p:nvSpPr>
              <p:spPr>
                <a:xfrm>
                  <a:off x="4074"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7" name="矩形 35863"/>
                <p:cNvSpPr/>
                <p:nvPr/>
              </p:nvSpPr>
              <p:spPr>
                <a:xfrm>
                  <a:off x="4074"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8" name="矩形 35864"/>
                <p:cNvSpPr/>
                <p:nvPr/>
              </p:nvSpPr>
              <p:spPr>
                <a:xfrm>
                  <a:off x="4074"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59" name="矩形 35865"/>
                <p:cNvSpPr/>
                <p:nvPr/>
              </p:nvSpPr>
              <p:spPr>
                <a:xfrm>
                  <a:off x="4074"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0" name="矩形 35866"/>
                <p:cNvSpPr/>
                <p:nvPr/>
              </p:nvSpPr>
              <p:spPr>
                <a:xfrm>
                  <a:off x="4074"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1" name="矩形 35867"/>
                <p:cNvSpPr/>
                <p:nvPr/>
              </p:nvSpPr>
              <p:spPr>
                <a:xfrm>
                  <a:off x="4074"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grpSp>
            <p:nvGrpSpPr>
              <p:cNvPr id="91162" name="组合 35868"/>
              <p:cNvGrpSpPr/>
              <p:nvPr/>
            </p:nvGrpSpPr>
            <p:grpSpPr>
              <a:xfrm>
                <a:off x="3918" y="10056"/>
                <a:ext cx="940" cy="1909"/>
                <a:chOff x="3448" y="10056"/>
                <a:chExt cx="939" cy="1905"/>
              </a:xfrm>
            </p:grpSpPr>
            <p:sp>
              <p:nvSpPr>
                <p:cNvPr id="91163" name="矩形 35869"/>
                <p:cNvSpPr/>
                <p:nvPr/>
              </p:nvSpPr>
              <p:spPr>
                <a:xfrm>
                  <a:off x="3448" y="10056"/>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4" name="矩形 35870"/>
                <p:cNvSpPr/>
                <p:nvPr/>
              </p:nvSpPr>
              <p:spPr>
                <a:xfrm>
                  <a:off x="3448" y="1060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5" name="矩形 35871"/>
                <p:cNvSpPr/>
                <p:nvPr/>
              </p:nvSpPr>
              <p:spPr>
                <a:xfrm>
                  <a:off x="3448" y="1032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6" name="矩形 35872"/>
                <p:cNvSpPr/>
                <p:nvPr/>
              </p:nvSpPr>
              <p:spPr>
                <a:xfrm>
                  <a:off x="3448" y="10872"/>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7" name="矩形 35873"/>
                <p:cNvSpPr/>
                <p:nvPr/>
              </p:nvSpPr>
              <p:spPr>
                <a:xfrm>
                  <a:off x="3448"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8" name="矩形 35874"/>
                <p:cNvSpPr/>
                <p:nvPr/>
              </p:nvSpPr>
              <p:spPr>
                <a:xfrm>
                  <a:off x="3448" y="11415"/>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69" name="矩形 35875"/>
                <p:cNvSpPr/>
                <p:nvPr/>
              </p:nvSpPr>
              <p:spPr>
                <a:xfrm>
                  <a:off x="3448" y="1168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0" name="矩形 35876"/>
                <p:cNvSpPr/>
                <p:nvPr/>
              </p:nvSpPr>
              <p:spPr>
                <a:xfrm>
                  <a:off x="3761"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1" name="矩形 35877"/>
                <p:cNvSpPr/>
                <p:nvPr/>
              </p:nvSpPr>
              <p:spPr>
                <a:xfrm>
                  <a:off x="3761"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2" name="矩形 35878"/>
                <p:cNvSpPr/>
                <p:nvPr/>
              </p:nvSpPr>
              <p:spPr>
                <a:xfrm>
                  <a:off x="3761"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3" name="矩形 35879"/>
                <p:cNvSpPr/>
                <p:nvPr/>
              </p:nvSpPr>
              <p:spPr>
                <a:xfrm>
                  <a:off x="3761"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4" name="矩形 35880"/>
                <p:cNvSpPr/>
                <p:nvPr/>
              </p:nvSpPr>
              <p:spPr>
                <a:xfrm>
                  <a:off x="3761"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5" name="矩形 35881"/>
                <p:cNvSpPr/>
                <p:nvPr/>
              </p:nvSpPr>
              <p:spPr>
                <a:xfrm>
                  <a:off x="3761"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6" name="矩形 35882"/>
                <p:cNvSpPr/>
                <p:nvPr/>
              </p:nvSpPr>
              <p:spPr>
                <a:xfrm>
                  <a:off x="3761"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7" name="矩形 35883"/>
                <p:cNvSpPr/>
                <p:nvPr/>
              </p:nvSpPr>
              <p:spPr>
                <a:xfrm>
                  <a:off x="4074"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8" name="矩形 35884"/>
                <p:cNvSpPr/>
                <p:nvPr/>
              </p:nvSpPr>
              <p:spPr>
                <a:xfrm>
                  <a:off x="4074"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79" name="矩形 35885"/>
                <p:cNvSpPr/>
                <p:nvPr/>
              </p:nvSpPr>
              <p:spPr>
                <a:xfrm>
                  <a:off x="4074"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0" name="矩形 35886"/>
                <p:cNvSpPr/>
                <p:nvPr/>
              </p:nvSpPr>
              <p:spPr>
                <a:xfrm>
                  <a:off x="4074"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1" name="矩形 35887"/>
                <p:cNvSpPr/>
                <p:nvPr/>
              </p:nvSpPr>
              <p:spPr>
                <a:xfrm>
                  <a:off x="4074"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2" name="矩形 35888"/>
                <p:cNvSpPr/>
                <p:nvPr/>
              </p:nvSpPr>
              <p:spPr>
                <a:xfrm>
                  <a:off x="4074"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3" name="矩形 35889"/>
                <p:cNvSpPr/>
                <p:nvPr/>
              </p:nvSpPr>
              <p:spPr>
                <a:xfrm>
                  <a:off x="4074"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sp>
            <p:nvSpPr>
              <p:cNvPr id="91184" name="矩形 35890"/>
              <p:cNvSpPr/>
              <p:nvPr/>
            </p:nvSpPr>
            <p:spPr>
              <a:xfrm>
                <a:off x="4858" y="10056"/>
                <a:ext cx="313"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5" name="矩形 35891"/>
              <p:cNvSpPr/>
              <p:nvPr/>
            </p:nvSpPr>
            <p:spPr>
              <a:xfrm>
                <a:off x="4858" y="1060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6" name="矩形 35892"/>
              <p:cNvSpPr/>
              <p:nvPr/>
            </p:nvSpPr>
            <p:spPr>
              <a:xfrm>
                <a:off x="4858" y="10332"/>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7" name="矩形 35893"/>
              <p:cNvSpPr/>
              <p:nvPr/>
            </p:nvSpPr>
            <p:spPr>
              <a:xfrm>
                <a:off x="4858" y="1087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8" name="矩形 35894"/>
              <p:cNvSpPr/>
              <p:nvPr/>
            </p:nvSpPr>
            <p:spPr>
              <a:xfrm>
                <a:off x="4858" y="1114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89" name="矩形 35895"/>
              <p:cNvSpPr/>
              <p:nvPr/>
            </p:nvSpPr>
            <p:spPr>
              <a:xfrm>
                <a:off x="4858" y="1141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0" name="矩形 35896"/>
              <p:cNvSpPr/>
              <p:nvPr/>
            </p:nvSpPr>
            <p:spPr>
              <a:xfrm>
                <a:off x="4858" y="11691"/>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1" name="矩形 35897"/>
              <p:cNvSpPr/>
              <p:nvPr/>
            </p:nvSpPr>
            <p:spPr>
              <a:xfrm>
                <a:off x="5171" y="10056"/>
                <a:ext cx="312"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2" name="矩形 35898"/>
              <p:cNvSpPr/>
              <p:nvPr/>
            </p:nvSpPr>
            <p:spPr>
              <a:xfrm>
                <a:off x="5171" y="10603"/>
                <a:ext cx="312"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3" name="矩形 35899"/>
              <p:cNvSpPr/>
              <p:nvPr/>
            </p:nvSpPr>
            <p:spPr>
              <a:xfrm>
                <a:off x="5171" y="10332"/>
                <a:ext cx="312"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4" name="矩形 35900"/>
              <p:cNvSpPr/>
              <p:nvPr/>
            </p:nvSpPr>
            <p:spPr>
              <a:xfrm>
                <a:off x="5171" y="10877"/>
                <a:ext cx="312"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5" name="矩形 35901"/>
              <p:cNvSpPr/>
              <p:nvPr/>
            </p:nvSpPr>
            <p:spPr>
              <a:xfrm>
                <a:off x="5171" y="11147"/>
                <a:ext cx="312"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6" name="矩形 35902"/>
              <p:cNvSpPr/>
              <p:nvPr/>
            </p:nvSpPr>
            <p:spPr>
              <a:xfrm>
                <a:off x="5171" y="11420"/>
                <a:ext cx="312"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7" name="矩形 35903"/>
              <p:cNvSpPr/>
              <p:nvPr/>
            </p:nvSpPr>
            <p:spPr>
              <a:xfrm>
                <a:off x="5171" y="11692"/>
                <a:ext cx="312"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8" name="矩形 35904"/>
              <p:cNvSpPr/>
              <p:nvPr/>
            </p:nvSpPr>
            <p:spPr>
              <a:xfrm>
                <a:off x="5483" y="10056"/>
                <a:ext cx="313"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199" name="矩形 35905"/>
              <p:cNvSpPr/>
              <p:nvPr/>
            </p:nvSpPr>
            <p:spPr>
              <a:xfrm>
                <a:off x="5483" y="1060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0" name="矩形 35906"/>
              <p:cNvSpPr/>
              <p:nvPr/>
            </p:nvSpPr>
            <p:spPr>
              <a:xfrm>
                <a:off x="5483" y="10332"/>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1" name="矩形 35907"/>
              <p:cNvSpPr/>
              <p:nvPr/>
            </p:nvSpPr>
            <p:spPr>
              <a:xfrm>
                <a:off x="5483" y="10877"/>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2" name="矩形 35908"/>
              <p:cNvSpPr/>
              <p:nvPr/>
            </p:nvSpPr>
            <p:spPr>
              <a:xfrm>
                <a:off x="5483" y="1114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3" name="矩形 35909"/>
              <p:cNvSpPr/>
              <p:nvPr/>
            </p:nvSpPr>
            <p:spPr>
              <a:xfrm>
                <a:off x="5483" y="11420"/>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4" name="矩形 35910"/>
              <p:cNvSpPr/>
              <p:nvPr/>
            </p:nvSpPr>
            <p:spPr>
              <a:xfrm>
                <a:off x="5483" y="11692"/>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5" name="矩形 35911"/>
              <p:cNvSpPr/>
              <p:nvPr/>
            </p:nvSpPr>
            <p:spPr>
              <a:xfrm>
                <a:off x="5796" y="10056"/>
                <a:ext cx="313"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6" name="矩形 35912"/>
              <p:cNvSpPr/>
              <p:nvPr/>
            </p:nvSpPr>
            <p:spPr>
              <a:xfrm>
                <a:off x="5796" y="1060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7" name="矩形 35913"/>
              <p:cNvSpPr/>
              <p:nvPr/>
            </p:nvSpPr>
            <p:spPr>
              <a:xfrm>
                <a:off x="5796" y="10332"/>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8" name="矩形 35914"/>
              <p:cNvSpPr/>
              <p:nvPr/>
            </p:nvSpPr>
            <p:spPr>
              <a:xfrm>
                <a:off x="5796" y="10873"/>
                <a:ext cx="313" cy="275"/>
              </a:xfrm>
              <a:prstGeom prst="rect">
                <a:avLst/>
              </a:prstGeom>
              <a:solidFill>
                <a:srgbClr val="3366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09" name="矩形 35915"/>
              <p:cNvSpPr/>
              <p:nvPr/>
            </p:nvSpPr>
            <p:spPr>
              <a:xfrm>
                <a:off x="5796" y="1114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0" name="矩形 35916"/>
              <p:cNvSpPr/>
              <p:nvPr/>
            </p:nvSpPr>
            <p:spPr>
              <a:xfrm>
                <a:off x="5796" y="11419"/>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1" name="矩形 35917"/>
              <p:cNvSpPr/>
              <p:nvPr/>
            </p:nvSpPr>
            <p:spPr>
              <a:xfrm>
                <a:off x="5796" y="11692"/>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2" name="矩形 35918"/>
              <p:cNvSpPr/>
              <p:nvPr/>
            </p:nvSpPr>
            <p:spPr>
              <a:xfrm>
                <a:off x="6109" y="10056"/>
                <a:ext cx="314"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3" name="矩形 35919"/>
              <p:cNvSpPr/>
              <p:nvPr/>
            </p:nvSpPr>
            <p:spPr>
              <a:xfrm>
                <a:off x="6109" y="10603"/>
                <a:ext cx="314"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4" name="矩形 35920"/>
              <p:cNvSpPr/>
              <p:nvPr/>
            </p:nvSpPr>
            <p:spPr>
              <a:xfrm>
                <a:off x="6109" y="10332"/>
                <a:ext cx="314"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5" name="矩形 35921"/>
              <p:cNvSpPr/>
              <p:nvPr/>
            </p:nvSpPr>
            <p:spPr>
              <a:xfrm>
                <a:off x="6109" y="10877"/>
                <a:ext cx="314"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6" name="矩形 35922"/>
              <p:cNvSpPr/>
              <p:nvPr/>
            </p:nvSpPr>
            <p:spPr>
              <a:xfrm>
                <a:off x="6109" y="11147"/>
                <a:ext cx="314"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7" name="矩形 35923"/>
              <p:cNvSpPr/>
              <p:nvPr/>
            </p:nvSpPr>
            <p:spPr>
              <a:xfrm>
                <a:off x="6109" y="11420"/>
                <a:ext cx="314"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8" name="矩形 35924"/>
              <p:cNvSpPr/>
              <p:nvPr/>
            </p:nvSpPr>
            <p:spPr>
              <a:xfrm>
                <a:off x="6109" y="11693"/>
                <a:ext cx="314"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19" name="矩形 35925"/>
              <p:cNvSpPr/>
              <p:nvPr/>
            </p:nvSpPr>
            <p:spPr>
              <a:xfrm>
                <a:off x="6423" y="10056"/>
                <a:ext cx="313" cy="27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0" name="矩形 35926"/>
              <p:cNvSpPr/>
              <p:nvPr/>
            </p:nvSpPr>
            <p:spPr>
              <a:xfrm>
                <a:off x="6423" y="10603"/>
                <a:ext cx="313" cy="2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1" name="矩形 35927"/>
              <p:cNvSpPr/>
              <p:nvPr/>
            </p:nvSpPr>
            <p:spPr>
              <a:xfrm>
                <a:off x="6423" y="10332"/>
                <a:ext cx="313" cy="271"/>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2" name="矩形 35928"/>
              <p:cNvSpPr/>
              <p:nvPr/>
            </p:nvSpPr>
            <p:spPr>
              <a:xfrm>
                <a:off x="6423" y="10877"/>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3" name="矩形 35929"/>
              <p:cNvSpPr/>
              <p:nvPr/>
            </p:nvSpPr>
            <p:spPr>
              <a:xfrm>
                <a:off x="6423" y="1114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4" name="矩形 35930"/>
              <p:cNvSpPr/>
              <p:nvPr/>
            </p:nvSpPr>
            <p:spPr>
              <a:xfrm>
                <a:off x="6423" y="1142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5" name="矩形 35931"/>
              <p:cNvSpPr/>
              <p:nvPr/>
            </p:nvSpPr>
            <p:spPr>
              <a:xfrm>
                <a:off x="6423" y="1169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91226" name="组合 35932"/>
              <p:cNvGrpSpPr/>
              <p:nvPr/>
            </p:nvGrpSpPr>
            <p:grpSpPr>
              <a:xfrm>
                <a:off x="6735" y="10056"/>
                <a:ext cx="939" cy="1910"/>
                <a:chOff x="3448" y="10056"/>
                <a:chExt cx="939" cy="1905"/>
              </a:xfrm>
            </p:grpSpPr>
            <p:sp>
              <p:nvSpPr>
                <p:cNvPr id="91227" name="矩形 35933"/>
                <p:cNvSpPr/>
                <p:nvPr/>
              </p:nvSpPr>
              <p:spPr>
                <a:xfrm>
                  <a:off x="3448" y="10056"/>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8" name="矩形 35934"/>
                <p:cNvSpPr/>
                <p:nvPr/>
              </p:nvSpPr>
              <p:spPr>
                <a:xfrm>
                  <a:off x="3448" y="1060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29" name="矩形 35935"/>
                <p:cNvSpPr/>
                <p:nvPr/>
              </p:nvSpPr>
              <p:spPr>
                <a:xfrm>
                  <a:off x="3448" y="1032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0" name="矩形 35936"/>
                <p:cNvSpPr/>
                <p:nvPr/>
              </p:nvSpPr>
              <p:spPr>
                <a:xfrm>
                  <a:off x="3448" y="10872"/>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1" name="矩形 35937"/>
                <p:cNvSpPr/>
                <p:nvPr/>
              </p:nvSpPr>
              <p:spPr>
                <a:xfrm>
                  <a:off x="3448"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2" name="矩形 35938"/>
                <p:cNvSpPr/>
                <p:nvPr/>
              </p:nvSpPr>
              <p:spPr>
                <a:xfrm>
                  <a:off x="3448" y="11415"/>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3" name="矩形 35939"/>
                <p:cNvSpPr/>
                <p:nvPr/>
              </p:nvSpPr>
              <p:spPr>
                <a:xfrm>
                  <a:off x="3448" y="1168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4" name="矩形 35940"/>
                <p:cNvSpPr/>
                <p:nvPr/>
              </p:nvSpPr>
              <p:spPr>
                <a:xfrm>
                  <a:off x="3761"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5" name="矩形 35941"/>
                <p:cNvSpPr/>
                <p:nvPr/>
              </p:nvSpPr>
              <p:spPr>
                <a:xfrm>
                  <a:off x="3761"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6" name="矩形 35942"/>
                <p:cNvSpPr/>
                <p:nvPr/>
              </p:nvSpPr>
              <p:spPr>
                <a:xfrm>
                  <a:off x="3761"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7" name="矩形 35943"/>
                <p:cNvSpPr/>
                <p:nvPr/>
              </p:nvSpPr>
              <p:spPr>
                <a:xfrm>
                  <a:off x="3761"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8" name="矩形 35944"/>
                <p:cNvSpPr/>
                <p:nvPr/>
              </p:nvSpPr>
              <p:spPr>
                <a:xfrm>
                  <a:off x="3761"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39" name="矩形 35945"/>
                <p:cNvSpPr/>
                <p:nvPr/>
              </p:nvSpPr>
              <p:spPr>
                <a:xfrm>
                  <a:off x="3761"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0" name="矩形 35946"/>
                <p:cNvSpPr/>
                <p:nvPr/>
              </p:nvSpPr>
              <p:spPr>
                <a:xfrm>
                  <a:off x="3761"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1" name="矩形 35947"/>
                <p:cNvSpPr/>
                <p:nvPr/>
              </p:nvSpPr>
              <p:spPr>
                <a:xfrm>
                  <a:off x="4074"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2" name="矩形 35948"/>
                <p:cNvSpPr/>
                <p:nvPr/>
              </p:nvSpPr>
              <p:spPr>
                <a:xfrm>
                  <a:off x="4074"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3" name="矩形 35949"/>
                <p:cNvSpPr/>
                <p:nvPr/>
              </p:nvSpPr>
              <p:spPr>
                <a:xfrm>
                  <a:off x="4074"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4" name="矩形 35950"/>
                <p:cNvSpPr/>
                <p:nvPr/>
              </p:nvSpPr>
              <p:spPr>
                <a:xfrm>
                  <a:off x="4074"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5" name="矩形 35951"/>
                <p:cNvSpPr/>
                <p:nvPr/>
              </p:nvSpPr>
              <p:spPr>
                <a:xfrm>
                  <a:off x="4074"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6" name="矩形 35952"/>
                <p:cNvSpPr/>
                <p:nvPr/>
              </p:nvSpPr>
              <p:spPr>
                <a:xfrm>
                  <a:off x="4074"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47" name="矩形 35953"/>
                <p:cNvSpPr/>
                <p:nvPr/>
              </p:nvSpPr>
              <p:spPr>
                <a:xfrm>
                  <a:off x="4074"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grpSp>
            <p:nvGrpSpPr>
              <p:cNvPr id="91248" name="组合 35954"/>
              <p:cNvGrpSpPr/>
              <p:nvPr/>
            </p:nvGrpSpPr>
            <p:grpSpPr>
              <a:xfrm>
                <a:off x="7674" y="10056"/>
                <a:ext cx="940" cy="1911"/>
                <a:chOff x="3448" y="10056"/>
                <a:chExt cx="939" cy="1905"/>
              </a:xfrm>
            </p:grpSpPr>
            <p:sp>
              <p:nvSpPr>
                <p:cNvPr id="91249" name="矩形 35955"/>
                <p:cNvSpPr/>
                <p:nvPr/>
              </p:nvSpPr>
              <p:spPr>
                <a:xfrm>
                  <a:off x="3448" y="10056"/>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0" name="矩形 35956"/>
                <p:cNvSpPr/>
                <p:nvPr/>
              </p:nvSpPr>
              <p:spPr>
                <a:xfrm>
                  <a:off x="3448" y="10600"/>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1" name="矩形 35957"/>
                <p:cNvSpPr/>
                <p:nvPr/>
              </p:nvSpPr>
              <p:spPr>
                <a:xfrm>
                  <a:off x="3448" y="1032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2" name="矩形 35958"/>
                <p:cNvSpPr/>
                <p:nvPr/>
              </p:nvSpPr>
              <p:spPr>
                <a:xfrm>
                  <a:off x="3448" y="10872"/>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3" name="矩形 35959"/>
                <p:cNvSpPr/>
                <p:nvPr/>
              </p:nvSpPr>
              <p:spPr>
                <a:xfrm>
                  <a:off x="3448"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4" name="矩形 35960"/>
                <p:cNvSpPr/>
                <p:nvPr/>
              </p:nvSpPr>
              <p:spPr>
                <a:xfrm>
                  <a:off x="3448" y="11415"/>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5" name="矩形 35961"/>
                <p:cNvSpPr/>
                <p:nvPr/>
              </p:nvSpPr>
              <p:spPr>
                <a:xfrm>
                  <a:off x="3448" y="11687"/>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6" name="矩形 35962"/>
                <p:cNvSpPr/>
                <p:nvPr/>
              </p:nvSpPr>
              <p:spPr>
                <a:xfrm>
                  <a:off x="3761"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7" name="矩形 35963"/>
                <p:cNvSpPr/>
                <p:nvPr/>
              </p:nvSpPr>
              <p:spPr>
                <a:xfrm>
                  <a:off x="3761"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8" name="矩形 35964"/>
                <p:cNvSpPr/>
                <p:nvPr/>
              </p:nvSpPr>
              <p:spPr>
                <a:xfrm>
                  <a:off x="3761"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59" name="矩形 35965"/>
                <p:cNvSpPr/>
                <p:nvPr/>
              </p:nvSpPr>
              <p:spPr>
                <a:xfrm>
                  <a:off x="3761"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0" name="矩形 35966"/>
                <p:cNvSpPr/>
                <p:nvPr/>
              </p:nvSpPr>
              <p:spPr>
                <a:xfrm>
                  <a:off x="3761"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1" name="矩形 35967"/>
                <p:cNvSpPr/>
                <p:nvPr/>
              </p:nvSpPr>
              <p:spPr>
                <a:xfrm>
                  <a:off x="3761"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2" name="矩形 35968"/>
                <p:cNvSpPr/>
                <p:nvPr/>
              </p:nvSpPr>
              <p:spPr>
                <a:xfrm>
                  <a:off x="3761"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3" name="矩形 35969"/>
                <p:cNvSpPr/>
                <p:nvPr/>
              </p:nvSpPr>
              <p:spPr>
                <a:xfrm>
                  <a:off x="4074" y="1005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4" name="矩形 35970"/>
                <p:cNvSpPr/>
                <p:nvPr/>
              </p:nvSpPr>
              <p:spPr>
                <a:xfrm>
                  <a:off x="4074" y="10601"/>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5" name="矩形 35971"/>
                <p:cNvSpPr/>
                <p:nvPr/>
              </p:nvSpPr>
              <p:spPr>
                <a:xfrm>
                  <a:off x="4074" y="10329"/>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6" name="矩形 35972"/>
                <p:cNvSpPr/>
                <p:nvPr/>
              </p:nvSpPr>
              <p:spPr>
                <a:xfrm>
                  <a:off x="4074" y="10873"/>
                  <a:ext cx="313" cy="27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7" name="矩形 35973"/>
                <p:cNvSpPr/>
                <p:nvPr/>
              </p:nvSpPr>
              <p:spPr>
                <a:xfrm>
                  <a:off x="4074" y="11143"/>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8" name="矩形 35974"/>
                <p:cNvSpPr/>
                <p:nvPr/>
              </p:nvSpPr>
              <p:spPr>
                <a:xfrm>
                  <a:off x="4074" y="11416"/>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69" name="矩形 35975"/>
                <p:cNvSpPr/>
                <p:nvPr/>
              </p:nvSpPr>
              <p:spPr>
                <a:xfrm>
                  <a:off x="4074" y="11688"/>
                  <a:ext cx="313" cy="273"/>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grpSp>
        <p:sp>
          <p:nvSpPr>
            <p:cNvPr id="91270" name="矩形 35976"/>
            <p:cNvSpPr/>
            <p:nvPr/>
          </p:nvSpPr>
          <p:spPr>
            <a:xfrm>
              <a:off x="795" y="1340"/>
              <a:ext cx="2465" cy="1422"/>
            </a:xfrm>
            <a:prstGeom prst="rect">
              <a:avLst/>
            </a:prstGeom>
            <a:noFill/>
            <a:ln w="28575" cap="flat" cmpd="sng">
              <a:solidFill>
                <a:srgbClr val="FF0000"/>
              </a:solidFill>
              <a:prstDash val="solid"/>
              <a:miter/>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91271" name="直接连接符 35977"/>
            <p:cNvSpPr/>
            <p:nvPr/>
          </p:nvSpPr>
          <p:spPr>
            <a:xfrm flipV="1">
              <a:off x="1206" y="2762"/>
              <a:ext cx="410" cy="203"/>
            </a:xfrm>
            <a:prstGeom prst="line">
              <a:avLst/>
            </a:prstGeom>
            <a:ln w="9525" cap="flat" cmpd="sng">
              <a:solidFill>
                <a:srgbClr val="000000"/>
              </a:solidFill>
              <a:prstDash val="solid"/>
              <a:round/>
              <a:headEnd type="none" w="med" len="med"/>
              <a:tailEnd type="triangle" w="sm" len="lg"/>
            </a:ln>
          </p:spPr>
        </p:sp>
        <p:sp>
          <p:nvSpPr>
            <p:cNvPr id="91272" name="直接连接符 35978"/>
            <p:cNvSpPr/>
            <p:nvPr/>
          </p:nvSpPr>
          <p:spPr>
            <a:xfrm flipH="1" flipV="1">
              <a:off x="2746" y="2152"/>
              <a:ext cx="411" cy="813"/>
            </a:xfrm>
            <a:prstGeom prst="line">
              <a:avLst/>
            </a:prstGeom>
            <a:ln w="9525" cap="flat" cmpd="sng">
              <a:solidFill>
                <a:srgbClr val="000000"/>
              </a:solidFill>
              <a:prstDash val="solid"/>
              <a:round/>
              <a:headEnd type="none" w="med" len="med"/>
              <a:tailEnd type="triangle" w="sm" len="lg"/>
            </a:ln>
          </p:spPr>
        </p:sp>
        <p:sp>
          <p:nvSpPr>
            <p:cNvPr id="91273" name="文本框 35979"/>
            <p:cNvSpPr txBox="1"/>
            <p:nvPr/>
          </p:nvSpPr>
          <p:spPr>
            <a:xfrm>
              <a:off x="897" y="2965"/>
              <a:ext cx="1027" cy="203"/>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资源块（</a:t>
              </a:r>
              <a:r>
                <a:rPr lang="en-US" altLang="zh-CN" sz="1400">
                  <a:latin typeface="Times New Roman" panose="02020603050405020304" pitchFamily="18" charset="0"/>
                  <a:ea typeface="宋体" panose="02010600030101010101" pitchFamily="2" charset="-122"/>
                </a:rPr>
                <a:t>RB</a:t>
              </a:r>
              <a:r>
                <a:rPr lang="zh-CN" altLang="en-US" sz="1400" dirty="0">
                  <a:latin typeface="Times New Roman" panose="02020603050405020304" pitchFamily="18" charset="0"/>
                  <a:ea typeface="宋体" panose="02010600030101010101" pitchFamily="2" charset="-122"/>
                </a:rPr>
                <a:t>）</a:t>
              </a:r>
              <a:endParaRPr lang="zh-CN" altLang="en-US" sz="1400" dirty="0">
                <a:latin typeface="Arial" panose="020B0604020202020204" pitchFamily="34" charset="0"/>
                <a:ea typeface="宋体" panose="02010600030101010101" pitchFamily="2" charset="-122"/>
              </a:endParaRPr>
            </a:p>
          </p:txBody>
        </p:sp>
        <p:sp>
          <p:nvSpPr>
            <p:cNvPr id="91274" name="文本框 35980"/>
            <p:cNvSpPr txBox="1"/>
            <p:nvPr/>
          </p:nvSpPr>
          <p:spPr>
            <a:xfrm>
              <a:off x="2541" y="2965"/>
              <a:ext cx="1027" cy="203"/>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资源粒子（</a:t>
              </a:r>
              <a:r>
                <a:rPr lang="en-US" altLang="zh-CN" sz="1400">
                  <a:latin typeface="Times New Roman" panose="02020603050405020304" pitchFamily="18" charset="0"/>
                  <a:ea typeface="宋体" panose="02010600030101010101" pitchFamily="2" charset="-122"/>
                </a:rPr>
                <a:t>RE</a:t>
              </a:r>
              <a:r>
                <a:rPr lang="zh-CN" altLang="en-US" sz="1400" dirty="0">
                  <a:latin typeface="Times New Roman" panose="02020603050405020304" pitchFamily="18" charset="0"/>
                  <a:ea typeface="宋体" panose="02010600030101010101" pitchFamily="2" charset="-122"/>
                </a:rPr>
                <a:t>）</a:t>
              </a:r>
              <a:endParaRPr lang="zh-CN" altLang="en-US" sz="1400" dirty="0">
                <a:latin typeface="Arial" panose="020B0604020202020204" pitchFamily="34" charset="0"/>
                <a:ea typeface="宋体" panose="02010600030101010101" pitchFamily="2" charset="-122"/>
              </a:endParaRPr>
            </a:p>
          </p:txBody>
        </p:sp>
        <p:sp>
          <p:nvSpPr>
            <p:cNvPr id="91275" name="直接连接符 35981"/>
            <p:cNvSpPr/>
            <p:nvPr/>
          </p:nvSpPr>
          <p:spPr>
            <a:xfrm>
              <a:off x="1822" y="1239"/>
              <a:ext cx="1232" cy="0"/>
            </a:xfrm>
            <a:prstGeom prst="line">
              <a:avLst/>
            </a:prstGeom>
            <a:ln w="9525" cap="flat" cmpd="sng">
              <a:solidFill>
                <a:srgbClr val="000000"/>
              </a:solidFill>
              <a:prstDash val="solid"/>
              <a:round/>
              <a:headEnd type="none" w="med" len="med"/>
              <a:tailEnd type="triangle" w="sm" len="lg"/>
            </a:ln>
          </p:spPr>
        </p:sp>
        <p:sp>
          <p:nvSpPr>
            <p:cNvPr id="91276" name="直接连接符 35982"/>
            <p:cNvSpPr/>
            <p:nvPr/>
          </p:nvSpPr>
          <p:spPr>
            <a:xfrm>
              <a:off x="692" y="1340"/>
              <a:ext cx="0" cy="1422"/>
            </a:xfrm>
            <a:prstGeom prst="line">
              <a:avLst/>
            </a:prstGeom>
            <a:ln w="9525" cap="flat" cmpd="sng">
              <a:solidFill>
                <a:srgbClr val="000000"/>
              </a:solidFill>
              <a:prstDash val="dash"/>
              <a:round/>
              <a:headEnd type="triangle" w="sm" len="lg"/>
              <a:tailEnd type="triangle" w="sm" len="lg"/>
            </a:ln>
          </p:spPr>
        </p:sp>
        <p:sp>
          <p:nvSpPr>
            <p:cNvPr id="91277" name="文本框 35983"/>
            <p:cNvSpPr txBox="1"/>
            <p:nvPr/>
          </p:nvSpPr>
          <p:spPr>
            <a:xfrm>
              <a:off x="2121" y="1056"/>
              <a:ext cx="616" cy="226"/>
            </a:xfrm>
            <a:prstGeom prst="rect">
              <a:avLst/>
            </a:prstGeom>
            <a:noFill/>
            <a:ln w="9525">
              <a:noFill/>
            </a:ln>
          </p:spPr>
          <p:txBody>
            <a:bodyPr lIns="0" tIns="0" rIns="0" bIns="0" anchor="t" anchorCtr="0"/>
            <a:lstStyle/>
            <a:p>
              <a:pPr algn="ctr"/>
              <a:r>
                <a:rPr lang="zh-CN" altLang="en-US" sz="1400" dirty="0">
                  <a:latin typeface="Times New Roman" panose="02020603050405020304" pitchFamily="18" charset="0"/>
                  <a:ea typeface="宋体" panose="02010600030101010101" pitchFamily="2" charset="-122"/>
                </a:rPr>
                <a:t>频域</a:t>
              </a:r>
              <a:endParaRPr lang="zh-CN" altLang="en-US" sz="1400" dirty="0">
                <a:latin typeface="Arial" panose="020B0604020202020204" pitchFamily="34" charset="0"/>
                <a:ea typeface="宋体" panose="02010600030101010101" pitchFamily="2" charset="-122"/>
              </a:endParaRPr>
            </a:p>
          </p:txBody>
        </p:sp>
        <p:sp>
          <p:nvSpPr>
            <p:cNvPr id="91278" name="文本框 35984"/>
            <p:cNvSpPr txBox="1"/>
            <p:nvPr/>
          </p:nvSpPr>
          <p:spPr>
            <a:xfrm>
              <a:off x="384" y="2051"/>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0.5ms</a:t>
              </a:r>
              <a:endParaRPr lang="en-US" altLang="zh-CN" sz="1400">
                <a:latin typeface="Arial" panose="020B0604020202020204" pitchFamily="34" charset="0"/>
                <a:ea typeface="宋体" panose="02010600030101010101" pitchFamily="2" charset="-122"/>
              </a:endParaRPr>
            </a:p>
          </p:txBody>
        </p:sp>
        <p:sp>
          <p:nvSpPr>
            <p:cNvPr id="91279" name="文本框 35985"/>
            <p:cNvSpPr txBox="1"/>
            <p:nvPr/>
          </p:nvSpPr>
          <p:spPr>
            <a:xfrm>
              <a:off x="4492" y="1341"/>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0" name="文本框 35986"/>
            <p:cNvSpPr txBox="1"/>
            <p:nvPr/>
          </p:nvSpPr>
          <p:spPr>
            <a:xfrm>
              <a:off x="4492" y="2356"/>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1" name="文本框 35987"/>
            <p:cNvSpPr txBox="1"/>
            <p:nvPr/>
          </p:nvSpPr>
          <p:spPr>
            <a:xfrm>
              <a:off x="4492" y="2153"/>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2" name="文本框 35988"/>
            <p:cNvSpPr txBox="1"/>
            <p:nvPr/>
          </p:nvSpPr>
          <p:spPr>
            <a:xfrm>
              <a:off x="4492" y="1950"/>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3" name="文本框 35989"/>
            <p:cNvSpPr txBox="1"/>
            <p:nvPr/>
          </p:nvSpPr>
          <p:spPr>
            <a:xfrm>
              <a:off x="4492" y="1747"/>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4" name="文本框 35990"/>
            <p:cNvSpPr txBox="1"/>
            <p:nvPr/>
          </p:nvSpPr>
          <p:spPr>
            <a:xfrm>
              <a:off x="4492" y="1544"/>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sp>
          <p:nvSpPr>
            <p:cNvPr id="91285" name="文本框 35991"/>
            <p:cNvSpPr txBox="1"/>
            <p:nvPr/>
          </p:nvSpPr>
          <p:spPr>
            <a:xfrm>
              <a:off x="4492" y="2559"/>
              <a:ext cx="308" cy="180"/>
            </a:xfrm>
            <a:prstGeom prst="rect">
              <a:avLst/>
            </a:prstGeom>
            <a:noFill/>
            <a:ln w="9525">
              <a:noFill/>
            </a:ln>
          </p:spPr>
          <p:txBody>
            <a:bodyPr lIns="0" tIns="0" rIns="0" bIns="0" anchor="t" anchorCtr="0"/>
            <a:lstStyle/>
            <a:p>
              <a:pPr algn="ctr"/>
              <a:r>
                <a:rPr lang="en-US" altLang="zh-CN" sz="1400">
                  <a:latin typeface="Times New Roman" panose="02020603050405020304" pitchFamily="18" charset="0"/>
                  <a:ea typeface="宋体" panose="02010600030101010101" pitchFamily="2" charset="-122"/>
                </a:rPr>
                <a:t>……</a:t>
              </a:r>
              <a:endParaRPr lang="en-US" altLang="zh-CN" sz="1400">
                <a:latin typeface="Arial" panose="020B0604020202020204" pitchFamily="34" charset="0"/>
                <a:ea typeface="宋体" panose="02010600030101010101" pitchFamily="2" charset="-122"/>
              </a:endParaRPr>
            </a:p>
          </p:txBody>
        </p:sp>
      </p:grpSp>
      <p:sp>
        <p:nvSpPr>
          <p:cNvPr id="91286" name="矩形 36141"/>
          <p:cNvSpPr/>
          <p:nvPr/>
        </p:nvSpPr>
        <p:spPr>
          <a:xfrm>
            <a:off x="4024313" y="5486400"/>
            <a:ext cx="4586287"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6-11 LTE</a:t>
            </a:r>
            <a:r>
              <a:rPr lang="zh-CN" altLang="en-US" dirty="0">
                <a:latin typeface="Arial" panose="020B0604020202020204" pitchFamily="34" charset="0"/>
                <a:ea typeface="宋体" panose="02010600030101010101" pitchFamily="2" charset="-122"/>
              </a:rPr>
              <a:t>系统资源粒子和资源块</a:t>
            </a:r>
            <a:endParaRPr lang="zh-CN" altLang="en-US" dirty="0">
              <a:latin typeface="Arial" panose="020B0604020202020204" pitchFamily="34" charset="0"/>
              <a:ea typeface="宋体" panose="02010600030101010101" pitchFamily="2" charset="-122"/>
            </a:endParaRPr>
          </a:p>
        </p:txBody>
      </p:sp>
      <p:sp>
        <p:nvSpPr>
          <p:cNvPr id="91287" name="矩形 36142"/>
          <p:cNvSpPr/>
          <p:nvPr/>
        </p:nvSpPr>
        <p:spPr>
          <a:xfrm>
            <a:off x="589280" y="1231265"/>
            <a:ext cx="10916920" cy="1198880"/>
          </a:xfrm>
          <a:prstGeom prst="rect">
            <a:avLst/>
          </a:prstGeom>
          <a:noFill/>
          <a:ln w="9525">
            <a:noFill/>
          </a:ln>
        </p:spPr>
        <p:txBody>
          <a:bodyPr wrap="square" anchor="ctr" anchorCtr="0">
            <a:spAutoFit/>
          </a:bodyPr>
          <a:lstStyle/>
          <a:p>
            <a:r>
              <a:rPr lang="en-US" altLang="zh-CN" sz="2400">
                <a:solidFill>
                  <a:schemeClr val="tx1"/>
                </a:solidFill>
                <a:latin typeface="Arial" panose="020B0604020202020204" pitchFamily="34" charset="0"/>
                <a:ea typeface="宋体" panose="02010600030101010101" pitchFamily="2" charset="-122"/>
              </a:rPr>
              <a:t>1</a:t>
            </a:r>
            <a:r>
              <a:rPr lang="zh-CN" altLang="en-US" sz="2400" dirty="0">
                <a:solidFill>
                  <a:schemeClr val="tx1"/>
                </a:solidFill>
                <a:latin typeface="Arial" panose="020B0604020202020204" pitchFamily="34" charset="0"/>
                <a:ea typeface="宋体" panose="02010600030101010101" pitchFamily="2" charset="-122"/>
              </a:rPr>
              <a:t>个资源粒子</a:t>
            </a:r>
            <a:r>
              <a:rPr lang="en-US" altLang="zh-CN" sz="2400" dirty="0">
                <a:solidFill>
                  <a:schemeClr val="tx1"/>
                </a:solidFill>
                <a:latin typeface="Arial" panose="020B0604020202020204" pitchFamily="34" charset="0"/>
                <a:ea typeface="宋体" panose="02010600030101010101" pitchFamily="2" charset="-122"/>
              </a:rPr>
              <a:t>(</a:t>
            </a:r>
            <a:r>
              <a:rPr lang="en-US" altLang="zh-CN" sz="2400">
                <a:solidFill>
                  <a:schemeClr val="tx1"/>
                </a:solidFill>
                <a:latin typeface="Arial" panose="020B0604020202020204" pitchFamily="34" charset="0"/>
                <a:ea typeface="宋体" panose="02010600030101010101" pitchFamily="2" charset="-122"/>
              </a:rPr>
              <a:t>RE)</a:t>
            </a:r>
            <a:r>
              <a:rPr lang="zh-CN" altLang="en-US" sz="2400" dirty="0">
                <a:solidFill>
                  <a:schemeClr val="tx1"/>
                </a:solidFill>
                <a:latin typeface="Arial" panose="020B0604020202020204" pitchFamily="34" charset="0"/>
                <a:ea typeface="宋体" panose="02010600030101010101" pitchFamily="2" charset="-122"/>
              </a:rPr>
              <a:t>时域上占</a:t>
            </a:r>
            <a:r>
              <a:rPr lang="en-US" altLang="zh-CN" sz="2400">
                <a:solidFill>
                  <a:schemeClr val="tx1"/>
                </a:solidFill>
                <a:latin typeface="Arial" panose="020B0604020202020204" pitchFamily="34" charset="0"/>
                <a:ea typeface="宋体" panose="02010600030101010101" pitchFamily="2" charset="-122"/>
              </a:rPr>
              <a:t>1</a:t>
            </a:r>
            <a:r>
              <a:rPr lang="zh-CN" altLang="en-US" sz="2400" dirty="0">
                <a:solidFill>
                  <a:schemeClr val="tx1"/>
                </a:solidFill>
                <a:latin typeface="Arial" panose="020B0604020202020204" pitchFamily="34" charset="0"/>
                <a:ea typeface="宋体" panose="02010600030101010101" pitchFamily="2" charset="-122"/>
              </a:rPr>
              <a:t>个</a:t>
            </a:r>
            <a:r>
              <a:rPr lang="en-US" altLang="zh-CN" sz="2400">
                <a:solidFill>
                  <a:schemeClr val="tx1"/>
                </a:solidFill>
                <a:latin typeface="Arial" panose="020B0604020202020204" pitchFamily="34" charset="0"/>
                <a:ea typeface="宋体" panose="02010600030101010101" pitchFamily="2" charset="-122"/>
              </a:rPr>
              <a:t>OFDM</a:t>
            </a:r>
            <a:r>
              <a:rPr lang="zh-CN" altLang="en-US" sz="2400" dirty="0">
                <a:solidFill>
                  <a:schemeClr val="tx1"/>
                </a:solidFill>
                <a:latin typeface="Arial" panose="020B0604020202020204" pitchFamily="34" charset="0"/>
                <a:ea typeface="宋体" panose="02010600030101010101" pitchFamily="2" charset="-122"/>
              </a:rPr>
              <a:t>或</a:t>
            </a:r>
            <a:r>
              <a:rPr lang="en-US" altLang="zh-CN" sz="2400">
                <a:solidFill>
                  <a:schemeClr val="tx1"/>
                </a:solidFill>
                <a:latin typeface="Arial" panose="020B0604020202020204" pitchFamily="34" charset="0"/>
                <a:ea typeface="宋体" panose="02010600030101010101" pitchFamily="2" charset="-122"/>
              </a:rPr>
              <a:t>SC-OFDM</a:t>
            </a:r>
            <a:r>
              <a:rPr lang="zh-CN" altLang="en-US" sz="2400" dirty="0">
                <a:solidFill>
                  <a:schemeClr val="tx1"/>
                </a:solidFill>
                <a:latin typeface="Arial" panose="020B0604020202020204" pitchFamily="34" charset="0"/>
                <a:ea typeface="宋体" panose="02010600030101010101" pitchFamily="2" charset="-122"/>
              </a:rPr>
              <a:t>符号，频域上占</a:t>
            </a:r>
            <a:r>
              <a:rPr lang="en-US" altLang="zh-CN" sz="2400">
                <a:solidFill>
                  <a:schemeClr val="tx1"/>
                </a:solidFill>
                <a:latin typeface="Arial" panose="020B0604020202020204" pitchFamily="34" charset="0"/>
                <a:ea typeface="宋体" panose="02010600030101010101" pitchFamily="2" charset="-122"/>
              </a:rPr>
              <a:t>1</a:t>
            </a:r>
            <a:r>
              <a:rPr lang="zh-CN" altLang="en-US" sz="2400" dirty="0">
                <a:solidFill>
                  <a:schemeClr val="tx1"/>
                </a:solidFill>
                <a:latin typeface="Arial" panose="020B0604020202020204" pitchFamily="34" charset="0"/>
                <a:ea typeface="宋体" panose="02010600030101010101" pitchFamily="2" charset="-122"/>
              </a:rPr>
              <a:t>个子载波，</a:t>
            </a:r>
            <a:endParaRPr lang="zh-CN" altLang="en-US" sz="2400" dirty="0">
              <a:solidFill>
                <a:schemeClr val="tx1"/>
              </a:solidFill>
              <a:latin typeface="Arial" panose="020B0604020202020204" pitchFamily="34" charset="0"/>
              <a:ea typeface="宋体" panose="02010600030101010101" pitchFamily="2" charset="-122"/>
            </a:endParaRPr>
          </a:p>
          <a:p>
            <a:r>
              <a:rPr lang="en-US" altLang="zh-CN" sz="2400">
                <a:solidFill>
                  <a:schemeClr val="tx1"/>
                </a:solidFill>
                <a:latin typeface="Arial" panose="020B0604020202020204" pitchFamily="34" charset="0"/>
                <a:ea typeface="宋体" panose="02010600030101010101" pitchFamily="2" charset="-122"/>
              </a:rPr>
              <a:t>1</a:t>
            </a:r>
            <a:r>
              <a:rPr lang="zh-CN" altLang="en-US" sz="2400" dirty="0">
                <a:solidFill>
                  <a:schemeClr val="tx1"/>
                </a:solidFill>
                <a:latin typeface="Arial" panose="020B0604020202020204" pitchFamily="34" charset="0"/>
                <a:ea typeface="宋体" panose="02010600030101010101" pitchFamily="2" charset="-122"/>
              </a:rPr>
              <a:t>个资源块</a:t>
            </a:r>
            <a:r>
              <a:rPr lang="en-US" altLang="zh-CN" sz="2400" dirty="0">
                <a:solidFill>
                  <a:schemeClr val="tx1"/>
                </a:solidFill>
                <a:latin typeface="Arial" panose="020B0604020202020204" pitchFamily="34" charset="0"/>
                <a:ea typeface="宋体" panose="02010600030101010101" pitchFamily="2" charset="-122"/>
              </a:rPr>
              <a:t>(</a:t>
            </a:r>
            <a:r>
              <a:rPr lang="en-US" altLang="zh-CN" sz="2400">
                <a:solidFill>
                  <a:schemeClr val="tx1"/>
                </a:solidFill>
                <a:latin typeface="Arial" panose="020B0604020202020204" pitchFamily="34" charset="0"/>
                <a:ea typeface="宋体" panose="02010600030101010101" pitchFamily="2" charset="-122"/>
              </a:rPr>
              <a:t>RB)</a:t>
            </a:r>
            <a:r>
              <a:rPr lang="zh-CN" altLang="en-US" sz="2400" dirty="0">
                <a:solidFill>
                  <a:schemeClr val="tx1"/>
                </a:solidFill>
                <a:latin typeface="Arial" panose="020B0604020202020204" pitchFamily="34" charset="0"/>
                <a:ea typeface="宋体" panose="02010600030101010101" pitchFamily="2" charset="-122"/>
              </a:rPr>
              <a:t>时域上占用</a:t>
            </a:r>
            <a:r>
              <a:rPr lang="en-US" altLang="zh-CN" sz="2400">
                <a:solidFill>
                  <a:schemeClr val="tx1"/>
                </a:solidFill>
                <a:latin typeface="Arial" panose="020B0604020202020204" pitchFamily="34" charset="0"/>
                <a:ea typeface="宋体" panose="02010600030101010101" pitchFamily="2" charset="-122"/>
              </a:rPr>
              <a:t>1</a:t>
            </a:r>
            <a:r>
              <a:rPr lang="zh-CN" altLang="en-US" sz="2400" dirty="0">
                <a:solidFill>
                  <a:schemeClr val="tx1"/>
                </a:solidFill>
                <a:latin typeface="Arial" panose="020B0604020202020204" pitchFamily="34" charset="0"/>
                <a:ea typeface="宋体" panose="02010600030101010101" pitchFamily="2" charset="-122"/>
              </a:rPr>
              <a:t>个时隙（</a:t>
            </a:r>
            <a:r>
              <a:rPr lang="en-US" altLang="zh-CN" sz="2400">
                <a:solidFill>
                  <a:schemeClr val="tx1"/>
                </a:solidFill>
                <a:latin typeface="Arial" panose="020B0604020202020204" pitchFamily="34" charset="0"/>
                <a:ea typeface="宋体" panose="02010600030101010101" pitchFamily="2" charset="-122"/>
              </a:rPr>
              <a:t>0.5ms</a:t>
            </a:r>
            <a:r>
              <a:rPr lang="zh-CN" altLang="en-US" sz="2400" dirty="0">
                <a:solidFill>
                  <a:schemeClr val="tx1"/>
                </a:solidFill>
                <a:latin typeface="Arial" panose="020B0604020202020204" pitchFamily="34" charset="0"/>
                <a:ea typeface="宋体" panose="02010600030101010101" pitchFamily="2" charset="-122"/>
              </a:rPr>
              <a:t>），频域上占用</a:t>
            </a:r>
            <a:r>
              <a:rPr lang="en-US" altLang="zh-CN" sz="2400">
                <a:solidFill>
                  <a:schemeClr val="tx1"/>
                </a:solidFill>
                <a:latin typeface="Arial" panose="020B0604020202020204" pitchFamily="34" charset="0"/>
                <a:ea typeface="宋体" panose="02010600030101010101" pitchFamily="2" charset="-122"/>
              </a:rPr>
              <a:t>12</a:t>
            </a:r>
            <a:r>
              <a:rPr lang="zh-CN" altLang="en-US" sz="2400" dirty="0">
                <a:solidFill>
                  <a:schemeClr val="tx1"/>
                </a:solidFill>
                <a:latin typeface="Arial" panose="020B0604020202020204" pitchFamily="34" charset="0"/>
                <a:ea typeface="宋体" panose="02010600030101010101" pitchFamily="2" charset="-122"/>
              </a:rPr>
              <a:t>个连续子载波（例如</a:t>
            </a:r>
            <a:r>
              <a:rPr lang="en-US" altLang="zh-CN" sz="2400">
                <a:solidFill>
                  <a:schemeClr val="tx1"/>
                </a:solidFill>
                <a:latin typeface="Arial" panose="020B0604020202020204" pitchFamily="34" charset="0"/>
                <a:ea typeface="宋体" panose="02010600030101010101" pitchFamily="2" charset="-122"/>
              </a:rPr>
              <a:t>180kHz</a:t>
            </a:r>
            <a:r>
              <a:rPr lang="zh-CN" altLang="en-US" sz="2400" dirty="0">
                <a:solidFill>
                  <a:schemeClr val="tx1"/>
                </a:solidFill>
                <a:latin typeface="Arial" panose="020B0604020202020204" pitchFamily="34" charset="0"/>
                <a:ea typeface="宋体" panose="02010600030101010101" pitchFamily="2" charset="-122"/>
              </a:rPr>
              <a:t>）。</a:t>
            </a:r>
            <a:r>
              <a:rPr lang="zh-CN" altLang="en-US" sz="2000" dirty="0">
                <a:solidFill>
                  <a:schemeClr val="tx1"/>
                </a:solidFill>
                <a:latin typeface="Arial" panose="020B0604020202020204" pitchFamily="34" charset="0"/>
                <a:ea typeface="宋体" panose="02010600030101010101" pitchFamily="2" charset="-122"/>
              </a:rPr>
              <a:t>  </a:t>
            </a:r>
            <a:endParaRPr lang="zh-CN" altLang="en-US" sz="2000" dirty="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图片 36867"/>
          <p:cNvPicPr>
            <a:picLocks noChangeAspect="1"/>
          </p:cNvPicPr>
          <p:nvPr/>
        </p:nvPicPr>
        <p:blipFill>
          <a:blip r:embed="rId1"/>
          <a:stretch>
            <a:fillRect/>
          </a:stretch>
        </p:blipFill>
        <p:spPr>
          <a:xfrm>
            <a:off x="2133600" y="381635"/>
            <a:ext cx="7174865" cy="5408930"/>
          </a:xfrm>
          <a:prstGeom prst="rect">
            <a:avLst/>
          </a:prstGeom>
          <a:noFill/>
          <a:ln w="9525">
            <a:noFill/>
          </a:ln>
        </p:spPr>
      </p:pic>
      <p:sp>
        <p:nvSpPr>
          <p:cNvPr id="92162" name="矩形 36870"/>
          <p:cNvSpPr/>
          <p:nvPr/>
        </p:nvSpPr>
        <p:spPr>
          <a:xfrm>
            <a:off x="3733483" y="5790565"/>
            <a:ext cx="5199062"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6-12 LTE</a:t>
            </a:r>
            <a:r>
              <a:rPr lang="zh-CN" altLang="en-US" dirty="0">
                <a:latin typeface="Arial" panose="020B0604020202020204" pitchFamily="34" charset="0"/>
                <a:ea typeface="宋体" panose="02010600030101010101" pitchFamily="2" charset="-122"/>
              </a:rPr>
              <a:t>上下行链路无线资源调度示意图</a:t>
            </a:r>
            <a:endParaRPr lang="zh-CN" altLang="en-US" dirty="0">
              <a:latin typeface="Arial" panose="020B0604020202020204" pitchFamily="34" charset="0"/>
              <a:ea typeface="宋体" panose="02010600030101010101" pitchFamily="2" charset="-122"/>
            </a:endParaRPr>
          </a:p>
        </p:txBody>
      </p:sp>
      <p:sp>
        <p:nvSpPr>
          <p:cNvPr id="2" name="文本框 1"/>
          <p:cNvSpPr txBox="1"/>
          <p:nvPr/>
        </p:nvSpPr>
        <p:spPr>
          <a:xfrm>
            <a:off x="4025900" y="6247765"/>
            <a:ext cx="4064000" cy="368300"/>
          </a:xfrm>
          <a:prstGeom prst="rect">
            <a:avLst/>
          </a:prstGeom>
          <a:noFill/>
        </p:spPr>
        <p:txBody>
          <a:bodyPr wrap="square" rtlCol="0">
            <a:spAutoFit/>
          </a:bodyPr>
          <a:lstStyle/>
          <a:p>
            <a:r>
              <a:rPr lang="zh-CN" altLang="en-US"/>
              <a:t>下行：</a:t>
            </a:r>
            <a:r>
              <a:rPr lang="en-US" altLang="zh-CN"/>
              <a:t>RB</a:t>
            </a:r>
            <a:r>
              <a:rPr lang="zh-CN" altLang="en-US"/>
              <a:t>可互不相邻</a:t>
            </a:r>
            <a:r>
              <a:rPr lang="en-US" altLang="zh-CN"/>
              <a:t>   </a:t>
            </a:r>
            <a:r>
              <a:rPr lang="zh-CN" altLang="en-US"/>
              <a:t>上行：相邻</a:t>
            </a:r>
            <a:r>
              <a:rPr lang="en-US" altLang="zh-CN"/>
              <a:t>   </a:t>
            </a:r>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14689"/>
          <p:cNvSpPr>
            <a:spLocks noGrp="1"/>
          </p:cNvSpPr>
          <p:nvPr>
            <p:ph type="title"/>
          </p:nvPr>
        </p:nvSpPr>
        <p:spPr/>
        <p:txBody>
          <a:bodyPr anchor="t" anchorCtr="0"/>
          <a:lstStyle/>
          <a:p>
            <a:r>
              <a:rPr lang="zh-CN" altLang="en-US" dirty="0"/>
              <a:t>自适应调制编码</a:t>
            </a:r>
            <a:r>
              <a:rPr lang="en-US" altLang="zh-CN" dirty="0"/>
              <a:t>AMC</a:t>
            </a:r>
            <a:r>
              <a:rPr lang="zh-CN" altLang="en-US" dirty="0"/>
              <a:t> </a:t>
            </a:r>
            <a:endParaRPr lang="zh-CN" altLang="en-US" dirty="0"/>
          </a:p>
        </p:txBody>
      </p:sp>
      <p:sp>
        <p:nvSpPr>
          <p:cNvPr id="94210" name="文本占位符 114690"/>
          <p:cNvSpPr>
            <a:spLocks noGrp="1"/>
          </p:cNvSpPr>
          <p:nvPr>
            <p:ph idx="1"/>
          </p:nvPr>
        </p:nvSpPr>
        <p:spPr/>
        <p:txBody>
          <a:bodyPr anchor="t" anchorCtr="0"/>
          <a:lstStyle/>
          <a:p>
            <a:r>
              <a:rPr lang="zh-CN" altLang="en-US">
                <a:solidFill>
                  <a:schemeClr val="tx1"/>
                </a:solidFill>
              </a:rPr>
              <a:t>本质是保持误码率恒定的基础上，提供通过</a:t>
            </a:r>
            <a:r>
              <a:rPr lang="zh-CN" altLang="en-US" b="1">
                <a:solidFill>
                  <a:srgbClr val="FF0000"/>
                </a:solidFill>
              </a:rPr>
              <a:t>发射功率调整选择调制模式，</a:t>
            </a:r>
            <a:r>
              <a:rPr lang="zh-CN" altLang="en-US" b="1">
                <a:solidFill>
                  <a:schemeClr val="tx1"/>
                </a:solidFill>
              </a:rPr>
              <a:t>或者通过</a:t>
            </a:r>
            <a:r>
              <a:rPr lang="zh-CN" altLang="en-US" b="1">
                <a:solidFill>
                  <a:srgbClr val="FF0000"/>
                </a:solidFill>
              </a:rPr>
              <a:t>调制阶数的选择适应信噪比动态变化</a:t>
            </a:r>
            <a:r>
              <a:rPr lang="zh-CN" altLang="en-US"/>
              <a:t>。</a:t>
            </a:r>
            <a:endParaRPr lang="en-US" altLang="zh-CN"/>
          </a:p>
          <a:p>
            <a:r>
              <a:rPr lang="en-US" altLang="zh-CN"/>
              <a:t>LTE</a:t>
            </a:r>
            <a:r>
              <a:rPr lang="zh-CN" altLang="en-US" dirty="0"/>
              <a:t>的下行采用</a:t>
            </a:r>
            <a:r>
              <a:rPr lang="en-US" altLang="zh-CN"/>
              <a:t>QPSK</a:t>
            </a:r>
            <a:r>
              <a:rPr lang="zh-CN" altLang="en-US" dirty="0"/>
              <a:t>、</a:t>
            </a:r>
            <a:r>
              <a:rPr lang="en-US" altLang="zh-CN"/>
              <a:t>16QAM</a:t>
            </a:r>
            <a:r>
              <a:rPr lang="zh-CN" altLang="en-US" dirty="0"/>
              <a:t>和</a:t>
            </a:r>
            <a:r>
              <a:rPr lang="en-US" altLang="zh-CN"/>
              <a:t>64QAM</a:t>
            </a:r>
            <a:r>
              <a:rPr lang="zh-CN" altLang="en-US" dirty="0"/>
              <a:t>，在</a:t>
            </a:r>
            <a:r>
              <a:rPr lang="en-US" altLang="zh-CN"/>
              <a:t>HSPA</a:t>
            </a:r>
            <a:r>
              <a:rPr lang="zh-CN" altLang="en-US" dirty="0"/>
              <a:t>基础上增加了</a:t>
            </a:r>
            <a:r>
              <a:rPr lang="en-US" altLang="zh-CN"/>
              <a:t>64QAM</a:t>
            </a:r>
            <a:r>
              <a:rPr lang="zh-CN" altLang="en-US" dirty="0"/>
              <a:t>，可以将信道利用率提升至</a:t>
            </a:r>
            <a:r>
              <a:rPr lang="en-US" altLang="zh-CN"/>
              <a:t>60%</a:t>
            </a:r>
            <a:r>
              <a:rPr lang="zh-CN" altLang="en-US" dirty="0"/>
              <a:t>，但技术复杂性也会同步增加；上行考虑采用带频域成形的</a:t>
            </a:r>
            <a:r>
              <a:rPr lang="en-US" altLang="zh-CN"/>
              <a:t>QPSK</a:t>
            </a:r>
            <a:r>
              <a:rPr lang="zh-CN" altLang="en-US" dirty="0"/>
              <a:t>和</a:t>
            </a:r>
            <a:r>
              <a:rPr lang="en-US" altLang="zh-CN"/>
              <a:t>16QAM</a:t>
            </a:r>
            <a:r>
              <a:rPr lang="zh-CN" altLang="en-US" dirty="0"/>
              <a:t>，以降低</a:t>
            </a:r>
            <a:r>
              <a:rPr lang="en-US" altLang="zh-CN"/>
              <a:t>PAR</a:t>
            </a:r>
            <a:r>
              <a:rPr lang="zh-CN" altLang="en-US" dirty="0"/>
              <a:t>。在用于数据传输的信道编码方法中，拟采用类似</a:t>
            </a:r>
            <a:r>
              <a:rPr lang="en-US" altLang="zh-CN"/>
              <a:t>R6</a:t>
            </a:r>
            <a:r>
              <a:rPr lang="zh-CN" altLang="en-US" dirty="0"/>
              <a:t>版本中的</a:t>
            </a:r>
            <a:r>
              <a:rPr lang="en-US" altLang="zh-CN"/>
              <a:t>Turbo</a:t>
            </a:r>
            <a:r>
              <a:rPr lang="zh-CN" altLang="en-US" dirty="0"/>
              <a:t>编码器（基本编码率</a:t>
            </a:r>
            <a:r>
              <a:rPr lang="en-US" altLang="zh-CN" i="1"/>
              <a:t>R</a:t>
            </a:r>
            <a:r>
              <a:rPr lang="en-US" altLang="zh-CN"/>
              <a:t>=1/3</a:t>
            </a:r>
            <a:r>
              <a:rPr lang="zh-CN" altLang="en-US" dirty="0"/>
              <a:t>），编码率可以在</a:t>
            </a:r>
            <a:r>
              <a:rPr lang="en-US" altLang="zh-CN"/>
              <a:t>0.07</a:t>
            </a:r>
            <a:r>
              <a:rPr lang="zh-CN" altLang="en-US" dirty="0"/>
              <a:t>到</a:t>
            </a:r>
            <a:r>
              <a:rPr lang="en-US" altLang="zh-CN"/>
              <a:t>0.93</a:t>
            </a:r>
            <a:r>
              <a:rPr lang="zh-CN" altLang="en-US" dirty="0"/>
              <a:t>范围内选择，采用无竞争的内交织器，对较大的编码块（</a:t>
            </a:r>
            <a:r>
              <a:rPr lang="en-US" altLang="zh-CN"/>
              <a:t>&gt;6144bit</a:t>
            </a:r>
            <a:r>
              <a:rPr lang="zh-CN" altLang="en-US" dirty="0"/>
              <a:t>）进行分段译码。 </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9125" y="594678"/>
            <a:ext cx="9583738" cy="1563370"/>
          </a:xfrm>
          <a:prstGeom prst="rect">
            <a:avLst/>
          </a:prstGeom>
          <a:noFill/>
        </p:spPr>
        <p:txBody>
          <a:bodyPr wrap="square" rtlCol="0">
            <a:spAutoFit/>
          </a:bodyPr>
          <a:lstStyle/>
          <a:p>
            <a:pPr>
              <a:lnSpc>
                <a:spcPct val="150000"/>
              </a:lnSpc>
              <a:buClr>
                <a:schemeClr val="tx1">
                  <a:lumMod val="50000"/>
                  <a:lumOff val="50000"/>
                </a:schemeClr>
              </a:buClr>
            </a:pPr>
            <a:r>
              <a:rPr kumimoji="1" lang="en-US" altLang="zh-CN" sz="2375" noProof="1">
                <a:latin typeface="微软雅黑" panose="020B0503020204020204" charset="-122"/>
                <a:ea typeface="微软雅黑" panose="020B0503020204020204" charset="-122"/>
                <a:cs typeface="+mn-cs"/>
              </a:rPr>
              <a:t> AMC </a:t>
            </a:r>
            <a:r>
              <a:rPr kumimoji="1" lang="zh-CN" altLang="en-US" sz="2375" noProof="1">
                <a:latin typeface="微软雅黑" panose="020B0503020204020204" charset="-122"/>
                <a:ea typeface="微软雅黑" panose="020B0503020204020204" charset="-122"/>
                <a:cs typeface="+mn-cs"/>
              </a:rPr>
              <a:t>自适应调制编码</a:t>
            </a:r>
            <a:r>
              <a:rPr lang="zh-CN" altLang="en-US" sz="2375" noProof="1">
                <a:solidFill>
                  <a:srgbClr val="404040"/>
                </a:solidFill>
                <a:latin typeface="微软雅黑" panose="020B0503020204020204" charset="-122"/>
                <a:ea typeface="微软雅黑" panose="020B0503020204020204" charset="-122"/>
                <a:cs typeface="+mn-cs"/>
                <a:sym typeface="+mn-ea"/>
              </a:rPr>
              <a:t>（</a:t>
            </a:r>
            <a:r>
              <a:rPr lang="en-US" altLang="zh-CN" sz="2375" noProof="1">
                <a:solidFill>
                  <a:srgbClr val="404040"/>
                </a:solidFill>
                <a:latin typeface="微软雅黑" panose="020B0503020204020204" charset="-122"/>
                <a:ea typeface="微软雅黑" panose="020B0503020204020204" charset="-122"/>
                <a:cs typeface="+mn-cs"/>
                <a:sym typeface="+mn-ea"/>
              </a:rPr>
              <a:t>Adaptive Modulation and Coding</a:t>
            </a:r>
            <a:r>
              <a:rPr lang="zh-CN" altLang="en-US" sz="2375" noProof="1">
                <a:solidFill>
                  <a:srgbClr val="404040"/>
                </a:solidFill>
                <a:latin typeface="微软雅黑" panose="020B0503020204020204" charset="-122"/>
                <a:ea typeface="微软雅黑" panose="020B0503020204020204" charset="-122"/>
                <a:cs typeface="+mn-cs"/>
                <a:sym typeface="+mn-ea"/>
              </a:rPr>
              <a:t>）</a:t>
            </a:r>
            <a:endParaRPr kumimoji="1" lang="en-US" altLang="zh-CN" sz="9600" noProof="1">
              <a:latin typeface="微软雅黑" panose="020B0503020204020204" charset="-122"/>
              <a:ea typeface="微软雅黑" panose="020B0503020204020204" charset="-122"/>
            </a:endParaRPr>
          </a:p>
          <a:p>
            <a:pPr marL="914400" lvl="1" indent="-457200" fontAlgn="base">
              <a:lnSpc>
                <a:spcPct val="150000"/>
              </a:lnSpc>
              <a:buClr>
                <a:schemeClr val="tx1">
                  <a:lumMod val="50000"/>
                  <a:lumOff val="50000"/>
                </a:schemeClr>
              </a:buClr>
              <a:buFont typeface="Wingdings" panose="05000000000000000000" pitchFamily="2" charset="2"/>
              <a:buChar char="l"/>
            </a:pPr>
            <a:r>
              <a:rPr kumimoji="1" lang="zh-CN" altLang="en-US" sz="2000" strike="noStrike" noProof="1">
                <a:latin typeface="微软雅黑" panose="020B0503020204020204" charset="-122"/>
                <a:ea typeface="微软雅黑" panose="020B0503020204020204" charset="-122"/>
                <a:cs typeface="+mn-cs"/>
              </a:rPr>
              <a:t>基于信道质量的信息反馈</a:t>
            </a:r>
            <a:r>
              <a:rPr kumimoji="1" lang="en-US" altLang="zh-CN" sz="2000" strike="noStrike" noProof="1">
                <a:latin typeface="微软雅黑" panose="020B0503020204020204" charset="-122"/>
                <a:ea typeface="微软雅黑" panose="020B0503020204020204" charset="-122"/>
                <a:cs typeface="+mn-cs"/>
              </a:rPr>
              <a:t>Channel Quality Indicator </a:t>
            </a:r>
            <a:r>
              <a:rPr kumimoji="1" lang="zh-CN" altLang="en-US" sz="2000" strike="noStrike" noProof="1">
                <a:latin typeface="微软雅黑" panose="020B0503020204020204" charset="-122"/>
                <a:ea typeface="微软雅黑" panose="020B0503020204020204" charset="-122"/>
                <a:cs typeface="+mn-cs"/>
              </a:rPr>
              <a:t>（</a:t>
            </a:r>
            <a:r>
              <a:rPr kumimoji="1" lang="en-US" altLang="zh-CN" sz="2000" strike="noStrike" noProof="1">
                <a:latin typeface="微软雅黑" panose="020B0503020204020204" charset="-122"/>
                <a:ea typeface="微软雅黑" panose="020B0503020204020204" charset="-122"/>
                <a:cs typeface="+mn-cs"/>
              </a:rPr>
              <a:t>CQI</a:t>
            </a:r>
            <a:r>
              <a:rPr kumimoji="1" lang="zh-CN" altLang="en-US" sz="2000" strike="noStrike" noProof="1">
                <a:latin typeface="微软雅黑" panose="020B0503020204020204" charset="-122"/>
                <a:ea typeface="微软雅黑" panose="020B0503020204020204" charset="-122"/>
                <a:cs typeface="+mn-cs"/>
              </a:rPr>
              <a:t>）</a:t>
            </a:r>
            <a:endParaRPr kumimoji="1" lang="en-US" altLang="zh-CN" sz="2000" strike="noStrike" noProof="1">
              <a:latin typeface="微软雅黑" panose="020B0503020204020204" charset="-122"/>
              <a:ea typeface="微软雅黑" panose="020B0503020204020204" charset="-122"/>
            </a:endParaRPr>
          </a:p>
          <a:p>
            <a:pPr marL="914400" lvl="1" indent="-457200" fontAlgn="base">
              <a:lnSpc>
                <a:spcPct val="150000"/>
              </a:lnSpc>
              <a:buClr>
                <a:schemeClr val="tx1">
                  <a:lumMod val="50000"/>
                  <a:lumOff val="50000"/>
                </a:schemeClr>
              </a:buClr>
              <a:buFont typeface="Wingdings" panose="05000000000000000000" pitchFamily="2" charset="2"/>
              <a:buChar char="l"/>
            </a:pPr>
            <a:r>
              <a:rPr kumimoji="1" lang="zh-CN" altLang="en-US" sz="2000" strike="noStrike" noProof="1">
                <a:latin typeface="微软雅黑" panose="020B0503020204020204" charset="-122"/>
                <a:ea typeface="微软雅黑" panose="020B0503020204020204" charset="-122"/>
                <a:cs typeface="+mn-cs"/>
              </a:rPr>
              <a:t>由系统根据</a:t>
            </a:r>
            <a:r>
              <a:rPr kumimoji="1" lang="zh-CN" altLang="en-US" sz="2000" strike="noStrike" noProof="1">
                <a:solidFill>
                  <a:srgbClr val="FF0000"/>
                </a:solidFill>
                <a:latin typeface="微软雅黑" panose="020B0503020204020204" charset="-122"/>
                <a:ea typeface="微软雅黑" panose="020B0503020204020204" charset="-122"/>
                <a:cs typeface="+mn-cs"/>
              </a:rPr>
              <a:t>信道条件</a:t>
            </a:r>
            <a:r>
              <a:rPr kumimoji="1" lang="zh-CN" altLang="en-US" sz="2000" strike="noStrike" noProof="1">
                <a:latin typeface="微软雅黑" panose="020B0503020204020204" charset="-122"/>
                <a:ea typeface="微软雅黑" panose="020B0503020204020204" charset="-122"/>
                <a:cs typeface="+mn-cs"/>
              </a:rPr>
              <a:t>自适应选择调制方式和编码方式</a:t>
            </a:r>
            <a:endParaRPr kumimoji="1" lang="zh-CN" altLang="en-US" sz="2000" strike="noStrike" noProof="1">
              <a:latin typeface="微软雅黑" panose="020B0503020204020204" charset="-122"/>
              <a:ea typeface="微软雅黑" panose="020B0503020204020204" charset="-122"/>
            </a:endParaRPr>
          </a:p>
        </p:txBody>
      </p:sp>
      <p:pic>
        <p:nvPicPr>
          <p:cNvPr id="99333" name="图片 1"/>
          <p:cNvPicPr>
            <a:picLocks noChangeAspect="1"/>
          </p:cNvPicPr>
          <p:nvPr/>
        </p:nvPicPr>
        <p:blipFill>
          <a:blip r:embed="rId1"/>
          <a:stretch>
            <a:fillRect/>
          </a:stretch>
        </p:blipFill>
        <p:spPr>
          <a:xfrm>
            <a:off x="5581650" y="2271078"/>
            <a:ext cx="5726113" cy="3725862"/>
          </a:xfrm>
          <a:prstGeom prst="rect">
            <a:avLst/>
          </a:prstGeom>
          <a:noFill/>
          <a:ln w="9525">
            <a:noFill/>
          </a:ln>
        </p:spPr>
      </p:pic>
      <p:sp>
        <p:nvSpPr>
          <p:cNvPr id="99334" name="文本框 6"/>
          <p:cNvSpPr txBox="1"/>
          <p:nvPr/>
        </p:nvSpPr>
        <p:spPr>
          <a:xfrm>
            <a:off x="534988" y="4838065"/>
            <a:ext cx="4894262" cy="706438"/>
          </a:xfrm>
          <a:prstGeom prst="rect">
            <a:avLst/>
          </a:prstGeom>
          <a:noFill/>
          <a:ln w="9525">
            <a:noFill/>
          </a:ln>
        </p:spPr>
        <p:txBody>
          <a:bodyPr wrap="square" anchor="t" anchorCtr="0">
            <a:spAutoFit/>
          </a:bodyPr>
          <a:lstStyle/>
          <a:p>
            <a:pPr>
              <a:buSzPct val="80000"/>
            </a:pPr>
            <a:r>
              <a:rPr lang="zh-CN" altLang="en-US" sz="2000" dirty="0">
                <a:solidFill>
                  <a:srgbClr val="404040"/>
                </a:solidFill>
                <a:latin typeface="微软雅黑" panose="020B0503020204020204" charset="-122"/>
                <a:ea typeface="微软雅黑" panose="020B0503020204020204" charset="-122"/>
                <a:sym typeface="楷体_GB2312" panose="02010609030101010101" pitchFamily="49" charset="-122"/>
              </a:rPr>
              <a:t>链路自适应技术可以通过两种方法实现：</a:t>
            </a:r>
            <a:endParaRPr lang="zh-CN" altLang="en-US" sz="2000" dirty="0">
              <a:solidFill>
                <a:srgbClr val="404040"/>
              </a:solidFill>
              <a:latin typeface="微软雅黑" panose="020B0503020204020204" charset="-122"/>
              <a:ea typeface="微软雅黑" panose="020B0503020204020204" charset="-122"/>
              <a:sym typeface="楷体_GB2312" panose="02010609030101010101" pitchFamily="49" charset="-122"/>
            </a:endParaRPr>
          </a:p>
          <a:p>
            <a:pPr>
              <a:buSzPct val="80000"/>
            </a:pPr>
            <a:r>
              <a:rPr lang="zh-CN" altLang="en-US" sz="2000" dirty="0">
                <a:solidFill>
                  <a:srgbClr val="FF0000"/>
                </a:solidFill>
                <a:latin typeface="微软雅黑" panose="020B0503020204020204" charset="-122"/>
                <a:ea typeface="微软雅黑" panose="020B0503020204020204" charset="-122"/>
                <a:sym typeface="楷体_GB2312" panose="02010609030101010101" pitchFamily="49" charset="-122"/>
              </a:rPr>
              <a:t>功率控制</a:t>
            </a:r>
            <a:r>
              <a:rPr lang="zh-CN" altLang="en-US" sz="2000" dirty="0">
                <a:latin typeface="微软雅黑" panose="020B0503020204020204" charset="-122"/>
                <a:ea typeface="微软雅黑" panose="020B0503020204020204" charset="-122"/>
                <a:sym typeface="楷体_GB2312" panose="02010609030101010101" pitchFamily="49" charset="-122"/>
              </a:rPr>
              <a:t>和</a:t>
            </a:r>
            <a:r>
              <a:rPr lang="zh-CN" altLang="en-US" sz="2000" dirty="0">
                <a:solidFill>
                  <a:srgbClr val="FF0000"/>
                </a:solidFill>
                <a:latin typeface="微软雅黑" panose="020B0503020204020204" charset="-122"/>
                <a:ea typeface="微软雅黑" panose="020B0503020204020204" charset="-122"/>
                <a:sym typeface="楷体_GB2312" panose="02010609030101010101" pitchFamily="49" charset="-122"/>
              </a:rPr>
              <a:t>速率控制</a:t>
            </a:r>
            <a:r>
              <a:rPr lang="zh-CN" altLang="en-US" sz="2000" dirty="0">
                <a:solidFill>
                  <a:srgbClr val="404040"/>
                </a:solidFill>
                <a:latin typeface="微软雅黑" panose="020B0503020204020204" charset="-122"/>
                <a:ea typeface="微软雅黑" panose="020B0503020204020204" charset="-122"/>
                <a:sym typeface="楷体_GB2312" panose="02010609030101010101" pitchFamily="49" charset="-122"/>
              </a:rPr>
              <a:t>。</a:t>
            </a:r>
            <a:endParaRPr lang="zh-CN" altLang="en-US" sz="2000" dirty="0">
              <a:solidFill>
                <a:srgbClr val="404040"/>
              </a:solidFill>
              <a:latin typeface="微软雅黑" panose="020B0503020204020204" charset="-122"/>
              <a:ea typeface="微软雅黑" panose="020B0503020204020204" charset="-122"/>
              <a:sym typeface="楷体_GB2312" panose="02010609030101010101" pitchFamily="49" charset="-122"/>
            </a:endParaRPr>
          </a:p>
        </p:txBody>
      </p:sp>
      <p:sp>
        <p:nvSpPr>
          <p:cNvPr id="99335" name="文本框 7"/>
          <p:cNvSpPr txBox="1"/>
          <p:nvPr/>
        </p:nvSpPr>
        <p:spPr>
          <a:xfrm>
            <a:off x="533083" y="2364740"/>
            <a:ext cx="5000625" cy="1938020"/>
          </a:xfrm>
          <a:prstGeom prst="rect">
            <a:avLst/>
          </a:prstGeom>
          <a:noFill/>
          <a:ln w="9525">
            <a:noFill/>
          </a:ln>
        </p:spPr>
        <p:txBody>
          <a:bodyPr wrap="square" anchor="t" anchorCtr="0">
            <a:spAutoFit/>
          </a:bodyPr>
          <a:lstStyle/>
          <a:p>
            <a:pPr indent="457200">
              <a:buSzPct val="80000"/>
            </a:pPr>
            <a:r>
              <a:rPr lang="en-US" altLang="zh-CN" sz="2000" dirty="0">
                <a:latin typeface="微软雅黑" panose="020B0503020204020204" charset="-122"/>
                <a:ea typeface="微软雅黑" panose="020B0503020204020204" charset="-122"/>
                <a:sym typeface="楷体_GB2312" panose="02010609030101010101" pitchFamily="49" charset="-122"/>
              </a:rPr>
              <a:t>LTE </a:t>
            </a:r>
            <a:r>
              <a:rPr lang="zh-CN" altLang="en-US" sz="2000" dirty="0">
                <a:latin typeface="微软雅黑" panose="020B0503020204020204" charset="-122"/>
                <a:ea typeface="微软雅黑" panose="020B0503020204020204" charset="-122"/>
                <a:sym typeface="楷体_GB2312" panose="02010609030101010101" pitchFamily="49" charset="-122"/>
              </a:rPr>
              <a:t>上行方向的链路自适应技术基于基站测量的上行信道质量，直接确定具体的调制与编码方式 </a:t>
            </a:r>
            <a:endParaRPr lang="zh-CN" altLang="en-US" sz="2000" dirty="0">
              <a:latin typeface="微软雅黑" panose="020B0503020204020204" charset="-122"/>
              <a:ea typeface="微软雅黑" panose="020B0503020204020204" charset="-122"/>
            </a:endParaRPr>
          </a:p>
          <a:p>
            <a:pPr indent="457200">
              <a:buSzPct val="80000"/>
            </a:pPr>
            <a:r>
              <a:rPr lang="en-US" altLang="zh-CN" sz="2000" dirty="0">
                <a:latin typeface="微软雅黑" panose="020B0503020204020204" charset="-122"/>
                <a:ea typeface="微软雅黑" panose="020B0503020204020204" charset="-122"/>
                <a:sym typeface="楷体_GB2312" panose="02010609030101010101" pitchFamily="49" charset="-122"/>
              </a:rPr>
              <a:t>LTE</a:t>
            </a:r>
            <a:r>
              <a:rPr lang="zh-CN" altLang="en-US" sz="2000" dirty="0">
                <a:latin typeface="微软雅黑" panose="020B0503020204020204" charset="-122"/>
                <a:ea typeface="微软雅黑" panose="020B0503020204020204" charset="-122"/>
                <a:sym typeface="楷体_GB2312" panose="02010609030101010101" pitchFamily="49" charset="-122"/>
              </a:rPr>
              <a:t>下行方向的链路自适应技术基于</a:t>
            </a:r>
            <a:r>
              <a:rPr lang="en-US" altLang="zh-CN" sz="2000" dirty="0">
                <a:latin typeface="微软雅黑" panose="020B0503020204020204" charset="-122"/>
                <a:ea typeface="微软雅黑" panose="020B0503020204020204" charset="-122"/>
                <a:sym typeface="楷体_GB2312" panose="02010609030101010101" pitchFamily="49" charset="-122"/>
              </a:rPr>
              <a:t>UE</a:t>
            </a:r>
            <a:r>
              <a:rPr lang="zh-CN" altLang="en-US" sz="2000" dirty="0">
                <a:latin typeface="微软雅黑" panose="020B0503020204020204" charset="-122"/>
                <a:ea typeface="微软雅黑" panose="020B0503020204020204" charset="-122"/>
                <a:sym typeface="楷体_GB2312" panose="02010609030101010101" pitchFamily="49" charset="-122"/>
              </a:rPr>
              <a:t>反馈的</a:t>
            </a:r>
            <a:r>
              <a:rPr lang="en-US" altLang="zh-CN" sz="2000" dirty="0">
                <a:latin typeface="微软雅黑" panose="020B0503020204020204" charset="-122"/>
                <a:ea typeface="微软雅黑" panose="020B0503020204020204" charset="-122"/>
                <a:sym typeface="楷体_GB2312" panose="02010609030101010101" pitchFamily="49" charset="-122"/>
              </a:rPr>
              <a:t>CQI</a:t>
            </a:r>
            <a:r>
              <a:rPr lang="zh-CN" altLang="en-US" sz="2000" dirty="0">
                <a:latin typeface="微软雅黑" panose="020B0503020204020204" charset="-122"/>
                <a:ea typeface="微软雅黑" panose="020B0503020204020204" charset="-122"/>
                <a:sym typeface="楷体_GB2312" panose="02010609030101010101" pitchFamily="49" charset="-122"/>
              </a:rPr>
              <a:t>，从预定义的</a:t>
            </a:r>
            <a:r>
              <a:rPr lang="en-US" altLang="zh-CN" sz="2000" dirty="0">
                <a:latin typeface="微软雅黑" panose="020B0503020204020204" charset="-122"/>
                <a:ea typeface="微软雅黑" panose="020B0503020204020204" charset="-122"/>
                <a:sym typeface="楷体_GB2312" panose="02010609030101010101" pitchFamily="49" charset="-122"/>
              </a:rPr>
              <a:t>CQI</a:t>
            </a:r>
            <a:r>
              <a:rPr lang="zh-CN" altLang="en-US" sz="2000" dirty="0">
                <a:latin typeface="微软雅黑" panose="020B0503020204020204" charset="-122"/>
                <a:ea typeface="微软雅黑" panose="020B0503020204020204" charset="-122"/>
                <a:sym typeface="楷体_GB2312" panose="02010609030101010101" pitchFamily="49" charset="-122"/>
              </a:rPr>
              <a:t>表格中具体的调制与编码方式（如右图）</a:t>
            </a:r>
            <a:endParaRPr lang="zh-CN" altLang="en-US" sz="2000" dirty="0">
              <a:latin typeface="微软雅黑" panose="020B0503020204020204" charset="-122"/>
              <a:ea typeface="微软雅黑" panose="020B0503020204020204" charset="-122"/>
              <a:sym typeface="楷体_GB2312" panose="02010609030101010101"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文本框 5"/>
          <p:cNvSpPr txBox="1"/>
          <p:nvPr/>
        </p:nvSpPr>
        <p:spPr>
          <a:xfrm>
            <a:off x="304800" y="443548"/>
            <a:ext cx="10426700" cy="1753235"/>
          </a:xfrm>
          <a:prstGeom prst="rect">
            <a:avLst/>
          </a:prstGeom>
          <a:noFill/>
          <a:ln w="9525">
            <a:noFill/>
          </a:ln>
        </p:spPr>
        <p:txBody>
          <a:bodyPr wrap="square" anchor="t" anchorCtr="0">
            <a:spAutoFit/>
          </a:bodyPr>
          <a:lstStyle/>
          <a:p>
            <a:pPr lvl="1">
              <a:lnSpc>
                <a:spcPct val="150000"/>
              </a:lnSpc>
              <a:buFontTx/>
            </a:pPr>
            <a:r>
              <a:rPr lang="zh-CN" altLang="en-US" sz="3200" dirty="0">
                <a:latin typeface="微软雅黑" panose="020B0503020204020204" charset="-122"/>
                <a:ea typeface="微软雅黑" panose="020B0503020204020204" charset="-122"/>
              </a:rPr>
              <a:t>高阶调制</a:t>
            </a:r>
            <a:endParaRPr lang="en-US" altLang="zh-CN" sz="400" dirty="0">
              <a:latin typeface="微软雅黑" panose="020B0503020204020204" charset="-122"/>
              <a:ea typeface="微软雅黑" panose="020B0503020204020204" charset="-122"/>
            </a:endParaRPr>
          </a:p>
          <a:p>
            <a:pPr marL="457200" indent="-457200">
              <a:lnSpc>
                <a:spcPct val="150000"/>
              </a:lnSpc>
              <a:buClr>
                <a:srgbClr val="808080"/>
              </a:buClr>
              <a:buFont typeface="Wingdings" panose="05000000000000000000" pitchFamily="2" charset="2"/>
              <a:buChar char="l"/>
            </a:pPr>
            <a:r>
              <a:rPr lang="zh-CN" altLang="en-US" sz="2000" dirty="0">
                <a:latin typeface="微软雅黑" panose="020B0503020204020204" charset="-122"/>
                <a:ea typeface="微软雅黑" panose="020B0503020204020204" charset="-122"/>
              </a:rPr>
              <a:t>调制：将基带信号转换为适宜无线传输的形式的过程</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数字调制方式：</a:t>
            </a:r>
            <a:r>
              <a:rPr lang="en-US" altLang="zh-CN" sz="2000" dirty="0">
                <a:latin typeface="微软雅黑" panose="020B0503020204020204" charset="-122"/>
                <a:ea typeface="微软雅黑" panose="020B0503020204020204" charset="-122"/>
              </a:rPr>
              <a:t>FSK</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ASK</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PSK</a:t>
            </a:r>
            <a:endParaRPr lang="en-US" altLang="zh-CN" sz="2000" dirty="0">
              <a:latin typeface="微软雅黑" panose="020B0503020204020204" charset="-122"/>
              <a:ea typeface="微软雅黑" panose="020B0503020204020204" charset="-122"/>
            </a:endParaRPr>
          </a:p>
          <a:p>
            <a:pPr marL="457200" indent="-457200">
              <a:lnSpc>
                <a:spcPct val="150000"/>
              </a:lnSpc>
              <a:buClr>
                <a:srgbClr val="808080"/>
              </a:buClr>
              <a:buFont typeface="Wingdings" panose="05000000000000000000" pitchFamily="2" charset="2"/>
              <a:buChar char="l"/>
            </a:pPr>
            <a:r>
              <a:rPr lang="en-US" altLang="zh-CN" sz="2000" dirty="0">
                <a:latin typeface="微软雅黑" panose="020B0503020204020204" charset="-122"/>
                <a:ea typeface="微软雅黑" panose="020B0503020204020204" charset="-122"/>
              </a:rPr>
              <a:t>LTE</a:t>
            </a:r>
            <a:r>
              <a:rPr lang="zh-CN" altLang="en-US" sz="2000" dirty="0">
                <a:latin typeface="微软雅黑" panose="020B0503020204020204" charset="-122"/>
                <a:ea typeface="微软雅黑" panose="020B0503020204020204" charset="-122"/>
              </a:rPr>
              <a:t>中采用的调制方式：</a:t>
            </a:r>
            <a:r>
              <a:rPr lang="en-US" altLang="zh-CN" sz="2000" dirty="0">
                <a:latin typeface="微软雅黑" panose="020B0503020204020204" charset="-122"/>
                <a:ea typeface="微软雅黑" panose="020B0503020204020204" charset="-122"/>
              </a:rPr>
              <a:t>QPSK</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16QAM</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64QAM</a:t>
            </a:r>
            <a:endParaRPr lang="en-US" altLang="zh-CN" sz="2000" dirty="0">
              <a:latin typeface="微软雅黑" panose="020B0503020204020204" charset="-122"/>
              <a:ea typeface="微软雅黑" panose="020B0503020204020204" charset="-122"/>
              <a:sym typeface="楷体_GB2312" panose="02010609030101010101" pitchFamily="49" charset="-122"/>
            </a:endParaRPr>
          </a:p>
        </p:txBody>
      </p:sp>
      <p:pic>
        <p:nvPicPr>
          <p:cNvPr id="95236" name="图片 1"/>
          <p:cNvPicPr>
            <a:picLocks noChangeAspect="1"/>
          </p:cNvPicPr>
          <p:nvPr/>
        </p:nvPicPr>
        <p:blipFill>
          <a:blip r:embed="rId1"/>
          <a:stretch>
            <a:fillRect/>
          </a:stretch>
        </p:blipFill>
        <p:spPr>
          <a:xfrm>
            <a:off x="5845175" y="2189798"/>
            <a:ext cx="5741988" cy="3548062"/>
          </a:xfrm>
          <a:prstGeom prst="rect">
            <a:avLst/>
          </a:prstGeom>
          <a:noFill/>
          <a:ln w="9525">
            <a:noFill/>
          </a:ln>
        </p:spPr>
      </p:pic>
      <p:sp>
        <p:nvSpPr>
          <p:cNvPr id="95237" name="文本框 6"/>
          <p:cNvSpPr txBox="1"/>
          <p:nvPr/>
        </p:nvSpPr>
        <p:spPr>
          <a:xfrm>
            <a:off x="339725" y="3405823"/>
            <a:ext cx="5495925" cy="968375"/>
          </a:xfrm>
          <a:prstGeom prst="rect">
            <a:avLst/>
          </a:prstGeom>
          <a:noFill/>
          <a:ln w="9525">
            <a:noFill/>
          </a:ln>
        </p:spPr>
        <p:txBody>
          <a:bodyPr wrap="square" anchor="t" anchorCtr="0">
            <a:spAutoFit/>
          </a:bodyPr>
          <a:lstStyle/>
          <a:p>
            <a:pPr marL="457200">
              <a:lnSpc>
                <a:spcPct val="150000"/>
              </a:lnSpc>
              <a:buClrTx/>
              <a:buFontTx/>
            </a:pPr>
            <a:r>
              <a:rPr lang="zh-CN" altLang="en-US" sz="1900" dirty="0">
                <a:latin typeface="微软雅黑" panose="020B0503020204020204" charset="-122"/>
                <a:ea typeface="微软雅黑" panose="020B0503020204020204" charset="-122"/>
                <a:sym typeface="楷体_GB2312" panose="02010609030101010101" pitchFamily="49" charset="-122"/>
              </a:rPr>
              <a:t>用途1：把需要传递的信息送上射频信道</a:t>
            </a:r>
            <a:endParaRPr lang="zh-CN" altLang="en-US" sz="1900" dirty="0">
              <a:latin typeface="微软雅黑" panose="020B0503020204020204" charset="-122"/>
              <a:ea typeface="微软雅黑" panose="020B0503020204020204" charset="-122"/>
              <a:sym typeface="楷体_GB2312" panose="02010609030101010101" pitchFamily="49" charset="-122"/>
            </a:endParaRPr>
          </a:p>
          <a:p>
            <a:pPr marL="457200">
              <a:lnSpc>
                <a:spcPct val="150000"/>
              </a:lnSpc>
              <a:buClrTx/>
              <a:buFontTx/>
            </a:pPr>
            <a:r>
              <a:rPr lang="zh-CN" altLang="en-US" sz="1900" dirty="0">
                <a:latin typeface="微软雅黑" panose="020B0503020204020204" charset="-122"/>
                <a:ea typeface="微软雅黑" panose="020B0503020204020204" charset="-122"/>
                <a:sym typeface="楷体_GB2312" panose="02010609030101010101" pitchFamily="49" charset="-122"/>
              </a:rPr>
              <a:t>用途2：提高空中接口数据业务能力</a:t>
            </a:r>
            <a:endParaRPr lang="zh-CN" altLang="en-US" sz="1900" dirty="0">
              <a:latin typeface="微软雅黑" panose="020B0503020204020204" charset="-122"/>
              <a:ea typeface="微软雅黑" panose="020B0503020204020204" charset="-122"/>
              <a:sym typeface="楷体_GB2312" panose="02010609030101010101"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图片 6"/>
          <p:cNvPicPr>
            <a:picLocks noChangeAspect="1"/>
          </p:cNvPicPr>
          <p:nvPr/>
        </p:nvPicPr>
        <p:blipFill>
          <a:blip r:embed="rId1"/>
          <a:srcRect l="35490"/>
          <a:stretch>
            <a:fillRect/>
          </a:stretch>
        </p:blipFill>
        <p:spPr>
          <a:xfrm>
            <a:off x="6705283" y="1219200"/>
            <a:ext cx="4937125" cy="4730750"/>
          </a:xfrm>
          <a:prstGeom prst="rect">
            <a:avLst/>
          </a:prstGeom>
          <a:noFill/>
          <a:ln w="9525">
            <a:noFill/>
          </a:ln>
        </p:spPr>
      </p:pic>
      <p:sp>
        <p:nvSpPr>
          <p:cNvPr id="97284" name="内容占位符 2"/>
          <p:cNvSpPr>
            <a:spLocks noGrp="1"/>
          </p:cNvSpPr>
          <p:nvPr/>
        </p:nvSpPr>
        <p:spPr>
          <a:xfrm>
            <a:off x="255905" y="2819400"/>
            <a:ext cx="6103620" cy="2619375"/>
          </a:xfrm>
          <a:prstGeom prst="rect">
            <a:avLst/>
          </a:prstGeom>
          <a:noFill/>
          <a:ln w="9525">
            <a:noFill/>
          </a:ln>
        </p:spPr>
        <p:txBody>
          <a:bodyPr wrap="square" lIns="95218" tIns="47610" rIns="95218" bIns="47610" anchor="t" anchorCtr="0"/>
          <a:lstStyle/>
          <a:p>
            <a:pPr marL="301625" indent="-301625" defTabSz="802005" eaLnBrk="0" hangingPunct="0">
              <a:lnSpc>
                <a:spcPct val="140000"/>
              </a:lnSpc>
              <a:spcBef>
                <a:spcPct val="30000"/>
              </a:spcBef>
              <a:buClr>
                <a:srgbClr val="808080"/>
              </a:buClr>
              <a:buSzPct val="60000"/>
              <a:buFont typeface="Wingdings" panose="05000000000000000000" pitchFamily="2" charset="2"/>
              <a:buChar char="l"/>
            </a:pPr>
            <a:r>
              <a:rPr lang="zh-CN" altLang="en-US" sz="2400" dirty="0">
                <a:latin typeface="Arial" panose="020B0604020202020204" pitchFamily="34" charset="0"/>
                <a:ea typeface="楷体_GB2312" panose="02010609030101010101" pitchFamily="49" charset="-122"/>
              </a:rPr>
              <a:t>高阶调制的优点：</a:t>
            </a:r>
            <a:r>
              <a:rPr lang="en-US" altLang="zh-CN" sz="2400" dirty="0">
                <a:latin typeface="Arial" panose="020B0604020202020204" pitchFamily="34" charset="0"/>
                <a:ea typeface="楷体_GB2312" panose="02010609030101010101" pitchFamily="49" charset="-122"/>
              </a:rPr>
              <a:t>TD - LTE</a:t>
            </a:r>
            <a:r>
              <a:rPr lang="zh-CN" altLang="en-US" sz="2400" dirty="0">
                <a:latin typeface="Arial" panose="020B0604020202020204" pitchFamily="34" charset="0"/>
                <a:ea typeface="楷体_GB2312" panose="02010609030101010101" pitchFamily="49" charset="-122"/>
              </a:rPr>
              <a:t>可以采用</a:t>
            </a:r>
            <a:r>
              <a:rPr lang="en-US" altLang="zh-CN" sz="2400" dirty="0">
                <a:latin typeface="Arial" panose="020B0604020202020204" pitchFamily="34" charset="0"/>
                <a:ea typeface="楷体_GB2312" panose="02010609030101010101" pitchFamily="49" charset="-122"/>
              </a:rPr>
              <a:t>64QAM</a:t>
            </a:r>
            <a:r>
              <a:rPr lang="zh-CN" altLang="en-US" sz="2400" dirty="0">
                <a:latin typeface="Arial" panose="020B0604020202020204" pitchFamily="34" charset="0"/>
                <a:ea typeface="楷体_GB2312" panose="02010609030101010101" pitchFamily="49" charset="-122"/>
              </a:rPr>
              <a:t>调制方式，比</a:t>
            </a:r>
            <a:r>
              <a:rPr lang="en-US" altLang="zh-CN" sz="2400" dirty="0">
                <a:latin typeface="Arial" panose="020B0604020202020204" pitchFamily="34" charset="0"/>
                <a:ea typeface="楷体_GB2312" panose="02010609030101010101" pitchFamily="49" charset="-122"/>
              </a:rPr>
              <a:t>TD - SCDMA</a:t>
            </a:r>
            <a:r>
              <a:rPr lang="zh-CN" altLang="en-US" sz="2400" dirty="0">
                <a:latin typeface="Arial" panose="020B0604020202020204" pitchFamily="34" charset="0"/>
                <a:ea typeface="楷体_GB2312" panose="02010609030101010101" pitchFamily="49" charset="-122"/>
              </a:rPr>
              <a:t>采用的</a:t>
            </a:r>
            <a:r>
              <a:rPr lang="en-US" altLang="zh-CN" sz="2400" dirty="0">
                <a:latin typeface="Arial" panose="020B0604020202020204" pitchFamily="34" charset="0"/>
                <a:ea typeface="楷体_GB2312" panose="02010609030101010101" pitchFamily="49" charset="-122"/>
              </a:rPr>
              <a:t>16QAM</a:t>
            </a:r>
            <a:r>
              <a:rPr lang="zh-CN" altLang="en-US" sz="2400" dirty="0">
                <a:latin typeface="Arial" panose="020B0604020202020204" pitchFamily="34" charset="0"/>
                <a:ea typeface="楷体_GB2312" panose="02010609030101010101" pitchFamily="49" charset="-122"/>
              </a:rPr>
              <a:t>速率</a:t>
            </a:r>
            <a:r>
              <a:rPr lang="zh-CN" altLang="en-US" sz="2400" dirty="0">
                <a:solidFill>
                  <a:srgbClr val="664D00"/>
                </a:solidFill>
                <a:latin typeface="Arial" panose="020B0604020202020204" pitchFamily="34" charset="0"/>
                <a:ea typeface="楷体_GB2312" panose="02010609030101010101" pitchFamily="49" charset="-122"/>
              </a:rPr>
              <a:t>提升</a:t>
            </a:r>
            <a:r>
              <a:rPr lang="en-US" altLang="zh-CN" sz="2400" dirty="0">
                <a:solidFill>
                  <a:srgbClr val="664D00"/>
                </a:solidFill>
                <a:latin typeface="Arial" panose="020B0604020202020204" pitchFamily="34" charset="0"/>
                <a:ea typeface="楷体_GB2312" panose="02010609030101010101" pitchFamily="49" charset="-122"/>
              </a:rPr>
              <a:t>50</a:t>
            </a:r>
            <a:r>
              <a:rPr lang="zh-CN" altLang="en-US" sz="2400" dirty="0">
                <a:solidFill>
                  <a:srgbClr val="664D00"/>
                </a:solidFill>
                <a:latin typeface="Arial" panose="020B0604020202020204" pitchFamily="34" charset="0"/>
                <a:ea typeface="楷体_GB2312" panose="02010609030101010101" pitchFamily="49" charset="-122"/>
              </a:rPr>
              <a:t>％</a:t>
            </a:r>
            <a:endParaRPr lang="en-US" altLang="zh-CN" sz="2400" dirty="0">
              <a:solidFill>
                <a:srgbClr val="664D00"/>
              </a:solidFill>
              <a:latin typeface="Arial" panose="020B0604020202020204" pitchFamily="34" charset="0"/>
              <a:ea typeface="楷体_GB2312" panose="02010609030101010101" pitchFamily="49" charset="-122"/>
            </a:endParaRPr>
          </a:p>
          <a:p>
            <a:pPr marL="301625" indent="-301625" defTabSz="802005" eaLnBrk="0" hangingPunct="0">
              <a:lnSpc>
                <a:spcPct val="140000"/>
              </a:lnSpc>
              <a:spcBef>
                <a:spcPct val="30000"/>
              </a:spcBef>
              <a:buClr>
                <a:srgbClr val="808080"/>
              </a:buClr>
              <a:buSzPct val="60000"/>
              <a:buFont typeface="Wingdings" panose="05000000000000000000" pitchFamily="2" charset="2"/>
              <a:buChar char="l"/>
            </a:pPr>
            <a:r>
              <a:rPr lang="zh-CN" altLang="en-US" sz="2400" dirty="0">
                <a:latin typeface="Arial" panose="020B0604020202020204" pitchFamily="34" charset="0"/>
                <a:ea typeface="楷体_GB2312" panose="02010609030101010101" pitchFamily="49" charset="-122"/>
              </a:rPr>
              <a:t>高阶调制的缺点：</a:t>
            </a:r>
            <a:r>
              <a:rPr lang="zh-CN" altLang="zh-CN" sz="2400" dirty="0">
                <a:latin typeface="Arial" panose="020B0604020202020204" pitchFamily="34" charset="0"/>
                <a:ea typeface="楷体_GB2312" panose="02010609030101010101" pitchFamily="49" charset="-122"/>
              </a:rPr>
              <a:t>越是高性能（速率高）的调制方式，其对信号质量</a:t>
            </a:r>
            <a:r>
              <a:rPr lang="zh-CN" altLang="en-US" sz="2400" dirty="0">
                <a:latin typeface="Arial" panose="020B0604020202020204" pitchFamily="34" charset="0"/>
                <a:ea typeface="楷体_GB2312" panose="02010609030101010101" pitchFamily="49" charset="-122"/>
              </a:rPr>
              <a:t>（信噪比）</a:t>
            </a:r>
            <a:r>
              <a:rPr lang="zh-CN" altLang="zh-CN" sz="2400" dirty="0">
                <a:latin typeface="Arial" panose="020B0604020202020204" pitchFamily="34" charset="0"/>
                <a:ea typeface="楷体_GB2312" panose="02010609030101010101" pitchFamily="49" charset="-122"/>
              </a:rPr>
              <a:t>的要求也越</a:t>
            </a:r>
            <a:r>
              <a:rPr lang="zh-CN" altLang="en-US" sz="2400" dirty="0">
                <a:latin typeface="Arial" panose="020B0604020202020204" pitchFamily="34" charset="0"/>
                <a:ea typeface="楷体_GB2312" panose="02010609030101010101" pitchFamily="49" charset="-122"/>
              </a:rPr>
              <a:t>高</a:t>
            </a:r>
            <a:endParaRPr lang="zh-CN" altLang="en-US" sz="2400" dirty="0">
              <a:latin typeface="Arial" panose="020B0604020202020204" pitchFamily="34" charset="0"/>
              <a:ea typeface="楷体_GB2312" panose="02010609030101010101" pitchFamily="49" charset="-122"/>
            </a:endParaRPr>
          </a:p>
        </p:txBody>
      </p:sp>
      <p:sp>
        <p:nvSpPr>
          <p:cNvPr id="97285" name="文本框 7"/>
          <p:cNvSpPr txBox="1"/>
          <p:nvPr>
            <p:custDataLst>
              <p:tags r:id="rId2"/>
            </p:custDataLst>
          </p:nvPr>
        </p:nvSpPr>
        <p:spPr>
          <a:xfrm>
            <a:off x="457200" y="686435"/>
            <a:ext cx="5370513" cy="1487488"/>
          </a:xfrm>
          <a:prstGeom prst="rect">
            <a:avLst/>
          </a:prstGeom>
          <a:noFill/>
          <a:ln w="9525">
            <a:noFill/>
          </a:ln>
        </p:spPr>
        <p:txBody>
          <a:bodyPr wrap="square" anchor="t" anchorCtr="0"/>
          <a:lstStyle/>
          <a:p>
            <a:pPr marL="457200" indent="-457200">
              <a:lnSpc>
                <a:spcPct val="150000"/>
              </a:lnSpc>
              <a:buClr>
                <a:srgbClr val="808080"/>
              </a:buClr>
              <a:buFont typeface="Wingdings" panose="05000000000000000000" pitchFamily="2" charset="2"/>
              <a:buChar char="l"/>
            </a:pPr>
            <a:r>
              <a:rPr lang="zh-CN" altLang="en-US" sz="2400" dirty="0">
                <a:latin typeface="微软雅黑" panose="020B0503020204020204" charset="-122"/>
                <a:ea typeface="微软雅黑" panose="020B0503020204020204" charset="-122"/>
              </a:rPr>
              <a:t>高阶调制</a:t>
            </a:r>
            <a:r>
              <a:rPr lang="en-US" altLang="zh-CN" sz="2400" dirty="0">
                <a:latin typeface="微软雅黑" panose="020B0503020204020204" charset="-122"/>
                <a:ea typeface="微软雅黑" panose="020B0503020204020204" charset="-122"/>
              </a:rPr>
              <a:t>——64QAM</a:t>
            </a:r>
            <a:endParaRPr lang="en-US" altLang="zh-CN" sz="2400" dirty="0">
              <a:latin typeface="微软雅黑" panose="020B0503020204020204" charset="-122"/>
              <a:ea typeface="微软雅黑" panose="020B0503020204020204" charset="-122"/>
            </a:endParaRPr>
          </a:p>
          <a:p>
            <a:pPr marL="914400" lvl="1" indent="-457200">
              <a:lnSpc>
                <a:spcPct val="150000"/>
              </a:lnSpc>
              <a:buClr>
                <a:srgbClr val="808080"/>
              </a:buClr>
              <a:buFont typeface="Wingdings" panose="05000000000000000000" pitchFamily="2" charset="2"/>
              <a:buChar char="l"/>
            </a:pPr>
            <a:r>
              <a:rPr lang="zh-CN" altLang="en-US" sz="2400" dirty="0">
                <a:latin typeface="微软雅黑" panose="020B0503020204020204" charset="-122"/>
                <a:ea typeface="微软雅黑" panose="020B0503020204020204" charset="-122"/>
              </a:rPr>
              <a:t>优点：提高用户的峰值速率</a:t>
            </a:r>
            <a:endParaRPr lang="en-US" altLang="zh-CN" sz="2400" dirty="0">
              <a:latin typeface="微软雅黑" panose="020B0503020204020204" charset="-122"/>
              <a:ea typeface="微软雅黑" panose="020B0503020204020204" charset="-122"/>
            </a:endParaRPr>
          </a:p>
          <a:p>
            <a:pPr marL="914400" lvl="1" indent="-457200">
              <a:lnSpc>
                <a:spcPct val="150000"/>
              </a:lnSpc>
              <a:buClr>
                <a:srgbClr val="808080"/>
              </a:buClr>
              <a:buFont typeface="Wingdings" panose="05000000000000000000" pitchFamily="2" charset="2"/>
              <a:buChar char="l"/>
            </a:pPr>
            <a:r>
              <a:rPr lang="zh-CN" altLang="en-US" sz="2400" dirty="0">
                <a:latin typeface="微软雅黑" panose="020B0503020204020204" charset="-122"/>
                <a:ea typeface="微软雅黑" panose="020B0503020204020204" charset="-122"/>
              </a:rPr>
              <a:t>缺点：受信道条件影响较大</a:t>
            </a:r>
            <a:endParaRPr lang="zh-CN" altLang="en-US" sz="2400" dirty="0">
              <a:solidFill>
                <a:schemeClr val="tx1"/>
              </a:solidFill>
              <a:latin typeface="微软雅黑" panose="020B0503020204020204" charset="-122"/>
              <a:ea typeface="微软雅黑" panose="020B0503020204020204" charset="-122"/>
              <a:sym typeface="楷体_GB2312" panose="02010609030101010101"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15713"/>
          <p:cNvSpPr>
            <a:spLocks noGrp="1"/>
          </p:cNvSpPr>
          <p:nvPr>
            <p:ph type="title"/>
          </p:nvPr>
        </p:nvSpPr>
        <p:spPr/>
        <p:txBody>
          <a:bodyPr anchor="t" anchorCtr="0"/>
          <a:lstStyle/>
          <a:p>
            <a:r>
              <a:rPr lang="zh-CN" altLang="en-US" dirty="0"/>
              <a:t>功率控制 </a:t>
            </a:r>
            <a:endParaRPr lang="zh-CN" altLang="en-US" dirty="0"/>
          </a:p>
        </p:txBody>
      </p:sp>
      <p:sp>
        <p:nvSpPr>
          <p:cNvPr id="101378" name="文本占位符 115714"/>
          <p:cNvSpPr>
            <a:spLocks noGrp="1"/>
          </p:cNvSpPr>
          <p:nvPr>
            <p:ph idx="1"/>
          </p:nvPr>
        </p:nvSpPr>
        <p:spPr/>
        <p:txBody>
          <a:bodyPr anchor="t" anchorCtr="0"/>
          <a:lstStyle/>
          <a:p>
            <a:pPr>
              <a:lnSpc>
                <a:spcPct val="90000"/>
              </a:lnSpc>
            </a:pPr>
            <a:r>
              <a:rPr lang="en-US" altLang="zh-CN"/>
              <a:t>LTE</a:t>
            </a:r>
            <a:r>
              <a:rPr lang="zh-CN" altLang="en-US" dirty="0"/>
              <a:t>是一种正交频分系统，</a:t>
            </a:r>
            <a:r>
              <a:rPr lang="zh-CN" altLang="en-US" b="1" dirty="0"/>
              <a:t>上行采用基于</a:t>
            </a:r>
            <a:r>
              <a:rPr lang="en-US" altLang="zh-CN" b="1"/>
              <a:t>SC-FDMA</a:t>
            </a:r>
            <a:r>
              <a:rPr lang="zh-CN" altLang="en-US" b="1" dirty="0"/>
              <a:t>的单载波多址方式，每个用户的数据在不同的子载波上传输</a:t>
            </a:r>
            <a:r>
              <a:rPr lang="zh-CN" altLang="en-US" dirty="0"/>
              <a:t>，因此不存在</a:t>
            </a:r>
            <a:r>
              <a:rPr lang="en-US" altLang="zh-CN"/>
              <a:t>CDMA</a:t>
            </a:r>
            <a:r>
              <a:rPr lang="zh-CN" altLang="en-US" dirty="0"/>
              <a:t>系统中的小区内用户间干扰的问题，也就不需要类似</a:t>
            </a:r>
            <a:r>
              <a:rPr lang="en-US" altLang="zh-CN"/>
              <a:t>CDMA</a:t>
            </a:r>
            <a:r>
              <a:rPr lang="zh-CN" altLang="en-US" dirty="0"/>
              <a:t>的快速功控。</a:t>
            </a:r>
            <a:r>
              <a:rPr lang="en-US" altLang="zh-CN"/>
              <a:t>LTE</a:t>
            </a:r>
            <a:r>
              <a:rPr lang="zh-CN" altLang="en-US" dirty="0"/>
              <a:t>系统可以在每个子频带（</a:t>
            </a:r>
            <a:r>
              <a:rPr lang="en-US" altLang="zh-CN"/>
              <a:t>RB</a:t>
            </a:r>
            <a:r>
              <a:rPr lang="zh-CN" altLang="en-US" dirty="0"/>
              <a:t>的集合）内分别进行频率较低的“</a:t>
            </a:r>
            <a:r>
              <a:rPr lang="zh-CN" altLang="en-US" b="1" dirty="0"/>
              <a:t>慢功控</a:t>
            </a:r>
            <a:r>
              <a:rPr lang="zh-CN" altLang="en-US" dirty="0"/>
              <a:t>”。目前，</a:t>
            </a:r>
            <a:r>
              <a:rPr lang="en-US" altLang="zh-CN"/>
              <a:t>LTE</a:t>
            </a:r>
            <a:r>
              <a:rPr lang="zh-CN" altLang="en-US" dirty="0"/>
              <a:t>系统使用的上行功控为开环功控结合闭环调整方式，涵盖</a:t>
            </a:r>
            <a:r>
              <a:rPr lang="en-US" altLang="zh-CN"/>
              <a:t>PUSCH</a:t>
            </a:r>
            <a:r>
              <a:rPr lang="zh-CN" altLang="en-US" dirty="0"/>
              <a:t>（物理上行共享信道）、</a:t>
            </a:r>
            <a:r>
              <a:rPr lang="en-US" altLang="zh-CN"/>
              <a:t>PUCCH</a:t>
            </a:r>
            <a:r>
              <a:rPr lang="zh-CN" altLang="en-US" dirty="0"/>
              <a:t>（物理上行控制信道）和</a:t>
            </a:r>
            <a:r>
              <a:rPr lang="en-US" altLang="zh-CN"/>
              <a:t>SRS</a:t>
            </a:r>
            <a:r>
              <a:rPr lang="zh-CN" altLang="en-US" dirty="0"/>
              <a:t>（信道探测参考信号）信道。 </a:t>
            </a:r>
            <a:endParaRPr lang="zh-CN" altLang="en-US" dirty="0"/>
          </a:p>
          <a:p>
            <a:pPr>
              <a:lnSpc>
                <a:spcPct val="90000"/>
              </a:lnSpc>
            </a:pPr>
            <a:r>
              <a:rPr lang="zh-CN" altLang="en-US" dirty="0"/>
              <a:t>下行方面，</a:t>
            </a:r>
            <a:r>
              <a:rPr lang="en-US" altLang="zh-CN"/>
              <a:t>LTE</a:t>
            </a:r>
            <a:r>
              <a:rPr lang="zh-CN" altLang="en-US" dirty="0"/>
              <a:t>系统使用功率分配技术，由基站</a:t>
            </a:r>
            <a:r>
              <a:rPr lang="en-US" altLang="zh-CN" err="1"/>
              <a:t>eNB</a:t>
            </a:r>
            <a:r>
              <a:rPr lang="zh-CN" altLang="en-US" dirty="0"/>
              <a:t>来决定下行发射功率。</a:t>
            </a:r>
            <a:r>
              <a:rPr lang="en-US" altLang="zh-CN"/>
              <a:t>LTE</a:t>
            </a:r>
            <a:r>
              <a:rPr lang="zh-CN" altLang="en-US" dirty="0"/>
              <a:t>系统分别对控制信令和下行数据进行功率分配，其目的是保证小区内的所有用户既能正确接收下行控制信令，又能保证下行数据的传输质量。 </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89" name="图片 51203"/>
          <p:cNvPicPr>
            <a:picLocks noChangeAspect="1"/>
          </p:cNvPicPr>
          <p:nvPr/>
        </p:nvPicPr>
        <p:blipFill>
          <a:blip r:embed="rId1"/>
          <a:stretch>
            <a:fillRect/>
          </a:stretch>
        </p:blipFill>
        <p:spPr>
          <a:xfrm>
            <a:off x="2209800" y="762000"/>
            <a:ext cx="7543800" cy="4821238"/>
          </a:xfrm>
          <a:prstGeom prst="rect">
            <a:avLst/>
          </a:prstGeom>
          <a:noFill/>
          <a:ln w="9525">
            <a:noFill/>
          </a:ln>
        </p:spPr>
      </p:pic>
      <p:sp>
        <p:nvSpPr>
          <p:cNvPr id="12290" name="矩形 51206"/>
          <p:cNvSpPr/>
          <p:nvPr/>
        </p:nvSpPr>
        <p:spPr>
          <a:xfrm>
            <a:off x="4191000" y="5715000"/>
            <a:ext cx="4191000" cy="368300"/>
          </a:xfrm>
          <a:prstGeom prst="rect">
            <a:avLst/>
          </a:prstGeom>
          <a:noFill/>
          <a:ln w="9525">
            <a:noFill/>
          </a:ln>
        </p:spPr>
        <p:txBody>
          <a:bodyPr anchor="ctr" anchorCtr="0">
            <a:spAutoFit/>
          </a:bodyPr>
          <a:lstStyle/>
          <a:p>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6-2 ITU</a:t>
            </a:r>
            <a:r>
              <a:rPr lang="zh-CN" altLang="en-US" dirty="0">
                <a:latin typeface="Arial" panose="020B0604020202020204" pitchFamily="34" charset="0"/>
                <a:ea typeface="宋体" panose="02010600030101010101" pitchFamily="2" charset="-122"/>
              </a:rPr>
              <a:t>给出的</a:t>
            </a:r>
            <a:r>
              <a:rPr lang="en-US" altLang="zh-CN">
                <a:latin typeface="Arial" panose="020B0604020202020204" pitchFamily="34" charset="0"/>
                <a:ea typeface="宋体" panose="02010600030101010101" pitchFamily="2" charset="-122"/>
              </a:rPr>
              <a:t>B3G</a:t>
            </a:r>
            <a:r>
              <a:rPr lang="zh-CN" altLang="en-US" dirty="0">
                <a:latin typeface="Arial" panose="020B0604020202020204" pitchFamily="34" charset="0"/>
                <a:ea typeface="宋体" panose="02010600030101010101" pitchFamily="2" charset="-122"/>
              </a:rPr>
              <a:t>系统网络结构 </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
          <p:cNvSpPr>
            <a:spLocks noGrp="1"/>
          </p:cNvSpPr>
          <p:nvPr/>
        </p:nvSpPr>
        <p:spPr>
          <a:xfrm>
            <a:off x="533877" y="412208"/>
            <a:ext cx="10096488" cy="769687"/>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smtClean="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r>
              <a:rPr lang="zh-CN" altLang="en-US" sz="2850" dirty="0" smtClean="0">
                <a:latin typeface="微软雅黑" panose="020B0503020204020204" charset="-122"/>
                <a:ea typeface="微软雅黑" panose="020B0503020204020204" charset="-122"/>
                <a:cs typeface="+mj-cs"/>
              </a:rPr>
              <a:t>链路自适应技术</a:t>
            </a:r>
            <a:r>
              <a:rPr lang="en-US" altLang="zh-CN" sz="2850" dirty="0" smtClean="0">
                <a:latin typeface="微软雅黑" panose="020B0503020204020204" charset="-122"/>
                <a:ea typeface="微软雅黑" panose="020B0503020204020204" charset="-122"/>
                <a:cs typeface="+mj-cs"/>
              </a:rPr>
              <a:t>-</a:t>
            </a:r>
            <a:r>
              <a:rPr lang="zh-CN" altLang="en-US" sz="2850" dirty="0" smtClean="0">
                <a:latin typeface="微软雅黑" panose="020B0503020204020204" charset="-122"/>
                <a:ea typeface="微软雅黑" panose="020B0503020204020204" charset="-122"/>
                <a:cs typeface="+mj-cs"/>
              </a:rPr>
              <a:t>功率控制</a:t>
            </a:r>
            <a:endParaRPr lang="zh-CN" altLang="en-US" sz="2850" dirty="0" smtClean="0">
              <a:latin typeface="微软雅黑" panose="020B0503020204020204" charset="-122"/>
              <a:ea typeface="微软雅黑" panose="020B0503020204020204" charset="-122"/>
              <a:cs typeface="+mj-cs"/>
            </a:endParaRPr>
          </a:p>
        </p:txBody>
      </p:sp>
      <p:sp>
        <p:nvSpPr>
          <p:cNvPr id="35843" name="Rectangle 11"/>
          <p:cNvSpPr>
            <a:spLocks noGrp="1"/>
          </p:cNvSpPr>
          <p:nvPr/>
        </p:nvSpPr>
        <p:spPr>
          <a:xfrm>
            <a:off x="448310" y="1181735"/>
            <a:ext cx="11320145" cy="4963795"/>
          </a:xfrm>
          <a:prstGeom prst="rect">
            <a:avLst/>
          </a:prstGeom>
          <a:noFill/>
          <a:ln w="9525">
            <a:noFill/>
          </a:ln>
        </p:spPr>
        <p:txBody>
          <a:bodyPr vert="horz" wrap="square" lIns="108661" tIns="54330" rIns="108661" bIns="54330" anchor="t" anchorCtr="0"/>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lang="zh-CN" altLang="en-US" sz="1800" dirty="0" smtClean="0">
                <a:solidFill>
                  <a:srgbClr val="404040"/>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lang="zh-CN" altLang="en-US" sz="1400" dirty="0" smtClean="0">
                <a:solidFill>
                  <a:srgbClr val="404040"/>
                </a:solidFill>
                <a:latin typeface="微软雅黑" panose="020B0503020204020204" charset="-122"/>
                <a:ea typeface="微软雅黑" panose="020B0503020204020204" charset="-122"/>
                <a:cs typeface="+mn-cs"/>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lang="zh-CN" altLang="en-US" sz="1300" dirty="0" smtClean="0">
                <a:solidFill>
                  <a:srgbClr val="404040"/>
                </a:solidFill>
                <a:latin typeface="微软雅黑" panose="020B0503020204020204" charset="-122"/>
                <a:ea typeface="微软雅黑" panose="020B0503020204020204" charset="-122"/>
                <a:cs typeface="+mn-cs"/>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lang="zh-CN" altLang="en-US" sz="1200" dirty="0" smtClean="0">
                <a:solidFill>
                  <a:srgbClr val="404040"/>
                </a:solidFill>
                <a:latin typeface="微软雅黑" panose="020B0503020204020204" charset="-122"/>
                <a:ea typeface="微软雅黑" panose="020B0503020204020204" charset="-122"/>
                <a:cs typeface="+mn-cs"/>
              </a:defRPr>
            </a:lvl4pPr>
            <a:lvl5pPr marL="1828800" indent="0" algn="l" rtl="0" eaLnBrk="0" fontAlgn="base" hangingPunct="0">
              <a:spcBef>
                <a:spcPct val="20000"/>
              </a:spcBef>
              <a:spcAft>
                <a:spcPct val="0"/>
              </a:spcAft>
              <a:buClr>
                <a:schemeClr val="tx2"/>
              </a:buClr>
              <a:buFont typeface="Arial" panose="020B0604020202020204" pitchFamily="34" charset="0"/>
              <a:buNone/>
              <a:defRPr sz="1200">
                <a:solidFill>
                  <a:schemeClr val="tx1"/>
                </a:solidFill>
                <a:latin typeface="微软雅黑" panose="020B0503020204020204" charset="-122"/>
                <a:ea typeface="微软雅黑" panose="020B0503020204020204" charset="-122"/>
              </a:defRPr>
            </a:lvl5pPr>
            <a:lvl6pPr marL="25146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pPr>
              <a:buSzPct val="80000"/>
            </a:pPr>
            <a:r>
              <a:rPr lang="zh-CN" altLang="en-US" sz="2375" dirty="0">
                <a:solidFill>
                  <a:srgbClr val="404040"/>
                </a:solidFill>
                <a:latin typeface="微软雅黑" panose="020B0503020204020204" charset="-122"/>
                <a:ea typeface="微软雅黑" panose="020B0503020204020204" charset="-122"/>
                <a:cs typeface="+mn-cs"/>
              </a:rPr>
              <a:t>通过动态调整发射功率，维持接收端一定的信噪比，从而保证链路的传输质量</a:t>
            </a:r>
            <a:endParaRPr lang="zh-CN" altLang="en-US" sz="2375" dirty="0">
              <a:solidFill>
                <a:srgbClr val="404040"/>
              </a:solidFill>
              <a:latin typeface="微软雅黑" panose="020B0503020204020204" charset="-122"/>
              <a:ea typeface="微软雅黑" panose="020B0503020204020204" charset="-122"/>
              <a:cs typeface="+mn-cs"/>
            </a:endParaRPr>
          </a:p>
          <a:p>
            <a:pPr>
              <a:buSzPct val="80000"/>
            </a:pPr>
            <a:r>
              <a:rPr lang="zh-CN" altLang="en-US" sz="2375" dirty="0">
                <a:solidFill>
                  <a:srgbClr val="404040"/>
                </a:solidFill>
                <a:latin typeface="微软雅黑" panose="020B0503020204020204" charset="-122"/>
                <a:ea typeface="微软雅黑" panose="020B0503020204020204" charset="-122"/>
                <a:cs typeface="+mn-cs"/>
              </a:rPr>
              <a:t>当信道条件较差时，需要增加发射功率，当信道条件较好时，需要降低发射功率，从而保证了恒定的传输速率 </a:t>
            </a:r>
            <a:endParaRPr lang="zh-CN" altLang="en-US" sz="2375" dirty="0">
              <a:solidFill>
                <a:srgbClr val="404040"/>
              </a:solidFill>
              <a:latin typeface="微软雅黑" panose="020B0503020204020204" charset="-122"/>
              <a:ea typeface="微软雅黑" panose="020B0503020204020204" charset="-122"/>
              <a:cs typeface="+mn-cs"/>
            </a:endParaRPr>
          </a:p>
        </p:txBody>
      </p:sp>
      <p:pic>
        <p:nvPicPr>
          <p:cNvPr id="35844" name="Picture 8"/>
          <p:cNvPicPr>
            <a:picLocks noChangeAspect="1"/>
          </p:cNvPicPr>
          <p:nvPr/>
        </p:nvPicPr>
        <p:blipFill>
          <a:blip r:embed="rId1"/>
          <a:stretch>
            <a:fillRect/>
          </a:stretch>
        </p:blipFill>
        <p:spPr>
          <a:xfrm>
            <a:off x="2244922" y="2880259"/>
            <a:ext cx="7426729" cy="3265135"/>
          </a:xfrm>
          <a:prstGeom prst="rect">
            <a:avLst/>
          </a:prstGeom>
          <a:noFill/>
          <a:ln w="9525">
            <a:noFill/>
          </a:ln>
        </p:spPr>
      </p:pic>
      <p:sp>
        <p:nvSpPr>
          <p:cNvPr id="35845" name="Text Box 4"/>
          <p:cNvSpPr txBox="1"/>
          <p:nvPr/>
        </p:nvSpPr>
        <p:spPr>
          <a:xfrm rot="840000">
            <a:off x="3790906" y="3393384"/>
            <a:ext cx="5719445" cy="4203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eaLnBrk="1" hangingPunct="1">
              <a:spcBef>
                <a:spcPct val="0"/>
              </a:spcBef>
              <a:buClrTx/>
              <a:buSzTx/>
              <a:buFontTx/>
              <a:buNone/>
            </a:pPr>
            <a:r>
              <a:rPr lang="zh-CN" altLang="en-US" sz="2140" dirty="0">
                <a:solidFill>
                  <a:srgbClr val="FF0000"/>
                </a:solidFill>
                <a:latin typeface="Arial" panose="020B0604020202020204" pitchFamily="34" charset="0"/>
                <a:ea typeface="宋体" panose="02010600030101010101" pitchFamily="2" charset="-122"/>
              </a:rPr>
              <a:t>功率控制可以很好的避免小区内用户间的干扰</a:t>
            </a:r>
            <a:r>
              <a:rPr lang="zh-CN" altLang="en-US" sz="2140" dirty="0">
                <a:solidFill>
                  <a:srgbClr val="FF0066"/>
                </a:solidFill>
                <a:latin typeface="Arial" panose="020B0604020202020204" pitchFamily="34" charset="0"/>
                <a:ea typeface="宋体" panose="02010600030101010101" pitchFamily="2" charset="-122"/>
              </a:rPr>
              <a:t> </a:t>
            </a:r>
            <a:endParaRPr lang="zh-CN" altLang="en-US" sz="2140" dirty="0">
              <a:solidFill>
                <a:srgbClr val="FF0066"/>
              </a:solidFill>
              <a:latin typeface="Arial" panose="020B0604020202020204" pitchFamily="34" charset="0"/>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
          <p:cNvSpPr>
            <a:spLocks noGrp="1"/>
          </p:cNvSpPr>
          <p:nvPr/>
        </p:nvSpPr>
        <p:spPr>
          <a:xfrm>
            <a:off x="704416" y="610325"/>
            <a:ext cx="10096488" cy="769687"/>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smtClean="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r>
              <a:rPr lang="zh-CN" altLang="en-US" sz="2850" dirty="0" smtClean="0">
                <a:latin typeface="微软雅黑" panose="020B0503020204020204" charset="-122"/>
                <a:ea typeface="微软雅黑" panose="020B0503020204020204" charset="-122"/>
                <a:cs typeface="+mj-cs"/>
              </a:rPr>
              <a:t>链路自适应技术</a:t>
            </a:r>
            <a:r>
              <a:rPr lang="en-US" altLang="zh-CN" sz="2850" dirty="0" smtClean="0">
                <a:latin typeface="微软雅黑" panose="020B0503020204020204" charset="-122"/>
                <a:ea typeface="微软雅黑" panose="020B0503020204020204" charset="-122"/>
                <a:cs typeface="+mj-cs"/>
              </a:rPr>
              <a:t>-</a:t>
            </a:r>
            <a:r>
              <a:rPr lang="zh-CN" altLang="en-US" sz="2850" dirty="0" smtClean="0">
                <a:latin typeface="微软雅黑" panose="020B0503020204020204" charset="-122"/>
                <a:ea typeface="微软雅黑" panose="020B0503020204020204" charset="-122"/>
                <a:cs typeface="+mj-cs"/>
              </a:rPr>
              <a:t>速率控制</a:t>
            </a:r>
            <a:r>
              <a:rPr lang="en-US" altLang="zh-CN" sz="2850" dirty="0" smtClean="0">
                <a:latin typeface="微软雅黑" panose="020B0503020204020204" charset="-122"/>
                <a:ea typeface="微软雅黑" panose="020B0503020204020204" charset="-122"/>
                <a:cs typeface="+mj-cs"/>
              </a:rPr>
              <a:t>AMC</a:t>
            </a:r>
            <a:endParaRPr lang="en-US" altLang="zh-CN" sz="2850" dirty="0" smtClean="0">
              <a:latin typeface="微软雅黑" panose="020B0503020204020204" charset="-122"/>
              <a:ea typeface="微软雅黑" panose="020B0503020204020204" charset="-122"/>
              <a:cs typeface="+mj-cs"/>
            </a:endParaRPr>
          </a:p>
        </p:txBody>
      </p:sp>
      <p:sp>
        <p:nvSpPr>
          <p:cNvPr id="37891" name="Rectangle 11"/>
          <p:cNvSpPr>
            <a:spLocks noGrp="1"/>
          </p:cNvSpPr>
          <p:nvPr/>
        </p:nvSpPr>
        <p:spPr>
          <a:xfrm>
            <a:off x="704215" y="1371600"/>
            <a:ext cx="10821670" cy="4680585"/>
          </a:xfrm>
          <a:prstGeom prst="rect">
            <a:avLst/>
          </a:prstGeom>
          <a:noFill/>
          <a:ln w="9525">
            <a:noFill/>
          </a:ln>
        </p:spPr>
        <p:txBody>
          <a:bodyPr vert="horz" wrap="square" lIns="108661" tIns="54330" rIns="108661" bIns="54330" anchor="t" anchorCtr="0"/>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lang="zh-CN" altLang="en-US" sz="1800" dirty="0" smtClean="0">
                <a:solidFill>
                  <a:srgbClr val="404040"/>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lang="zh-CN" altLang="en-US" sz="1400" dirty="0" smtClean="0">
                <a:solidFill>
                  <a:srgbClr val="404040"/>
                </a:solidFill>
                <a:latin typeface="微软雅黑" panose="020B0503020204020204" charset="-122"/>
                <a:ea typeface="微软雅黑" panose="020B0503020204020204" charset="-122"/>
                <a:cs typeface="+mn-cs"/>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lang="zh-CN" altLang="en-US" sz="1300" dirty="0" smtClean="0">
                <a:solidFill>
                  <a:srgbClr val="404040"/>
                </a:solidFill>
                <a:latin typeface="微软雅黑" panose="020B0503020204020204" charset="-122"/>
                <a:ea typeface="微软雅黑" panose="020B0503020204020204" charset="-122"/>
                <a:cs typeface="+mn-cs"/>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lang="zh-CN" altLang="en-US" sz="1200" dirty="0" smtClean="0">
                <a:solidFill>
                  <a:srgbClr val="404040"/>
                </a:solidFill>
                <a:latin typeface="微软雅黑" panose="020B0503020204020204" charset="-122"/>
                <a:ea typeface="微软雅黑" panose="020B0503020204020204" charset="-122"/>
                <a:cs typeface="+mn-cs"/>
              </a:defRPr>
            </a:lvl4pPr>
            <a:lvl5pPr marL="1828800" indent="0" algn="l" rtl="0" eaLnBrk="0" fontAlgn="base" hangingPunct="0">
              <a:spcBef>
                <a:spcPct val="20000"/>
              </a:spcBef>
              <a:spcAft>
                <a:spcPct val="0"/>
              </a:spcAft>
              <a:buClr>
                <a:schemeClr val="tx2"/>
              </a:buClr>
              <a:buFont typeface="Arial" panose="020B0604020202020204" pitchFamily="34" charset="0"/>
              <a:buNone/>
              <a:defRPr sz="1200">
                <a:solidFill>
                  <a:schemeClr val="tx1"/>
                </a:solidFill>
                <a:latin typeface="微软雅黑" panose="020B0503020204020204" charset="-122"/>
                <a:ea typeface="微软雅黑" panose="020B0503020204020204" charset="-122"/>
              </a:defRPr>
            </a:lvl5pPr>
            <a:lvl6pPr marL="25146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pPr>
              <a:buSzPct val="80000"/>
            </a:pPr>
            <a:r>
              <a:rPr lang="zh-CN" altLang="en-US" sz="2615" dirty="0">
                <a:solidFill>
                  <a:srgbClr val="404040"/>
                </a:solidFill>
                <a:latin typeface="微软雅黑" panose="020B0503020204020204" charset="-122"/>
                <a:ea typeface="微软雅黑" panose="020B0503020204020204" charset="-122"/>
                <a:cs typeface="+mn-cs"/>
              </a:rPr>
              <a:t>保证发射功率恒定的情况下，通过调整无线链路传输的调制方式与编码速率，确保链路的传输质量 </a:t>
            </a:r>
            <a:endParaRPr lang="zh-CN" altLang="en-US" sz="2615" dirty="0">
              <a:solidFill>
                <a:srgbClr val="404040"/>
              </a:solidFill>
              <a:latin typeface="微软雅黑" panose="020B0503020204020204" charset="-122"/>
              <a:ea typeface="微软雅黑" panose="020B0503020204020204" charset="-122"/>
              <a:cs typeface="+mn-cs"/>
            </a:endParaRPr>
          </a:p>
          <a:p>
            <a:pPr>
              <a:buSzPct val="80000"/>
            </a:pPr>
            <a:r>
              <a:rPr lang="zh-CN" altLang="en-US" sz="2615" dirty="0">
                <a:solidFill>
                  <a:srgbClr val="404040"/>
                </a:solidFill>
                <a:latin typeface="微软雅黑" panose="020B0503020204020204" charset="-122"/>
                <a:ea typeface="微软雅黑" panose="020B0503020204020204" charset="-122"/>
                <a:cs typeface="+mn-cs"/>
              </a:rPr>
              <a:t>当信道条件较差时选择较小的调制方式与编码速率，当信道条件较好是选择较大的调制方式，从而最大化了传输速率 </a:t>
            </a:r>
            <a:endParaRPr lang="zh-CN" altLang="en-US" sz="2615" dirty="0">
              <a:solidFill>
                <a:srgbClr val="404040"/>
              </a:solidFill>
              <a:latin typeface="微软雅黑" panose="020B0503020204020204" charset="-122"/>
              <a:ea typeface="微软雅黑" panose="020B0503020204020204" charset="-122"/>
              <a:cs typeface="+mn-cs"/>
            </a:endParaRPr>
          </a:p>
        </p:txBody>
      </p:sp>
      <p:grpSp>
        <p:nvGrpSpPr>
          <p:cNvPr id="2" name="组合 1"/>
          <p:cNvGrpSpPr/>
          <p:nvPr/>
        </p:nvGrpSpPr>
        <p:grpSpPr>
          <a:xfrm>
            <a:off x="2666786" y="3505420"/>
            <a:ext cx="6018654" cy="2645612"/>
            <a:chOff x="3316" y="4815"/>
            <a:chExt cx="7976" cy="3506"/>
          </a:xfrm>
        </p:grpSpPr>
        <p:pic>
          <p:nvPicPr>
            <p:cNvPr id="37893" name="Picture 8"/>
            <p:cNvPicPr>
              <a:picLocks noChangeAspect="1"/>
            </p:cNvPicPr>
            <p:nvPr/>
          </p:nvPicPr>
          <p:blipFill>
            <a:blip r:embed="rId1"/>
            <a:stretch>
              <a:fillRect/>
            </a:stretch>
          </p:blipFill>
          <p:spPr>
            <a:xfrm>
              <a:off x="3316" y="4815"/>
              <a:ext cx="7976" cy="3507"/>
            </a:xfrm>
            <a:prstGeom prst="rect">
              <a:avLst/>
            </a:prstGeom>
            <a:noFill/>
            <a:ln w="9525">
              <a:noFill/>
            </a:ln>
          </p:spPr>
        </p:pic>
        <p:pic>
          <p:nvPicPr>
            <p:cNvPr id="37894" name="Picture 6"/>
            <p:cNvPicPr>
              <a:picLocks noChangeAspect="1" noChangeArrowheads="1"/>
            </p:cNvPicPr>
            <p:nvPr/>
          </p:nvPicPr>
          <p:blipFill>
            <a:blip r:embed="rId2"/>
            <a:srcRect/>
            <a:stretch>
              <a:fillRect/>
            </a:stretch>
          </p:blipFill>
          <p:spPr bwMode="auto">
            <a:xfrm>
              <a:off x="3670" y="7443"/>
              <a:ext cx="2171" cy="879"/>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pic>
          <p:nvPicPr>
            <p:cNvPr id="37895" name="Picture 7"/>
            <p:cNvPicPr>
              <a:picLocks noChangeAspect="1" noChangeArrowheads="1"/>
            </p:cNvPicPr>
            <p:nvPr/>
          </p:nvPicPr>
          <p:blipFill>
            <a:blip r:embed="rId3"/>
            <a:srcRect/>
            <a:stretch>
              <a:fillRect/>
            </a:stretch>
          </p:blipFill>
          <p:spPr bwMode="auto">
            <a:xfrm>
              <a:off x="8985" y="7473"/>
              <a:ext cx="2188" cy="849"/>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pic>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4"/>
          <p:cNvSpPr>
            <a:spLocks noGrp="1"/>
          </p:cNvSpPr>
          <p:nvPr/>
        </p:nvSpPr>
        <p:spPr>
          <a:xfrm>
            <a:off x="555760" y="546190"/>
            <a:ext cx="10096488" cy="769687"/>
          </a:xfrm>
          <a:prstGeom prst="rect">
            <a:avLst/>
          </a:prstGeom>
          <a:noFill/>
          <a:ln w="9525">
            <a:noFill/>
          </a:ln>
        </p:spPr>
        <p:txBody>
          <a:bodyPr vert="horz" wrap="square" lIns="108661" tIns="54330" rIns="108661" bIns="54330" anchor="ctr" anchorCtr="0"/>
          <a:lstStyle>
            <a:lvl1pPr algn="l" rtl="0" eaLnBrk="1" fontAlgn="base" hangingPunct="1">
              <a:spcBef>
                <a:spcPct val="0"/>
              </a:spcBef>
              <a:spcAft>
                <a:spcPct val="0"/>
              </a:spcAft>
              <a:defRPr lang="zh-CN" altLang="en-US" sz="2400" dirty="0" smtClean="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黑体" panose="0201060906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黑体" panose="02010609060101010101" pitchFamily="2" charset="-122"/>
              </a:defRPr>
            </a:lvl9pPr>
          </a:lstStyle>
          <a:p>
            <a:r>
              <a:rPr lang="zh-CN" altLang="en-US" sz="2850" dirty="0" smtClean="0">
                <a:latin typeface="微软雅黑" panose="020B0503020204020204" charset="-122"/>
                <a:ea typeface="微软雅黑" panose="020B0503020204020204" charset="-122"/>
                <a:cs typeface="+mj-cs"/>
              </a:rPr>
              <a:t>链路自适应技术</a:t>
            </a:r>
            <a:r>
              <a:rPr lang="en-US" altLang="zh-CN" sz="2850" dirty="0" smtClean="0">
                <a:latin typeface="微软雅黑" panose="020B0503020204020204" charset="-122"/>
                <a:ea typeface="微软雅黑" panose="020B0503020204020204" charset="-122"/>
                <a:cs typeface="+mj-cs"/>
              </a:rPr>
              <a:t>——</a:t>
            </a:r>
            <a:r>
              <a:rPr lang="zh-CN" altLang="en-US" sz="2850" dirty="0" smtClean="0">
                <a:latin typeface="微软雅黑" panose="020B0503020204020204" charset="-122"/>
                <a:ea typeface="微软雅黑" panose="020B0503020204020204" charset="-122"/>
                <a:cs typeface="+mj-cs"/>
              </a:rPr>
              <a:t>速率控制</a:t>
            </a:r>
            <a:r>
              <a:rPr lang="en-US" altLang="zh-CN" sz="2850" dirty="0" smtClean="0">
                <a:latin typeface="微软雅黑" panose="020B0503020204020204" charset="-122"/>
                <a:ea typeface="微软雅黑" panose="020B0503020204020204" charset="-122"/>
                <a:cs typeface="+mj-cs"/>
              </a:rPr>
              <a:t>(</a:t>
            </a:r>
            <a:r>
              <a:rPr lang="zh-CN" altLang="en-US" sz="2850" dirty="0" smtClean="0">
                <a:latin typeface="微软雅黑" panose="020B0503020204020204" charset="-122"/>
                <a:ea typeface="微软雅黑" panose="020B0503020204020204" charset="-122"/>
                <a:cs typeface="+mj-cs"/>
              </a:rPr>
              <a:t>即</a:t>
            </a:r>
            <a:r>
              <a:rPr lang="en-US" altLang="zh-CN" sz="2850" dirty="0" smtClean="0">
                <a:latin typeface="微软雅黑" panose="020B0503020204020204" charset="-122"/>
                <a:ea typeface="微软雅黑" panose="020B0503020204020204" charset="-122"/>
                <a:cs typeface="+mj-cs"/>
              </a:rPr>
              <a:t>AMC)</a:t>
            </a:r>
            <a:endParaRPr lang="en-US" altLang="zh-CN" sz="2850" dirty="0" smtClean="0">
              <a:latin typeface="微软雅黑" panose="020B0503020204020204" charset="-122"/>
              <a:ea typeface="微软雅黑" panose="020B0503020204020204" charset="-122"/>
              <a:cs typeface="+mj-cs"/>
            </a:endParaRPr>
          </a:p>
        </p:txBody>
      </p:sp>
      <p:sp>
        <p:nvSpPr>
          <p:cNvPr id="36867" name="Rectangle 15"/>
          <p:cNvSpPr>
            <a:spLocks noGrp="1"/>
          </p:cNvSpPr>
          <p:nvPr/>
        </p:nvSpPr>
        <p:spPr>
          <a:xfrm>
            <a:off x="914217" y="3962241"/>
            <a:ext cx="5042962" cy="1271493"/>
          </a:xfrm>
          <a:prstGeom prst="rect">
            <a:avLst/>
          </a:prstGeom>
          <a:noFill/>
          <a:ln w="9525">
            <a:noFill/>
          </a:ln>
        </p:spPr>
        <p:txBody>
          <a:bodyPr vert="horz" wrap="square" lIns="108661" tIns="54330" rIns="108661" bIns="54330" anchor="t" anchorCtr="0"/>
          <a:lstStyle>
            <a:lvl1pPr marL="342900" indent="-342900" algn="l" rtl="0" eaLnBrk="1" fontAlgn="base" hangingPunct="1">
              <a:spcBef>
                <a:spcPct val="20000"/>
              </a:spcBef>
              <a:spcAft>
                <a:spcPct val="0"/>
              </a:spcAft>
              <a:buClr>
                <a:schemeClr val="tx2"/>
              </a:buClr>
              <a:buSzPct val="80000"/>
              <a:buFont typeface="Wingdings" panose="05000000000000000000" pitchFamily="2" charset="2"/>
              <a:buChar char="n"/>
              <a:defRPr lang="zh-CN" altLang="en-US" sz="1800" dirty="0" smtClean="0">
                <a:solidFill>
                  <a:srgbClr val="404040"/>
                </a:solidFill>
                <a:latin typeface="微软雅黑" panose="020B0503020204020204" charset="-122"/>
                <a:ea typeface="微软雅黑" panose="020B0503020204020204" charset="-122"/>
                <a:cs typeface="+mn-cs"/>
              </a:defRPr>
            </a:lvl1pPr>
            <a:lvl2pPr marL="742950" indent="-285750" algn="l" rtl="0" eaLnBrk="1" fontAlgn="base" hangingPunct="1">
              <a:spcBef>
                <a:spcPct val="20000"/>
              </a:spcBef>
              <a:spcAft>
                <a:spcPct val="0"/>
              </a:spcAft>
              <a:buClr>
                <a:schemeClr val="tx2"/>
              </a:buClr>
              <a:buSzPct val="60000"/>
              <a:buFont typeface="Wingdings" panose="05000000000000000000" pitchFamily="2" charset="2"/>
              <a:buChar char="l"/>
              <a:defRPr lang="zh-CN" altLang="en-US" sz="1400" dirty="0" smtClean="0">
                <a:solidFill>
                  <a:srgbClr val="404040"/>
                </a:solidFill>
                <a:latin typeface="微软雅黑" panose="020B0503020204020204" charset="-122"/>
                <a:ea typeface="微软雅黑" panose="020B0503020204020204" charset="-122"/>
                <a:cs typeface="+mn-cs"/>
              </a:defRPr>
            </a:lvl2pPr>
            <a:lvl3pPr marL="1143000" indent="-228600" algn="l" rtl="0" eaLnBrk="1" fontAlgn="base" hangingPunct="1">
              <a:spcBef>
                <a:spcPct val="20000"/>
              </a:spcBef>
              <a:spcAft>
                <a:spcPct val="0"/>
              </a:spcAft>
              <a:buClr>
                <a:schemeClr val="tx2"/>
              </a:buClr>
              <a:buSzPct val="45000"/>
              <a:buFont typeface="Wingdings" panose="05000000000000000000" pitchFamily="2" charset="2"/>
              <a:buChar char="n"/>
              <a:defRPr lang="zh-CN" altLang="en-US" sz="1300" dirty="0" smtClean="0">
                <a:solidFill>
                  <a:srgbClr val="404040"/>
                </a:solidFill>
                <a:latin typeface="微软雅黑" panose="020B0503020204020204" charset="-122"/>
                <a:ea typeface="微软雅黑" panose="020B0503020204020204" charset="-122"/>
                <a:cs typeface="+mn-cs"/>
              </a:defRPr>
            </a:lvl3pPr>
            <a:lvl4pPr marL="1600200" indent="-228600" algn="l" rtl="0" eaLnBrk="1" fontAlgn="base" hangingPunct="1">
              <a:spcBef>
                <a:spcPct val="20000"/>
              </a:spcBef>
              <a:spcAft>
                <a:spcPct val="0"/>
              </a:spcAft>
              <a:buClr>
                <a:schemeClr val="tx2"/>
              </a:buClr>
              <a:buFont typeface="Arial" panose="020B0604020202020204" pitchFamily="34" charset="0"/>
              <a:buChar char="–"/>
              <a:defRPr lang="zh-CN" altLang="en-US" sz="1200" dirty="0" smtClean="0">
                <a:solidFill>
                  <a:srgbClr val="404040"/>
                </a:solidFill>
                <a:latin typeface="微软雅黑" panose="020B0503020204020204" charset="-122"/>
                <a:ea typeface="微软雅黑" panose="020B0503020204020204" charset="-122"/>
                <a:cs typeface="+mn-cs"/>
              </a:defRPr>
            </a:lvl4pPr>
            <a:lvl5pPr marL="1828800" indent="0" algn="l" rtl="0" eaLnBrk="0" fontAlgn="base" hangingPunct="0">
              <a:spcBef>
                <a:spcPct val="20000"/>
              </a:spcBef>
              <a:spcAft>
                <a:spcPct val="0"/>
              </a:spcAft>
              <a:buClr>
                <a:schemeClr val="tx2"/>
              </a:buClr>
              <a:buFont typeface="Arial" panose="020B0604020202020204" pitchFamily="34" charset="0"/>
              <a:buNone/>
              <a:defRPr sz="1200">
                <a:solidFill>
                  <a:schemeClr val="tx1"/>
                </a:solidFill>
                <a:latin typeface="微软雅黑" panose="020B0503020204020204" charset="-122"/>
                <a:ea typeface="微软雅黑" panose="020B0503020204020204" charset="-122"/>
              </a:defRPr>
            </a:lvl5pPr>
            <a:lvl6pPr marL="25146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fontAlgn="base">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pPr>
              <a:buSzPct val="80000"/>
            </a:pPr>
            <a:r>
              <a:rPr lang="zh-CN" altLang="en-US" sz="2140" dirty="0">
                <a:solidFill>
                  <a:srgbClr val="40404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时域</a:t>
            </a:r>
            <a:r>
              <a:rPr lang="en-US" altLang="zh-CN" sz="2140" dirty="0">
                <a:solidFill>
                  <a:srgbClr val="40404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AMC</a:t>
            </a:r>
            <a:endParaRPr lang="en-US" altLang="zh-CN" sz="2140" dirty="0">
              <a:solidFill>
                <a:srgbClr val="40404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endParaRPr>
          </a:p>
          <a:p>
            <a:pPr>
              <a:buSzPct val="80000"/>
            </a:pPr>
            <a:r>
              <a:rPr lang="zh-CN" altLang="en-US" sz="2140" dirty="0">
                <a:solidFill>
                  <a:srgbClr val="40404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频域</a:t>
            </a:r>
            <a:r>
              <a:rPr lang="en-US" altLang="zh-CN" sz="2140" dirty="0">
                <a:solidFill>
                  <a:srgbClr val="40404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AMC</a:t>
            </a:r>
            <a:endParaRPr lang="en-US" altLang="zh-CN" sz="2140" dirty="0">
              <a:solidFill>
                <a:srgbClr val="40404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endParaRPr>
          </a:p>
          <a:p>
            <a:pPr>
              <a:buSzPct val="80000"/>
            </a:pPr>
            <a:r>
              <a:rPr lang="zh-CN" altLang="en-US" sz="2140" dirty="0">
                <a:solidFill>
                  <a:srgbClr val="40404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空域</a:t>
            </a:r>
            <a:r>
              <a:rPr lang="en-US" altLang="zh-CN" sz="2140" dirty="0">
                <a:solidFill>
                  <a:srgbClr val="40404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rPr>
              <a:t>AMC</a:t>
            </a:r>
            <a:endParaRPr lang="en-US" altLang="zh-CN" sz="2140" dirty="0">
              <a:solidFill>
                <a:srgbClr val="40404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cs"/>
            </a:endParaRPr>
          </a:p>
        </p:txBody>
      </p:sp>
      <p:grpSp>
        <p:nvGrpSpPr>
          <p:cNvPr id="36868" name="Group 4"/>
          <p:cNvGrpSpPr/>
          <p:nvPr/>
        </p:nvGrpSpPr>
        <p:grpSpPr>
          <a:xfrm>
            <a:off x="626110" y="1358265"/>
            <a:ext cx="6094095" cy="2429802"/>
            <a:chOff x="113" y="2024"/>
            <a:chExt cx="2541" cy="1872"/>
          </a:xfrm>
        </p:grpSpPr>
        <p:sp>
          <p:nvSpPr>
            <p:cNvPr id="36872" name="Text Box 5"/>
            <p:cNvSpPr txBox="1"/>
            <p:nvPr/>
          </p:nvSpPr>
          <p:spPr>
            <a:xfrm>
              <a:off x="113" y="2024"/>
              <a:ext cx="1179" cy="379"/>
            </a:xfrm>
            <a:prstGeom prst="rect">
              <a:avLst/>
            </a:prstGeom>
            <a:noFill/>
            <a:ln w="9525" cap="flat" cmpd="sng">
              <a:solidFill>
                <a:srgbClr val="6699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177800" lvl="0" indent="-177800" algn="ctr" eaLnBrk="1" hangingPunct="1">
                <a:lnSpc>
                  <a:spcPct val="130000"/>
                </a:lnSpc>
                <a:spcBef>
                  <a:spcPct val="0"/>
                </a:spcBef>
                <a:buClrTx/>
                <a:buSzTx/>
                <a:buFontTx/>
                <a:buNone/>
              </a:pPr>
              <a:r>
                <a:rPr lang="zh-CN" altLang="en-US" sz="20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rPr>
                <a:t>调制方式自适应</a:t>
              </a:r>
              <a:endParaRPr lang="zh-CN" altLang="en-US" sz="20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endParaRPr>
            </a:p>
          </p:txBody>
        </p:sp>
        <p:sp>
          <p:nvSpPr>
            <p:cNvPr id="36873" name="Text Box 6"/>
            <p:cNvSpPr txBox="1"/>
            <p:nvPr/>
          </p:nvSpPr>
          <p:spPr>
            <a:xfrm>
              <a:off x="1429" y="2024"/>
              <a:ext cx="1225" cy="379"/>
            </a:xfrm>
            <a:prstGeom prst="rect">
              <a:avLst/>
            </a:prstGeom>
            <a:noFill/>
            <a:ln w="9525" cap="flat" cmpd="sng">
              <a:solidFill>
                <a:srgbClr val="6699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eaLnBrk="1" hangingPunct="1">
                <a:lnSpc>
                  <a:spcPct val="130000"/>
                </a:lnSpc>
                <a:spcBef>
                  <a:spcPct val="0"/>
                </a:spcBef>
                <a:buClrTx/>
                <a:buSzTx/>
                <a:buFontTx/>
                <a:buNone/>
              </a:pPr>
              <a:r>
                <a:rPr lang="zh-CN" altLang="en-US" sz="20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rPr>
                <a:t>编码效率自适应</a:t>
              </a:r>
              <a:endParaRPr lang="zh-CN" altLang="en-US" sz="20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endParaRPr>
            </a:p>
          </p:txBody>
        </p:sp>
        <p:sp>
          <p:nvSpPr>
            <p:cNvPr id="36874" name="AutoShape 7"/>
            <p:cNvSpPr/>
            <p:nvPr/>
          </p:nvSpPr>
          <p:spPr>
            <a:xfrm rot="-5400000">
              <a:off x="1208" y="2044"/>
              <a:ext cx="348" cy="1154"/>
            </a:xfrm>
            <a:prstGeom prst="leftBrace">
              <a:avLst>
                <a:gd name="adj1" fmla="val 37463"/>
                <a:gd name="adj2" fmla="val 50477"/>
              </a:avLst>
            </a:prstGeom>
            <a:noFill/>
            <a:ln w="9525" cap="flat" cmpd="sng">
              <a:solidFill>
                <a:srgbClr val="6699FF"/>
              </a:solidFill>
              <a:prstDash val="solid"/>
              <a:headEnd type="none" w="med" len="med"/>
              <a:tailEnd type="none" w="med" len="med"/>
            </a:ln>
          </p:spPr>
          <p:txBody>
            <a:bodyPr wrap="square" anchor="ctr" anchorCtr="0">
              <a:no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a:spcBef>
                  <a:spcPct val="0"/>
                </a:spcBef>
                <a:buClrTx/>
                <a:buSzTx/>
                <a:buFontTx/>
                <a:buNone/>
              </a:pP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36875" name="Text Box 8"/>
            <p:cNvSpPr txBox="1"/>
            <p:nvPr/>
          </p:nvSpPr>
          <p:spPr>
            <a:xfrm>
              <a:off x="204" y="2840"/>
              <a:ext cx="2449" cy="1056"/>
            </a:xfrm>
            <a:prstGeom prst="rect">
              <a:avLst/>
            </a:prstGeom>
            <a:noFill/>
            <a:ln w="9525" cap="flat" cmpd="sng">
              <a:solidFill>
                <a:srgbClr val="6699FF"/>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eaLnBrk="1" hangingPunct="1">
                <a:lnSpc>
                  <a:spcPct val="130000"/>
                </a:lnSpc>
                <a:spcBef>
                  <a:spcPct val="0"/>
                </a:spcBef>
                <a:buClrTx/>
                <a:buSzTx/>
                <a:buFontTx/>
                <a:buNone/>
              </a:pPr>
              <a:r>
                <a:rPr lang="zh-CN" altLang="en-US" sz="24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rPr>
                <a:t>充分利用信道条件有效发送用户数据</a:t>
              </a:r>
              <a:endParaRPr lang="zh-CN" altLang="en-US" sz="24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endParaRPr>
            </a:p>
            <a:p>
              <a:pPr marL="0" lvl="0" indent="0" algn="ctr" eaLnBrk="1" hangingPunct="1">
                <a:lnSpc>
                  <a:spcPct val="130000"/>
                </a:lnSpc>
                <a:spcBef>
                  <a:spcPct val="0"/>
                </a:spcBef>
                <a:buClr>
                  <a:srgbClr val="0087E2"/>
                </a:buClr>
                <a:buSzTx/>
                <a:buFont typeface="Wingdings" panose="05000000000000000000" pitchFamily="2" charset="2"/>
                <a:buChar char="n"/>
              </a:pPr>
              <a:r>
                <a:rPr lang="zh-CN" altLang="en-US" sz="20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rPr>
                <a:t>信道条件好：高速率传送用户数据</a:t>
              </a:r>
              <a:endParaRPr lang="zh-CN" altLang="en-US" sz="20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endParaRPr>
            </a:p>
            <a:p>
              <a:pPr marL="0" lvl="0" indent="0" algn="ctr" eaLnBrk="1" hangingPunct="1">
                <a:lnSpc>
                  <a:spcPct val="130000"/>
                </a:lnSpc>
                <a:spcBef>
                  <a:spcPct val="0"/>
                </a:spcBef>
                <a:buClr>
                  <a:srgbClr val="0087E2"/>
                </a:buClr>
                <a:buSzTx/>
                <a:buFont typeface="Wingdings" panose="05000000000000000000" pitchFamily="2" charset="2"/>
                <a:buChar char="n"/>
              </a:pPr>
              <a:r>
                <a:rPr lang="zh-CN" altLang="en-US" sz="20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rPr>
                <a:t>信道条件坏：低速率传送用户数据</a:t>
              </a:r>
              <a:endParaRPr lang="zh-CN" altLang="en-US" sz="2000" b="1" dirty="0">
                <a:solidFill>
                  <a:srgbClr val="0066FF"/>
                </a:solidFill>
                <a:effectLst>
                  <a:outerShdw blurRad="38100" dist="38100" dir="2700000" algn="tl">
                    <a:srgbClr val="000000">
                      <a:alpha val="43137"/>
                    </a:srgbClr>
                  </a:outerShdw>
                </a:effectLst>
                <a:latin typeface="Arial" panose="020B0604020202020204" pitchFamily="34" charset="0"/>
                <a:ea typeface="楷体_GB2312" panose="02010609030101010101" pitchFamily="49" charset="-122"/>
              </a:endParaRPr>
            </a:p>
          </p:txBody>
        </p:sp>
      </p:grpSp>
      <p:sp>
        <p:nvSpPr>
          <p:cNvPr id="36869" name="Text Box 9"/>
          <p:cNvSpPr txBox="1"/>
          <p:nvPr/>
        </p:nvSpPr>
        <p:spPr>
          <a:xfrm>
            <a:off x="774030" y="5105599"/>
            <a:ext cx="5374984" cy="968375"/>
          </a:xfrm>
          <a:prstGeom prst="rect">
            <a:avLst/>
          </a:prstGeom>
          <a:noFill/>
          <a:ln w="9525">
            <a:noFill/>
          </a:ln>
          <a:effectLst>
            <a:outerShdw dist="17961" dir="2699999" algn="ctr" rotWithShape="0">
              <a:schemeClr val="tx1"/>
            </a:outerShdw>
          </a:effectLst>
        </p:spPr>
        <p:txBody>
          <a:bodyPr wrap="square">
            <a:spAutoFit/>
          </a:bodyPr>
          <a:lstStyle/>
          <a:p>
            <a:pPr eaLnBrk="1" hangingPunct="1">
              <a:lnSpc>
                <a:spcPct val="150000"/>
              </a:lnSpc>
              <a:buNone/>
            </a:pPr>
            <a:r>
              <a:rPr lang="zh-CN" altLang="en-US" sz="1900" b="1" dirty="0">
                <a:solidFill>
                  <a:srgbClr val="FF0000"/>
                </a:solidFill>
                <a:latin typeface="Arial" panose="020B0604020202020204" pitchFamily="34" charset="0"/>
              </a:rPr>
              <a:t>调制方式、编码方式等各项参数组合，使得</a:t>
            </a:r>
            <a:r>
              <a:rPr lang="en-US" altLang="zh-CN" sz="1900" b="1" dirty="0">
                <a:solidFill>
                  <a:srgbClr val="FF0000"/>
                </a:solidFill>
                <a:latin typeface="Arial" panose="020B0604020202020204" pitchFamily="34" charset="0"/>
              </a:rPr>
              <a:t>AMC</a:t>
            </a:r>
            <a:r>
              <a:rPr lang="zh-CN" altLang="en-US" sz="1900" b="1" dirty="0">
                <a:solidFill>
                  <a:srgbClr val="FF0000"/>
                </a:solidFill>
                <a:latin typeface="Arial" panose="020B0604020202020204" pitchFamily="34" charset="0"/>
              </a:rPr>
              <a:t>技术更加高效、灵活</a:t>
            </a:r>
            <a:endParaRPr lang="zh-CN" altLang="en-US" sz="1900" b="1" dirty="0">
              <a:solidFill>
                <a:srgbClr val="FF0000"/>
              </a:solidFill>
              <a:latin typeface="Arial" panose="020B0604020202020204" pitchFamily="34" charset="0"/>
            </a:endParaRPr>
          </a:p>
        </p:txBody>
      </p:sp>
      <p:graphicFrame>
        <p:nvGraphicFramePr>
          <p:cNvPr id="36870" name="Object 10"/>
          <p:cNvGraphicFramePr>
            <a:graphicFrameLocks noChangeAspect="1"/>
          </p:cNvGraphicFramePr>
          <p:nvPr/>
        </p:nvGraphicFramePr>
        <p:xfrm>
          <a:off x="6934084" y="1066607"/>
          <a:ext cx="4683020" cy="2469037"/>
        </p:xfrm>
        <a:graphic>
          <a:graphicData uri="http://schemas.openxmlformats.org/presentationml/2006/ole">
            <mc:AlternateContent xmlns:mc="http://schemas.openxmlformats.org/markup-compatibility/2006">
              <mc:Choice xmlns:v="urn:schemas-microsoft-com:vml" Requires="v">
                <p:oleObj spid="_x0000_s7179" name="" r:id="rId1" imgW="4154170" imgH="2190115" progId="Visio.Drawing.11">
                  <p:embed/>
                </p:oleObj>
              </mc:Choice>
              <mc:Fallback>
                <p:oleObj name="" r:id="rId1" imgW="4154170" imgH="2190115" progId="Visio.Drawing.11">
                  <p:embed/>
                  <p:pic>
                    <p:nvPicPr>
                      <p:cNvPr id="0" name="图片 3077"/>
                      <p:cNvPicPr/>
                      <p:nvPr/>
                    </p:nvPicPr>
                    <p:blipFill>
                      <a:blip r:embed="rId2"/>
                      <a:stretch>
                        <a:fillRect/>
                      </a:stretch>
                    </p:blipFill>
                    <p:spPr>
                      <a:xfrm>
                        <a:off x="6934084" y="1066607"/>
                        <a:ext cx="4683020" cy="2469037"/>
                      </a:xfrm>
                      <a:prstGeom prst="rect">
                        <a:avLst/>
                      </a:prstGeom>
                      <a:noFill/>
                      <a:ln w="38100">
                        <a:noFill/>
                        <a:miter/>
                      </a:ln>
                    </p:spPr>
                  </p:pic>
                </p:oleObj>
              </mc:Fallback>
            </mc:AlternateContent>
          </a:graphicData>
        </a:graphic>
      </p:graphicFrame>
      <p:graphicFrame>
        <p:nvGraphicFramePr>
          <p:cNvPr id="36871" name="Object 11"/>
          <p:cNvGraphicFramePr>
            <a:graphicFrameLocks noChangeAspect="1"/>
          </p:cNvGraphicFramePr>
          <p:nvPr/>
        </p:nvGraphicFramePr>
        <p:xfrm>
          <a:off x="7055332" y="3745017"/>
          <a:ext cx="4440040" cy="2128714"/>
        </p:xfrm>
        <a:graphic>
          <a:graphicData uri="http://schemas.openxmlformats.org/presentationml/2006/ole">
            <mc:AlternateContent xmlns:mc="http://schemas.openxmlformats.org/markup-compatibility/2006">
              <mc:Choice xmlns:v="urn:schemas-microsoft-com:vml" Requires="v">
                <p:oleObj spid="_x0000_s7180" name="" r:id="rId3" imgW="4425315" imgH="2122170" progId="Visio.Drawing.11">
                  <p:embed/>
                </p:oleObj>
              </mc:Choice>
              <mc:Fallback>
                <p:oleObj name="" r:id="rId3" imgW="4425315" imgH="2122170" progId="Visio.Drawing.11">
                  <p:embed/>
                  <p:pic>
                    <p:nvPicPr>
                      <p:cNvPr id="0" name="图片 3076"/>
                      <p:cNvPicPr/>
                      <p:nvPr/>
                    </p:nvPicPr>
                    <p:blipFill>
                      <a:blip r:embed="rId4"/>
                      <a:srcRect/>
                      <a:stretch>
                        <a:fillRect/>
                      </a:stretch>
                    </p:blipFill>
                    <p:spPr>
                      <a:xfrm>
                        <a:off x="7055332" y="3745017"/>
                        <a:ext cx="4440040" cy="2128714"/>
                      </a:xfrm>
                      <a:prstGeom prst="rect">
                        <a:avLst/>
                      </a:prstGeom>
                      <a:noFill/>
                      <a:ln w="38100">
                        <a:miter/>
                      </a:ln>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p:nvPr/>
        </p:nvSpPr>
        <p:spPr>
          <a:xfrm>
            <a:off x="5940425" y="1611313"/>
            <a:ext cx="311150" cy="34925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endParaRPr lang="zh-CN" altLang="en-US" sz="1680" strike="noStrike" noProof="1">
              <a:solidFill>
                <a:schemeClr val="bg1"/>
              </a:solidFill>
              <a:latin typeface="Times New Roman" panose="02020603050405020304" pitchFamily="18" charset="0"/>
              <a:ea typeface="宋体" panose="02010600030101010101" pitchFamily="2" charset="-122"/>
            </a:endParaRPr>
          </a:p>
        </p:txBody>
      </p:sp>
      <p:sp>
        <p:nvSpPr>
          <p:cNvPr id="54275" name="Rectangle 3"/>
          <p:cNvSpPr/>
          <p:nvPr/>
        </p:nvSpPr>
        <p:spPr>
          <a:xfrm>
            <a:off x="2259013" y="1611313"/>
            <a:ext cx="7808913" cy="100965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342900" lvl="0" indent="-342900" eaLnBrk="1" fontAlgn="base" hangingPunct="1"/>
            <a:endParaRPr lang="zh-CN" altLang="zh-CN" sz="2620" strike="noStrike" noProof="1">
              <a:latin typeface="Arial" panose="020B0604020202020204" pitchFamily="34" charset="0"/>
              <a:ea typeface="华文细黑" panose="02010600040101010101" pitchFamily="2" charset="-122"/>
            </a:endParaRPr>
          </a:p>
        </p:txBody>
      </p:sp>
      <p:sp>
        <p:nvSpPr>
          <p:cNvPr id="54276" name="Rectangle 5"/>
          <p:cNvSpPr/>
          <p:nvPr/>
        </p:nvSpPr>
        <p:spPr>
          <a:xfrm>
            <a:off x="1922463" y="533400"/>
            <a:ext cx="7067550" cy="6604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eaLnBrk="1" fontAlgn="base" hangingPunct="1">
              <a:spcBef>
                <a:spcPct val="0"/>
              </a:spcBef>
              <a:buClrTx/>
              <a:buSzTx/>
              <a:buFontTx/>
              <a:buNone/>
            </a:pPr>
            <a:endParaRPr lang="zh-CN" altLang="zh-CN" sz="2995" strike="noStrike" noProof="1">
              <a:solidFill>
                <a:schemeClr val="tx2"/>
              </a:solidFill>
              <a:latin typeface="Arial" panose="020B0604020202020204" pitchFamily="34" charset="0"/>
              <a:ea typeface="黑体" panose="02010609060101010101" pitchFamily="2" charset="-122"/>
            </a:endParaRPr>
          </a:p>
        </p:txBody>
      </p:sp>
      <p:sp>
        <p:nvSpPr>
          <p:cNvPr id="54277" name="Rectangle 6"/>
          <p:cNvSpPr/>
          <p:nvPr/>
        </p:nvSpPr>
        <p:spPr>
          <a:xfrm>
            <a:off x="4076700" y="2351088"/>
            <a:ext cx="5368925" cy="2125663"/>
          </a:xfrm>
          <a:prstGeom prst="rect">
            <a:avLst/>
          </a:prstGeom>
          <a:solidFill>
            <a:srgbClr val="FFCC99"/>
          </a:solidFill>
          <a:ln w="9525" cap="flat" cmpd="sng">
            <a:solidFill>
              <a:srgbClr val="000000"/>
            </a:solidFill>
            <a:prstDash val="solid"/>
            <a:miter/>
            <a:headEnd type="none" w="med" len="med"/>
            <a:tailEnd type="none" w="med" len="med"/>
          </a:ln>
        </p:spPr>
        <p:txBody>
          <a:bodyPr/>
          <a:lstStyle/>
          <a:p>
            <a:pPr algn="l" eaLnBrk="1" fontAlgn="base" hangingPunct="1">
              <a:lnSpc>
                <a:spcPct val="140000"/>
              </a:lnSpc>
              <a:spcBef>
                <a:spcPct val="20000"/>
              </a:spcBef>
              <a:buClr>
                <a:schemeClr val="tx2"/>
              </a:buClr>
              <a:buSzPct val="80000"/>
              <a:buFont typeface="Wingdings" panose="05000000000000000000" pitchFamily="2" charset="2"/>
              <a:buNone/>
            </a:pPr>
            <a:r>
              <a:rPr lang="zh-CN" altLang="en-US" sz="1870" strike="noStrike" noProof="1">
                <a:solidFill>
                  <a:schemeClr val="tx1"/>
                </a:solidFill>
                <a:latin typeface="Arial" panose="020B0604020202020204" pitchFamily="34" charset="0"/>
                <a:ea typeface="华文细黑" panose="02010600040101010101" pitchFamily="2" charset="-122"/>
                <a:cs typeface="+mn-cs"/>
              </a:rPr>
              <a:t>调度原则 </a:t>
            </a:r>
            <a:endParaRPr lang="zh-CN" altLang="en-US" sz="1870" strike="noStrike" noProof="1">
              <a:solidFill>
                <a:schemeClr val="tx1"/>
              </a:solidFill>
              <a:latin typeface="Arial" panose="020B0604020202020204" pitchFamily="34" charset="0"/>
              <a:ea typeface="华文细黑" panose="02010600040101010101" pitchFamily="2" charset="-122"/>
            </a:endParaRPr>
          </a:p>
          <a:p>
            <a:pPr marL="357505" lvl="1" indent="-177800" algn="l" eaLnBrk="1" fontAlgn="base" hangingPunct="1">
              <a:lnSpc>
                <a:spcPct val="140000"/>
              </a:lnSpc>
              <a:spcBef>
                <a:spcPct val="20000"/>
              </a:spcBef>
              <a:buClr>
                <a:schemeClr val="tx2"/>
              </a:buClr>
              <a:buSzPct val="60000"/>
              <a:buFont typeface="Wingdings" panose="05000000000000000000" pitchFamily="2" charset="2"/>
              <a:buChar char="n"/>
            </a:pPr>
            <a:r>
              <a:rPr lang="zh-CN" altLang="en-US" sz="1870" strike="noStrike" noProof="1">
                <a:solidFill>
                  <a:schemeClr val="tx1"/>
                </a:solidFill>
                <a:latin typeface="Arial" panose="020B0604020202020204" pitchFamily="34" charset="0"/>
                <a:ea typeface="华文细黑" panose="02010600040101010101" pitchFamily="2" charset="-122"/>
                <a:cs typeface="+mn-cs"/>
              </a:rPr>
              <a:t>公平调度算法 </a:t>
            </a:r>
            <a:r>
              <a:rPr lang="en-US" altLang="zh-CN" sz="1870" strike="noStrike" noProof="1">
                <a:solidFill>
                  <a:schemeClr val="tx1"/>
                </a:solidFill>
                <a:latin typeface="Arial" panose="020B0604020202020204" pitchFamily="34" charset="0"/>
                <a:ea typeface="华文细黑" panose="02010600040101010101" pitchFamily="2" charset="-122"/>
                <a:cs typeface="+mn-cs"/>
              </a:rPr>
              <a:t>Round Robin(RR)</a:t>
            </a:r>
            <a:endParaRPr lang="en-US" altLang="zh-CN" sz="1870" strike="noStrike" noProof="1">
              <a:solidFill>
                <a:schemeClr val="tx1"/>
              </a:solidFill>
              <a:latin typeface="Arial" panose="020B0604020202020204" pitchFamily="34" charset="0"/>
              <a:ea typeface="华文细黑" panose="02010600040101010101" pitchFamily="2" charset="-122"/>
            </a:endParaRPr>
          </a:p>
          <a:p>
            <a:pPr marL="357505" lvl="1" indent="-177800" algn="l" eaLnBrk="1" fontAlgn="base" hangingPunct="1">
              <a:lnSpc>
                <a:spcPct val="140000"/>
              </a:lnSpc>
              <a:spcBef>
                <a:spcPct val="20000"/>
              </a:spcBef>
              <a:buClr>
                <a:schemeClr val="tx2"/>
              </a:buClr>
              <a:buSzPct val="60000"/>
              <a:buFont typeface="Wingdings" panose="05000000000000000000" pitchFamily="2" charset="2"/>
              <a:buChar char="n"/>
            </a:pPr>
            <a:r>
              <a:rPr lang="zh-CN" altLang="en-US" sz="1870" strike="noStrike" noProof="1">
                <a:solidFill>
                  <a:schemeClr val="tx1"/>
                </a:solidFill>
                <a:latin typeface="Arial" panose="020B0604020202020204" pitchFamily="34" charset="0"/>
                <a:ea typeface="华文细黑" panose="02010600040101010101" pitchFamily="2" charset="-122"/>
                <a:cs typeface="+mn-cs"/>
              </a:rPr>
              <a:t>最大</a:t>
            </a:r>
            <a:r>
              <a:rPr lang="en-US" altLang="zh-CN" sz="1870" strike="noStrike" noProof="1">
                <a:solidFill>
                  <a:schemeClr val="tx1"/>
                </a:solidFill>
                <a:latin typeface="Arial" panose="020B0604020202020204" pitchFamily="34" charset="0"/>
                <a:ea typeface="华文细黑" panose="02010600040101010101" pitchFamily="2" charset="-122"/>
                <a:cs typeface="+mn-cs"/>
              </a:rPr>
              <a:t>C/I</a:t>
            </a:r>
            <a:r>
              <a:rPr lang="zh-CN" altLang="en-US" sz="1870" strike="noStrike" noProof="1">
                <a:solidFill>
                  <a:schemeClr val="tx1"/>
                </a:solidFill>
                <a:latin typeface="Arial" panose="020B0604020202020204" pitchFamily="34" charset="0"/>
                <a:ea typeface="华文细黑" panose="02010600040101010101" pitchFamily="2" charset="-122"/>
                <a:cs typeface="+mn-cs"/>
              </a:rPr>
              <a:t>调度算法 </a:t>
            </a:r>
            <a:r>
              <a:rPr lang="en-US" altLang="zh-CN" sz="1870" strike="noStrike" noProof="1">
                <a:solidFill>
                  <a:schemeClr val="tx1"/>
                </a:solidFill>
                <a:latin typeface="Arial" panose="020B0604020202020204" pitchFamily="34" charset="0"/>
                <a:ea typeface="华文细黑" panose="02010600040101010101" pitchFamily="2" charset="-122"/>
                <a:cs typeface="+mn-cs"/>
              </a:rPr>
              <a:t>(Max C/I)</a:t>
            </a:r>
            <a:endParaRPr lang="en-US" altLang="zh-CN" sz="1870" strike="noStrike" noProof="1">
              <a:solidFill>
                <a:schemeClr val="tx1"/>
              </a:solidFill>
              <a:latin typeface="Arial" panose="020B0604020202020204" pitchFamily="34" charset="0"/>
              <a:ea typeface="华文细黑" panose="02010600040101010101" pitchFamily="2" charset="-122"/>
            </a:endParaRPr>
          </a:p>
          <a:p>
            <a:pPr marL="357505" lvl="1" indent="-177800" algn="l" eaLnBrk="1" fontAlgn="base" hangingPunct="1">
              <a:lnSpc>
                <a:spcPct val="140000"/>
              </a:lnSpc>
              <a:spcBef>
                <a:spcPct val="20000"/>
              </a:spcBef>
              <a:buClr>
                <a:schemeClr val="tx2"/>
              </a:buClr>
              <a:buSzPct val="60000"/>
              <a:buFont typeface="Wingdings" panose="05000000000000000000" pitchFamily="2" charset="2"/>
              <a:buChar char="n"/>
            </a:pPr>
            <a:r>
              <a:rPr lang="zh-CN" altLang="en-US" sz="1870" strike="noStrike" noProof="1">
                <a:solidFill>
                  <a:schemeClr val="tx1"/>
                </a:solidFill>
                <a:latin typeface="Arial" panose="020B0604020202020204" pitchFamily="34" charset="0"/>
                <a:ea typeface="华文细黑" panose="02010600040101010101" pitchFamily="2" charset="-122"/>
                <a:cs typeface="+mn-cs"/>
              </a:rPr>
              <a:t>部分公平调度算法 </a:t>
            </a:r>
            <a:r>
              <a:rPr lang="en-US" altLang="zh-CN" sz="1870" strike="noStrike" noProof="1">
                <a:solidFill>
                  <a:schemeClr val="tx1"/>
                </a:solidFill>
                <a:latin typeface="Arial" panose="020B0604020202020204" pitchFamily="34" charset="0"/>
                <a:ea typeface="华文细黑" panose="02010600040101010101" pitchFamily="2" charset="-122"/>
                <a:cs typeface="+mn-cs"/>
              </a:rPr>
              <a:t>(PF)</a:t>
            </a:r>
            <a:endParaRPr lang="en-US" altLang="zh-CN" sz="1870" strike="noStrike" noProof="1">
              <a:solidFill>
                <a:schemeClr val="tx1"/>
              </a:solidFill>
              <a:latin typeface="Arial" panose="020B0604020202020204" pitchFamily="34" charset="0"/>
              <a:ea typeface="华文细黑" panose="02010600040101010101" pitchFamily="2" charset="-122"/>
            </a:endParaRPr>
          </a:p>
        </p:txBody>
      </p:sp>
      <p:sp>
        <p:nvSpPr>
          <p:cNvPr id="103429" name="Rectangle 11"/>
          <p:cNvSpPr>
            <a:spLocks noGrp="1"/>
          </p:cNvSpPr>
          <p:nvPr>
            <p:ph type="title"/>
          </p:nvPr>
        </p:nvSpPr>
        <p:spPr/>
        <p:txBody>
          <a:bodyPr vert="horz" wrap="square" lIns="85490" tIns="42744" rIns="85490" bIns="42744" anchor="ctr" anchorCtr="0"/>
          <a:lstStyle/>
          <a:p>
            <a:r>
              <a:rPr lang="zh-CN" altLang="en-US" dirty="0">
                <a:latin typeface="微软雅黑" panose="020B0503020204020204" charset="-122"/>
                <a:ea typeface="微软雅黑" panose="020B0503020204020204" charset="-122"/>
              </a:rPr>
              <a:t>快速调度</a:t>
            </a:r>
            <a:endParaRPr lang="zh-CN" altLang="en-US" dirty="0">
              <a:latin typeface="微软雅黑" panose="020B0503020204020204" charset="-122"/>
              <a:ea typeface="微软雅黑" panose="020B0503020204020204" charset="-122"/>
            </a:endParaRPr>
          </a:p>
        </p:txBody>
      </p:sp>
      <p:sp>
        <p:nvSpPr>
          <p:cNvPr id="54279" name="Rectangle 12"/>
          <p:cNvSpPr>
            <a:spLocks noGrp="1" noChangeArrowheads="1"/>
          </p:cNvSpPr>
          <p:nvPr>
            <p:ph idx="1"/>
          </p:nvPr>
        </p:nvSpPr>
        <p:spPr>
          <a:xfrm>
            <a:off x="1301115" y="1409700"/>
            <a:ext cx="9918700" cy="4780280"/>
          </a:xfrm>
        </p:spPr>
        <p:txBody>
          <a:bodyPr vert="horz" wrap="square" lIns="85490" tIns="42744" rIns="85490" bIns="42744"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快速调度即为分组调度，其基本理念就是快速服务。</a:t>
            </a:r>
            <a:endParaRPr kumimoji="0" lang="zh-CN" altLang="en-US"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endPar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endPar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endPar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endPar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None/>
              <a:defRPr/>
            </a:pPr>
            <a:endPar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None/>
              <a:defRPr/>
            </a:pPr>
            <a:endPar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None/>
              <a:defRPr/>
            </a:pPr>
            <a:endPar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None/>
              <a:defRPr/>
            </a:pPr>
            <a:endPar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None/>
              <a:defRPr/>
            </a:pPr>
            <a:endPar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调度方法</a:t>
            </a:r>
            <a:r>
              <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 TDM</a:t>
            </a: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a:t>
            </a:r>
            <a:r>
              <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FDM</a:t>
            </a: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a:t>
            </a:r>
            <a:r>
              <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SDM</a:t>
            </a:r>
            <a:r>
              <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rPr>
              <a:t>。</a:t>
            </a:r>
            <a:endParaRPr kumimoji="0" lang="zh-CN" altLang="en-US"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n"/>
              <a:defRPr/>
            </a:pPr>
            <a:endParaRPr kumimoji="0" lang="en-US" altLang="zh-CN" sz="2140" b="0" i="0" u="none" strike="noStrike" kern="0" cap="none" spc="0" normalizeH="0" baseline="0" noProof="0" dirty="0" smtClean="0">
              <a:ln>
                <a:noFill/>
              </a:ln>
              <a:solidFill>
                <a:srgbClr val="404040"/>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6"/>
          <p:cNvSpPr>
            <a:spLocks noGrp="1"/>
          </p:cNvSpPr>
          <p:nvPr>
            <p:ph type="title"/>
          </p:nvPr>
        </p:nvSpPr>
        <p:spPr>
          <a:xfrm>
            <a:off x="2114550" y="552450"/>
            <a:ext cx="7942263" cy="606425"/>
          </a:xfrm>
        </p:spPr>
        <p:txBody>
          <a:bodyPr vert="horz" wrap="square" lIns="85490" tIns="42744" rIns="85490" bIns="42744" anchor="b" anchorCtr="0">
            <a:normAutofit fontScale="90000"/>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rPr>
              <a:t>快速调度</a:t>
            </a:r>
            <a:endParaRPr kumimoji="0" lang="zh-CN" altLang="en-US" sz="4200" b="1" i="0" u="none" strike="noStrike" kern="1200" cap="none" spc="0" normalizeH="0" baseline="0" noProof="1" smtClean="0">
              <a:solidFill>
                <a:srgbClr val="0000FF"/>
              </a:solidFill>
              <a:latin typeface="微软雅黑" panose="020B0503020204020204" charset="-122"/>
              <a:ea typeface="微软雅黑" panose="020B0503020204020204" charset="-122"/>
              <a:cs typeface="+mj-cs"/>
            </a:endParaRPr>
          </a:p>
        </p:txBody>
      </p:sp>
      <p:sp>
        <p:nvSpPr>
          <p:cNvPr id="55299" name="Rectangle 3"/>
          <p:cNvSpPr/>
          <p:nvPr/>
        </p:nvSpPr>
        <p:spPr>
          <a:xfrm>
            <a:off x="2686050" y="1468438"/>
            <a:ext cx="7265988" cy="5165725"/>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342900" lvl="0" indent="-342900" eaLnBrk="1" fontAlgn="base" hangingPunct="1">
              <a:buNone/>
            </a:pPr>
            <a:endParaRPr lang="zh-CN" altLang="zh-CN" sz="2620" b="1" strike="noStrike" noProof="1">
              <a:latin typeface="宋体" panose="02010600030101010101" pitchFamily="2" charset="-122"/>
              <a:ea typeface="华文细黑" panose="02010600040101010101" pitchFamily="2" charset="-122"/>
            </a:endParaRPr>
          </a:p>
        </p:txBody>
      </p:sp>
      <p:sp>
        <p:nvSpPr>
          <p:cNvPr id="55300" name="Text Box 4"/>
          <p:cNvSpPr txBox="1"/>
          <p:nvPr/>
        </p:nvSpPr>
        <p:spPr>
          <a:xfrm>
            <a:off x="2055813" y="1679575"/>
            <a:ext cx="2760663" cy="436563"/>
          </a:xfrm>
          <a:prstGeom prst="rect">
            <a:avLst/>
          </a:prstGeom>
          <a:solidFill>
            <a:srgbClr val="DDDDDD"/>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eaLnBrk="1" fontAlgn="base" hangingPunct="1">
              <a:spcBef>
                <a:spcPct val="0"/>
              </a:spcBef>
              <a:buClrTx/>
              <a:buSzTx/>
              <a:buFontTx/>
              <a:buNone/>
            </a:pPr>
            <a:r>
              <a:rPr lang="zh-CN" altLang="en-US" sz="2245" strike="noStrike" noProof="1">
                <a:latin typeface="Arial" panose="020B0604020202020204" pitchFamily="34" charset="0"/>
                <a:ea typeface="华文细黑" panose="02010600040101010101" pitchFamily="2" charset="-122"/>
                <a:cs typeface="+mn-cs"/>
              </a:rPr>
              <a:t>基于时间的轮循方式</a:t>
            </a:r>
            <a:endParaRPr lang="zh-CN" altLang="en-US" sz="2245" strike="noStrike" noProof="1">
              <a:latin typeface="Arial" panose="020B0604020202020204" pitchFamily="34" charset="0"/>
              <a:ea typeface="华文细黑" panose="02010600040101010101" pitchFamily="2" charset="-122"/>
            </a:endParaRPr>
          </a:p>
        </p:txBody>
      </p:sp>
      <p:sp>
        <p:nvSpPr>
          <p:cNvPr id="55301" name="Text Box 5"/>
          <p:cNvSpPr txBox="1"/>
          <p:nvPr/>
        </p:nvSpPr>
        <p:spPr>
          <a:xfrm>
            <a:off x="2055813" y="2755900"/>
            <a:ext cx="2760663" cy="438150"/>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eaLnBrk="1" fontAlgn="base" hangingPunct="1">
              <a:spcBef>
                <a:spcPct val="0"/>
              </a:spcBef>
              <a:buClrTx/>
              <a:buSzTx/>
              <a:buFontTx/>
              <a:buNone/>
            </a:pPr>
            <a:r>
              <a:rPr lang="zh-CN" altLang="en-US" sz="2245" strike="noStrike" noProof="1">
                <a:latin typeface="Arial" panose="020B0604020202020204" pitchFamily="34" charset="0"/>
                <a:ea typeface="华文细黑" panose="02010600040101010101" pitchFamily="2" charset="-122"/>
                <a:cs typeface="+mn-cs"/>
              </a:rPr>
              <a:t>基于流量的轮循方式</a:t>
            </a:r>
            <a:endParaRPr lang="zh-CN" altLang="en-US" sz="2245" strike="noStrike" noProof="1">
              <a:latin typeface="Arial" panose="020B0604020202020204" pitchFamily="34" charset="0"/>
              <a:ea typeface="华文细黑" panose="02010600040101010101" pitchFamily="2" charset="-122"/>
            </a:endParaRPr>
          </a:p>
        </p:txBody>
      </p:sp>
      <p:sp>
        <p:nvSpPr>
          <p:cNvPr id="55302" name="Text Box 6"/>
          <p:cNvSpPr txBox="1"/>
          <p:nvPr/>
        </p:nvSpPr>
        <p:spPr>
          <a:xfrm>
            <a:off x="2055813" y="3900488"/>
            <a:ext cx="2760663" cy="438150"/>
          </a:xfrm>
          <a:prstGeom prst="rect">
            <a:avLst/>
          </a:prstGeom>
          <a:solidFill>
            <a:srgbClr val="FFC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eaLnBrk="1" fontAlgn="base" hangingPunct="1">
              <a:spcBef>
                <a:spcPct val="0"/>
              </a:spcBef>
              <a:buClrTx/>
              <a:buSzTx/>
              <a:buFontTx/>
              <a:buNone/>
            </a:pPr>
            <a:r>
              <a:rPr lang="zh-CN" altLang="en-US" sz="2245" strike="noStrike" noProof="1">
                <a:latin typeface="Arial" panose="020B0604020202020204" pitchFamily="34" charset="0"/>
                <a:ea typeface="华文细黑" panose="02010600040101010101" pitchFamily="2" charset="-122"/>
                <a:cs typeface="+mn-cs"/>
              </a:rPr>
              <a:t>最大</a:t>
            </a:r>
            <a:r>
              <a:rPr lang="en-US" altLang="zh-CN" sz="2245" strike="noStrike" noProof="1">
                <a:latin typeface="Arial" panose="020B0604020202020204" pitchFamily="34" charset="0"/>
                <a:ea typeface="华文细黑" panose="02010600040101010101" pitchFamily="2" charset="-122"/>
                <a:cs typeface="+mn-cs"/>
              </a:rPr>
              <a:t>C/I</a:t>
            </a:r>
            <a:r>
              <a:rPr lang="zh-CN" altLang="en-US" sz="2245" strike="noStrike" noProof="1">
                <a:latin typeface="Arial" panose="020B0604020202020204" pitchFamily="34" charset="0"/>
                <a:ea typeface="华文细黑" panose="02010600040101010101" pitchFamily="2" charset="-122"/>
                <a:cs typeface="+mn-cs"/>
              </a:rPr>
              <a:t>方式</a:t>
            </a:r>
            <a:endParaRPr lang="zh-CN" altLang="en-US" sz="2245" strike="noStrike" noProof="1">
              <a:latin typeface="Arial" panose="020B0604020202020204" pitchFamily="34" charset="0"/>
              <a:ea typeface="华文细黑" panose="02010600040101010101" pitchFamily="2" charset="-122"/>
            </a:endParaRPr>
          </a:p>
        </p:txBody>
      </p:sp>
      <p:sp>
        <p:nvSpPr>
          <p:cNvPr id="55303" name="Text Box 7"/>
          <p:cNvSpPr txBox="1"/>
          <p:nvPr/>
        </p:nvSpPr>
        <p:spPr>
          <a:xfrm>
            <a:off x="2055813" y="5111750"/>
            <a:ext cx="2760663" cy="438150"/>
          </a:xfrm>
          <a:prstGeom prst="rect">
            <a:avLst/>
          </a:prstGeom>
          <a:solidFill>
            <a:srgbClr val="CCFF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eaLnBrk="1" fontAlgn="base" hangingPunct="1">
              <a:spcBef>
                <a:spcPct val="0"/>
              </a:spcBef>
              <a:buClrTx/>
              <a:buSzTx/>
              <a:buFontTx/>
              <a:buNone/>
            </a:pPr>
            <a:r>
              <a:rPr lang="zh-CN" altLang="en-US" sz="2245" strike="noStrike" noProof="1">
                <a:latin typeface="Arial" panose="020B0604020202020204" pitchFamily="34" charset="0"/>
                <a:ea typeface="华文细黑" panose="02010600040101010101" pitchFamily="2" charset="-122"/>
                <a:cs typeface="+mn-cs"/>
              </a:rPr>
              <a:t>部分公平方式</a:t>
            </a:r>
            <a:endParaRPr lang="zh-CN" altLang="en-US" sz="2245" strike="noStrike" noProof="1">
              <a:latin typeface="Arial" panose="020B0604020202020204" pitchFamily="34" charset="0"/>
              <a:ea typeface="华文细黑" panose="02010600040101010101" pitchFamily="2" charset="-122"/>
            </a:endParaRPr>
          </a:p>
        </p:txBody>
      </p:sp>
      <p:sp>
        <p:nvSpPr>
          <p:cNvPr id="55304" name="Text Box 8"/>
          <p:cNvSpPr txBox="1"/>
          <p:nvPr/>
        </p:nvSpPr>
        <p:spPr>
          <a:xfrm>
            <a:off x="6029325" y="1477963"/>
            <a:ext cx="3903663" cy="865188"/>
          </a:xfrm>
          <a:prstGeom prst="rect">
            <a:avLst/>
          </a:prstGeom>
          <a:solidFill>
            <a:srgbClr val="DDDDDD"/>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eaLnBrk="1" fontAlgn="base" hangingPunct="1">
              <a:spcBef>
                <a:spcPct val="0"/>
              </a:spcBef>
              <a:buClrTx/>
              <a:buSzTx/>
              <a:buFontTx/>
              <a:buNone/>
            </a:pPr>
            <a:r>
              <a:rPr lang="zh-CN" altLang="en-US" sz="1680" strike="noStrike" noProof="1">
                <a:latin typeface="Arial" panose="020B0604020202020204" pitchFamily="34" charset="0"/>
                <a:ea typeface="华文细黑" panose="02010600040101010101" pitchFamily="2" charset="-122"/>
                <a:cs typeface="+mn-cs"/>
              </a:rPr>
              <a:t>每个用户被顺序的服务，得到同样的平均分配时间，但每个用户由于所处环境的不同，得到的流量并不一致</a:t>
            </a:r>
            <a:endParaRPr lang="zh-CN" altLang="en-US" sz="1680" strike="noStrike" noProof="1">
              <a:latin typeface="Arial" panose="020B0604020202020204" pitchFamily="34" charset="0"/>
              <a:ea typeface="华文细黑" panose="02010600040101010101" pitchFamily="2" charset="-122"/>
            </a:endParaRPr>
          </a:p>
        </p:txBody>
      </p:sp>
      <p:sp>
        <p:nvSpPr>
          <p:cNvPr id="55305" name="Text Box 9"/>
          <p:cNvSpPr txBox="1"/>
          <p:nvPr/>
        </p:nvSpPr>
        <p:spPr>
          <a:xfrm>
            <a:off x="6029325" y="2486025"/>
            <a:ext cx="3903663" cy="866775"/>
          </a:xfrm>
          <a:prstGeom prst="rect">
            <a:avLst/>
          </a:prstGeom>
          <a:solidFill>
            <a:srgbClr val="FFFFCC"/>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eaLnBrk="1" fontAlgn="base" hangingPunct="1">
              <a:spcBef>
                <a:spcPct val="0"/>
              </a:spcBef>
              <a:buClrTx/>
              <a:buSzTx/>
              <a:buFontTx/>
              <a:buNone/>
            </a:pPr>
            <a:r>
              <a:rPr lang="zh-CN" altLang="en-US" sz="1680" strike="noStrike" noProof="1">
                <a:latin typeface="Arial" panose="020B0604020202020204" pitchFamily="34" charset="0"/>
                <a:ea typeface="华文细黑" panose="02010600040101010101" pitchFamily="2" charset="-122"/>
                <a:cs typeface="+mn-cs"/>
              </a:rPr>
              <a:t>每个用户不管其所处环境的差异，按照一定的顺序进行服务，保证每个用户得到的流量相同</a:t>
            </a:r>
            <a:endParaRPr lang="zh-CN" altLang="en-US" sz="1680" strike="noStrike" noProof="1">
              <a:latin typeface="Arial" panose="020B0604020202020204" pitchFamily="34" charset="0"/>
              <a:ea typeface="华文细黑" panose="02010600040101010101" pitchFamily="2" charset="-122"/>
            </a:endParaRPr>
          </a:p>
        </p:txBody>
      </p:sp>
      <p:sp>
        <p:nvSpPr>
          <p:cNvPr id="55306" name="Text Box 10"/>
          <p:cNvSpPr txBox="1"/>
          <p:nvPr/>
        </p:nvSpPr>
        <p:spPr>
          <a:xfrm>
            <a:off x="6029325" y="3497263"/>
            <a:ext cx="3903663" cy="1123950"/>
          </a:xfrm>
          <a:prstGeom prst="rect">
            <a:avLst/>
          </a:prstGeom>
          <a:solidFill>
            <a:srgbClr val="FFC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eaLnBrk="1" fontAlgn="base" hangingPunct="1">
              <a:spcBef>
                <a:spcPct val="0"/>
              </a:spcBef>
              <a:buClrTx/>
              <a:buSzTx/>
              <a:buFontTx/>
              <a:buNone/>
            </a:pPr>
            <a:r>
              <a:rPr lang="zh-CN" altLang="en-US" sz="1680" strike="noStrike" noProof="1">
                <a:latin typeface="Arial" panose="020B0604020202020204" pitchFamily="34" charset="0"/>
                <a:ea typeface="华文细黑" panose="02010600040101010101" pitchFamily="2" charset="-122"/>
                <a:cs typeface="+mn-cs"/>
              </a:rPr>
              <a:t>系统跟踪每个用户的无线信道衰落特征，依据无线信道</a:t>
            </a:r>
            <a:r>
              <a:rPr lang="en-US" altLang="zh-CN" sz="1680" strike="noStrike" noProof="1">
                <a:latin typeface="Arial" panose="020B0604020202020204" pitchFamily="34" charset="0"/>
                <a:ea typeface="华文细黑" panose="02010600040101010101" pitchFamily="2" charset="-122"/>
                <a:cs typeface="+mn-cs"/>
              </a:rPr>
              <a:t>C/I</a:t>
            </a:r>
            <a:r>
              <a:rPr lang="zh-CN" altLang="en-US" sz="1680" strike="noStrike" noProof="1">
                <a:latin typeface="Arial" panose="020B0604020202020204" pitchFamily="34" charset="0"/>
                <a:ea typeface="华文细黑" panose="02010600040101010101" pitchFamily="2" charset="-122"/>
                <a:cs typeface="+mn-cs"/>
              </a:rPr>
              <a:t>的大小顺序，确定给每个用户的优先权，保证每一时刻服务的用户获得的</a:t>
            </a:r>
            <a:r>
              <a:rPr lang="en-US" altLang="zh-CN" sz="1680" strike="noStrike" noProof="1">
                <a:latin typeface="Arial" panose="020B0604020202020204" pitchFamily="34" charset="0"/>
                <a:ea typeface="华文细黑" panose="02010600040101010101" pitchFamily="2" charset="-122"/>
                <a:cs typeface="+mn-cs"/>
              </a:rPr>
              <a:t>C/I</a:t>
            </a:r>
            <a:r>
              <a:rPr lang="zh-CN" altLang="en-US" sz="1680" strike="noStrike" noProof="1">
                <a:latin typeface="Arial" panose="020B0604020202020204" pitchFamily="34" charset="0"/>
                <a:ea typeface="华文细黑" panose="02010600040101010101" pitchFamily="2" charset="-122"/>
                <a:cs typeface="+mn-cs"/>
              </a:rPr>
              <a:t>都是最大的</a:t>
            </a:r>
            <a:endParaRPr lang="zh-CN" altLang="en-US" sz="1680" strike="noStrike" noProof="1">
              <a:latin typeface="Arial" panose="020B0604020202020204" pitchFamily="34" charset="0"/>
              <a:ea typeface="华文细黑" panose="02010600040101010101" pitchFamily="2" charset="-122"/>
            </a:endParaRPr>
          </a:p>
        </p:txBody>
      </p:sp>
      <p:sp>
        <p:nvSpPr>
          <p:cNvPr id="55307" name="Text Box 11"/>
          <p:cNvSpPr txBox="1"/>
          <p:nvPr/>
        </p:nvSpPr>
        <p:spPr>
          <a:xfrm>
            <a:off x="6029325" y="4775200"/>
            <a:ext cx="3903663" cy="1123950"/>
          </a:xfrm>
          <a:prstGeom prst="rect">
            <a:avLst/>
          </a:prstGeom>
          <a:solidFill>
            <a:srgbClr val="CCFF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eaLnBrk="1" fontAlgn="base" hangingPunct="1">
              <a:spcBef>
                <a:spcPct val="0"/>
              </a:spcBef>
              <a:buClrTx/>
              <a:buSzTx/>
              <a:buFontTx/>
              <a:buNone/>
            </a:pPr>
            <a:r>
              <a:rPr lang="zh-CN" altLang="en-US" sz="1680" strike="noStrike" noProof="1">
                <a:latin typeface="Arial" panose="020B0604020202020204" pitchFamily="34" charset="0"/>
                <a:ea typeface="华文细黑" panose="02010600040101010101" pitchFamily="2" charset="-122"/>
                <a:cs typeface="+mn-cs"/>
              </a:rPr>
              <a:t>综合了以上几种调度方式，既照顾到大部分用户的满意度，也能从一定程度上保证比较高的系统吞吐量，是一种实用的调度方法</a:t>
            </a:r>
            <a:endParaRPr lang="zh-CN" altLang="en-US" sz="1680" strike="noStrike" noProof="1">
              <a:latin typeface="Arial" panose="020B0604020202020204" pitchFamily="34" charset="0"/>
              <a:ea typeface="华文细黑" panose="02010600040101010101" pitchFamily="2" charset="-122"/>
            </a:endParaRPr>
          </a:p>
        </p:txBody>
      </p:sp>
      <p:sp>
        <p:nvSpPr>
          <p:cNvPr id="55308" name="AutoShape 12"/>
          <p:cNvSpPr/>
          <p:nvPr/>
        </p:nvSpPr>
        <p:spPr>
          <a:xfrm>
            <a:off x="4884738" y="1814513"/>
            <a:ext cx="1076325" cy="228600"/>
          </a:xfrm>
          <a:prstGeom prst="rightArrow">
            <a:avLst>
              <a:gd name="adj1" fmla="val 50000"/>
              <a:gd name="adj2" fmla="val 11769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endParaRPr lang="zh-CN" altLang="en-US" sz="1680" strike="noStrike" noProof="1">
              <a:solidFill>
                <a:schemeClr val="bg1"/>
              </a:solidFill>
              <a:latin typeface="Times New Roman" panose="02020603050405020304" pitchFamily="18" charset="0"/>
              <a:ea typeface="宋体" panose="02010600030101010101" pitchFamily="2" charset="-122"/>
            </a:endParaRPr>
          </a:p>
        </p:txBody>
      </p:sp>
      <p:sp>
        <p:nvSpPr>
          <p:cNvPr id="55309" name="AutoShape 13"/>
          <p:cNvSpPr/>
          <p:nvPr/>
        </p:nvSpPr>
        <p:spPr>
          <a:xfrm>
            <a:off x="4884738" y="2824163"/>
            <a:ext cx="1076325" cy="228600"/>
          </a:xfrm>
          <a:prstGeom prst="rightArrow">
            <a:avLst>
              <a:gd name="adj1" fmla="val 50000"/>
              <a:gd name="adj2" fmla="val 11769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endParaRPr lang="zh-CN" altLang="en-US" sz="1680" strike="noStrike" noProof="1">
              <a:solidFill>
                <a:schemeClr val="bg1"/>
              </a:solidFill>
              <a:latin typeface="Times New Roman" panose="02020603050405020304" pitchFamily="18" charset="0"/>
              <a:ea typeface="宋体" panose="02010600030101010101" pitchFamily="2" charset="-122"/>
            </a:endParaRPr>
          </a:p>
        </p:txBody>
      </p:sp>
      <p:sp>
        <p:nvSpPr>
          <p:cNvPr id="55310" name="AutoShape 14"/>
          <p:cNvSpPr/>
          <p:nvPr/>
        </p:nvSpPr>
        <p:spPr>
          <a:xfrm>
            <a:off x="4884738" y="4033838"/>
            <a:ext cx="1076325" cy="228600"/>
          </a:xfrm>
          <a:prstGeom prst="rightArrow">
            <a:avLst>
              <a:gd name="adj1" fmla="val 50000"/>
              <a:gd name="adj2" fmla="val 11769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endParaRPr lang="zh-CN" altLang="en-US" sz="1680" strike="noStrike" noProof="1">
              <a:solidFill>
                <a:schemeClr val="bg1"/>
              </a:solidFill>
              <a:latin typeface="Times New Roman" panose="02020603050405020304" pitchFamily="18" charset="0"/>
              <a:ea typeface="宋体" panose="02010600030101010101" pitchFamily="2" charset="-122"/>
            </a:endParaRPr>
          </a:p>
        </p:txBody>
      </p:sp>
      <p:sp>
        <p:nvSpPr>
          <p:cNvPr id="55311" name="AutoShape 15"/>
          <p:cNvSpPr/>
          <p:nvPr/>
        </p:nvSpPr>
        <p:spPr>
          <a:xfrm>
            <a:off x="4884738" y="5180013"/>
            <a:ext cx="1076325" cy="228600"/>
          </a:xfrm>
          <a:prstGeom prst="rightArrow">
            <a:avLst>
              <a:gd name="adj1" fmla="val 50000"/>
              <a:gd name="adj2" fmla="val 117694"/>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SzPct val="80000"/>
              <a:buFont typeface="Wingdings" panose="05000000000000000000" pitchFamily="2" charset="2"/>
              <a:buChar char="n"/>
              <a:defRPr sz="1800">
                <a:solidFill>
                  <a:schemeClr val="tx1"/>
                </a:solidFill>
                <a:latin typeface="微软雅黑" panose="020B0503020204020204" charset="-122"/>
                <a:ea typeface="微软雅黑" panose="020B0503020204020204" charset="-122"/>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800">
                <a:solidFill>
                  <a:schemeClr val="tx1"/>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800">
                <a:solidFill>
                  <a:schemeClr val="tx1"/>
                </a:solidFill>
                <a:latin typeface="微软雅黑" panose="020B0503020204020204" charset="-122"/>
                <a:ea typeface="微软雅黑" panose="020B0503020204020204" charset="-122"/>
              </a:defRPr>
            </a:lvl4pPr>
            <a:lvl5pPr marL="1828800" indent="0" algn="l" rtl="0" eaLnBrk="0" fontAlgn="base" hangingPunct="0">
              <a:spcBef>
                <a:spcPct val="20000"/>
              </a:spcBef>
              <a:spcAft>
                <a:spcPct val="0"/>
              </a:spcAft>
              <a:buClr>
                <a:schemeClr val="tx2"/>
              </a:buClr>
              <a:buFont typeface="Arial" panose="020B0604020202020204" pitchFamily="34" charset="0"/>
              <a:buNone/>
              <a:defRPr sz="1800">
                <a:solidFill>
                  <a:schemeClr val="tx1"/>
                </a:solidFill>
                <a:latin typeface="微软雅黑" panose="020B0503020204020204" charset="-122"/>
                <a:ea typeface="微软雅黑" panose="020B0503020204020204" charset="-122"/>
              </a:defRPr>
            </a:lvl5pPr>
          </a:lstStyle>
          <a:p>
            <a:pPr marL="0" lvl="0" indent="0" algn="ctr" fontAlgn="base">
              <a:spcBef>
                <a:spcPct val="0"/>
              </a:spcBef>
              <a:buClrTx/>
              <a:buSzTx/>
              <a:buFontTx/>
              <a:buNone/>
            </a:pPr>
            <a:endParaRPr lang="zh-CN" altLang="en-US" sz="1680" strike="noStrike" noProof="1">
              <a:solidFill>
                <a:schemeClr val="bg1"/>
              </a:solidFill>
              <a:latin typeface="Times New Roman" panose="02020603050405020304" pitchFamily="18" charset="0"/>
              <a:ea typeface="宋体" panose="02010600030101010101" pitchFamily="2" charset="-122"/>
            </a:endParaRPr>
          </a:p>
        </p:txBody>
      </p:sp>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116737"/>
          <p:cNvSpPr>
            <a:spLocks noGrp="1"/>
          </p:cNvSpPr>
          <p:nvPr>
            <p:ph type="title"/>
          </p:nvPr>
        </p:nvSpPr>
        <p:spPr/>
        <p:txBody>
          <a:bodyPr anchor="t" anchorCtr="0"/>
          <a:lstStyle/>
          <a:p>
            <a:r>
              <a:rPr lang="en-US" altLang="zh-CN"/>
              <a:t>6.2.2 LTE-Advanced</a:t>
            </a:r>
            <a:r>
              <a:rPr lang="zh-CN" altLang="en-US" dirty="0"/>
              <a:t>关键技术 </a:t>
            </a:r>
            <a:endParaRPr lang="zh-CN" altLang="en-US" dirty="0"/>
          </a:p>
        </p:txBody>
      </p:sp>
      <p:sp>
        <p:nvSpPr>
          <p:cNvPr id="107522" name="文本占位符 116738"/>
          <p:cNvSpPr>
            <a:spLocks noGrp="1"/>
          </p:cNvSpPr>
          <p:nvPr>
            <p:ph idx="1"/>
          </p:nvPr>
        </p:nvSpPr>
        <p:spPr/>
        <p:txBody>
          <a:bodyPr anchor="t" anchorCtr="0"/>
          <a:lstStyle/>
          <a:p>
            <a:pPr>
              <a:buNone/>
            </a:pPr>
            <a:r>
              <a:rPr lang="en-US" altLang="zh-CN" sz="2400"/>
              <a:t> LTE-Advanced</a:t>
            </a:r>
            <a:r>
              <a:rPr lang="zh-CN" altLang="en-US" sz="2400" dirty="0"/>
              <a:t>简称</a:t>
            </a:r>
            <a:r>
              <a:rPr lang="en-US" altLang="zh-CN" sz="2400"/>
              <a:t>LTE-A</a:t>
            </a:r>
            <a:r>
              <a:rPr lang="zh-CN" altLang="en-US" sz="2400" dirty="0"/>
              <a:t>，对应于</a:t>
            </a:r>
            <a:r>
              <a:rPr lang="en-US" altLang="zh-CN" sz="2400"/>
              <a:t>3GPP</a:t>
            </a:r>
            <a:r>
              <a:rPr lang="zh-CN" altLang="en-US" sz="2400" dirty="0"/>
              <a:t>的</a:t>
            </a:r>
            <a:r>
              <a:rPr lang="en-US" altLang="zh-CN" sz="2400"/>
              <a:t>R10</a:t>
            </a:r>
            <a:r>
              <a:rPr lang="zh-CN" altLang="en-US" sz="2400" dirty="0"/>
              <a:t>版本，是</a:t>
            </a:r>
            <a:r>
              <a:rPr lang="en-US" altLang="zh-CN" sz="2400"/>
              <a:t>LTE R8/R9</a:t>
            </a:r>
            <a:r>
              <a:rPr lang="zh-CN" altLang="pt-BR" sz="2400" dirty="0"/>
              <a:t>的进一步演进和增强</a:t>
            </a:r>
            <a:r>
              <a:rPr lang="zh-CN" altLang="en-US" sz="2400" dirty="0"/>
              <a:t>，</a:t>
            </a:r>
            <a:r>
              <a:rPr lang="zh-CN" altLang="pt-BR" sz="2400" dirty="0"/>
              <a:t>也是</a:t>
            </a:r>
            <a:r>
              <a:rPr lang="en-US" altLang="zh-CN" sz="2400"/>
              <a:t>3GPP</a:t>
            </a:r>
            <a:r>
              <a:rPr lang="zh-CN" altLang="en-US" sz="2400" dirty="0"/>
              <a:t>提交</a:t>
            </a:r>
            <a:r>
              <a:rPr lang="en-US" altLang="zh-CN" sz="2400"/>
              <a:t>ITU</a:t>
            </a:r>
            <a:r>
              <a:rPr lang="zh-CN" altLang="en-US" sz="2400" dirty="0"/>
              <a:t>的</a:t>
            </a:r>
            <a:r>
              <a:rPr lang="en-US" altLang="zh-CN" sz="2400"/>
              <a:t>4G</a:t>
            </a:r>
            <a:r>
              <a:rPr lang="zh-CN" altLang="en-US" sz="2400" dirty="0"/>
              <a:t>正式候选方案（其技术性能指标超过了</a:t>
            </a:r>
            <a:r>
              <a:rPr lang="en-US" altLang="zh-CN" sz="2400"/>
              <a:t>IMT-Advanced</a:t>
            </a:r>
            <a:r>
              <a:rPr lang="zh-CN" altLang="en-US" sz="2400" dirty="0"/>
              <a:t>需求）。</a:t>
            </a:r>
            <a:endParaRPr lang="zh-CN" altLang="en-US" sz="2400" dirty="0"/>
          </a:p>
          <a:p>
            <a:pPr>
              <a:buNone/>
            </a:pPr>
            <a:r>
              <a:rPr lang="en-US" altLang="zh-CN" sz="2400"/>
              <a:t>LTE-A</a:t>
            </a:r>
            <a:r>
              <a:rPr lang="zh-CN" altLang="en-US" sz="2400" dirty="0"/>
              <a:t>除了扩展</a:t>
            </a:r>
            <a:r>
              <a:rPr lang="en-US" altLang="zh-CN" sz="2400"/>
              <a:t>LTE</a:t>
            </a:r>
            <a:r>
              <a:rPr lang="zh-CN" altLang="en-US" sz="2400" dirty="0"/>
              <a:t>已有技术外，还引入了一系列新技术以提高系统性能，主要包括载波聚合（</a:t>
            </a:r>
            <a:r>
              <a:rPr lang="en-US" altLang="zh-CN" sz="2400"/>
              <a:t>CA</a:t>
            </a:r>
            <a:r>
              <a:rPr lang="zh-CN" altLang="en-US" sz="2400" dirty="0"/>
              <a:t>）技术、多天线增强技术、协作多点传输（</a:t>
            </a:r>
            <a:r>
              <a:rPr lang="en-US" altLang="zh-CN" sz="2400" err="1"/>
              <a:t>CoMP</a:t>
            </a:r>
            <a:r>
              <a:rPr lang="zh-CN" altLang="en-US" sz="2400" dirty="0"/>
              <a:t>）技术、中继（</a:t>
            </a:r>
            <a:r>
              <a:rPr lang="en-US" altLang="zh-CN" sz="2400"/>
              <a:t>Relay</a:t>
            </a:r>
            <a:r>
              <a:rPr lang="zh-CN" altLang="en-US" sz="2400" dirty="0"/>
              <a:t>）技术、增强型小区间干扰消除（</a:t>
            </a:r>
            <a:r>
              <a:rPr lang="en-US" altLang="zh-CN" sz="2400" err="1"/>
              <a:t>eICIC</a:t>
            </a:r>
            <a:r>
              <a:rPr lang="zh-CN" altLang="en-US" sz="2400" dirty="0"/>
              <a:t>）技术，以及网络自组织与优化（</a:t>
            </a:r>
            <a:r>
              <a:rPr lang="en-US" altLang="zh-CN" sz="2400"/>
              <a:t>SON</a:t>
            </a:r>
            <a:r>
              <a:rPr lang="zh-CN" altLang="en-US" sz="2400" dirty="0"/>
              <a:t>）、增强型广播多播服务（</a:t>
            </a:r>
            <a:r>
              <a:rPr lang="en-US" altLang="zh-CN" sz="2400" err="1"/>
              <a:t>eMBMS</a:t>
            </a:r>
            <a:r>
              <a:rPr lang="zh-CN" altLang="en-US" sz="2400" dirty="0"/>
              <a:t>）等。</a:t>
            </a:r>
            <a:endParaRPr lang="zh-CN" altLang="en-US" sz="2400" dirty="0"/>
          </a:p>
          <a:p>
            <a:pPr>
              <a:buNone/>
            </a:pPr>
            <a:r>
              <a:rPr lang="en-US" altLang="zh-CN" sz="2400"/>
              <a:t>3GPP R10</a:t>
            </a:r>
            <a:r>
              <a:rPr lang="zh-CN" altLang="en-US" sz="2400" dirty="0"/>
              <a:t>之后的版本继续增强系统性能，</a:t>
            </a:r>
            <a:r>
              <a:rPr lang="en-US" altLang="zh-CN" sz="2400"/>
              <a:t>R11</a:t>
            </a:r>
            <a:r>
              <a:rPr lang="zh-CN" altLang="en-US" sz="2400" dirty="0"/>
              <a:t>是对</a:t>
            </a:r>
            <a:r>
              <a:rPr lang="en-US" altLang="zh-CN" sz="2400"/>
              <a:t>R10</a:t>
            </a:r>
            <a:r>
              <a:rPr lang="zh-CN" altLang="en-US" sz="2400" dirty="0"/>
              <a:t>技术的修订与增强，</a:t>
            </a:r>
            <a:r>
              <a:rPr lang="en-US" altLang="zh-CN" sz="2400"/>
              <a:t>R12</a:t>
            </a:r>
            <a:r>
              <a:rPr lang="zh-CN" altLang="en-US" sz="2400" dirty="0"/>
              <a:t>主要研究方向为热点增强技术、</a:t>
            </a:r>
            <a:r>
              <a:rPr lang="en-US" altLang="zh-CN" sz="2400"/>
              <a:t>3D-MIMO</a:t>
            </a:r>
            <a:r>
              <a:rPr lang="zh-CN" altLang="en-US" sz="2400" dirty="0"/>
              <a:t>（三维多入多出）、终端直通（</a:t>
            </a:r>
            <a:r>
              <a:rPr lang="en-US" altLang="zh-CN" sz="2400"/>
              <a:t>D2D</a:t>
            </a:r>
            <a:r>
              <a:rPr lang="zh-CN" altLang="en-US" sz="2400" dirty="0"/>
              <a:t>）技术等，</a:t>
            </a:r>
            <a:r>
              <a:rPr lang="en-US" altLang="zh-CN" sz="2400"/>
              <a:t>R13</a:t>
            </a:r>
            <a:r>
              <a:rPr lang="zh-CN" altLang="en-US" sz="2400" dirty="0"/>
              <a:t>已开始讨论和研究</a:t>
            </a:r>
            <a:r>
              <a:rPr lang="en-US" altLang="zh-CN" sz="2400"/>
              <a:t>5G</a:t>
            </a:r>
            <a:r>
              <a:rPr lang="zh-CN" altLang="en-US" sz="2400" dirty="0"/>
              <a:t>技术。 </a:t>
            </a:r>
            <a:endParaRPr lang="zh-CN" altLang="en-US"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
          <p:cNvSpPr>
            <a:spLocks noGrp="1"/>
          </p:cNvSpPr>
          <p:nvPr>
            <p:ph type="title"/>
          </p:nvPr>
        </p:nvSpPr>
        <p:spPr/>
        <p:txBody>
          <a:bodyPr anchor="t" anchorCtr="0"/>
          <a:lstStyle/>
          <a:p>
            <a:r>
              <a:rPr lang="zh-CN" altLang="zh-CN" dirty="0">
                <a:sym typeface="楷体_GB2312" panose="02010609030101010101" pitchFamily="49" charset="-122"/>
              </a:rPr>
              <a:t>载波聚合</a:t>
            </a:r>
            <a:r>
              <a:rPr lang="en-US" altLang="zh-CN" dirty="0"/>
              <a:t>CA </a:t>
            </a:r>
            <a:endParaRPr lang="zh-CN" altLang="en-US" dirty="0"/>
          </a:p>
        </p:txBody>
      </p:sp>
      <p:sp>
        <p:nvSpPr>
          <p:cNvPr id="108546" name="内容占位符 2"/>
          <p:cNvSpPr>
            <a:spLocks noGrp="1"/>
          </p:cNvSpPr>
          <p:nvPr>
            <p:ph idx="1"/>
          </p:nvPr>
        </p:nvSpPr>
        <p:spPr/>
        <p:txBody>
          <a:bodyPr anchor="t" anchorCtr="0"/>
          <a:lstStyle/>
          <a:p>
            <a:r>
              <a:rPr lang="zh-CN" altLang="zh-CN" dirty="0"/>
              <a:t>载波聚合可以有效利用离散的频谱上的空闲资源，通过将多个载波聚合成更大的带宽，使得用户获得更高的上下行峰值速率体验</a:t>
            </a:r>
            <a:r>
              <a:rPr lang="zh-CN" altLang="en-US" dirty="0"/>
              <a:t>。</a:t>
            </a:r>
            <a:endParaRPr lang="zh-CN" altLang="en-US" dirty="0"/>
          </a:p>
        </p:txBody>
      </p:sp>
      <p:pic>
        <p:nvPicPr>
          <p:cNvPr id="108547" name="Picture 3" descr="image001"/>
          <p:cNvPicPr>
            <a:picLocks noChangeAspect="1"/>
          </p:cNvPicPr>
          <p:nvPr/>
        </p:nvPicPr>
        <p:blipFill>
          <a:blip r:embed="rId1"/>
          <a:stretch>
            <a:fillRect/>
          </a:stretch>
        </p:blipFill>
        <p:spPr>
          <a:xfrm>
            <a:off x="2357438" y="3181350"/>
            <a:ext cx="7269162" cy="2347913"/>
          </a:xfrm>
          <a:prstGeom prst="rect">
            <a:avLst/>
          </a:prstGeom>
          <a:noFill/>
          <a:ln w="9525">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5" descr="痁늘ဎ閩疼隌疼障疼"/>
          <p:cNvPicPr>
            <a:picLocks noChangeAspect="1"/>
          </p:cNvPicPr>
          <p:nvPr/>
        </p:nvPicPr>
        <p:blipFill>
          <a:blip r:embed="rId1"/>
          <a:stretch>
            <a:fillRect/>
          </a:stretch>
        </p:blipFill>
        <p:spPr>
          <a:xfrm>
            <a:off x="1987550" y="1435100"/>
            <a:ext cx="8131175" cy="2168525"/>
          </a:xfrm>
          <a:prstGeom prst="rect">
            <a:avLst/>
          </a:prstGeom>
          <a:noFill/>
          <a:ln w="9525">
            <a:noFill/>
          </a:ln>
        </p:spPr>
      </p:pic>
      <p:sp>
        <p:nvSpPr>
          <p:cNvPr id="106500" name="Rectangle 6"/>
          <p:cNvSpPr/>
          <p:nvPr/>
        </p:nvSpPr>
        <p:spPr>
          <a:xfrm>
            <a:off x="685800" y="982345"/>
            <a:ext cx="3832860" cy="460375"/>
          </a:xfrm>
          <a:prstGeom prst="rect">
            <a:avLst/>
          </a:prstGeom>
          <a:noFill/>
          <a:ln w="9525">
            <a:noFill/>
          </a:ln>
        </p:spPr>
        <p:txBody>
          <a:bodyPr wrap="square">
            <a:spAutoFit/>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fontAlgn="base">
              <a:lnSpc>
                <a:spcPct val="100000"/>
              </a:lnSpc>
              <a:spcBef>
                <a:spcPct val="0"/>
              </a:spcBef>
              <a:buClrTx/>
              <a:buSzTx/>
              <a:buFontTx/>
              <a:buNone/>
            </a:pPr>
            <a:r>
              <a:rPr lang="en-US" altLang="zh-CN" sz="2400" b="1" strike="noStrike" noProof="1">
                <a:solidFill>
                  <a:schemeClr val="tx2"/>
                </a:solidFill>
                <a:latin typeface="微软雅黑" panose="020B0503020204020204" charset="-122"/>
                <a:ea typeface="微软雅黑" panose="020B0503020204020204" charset="-122"/>
                <a:cs typeface="+mn-cs"/>
              </a:rPr>
              <a:t>1. </a:t>
            </a:r>
            <a:r>
              <a:rPr lang="zh-CN" altLang="en-US" sz="2400" b="1" strike="noStrike" noProof="1">
                <a:solidFill>
                  <a:schemeClr val="tx2"/>
                </a:solidFill>
                <a:latin typeface="微软雅黑" panose="020B0503020204020204" charset="-122"/>
                <a:ea typeface="微软雅黑" panose="020B0503020204020204" charset="-122"/>
                <a:cs typeface="+mn-cs"/>
              </a:rPr>
              <a:t>载波聚合（最多</a:t>
            </a:r>
            <a:r>
              <a:rPr lang="en-US" altLang="zh-CN" sz="2400" b="1" strike="noStrike" noProof="1">
                <a:solidFill>
                  <a:schemeClr val="tx2"/>
                </a:solidFill>
                <a:latin typeface="微软雅黑" panose="020B0503020204020204" charset="-122"/>
                <a:ea typeface="微软雅黑" panose="020B0503020204020204" charset="-122"/>
                <a:cs typeface="+mn-cs"/>
              </a:rPr>
              <a:t>5</a:t>
            </a:r>
            <a:r>
              <a:rPr lang="zh-CN" altLang="en-US" sz="2400" b="1" strike="noStrike" noProof="1">
                <a:solidFill>
                  <a:schemeClr val="tx2"/>
                </a:solidFill>
                <a:latin typeface="微软雅黑" panose="020B0503020204020204" charset="-122"/>
                <a:ea typeface="微软雅黑" panose="020B0503020204020204" charset="-122"/>
                <a:cs typeface="+mn-cs"/>
              </a:rPr>
              <a:t>个）</a:t>
            </a:r>
            <a:endParaRPr lang="zh-CN" altLang="en-US" sz="2400" b="1" strike="noStrike" noProof="1">
              <a:solidFill>
                <a:schemeClr val="tx2"/>
              </a:solidFill>
              <a:latin typeface="微软雅黑" panose="020B0503020204020204" charset="-122"/>
              <a:ea typeface="微软雅黑" panose="020B0503020204020204" charset="-122"/>
              <a:cs typeface="+mn-cs"/>
            </a:endParaRPr>
          </a:p>
        </p:txBody>
      </p:sp>
      <p:pic>
        <p:nvPicPr>
          <p:cNvPr id="110596" name="Picture 7" descr="痁늘ဎ閩疼隌疼障疼"/>
          <p:cNvPicPr>
            <a:picLocks noChangeAspect="1"/>
          </p:cNvPicPr>
          <p:nvPr/>
        </p:nvPicPr>
        <p:blipFill>
          <a:blip r:embed="rId2"/>
          <a:srcRect l="3751" b="26620"/>
          <a:stretch>
            <a:fillRect/>
          </a:stretch>
        </p:blipFill>
        <p:spPr>
          <a:xfrm>
            <a:off x="3448050" y="3987800"/>
            <a:ext cx="5038725" cy="2076450"/>
          </a:xfrm>
          <a:prstGeom prst="rect">
            <a:avLst/>
          </a:prstGeom>
          <a:noFill/>
          <a:ln w="9525">
            <a:noFill/>
          </a:ln>
        </p:spPr>
      </p:pic>
      <p:sp>
        <p:nvSpPr>
          <p:cNvPr id="106502" name="Text Box 8"/>
          <p:cNvSpPr txBox="1"/>
          <p:nvPr/>
        </p:nvSpPr>
        <p:spPr>
          <a:xfrm>
            <a:off x="838200" y="3657283"/>
            <a:ext cx="4838700" cy="460375"/>
          </a:xfrm>
          <a:prstGeom prst="rect">
            <a:avLst/>
          </a:prstGeom>
          <a:noFill/>
          <a:ln w="9525">
            <a:noFill/>
          </a:ln>
        </p:spPr>
        <p:txBody>
          <a:bodyPr wrap="none">
            <a:spAutoFit/>
          </a:bodyPr>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chemeClr val="tx2"/>
              </a:buClr>
              <a:buSzPct val="45000"/>
              <a:buFont typeface="Wingdings" panose="05000000000000000000" pitchFamily="2" charset="2"/>
              <a:buChar char="n"/>
              <a:defRPr sz="1300">
                <a:solidFill>
                  <a:srgbClr val="404040"/>
                </a:solidFill>
                <a:latin typeface="微软雅黑" panose="020B0503020204020204" charset="-122"/>
                <a:ea typeface="微软雅黑" panose="020B0503020204020204" charset="-122"/>
              </a:defRPr>
            </a:lvl3pPr>
            <a:lvl4pPr marL="1600200" indent="-228600" algn="l" rtl="0" eaLnBrk="0" fontAlgn="base" hangingPunct="0">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spcBef>
                <a:spcPct val="20000"/>
              </a:spcBef>
              <a:spcAft>
                <a:spcPct val="0"/>
              </a:spcAft>
              <a:buClr>
                <a:schemeClr val="tx2"/>
              </a:buClr>
              <a:buFont typeface="Arial" panose="020B0604020202020204" pitchFamily="34" charset="0"/>
              <a:buChar char="»"/>
              <a:defRPr>
                <a:solidFill>
                  <a:srgbClr val="404040"/>
                </a:solidFill>
                <a:latin typeface="微软雅黑" panose="020B0503020204020204" charset="-122"/>
                <a:ea typeface="微软雅黑" panose="020B0503020204020204" charset="-122"/>
              </a:defRPr>
            </a:lvl5pPr>
          </a:lstStyle>
          <a:p>
            <a:pPr marL="0" lvl="0" indent="0" algn="l" eaLnBrk="1" fontAlgn="t" hangingPunct="1">
              <a:lnSpc>
                <a:spcPct val="100000"/>
              </a:lnSpc>
              <a:spcBef>
                <a:spcPct val="0"/>
              </a:spcBef>
              <a:buClrTx/>
              <a:buSzTx/>
              <a:buFontTx/>
              <a:buNone/>
            </a:pPr>
            <a:r>
              <a:rPr lang="en-US" altLang="zh-CN" sz="2400" b="1" strike="noStrike" noProof="1">
                <a:solidFill>
                  <a:schemeClr val="tx2"/>
                </a:solidFill>
                <a:latin typeface="微软雅黑" panose="020B0503020204020204" charset="-122"/>
                <a:ea typeface="微软雅黑" panose="020B0503020204020204" charset="-122"/>
                <a:cs typeface="+mn-cs"/>
              </a:rPr>
              <a:t>2. LTE</a:t>
            </a:r>
            <a:r>
              <a:rPr lang="en-US" altLang="zh-CN" sz="2400">
                <a:sym typeface="+mn-ea"/>
              </a:rPr>
              <a:t>-Advanced</a:t>
            </a:r>
            <a:r>
              <a:rPr lang="zh-CN" altLang="en-US" sz="2400" b="1" strike="noStrike" noProof="1">
                <a:solidFill>
                  <a:schemeClr val="tx2"/>
                </a:solidFill>
                <a:latin typeface="微软雅黑" panose="020B0503020204020204" charset="-122"/>
                <a:ea typeface="微软雅黑" panose="020B0503020204020204" charset="-122"/>
                <a:cs typeface="+mn-cs"/>
              </a:rPr>
              <a:t>支持非对称频谱</a:t>
            </a:r>
            <a:endParaRPr lang="zh-CN" altLang="en-US" sz="2400" b="1" strike="noStrike" noProof="1">
              <a:solidFill>
                <a:schemeClr val="tx2"/>
              </a:solidFill>
              <a:latin typeface="微软雅黑" panose="020B0503020204020204" charset="-122"/>
              <a:ea typeface="微软雅黑" panose="020B0503020204020204" charset="-122"/>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18785"/>
          <p:cNvSpPr>
            <a:spLocks noGrp="1"/>
          </p:cNvSpPr>
          <p:nvPr>
            <p:ph type="title"/>
          </p:nvPr>
        </p:nvSpPr>
        <p:spPr/>
        <p:txBody>
          <a:bodyPr anchor="t" anchorCtr="0"/>
          <a:lstStyle/>
          <a:p>
            <a:r>
              <a:rPr lang="en-US" altLang="zh-CN"/>
              <a:t>2</a:t>
            </a:r>
            <a:r>
              <a:rPr lang="zh-CN" altLang="en-US" dirty="0"/>
              <a:t>．增强的</a:t>
            </a:r>
            <a:r>
              <a:rPr lang="en-US" altLang="zh-CN"/>
              <a:t>MIMO</a:t>
            </a:r>
            <a:r>
              <a:rPr lang="zh-CN" altLang="en-US" dirty="0"/>
              <a:t>技术 </a:t>
            </a:r>
            <a:endParaRPr lang="zh-CN" altLang="en-US" dirty="0"/>
          </a:p>
        </p:txBody>
      </p:sp>
      <p:sp>
        <p:nvSpPr>
          <p:cNvPr id="112642" name="文本占位符 118786"/>
          <p:cNvSpPr>
            <a:spLocks noGrp="1"/>
          </p:cNvSpPr>
          <p:nvPr>
            <p:ph idx="1"/>
          </p:nvPr>
        </p:nvSpPr>
        <p:spPr>
          <a:xfrm>
            <a:off x="533400" y="1371600"/>
            <a:ext cx="10972800" cy="4530725"/>
          </a:xfrm>
        </p:spPr>
        <p:txBody>
          <a:bodyPr anchor="t" anchorCtr="0"/>
          <a:lstStyle/>
          <a:p>
            <a:pPr marL="457200" indent="-457200">
              <a:lnSpc>
                <a:spcPct val="110000"/>
              </a:lnSpc>
              <a:buFont typeface="Arial" panose="020B0604020202020204" pitchFamily="34" charset="0"/>
              <a:buChar char="•"/>
            </a:pPr>
            <a:r>
              <a:rPr lang="en-US" altLang="zh-CN" sz="3200" b="1">
                <a:solidFill>
                  <a:srgbClr val="FF0066"/>
                </a:solidFill>
              </a:rPr>
              <a:t>1</a:t>
            </a:r>
            <a:r>
              <a:rPr lang="zh-CN" altLang="en-US" sz="3200" b="1" dirty="0">
                <a:solidFill>
                  <a:srgbClr val="FF0066"/>
                </a:solidFill>
              </a:rPr>
              <a:t>）下行</a:t>
            </a:r>
            <a:r>
              <a:rPr lang="en-US" altLang="zh-CN" sz="3200" b="1">
                <a:solidFill>
                  <a:srgbClr val="FF0066"/>
                </a:solidFill>
              </a:rPr>
              <a:t>MIMO</a:t>
            </a:r>
            <a:r>
              <a:rPr lang="zh-CN" altLang="en-US" sz="3200" b="1" dirty="0">
                <a:solidFill>
                  <a:srgbClr val="FF0066"/>
                </a:solidFill>
              </a:rPr>
              <a:t>增强</a:t>
            </a:r>
            <a:r>
              <a:rPr lang="zh-CN" altLang="en-US" b="1" dirty="0">
                <a:solidFill>
                  <a:srgbClr val="FF0066"/>
                </a:solidFill>
              </a:rPr>
              <a:t> </a:t>
            </a:r>
            <a:endParaRPr lang="zh-CN" altLang="en-US" b="1" dirty="0">
              <a:solidFill>
                <a:srgbClr val="FF0066"/>
              </a:solidFill>
            </a:endParaRPr>
          </a:p>
          <a:p>
            <a:pPr marL="457200" indent="-457200">
              <a:lnSpc>
                <a:spcPct val="110000"/>
              </a:lnSpc>
              <a:buFont typeface="Arial" panose="020B0604020202020204" pitchFamily="34" charset="0"/>
              <a:buChar char="•"/>
            </a:pPr>
            <a:r>
              <a:rPr lang="zh-CN" altLang="en-US"/>
              <a:t>    </a:t>
            </a:r>
            <a:r>
              <a:rPr lang="en-US" altLang="zh-CN"/>
              <a:t>LTE R8</a:t>
            </a:r>
            <a:r>
              <a:rPr lang="zh-CN" altLang="en-US" dirty="0"/>
              <a:t>里面引入的</a:t>
            </a:r>
            <a:r>
              <a:rPr lang="en-US" altLang="zh-CN"/>
              <a:t>MIMO</a:t>
            </a:r>
            <a:r>
              <a:rPr lang="zh-CN" altLang="en-US" dirty="0"/>
              <a:t>多天线技术下行最大支持</a:t>
            </a:r>
            <a:r>
              <a:rPr lang="en-US" altLang="zh-CN">
                <a:solidFill>
                  <a:srgbClr val="FF0000"/>
                </a:solidFill>
              </a:rPr>
              <a:t>4</a:t>
            </a:r>
            <a:r>
              <a:rPr lang="zh-CN" altLang="en-US" dirty="0">
                <a:solidFill>
                  <a:srgbClr val="FF0000"/>
                </a:solidFill>
              </a:rPr>
              <a:t>根</a:t>
            </a:r>
            <a:r>
              <a:rPr lang="zh-CN" altLang="en-US" dirty="0"/>
              <a:t>天线</a:t>
            </a:r>
            <a:endParaRPr lang="zh-CN" altLang="en-US" dirty="0"/>
          </a:p>
          <a:p>
            <a:pPr marL="457200" indent="-457200">
              <a:lnSpc>
                <a:spcPct val="110000"/>
              </a:lnSpc>
              <a:buFont typeface="Arial" panose="020B0604020202020204" pitchFamily="34" charset="0"/>
              <a:buChar char="•"/>
            </a:pPr>
            <a:r>
              <a:rPr lang="en-US" altLang="zh-CN" b="1">
                <a:solidFill>
                  <a:srgbClr val="FF3399"/>
                </a:solidFill>
              </a:rPr>
              <a:t>LTE</a:t>
            </a:r>
            <a:r>
              <a:rPr lang="en-US" altLang="zh-CN">
                <a:sym typeface="+mn-ea"/>
              </a:rPr>
              <a:t>-Advanced</a:t>
            </a:r>
            <a:r>
              <a:rPr lang="zh-CN" altLang="en-US" b="1" dirty="0">
                <a:solidFill>
                  <a:srgbClr val="FF3399"/>
                </a:solidFill>
              </a:rPr>
              <a:t>将支持的下行最高多天线配置扩展到</a:t>
            </a:r>
            <a:r>
              <a:rPr lang="en-US" altLang="zh-CN" b="1">
                <a:solidFill>
                  <a:srgbClr val="FF3399"/>
                </a:solidFill>
              </a:rPr>
              <a:t>8×8</a:t>
            </a:r>
            <a:r>
              <a:rPr lang="zh-CN" altLang="en-US" dirty="0">
                <a:solidFill>
                  <a:srgbClr val="FF3399"/>
                </a:solidFill>
              </a:rPr>
              <a:t>，</a:t>
            </a:r>
            <a:r>
              <a:rPr lang="zh-CN" altLang="en-US" dirty="0"/>
              <a:t>支持数据流最大</a:t>
            </a:r>
            <a:r>
              <a:rPr lang="en-US" altLang="zh-CN"/>
              <a:t>8</a:t>
            </a:r>
            <a:r>
              <a:rPr lang="zh-CN" altLang="en-US" dirty="0"/>
              <a:t>层传输的</a:t>
            </a:r>
            <a:r>
              <a:rPr lang="en-US" altLang="zh-CN"/>
              <a:t>SU-MIMO</a:t>
            </a:r>
            <a:r>
              <a:rPr lang="zh-CN" altLang="en-US" dirty="0"/>
              <a:t>和数据流最大</a:t>
            </a:r>
            <a:r>
              <a:rPr lang="en-US" altLang="zh-CN"/>
              <a:t>4</a:t>
            </a:r>
            <a:r>
              <a:rPr lang="zh-CN" altLang="en-US" dirty="0"/>
              <a:t>层传输的</a:t>
            </a:r>
            <a:r>
              <a:rPr lang="en-US" altLang="zh-CN"/>
              <a:t>MU-MIMO</a:t>
            </a:r>
            <a:r>
              <a:rPr lang="zh-CN" altLang="en-US" dirty="0"/>
              <a:t>。</a:t>
            </a:r>
            <a:endParaRPr lang="zh-CN" altLang="en-US" dirty="0"/>
          </a:p>
          <a:p>
            <a:pPr marL="457200" indent="-457200">
              <a:lnSpc>
                <a:spcPct val="110000"/>
              </a:lnSpc>
              <a:buFont typeface="Arial" panose="020B0604020202020204" pitchFamily="34" charset="0"/>
              <a:buChar char="•"/>
            </a:pPr>
            <a:endParaRPr lang="zh-CN" altLang="en-US" dirty="0"/>
          </a:p>
        </p:txBody>
      </p:sp>
      <p:pic>
        <p:nvPicPr>
          <p:cNvPr id="114689" name="图片 37896"/>
          <p:cNvPicPr>
            <a:picLocks noChangeAspect="1"/>
          </p:cNvPicPr>
          <p:nvPr>
            <p:custDataLst>
              <p:tags r:id="rId1"/>
            </p:custDataLst>
          </p:nvPr>
        </p:nvPicPr>
        <p:blipFill>
          <a:blip r:embed="rId2"/>
          <a:stretch>
            <a:fillRect/>
          </a:stretch>
        </p:blipFill>
        <p:spPr>
          <a:xfrm>
            <a:off x="1981200" y="3691255"/>
            <a:ext cx="8412480" cy="2480945"/>
          </a:xfrm>
          <a:prstGeom prst="rect">
            <a:avLst/>
          </a:prstGeom>
          <a:noFill/>
          <a:ln w="9525">
            <a:noFill/>
          </a:ln>
        </p:spPr>
      </p:pic>
      <p:sp>
        <p:nvSpPr>
          <p:cNvPr id="114690" name="矩形 37898"/>
          <p:cNvSpPr/>
          <p:nvPr>
            <p:custDataLst>
              <p:tags r:id="rId3"/>
            </p:custDataLst>
          </p:nvPr>
        </p:nvSpPr>
        <p:spPr>
          <a:xfrm>
            <a:off x="3847465" y="6172200"/>
            <a:ext cx="4326255" cy="581025"/>
          </a:xfrm>
          <a:prstGeom prst="rect">
            <a:avLst/>
          </a:prstGeom>
          <a:noFill/>
          <a:ln w="9525">
            <a:noFill/>
          </a:ln>
        </p:spPr>
        <p:txBody>
          <a:bodyPr anchor="ctr" anchorCtr="0">
            <a:no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6-14 LTE/LTE-A</a:t>
            </a:r>
            <a:r>
              <a:rPr lang="zh-CN" altLang="en-US" dirty="0">
                <a:latin typeface="Arial" panose="020B0604020202020204" pitchFamily="34" charset="0"/>
                <a:ea typeface="宋体" panose="02010600030101010101" pitchFamily="2" charset="-122"/>
              </a:rPr>
              <a:t>下行</a:t>
            </a:r>
            <a:r>
              <a:rPr lang="en-US" altLang="zh-CN">
                <a:latin typeface="Arial" panose="020B0604020202020204" pitchFamily="34" charset="0"/>
                <a:ea typeface="宋体" panose="02010600030101010101" pitchFamily="2" charset="-122"/>
              </a:rPr>
              <a:t>MIMO</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119809"/>
          <p:cNvSpPr>
            <a:spLocks noGrp="1"/>
          </p:cNvSpPr>
          <p:nvPr>
            <p:ph type="title"/>
          </p:nvPr>
        </p:nvSpPr>
        <p:spPr>
          <a:xfrm>
            <a:off x="457835" y="609600"/>
            <a:ext cx="5165725" cy="808355"/>
          </a:xfrm>
        </p:spPr>
        <p:txBody>
          <a:bodyPr anchor="t" anchorCtr="0"/>
          <a:lstStyle/>
          <a:p>
            <a:r>
              <a:rPr lang="en-US" altLang="zh-CN" sz="3600">
                <a:solidFill>
                  <a:srgbClr val="FF0066"/>
                </a:solidFill>
                <a:latin typeface="+mn-lt"/>
                <a:ea typeface="+mn-ea"/>
                <a:cs typeface="+mn-cs"/>
              </a:rPr>
              <a:t>2）上行MIMO增强 </a:t>
            </a:r>
            <a:endParaRPr lang="en-US" altLang="zh-CN" sz="3600">
              <a:solidFill>
                <a:srgbClr val="FF0066"/>
              </a:solidFill>
              <a:latin typeface="+mn-lt"/>
              <a:ea typeface="+mn-ea"/>
              <a:cs typeface="+mn-cs"/>
            </a:endParaRPr>
          </a:p>
        </p:txBody>
      </p:sp>
      <p:sp>
        <p:nvSpPr>
          <p:cNvPr id="113666" name="文本占位符 119810"/>
          <p:cNvSpPr>
            <a:spLocks noGrp="1"/>
          </p:cNvSpPr>
          <p:nvPr>
            <p:ph idx="1"/>
          </p:nvPr>
        </p:nvSpPr>
        <p:spPr>
          <a:xfrm>
            <a:off x="574675" y="1420495"/>
            <a:ext cx="11121390" cy="1676400"/>
          </a:xfrm>
        </p:spPr>
        <p:txBody>
          <a:bodyPr anchor="t" anchorCtr="0"/>
          <a:lstStyle/>
          <a:p>
            <a:pPr>
              <a:lnSpc>
                <a:spcPct val="110000"/>
              </a:lnSpc>
            </a:pPr>
            <a:r>
              <a:rPr lang="en-US" altLang="zh-CN"/>
              <a:t>LTE R8</a:t>
            </a:r>
            <a:r>
              <a:rPr lang="zh-CN" altLang="en-US" dirty="0"/>
              <a:t>上行仅支持用户单天线的发送。随着系统需求的提升，在</a:t>
            </a:r>
            <a:r>
              <a:rPr lang="en-US" altLang="zh-CN"/>
              <a:t>LTE-A</a:t>
            </a:r>
            <a:r>
              <a:rPr lang="zh-CN" altLang="en-US" dirty="0"/>
              <a:t>中对上行多天线技术进行了增强，将扩展到支持</a:t>
            </a:r>
            <a:r>
              <a:rPr lang="en-US" altLang="zh-CN">
                <a:solidFill>
                  <a:srgbClr val="FF0000"/>
                </a:solidFill>
              </a:rPr>
              <a:t>4×4</a:t>
            </a:r>
            <a:r>
              <a:rPr lang="zh-CN" altLang="en-US" dirty="0"/>
              <a:t>的配置，可以实现</a:t>
            </a:r>
            <a:r>
              <a:rPr lang="en-US" altLang="zh-CN">
                <a:solidFill>
                  <a:srgbClr val="FF0000"/>
                </a:solidFill>
              </a:rPr>
              <a:t>4</a:t>
            </a:r>
            <a:r>
              <a:rPr lang="zh-CN" altLang="en-US" dirty="0">
                <a:solidFill>
                  <a:srgbClr val="FF0000"/>
                </a:solidFill>
              </a:rPr>
              <a:t>倍</a:t>
            </a:r>
            <a:r>
              <a:rPr lang="zh-CN" altLang="en-US" dirty="0"/>
              <a:t>的单用户峰值速率。 </a:t>
            </a:r>
            <a:endParaRPr lang="zh-CN" altLang="en-US" dirty="0"/>
          </a:p>
        </p:txBody>
      </p:sp>
      <p:pic>
        <p:nvPicPr>
          <p:cNvPr id="113667" name="图片 119811"/>
          <p:cNvPicPr>
            <a:picLocks noChangeAspect="1"/>
          </p:cNvPicPr>
          <p:nvPr/>
        </p:nvPicPr>
        <p:blipFill>
          <a:blip r:embed="rId1"/>
          <a:stretch>
            <a:fillRect/>
          </a:stretch>
        </p:blipFill>
        <p:spPr>
          <a:xfrm>
            <a:off x="2058035" y="3124200"/>
            <a:ext cx="7598410" cy="2613660"/>
          </a:xfrm>
          <a:prstGeom prst="rect">
            <a:avLst/>
          </a:prstGeom>
          <a:noFill/>
          <a:ln w="9525">
            <a:noFill/>
          </a:ln>
        </p:spPr>
      </p:pic>
      <p:sp>
        <p:nvSpPr>
          <p:cNvPr id="113668" name="矩形 119812"/>
          <p:cNvSpPr/>
          <p:nvPr/>
        </p:nvSpPr>
        <p:spPr>
          <a:xfrm>
            <a:off x="4038283" y="6324600"/>
            <a:ext cx="3983037" cy="368300"/>
          </a:xfrm>
          <a:prstGeom prst="rect">
            <a:avLst/>
          </a:prstGeom>
          <a:noFill/>
          <a:ln w="9525">
            <a:noFill/>
          </a:ln>
        </p:spPr>
        <p:txBody>
          <a:bodyPr anchor="ctr" anchorCtr="0">
            <a:spAutoFit/>
          </a:bodyPr>
          <a:lstStyle/>
          <a:p>
            <a:pPr algn="ctr"/>
            <a:r>
              <a:rPr lang="zh-CN" altLang="en-US" dirty="0">
                <a:latin typeface="Arial" panose="020B0604020202020204" pitchFamily="34" charset="0"/>
                <a:ea typeface="宋体" panose="02010600030101010101" pitchFamily="2" charset="-122"/>
              </a:rPr>
              <a:t>图</a:t>
            </a:r>
            <a:r>
              <a:rPr lang="en-US" altLang="zh-CN">
                <a:latin typeface="Arial" panose="020B0604020202020204" pitchFamily="34" charset="0"/>
                <a:ea typeface="宋体" panose="02010600030101010101" pitchFamily="2" charset="-122"/>
              </a:rPr>
              <a:t>6-16 LTE/LTE-A</a:t>
            </a:r>
            <a:r>
              <a:rPr lang="zh-CN" altLang="en-US" dirty="0">
                <a:latin typeface="Arial" panose="020B0604020202020204" pitchFamily="34" charset="0"/>
                <a:ea typeface="宋体" panose="02010600030101010101" pitchFamily="2" charset="-122"/>
              </a:rPr>
              <a:t>上行</a:t>
            </a:r>
            <a:r>
              <a:rPr lang="en-US" altLang="zh-CN">
                <a:latin typeface="Arial" panose="020B0604020202020204" pitchFamily="34" charset="0"/>
                <a:ea typeface="宋体" panose="02010600030101010101" pitchFamily="2" charset="-122"/>
              </a:rPr>
              <a:t>MIMO</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TABLE_ENDDRAG_ORIGIN_RECT" val="863*427"/>
  <p:tag name="TABLE_ENDDRAG_RECT" val="54*98*863*427"/>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PTXSS_ISORIGINAL" val="12581"/>
  <p:tag name="PTXSS_ORIGID" val="12468"/>
  <p:tag name="PPTXSS_SETTINGS" val="0,0,0,150,50,3,True,False"/>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PTXSS_ISORIGINAL" val="12581"/>
  <p:tag name="PTXSS_ORIGID" val="12468"/>
  <p:tag name="PPTXSS_SETTINGS" val="0,0,0,150,50,3,True,False"/>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150.xml><?xml version="1.0" encoding="utf-8"?>
<p:tagLst xmlns:p="http://schemas.openxmlformats.org/presentationml/2006/main">
  <p:tag name="KSO_WM_UNIT_TABLE_BEAUTIFY" val="smartTable{082ca780-c374-45b2-a888-4804d6ab28a0}"/>
  <p:tag name="TABLE_ENDDRAG_ORIGIN_RECT" val="846*428"/>
  <p:tag name="TABLE_ENDDRAG_RECT" val="53*97*846*428"/>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UNIT_TABLE_BEAUTIFY" val="smartTable{2952040e-c847-4fe2-acfc-a60d3d7b31d6}"/>
  <p:tag name="TABLE_ENDDRAG_ORIGIN_RECT" val="714*295"/>
  <p:tag name="TABLE_ENDDRAG_RECT" val="102*170*714*295"/>
  <p:tag name="TABLE_AUTOADJUST_FLAG" val="1"/>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9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xml><?xml version="1.0" encoding="utf-8"?>
<p:tagLst xmlns:p="http://schemas.openxmlformats.org/presentationml/2006/main">
  <p:tag name="TABLE_ENDDRAG_ORIGIN_RECT" val="879*429"/>
  <p:tag name="TABLE_ENDDRAG_RECT" val="43*75*880*429"/>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FILL_FORE_SCHEMECOLOR_INDEX_BRIGHTNESS" val="0"/>
  <p:tag name="KSO_WM_UNIT_FILL_FORE_SCHEMECOLOR_INDEX" val="14"/>
  <p:tag name="KSO_WM_UNIT_FILL_TYPE" val="1"/>
</p:tagLst>
</file>

<file path=ppt/tags/tag20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UNIT_TABLE_BEAUTIFY" val="smartTable{37c152af-1b8f-48a6-a820-557d40cb23e4}"/>
  <p:tag name="TABLE_ENDDRAG_ORIGIN_RECT" val="918*475"/>
  <p:tag name="TABLE_ENDDRAG_RECT" val="26*64*918*475"/>
</p:tagLst>
</file>

<file path=ppt/tags/tag21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PLACING_PICTURE_USER_VIEWPORT" val="{&quot;height&quot;:3105,&quot;width&quot;:11670}"/>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ABLE_BEAUTIFY" val="smartTable{257bf44b-94b6-4e65-b2fc-a646f5ae2c3d}"/>
</p:tagLst>
</file>

<file path=ppt/tags/tag222.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3.xml><?xml version="1.0" encoding="utf-8"?>
<p:tagLst xmlns:p="http://schemas.openxmlformats.org/presentationml/2006/main">
  <p:tag name="KSO_WM_UNIT_FILL_FORE_SCHEMECOLOR_INDEX_BRIGHTNESS" val="-0.25"/>
  <p:tag name="KSO_WM_UNIT_FILL_FORE_SCHEMECOLOR_INDEX" val="16"/>
  <p:tag name="KSO_WM_UNIT_FILL_TYPE" val="1"/>
  <p:tag name="KSO_WM_UNIT_LINE_FORE_SCHEMECOLOR_INDEX_BRIGHTNESS" val="0"/>
  <p:tag name="KSO_WM_UNIT_LINE_FORE_SCHEMECOLOR_INDEX" val="13"/>
  <p:tag name="KSO_WM_UNIT_LINE_FILL_TYPE" val="2"/>
</p:tagLst>
</file>

<file path=ppt/tags/tag22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2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 name="KSO_WM_BEAUTIFY_FLAG" val=""/>
</p:tagLst>
</file>

<file path=ppt/tags/tag23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UNIT_SHADOW_SCHEMECOLOR_INDEX_BRIGHTNESS" val="0"/>
  <p:tag name="KSO_WM_UNIT_SHADOW_SCHEMECOLOR_INDEX" val="5"/>
</p:tagLst>
</file>

<file path=ppt/tags/tag235.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39.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UNIT_TABLE_BEAUTIFY" val="smartTable{8db32bc2-cf48-4ec0-b835-f9a17144c23c}"/>
</p:tagLst>
</file>

<file path=ppt/tags/tag241.xml><?xml version="1.0" encoding="utf-8"?>
<p:tagLst xmlns:p="http://schemas.openxmlformats.org/presentationml/2006/main">
  <p:tag name="KSO_WM_UNIT_TABLE_BEAUTIFY" val="smartTable{ec1bf4d6-7f4a-4a40-afd2-43b0910423e8}"/>
  <p:tag name="TABLE_ENDDRAG_ORIGIN_RECT" val="957*514"/>
  <p:tag name="TABLE_ENDDRAG_RECT" val="-1*64*957*514"/>
</p:tagLst>
</file>

<file path=ppt/tags/tag2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49.xml><?xml version="1.0" encoding="utf-8"?>
<p:tagLst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50.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1"/>
  <p:tag name="KSO_WM_UNIT_FILL_GRADIENT_ANGLE" val="0"/>
  <p:tag name="KSO_WM_UNIT_FILL_GRADIENT_DIRECTION" val="10"/>
  <p:tag name="KSO_WM_UNIT_FILL_TYPE" val="3"/>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1"/>
  <p:tag name="KSO_WM_UNIT_FILL_GRADIENT_ANGLE" val="0"/>
  <p:tag name="KSO_WM_UNIT_FILL_GRADIENT_DIRECTION" val="10"/>
  <p:tag name="KSO_WM_UNIT_FILL_TYPE" val="3"/>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1"/>
  <p:tag name="KSO_WM_UNIT_FILL_GRADIENT_ANGLE" val="0"/>
  <p:tag name="KSO_WM_UNIT_FILL_GRADIENT_DIRECTION" val="10"/>
  <p:tag name="KSO_WM_UNIT_FILL_TYPE" val="3"/>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1"/>
  <p:tag name="KSO_WM_UNIT_FILL_GRADIENT_ANGLE" val="0"/>
  <p:tag name="KSO_WM_UNIT_FILL_GRADIENT_DIRECTION" val="10"/>
  <p:tag name="KSO_WM_UNIT_FILL_TYPE" val="3"/>
  <p:tag name="KSO_WM_UNIT_TEXT_FILL_FORE_SCHEMECOLOR_INDEX_BRIGHTNESS" val="0"/>
  <p:tag name="KSO_WM_UNIT_TEXT_FILL_FORE_SCHEMECOLOR_INDEX" val="13"/>
  <p:tag name="KSO_WM_UNIT_TEXT_FILL_TYPE" val="1"/>
</p:tagLst>
</file>

<file path=ppt/tags/tag254.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1"/>
  <p:tag name="KSO_WM_UNIT_FILL_GRADIENT_ANGLE" val="0"/>
  <p:tag name="KSO_WM_UNIT_FILL_GRADIENT_DIRECTION" val="10"/>
  <p:tag name="KSO_WM_UNIT_FILL_TYPE" val="3"/>
  <p:tag name="KSO_WM_UNIT_TEXT_FILL_FORE_SCHEMECOLOR_INDEX_BRIGHTNESS" val="0"/>
  <p:tag name="KSO_WM_UNIT_TEXT_FILL_FORE_SCHEMECOLOR_INDEX" val="13"/>
  <p:tag name="KSO_WM_UNIT_TEXT_FILL_TYPE" val="1"/>
</p:tagLst>
</file>

<file path=ppt/tags/tag255.xml><?xml version="1.0" encoding="utf-8"?>
<p:tagLst xmlns:p="http://schemas.openxmlformats.org/presentationml/2006/main">
  <p:tag name="KSO_WM_UNIT_FILL_FORE_SCHEMECOLOR_INDEX_1_BRIGHTNESS" val="0"/>
  <p:tag name="KSO_WM_UNIT_FILL_FORE_SCHEMECOLOR_INDEX_1" val="11"/>
  <p:tag name="KSO_WM_UNIT_FILL_FORE_SCHEMECOLOR_INDEX_1_POS" val="0"/>
  <p:tag name="KSO_WM_UNIT_FILL_FORE_SCHEMECOLOR_INDEX_1_TRANS" val="0"/>
  <p:tag name="KSO_WM_UNIT_FILL_FORE_SCHEMECOLOR_INDEX_2_BRIGHTNESS" val="0"/>
  <p:tag name="KSO_WM_UNIT_FILL_FORE_SCHEMECOLOR_INDEX_2" val="11"/>
  <p:tag name="KSO_WM_UNIT_FILL_FORE_SCHEMECOLOR_INDEX_2_POS" val="0.5"/>
  <p:tag name="KSO_WM_UNIT_FILL_FORE_SCHEMECOLOR_INDEX_2_TRANS" val="0"/>
  <p:tag name="KSO_WM_UNIT_FILL_FORE_SCHEMECOLOR_INDEX_3_BRIGHTNESS" val="0"/>
  <p:tag name="KSO_WM_UNIT_FILL_FORE_SCHEMECOLOR_INDEX_3" val="11"/>
  <p:tag name="KSO_WM_UNIT_FILL_FORE_SCHEMECOLOR_INDEX_3_POS" val="1"/>
  <p:tag name="KSO_WM_UNIT_FILL_FORE_SCHEMECOLOR_INDEX_3_TRANS" val="0"/>
  <p:tag name="KSO_WM_UNIT_FILL_GRADIENT_TYPE" val="0"/>
  <p:tag name="KSO_WM_UNIT_FILL_GRADIENT_ANGLE" val="315"/>
  <p:tag name="KSO_WM_UNIT_FILL_GRADIENT_DIRECTION" val="5"/>
  <p:tag name="KSO_WM_UNIT_FILL_TYPE" val="3"/>
  <p:tag name="KSO_WM_UNIT_TEXT_FILL_FORE_SCHEMECOLOR_INDEX_BRIGHTNESS" val="0"/>
  <p:tag name="KSO_WM_UNIT_TEXT_FILL_FORE_SCHEMECOLOR_INDEX" val="13"/>
  <p:tag name="KSO_WM_UNIT_TEXT_FILL_TYPE" val="1"/>
</p:tagLst>
</file>

<file path=ppt/tags/tag256.xml><?xml version="1.0" encoding="utf-8"?>
<p:tagLst xmlns:p="http://schemas.openxmlformats.org/presentationml/2006/main">
  <p:tag name="KSO_WM_UNIT_FILL_FORE_SCHEMECOLOR_INDEX_1_BRIGHTNESS" val="0"/>
  <p:tag name="KSO_WM_UNIT_FILL_FORE_SCHEMECOLOR_INDEX_1" val="11"/>
  <p:tag name="KSO_WM_UNIT_FILL_FORE_SCHEMECOLOR_INDEX_1_POS" val="0"/>
  <p:tag name="KSO_WM_UNIT_FILL_FORE_SCHEMECOLOR_INDEX_1_TRANS" val="0"/>
  <p:tag name="KSO_WM_UNIT_FILL_FORE_SCHEMECOLOR_INDEX_2_BRIGHTNESS" val="0"/>
  <p:tag name="KSO_WM_UNIT_FILL_FORE_SCHEMECOLOR_INDEX_2" val="11"/>
  <p:tag name="KSO_WM_UNIT_FILL_FORE_SCHEMECOLOR_INDEX_2_POS" val="1"/>
  <p:tag name="KSO_WM_UNIT_FILL_FORE_SCHEMECOLOR_INDEX_2_TRANS" val="1"/>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2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6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65.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1"/>
  <p:tag name="KSO_WM_UNIT_FILL_GRADIENT_ANGLE" val="0"/>
  <p:tag name="KSO_WM_UNIT_FILL_GRADIENT_DIRECTION" val="10"/>
  <p:tag name="KSO_WM_UNIT_FILL_TYPE" val="3"/>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UNIT_FILL_FORE_SCHEMECOLOR_INDEX_BRIGHTNESS" val="0"/>
  <p:tag name="KSO_WM_UNIT_FILL_FORE_SCHEMECOLOR_INDEX" val="11"/>
  <p:tag name="KSO_WM_UNIT_FILL_TYPE" val="1"/>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UNIT_TEXT_FILL_FORE_SCHEMECOLOR_INDEX_BRIGHTNESS" val="0"/>
  <p:tag name="KSO_WM_UNIT_TEXT_FILL_FORE_SCHEMECOLOR_INDEX" val="6"/>
  <p:tag name="KSO_WM_UNIT_TEXT_FILL_TYPE" val="1"/>
</p:tagLst>
</file>

<file path=ppt/tags/tag269.xml><?xml version="1.0" encoding="utf-8"?>
<p:tagLst xmlns:p="http://schemas.openxmlformats.org/presentationml/2006/main">
  <p:tag name="KSO_WM_UNIT_TEXT_FILL_FORE_SCHEMECOLOR_INDEX_BRIGHTNESS" val="0"/>
  <p:tag name="KSO_WM_UNIT_TEXT_FILL_FORE_SCHEMECOLOR_INDEX" val="6"/>
  <p:tag name="KSO_WM_UNIT_TEXT_FILL_TYPE" val="1"/>
</p:tagLst>
</file>

<file path=ppt/tags/tag2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
</p:tagLst>
</file>

<file path=ppt/tags/tag270.xml><?xml version="1.0" encoding="utf-8"?>
<p:tagLst xmlns:p="http://schemas.openxmlformats.org/presentationml/2006/main">
  <p:tag name="KSO_WM_UNIT_TEXT_FILL_FORE_SCHEMECOLOR_INDEX_BRIGHTNESS" val="0"/>
  <p:tag name="KSO_WM_UNIT_TEXT_FILL_FORE_SCHEMECOLOR_INDEX" val="6"/>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3.xml><?xml version="1.0" encoding="utf-8"?>
<p:tagLst xmlns:p="http://schemas.openxmlformats.org/presentationml/2006/main">
  <p:tag name="KSO_WM_UNIT_FILL_FORE_SCHEMECOLOR_INDEX_BRIGHTNESS" val="0"/>
  <p:tag name="KSO_WM_UNIT_FILL_FORE_SCHEMECOLOR_INDEX" val="11"/>
  <p:tag name="KSO_WM_UNIT_FILL_TYPE" val="1"/>
  <p:tag name="KSO_WM_UNIT_TEXT_FILL_FORE_SCHEMECOLOR_INDEX_BRIGHTNESS" val="0"/>
  <p:tag name="KSO_WM_UNIT_TEXT_FILL_FORE_SCHEMECOLOR_INDEX" val="13"/>
  <p:tag name="KSO_WM_UNIT_TEXT_FILL_TYPE" val="1"/>
</p:tagLst>
</file>

<file path=ppt/tags/tag27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275.xml><?xml version="1.0" encoding="utf-8"?>
<p:tagLst xmlns:p="http://schemas.openxmlformats.org/presentationml/2006/main">
  <p:tag name="KSO_WM_UNIT_TEXT_FILL_FORE_SCHEMECOLOR_INDEX_BRIGHTNESS" val="0"/>
  <p:tag name="KSO_WM_UNIT_TEXT_FILL_FORE_SCHEMECOLOR_INDEX" val="6"/>
  <p:tag name="KSO_WM_UNIT_TEXT_FILL_TYPE" val="1"/>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283.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4"/>
  <p:tag name="KSO_WM_UNIT_LINE_FILL_TYPE" val="2"/>
</p:tagLst>
</file>

<file path=ppt/tags/tag284.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4"/>
  <p:tag name="KSO_WM_UNIT_LINE_FILL_TYPE" val="2"/>
</p:tagLst>
</file>

<file path=ppt/tags/tag285.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4"/>
  <p:tag name="KSO_WM_UNIT_LINE_FILL_TYPE" val="2"/>
</p:tagLst>
</file>

<file path=ppt/tags/tag286.xml><?xml version="1.0" encoding="utf-8"?>
<p:tagLst xmlns:p="http://schemas.openxmlformats.org/presentationml/2006/main">
  <p:tag name="KSO_WM_UNIT_GLOW_SCHEMECOLOR_INDEX_BRIGHTNESS" val="0"/>
  <p:tag name="KSO_WM_UNIT_GLOW_SCHEMECOLOR_INDEX" val="6"/>
</p:tagLst>
</file>

<file path=ppt/tags/tag287.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4"/>
  <p:tag name="KSO_WM_UNIT_LINE_FILL_TYPE" val="2"/>
</p:tagLst>
</file>

<file path=ppt/tags/tag288.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4"/>
  <p:tag name="KSO_WM_UNIT_LINE_FILL_TYPE" val="2"/>
</p:tagLst>
</file>

<file path=ppt/tags/tag289.xml><?xml version="1.0" encoding="utf-8"?>
<p:tagLst xmlns:p="http://schemas.openxmlformats.org/presentationml/2006/main">
  <p:tag name="KSO_WM_UNIT_LINE_FORE_SCHEMECOLOR_INDEX_BRIGHTNESS" val="0"/>
  <p:tag name="KSO_WM_UNIT_LINE_FORE_SCHEMECOLOR_INDEX" val="10"/>
  <p:tag name="KSO_WM_UNIT_LINE_FILL_TYPE" val="2"/>
</p:tagLst>
</file>

<file path=ppt/tags/tag29.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 name="KSO_WM_BEAUTIFY_FLAG" val=""/>
</p:tagLst>
</file>

<file path=ppt/tags/tag290.xml><?xml version="1.0" encoding="utf-8"?>
<p:tagLst xmlns:p="http://schemas.openxmlformats.org/presentationml/2006/main">
  <p:tag name="KSO_WM_UNIT_LINE_FORE_SCHEMECOLOR_INDEX_BRIGHTNESS" val="0"/>
  <p:tag name="KSO_WM_UNIT_LINE_FORE_SCHEMECOLOR_INDEX" val="10"/>
  <p:tag name="KSO_WM_UNIT_LINE_FILL_TYPE" val="2"/>
</p:tagLst>
</file>

<file path=ppt/tags/tag291.xml><?xml version="1.0" encoding="utf-8"?>
<p:tagLst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92.xml><?xml version="1.0" encoding="utf-8"?>
<p:tagLst xmlns:p="http://schemas.openxmlformats.org/presentationml/2006/main">
  <p:tag name="KSO_WM_UNIT_LINE_FORE_SCHEMECOLOR_INDEX_BRIGHTNESS" val="0"/>
  <p:tag name="KSO_WM_UNIT_LINE_FORE_SCHEMECOLOR_INDEX" val="10"/>
  <p:tag name="KSO_WM_UNIT_LINE_FILL_TYPE" val="2"/>
</p:tagLst>
</file>

<file path=ppt/tags/tag293.xml><?xml version="1.0" encoding="utf-8"?>
<p:tagLst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94.xml><?xml version="1.0" encoding="utf-8"?>
<p:tagLst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95.xml><?xml version="1.0" encoding="utf-8"?>
<p:tagLst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96.xml><?xml version="1.0" encoding="utf-8"?>
<p:tagLst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97.xml><?xml version="1.0" encoding="utf-8"?>
<p:tagLst xmlns:p="http://schemas.openxmlformats.org/presentationml/2006/main">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35"/>
  <p:tag name="KSO_WM_UNIT_FILL_FORE_SCHEMECOLOR_INDEX_2_TRANS" val="0"/>
  <p:tag name="KSO_WM_UNIT_FILL_FORE_SCHEMECOLOR_INDEX_3_BRIGHTNESS" val="0"/>
  <p:tag name="KSO_WM_UNIT_FILL_FORE_SCHEMECOLOR_INDEX_3" val="10"/>
  <p:tag name="KSO_WM_UNIT_FILL_FORE_SCHEMECOLOR_INDEX_3_POS" val="1"/>
  <p:tag name="KSO_WM_UNIT_FILL_FORE_SCHEMECOLOR_INDEX_3_TRANS" val="0"/>
  <p:tag name="KSO_WM_UNIT_FILL_GRADIENT_TYPE" val="0"/>
  <p:tag name="KSO_WM_UNIT_FILL_GRADIENT_ANGLE" val="270"/>
  <p:tag name="KSO_WM_UNIT_FILL_GRADIENT_DIRECTION" val="6"/>
  <p:tag name="KSO_WM_UNIT_FILL_TYPE" val="3"/>
  <p:tag name="KSO_WM_UNIT_LINE_FORE_SCHEMECOLOR_INDEX_BRIGHTNESS" val="0"/>
  <p:tag name="KSO_WM_UNIT_LINE_FORE_SCHEMECOLOR_INDEX" val="10"/>
  <p:tag name="KSO_WM_UNIT_LINE_FILL_TYPE" val="2"/>
</p:tagLst>
</file>

<file path=ppt/tags/tag298.xml><?xml version="1.0" encoding="utf-8"?>
<p:tagLst xmlns:p="http://schemas.openxmlformats.org/presentationml/2006/main">
  <p:tag name="KSO_WM_UNIT_LINE_FORE_SCHEMECOLOR_INDEX_BRIGHTNESS" val="0"/>
  <p:tag name="KSO_WM_UNIT_LINE_FORE_SCHEMECOLOR_INDEX" val="10"/>
  <p:tag name="KSO_WM_UNIT_LINE_FILL_TYPE" val="2"/>
</p:tagLst>
</file>

<file path=ppt/tags/tag299.xml><?xml version="1.0" encoding="utf-8"?>
<p:tagLst xmlns:p="http://schemas.openxmlformats.org/presentationml/2006/main">
  <p:tag name="KSO_WM_UNIT_LINE_FORE_SCHEMECOLOR_INDEX_BRIGHTNESS" val="0"/>
  <p:tag name="KSO_WM_UNIT_LINE_FORE_SCHEMECOLOR_INDEX" val="10"/>
  <p:tag name="KSO_WM_UNIT_LINE_FILL_TYPE" val="2"/>
</p:tagLst>
</file>

<file path=ppt/tags/tag3.xml><?xml version="1.0" encoding="utf-8"?>
<p:tagLst xmlns:p="http://schemas.openxmlformats.org/presentationml/2006/main">
  <p:tag name="TABLE_ENDDRAG_ORIGIN_RECT" val="823*377"/>
  <p:tag name="TABLE_ENDDRAG_RECT" val="62*104*823*377"/>
</p:tagLst>
</file>

<file path=ppt/tags/tag3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00.xml><?xml version="1.0" encoding="utf-8"?>
<p:tagLst xmlns:p="http://schemas.openxmlformats.org/presentationml/2006/main">
  <p:tag name="KSO_WM_FULL_TEXT_BEAUTIFY_COPY_ID" val="82"/>
  <p:tag name="KSO_WM_UNIT_TEXT_FILL_FORE_SCHEMECOLOR_INDEX_BRIGHTNESS" val="0"/>
  <p:tag name="KSO_WM_UNIT_TEXT_FILL_FORE_SCHEMECOLOR_INDEX" val="2"/>
  <p:tag name="KSO_WM_UNIT_TEXT_FILL_TYPE" val="1"/>
</p:tagLst>
</file>

<file path=ppt/tags/tag301.xml><?xml version="1.0" encoding="utf-8"?>
<p:tagLst xmlns:p="http://schemas.openxmlformats.org/presentationml/2006/main">
  <p:tag name="KSO_WM_FULL_TEXT_BEAUTIFY_COPY_ID" val="83"/>
</p:tagLst>
</file>

<file path=ppt/tags/tag302.xml><?xml version="1.0" encoding="utf-8"?>
<p:tagLst xmlns:p="http://schemas.openxmlformats.org/presentationml/2006/main">
  <p:tag name="KSO_WM_FULL_TEXT_BEAUTIFY_COPY_ID" val="84"/>
  <p:tag name="KSO_WM_UNIT_TEXT_FILL_FORE_SCHEMECOLOR_INDEX_BRIGHTNESS" val="0"/>
  <p:tag name="KSO_WM_UNIT_TEXT_FILL_FORE_SCHEMECOLOR_INDEX" val="2"/>
  <p:tag name="KSO_WM_UNIT_TEXT_FILL_TYPE" val="1"/>
</p:tagLst>
</file>

<file path=ppt/tags/tag303.xml><?xml version="1.0" encoding="utf-8"?>
<p:tagLst xmlns:p="http://schemas.openxmlformats.org/presentationml/2006/main">
  <p:tag name="KSO_WM_FULL_TEXT_BEAUTIFY_COPY_ID" val="85"/>
  <p:tag name="KSO_WM_UNIT_TEXT_FILL_FORE_SCHEMECOLOR_INDEX_BRIGHTNESS" val="0"/>
  <p:tag name="KSO_WM_UNIT_TEXT_FILL_FORE_SCHEMECOLOR_INDEX" val="2"/>
  <p:tag name="KSO_WM_UNIT_TEXT_FILL_TYPE" val="1"/>
</p:tagLst>
</file>

<file path=ppt/tags/tag304.xml><?xml version="1.0" encoding="utf-8"?>
<p:tagLst xmlns:p="http://schemas.openxmlformats.org/presentationml/2006/main">
  <p:tag name="KSO_WM_FULL_TEXT_BEAUTIFY_COPY_ID" val="86"/>
  <p:tag name="KSO_WM_UNIT_TEXT_FILL_FORE_SCHEMECOLOR_INDEX_BRIGHTNESS" val="0"/>
  <p:tag name="KSO_WM_UNIT_TEXT_FILL_FORE_SCHEMECOLOR_INDEX" val="2"/>
  <p:tag name="KSO_WM_UNIT_TEXT_FILL_TYPE" val="1"/>
</p:tagLst>
</file>

<file path=ppt/tags/tag305.xml><?xml version="1.0" encoding="utf-8"?>
<p:tagLst xmlns:p="http://schemas.openxmlformats.org/presentationml/2006/main">
  <p:tag name="KSO_WM_FULL_TEXT_BEAUTIFY_COPY_ID" val="87"/>
  <p:tag name="KSO_WM_UNIT_TEXT_FILL_FORE_SCHEMECOLOR_INDEX_BRIGHTNESS" val="0"/>
  <p:tag name="KSO_WM_UNIT_TEXT_FILL_FORE_SCHEMECOLOR_INDEX" val="2"/>
  <p:tag name="KSO_WM_UNIT_TEXT_FILL_TYPE" val="1"/>
</p:tagLst>
</file>

<file path=ppt/tags/tag306.xml><?xml version="1.0" encoding="utf-8"?>
<p:tagLst xmlns:p="http://schemas.openxmlformats.org/presentationml/2006/main">
  <p:tag name="KSO_WM_FULL_TEXT_BEAUTIFY_COPY_ID" val="88"/>
  <p:tag name="KSO_WM_UNIT_TEXT_FILL_FORE_SCHEMECOLOR_INDEX_BRIGHTNESS" val="0"/>
  <p:tag name="KSO_WM_UNIT_TEXT_FILL_FORE_SCHEMECOLOR_INDEX" val="2"/>
  <p:tag name="KSO_WM_UNIT_TEXT_FILL_TYPE" val="1"/>
</p:tagLst>
</file>

<file path=ppt/tags/tag307.xml><?xml version="1.0" encoding="utf-8"?>
<p:tagLst xmlns:p="http://schemas.openxmlformats.org/presentationml/2006/main">
  <p:tag name="KSO_WM_FULL_TEXT_BEAUTIFY_COPY_ID" val="53"/>
  <p:tag name="KSO_WM_UNIT_LINE_FORE_SCHEMECOLOR_INDEX_BRIGHTNESS" val="-0.25"/>
  <p:tag name="KSO_WM_UNIT_LINE_FORE_SCHEMECOLOR_INDEX" val="14"/>
  <p:tag name="KSO_WM_UNIT_LINE_FILL_TYPE" val="2"/>
</p:tagLst>
</file>

<file path=ppt/tags/tag308.xml><?xml version="1.0" encoding="utf-8"?>
<p:tagLst xmlns:p="http://schemas.openxmlformats.org/presentationml/2006/main">
  <p:tag name="KSO_WM_FULL_TEXT_BEAUTIFY_COPY_ID" val="100"/>
</p:tagLst>
</file>

<file path=ppt/tags/tag309.xml><?xml version="1.0" encoding="utf-8"?>
<p:tagLst xmlns:p="http://schemas.openxmlformats.org/presentationml/2006/main">
  <p:tag name="KSO_WM_FULL_TEXT_BEAUTIFY_COPY_ID" val="13"/>
  <p:tag name="KSO_WM_UNIT_LINE_FORE_SCHEMECOLOR_INDEX_BRIGHTNESS" val="-0.25"/>
  <p:tag name="KSO_WM_UNIT_LINE_FORE_SCHEMECOLOR_INDEX" val="14"/>
  <p:tag name="KSO_WM_UNIT_LINE_FILL_TYPE" val="2"/>
</p:tagLst>
</file>

<file path=ppt/tags/tag3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10.xml><?xml version="1.0" encoding="utf-8"?>
<p:tagLst xmlns:p="http://schemas.openxmlformats.org/presentationml/2006/main">
  <p:tag name="KSO_WM_FULL_TEXT_BEAUTIFY_COPY_ID" val="14"/>
  <p:tag name="KSO_WM_UNIT_TEXT_FILL_FORE_SCHEMECOLOR_INDEX_BRIGHTNESS" val="0"/>
  <p:tag name="KSO_WM_UNIT_TEXT_FILL_FORE_SCHEMECOLOR_INDEX" val="13"/>
  <p:tag name="KSO_WM_UNIT_TEXT_FILL_TYPE" val="1"/>
</p:tagLst>
</file>

<file path=ppt/tags/tag311.xml><?xml version="1.0" encoding="utf-8"?>
<p:tagLst xmlns:p="http://schemas.openxmlformats.org/presentationml/2006/main">
  <p:tag name="KSO_WM_FULL_TEXT_BEAUTIFY_COPY_ID" val="15"/>
  <p:tag name="KSO_WM_UNIT_LINE_FORE_SCHEMECOLOR_INDEX_BRIGHTNESS" val="-0.25"/>
  <p:tag name="KSO_WM_UNIT_LINE_FORE_SCHEMECOLOR_INDEX" val="14"/>
  <p:tag name="KSO_WM_UNIT_LINE_FILL_TYPE" val="2"/>
</p:tagLst>
</file>

<file path=ppt/tags/tag312.xml><?xml version="1.0" encoding="utf-8"?>
<p:tagLst xmlns:p="http://schemas.openxmlformats.org/presentationml/2006/main">
  <p:tag name="KSO_WM_FULL_TEXT_BEAUTIFY_COPY_ID" val="16"/>
  <p:tag name="KSO_WM_UNIT_TEXT_FILL_FORE_SCHEMECOLOR_INDEX_BRIGHTNESS" val="0"/>
  <p:tag name="KSO_WM_UNIT_TEXT_FILL_FORE_SCHEMECOLOR_INDEX" val="13"/>
  <p:tag name="KSO_WM_UNIT_TEXT_FILL_TYPE" val="1"/>
</p:tagLst>
</file>

<file path=ppt/tags/tag313.xml><?xml version="1.0" encoding="utf-8"?>
<p:tagLst xmlns:p="http://schemas.openxmlformats.org/presentationml/2006/main">
  <p:tag name="KSO_WM_FULL_TEXT_BEAUTIFY_COPY_ID" val="5"/>
</p:tagLst>
</file>

<file path=ppt/tags/tag314.xml><?xml version="1.0" encoding="utf-8"?>
<p:tagLst xmlns:p="http://schemas.openxmlformats.org/presentationml/2006/main">
  <p:tag name="KSO_WM_FULL_TEXT_BEAUTIFY_COPY_ID" val="10"/>
  <p:tag name="KSO_WM_UNIT_TEXT_FILL_FORE_SCHEMECOLOR_INDEX_BRIGHTNESS" val="0"/>
  <p:tag name="KSO_WM_UNIT_TEXT_FILL_FORE_SCHEMECOLOR_INDEX" val="13"/>
  <p:tag name="KSO_WM_UNIT_TEXT_FILL_TYPE" val="1"/>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FULL_TEXT_BEAUTIFY_COPY_ID" val="24579"/>
  <p:tag name="KSO_WM_UNIT_TEXT_FILL_FORE_SCHEMECOLOR_INDEX_BRIGHTNESS" val="0"/>
  <p:tag name="KSO_WM_UNIT_TEXT_FILL_FORE_SCHEMECOLOR_INDEX" val="13"/>
  <p:tag name="KSO_WM_UNIT_TEXT_FILL_TYPE" val="1"/>
</p:tagLst>
</file>

<file path=ppt/tags/tag317.xml><?xml version="1.0" encoding="utf-8"?>
<p:tagLst xmlns:p="http://schemas.openxmlformats.org/presentationml/2006/main">
  <p:tag name="KSO_WM_FULL_TEXT_BEAUTIFY_COPY_ID" val="5"/>
</p:tagLst>
</file>

<file path=ppt/tags/tag318.xml><?xml version="1.0" encoding="utf-8"?>
<p:tagLst xmlns:p="http://schemas.openxmlformats.org/presentationml/2006/main">
  <p:tag name="KSO_WM_FULL_TEXT_BEAUTIFY_COPY_ID" val="10"/>
  <p:tag name="KSO_WM_UNIT_TEXT_FILL_FORE_SCHEMECOLOR_INDEX_BRIGHTNESS" val="0"/>
  <p:tag name="KSO_WM_UNIT_TEXT_FILL_FORE_SCHEMECOLOR_INDEX" val="13"/>
  <p:tag name="KSO_WM_UNIT_TEXT_FILL_TYPE" val="1"/>
</p:tagLst>
</file>

<file path=ppt/tags/tag319.xml><?xml version="1.0" encoding="utf-8"?>
<p:tagLst xmlns:p="http://schemas.openxmlformats.org/presentationml/2006/main">
  <p:tag name="KSO_WM_FULL_TEXT_BEAUTIFY_COPY_ID" val="8"/>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FULL_TEXT_BEAUTIFY_COPY_ID" val="5"/>
</p:tagLst>
</file>

<file path=ppt/tags/tag322.xml><?xml version="1.0" encoding="utf-8"?>
<p:tagLst xmlns:p="http://schemas.openxmlformats.org/presentationml/2006/main">
  <p:tag name="KSO_WM_FULL_TEXT_BEAUTIFY_COPY_ID" val="6"/>
  <p:tag name="KSO_WM_UNIT_LINE_FORE_SCHEMECOLOR_INDEX_BRIGHTNESS" val="0"/>
  <p:tag name="KSO_WM_UNIT_LINE_FORE_SCHEMECOLOR_INDEX" val="5"/>
  <p:tag name="KSO_WM_UNIT_LINE_FILL_TYPE" val="2"/>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FULL_TEXT_BEAUTIFY_COPY_ID" val="24579"/>
  <p:tag name="KSO_WM_UNIT_TEXT_FILL_FORE_SCHEMECOLOR_INDEX_BRIGHTNESS" val="0"/>
  <p:tag name="KSO_WM_UNIT_TEXT_FILL_FORE_SCHEMECOLOR_INDEX" val="13"/>
  <p:tag name="KSO_WM_UNIT_TEXT_FILL_TYPE" val="1"/>
</p:tagLst>
</file>

<file path=ppt/tags/tag325.xml><?xml version="1.0" encoding="utf-8"?>
<p:tagLst xmlns:p="http://schemas.openxmlformats.org/presentationml/2006/main">
  <p:tag name="KSO_WM_FULL_TEXT_BEAUTIFY_COPY_ID" val="5"/>
</p:tagLst>
</file>

<file path=ppt/tags/tag326.xml><?xml version="1.0" encoding="utf-8"?>
<p:tagLst xmlns:p="http://schemas.openxmlformats.org/presentationml/2006/main">
  <p:tag name="KSO_WM_FULL_TEXT_BEAUTIFY_COPY_ID" val="6"/>
  <p:tag name="KSO_WM_UNIT_LINE_FORE_SCHEMECOLOR_INDEX_BRIGHTNESS" val="0"/>
  <p:tag name="KSO_WM_UNIT_LINE_FORE_SCHEMECOLOR_INDEX" val="5"/>
  <p:tag name="KSO_WM_UNIT_LINE_FILL_TYPE" val="2"/>
</p:tagLst>
</file>

<file path=ppt/tags/tag327.xml><?xml version="1.0" encoding="utf-8"?>
<p:tagLst xmlns:p="http://schemas.openxmlformats.org/presentationml/2006/main">
  <p:tag name="KSO_WM_FULL_TEXT_BEAUTIFY_COPY_ID" val="3"/>
</p:tagLst>
</file>

<file path=ppt/tags/tag328.xml><?xml version="1.0" encoding="utf-8"?>
<p:tagLst xmlns:p="http://schemas.openxmlformats.org/presentationml/2006/main">
  <p:tag name="KSO_WM_FULL_TEXT_BEAUTIFY_COPY_ID" val="4"/>
  <p:tag name="KSO_WM_UNIT_TEXT_FILL_FORE_SCHEMECOLOR_INDEX_BRIGHTNESS" val="0"/>
  <p:tag name="KSO_WM_UNIT_TEXT_FILL_FORE_SCHEMECOLOR_INDEX" val="13"/>
  <p:tag name="KSO_WM_UNIT_TEXT_FILL_TYPE" val="1"/>
</p:tagLst>
</file>

<file path=ppt/tags/tag329.xml><?xml version="1.0" encoding="utf-8"?>
<p:tagLst xmlns:p="http://schemas.openxmlformats.org/presentationml/2006/main">
  <p:tag name="KSO_WM_FULL_TEXT_BEAUTIFY_COPY_ID" val="12"/>
</p:tagLst>
</file>

<file path=ppt/tags/tag33.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
</p:tagLst>
</file>

<file path=ppt/tags/tag330.xml><?xml version="1.0" encoding="utf-8"?>
<p:tagLst xmlns:p="http://schemas.openxmlformats.org/presentationml/2006/main">
  <p:tag name="KSO_WM_FULL_TEXT_BEAUTIFY_COPY_ID" val="13"/>
</p:tagLst>
</file>

<file path=ppt/tags/tag33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3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35.xml><?xml version="1.0" encoding="utf-8"?>
<p:tagLst xmlns:p="http://schemas.openxmlformats.org/presentationml/2006/main">
  <p:tag name="KSO_WM_FULL_TEXT_BEAUTIFY_COPY_ID" val="30723"/>
  <p:tag name="KSO_WM_UNIT_TEXT_FILL_FORE_SCHEMECOLOR_INDEX_BRIGHTNESS" val="0"/>
  <p:tag name="KSO_WM_UNIT_TEXT_FILL_FORE_SCHEMECOLOR_INDEX" val="13"/>
  <p:tag name="KSO_WM_UNIT_TEXT_FILL_TYPE" val="1"/>
</p:tagLst>
</file>

<file path=ppt/tags/tag336.xml><?xml version="1.0" encoding="utf-8"?>
<p:tagLst xmlns:p="http://schemas.openxmlformats.org/presentationml/2006/main">
  <p:tag name="KSO_WM_FULL_TEXT_BEAUTIFY_COPY_ID" val="4"/>
</p:tagLst>
</file>

<file path=ppt/tags/tag337.xml><?xml version="1.0" encoding="utf-8"?>
<p:tagLst xmlns:p="http://schemas.openxmlformats.org/presentationml/2006/main">
  <p:tag name="KSO_WM_FULL_TEXT_BEAUTIFY_COPY_ID" val="5"/>
  <p:tag name="KSO_WM_UNIT_LINE_FORE_SCHEMECOLOR_INDEX_BRIGHTNESS" val="0"/>
  <p:tag name="KSO_WM_UNIT_LINE_FORE_SCHEMECOLOR_INDEX" val="5"/>
  <p:tag name="KSO_WM_UNIT_LINE_FILL_TYPE" val="2"/>
</p:tagLst>
</file>

<file path=ppt/tags/tag338.xml><?xml version="1.0" encoding="utf-8"?>
<p:tagLst xmlns:p="http://schemas.openxmlformats.org/presentationml/2006/main">
  <p:tag name="KSO_WM_FULL_TEXT_BEAUTIFY_COPY_ID" val="4"/>
</p:tagLst>
</file>

<file path=ppt/tags/tag339.xml><?xml version="1.0" encoding="utf-8"?>
<p:tagLst xmlns:p="http://schemas.openxmlformats.org/presentationml/2006/main">
  <p:tag name="KSO_WM_FULL_TEXT_BEAUTIFY_COPY_ID" val="5"/>
  <p:tag name="KSO_WM_UNIT_LINE_FORE_SCHEMECOLOR_INDEX_BRIGHTNESS" val="0"/>
  <p:tag name="KSO_WM_UNIT_LINE_FORE_SCHEMECOLOR_INDEX" val="5"/>
  <p:tag name="KSO_WM_UNIT_LINE_FILL_TYPE" val="2"/>
</p:tagLst>
</file>

<file path=ppt/tags/tag34.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FULL_TEXT_BEAUTIFY_COPY_ID" val="9"/>
</p:tagLst>
</file>

<file path=ppt/tags/tag343.xml><?xml version="1.0" encoding="utf-8"?>
<p:tagLst xmlns:p="http://schemas.openxmlformats.org/presentationml/2006/main">
  <p:tag name="KSO_WM_FULL_TEXT_BEAUTIFY_COPY_ID" val="10"/>
  <p:tag name="KSO_WM_UNIT_TABLE_BEAUTIFY" val="smartTable{8d6edaeb-482b-4c29-ac23-fb28e5cd93af}"/>
</p:tagLst>
</file>

<file path=ppt/tags/tag344.xml><?xml version="1.0" encoding="utf-8"?>
<p:tagLst xmlns:p="http://schemas.openxmlformats.org/presentationml/2006/main">
  <p:tag name="KSO_WM_FULL_TEXT_BEAUTIFY_COPY_ID" val="4"/>
</p:tagLst>
</file>

<file path=ppt/tags/tag345.xml><?xml version="1.0" encoding="utf-8"?>
<p:tagLst xmlns:p="http://schemas.openxmlformats.org/presentationml/2006/main">
  <p:tag name="KSO_WM_FULL_TEXT_BEAUTIFY_COPY_ID" val="7"/>
</p:tagLst>
</file>

<file path=ppt/tags/tag346.xml><?xml version="1.0" encoding="utf-8"?>
<p:tagLst xmlns:p="http://schemas.openxmlformats.org/presentationml/2006/main">
  <p:tag name="KSO_WM_FULL_TEXT_BEAUTIFY_COPY_ID" val="5"/>
  <p:tag name="KSO_WM_UNIT_LINE_FORE_SCHEMECOLOR_INDEX_BRIGHTNESS" val="0"/>
  <p:tag name="KSO_WM_UNIT_LINE_FORE_SCHEMECOLOR_INDEX" val="5"/>
  <p:tag name="KSO_WM_UNIT_LINE_FILL_TYPE" val="2"/>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FULL_TEXT_BEAUTIFY_COPY_ID" val="5"/>
  <p:tag name="KSO_WM_UNIT_LINE_FORE_SCHEMECOLOR_INDEX_BRIGHTNESS" val="0"/>
  <p:tag name="KSO_WM_UNIT_LINE_FORE_SCHEMECOLOR_INDEX" val="5"/>
  <p:tag name="KSO_WM_UNIT_LINE_FILL_TYPE" val="2"/>
  <p:tag name="KSO_WM_BEAUTIFY_FLAG" val=""/>
</p:tagLst>
</file>

<file path=ppt/tags/tag349.xml><?xml version="1.0" encoding="utf-8"?>
<p:tagLst xmlns:p="http://schemas.openxmlformats.org/presentationml/2006/main">
  <p:tag name="KSO_WM_FULL_TEXT_BEAUTIFY_COPY_ID" val="4"/>
  <p:tag name="KSO_WM_BEAUTIFY_FLAG" val=""/>
</p:tagLst>
</file>

<file path=ppt/tags/tag3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50.xml><?xml version="1.0" encoding="utf-8"?>
<p:tagLst xmlns:p="http://schemas.openxmlformats.org/presentationml/2006/main">
  <p:tag name="KSO_WM_FULL_TEXT_BEAUTIFY_COPY_ID" val="28675"/>
</p:tagLst>
</file>

<file path=ppt/tags/tag351.xml><?xml version="1.0" encoding="utf-8"?>
<p:tagLst xmlns:p="http://schemas.openxmlformats.org/presentationml/2006/main">
  <p:tag name="KSO_WM_FULL_TEXT_BEAUTIFY_COPY_ID" val="4"/>
</p:tagLst>
</file>

<file path=ppt/tags/tag352.xml><?xml version="1.0" encoding="utf-8"?>
<p:tagLst xmlns:p="http://schemas.openxmlformats.org/presentationml/2006/main">
  <p:tag name="KSO_WM_FULL_TEXT_BEAUTIFY_COPY_ID" val="5"/>
  <p:tag name="KSO_WM_UNIT_LINE_FORE_SCHEMECOLOR_INDEX_BRIGHTNESS" val="0"/>
  <p:tag name="KSO_WM_UNIT_LINE_FORE_SCHEMECOLOR_INDEX" val="5"/>
  <p:tag name="KSO_WM_UNIT_LINE_FILL_TYPE" val="2"/>
</p:tagLst>
</file>

<file path=ppt/tags/tag353.xml><?xml version="1.0" encoding="utf-8"?>
<p:tagLst xmlns:p="http://schemas.openxmlformats.org/presentationml/2006/main">
  <p:tag name="KSO_WM_FULL_TEXT_BEAUTIFY_COPY_ID" val="2"/>
</p:tagLst>
</file>

<file path=ppt/tags/tag354.xml><?xml version="1.0" encoding="utf-8"?>
<p:tagLst xmlns:p="http://schemas.openxmlformats.org/presentationml/2006/main">
  <p:tag name="KSO_WM_FULL_TEXT_BEAUTIFY_COPY_ID" val="28675"/>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FULL_TEXT_BEAUTIFY_COPY_ID" val="4"/>
</p:tagLst>
</file>

<file path=ppt/tags/tag356.xml><?xml version="1.0" encoding="utf-8"?>
<p:tagLst xmlns:p="http://schemas.openxmlformats.org/presentationml/2006/main">
  <p:tag name="KSO_WM_FULL_TEXT_BEAUTIFY_COPY_ID" val="5"/>
  <p:tag name="KSO_WM_UNIT_LINE_FORE_SCHEMECOLOR_INDEX_BRIGHTNESS" val="0"/>
  <p:tag name="KSO_WM_UNIT_LINE_FORE_SCHEMECOLOR_INDEX" val="5"/>
  <p:tag name="KSO_WM_UNIT_LINE_FILL_TYPE" val="2"/>
</p:tagLst>
</file>

<file path=ppt/tags/tag357.xml><?xml version="1.0" encoding="utf-8"?>
<p:tagLst xmlns:p="http://schemas.openxmlformats.org/presentationml/2006/main">
  <p:tag name="KSO_WM_FULL_TEXT_BEAUTIFY_COPY_ID" val="7"/>
</p:tagLst>
</file>

<file path=ppt/tags/tag358.xml><?xml version="1.0" encoding="utf-8"?>
<p:tagLst xmlns:p="http://schemas.openxmlformats.org/presentationml/2006/main">
  <p:tag name="KSO_WM_FULL_TEXT_BEAUTIFY_COPY_ID" val="8"/>
  <p:tag name="KSO_WM_UNIT_TABLE_BEAUTIFY" val="smartTable{b7128eb6-b981-4f12-94c9-9d62a21fcfe5}"/>
  <p:tag name="TABLE_ENDDRAG_ORIGIN_RECT" val="890*81"/>
  <p:tag name="TABLE_ENDDRAG_RECT" val="41*252*890*81"/>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FULL_TEXT_BEAUTIFY_COPY_ID" val="4"/>
</p:tagLst>
</file>

<file path=ppt/tags/tag361.xml><?xml version="1.0" encoding="utf-8"?>
<p:tagLst xmlns:p="http://schemas.openxmlformats.org/presentationml/2006/main">
  <p:tag name="KSO_WM_FULL_TEXT_BEAUTIFY_COPY_ID" val="5"/>
  <p:tag name="KSO_WM_UNIT_LINE_FORE_SCHEMECOLOR_INDEX_BRIGHTNESS" val="0"/>
  <p:tag name="KSO_WM_UNIT_LINE_FORE_SCHEMECOLOR_INDEX" val="5"/>
  <p:tag name="KSO_WM_UNIT_LINE_FILL_TYPE" val="2"/>
</p:tagLst>
</file>

<file path=ppt/tags/tag362.xml><?xml version="1.0" encoding="utf-8"?>
<p:tagLst xmlns:p="http://schemas.openxmlformats.org/presentationml/2006/main">
  <p:tag name="KSO_WM_FULL_TEXT_BEAUTIFY_COPY_ID" val="3"/>
</p:tagLst>
</file>

<file path=ppt/tags/tag3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6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6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37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71.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372.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3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4.xml><?xml version="1.0" encoding="utf-8"?>
<p:tagLst xmlns:p="http://schemas.openxmlformats.org/presentationml/2006/main">
  <p:tag name="KSO_WM_UNIT_LINE_FORE_SCHEMECOLOR_INDEX_BRIGHTNESS" val="-0.25"/>
  <p:tag name="KSO_WM_UNIT_LINE_FORE_SCHEMECOLOR_INDEX" val="14"/>
  <p:tag name="KSO_WM_UNIT_LINE_FILL_TYPE" val="2"/>
</p:tagLst>
</file>

<file path=ppt/tags/tag3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p="http://schemas.openxmlformats.org/presentationml/2006/mai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
</p:tagLst>
</file>

<file path=ppt/tags/tag380.xml><?xml version="1.0" encoding="utf-8"?>
<p:tagLst xmlns:p="http://schemas.openxmlformats.org/presentationml/2006/mai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3"/>
  <p:tag name="KSO_WM_UNIT_TEXT_FILL_TYPE" val="1"/>
</p:tagLst>
</file>

<file path=ppt/tags/tag3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3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 name="KSO_WM_BEAUTIFY_FLAG" val=""/>
</p:tagLst>
</file>

<file path=ppt/tags/tag4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41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 name="KSO_WM_BEAUTIFY_FLAG" val=""/>
</p:tagLst>
</file>

<file path=ppt/tags/tag4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4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 name="KSO_WM_BEAUTIFY_FLAG" val=""/>
</p:tagLst>
</file>

<file path=ppt/tags/tag4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4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4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
</p:tagLst>
</file>

<file path=ppt/tags/tag4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4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4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4.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495.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4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COMMONDATA" val="eyJoZGlkIjoiZDg4OGFlMDI1NDBlNjRmZGE3ZDBiOWM0NWViMWY2ZWYifQ=="/>
</p:tagLst>
</file>

<file path=ppt/tags/tag52.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5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5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57.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5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59.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 name="KSO_WM_BEAUTIFY_FLAG" val=""/>
</p:tagLst>
</file>

<file path=ppt/tags/tag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60.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
</p:tagLst>
</file>

<file path=ppt/tags/tag61.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
</p:tagLst>
</file>

<file path=ppt/tags/tag62.xml><?xml version="1.0" encoding="utf-8"?>
<p:tagLst xmlns:p="http://schemas.openxmlformats.org/presentationml/2006/main">
  <p:tag name="KSO_WM_UNIT_FILL_FORE_SCHEMECOLOR_INDEX_BRIGHTNESS" val="0"/>
  <p:tag name="KSO_WM_UNIT_FILL_FORE_SCHEMECOLOR_INDEX" val="2"/>
  <p:tag name="KSO_WM_UNIT_FILL_TYPE" val="1"/>
  <p:tag name="KSO_WM_UNIT_LINE_FORE_SCHEMECOLOR_INDEX_BRIGHTNESS" val="0"/>
  <p:tag name="KSO_WM_UNIT_LINE_FORE_SCHEMECOLOR_INDEX" val="1"/>
  <p:tag name="KSO_WM_UNIT_LINE_FILL_TYPE" val="2"/>
  <p:tag name="KSO_WM_UNIT_TEXT_FILL_FORE_SCHEMECOLOR_INDEX_BRIGHTNESS" val="0"/>
  <p:tag name="KSO_WM_UNIT_TEXT_FILL_FORE_SCHEMECOLOR_INDEX" val="1"/>
  <p:tag name="KSO_WM_UNIT_TEXT_FILL_TYPE" val="1"/>
  <p:tag name="KSO_WM_BEAUTIFY_FLAG" val=""/>
</p:tagLst>
</file>

<file path=ppt/tags/tag63.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66.xml><?xml version="1.0" encoding="utf-8"?>
<p:tagLst xmlns:p="http://schemas.openxmlformats.org/presentationml/2006/main">
  <p:tag name="KSO_WM_UNIT_LINE_FORE_SCHEMECOLOR_INDEX_BRIGHTNESS" val="0"/>
  <p:tag name="KSO_WM_UNIT_LINE_FORE_SCHEMECOLOR_INDEX" val="6"/>
  <p:tag name="KSO_WM_UNIT_LINE_FILL_TYPE" val="2"/>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Edge">
  <a:themeElements>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fontScheme nam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20000"/>
        </a:lt1>
        <a:dk2>
          <a:srgbClr val="FFFFFF"/>
        </a:dk2>
        <a:lt2>
          <a:srgbClr val="333333"/>
        </a:lt2>
        <a:accent1>
          <a:srgbClr val="FF9900"/>
        </a:accent1>
        <a:accent2>
          <a:srgbClr val="CC3300"/>
        </a:accent2>
        <a:accent3>
          <a:srgbClr val="C1AAAA"/>
        </a:accent3>
        <a:accent4>
          <a:srgbClr val="DCDCDC"/>
        </a:accent4>
        <a:accent5>
          <a:srgbClr val="FFCAAA"/>
        </a:accent5>
        <a:accent6>
          <a:srgbClr val="B72D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CCCCFF"/>
        </a:dk1>
        <a:lt1>
          <a:srgbClr val="0B0506"/>
        </a:lt1>
        <a:dk2>
          <a:srgbClr val="FFFFFF"/>
        </a:dk2>
        <a:lt2>
          <a:srgbClr val="333333"/>
        </a:lt2>
        <a:accent1>
          <a:srgbClr val="3366CC"/>
        </a:accent1>
        <a:accent2>
          <a:srgbClr val="3333CC"/>
        </a:accent2>
        <a:accent3>
          <a:srgbClr val="AAAAAA"/>
        </a:accent3>
        <a:accent4>
          <a:srgbClr val="AFAFDC"/>
        </a:accent4>
        <a:accent5>
          <a:srgbClr val="ADB9E2"/>
        </a:accent5>
        <a:accent6>
          <a:srgbClr val="2D2DB7"/>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221013"/>
        </a:lt1>
        <a:dk2>
          <a:srgbClr val="FFFFFF"/>
        </a:dk2>
        <a:lt2>
          <a:srgbClr val="333333"/>
        </a:lt2>
        <a:accent1>
          <a:srgbClr val="CC3300"/>
        </a:accent1>
        <a:accent2>
          <a:srgbClr val="CC9900"/>
        </a:accent2>
        <a:accent3>
          <a:srgbClr val="ABAAAA"/>
        </a:accent3>
        <a:accent4>
          <a:srgbClr val="DCDCDC"/>
        </a:accent4>
        <a:accent5>
          <a:srgbClr val="E2ADAA"/>
        </a:accent5>
        <a:accent6>
          <a:srgbClr val="B78900"/>
        </a:accent6>
        <a:hlink>
          <a:srgbClr val="80808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FF"/>
        </a:dk2>
        <a:lt2>
          <a:srgbClr val="11054B"/>
        </a:lt2>
        <a:accent1>
          <a:srgbClr val="FF6600"/>
        </a:accent1>
        <a:accent2>
          <a:srgbClr val="FF3300"/>
        </a:accent2>
        <a:accent3>
          <a:srgbClr val="AAAAE2"/>
        </a:accent3>
        <a:accent4>
          <a:srgbClr val="DCDCDC"/>
        </a:accent4>
        <a:accent5>
          <a:srgbClr val="FFB9AA"/>
        </a:accent5>
        <a:accent6>
          <a:srgbClr val="E52D00"/>
        </a:accent6>
        <a:hlink>
          <a:srgbClr val="CC9900"/>
        </a:hlink>
        <a:folHlink>
          <a:srgbClr val="B2B2B2"/>
        </a:folHlink>
      </a:clrScheme>
      <a:clrMap bg1="lt1" tx1="dk1" bg2="lt2" tx2="dk2" accent1="accent1" accent2="accent2" accent3="accent3" accent4="accent4" accent5="accent5" accent6="accent6" hlink="hlink" folHlink="folHlink"/>
    </a:extraClrScheme>
    <a:extraClrScheme>
      <a:clrScheme name="">
        <a:dk1>
          <a:srgbClr val="F8F8F8"/>
        </a:dk1>
        <a:lt1>
          <a:srgbClr val="002600"/>
        </a:lt1>
        <a:dk2>
          <a:srgbClr val="FAFACC"/>
        </a:dk2>
        <a:lt2>
          <a:srgbClr val="9B8D65"/>
        </a:lt2>
        <a:accent1>
          <a:srgbClr val="CC9933"/>
        </a:accent1>
        <a:accent2>
          <a:srgbClr val="8F9967"/>
        </a:accent2>
        <a:accent3>
          <a:srgbClr val="AAABAA"/>
        </a:accent3>
        <a:accent4>
          <a:srgbClr val="D6D6D6"/>
        </a:accent4>
        <a:accent5>
          <a:srgbClr val="E2CAAD"/>
        </a:accent5>
        <a:accent6>
          <a:srgbClr val="80895C"/>
        </a:accent6>
        <a:hlink>
          <a:srgbClr val="336600"/>
        </a:hlink>
        <a:folHlink>
          <a:srgbClr val="808000"/>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333333"/>
        </a:lt2>
        <a:accent1>
          <a:srgbClr val="CC9900"/>
        </a:accent1>
        <a:accent2>
          <a:srgbClr val="FF9900"/>
        </a:accent2>
        <a:accent3>
          <a:srgbClr val="AAB9CA"/>
        </a:accent3>
        <a:accent4>
          <a:srgbClr val="DCDCDC"/>
        </a:accent4>
        <a:accent5>
          <a:srgbClr val="E2CAAA"/>
        </a:accent5>
        <a:accent6>
          <a:srgbClr val="E58900"/>
        </a:accent6>
        <a:hlink>
          <a:srgbClr val="FFCC00"/>
        </a:hlink>
        <a:folHlink>
          <a:srgbClr val="706F37"/>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1C1C1"/>
        </a:accent5>
        <a:accent6>
          <a:srgbClr val="8989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36145"/>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themeOverride>
</file>

<file path=ppt/theme/themeOverride2.xml><?xml version="1.0" encoding="utf-8"?>
<a:themeOverride xmlns:a="http://schemas.openxmlformats.org/drawingml/2006/main">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themeOverride>
</file>

<file path=ppt/theme/themeOverride3.xml><?xml version="1.0" encoding="utf-8"?>
<a:themeOverride xmlns:a="http://schemas.openxmlformats.org/drawingml/2006/main">
  <a:clrScheme name="">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47329"/>
    </a:accent6>
    <a:hlink>
      <a:srgbClr val="996600"/>
    </a:hlink>
    <a:folHlink>
      <a:srgbClr val="AFBF39"/>
    </a:folHlink>
  </a:clrScheme>
</a:themeOverride>
</file>

<file path=docProps/app.xml><?xml version="1.0" encoding="utf-8"?>
<Properties xmlns="http://schemas.openxmlformats.org/officeDocument/2006/extended-properties" xmlns:vt="http://schemas.openxmlformats.org/officeDocument/2006/docPropsVTypes">
  <Template>Edge</Template>
  <TotalTime>0</TotalTime>
  <Words>34500</Words>
  <Application>WPS 演示</Application>
  <PresentationFormat>宽屏</PresentationFormat>
  <Paragraphs>3212</Paragraphs>
  <Slides>222</Slides>
  <Notes>87</Notes>
  <HiddenSlides>8</HiddenSlides>
  <MMClips>0</MMClips>
  <ScaleCrop>false</ScaleCrop>
  <HeadingPairs>
    <vt:vector size="8" baseType="variant">
      <vt:variant>
        <vt:lpstr>已用的字体</vt:lpstr>
      </vt:variant>
      <vt:variant>
        <vt:i4>35</vt:i4>
      </vt:variant>
      <vt:variant>
        <vt:lpstr>主题</vt:lpstr>
      </vt:variant>
      <vt:variant>
        <vt:i4>21</vt:i4>
      </vt:variant>
      <vt:variant>
        <vt:lpstr>嵌入 OLE 服务器</vt:lpstr>
      </vt:variant>
      <vt:variant>
        <vt:i4>13</vt:i4>
      </vt:variant>
      <vt:variant>
        <vt:lpstr>幻灯片标题</vt:lpstr>
      </vt:variant>
      <vt:variant>
        <vt:i4>222</vt:i4>
      </vt:variant>
    </vt:vector>
  </HeadingPairs>
  <TitlesOfParts>
    <vt:vector size="291" baseType="lpstr">
      <vt:lpstr>Arial</vt:lpstr>
      <vt:lpstr>宋体</vt:lpstr>
      <vt:lpstr>Wingdings</vt:lpstr>
      <vt:lpstr>方正舒体</vt:lpstr>
      <vt:lpstr>Garamond</vt:lpstr>
      <vt:lpstr>楷体_GB2312</vt:lpstr>
      <vt:lpstr>新宋体</vt:lpstr>
      <vt:lpstr>Times New Roman</vt:lpstr>
      <vt:lpstr>微软雅黑</vt:lpstr>
      <vt:lpstr>Arial Unicode MS</vt:lpstr>
      <vt:lpstr>Calibri</vt:lpstr>
      <vt:lpstr>华文新魏</vt:lpstr>
      <vt:lpstr>黑体</vt:lpstr>
      <vt:lpstr>Trebuchet MS</vt:lpstr>
      <vt:lpstr>Tahoma</vt:lpstr>
      <vt:lpstr>华文细黑</vt:lpstr>
      <vt:lpstr>FrutigerNext LT Regular</vt:lpstr>
      <vt:lpstr>FrutigerNext LT Medium</vt:lpstr>
      <vt:lpstr>楷体</vt:lpstr>
      <vt:lpstr>Symbol</vt:lpstr>
      <vt:lpstr>Arial Black</vt:lpstr>
      <vt:lpstr>MS PGothic</vt:lpstr>
      <vt:lpstr>Wingdings</vt:lpstr>
      <vt:lpstr>Wingdings</vt:lpstr>
      <vt:lpstr>Wingdings 2</vt:lpstr>
      <vt:lpstr>Arial</vt:lpstr>
      <vt:lpstr>Times New Roman</vt:lpstr>
      <vt:lpstr>Cambria Math</vt:lpstr>
      <vt:lpstr>Cambria Math</vt:lpstr>
      <vt:lpstr>Candara</vt:lpstr>
      <vt:lpstr>华文楷体</vt:lpstr>
      <vt:lpstr>MS Mincho</vt:lpstr>
      <vt:lpstr>Yu Gothic UI</vt:lpstr>
      <vt:lpstr>FrutigerNext LT Regular</vt:lpstr>
      <vt:lpstr>楷体_GB2312</vt:lpstr>
      <vt:lpstr>Edge</vt:lpstr>
      <vt:lpstr>1_Edge</vt:lpstr>
      <vt:lpstr>2_Edge</vt:lpstr>
      <vt:lpstr>3_Edge</vt:lpstr>
      <vt:lpstr>4_Edge</vt:lpstr>
      <vt:lpstr>5_Edge</vt:lpstr>
      <vt:lpstr>6_Edge</vt:lpstr>
      <vt:lpstr>7_Edge</vt:lpstr>
      <vt:lpstr>8_Edge</vt:lpstr>
      <vt:lpstr>9_Edge</vt:lpstr>
      <vt:lpstr>10_Edge</vt:lpstr>
      <vt:lpstr>11_Edge</vt:lpstr>
      <vt:lpstr>12_Edge</vt:lpstr>
      <vt:lpstr>13_Edge</vt:lpstr>
      <vt:lpstr>14_Edge</vt:lpstr>
      <vt:lpstr>15_Edge</vt:lpstr>
      <vt:lpstr>16_Edge</vt:lpstr>
      <vt:lpstr>17_Edge</vt:lpstr>
      <vt:lpstr>18_Edge</vt:lpstr>
      <vt:lpstr>19_Edge</vt:lpstr>
      <vt:lpstr>20_Edge</vt:lpstr>
      <vt:lpstr>Visio.Drawing.11</vt:lpstr>
      <vt:lpstr>Visio.Drawing.11</vt:lpstr>
      <vt:lpstr>Visio.Drawing.11</vt:lpstr>
      <vt:lpstr>Word.Picture.8</vt:lpstr>
      <vt:lpstr>Word.Picture.8</vt:lpstr>
      <vt:lpstr>Word.Picture.8</vt:lpstr>
      <vt:lpstr>Visio.Drawing.11</vt:lpstr>
      <vt:lpstr>Visio.Drawing.11</vt:lpstr>
      <vt:lpstr>Word.Picture.8</vt:lpstr>
      <vt:lpstr>Equation.DSMT4</vt:lpstr>
      <vt:lpstr>Visio.Drawing.11</vt:lpstr>
      <vt:lpstr>Visio.Drawing.11</vt:lpstr>
      <vt:lpstr>Visio.Drawing.11</vt:lpstr>
      <vt:lpstr>第6章 第四代移动通信系统（4G） </vt:lpstr>
      <vt:lpstr>6.1 4G系统总体 </vt:lpstr>
      <vt:lpstr>PowerPoint 演示文稿</vt:lpstr>
      <vt:lpstr>LTE的需求项列表  </vt:lpstr>
      <vt:lpstr>PowerPoint 演示文稿</vt:lpstr>
      <vt:lpstr>2．移动WiMAX的产生与标准化 </vt:lpstr>
      <vt:lpstr>3．IMT-Advanced标准发展 </vt:lpstr>
      <vt:lpstr>PowerPoint 演示文稿</vt:lpstr>
      <vt:lpstr>PowerPoint 演示文稿</vt:lpstr>
      <vt:lpstr>IMT-2000与IMT-Advanced系统主要技术参数 </vt:lpstr>
      <vt:lpstr>PowerPoint 演示文稿</vt:lpstr>
      <vt:lpstr>6.1.2 4G特征与频谱 </vt:lpstr>
      <vt:lpstr>2．4G技术特征 </vt:lpstr>
      <vt:lpstr>PowerPoint 演示文稿</vt:lpstr>
      <vt:lpstr>3．4G频谱 </vt:lpstr>
      <vt:lpstr>6.1.3 4G网络架构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6.2  LTE/LTE-Advanced关键技术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MIMO技术 </vt:lpstr>
      <vt:lpstr>PowerPoint 演示文稿</vt:lpstr>
      <vt:lpstr>PowerPoint 演示文稿</vt:lpstr>
      <vt:lpstr>PowerPoint 演示文稿</vt:lpstr>
      <vt:lpstr>PowerPoint 演示文稿</vt:lpstr>
      <vt:lpstr>PowerPoint 演示文稿</vt:lpstr>
      <vt:lpstr>PowerPoint 演示文稿</vt:lpstr>
      <vt:lpstr>MIMO的增益</vt:lpstr>
      <vt:lpstr>PowerPoint 演示文稿</vt:lpstr>
      <vt:lpstr>PowerPoint 演示文稿</vt:lpstr>
      <vt:lpstr>分集技术</vt:lpstr>
      <vt:lpstr>PowerPoint 演示文稿</vt:lpstr>
      <vt:lpstr>PowerPoint 演示文稿</vt:lpstr>
      <vt:lpstr>PowerPoint 演示文稿</vt:lpstr>
      <vt:lpstr>PowerPoint 演示文稿</vt:lpstr>
      <vt:lpstr>PowerPoint 演示文稿</vt:lpstr>
      <vt:lpstr>表6-5 LTE下行MIMO模式特征 </vt:lpstr>
      <vt:lpstr>PowerPoint 演示文稿</vt:lpstr>
      <vt:lpstr>PowerPoint 演示文稿</vt:lpstr>
      <vt:lpstr>HARQ</vt:lpstr>
      <vt:lpstr>FEC 通信系统</vt:lpstr>
      <vt:lpstr>ARQ 通信系统</vt:lpstr>
      <vt:lpstr>HARQ机制</vt:lpstr>
      <vt:lpstr>3．HARQ技术 </vt:lpstr>
      <vt:lpstr>3．HARQ技术 </vt:lpstr>
      <vt:lpstr>4．多维动态资源分配与链路适配技术 </vt:lpstr>
      <vt:lpstr>PowerPoint 演示文稿</vt:lpstr>
      <vt:lpstr>自适应调制编码AMC </vt:lpstr>
      <vt:lpstr>PowerPoint 演示文稿</vt:lpstr>
      <vt:lpstr>PowerPoint 演示文稿</vt:lpstr>
      <vt:lpstr>PowerPoint 演示文稿</vt:lpstr>
      <vt:lpstr>功率控制 </vt:lpstr>
      <vt:lpstr>PowerPoint 演示文稿</vt:lpstr>
      <vt:lpstr>PowerPoint 演示文稿</vt:lpstr>
      <vt:lpstr>PowerPoint 演示文稿</vt:lpstr>
      <vt:lpstr>快速调度</vt:lpstr>
      <vt:lpstr>快速调度</vt:lpstr>
      <vt:lpstr>6.2.2 LTE-Advanced关键技术 </vt:lpstr>
      <vt:lpstr>载波聚合CA </vt:lpstr>
      <vt:lpstr>PowerPoint 演示文稿</vt:lpstr>
      <vt:lpstr>2．增强的MIMO技术 </vt:lpstr>
      <vt:lpstr>2）上行MIMO增强 </vt:lpstr>
      <vt:lpstr>3．协作多点传输技术 CoMP</vt:lpstr>
      <vt:lpstr>PowerPoint 演示文稿</vt:lpstr>
      <vt:lpstr>4．中继技术（Relay） </vt:lpstr>
      <vt:lpstr>PowerPoint 演示文稿</vt:lpstr>
      <vt:lpstr>5．异构网络与增强型小区干扰协调技术 </vt:lpstr>
      <vt:lpstr>LTE产品进展情况小结</vt:lpstr>
      <vt:lpstr>PowerPoint 演示文稿</vt:lpstr>
      <vt:lpstr>PowerPoint 演示文稿</vt:lpstr>
      <vt:lpstr>LTE全球部署时间</vt:lpstr>
      <vt:lpstr>6.3 LTE/LTE-Advanced空中接口 </vt:lpstr>
      <vt:lpstr>PowerPoint 演示文稿</vt:lpstr>
      <vt:lpstr>PowerPoint 演示文稿</vt:lpstr>
      <vt:lpstr>PowerPoint 演示文稿</vt:lpstr>
      <vt:lpstr>6.3.2 LTE/LTE-Advanced空中接口协议架构 </vt:lpstr>
      <vt:lpstr>PowerPoint 演示文稿</vt:lpstr>
      <vt:lpstr>PowerPoint 演示文稿</vt:lpstr>
      <vt:lpstr>PowerPoint 演示文稿</vt:lpstr>
      <vt:lpstr>PowerPoint 演示文稿</vt:lpstr>
      <vt:lpstr>控制面协议架构</vt:lpstr>
      <vt:lpstr>用户面协议架构</vt:lpstr>
      <vt:lpstr>PowerPoint 演示文稿</vt:lpstr>
      <vt:lpstr>PowerPoint 演示文稿</vt:lpstr>
      <vt:lpstr>PowerPoint 演示文稿</vt:lpstr>
      <vt:lpstr>双工技术</vt:lpstr>
      <vt:lpstr>6.3.4 LTE/LTE-Advanced物理层 </vt:lpstr>
      <vt:lpstr>PowerPoint 演示文稿</vt:lpstr>
      <vt:lpstr>PowerPoint 演示文稿</vt:lpstr>
      <vt:lpstr>PowerPoint 演示文稿</vt:lpstr>
      <vt:lpstr>PowerPoint 演示文稿</vt:lpstr>
      <vt:lpstr>PowerPoint 演示文稿</vt:lpstr>
      <vt:lpstr>资源分组</vt:lpstr>
      <vt:lpstr>资源分组</vt:lpstr>
      <vt:lpstr>物理资源块和资源粒子</vt:lpstr>
      <vt:lpstr>资源单元组和控制信道单元</vt:lpstr>
      <vt:lpstr>PowerPoint 演示文稿</vt:lpstr>
      <vt:lpstr>LTE FDD/TDD技术体制对比 </vt:lpstr>
      <vt:lpstr>PowerPoint 演示文稿</vt:lpstr>
      <vt:lpstr>6.3.3 LTE/LTE-Advanced信道映射 </vt:lpstr>
      <vt:lpstr>PowerPoint 演示文稿</vt:lpstr>
      <vt:lpstr>逻辑信道</vt:lpstr>
      <vt:lpstr>PowerPoint 演示文稿</vt:lpstr>
      <vt:lpstr>物理信道和信号</vt:lpstr>
      <vt:lpstr>PowerPoint 演示文稿</vt:lpstr>
      <vt:lpstr>PowerPoint 演示文稿</vt:lpstr>
      <vt:lpstr>2．参考信号</vt:lpstr>
      <vt:lpstr>PowerPoint 演示文稿</vt:lpstr>
      <vt:lpstr>LTE-A新增下行参考信号</vt:lpstr>
      <vt:lpstr>PowerPoint 演示文稿</vt:lpstr>
      <vt:lpstr>PowerPoint 演示文稿</vt:lpstr>
      <vt:lpstr>4．物理层处理 </vt:lpstr>
      <vt:lpstr>物理层过程—小区搜索</vt:lpstr>
      <vt:lpstr>PowerPoint 演示文稿</vt:lpstr>
      <vt:lpstr>PowerPoint 演示文稿</vt:lpstr>
      <vt:lpstr>PowerPoint 演示文稿</vt:lpstr>
      <vt:lpstr>PowerPoint 演示文稿</vt:lpstr>
      <vt:lpstr>PowerPoint 演示文稿</vt:lpstr>
      <vt:lpstr>PowerPoint 演示文稿</vt:lpstr>
      <vt:lpstr>2）随机接入 </vt:lpstr>
      <vt:lpstr>2）随机接入 </vt:lpstr>
      <vt:lpstr>3）时间调整</vt:lpstr>
      <vt:lpstr>4）寻呼控制</vt:lpstr>
      <vt:lpstr>PowerPoint 演示文稿</vt:lpstr>
      <vt:lpstr>移动管理相关的几个概念解释</vt:lpstr>
      <vt:lpstr>PowerPoint 演示文稿</vt:lpstr>
      <vt:lpstr>PowerPoint 演示文稿</vt:lpstr>
      <vt:lpstr> 位置注册与跟踪区优化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LTE中UE各状态迁移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2．连接状态移动性管理</vt:lpstr>
      <vt:lpstr>PowerPoint 演示文稿</vt:lpstr>
      <vt:lpstr>PowerPoint 演示文稿</vt:lpstr>
      <vt:lpstr>PowerPoint 演示文稿</vt:lpstr>
      <vt:lpstr>PowerPoint 演示文稿</vt:lpstr>
      <vt:lpstr>PowerPoint 演示文稿</vt:lpstr>
      <vt:lpstr>PowerPoint 演示文稿</vt:lpstr>
      <vt:lpstr>不涉及EPC节点的基于X2接口跨ENODEB间的切换流程</vt:lpstr>
      <vt:lpstr>PowerPoint 演示文稿</vt:lpstr>
      <vt:lpstr>PowerPoint 演示文稿</vt:lpstr>
      <vt:lpstr>PowerPoint 演示文稿</vt:lpstr>
      <vt:lpstr>PowerPoint 演示文稿</vt:lpstr>
      <vt:lpstr>PowerPoint 演示文稿</vt:lpstr>
      <vt:lpstr>6.4.2 LTE/LTE-Advanced的安全机制 </vt:lpstr>
      <vt:lpstr>PowerPoint 演示文稿</vt:lpstr>
      <vt:lpstr>LTE/LTE-A系统的安全体系特点 </vt:lpstr>
      <vt:lpstr>PowerPoint 演示文稿</vt:lpstr>
      <vt:lpstr>6.5 LTE/LTE-Advnaced语音解决方案 </vt:lpstr>
      <vt:lpstr>PowerPoint 演示文稿</vt:lpstr>
      <vt:lpstr>6.5.2      SVLTE语音方案 </vt:lpstr>
      <vt:lpstr>PowerPoint 演示文稿</vt:lpstr>
      <vt:lpstr>6.5.3     VoLTE语音方案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杨倩</cp:lastModifiedBy>
  <cp:revision>574</cp:revision>
  <dcterms:created xsi:type="dcterms:W3CDTF">2024-02-22T08:29:00Z</dcterms:created>
  <dcterms:modified xsi:type="dcterms:W3CDTF">2025-04-02T02:50:27Z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ICV">
    <vt:lpwstr>D65300660D3C4CB3923604944BC8D217_12</vt:lpwstr>
  </property>
  <property fmtid="{D5CDD505-2E9C-101B-9397-08002B2CF9AE}" pid="4" name="KSOProductBuildVer">
    <vt:lpwstr>2052-12.1.0.15712</vt:lpwstr>
  </property>
</Properties>
</file>